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6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741485"/>
                <a:ext cx="11989406" cy="26667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 indent="-4572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6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r>
                  <a:rPr lang="en-US" sz="2800"/>
                  <a:t>Cho tam giác </a:t>
                </a:r>
                <a14:m>
                  <m:oMath xmlns:m="http://schemas.openxmlformats.org/officeDocument/2006/math">
                    <m:r>
                      <a:rPr lang="en-US" sz="2800" i="1"/>
                      <m:t>𝐴𝐵𝐶</m:t>
                    </m:r>
                  </m:oMath>
                </a14:m>
                <a:r>
                  <a:rPr lang="en-US" sz="2800"/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/>
                        </m:ctrlPr>
                      </m:accPr>
                      <m:e>
                        <m:r>
                          <a:rPr lang="en-US" sz="2800" i="1"/>
                          <m:t>𝐵</m:t>
                        </m:r>
                      </m:e>
                    </m:acc>
                    <m:r>
                      <a:rPr lang="en-US" sz="2800" i="1"/>
                      <m:t>=7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 i="1"/>
                          <m:t>5</m:t>
                        </m:r>
                      </m:e>
                      <m:sup>
                        <m:r>
                          <a:rPr lang="en-US" sz="2800" i="1"/>
                          <m:t>∘</m:t>
                        </m:r>
                      </m:sup>
                    </m:sSup>
                    <m:r>
                      <a:rPr lang="en-US" sz="2800" i="1"/>
                      <m:t>;</m:t>
                    </m:r>
                    <m:acc>
                      <m:accPr>
                        <m:chr m:val="̂"/>
                        <m:ctrlPr>
                          <a:rPr lang="en-US" sz="2800" i="1"/>
                        </m:ctrlPr>
                      </m:accPr>
                      <m:e>
                        <m:r>
                          <a:rPr lang="en-US" sz="2800" i="1"/>
                          <m:t>𝐶</m:t>
                        </m:r>
                      </m:e>
                    </m:acc>
                    <m:r>
                      <a:rPr lang="en-US" sz="2800" i="1"/>
                      <m:t>=4</m:t>
                    </m:r>
                    <m:sSup>
                      <m:sSupPr>
                        <m:ctrlPr>
                          <a:rPr lang="en-US" sz="2800" i="1"/>
                        </m:ctrlPr>
                      </m:sSupPr>
                      <m:e>
                        <m:r>
                          <a:rPr lang="en-US" sz="2800" i="1"/>
                          <m:t>5</m:t>
                        </m:r>
                      </m:e>
                      <m:sup>
                        <m:r>
                          <a:rPr lang="en-US" sz="2800" i="1"/>
                          <m:t>∘</m:t>
                        </m:r>
                      </m:sup>
                    </m:sSup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a:rPr lang="en-US" sz="2800" i="1"/>
                      <m:t>𝑎</m:t>
                    </m:r>
                    <m:r>
                      <a:rPr lang="en-US" sz="2800" i="1"/>
                      <m:t>=</m:t>
                    </m:r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BC</m:t>
                    </m:r>
                    <m:r>
                      <a:rPr lang="en-US" sz="2800"/>
                      <m:t>=12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cm</m:t>
                    </m:r>
                  </m:oMath>
                </a14:m>
                <a:br>
                  <a:rPr lang="en-US" sz="2800"/>
                </a:br>
                <a:r>
                  <a:rPr lang="en-US" sz="2800"/>
                  <a:t>a) Sử dụng công thức </a:t>
                </a:r>
                <a14:m>
                  <m:oMath xmlns:m="http://schemas.openxmlformats.org/officeDocument/2006/math">
                    <m:r>
                      <a:rPr lang="en-US" sz="2800" i="1"/>
                      <m:t>𝑆</m:t>
                    </m:r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𝑎𝑏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/>
                      <m:t>𝐶</m:t>
                    </m:r>
                  </m:oMath>
                </a14:m>
                <a:r>
                  <a:rPr lang="en-US" sz="2800"/>
                  <a:t> và định lí sin, hãy chứng minh diện tích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ABC</m:t>
                    </m:r>
                  </m:oMath>
                </a14:m>
                <a:r>
                  <a:rPr lang="en-US" sz="2800"/>
                  <a:t> cho bởi công thức </a:t>
                </a:r>
                <a14:m>
                  <m:oMath xmlns:m="http://schemas.openxmlformats.org/officeDocument/2006/math">
                    <m:r>
                      <a:rPr lang="en-US" sz="2800" i="1"/>
                      <m:t>𝑆</m:t>
                    </m:r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𝐶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𝐴</m:t>
                        </m:r>
                      </m:den>
                    </m:f>
                  </m:oMath>
                </a14:m>
                <a:br>
                  <a:rPr lang="en-US" sz="2800"/>
                </a:br>
                <a:r>
                  <a:rPr lang="en-US" sz="2800"/>
                  <a:t>b) Sử dụng kết quả ở câu a và công thức biến đổi tích thành tổng, hãy tính diện tích </a:t>
                </a:r>
                <a14:m>
                  <m:oMath xmlns:m="http://schemas.openxmlformats.org/officeDocument/2006/math">
                    <m:r>
                      <a:rPr lang="en-US" sz="2800" i="1"/>
                      <m:t>𝑆</m:t>
                    </m:r>
                  </m:oMath>
                </a14:m>
                <a:r>
                  <a:rPr lang="en-US" sz="2800"/>
                  <a:t> của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ABC</m:t>
                    </m:r>
                  </m:oMath>
                </a14:m>
                <a:endParaRPr lang="en-US" sz="2800"/>
              </a:p>
              <a:p>
                <a:pPr marL="457200" lvl="0" indent="-457200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741485"/>
                <a:ext cx="11989406" cy="2666718"/>
              </a:xfrm>
              <a:prstGeom prst="rect">
                <a:avLst/>
              </a:prstGeom>
              <a:blipFill>
                <a:blip r:embed="rId2"/>
                <a:stretch>
                  <a:fillRect l="-864" t="-1595" b="-70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922113" y="254651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3408203"/>
                <a:ext cx="11989406" cy="34497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sz="28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514350" indent="-514350">
                  <a:buAutoNum type="alphaLcParenR"/>
                </a:pPr>
                <a:r>
                  <a:rPr lang="en-US" sz="2800"/>
                  <a:t>Định lí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/>
                      <m:t>: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𝐴</m:t>
                        </m:r>
                      </m:num>
                      <m:den>
                        <m:r>
                          <a:rPr lang="en-US" sz="2800" i="1"/>
                          <m:t>𝑎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</m:num>
                      <m:den>
                        <m:r>
                          <a:rPr lang="en-US" sz="2800" i="1"/>
                          <m:t>𝑏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𝐶</m:t>
                        </m:r>
                      </m:num>
                      <m:den>
                        <m:r>
                          <a:rPr lang="en-US" sz="2800" i="1"/>
                          <m:t>𝑐</m:t>
                        </m:r>
                      </m:den>
                    </m:f>
                  </m:oMath>
                </a14:m>
                <a:r>
                  <a:rPr lang="en-US" sz="2800"/>
                  <a:t> suy ra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/>
                      <m:t>𝐴</m:t>
                    </m:r>
                    <m:r>
                      <a:rPr lang="en-US" sz="2800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𝑎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</m:num>
                      <m:den>
                        <m:r>
                          <a:rPr lang="en-US" sz="2800" i="1"/>
                          <m:t>𝑏</m:t>
                        </m:r>
                      </m:den>
                    </m:f>
                  </m:oMath>
                </a14:m>
                <a:r>
                  <a:rPr lang="en-US" sz="2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𝐶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𝐴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𝐶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𝑎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sin</m:t>
                            </m:r>
                            <m:r>
                              <a:rPr lang="en-US" sz="2800" i="1"/>
                              <m:t>𝐵</m:t>
                            </m:r>
                          </m:num>
                          <m:den>
                            <m:r>
                              <a:rPr lang="en-US" sz="2800" i="1"/>
                              <m:t>𝑏</m:t>
                            </m:r>
                          </m:den>
                        </m:f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a:rPr lang="en-US" sz="2800" i="1"/>
                          <m:t>𝑏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𝐶</m:t>
                        </m:r>
                      </m:num>
                      <m:den>
                        <m:r>
                          <a:rPr lang="en-US" sz="2800" i="1"/>
                          <m:t>𝑎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</m:den>
                    </m:f>
                    <m:r>
                      <a:rPr lang="en-US" sz="2800" i="1"/>
                      <m:t>𝑎𝑏</m:t>
                    </m:r>
                    <m:r>
                      <m:rPr>
                        <m:nor/>
                      </m:rPr>
                      <a:rPr lang="en-US" sz="2800"/>
                      <m:t>sin</m:t>
                    </m:r>
                    <m:r>
                      <a:rPr lang="en-US" sz="2800" i="1"/>
                      <m:t>𝐶</m:t>
                    </m:r>
                    <m:r>
                      <a:rPr lang="en-US" sz="2800"/>
                      <m:t>=</m:t>
                    </m:r>
                    <m:r>
                      <a:rPr lang="en-US" sz="2800" i="1"/>
                      <m:t>𝑆</m:t>
                    </m:r>
                  </m:oMath>
                </a14:m>
                <a:br>
                  <a:rPr lang="en-US" sz="2800"/>
                </a:br>
                <a:r>
                  <a:rPr lang="en-US" sz="2800"/>
                  <a:t>b) </a:t>
                </a:r>
                <a14:m>
                  <m:oMath xmlns:m="http://schemas.openxmlformats.org/officeDocument/2006/math">
                    <m:r>
                      <a:rPr lang="en-US" sz="2800" i="1"/>
                      <m:t>𝑆</m:t>
                    </m:r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𝑎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𝐵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𝐶</m:t>
                        </m:r>
                      </m:num>
                      <m:den>
                        <m:r>
                          <a:rPr lang="en-US" sz="2800" i="1"/>
                          <m:t>2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r>
                          <a:rPr lang="en-US" sz="2800" i="1"/>
                          <m:t>𝐴</m:t>
                        </m:r>
                      </m:den>
                    </m:f>
                    <m:r>
                      <a:rPr lang="en-US" sz="2800" i="1"/>
                      <m:t>=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1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a:rPr lang="en-US" sz="2800" i="1"/>
                              <m:t>2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  <m:r>
                          <a:rPr lang="en-US" sz="2800" i="1"/>
                          <m:t>×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1</m:t>
                            </m:r>
                          </m:num>
                          <m:den>
                            <m:r>
                              <a:rPr lang="en-US" sz="2800" i="1"/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800" i="1"/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cos</m:t>
                            </m:r>
                            <m:r>
                              <a:rPr lang="en-US" sz="2800"/>
                              <m:t>3</m:t>
                            </m:r>
                            <m:sSup>
                              <m:sSupPr>
                                <m:ctrlPr>
                                  <a:rPr lang="en-US" sz="2800" i="1"/>
                                </m:ctrlPr>
                              </m:sSupPr>
                              <m:e>
                                <m:r>
                                  <a:rPr lang="en-US" sz="2800"/>
                                  <m:t>0</m:t>
                                </m:r>
                              </m:e>
                              <m:sup>
                                <m:r>
                                  <a:rPr lang="en-US" sz="2800" i="1"/>
                                  <m:t>∘</m:t>
                                </m:r>
                              </m:sup>
                            </m:sSup>
                            <m:r>
                              <a:rPr lang="en-US" sz="2800" i="1"/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cos</m:t>
                            </m:r>
                            <m:r>
                              <a:rPr lang="en-US" sz="2800"/>
                              <m:t>12</m:t>
                            </m:r>
                            <m:sSup>
                              <m:sSupPr>
                                <m:ctrlPr>
                                  <a:rPr lang="en-US" sz="2800" i="1"/>
                                </m:ctrlPr>
                              </m:sSupPr>
                              <m:e>
                                <m:r>
                                  <a:rPr lang="en-US" sz="2800"/>
                                  <m:t>0</m:t>
                                </m:r>
                              </m:e>
                              <m:sup>
                                <m:r>
                                  <a:rPr lang="en-US" sz="2800" i="1"/>
                                  <m:t>∘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800" i="1"/>
                          <m:t>2</m:t>
                        </m:r>
                        <m:r>
                          <m:rPr>
                            <m:nor/>
                          </m:rPr>
                          <a:rPr lang="en-US" sz="2800"/>
                          <m:t>sin</m:t>
                        </m:r>
                        <m:d>
                          <m:dPr>
                            <m:ctrlPr>
                              <a:rPr lang="en-US" sz="2800" i="1"/>
                            </m:ctrlPr>
                          </m:dPr>
                          <m:e>
                            <m:r>
                              <a:rPr lang="en-US" sz="2800" i="1"/>
                              <m:t>18</m:t>
                            </m:r>
                            <m:sSup>
                              <m:sSupPr>
                                <m:ctrlPr>
                                  <a:rPr lang="en-US" sz="2800" i="1"/>
                                </m:ctrlPr>
                              </m:sSupPr>
                              <m:e>
                                <m:r>
                                  <a:rPr lang="en-US" sz="2800" i="1"/>
                                  <m:t>0</m:t>
                                </m:r>
                              </m:e>
                              <m:sup>
                                <m:r>
                                  <a:rPr lang="en-US" sz="2800" i="1"/>
                                  <m:t>∘</m:t>
                                </m:r>
                              </m:sup>
                            </m:sSup>
                            <m:r>
                              <a:rPr lang="en-US" sz="2800" i="1"/>
                              <m:t>−7</m:t>
                            </m:r>
                            <m:sSup>
                              <m:sSupPr>
                                <m:ctrlPr>
                                  <a:rPr lang="en-US" sz="2800" i="1"/>
                                </m:ctrlPr>
                              </m:sSupPr>
                              <m:e>
                                <m:r>
                                  <a:rPr lang="en-US" sz="2800" i="1"/>
                                  <m:t>5</m:t>
                                </m:r>
                              </m:e>
                              <m:sup>
                                <m:r>
                                  <a:rPr lang="en-US" sz="2800" i="1"/>
                                  <m:t>∘</m:t>
                                </m:r>
                              </m:sup>
                            </m:sSup>
                            <m:r>
                              <a:rPr lang="en-US" sz="2800" i="1"/>
                              <m:t>−4</m:t>
                            </m:r>
                            <m:sSup>
                              <m:sSupPr>
                                <m:ctrlPr>
                                  <a:rPr lang="en-US" sz="2800" i="1"/>
                                </m:ctrlPr>
                              </m:sSupPr>
                              <m:e>
                                <m:r>
                                  <a:rPr lang="en-US" sz="2800" i="1"/>
                                  <m:t>5</m:t>
                                </m:r>
                              </m:e>
                              <m:sup>
                                <m:r>
                                  <a:rPr lang="en-US" sz="2800" i="1"/>
                                  <m:t>∘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2800" i="1"/>
                      <m:t>=36+12</m:t>
                    </m:r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3</m:t>
                        </m:r>
                      </m:e>
                    </m:rad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/>
                          <m:t> </m:t>
                        </m:r>
                        <m:r>
                          <m:rPr>
                            <m:nor/>
                          </m:rPr>
                          <a:rPr lang="en-US" sz="2800"/>
                          <m:t>c</m:t>
                        </m:r>
                        <m:sSup>
                          <m:sSupPr>
                            <m:ctrlPr>
                              <a:rPr lang="en-US" sz="2800" i="1"/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m</m:t>
                            </m:r>
                          </m:e>
                          <m:sup>
                            <m:r>
                              <a:rPr lang="en-US" sz="2800" i="1"/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800" dirty="0">
                    <a:latin typeface="Aarial"/>
                  </a:rPr>
                </a:br>
                <a:endParaRPr lang="en-US" sz="2400" dirty="0">
                  <a:latin typeface="Aarial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EBC21E14-7595-4A43-A473-ADEAC8323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3408203"/>
                <a:ext cx="11989406" cy="3449797"/>
              </a:xfrm>
              <a:prstGeom prst="rect">
                <a:avLst/>
              </a:prstGeom>
              <a:blipFill>
                <a:blip r:embed="rId3"/>
                <a:stretch>
                  <a:fillRect l="-1016" t="-281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84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651344"/>
                <a:ext cx="11891115" cy="341705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marR="0" indent="-62992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29920" algn="l"/>
                  </a:tabLst>
                </a:pP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7:</a:t>
                </a:r>
                <a:r>
                  <a:rPr lang="vi-VN" sz="24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vật lí, phương trình tổng quát của một vật dao động điều hòa cho bởi công thức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trog đó t là thời điểm (tính bằng giây),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li độ của vật tại thời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biên độ dao động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pha ban đầu của dao động.</a:t>
                </a:r>
                <a:b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hai dao động điều hòa có phương trình:</a:t>
                </a:r>
                <a:endParaRPr lang="en-US" sz="240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                     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cos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cm</m:t>
                        </m:r>
                      </m:e>
                    </m:d>
                  </m:oMath>
                </a14:m>
                <a:endParaRPr lang="en-US" sz="240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6480175" algn="r"/>
                  </a:tabLst>
                </a:pPr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dao động tổng hợp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1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>
                    <a:solidFill>
                      <a:srgbClr val="000099"/>
                    </a:solidFill>
                    <a:effectLst/>
                    <a:latin typeface="Chu Van 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sử dụng công thức biến đổi tổng thành tích để tìm biên độ và pha ban đầu của dao động tổng hợp này</a:t>
                </a:r>
                <a:endParaRPr lang="en-US" sz="240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0" indent="-457200" algn="just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endParaRPr lang="en-US" sz="24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9227649-0BC6-4384-A17E-B9EFABC8B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651344"/>
                <a:ext cx="11891115" cy="3417057"/>
              </a:xfrm>
              <a:prstGeom prst="rect">
                <a:avLst/>
              </a:prstGeom>
              <a:blipFill>
                <a:blip r:embed="rId2"/>
                <a:stretch>
                  <a:fillRect l="-717" t="-1423" r="-256" b="-64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A489AFE-D0A5-424B-B516-C475242CFAF6}"/>
              </a:ext>
            </a:extLst>
          </p:cNvPr>
          <p:cNvGrpSpPr/>
          <p:nvPr/>
        </p:nvGrpSpPr>
        <p:grpSpPr>
          <a:xfrm>
            <a:off x="3460200" y="117835"/>
            <a:ext cx="6593487" cy="523220"/>
            <a:chOff x="477850" y="1505359"/>
            <a:chExt cx="7620776" cy="693968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D1D39587-3364-422C-9E79-655B6BD47D27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EB26DE-E904-4C42-905B-2F475EC1DE34}"/>
                </a:ext>
              </a:extLst>
            </p:cNvPr>
            <p:cNvSpPr txBox="1"/>
            <p:nvPr/>
          </p:nvSpPr>
          <p:spPr>
            <a:xfrm>
              <a:off x="739856" y="1505359"/>
              <a:ext cx="7358770" cy="693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➍</a:t>
              </a:r>
              <a:r>
                <a:rPr lang="vi-VN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mở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rộng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,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thực</a:t>
              </a:r>
              <a:r>
                <a:rPr lang="en-US" sz="28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8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tế</a:t>
              </a:r>
              <a:endParaRPr lang="vi-VN" sz="28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4096682"/>
                <a:ext cx="11891115" cy="267176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400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400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14:m>
                  <m:oMath xmlns:m="http://schemas.openxmlformats.org/officeDocument/2006/math">
                    <m:r>
                      <a:rPr lang="en-US" sz="2800" i="1"/>
                      <m:t>𝑥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𝑡</m:t>
                        </m:r>
                      </m:e>
                    </m:d>
                    <m:r>
                      <a:rPr lang="en-US" sz="2800" i="1"/>
                      <m:t>=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𝑥</m:t>
                        </m:r>
                      </m:e>
                      <m:sub>
                        <m:r>
                          <a:rPr lang="en-US" sz="2800" i="1"/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𝑡</m:t>
                        </m:r>
                      </m:e>
                    </m:d>
                    <m:r>
                      <a:rPr lang="en-US" sz="2800" i="1"/>
                      <m:t>+</m:t>
                    </m:r>
                    <m:sSub>
                      <m:sSubPr>
                        <m:ctrlPr>
                          <a:rPr lang="en-US" sz="2800" i="1"/>
                        </m:ctrlPr>
                      </m:sSubPr>
                      <m:e>
                        <m:r>
                          <a:rPr lang="en-US" sz="2800" i="1"/>
                          <m:t>𝑥</m:t>
                        </m:r>
                      </m:e>
                      <m:sub>
                        <m:r>
                          <a:rPr lang="en-US" sz="2800" i="1"/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𝑡</m:t>
                        </m:r>
                      </m:e>
                    </m:d>
                    <m:r>
                      <a:rPr lang="en-US" sz="2800" i="1"/>
                      <m:t>=2</m:t>
                    </m:r>
                    <m:r>
                      <m:rPr>
                        <m:nor/>
                      </m:rPr>
                      <a:rPr lang="en-US" sz="2800"/>
                      <m:t>coss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3</m:t>
                            </m:r>
                          </m:den>
                        </m:f>
                        <m:r>
                          <a:rPr lang="en-US" sz="2800" i="1"/>
                          <m:t>𝑡</m:t>
                        </m:r>
                        <m:r>
                          <a:rPr lang="en-US" sz="2800" i="1"/>
                          <m:t>+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6</m:t>
                            </m:r>
                          </m:den>
                        </m:f>
                      </m:e>
                    </m:d>
                    <m:r>
                      <a:rPr lang="en-US" sz="2800" i="1"/>
                      <m:t>+2</m:t>
                    </m:r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3</m:t>
                            </m:r>
                          </m:den>
                        </m:f>
                        <m:r>
                          <a:rPr lang="en-US" sz="2800" i="1"/>
                          <m:t>𝑡</m:t>
                        </m:r>
                        <m:r>
                          <a:rPr lang="en-US" sz="2800" i="1"/>
                          <m:t>−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  <a:p>
                <a14:m>
                  <m:oMath xmlns:m="http://schemas.openxmlformats.org/officeDocument/2006/math">
                    <m:r>
                      <a:rPr lang="en-US" sz="2800" i="1"/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2</m:t>
                        </m:r>
                        <m:r>
                          <m:rPr>
                            <m:nor/>
                          </m:rPr>
                          <a:rPr lang="en-US" sz="2800"/>
                          <m:t>cos</m:t>
                        </m:r>
                        <m:d>
                          <m:dPr>
                            <m:ctrlPr>
                              <a:rPr lang="en-US" sz="2800" i="1"/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/>
                                </m:ctrlPr>
                              </m:fPr>
                              <m:num>
                                <m:r>
                                  <a:rPr lang="en-US" sz="2800" i="1"/>
                                  <m:t>𝜋</m:t>
                                </m:r>
                              </m:num>
                              <m:den>
                                <m:r>
                                  <a:rPr lang="en-US" sz="2800" i="1"/>
                                  <m:t>3</m:t>
                                </m:r>
                              </m:den>
                            </m:f>
                            <m:r>
                              <a:rPr lang="en-US" sz="2800" i="1"/>
                              <m:t>𝑡</m:t>
                            </m:r>
                            <m:r>
                              <a:rPr lang="en-US" sz="2800" i="1"/>
                              <m:t>−</m:t>
                            </m:r>
                            <m:f>
                              <m:fPr>
                                <m:ctrlPr>
                                  <a:rPr lang="en-US" sz="2800" i="1"/>
                                </m:ctrlPr>
                              </m:fPr>
                              <m:num>
                                <m:r>
                                  <a:rPr lang="en-US" sz="2800" i="1"/>
                                  <m:t>𝜋</m:t>
                                </m:r>
                              </m:num>
                              <m:den>
                                <m:r>
                                  <a:rPr lang="en-US" sz="2800" i="1"/>
                                  <m:t>12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sz="2800"/>
                          <m:t>cos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i="1"/>
                      <m:t>=2</m:t>
                    </m:r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US" sz="2800"/>
                      <m:t>cos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3</m:t>
                            </m:r>
                          </m:den>
                        </m:f>
                        <m:r>
                          <a:rPr lang="en-US" sz="2800" i="1"/>
                          <m:t>𝑡</m:t>
                        </m:r>
                        <m:r>
                          <a:rPr lang="en-US" sz="2800" i="1"/>
                          <m:t>−</m:t>
                        </m:r>
                        <m:f>
                          <m:fPr>
                            <m:ctrlPr>
                              <a:rPr lang="en-US" sz="2800" i="1"/>
                            </m:ctrlPr>
                          </m:fPr>
                          <m:num>
                            <m:r>
                              <a:rPr lang="en-US" sz="2800" i="1"/>
                              <m:t>𝜋</m:t>
                            </m:r>
                          </m:num>
                          <m:den>
                            <m:r>
                              <a:rPr lang="en-US" sz="2800" i="1"/>
                              <m:t>12</m:t>
                            </m:r>
                          </m:den>
                        </m:f>
                      </m:e>
                    </m:d>
                  </m:oMath>
                </a14:m>
                <a:endParaRPr lang="en-US" sz="2800"/>
              </a:p>
              <a:p>
                <a:r>
                  <a:rPr lang="en-US" sz="2800"/>
                  <a:t>Biên độ là </a:t>
                </a:r>
                <a14:m>
                  <m:oMath xmlns:m="http://schemas.openxmlformats.org/officeDocument/2006/math">
                    <m:r>
                      <a:rPr lang="en-US" sz="2800" i="1"/>
                      <m:t>𝐴</m:t>
                    </m:r>
                    <m:r>
                      <a:rPr lang="en-US" sz="2800" i="1"/>
                      <m:t>=2</m:t>
                    </m:r>
                    <m:rad>
                      <m:radPr>
                        <m:degHide m:val="on"/>
                        <m:ctrlPr>
                          <a:rPr lang="en-US" sz="2800" i="1"/>
                        </m:ctrlPr>
                      </m:radPr>
                      <m:deg/>
                      <m:e>
                        <m:r>
                          <a:rPr lang="en-US" sz="2800" i="1"/>
                          <m:t>2</m:t>
                        </m:r>
                      </m:e>
                    </m:rad>
                  </m:oMath>
                </a14:m>
                <a:r>
                  <a:rPr lang="en-US" sz="2800"/>
                  <a:t>, pha ban đầu là </a:t>
                </a:r>
                <a14:m>
                  <m:oMath xmlns:m="http://schemas.openxmlformats.org/officeDocument/2006/math">
                    <m:r>
                      <a:rPr lang="en-US" sz="2800" i="1"/>
                      <m:t>𝜑</m:t>
                    </m:r>
                    <m:r>
                      <a:rPr lang="en-US" sz="2800" i="1"/>
                      <m:t>=−</m:t>
                    </m:r>
                    <m:f>
                      <m:fPr>
                        <m:ctrlPr>
                          <a:rPr lang="en-US" sz="2800" i="1"/>
                        </m:ctrlPr>
                      </m:fPr>
                      <m:num>
                        <m:r>
                          <a:rPr lang="en-US" sz="2800" i="1"/>
                          <m:t>𝜋</m:t>
                        </m:r>
                      </m:num>
                      <m:den>
                        <m:r>
                          <a:rPr lang="en-US" sz="2800" i="1"/>
                          <m:t>12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BD77E26-C0ED-441B-81E9-6C274209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4096682"/>
                <a:ext cx="11891115" cy="2671764"/>
              </a:xfrm>
              <a:prstGeom prst="rect">
                <a:avLst/>
              </a:prstGeom>
              <a:blipFill>
                <a:blip r:embed="rId3"/>
                <a:stretch>
                  <a:fillRect l="-870" t="-2955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52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333</Words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Yu Gothic</vt:lpstr>
      <vt:lpstr>Aarial</vt:lpstr>
      <vt:lpstr>Arial</vt:lpstr>
      <vt:lpstr>Calibri</vt:lpstr>
      <vt:lpstr>Calibri Light</vt:lpstr>
      <vt:lpstr>Cambria Math</vt:lpstr>
      <vt:lpstr>Chu Van An</vt:lpstr>
      <vt:lpstr>Georgia Pro Cond Black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2023-07-29T05:16:27Z</dcterms:modified>
</cp:coreProperties>
</file>