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9"/>
  </p:notesMasterIdLst>
  <p:sldIdLst>
    <p:sldId id="432" r:id="rId3"/>
    <p:sldId id="448" r:id="rId4"/>
    <p:sldId id="510" r:id="rId5"/>
    <p:sldId id="526" r:id="rId6"/>
    <p:sldId id="543" r:id="rId7"/>
    <p:sldId id="675" r:id="rId8"/>
    <p:sldId id="449" r:id="rId9"/>
    <p:sldId id="676" r:id="rId10"/>
    <p:sldId id="560" r:id="rId11"/>
    <p:sldId id="451" r:id="rId12"/>
    <p:sldId id="433" r:id="rId13"/>
    <p:sldId id="440" r:id="rId14"/>
    <p:sldId id="441" r:id="rId15"/>
    <p:sldId id="678" r:id="rId16"/>
    <p:sldId id="439" r:id="rId17"/>
    <p:sldId id="679" r:id="rId18"/>
    <p:sldId id="680" r:id="rId19"/>
    <p:sldId id="681" r:id="rId20"/>
    <p:sldId id="682" r:id="rId21"/>
    <p:sldId id="594" r:id="rId22"/>
    <p:sldId id="443" r:id="rId23"/>
    <p:sldId id="435" r:id="rId24"/>
    <p:sldId id="326" r:id="rId25"/>
    <p:sldId id="327" r:id="rId26"/>
    <p:sldId id="328" r:id="rId27"/>
    <p:sldId id="453" r:id="rId28"/>
    <p:sldId id="455" r:id="rId29"/>
    <p:sldId id="456" r:id="rId30"/>
    <p:sldId id="457" r:id="rId31"/>
    <p:sldId id="468" r:id="rId32"/>
    <p:sldId id="470" r:id="rId33"/>
    <p:sldId id="465" r:id="rId34"/>
    <p:sldId id="466" r:id="rId35"/>
    <p:sldId id="595" r:id="rId36"/>
    <p:sldId id="467" r:id="rId37"/>
    <p:sldId id="462" r:id="rId38"/>
    <p:sldId id="459" r:id="rId39"/>
    <p:sldId id="471" r:id="rId40"/>
    <p:sldId id="480" r:id="rId41"/>
    <p:sldId id="683" r:id="rId42"/>
    <p:sldId id="460" r:id="rId43"/>
    <p:sldId id="596" r:id="rId44"/>
    <p:sldId id="476" r:id="rId45"/>
    <p:sldId id="747" r:id="rId46"/>
    <p:sldId id="481" r:id="rId47"/>
    <p:sldId id="597" r:id="rId48"/>
    <p:sldId id="598" r:id="rId49"/>
    <p:sldId id="599" r:id="rId50"/>
    <p:sldId id="477" r:id="rId51"/>
    <p:sldId id="474" r:id="rId52"/>
    <p:sldId id="600" r:id="rId53"/>
    <p:sldId id="473" r:id="rId54"/>
    <p:sldId id="684" r:id="rId55"/>
    <p:sldId id="685" r:id="rId56"/>
    <p:sldId id="686" r:id="rId57"/>
    <p:sldId id="691" r:id="rId58"/>
    <p:sldId id="690" r:id="rId59"/>
    <p:sldId id="692" r:id="rId60"/>
    <p:sldId id="693" r:id="rId61"/>
    <p:sldId id="694" r:id="rId62"/>
    <p:sldId id="695" r:id="rId63"/>
    <p:sldId id="696" r:id="rId64"/>
    <p:sldId id="488" r:id="rId65"/>
    <p:sldId id="698" r:id="rId66"/>
    <p:sldId id="489" r:id="rId67"/>
    <p:sldId id="490" r:id="rId68"/>
    <p:sldId id="491" r:id="rId69"/>
    <p:sldId id="492" r:id="rId70"/>
    <p:sldId id="701" r:id="rId71"/>
    <p:sldId id="700" r:id="rId72"/>
    <p:sldId id="699" r:id="rId73"/>
    <p:sldId id="702" r:id="rId74"/>
    <p:sldId id="697" r:id="rId75"/>
    <p:sldId id="493" r:id="rId76"/>
    <p:sldId id="494" r:id="rId77"/>
    <p:sldId id="703" r:id="rId78"/>
    <p:sldId id="704" r:id="rId79"/>
    <p:sldId id="705" r:id="rId80"/>
    <p:sldId id="706" r:id="rId81"/>
    <p:sldId id="707" r:id="rId82"/>
    <p:sldId id="709" r:id="rId83"/>
    <p:sldId id="710" r:id="rId84"/>
    <p:sldId id="711" r:id="rId85"/>
    <p:sldId id="712" r:id="rId86"/>
    <p:sldId id="713" r:id="rId87"/>
    <p:sldId id="714" r:id="rId88"/>
    <p:sldId id="715" r:id="rId89"/>
    <p:sldId id="716" r:id="rId90"/>
    <p:sldId id="717" r:id="rId91"/>
    <p:sldId id="718" r:id="rId92"/>
    <p:sldId id="719" r:id="rId93"/>
    <p:sldId id="720" r:id="rId94"/>
    <p:sldId id="721" r:id="rId95"/>
    <p:sldId id="723" r:id="rId96"/>
    <p:sldId id="722" r:id="rId97"/>
    <p:sldId id="724" r:id="rId98"/>
    <p:sldId id="523" r:id="rId99"/>
    <p:sldId id="524" r:id="rId100"/>
    <p:sldId id="726" r:id="rId101"/>
    <p:sldId id="725" r:id="rId102"/>
    <p:sldId id="525" r:id="rId103"/>
    <p:sldId id="727" r:id="rId104"/>
    <p:sldId id="728" r:id="rId105"/>
    <p:sldId id="729" r:id="rId106"/>
    <p:sldId id="730" r:id="rId107"/>
    <p:sldId id="732" r:id="rId108"/>
    <p:sldId id="731" r:id="rId109"/>
    <p:sldId id="733" r:id="rId110"/>
    <p:sldId id="742" r:id="rId111"/>
    <p:sldId id="743" r:id="rId112"/>
    <p:sldId id="746" r:id="rId113"/>
    <p:sldId id="601" r:id="rId114"/>
    <p:sldId id="602" r:id="rId115"/>
    <p:sldId id="603" r:id="rId116"/>
    <p:sldId id="604" r:id="rId117"/>
    <p:sldId id="605" r:id="rId118"/>
    <p:sldId id="606" r:id="rId119"/>
    <p:sldId id="607" r:id="rId120"/>
    <p:sldId id="608" r:id="rId121"/>
    <p:sldId id="609" r:id="rId122"/>
    <p:sldId id="610" r:id="rId123"/>
    <p:sldId id="611" r:id="rId124"/>
    <p:sldId id="612" r:id="rId125"/>
    <p:sldId id="613" r:id="rId126"/>
    <p:sldId id="614" r:id="rId127"/>
    <p:sldId id="615"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80" d="100"/>
          <a:sy n="80" d="100"/>
        </p:scale>
        <p:origin x="-342"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D58CB-F68C-47C6-91A0-1EE89F7A3E5B}"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B82C3-2A85-4F61-B282-74B2030913CD}" type="slidenum">
              <a:rPr lang="en-US" smtClean="0"/>
              <a:t>‹#›</a:t>
            </a:fld>
            <a:endParaRPr lang="en-US"/>
          </a:p>
        </p:txBody>
      </p:sp>
    </p:spTree>
    <p:extLst>
      <p:ext uri="{BB962C8B-B14F-4D97-AF65-F5344CB8AC3E}">
        <p14:creationId xmlns:p14="http://schemas.microsoft.com/office/powerpoint/2010/main" val="137164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76657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9826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6236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6238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6238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80265262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0835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441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98660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4792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6335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732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091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7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07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19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914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27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610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221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750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139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 vụ các nhóm đã được giao trước một tuần sau tiết học buổi sáng)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105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543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72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763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309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76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663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10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842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384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802652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361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089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64087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650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051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885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643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400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485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50319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50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2262280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545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7610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8168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1391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2153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721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err="1">
                <a:solidFill>
                  <a:srgbClr val="222222"/>
                </a:solidFill>
                <a:effectLst/>
                <a:latin typeface="Times New Roman" panose="02020603050405020304" pitchFamily="18" charset="0"/>
                <a:ea typeface="Times New Roman" panose="02020603050405020304" pitchFamily="18" charset="0"/>
              </a:rPr>
              <a:t>Chú</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thích</a:t>
            </a:r>
            <a:r>
              <a:rPr lang="en-US" sz="1200" i="1" dirty="0">
                <a:solidFill>
                  <a:srgbClr val="222222"/>
                </a:solidFill>
                <a:effectLst/>
                <a:latin typeface="Times New Roman" panose="02020603050405020304" pitchFamily="18" charset="0"/>
                <a:ea typeface="Times New Roman" panose="02020603050405020304" pitchFamily="18" charset="0"/>
              </a:rPr>
              <a:t>: [1]</a:t>
            </a:r>
            <a:r>
              <a:rPr lang="en-US" sz="1200" i="1" dirty="0" err="1">
                <a:solidFill>
                  <a:srgbClr val="222222"/>
                </a:solidFill>
                <a:effectLst/>
                <a:latin typeface="Times New Roman" panose="02020603050405020304" pitchFamily="18" charset="0"/>
                <a:ea typeface="Times New Roman" panose="02020603050405020304" pitchFamily="18" charset="0"/>
              </a:rPr>
              <a:t>Tầm</a:t>
            </a:r>
            <a:r>
              <a:rPr lang="en-US" sz="1200" i="1" dirty="0">
                <a:solidFill>
                  <a:srgbClr val="222222"/>
                </a:solidFill>
                <a:effectLst/>
                <a:latin typeface="Times New Roman" panose="02020603050405020304" pitchFamily="18" charset="0"/>
                <a:ea typeface="Times New Roman" panose="02020603050405020304" pitchFamily="18" charset="0"/>
              </a:rPr>
              <a:t> ma: </a:t>
            </a:r>
            <a:r>
              <a:rPr lang="en-US" sz="1200" i="1" dirty="0" err="1">
                <a:solidFill>
                  <a:srgbClr val="222222"/>
                </a:solidFill>
                <a:effectLst/>
                <a:latin typeface="Times New Roman" panose="02020603050405020304" pitchFamily="18" charset="0"/>
                <a:ea typeface="Times New Roman" panose="02020603050405020304" pitchFamily="18" charset="0"/>
              </a:rPr>
              <a:t>một</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loại</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cây</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có</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sợi</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giống</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cây</a:t>
            </a:r>
            <a:r>
              <a:rPr lang="en-US" sz="1200" i="1" dirty="0">
                <a:solidFill>
                  <a:srgbClr val="222222"/>
                </a:solidFill>
                <a:effectLst/>
                <a:latin typeface="Times New Roman" panose="02020603050405020304" pitchFamily="18" charset="0"/>
                <a:ea typeface="Times New Roman" panose="02020603050405020304" pitchFamily="18" charset="0"/>
              </a:rPr>
              <a:t> gai ở </a:t>
            </a:r>
            <a:r>
              <a:rPr lang="en-US" sz="1200" i="1" dirty="0" err="1">
                <a:solidFill>
                  <a:srgbClr val="222222"/>
                </a:solidFill>
                <a:effectLst/>
                <a:latin typeface="Times New Roman" panose="02020603050405020304" pitchFamily="18" charset="0"/>
                <a:ea typeface="Times New Roman" panose="02020603050405020304" pitchFamily="18" charset="0"/>
              </a:rPr>
              <a:t>nước</a:t>
            </a:r>
            <a:r>
              <a:rPr lang="en-US" sz="1200" i="1" dirty="0">
                <a:solidFill>
                  <a:srgbClr val="222222"/>
                </a:solidFill>
                <a:effectLst/>
                <a:latin typeface="Times New Roman" panose="02020603050405020304" pitchFamily="18" charset="0"/>
                <a:ea typeface="Times New Roman" panose="02020603050405020304" pitchFamily="18" charset="0"/>
              </a:rPr>
              <a:t> ta.</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31489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9091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5627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26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7127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4826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6782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37425329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3325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1702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080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6304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20304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7627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26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3289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3685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28270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4422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7959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2878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19385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351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0831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6148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3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351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0831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1918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6236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6049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6550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6238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57276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0831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19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53657-3300-4B45-A1A4-93B970EFF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D16AD27-9BB3-4D4A-B26E-0D0033ACD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B3475ED-6A53-44D4-AB80-66BCE7FD0A8A}"/>
              </a:ext>
            </a:extLst>
          </p:cNvPr>
          <p:cNvSpPr>
            <a:spLocks noGrp="1"/>
          </p:cNvSpPr>
          <p:nvPr>
            <p:ph type="dt" sz="half" idx="10"/>
          </p:nvPr>
        </p:nvSpPr>
        <p:spPr/>
        <p:txBody>
          <a:bodyPr/>
          <a:lstStyle/>
          <a:p>
            <a:fld id="{852DAB2A-4220-4418-90DB-31EEAA68824C}" type="datetimeFigureOut">
              <a:rPr lang="en-US" smtClean="0"/>
              <a:t>22/2/2022</a:t>
            </a:fld>
            <a:endParaRPr lang="en-US"/>
          </a:p>
        </p:txBody>
      </p:sp>
      <p:sp>
        <p:nvSpPr>
          <p:cNvPr id="5" name="Footer Placeholder 4">
            <a:extLst>
              <a:ext uri="{FF2B5EF4-FFF2-40B4-BE49-F238E27FC236}">
                <a16:creationId xmlns:a16="http://schemas.microsoft.com/office/drawing/2014/main" xmlns="" id="{F368C6BB-84C1-417C-80D8-193AE5C10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0E2A0A-D837-4DA2-9D19-46805891C970}"/>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33491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7BB1D-8479-4A5B-B9C6-065C59CCA8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26EE719-9C0C-4AD5-B637-AAC52CEFC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D89F44-4051-4C16-B21D-4CF3208B8E57}"/>
              </a:ext>
            </a:extLst>
          </p:cNvPr>
          <p:cNvSpPr>
            <a:spLocks noGrp="1"/>
          </p:cNvSpPr>
          <p:nvPr>
            <p:ph type="dt" sz="half" idx="10"/>
          </p:nvPr>
        </p:nvSpPr>
        <p:spPr/>
        <p:txBody>
          <a:bodyPr/>
          <a:lstStyle/>
          <a:p>
            <a:fld id="{852DAB2A-4220-4418-90DB-31EEAA68824C}" type="datetimeFigureOut">
              <a:rPr lang="en-US" smtClean="0"/>
              <a:t>22/2/2022</a:t>
            </a:fld>
            <a:endParaRPr lang="en-US"/>
          </a:p>
        </p:txBody>
      </p:sp>
      <p:sp>
        <p:nvSpPr>
          <p:cNvPr id="5" name="Footer Placeholder 4">
            <a:extLst>
              <a:ext uri="{FF2B5EF4-FFF2-40B4-BE49-F238E27FC236}">
                <a16:creationId xmlns:a16="http://schemas.microsoft.com/office/drawing/2014/main" xmlns="" id="{2A4FB007-9179-45B7-A42D-DEF88F1C3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A019ED-ABBF-4199-9D22-6A9520D21304}"/>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17361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87515F-FBC2-4DE6-81C4-3B3FB46F5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5F6D4C3-0C64-4D45-9035-5E1CE4E73B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D546F9-FE37-46BB-83C4-69ECD2E529C6}"/>
              </a:ext>
            </a:extLst>
          </p:cNvPr>
          <p:cNvSpPr>
            <a:spLocks noGrp="1"/>
          </p:cNvSpPr>
          <p:nvPr>
            <p:ph type="dt" sz="half" idx="10"/>
          </p:nvPr>
        </p:nvSpPr>
        <p:spPr/>
        <p:txBody>
          <a:bodyPr/>
          <a:lstStyle/>
          <a:p>
            <a:fld id="{852DAB2A-4220-4418-90DB-31EEAA68824C}" type="datetimeFigureOut">
              <a:rPr lang="en-US" smtClean="0"/>
              <a:t>22/2/2022</a:t>
            </a:fld>
            <a:endParaRPr lang="en-US"/>
          </a:p>
        </p:txBody>
      </p:sp>
      <p:sp>
        <p:nvSpPr>
          <p:cNvPr id="5" name="Footer Placeholder 4">
            <a:extLst>
              <a:ext uri="{FF2B5EF4-FFF2-40B4-BE49-F238E27FC236}">
                <a16:creationId xmlns:a16="http://schemas.microsoft.com/office/drawing/2014/main" xmlns="" id="{56B8ECFC-C9E6-47CB-99F8-CDD1858B3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F0D022-3BFE-4836-BE77-1D1B87200850}"/>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639276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293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612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507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6927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609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6197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296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609600" y="1855248"/>
            <a:ext cx="5386917"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6193368" y="1859758"/>
            <a:ext cx="5389033"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609600" y="2514600"/>
            <a:ext cx="5386917"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6193368" y="2514600"/>
            <a:ext cx="5389033"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984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9965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914400" y="514352"/>
            <a:ext cx="36576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914400" y="1676400"/>
            <a:ext cx="36576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4766733" y="1676400"/>
            <a:ext cx="6815667"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359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F7F548-4C47-4F4A-982B-DCD66D9E2C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F7A76F-C9EE-4EE3-8E19-8E957E593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2ACC40-4FE7-49BD-BC54-062F5780A5D1}"/>
              </a:ext>
            </a:extLst>
          </p:cNvPr>
          <p:cNvSpPr>
            <a:spLocks noGrp="1"/>
          </p:cNvSpPr>
          <p:nvPr>
            <p:ph type="dt" sz="half" idx="10"/>
          </p:nvPr>
        </p:nvSpPr>
        <p:spPr/>
        <p:txBody>
          <a:bodyPr/>
          <a:lstStyle/>
          <a:p>
            <a:fld id="{852DAB2A-4220-4418-90DB-31EEAA68824C}" type="datetimeFigureOut">
              <a:rPr lang="en-US" smtClean="0"/>
              <a:t>22/2/2022</a:t>
            </a:fld>
            <a:endParaRPr lang="en-US"/>
          </a:p>
        </p:txBody>
      </p:sp>
      <p:sp>
        <p:nvSpPr>
          <p:cNvPr id="5" name="Footer Placeholder 4">
            <a:extLst>
              <a:ext uri="{FF2B5EF4-FFF2-40B4-BE49-F238E27FC236}">
                <a16:creationId xmlns:a16="http://schemas.microsoft.com/office/drawing/2014/main" xmlns="" id="{BEDA426F-8AB5-4A56-81DF-95C5BEA10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F15C75-D958-4D47-8476-D923F8A5FF58}"/>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12077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4221004" y="1108077"/>
            <a:ext cx="70104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9" name="Google Shape;89;p63"/>
          <p:cNvSpPr/>
          <p:nvPr/>
        </p:nvSpPr>
        <p:spPr>
          <a:xfrm rot="-10380000" flipH="1">
            <a:off x="10672179" y="5359769"/>
            <a:ext cx="207264"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0" name="Google Shape;90;p63"/>
          <p:cNvSpPr txBox="1">
            <a:spLocks noGrp="1"/>
          </p:cNvSpPr>
          <p:nvPr>
            <p:ph type="title"/>
          </p:nvPr>
        </p:nvSpPr>
        <p:spPr>
          <a:xfrm>
            <a:off x="812800" y="1176997"/>
            <a:ext cx="2950464"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812800" y="2828785"/>
            <a:ext cx="29464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10769600" y="6356351"/>
            <a:ext cx="8128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4647724" y="1199517"/>
            <a:ext cx="615696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12700" y="5816600"/>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7" name="Google Shape;97;p63"/>
          <p:cNvSpPr/>
          <p:nvPr/>
        </p:nvSpPr>
        <p:spPr>
          <a:xfrm rot="10800000" flipH="1">
            <a:off x="5842000" y="6219826"/>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4002292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3901440" y="-1356360"/>
            <a:ext cx="4389120" cy="10972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4938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7604919" y="2148683"/>
            <a:ext cx="5211763" cy="27432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2016920" y="-492917"/>
            <a:ext cx="5211763" cy="80264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533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724AA86D-A811-42CE-8C83-8053DFC66751}"/>
              </a:ext>
              <a:ext uri="{C183D7F6-B498-43B3-948B-1728B52AA6E4}">
                <adec:decorative xmlns:adec="http://schemas.microsoft.com/office/drawing/2017/decorative" xmlns=""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xmlns="" id="{0B42CCEE-B750-4EF9-BAE5-217844AE7456}"/>
              </a:ext>
              <a:ext uri="{C183D7F6-B498-43B3-948B-1728B52AA6E4}">
                <adec:decorative xmlns:adec="http://schemas.microsoft.com/office/drawing/2017/decorative" xmlns=""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a:extLst>
              <a:ext uri="{FF2B5EF4-FFF2-40B4-BE49-F238E27FC236}">
                <a16:creationId xmlns:a16="http://schemas.microsoft.com/office/drawing/2014/main" xmlns=""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xmlns=""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xmlns=""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xmlns="" id="{37CF37DF-A8A3-42D8-BAFE-0F56DCEC7657}"/>
              </a:ext>
              <a:ext uri="{C183D7F6-B498-43B3-948B-1728B52AA6E4}">
                <adec:decorative xmlns:adec="http://schemas.microsoft.com/office/drawing/2017/decorative" xmlns=""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20" name="Content Placeholder 6">
            <a:extLst>
              <a:ext uri="{FF2B5EF4-FFF2-40B4-BE49-F238E27FC236}">
                <a16:creationId xmlns:a16="http://schemas.microsoft.com/office/drawing/2014/main" xmlns=""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xmlns=""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xmlns="" id="{F79C998E-1F82-4AC1-AD39-82F45A05CED8}"/>
              </a:ext>
              <a:ext uri="{C183D7F6-B498-43B3-948B-1728B52AA6E4}">
                <adec:decorative xmlns:adec="http://schemas.microsoft.com/office/drawing/2017/decorative" xmlns=""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16" name="Slide Number Placeholder 5">
            <a:extLst>
              <a:ext uri="{FF2B5EF4-FFF2-40B4-BE49-F238E27FC236}">
                <a16:creationId xmlns:a16="http://schemas.microsoft.com/office/drawing/2014/main" xmlns=""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a:ea typeface="+mn-ea"/>
              <a:cs typeface="+mn-cs"/>
            </a:endParaRPr>
          </a:p>
        </p:txBody>
      </p:sp>
      <p:sp>
        <p:nvSpPr>
          <p:cNvPr id="13" name="Content Placeholder 6">
            <a:extLst>
              <a:ext uri="{FF2B5EF4-FFF2-40B4-BE49-F238E27FC236}">
                <a16:creationId xmlns:a16="http://schemas.microsoft.com/office/drawing/2014/main" xmlns=""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xmlns=""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xmlns="" id="{68F52DD2-B3F0-4652-8C7B-96406F99FC14}"/>
              </a:ext>
              <a:ext uri="{C183D7F6-B498-43B3-948B-1728B52AA6E4}">
                <adec:decorative xmlns:adec="http://schemas.microsoft.com/office/drawing/2017/decorative" xmlns=""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35" name="Freeform: Shape 34">
            <a:extLst>
              <a:ext uri="{FF2B5EF4-FFF2-40B4-BE49-F238E27FC236}">
                <a16:creationId xmlns:a16="http://schemas.microsoft.com/office/drawing/2014/main" xmlns="" id="{79F57DF2-7AB9-4D3A-AADE-E93D5621B0F8}"/>
              </a:ext>
              <a:ext uri="{C183D7F6-B498-43B3-948B-1728B52AA6E4}">
                <adec:decorative xmlns:adec="http://schemas.microsoft.com/office/drawing/2017/decorative" xmlns=""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710741969"/>
      </p:ext>
    </p:extLst>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3FCAE-9750-40D6-BAC5-89CBA1344E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3F1B387-72C6-4240-8D36-2D84EC5A03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FB70C91-9AA8-4B7B-AFE0-B8BE7ADA67D1}"/>
              </a:ext>
            </a:extLst>
          </p:cNvPr>
          <p:cNvSpPr>
            <a:spLocks noGrp="1"/>
          </p:cNvSpPr>
          <p:nvPr>
            <p:ph type="dt" sz="half" idx="10"/>
          </p:nvPr>
        </p:nvSpPr>
        <p:spPr/>
        <p:txBody>
          <a:bodyPr/>
          <a:lstStyle/>
          <a:p>
            <a:fld id="{852DAB2A-4220-4418-90DB-31EEAA68824C}" type="datetimeFigureOut">
              <a:rPr lang="en-US" smtClean="0"/>
              <a:t>22/2/2022</a:t>
            </a:fld>
            <a:endParaRPr lang="en-US"/>
          </a:p>
        </p:txBody>
      </p:sp>
      <p:sp>
        <p:nvSpPr>
          <p:cNvPr id="5" name="Footer Placeholder 4">
            <a:extLst>
              <a:ext uri="{FF2B5EF4-FFF2-40B4-BE49-F238E27FC236}">
                <a16:creationId xmlns:a16="http://schemas.microsoft.com/office/drawing/2014/main" xmlns="" id="{12333481-80A4-4179-A57B-839BAF294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D284E5-4F4A-4E39-942D-E66A1C0E0A63}"/>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97808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23180-2425-4CBB-B1DC-D2D64F534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1572BB2-E200-474E-8DE1-EC9A7CBEEF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2AD38B-9138-44FF-BF3B-582CF606A9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9922C7D-D02F-40F7-A07F-803059E20F4E}"/>
              </a:ext>
            </a:extLst>
          </p:cNvPr>
          <p:cNvSpPr>
            <a:spLocks noGrp="1"/>
          </p:cNvSpPr>
          <p:nvPr>
            <p:ph type="dt" sz="half" idx="10"/>
          </p:nvPr>
        </p:nvSpPr>
        <p:spPr/>
        <p:txBody>
          <a:bodyPr/>
          <a:lstStyle/>
          <a:p>
            <a:fld id="{852DAB2A-4220-4418-90DB-31EEAA68824C}" type="datetimeFigureOut">
              <a:rPr lang="en-US" smtClean="0"/>
              <a:t>22/2/2022</a:t>
            </a:fld>
            <a:endParaRPr lang="en-US"/>
          </a:p>
        </p:txBody>
      </p:sp>
      <p:sp>
        <p:nvSpPr>
          <p:cNvPr id="6" name="Footer Placeholder 5">
            <a:extLst>
              <a:ext uri="{FF2B5EF4-FFF2-40B4-BE49-F238E27FC236}">
                <a16:creationId xmlns:a16="http://schemas.microsoft.com/office/drawing/2014/main" xmlns="" id="{C2CD07AD-6460-4C91-96DA-4869A0F6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CA5FBDC-C79C-4308-86AA-252D84E72D3C}"/>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87591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C37DA-40C3-494B-9A96-FD308A1C4A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4CEE5AA-E459-422E-BD4C-32454037A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DFE40E3-F98D-4821-BD1A-C47798734B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E6063C8-2E9E-48E7-A06F-EBB48C8B4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ABE90F1-B52F-4997-89FD-C4A74768DD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B895C8-38FB-4697-9A9E-2A7EC02E6913}"/>
              </a:ext>
            </a:extLst>
          </p:cNvPr>
          <p:cNvSpPr>
            <a:spLocks noGrp="1"/>
          </p:cNvSpPr>
          <p:nvPr>
            <p:ph type="dt" sz="half" idx="10"/>
          </p:nvPr>
        </p:nvSpPr>
        <p:spPr/>
        <p:txBody>
          <a:bodyPr/>
          <a:lstStyle/>
          <a:p>
            <a:fld id="{852DAB2A-4220-4418-90DB-31EEAA68824C}" type="datetimeFigureOut">
              <a:rPr lang="en-US" smtClean="0"/>
              <a:t>22/2/2022</a:t>
            </a:fld>
            <a:endParaRPr lang="en-US"/>
          </a:p>
        </p:txBody>
      </p:sp>
      <p:sp>
        <p:nvSpPr>
          <p:cNvPr id="8" name="Footer Placeholder 7">
            <a:extLst>
              <a:ext uri="{FF2B5EF4-FFF2-40B4-BE49-F238E27FC236}">
                <a16:creationId xmlns:a16="http://schemas.microsoft.com/office/drawing/2014/main" xmlns="" id="{D4A47CEC-30AF-4557-8E83-A934E518A3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10A8B0C-1691-4A6E-AA55-C7F92DEB0F74}"/>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46508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0A565-3399-4940-A129-73D73A0A0E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8C1BDF6-D918-4649-A744-5A0881A118A4}"/>
              </a:ext>
            </a:extLst>
          </p:cNvPr>
          <p:cNvSpPr>
            <a:spLocks noGrp="1"/>
          </p:cNvSpPr>
          <p:nvPr>
            <p:ph type="dt" sz="half" idx="10"/>
          </p:nvPr>
        </p:nvSpPr>
        <p:spPr/>
        <p:txBody>
          <a:bodyPr/>
          <a:lstStyle/>
          <a:p>
            <a:fld id="{852DAB2A-4220-4418-90DB-31EEAA68824C}" type="datetimeFigureOut">
              <a:rPr lang="en-US" smtClean="0"/>
              <a:t>22/2/2022</a:t>
            </a:fld>
            <a:endParaRPr lang="en-US"/>
          </a:p>
        </p:txBody>
      </p:sp>
      <p:sp>
        <p:nvSpPr>
          <p:cNvPr id="4" name="Footer Placeholder 3">
            <a:extLst>
              <a:ext uri="{FF2B5EF4-FFF2-40B4-BE49-F238E27FC236}">
                <a16:creationId xmlns:a16="http://schemas.microsoft.com/office/drawing/2014/main" xmlns="" id="{4A397844-7827-4C56-933F-DF016BAD29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0391005-ED05-46A9-8148-1F0EE26A65B9}"/>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34364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A5DA31-2D7B-4D85-A258-C1709A1FE76B}"/>
              </a:ext>
            </a:extLst>
          </p:cNvPr>
          <p:cNvSpPr>
            <a:spLocks noGrp="1"/>
          </p:cNvSpPr>
          <p:nvPr>
            <p:ph type="dt" sz="half" idx="10"/>
          </p:nvPr>
        </p:nvSpPr>
        <p:spPr/>
        <p:txBody>
          <a:bodyPr/>
          <a:lstStyle/>
          <a:p>
            <a:fld id="{852DAB2A-4220-4418-90DB-31EEAA68824C}" type="datetimeFigureOut">
              <a:rPr lang="en-US" smtClean="0"/>
              <a:t>22/2/2022</a:t>
            </a:fld>
            <a:endParaRPr lang="en-US"/>
          </a:p>
        </p:txBody>
      </p:sp>
      <p:sp>
        <p:nvSpPr>
          <p:cNvPr id="3" name="Footer Placeholder 2">
            <a:extLst>
              <a:ext uri="{FF2B5EF4-FFF2-40B4-BE49-F238E27FC236}">
                <a16:creationId xmlns:a16="http://schemas.microsoft.com/office/drawing/2014/main" xmlns="" id="{9D845B2E-9E9E-479E-9883-306FF77744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8546899-631C-4C29-9FA1-76BDAF5BB1DD}"/>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326913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76602-02D5-4279-AEC5-1D9043F3F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674B009-D310-48D1-BC85-37BAE1B04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F0F309A-6CC9-4363-9ED0-84EBEF136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0F6EDD-500F-463E-8584-BD1A687E6D9F}"/>
              </a:ext>
            </a:extLst>
          </p:cNvPr>
          <p:cNvSpPr>
            <a:spLocks noGrp="1"/>
          </p:cNvSpPr>
          <p:nvPr>
            <p:ph type="dt" sz="half" idx="10"/>
          </p:nvPr>
        </p:nvSpPr>
        <p:spPr/>
        <p:txBody>
          <a:bodyPr/>
          <a:lstStyle/>
          <a:p>
            <a:fld id="{852DAB2A-4220-4418-90DB-31EEAA68824C}" type="datetimeFigureOut">
              <a:rPr lang="en-US" smtClean="0"/>
              <a:t>22/2/2022</a:t>
            </a:fld>
            <a:endParaRPr lang="en-US"/>
          </a:p>
        </p:txBody>
      </p:sp>
      <p:sp>
        <p:nvSpPr>
          <p:cNvPr id="6" name="Footer Placeholder 5">
            <a:extLst>
              <a:ext uri="{FF2B5EF4-FFF2-40B4-BE49-F238E27FC236}">
                <a16:creationId xmlns:a16="http://schemas.microsoft.com/office/drawing/2014/main" xmlns="" id="{3358DDB3-8E04-4D5B-A52D-E329F09B2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DAFF45-2B60-47DE-BE2A-5A7197D22BB3}"/>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78394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8F1F6-7B63-4B55-AD5E-F3E8A0024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B2B1769-7474-4647-ACBB-436EDD50F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DBA7988-A4E5-4B55-9C85-86BE69A5E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B87F6E3-307E-48E7-9D3D-E77481C37626}"/>
              </a:ext>
            </a:extLst>
          </p:cNvPr>
          <p:cNvSpPr>
            <a:spLocks noGrp="1"/>
          </p:cNvSpPr>
          <p:nvPr>
            <p:ph type="dt" sz="half" idx="10"/>
          </p:nvPr>
        </p:nvSpPr>
        <p:spPr/>
        <p:txBody>
          <a:bodyPr/>
          <a:lstStyle/>
          <a:p>
            <a:fld id="{852DAB2A-4220-4418-90DB-31EEAA68824C}" type="datetimeFigureOut">
              <a:rPr lang="en-US" smtClean="0"/>
              <a:t>22/2/2022</a:t>
            </a:fld>
            <a:endParaRPr lang="en-US"/>
          </a:p>
        </p:txBody>
      </p:sp>
      <p:sp>
        <p:nvSpPr>
          <p:cNvPr id="6" name="Footer Placeholder 5">
            <a:extLst>
              <a:ext uri="{FF2B5EF4-FFF2-40B4-BE49-F238E27FC236}">
                <a16:creationId xmlns:a16="http://schemas.microsoft.com/office/drawing/2014/main" xmlns="" id="{63E9AEDB-941E-4DBC-8990-CFADDC20E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063E7E-CEA0-47CF-9604-93B09FE9ADA2}"/>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38842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5D682FE-34FA-44A0-AE4C-9B124C13A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9F6E89C-5DBD-4101-816B-96869D134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CDC888-11B5-4EE9-B7F7-C36932317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DAB2A-4220-4418-90DB-31EEAA68824C}" type="datetimeFigureOut">
              <a:rPr lang="en-US" smtClean="0"/>
              <a:t>22/2/2022</a:t>
            </a:fld>
            <a:endParaRPr lang="en-US"/>
          </a:p>
        </p:txBody>
      </p:sp>
      <p:sp>
        <p:nvSpPr>
          <p:cNvPr id="5" name="Footer Placeholder 4">
            <a:extLst>
              <a:ext uri="{FF2B5EF4-FFF2-40B4-BE49-F238E27FC236}">
                <a16:creationId xmlns:a16="http://schemas.microsoft.com/office/drawing/2014/main" xmlns="" id="{3F7427E9-AB6C-4E41-9A4A-E31B4FF58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A775D3D-560B-457A-906A-6AC719CC8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85AFA-8BAB-446E-BC26-43EDD1A47337}" type="slidenum">
              <a:rPr lang="en-US" smtClean="0"/>
              <a:t>‹#›</a:t>
            </a:fld>
            <a:endParaRPr lang="en-US"/>
          </a:p>
        </p:txBody>
      </p:sp>
    </p:spTree>
    <p:extLst>
      <p:ext uri="{BB962C8B-B14F-4D97-AF65-F5344CB8AC3E}">
        <p14:creationId xmlns:p14="http://schemas.microsoft.com/office/powerpoint/2010/main" val="2309372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12700" y="-7144"/>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8" name="Google Shape;28;p52"/>
          <p:cNvSpPr/>
          <p:nvPr/>
        </p:nvSpPr>
        <p:spPr>
          <a:xfrm>
            <a:off x="5842000" y="-7144"/>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 name="Google Shape;29;p5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39058" y="-16113"/>
            <a:ext cx="12264340"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extLst>
      <p:ext uri="{BB962C8B-B14F-4D97-AF65-F5344CB8AC3E}">
        <p14:creationId xmlns:p14="http://schemas.microsoft.com/office/powerpoint/2010/main" val="206251157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thanhnien.vn/thoi-su/dien-bien-suc-khoe-be-gai-3-tuoi-duoc-cuu-khi-roi-tu-tang-12a-chung-cu-1347811.html"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hyperlink" Target="https://vi.wikipedia.org/wiki/T%E1%BB%95_ch%E1%BB%A9c_Gi%C3%A1o_d%E1%BB%A5c,_Khoa_h%E1%BB%8Dc_v%C3%A0_V%C4%83n_h%C3%B3a_Li%C3%AAn_Hi%E1%BB%87p_Qu%E1%BB%91c" TargetMode="External"/><Relationship Id="rId3" Type="http://schemas.openxmlformats.org/officeDocument/2006/relationships/hyperlink" Target="https://vi.wikipedia.org/wiki/Truy%E1%BB%87n_c%E1%BB%95_t%C3%ADch" TargetMode="External"/><Relationship Id="rId7" Type="http://schemas.openxmlformats.org/officeDocument/2006/relationships/hyperlink" Target="https://vi.wikipedia.org/wiki/Wilhelm_Grimm" TargetMode="External"/><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hyperlink" Target="https://vi.wikipedia.org/wiki/Jacob_Grimm" TargetMode="External"/><Relationship Id="rId5" Type="http://schemas.openxmlformats.org/officeDocument/2006/relationships/hyperlink" Target="https://vi.wikipedia.org/wiki/Anh_em_nh%C3%A0_Grimm" TargetMode="External"/><Relationship Id="rId4" Type="http://schemas.openxmlformats.org/officeDocument/2006/relationships/hyperlink" Target="https://vi.wikipedia.org/wiki/%C4%90%E1%BB%A9c"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truyencotich.vn/"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289259" y="1924810"/>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THẾ</a:t>
            </a:r>
            <a:r>
              <a:rPr kumimoji="0" lang="en-US" sz="18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GIỚI CỔ TÍCH</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4339" name="Picture 4"/>
          <p:cNvPicPr>
            <a:picLocks noChangeAspect="1"/>
          </p:cNvPicPr>
          <p:nvPr/>
        </p:nvPicPr>
        <p:blipFill>
          <a:blip r:embed="rId3"/>
          <a:srcRect r="52890" b="57091"/>
          <a:stretch>
            <a:fillRect/>
          </a:stretch>
        </p:blipFill>
        <p:spPr bwMode="auto">
          <a:xfrm>
            <a:off x="289259" y="238539"/>
            <a:ext cx="2652713" cy="1811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462448" y="198961"/>
            <a:ext cx="8223102"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98D88A5A-D21E-4228-834A-8E3E4819167C}"/>
              </a:ext>
            </a:extLst>
          </p:cNvPr>
          <p:cNvSpPr>
            <a:spLocks noChangeArrowheads="1"/>
          </p:cNvSpPr>
          <p:nvPr/>
        </p:nvSpPr>
        <p:spPr bwMode="auto">
          <a:xfrm>
            <a:off x="1862727" y="1169232"/>
            <a:ext cx="9964512" cy="1862356"/>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xmlns="" id="{D078B06E-5E44-45F7-998A-8EF63B879062}"/>
              </a:ext>
            </a:extLst>
          </p:cNvPr>
          <p:cNvSpPr>
            <a:spLocks noChangeArrowheads="1"/>
          </p:cNvSpPr>
          <p:nvPr/>
        </p:nvSpPr>
        <p:spPr bwMode="auto">
          <a:xfrm>
            <a:off x="2011680" y="3373027"/>
            <a:ext cx="9815559" cy="3223895"/>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xmlns="" id="{FFB43177-8D1D-4116-92CB-682F743C8ABC}"/>
              </a:ext>
            </a:extLst>
          </p:cNvPr>
          <p:cNvSpPr/>
          <p:nvPr/>
        </p:nvSpPr>
        <p:spPr>
          <a:xfrm>
            <a:off x="134910" y="3424181"/>
            <a:ext cx="1848027" cy="3140197"/>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8D40DD1D-2913-4500-86B7-48308FB71886}"/>
              </a:ext>
            </a:extLst>
          </p:cNvPr>
          <p:cNvSpPr txBox="1"/>
          <p:nvPr/>
        </p:nvSpPr>
        <p:spPr>
          <a:xfrm>
            <a:off x="397051" y="4569475"/>
            <a:ext cx="1209956" cy="830997"/>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A941E771-63A0-492F-9042-920D91C1BCFD}"/>
              </a:ext>
            </a:extLst>
          </p:cNvPr>
          <p:cNvSpPr txBox="1"/>
          <p:nvPr/>
        </p:nvSpPr>
        <p:spPr>
          <a:xfrm>
            <a:off x="786044" y="293622"/>
            <a:ext cx="8343887" cy="483017"/>
          </a:xfrm>
          <a:prstGeom prst="rect">
            <a:avLst/>
          </a:prstGeom>
          <a:noFill/>
        </p:spPr>
        <p:txBody>
          <a:bodyPr wrap="square">
            <a:spAutoFit/>
          </a:bodyPr>
          <a:lstStyle/>
          <a:p>
            <a:pPr>
              <a:lnSpc>
                <a:spcPct val="115000"/>
              </a:lnSpc>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KIẾN THỨC CƠ BẢN VỀ TRUYỆN “THẠCH SANH”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Flowchart: Alternate Process 5">
            <a:extLst>
              <a:ext uri="{FF2B5EF4-FFF2-40B4-BE49-F238E27FC236}">
                <a16:creationId xmlns:a16="http://schemas.microsoft.com/office/drawing/2014/main" xmlns="" id="{B92848D1-E279-48CA-A014-02A6D01F599F}"/>
              </a:ext>
            </a:extLst>
          </p:cNvPr>
          <p:cNvSpPr/>
          <p:nvPr/>
        </p:nvSpPr>
        <p:spPr>
          <a:xfrm>
            <a:off x="462448" y="1169232"/>
            <a:ext cx="1371800" cy="186235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DDD5E7D2-F794-4CFC-9A0E-353A6F420A11}"/>
              </a:ext>
            </a:extLst>
          </p:cNvPr>
          <p:cNvSpPr txBox="1"/>
          <p:nvPr/>
        </p:nvSpPr>
        <p:spPr>
          <a:xfrm>
            <a:off x="2011680" y="1208514"/>
            <a:ext cx="8974863" cy="1512209"/>
          </a:xfrm>
          <a:prstGeom prst="rect">
            <a:avLst/>
          </a:prstGeom>
          <a:noFill/>
        </p:spPr>
        <p:txBody>
          <a:bodyPr wrap="square">
            <a:spAutoFit/>
          </a:bodyPr>
          <a:lstStyle/>
          <a:p>
            <a:pPr>
              <a:spcAft>
                <a:spcPts val="75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D60E2744-675A-47BD-B864-E22BCC6B4DA9}"/>
              </a:ext>
            </a:extLst>
          </p:cNvPr>
          <p:cNvSpPr txBox="1"/>
          <p:nvPr/>
        </p:nvSpPr>
        <p:spPr>
          <a:xfrm>
            <a:off x="509392" y="1798610"/>
            <a:ext cx="1277911" cy="461665"/>
          </a:xfrm>
          <a:prstGeom prst="rect">
            <a:avLst/>
          </a:prstGeom>
          <a:noFill/>
        </p:spPr>
        <p:txBody>
          <a:bodyPr wrap="square">
            <a:spAutoFit/>
          </a:bodyPr>
          <a:lstStyle/>
          <a:p>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6CA856D9-BCCE-44AF-A748-CB5594A0600F}"/>
              </a:ext>
            </a:extLst>
          </p:cNvPr>
          <p:cNvSpPr txBox="1"/>
          <p:nvPr/>
        </p:nvSpPr>
        <p:spPr>
          <a:xfrm>
            <a:off x="2114314" y="3520260"/>
            <a:ext cx="9712925" cy="3048527"/>
          </a:xfrm>
          <a:prstGeom prst="rect">
            <a:avLst/>
          </a:prstGeom>
          <a:noFill/>
        </p:spPr>
        <p:txBody>
          <a:bodyPr wrap="square">
            <a:spAutoFit/>
          </a:bodyPr>
          <a:lstStyle/>
          <a:p>
            <a:pPr>
              <a:lnSpc>
                <a:spcPct val="115000"/>
              </a:lnSpc>
              <a:spcBef>
                <a:spcPts val="300"/>
              </a:spcBef>
              <a:spcAft>
                <a:spcPts val="3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Văn bản chia làm: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Quận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sét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40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22" grpId="0" animBg="1"/>
      <p:bldP spid="27" grpId="0"/>
      <p:bldP spid="17" grpId="0"/>
      <p:bldP spid="6" grpId="0" animBg="1"/>
      <p:bldP spid="19" grpId="0"/>
      <p:bldP spid="16" grpId="0"/>
      <p:bldP spid="2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237956"/>
            <a:ext cx="11079019" cy="471267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2A4AFD9-C2E3-4157-AB13-DECBC6530FD8}"/>
              </a:ext>
            </a:extLst>
          </p:cNvPr>
          <p:cNvSpPr txBox="1"/>
          <p:nvPr/>
        </p:nvSpPr>
        <p:spPr>
          <a:xfrm>
            <a:off x="631787" y="1749444"/>
            <a:ext cx="10928426" cy="4032194"/>
          </a:xfrm>
          <a:prstGeom prst="rect">
            <a:avLst/>
          </a:prstGeom>
          <a:noFill/>
        </p:spPr>
        <p:txBody>
          <a:bodyPr wrap="square">
            <a:spAutoFit/>
          </a:bodyPr>
          <a:lstStyle/>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Puskin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Grimm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0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82025" y="1403064"/>
            <a:ext cx="11338561" cy="469793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49D66F-7A64-4B65-8DB6-1D4BAAF21CF2}"/>
              </a:ext>
            </a:extLst>
          </p:cNvPr>
          <p:cNvSpPr txBox="1"/>
          <p:nvPr/>
        </p:nvSpPr>
        <p:spPr>
          <a:xfrm>
            <a:off x="5391442" y="580611"/>
            <a:ext cx="3597813"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6B37EC8-71E0-493C-9F3C-1109E6237228}"/>
              </a:ext>
            </a:extLst>
          </p:cNvPr>
          <p:cNvSpPr txBox="1"/>
          <p:nvPr/>
        </p:nvSpPr>
        <p:spPr>
          <a:xfrm>
            <a:off x="790730" y="1777618"/>
            <a:ext cx="11129855" cy="3898311"/>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37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24220" y="1403064"/>
            <a:ext cx="11338561" cy="469793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49D66F-7A64-4B65-8DB6-1D4BAAF21CF2}"/>
              </a:ext>
            </a:extLst>
          </p:cNvPr>
          <p:cNvSpPr txBox="1"/>
          <p:nvPr/>
        </p:nvSpPr>
        <p:spPr>
          <a:xfrm>
            <a:off x="5391442" y="580611"/>
            <a:ext cx="3597813"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B84ED3E-2EAC-45FC-AFA1-F8115D7377A5}"/>
              </a:ext>
            </a:extLst>
          </p:cNvPr>
          <p:cNvSpPr txBox="1"/>
          <p:nvPr/>
        </p:nvSpPr>
        <p:spPr>
          <a:xfrm>
            <a:off x="535898" y="2123218"/>
            <a:ext cx="10961557" cy="3456139"/>
          </a:xfrm>
          <a:prstGeom prst="rect">
            <a:avLst/>
          </a:prstGeom>
          <a:noFill/>
        </p:spPr>
        <p:txBody>
          <a:bodyPr wrap="square">
            <a:spAutoFit/>
          </a:bodyPr>
          <a:lstStyle/>
          <a:p>
            <a:pPr marL="101600">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ngýời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ðẹp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ghẻ</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7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43840" y="701539"/>
            <a:ext cx="11812172" cy="5549359"/>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48F4C425-6139-46D1-84D6-64EC4DF64005}"/>
              </a:ext>
            </a:extLst>
          </p:cNvPr>
          <p:cNvSpPr txBox="1"/>
          <p:nvPr/>
        </p:nvSpPr>
        <p:spPr>
          <a:xfrm>
            <a:off x="351691" y="1055930"/>
            <a:ext cx="11280675" cy="461665"/>
          </a:xfrm>
          <a:prstGeom prst="rect">
            <a:avLst/>
          </a:prstGeom>
          <a:noFill/>
        </p:spPr>
        <p:txBody>
          <a:bodyPr wrap="square">
            <a:spAutoFit/>
          </a:bodyPr>
          <a:lstStyle/>
          <a:p>
            <a:pPr indent="514350">
              <a:spcBef>
                <a:spcPts val="600"/>
              </a:spcBef>
              <a:spcAft>
                <a:spcPts val="600"/>
              </a:spcAft>
            </a:pP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số</a:t>
            </a:r>
            <a:r>
              <a:rPr lang="en-US" sz="2400" b="1" dirty="0">
                <a:solidFill>
                  <a:srgbClr val="0D0D0D"/>
                </a:solidFill>
                <a:effectLst/>
                <a:latin typeface="Times New Roman" panose="02020603050405020304" pitchFamily="18" charset="0"/>
                <a:ea typeface="Times New Roman" panose="02020603050405020304" pitchFamily="18" charset="0"/>
              </a:rPr>
              <a:t> 04: </a:t>
            </a:r>
            <a:r>
              <a:rPr lang="en-US" sz="2400" b="1" dirty="0" err="1">
                <a:solidFill>
                  <a:srgbClr val="0D0D0D"/>
                </a:solidFill>
                <a:effectLst/>
                <a:latin typeface="Times New Roman" panose="02020603050405020304" pitchFamily="18" charset="0"/>
                <a:ea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trả</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lời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hỏi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Dành</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cho</a:t>
            </a:r>
            <a:r>
              <a:rPr lang="en-US" sz="2400" b="1" dirty="0">
                <a:solidFill>
                  <a:srgbClr val="0D0D0D"/>
                </a:solidFill>
                <a:effectLst/>
                <a:latin typeface="Times New Roman" panose="02020603050405020304" pitchFamily="18" charset="0"/>
                <a:ea typeface="Times New Roman" panose="02020603050405020304" pitchFamily="18" charset="0"/>
              </a:rPr>
              <a:t> HS </a:t>
            </a:r>
            <a:r>
              <a:rPr lang="en-US" sz="2400" b="1" dirty="0" err="1">
                <a:solidFill>
                  <a:srgbClr val="0D0D0D"/>
                </a:solidFill>
                <a:effectLst/>
                <a:latin typeface="Times New Roman" panose="02020603050405020304" pitchFamily="18" charset="0"/>
                <a:ea typeface="Times New Roman" panose="02020603050405020304" pitchFamily="18" charset="0"/>
              </a:rPr>
              <a:t>giỏi</a:t>
            </a:r>
            <a:r>
              <a:rPr lang="en-US" sz="24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33945A0D-14B5-4B97-9675-237E7FE61D18}"/>
              </a:ext>
            </a:extLst>
          </p:cNvPr>
          <p:cNvSpPr txBox="1"/>
          <p:nvPr/>
        </p:nvSpPr>
        <p:spPr>
          <a:xfrm>
            <a:off x="468442" y="1627314"/>
            <a:ext cx="11479718" cy="4339650"/>
          </a:xfrm>
          <a:prstGeom prst="rect">
            <a:avLst/>
          </a:prstGeom>
          <a:noFill/>
        </p:spPr>
        <p:txBody>
          <a:bodyPr wrap="square">
            <a:spAutoFit/>
          </a:bodyPr>
          <a:lstStyle/>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a:t>
            </a:r>
            <a:r>
              <a:rPr lang="en-US" sz="2400" i="1" kern="1800" dirty="0" err="1">
                <a:solidFill>
                  <a:srgbClr val="000000"/>
                </a:solidFill>
                <a:effectLst/>
                <a:latin typeface="Times New Roman" panose="02020603050405020304" pitchFamily="18" charset="0"/>
                <a:ea typeface="Times New Roman" panose="02020603050405020304" pitchFamily="18" charset="0"/>
              </a:rPr>
              <a:t>Tại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thôn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nước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nhà</a:t>
            </a:r>
            <a:r>
              <a:rPr lang="en-US" sz="2400" i="1" kern="1800" dirty="0">
                <a:solidFill>
                  <a:srgbClr val="000000"/>
                </a:solidFill>
                <a:effectLst/>
                <a:latin typeface="Times New Roman" panose="02020603050405020304" pitchFamily="18" charset="0"/>
                <a:ea typeface="Times New Roman" panose="02020603050405020304" pitchFamily="18" charset="0"/>
              </a:rPr>
              <a:t> kia </a:t>
            </a:r>
            <a:r>
              <a:rPr lang="en-US" sz="2400" i="1" kern="1800" dirty="0" err="1">
                <a:solidFill>
                  <a:srgbClr val="000000"/>
                </a:solidFill>
                <a:effectLst/>
                <a:latin typeface="Times New Roman" panose="02020603050405020304" pitchFamily="18" charset="0"/>
                <a:ea typeface="Times New Roman" panose="02020603050405020304" pitchFamily="18" charset="0"/>
              </a:rPr>
              <a:t>vì</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quá</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đói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kém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bần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rủ</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nhau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ăn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cắp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cừu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dân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trong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may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bị</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Dân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trong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đưa</a:t>
            </a:r>
            <a:r>
              <a:rPr lang="en-US" sz="2400" i="1" kern="1800" dirty="0">
                <a:solidFill>
                  <a:srgbClr val="000000"/>
                </a:solidFill>
                <a:effectLst/>
                <a:latin typeface="Times New Roman" panose="02020603050405020304" pitchFamily="18" charset="0"/>
                <a:ea typeface="Times New Roman" panose="02020603050405020304" pitchFamily="18" charset="0"/>
              </a:rPr>
              <a:t> ra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phạt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khắc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lên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trán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tội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mẫu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tự</a:t>
            </a:r>
            <a:r>
              <a:rPr lang="en-US" sz="2400" i="1" kern="1800" dirty="0">
                <a:solidFill>
                  <a:srgbClr val="000000"/>
                </a:solidFill>
                <a:effectLst/>
                <a:latin typeface="Times New Roman" panose="02020603050405020304" pitchFamily="18" charset="0"/>
                <a:ea typeface="Times New Roman" panose="02020603050405020304" pitchFamily="18" charset="0"/>
              </a:rPr>
              <a:t> “ST”,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trộm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cắp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từ</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“stealer”).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chịu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nổi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nhục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này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trốn</a:t>
            </a:r>
            <a:r>
              <a:rPr lang="en-US" sz="2400" i="1" kern="1800" dirty="0">
                <a:solidFill>
                  <a:srgbClr val="000000"/>
                </a:solidFill>
                <a:effectLst/>
                <a:latin typeface="Times New Roman" panose="02020603050405020304" pitchFamily="18" charset="0"/>
                <a:ea typeface="Times New Roman" panose="02020603050405020304" pitchFamily="18" charset="0"/>
              </a:rPr>
              <a:t> sang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khác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sinh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sống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Thế</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nhưng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chẳng</a:t>
            </a:r>
            <a:r>
              <a:rPr lang="en-US" sz="2400" i="1" kern="1800" dirty="0">
                <a:solidFill>
                  <a:srgbClr val="000000"/>
                </a:solidFill>
                <a:effectLst/>
                <a:latin typeface="Times New Roman" panose="02020603050405020304" pitchFamily="18" charset="0"/>
                <a:ea typeface="Times New Roman" panose="02020603050405020304" pitchFamily="18" charset="0"/>
              </a:rPr>
              <a:t> bao </a:t>
            </a:r>
            <a:r>
              <a:rPr lang="en-US" sz="2400" i="1" kern="1800" dirty="0" err="1">
                <a:solidFill>
                  <a:srgbClr val="000000"/>
                </a:solidFill>
                <a:effectLst/>
                <a:latin typeface="Times New Roman" panose="02020603050405020304" pitchFamily="18" charset="0"/>
                <a:ea typeface="Times New Roman" panose="02020603050405020304" pitchFamily="18" charset="0"/>
              </a:rPr>
              <a:t>giờ</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quên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được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nỗi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nhục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mỗi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khi</a:t>
            </a:r>
            <a:r>
              <a:rPr lang="en-US" sz="2400" i="1" kern="1800" dirty="0">
                <a:solidFill>
                  <a:srgbClr val="000000"/>
                </a:solidFill>
                <a:effectLst/>
                <a:latin typeface="Times New Roman" panose="02020603050405020304" pitchFamily="18" charset="0"/>
                <a:ea typeface="Times New Roman" panose="02020603050405020304" pitchFamily="18" charset="0"/>
              </a:rPr>
              <a:t> ai </a:t>
            </a:r>
            <a:r>
              <a:rPr lang="en-US" sz="2400" i="1" kern="1800" dirty="0" err="1">
                <a:solidFill>
                  <a:srgbClr val="000000"/>
                </a:solidFill>
                <a:effectLst/>
                <a:latin typeface="Times New Roman" panose="02020603050405020304" pitchFamily="18" charset="0"/>
                <a:ea typeface="Times New Roman" panose="02020603050405020304" pitchFamily="18" charset="0"/>
              </a:rPr>
              <a:t>đó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hỏi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về</a:t>
            </a:r>
            <a:r>
              <a:rPr lang="en-US" sz="2400" i="1" kern="1800" dirty="0">
                <a:solidFill>
                  <a:srgbClr val="000000"/>
                </a:solidFill>
                <a:effectLst/>
                <a:latin typeface="Times New Roman" panose="02020603050405020304" pitchFamily="18" charset="0"/>
                <a:ea typeface="Times New Roman" panose="02020603050405020304" pitchFamily="18" charset="0"/>
              </a:rPr>
              <a:t> ý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“ST” </a:t>
            </a:r>
            <a:r>
              <a:rPr lang="en-US" sz="2400" i="1" kern="1800" dirty="0" err="1">
                <a:solidFill>
                  <a:srgbClr val="000000"/>
                </a:solidFill>
                <a:effectLst/>
                <a:latin typeface="Times New Roman" panose="02020603050405020304" pitchFamily="18" charset="0"/>
                <a:ea typeface="Times New Roman" panose="02020603050405020304" pitchFamily="18" charset="0"/>
              </a:rPr>
              <a:t>đáng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nguyền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này</a:t>
            </a:r>
            <a:r>
              <a:rPr lang="en-US" sz="2400" i="1"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2400" i="1"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281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1" y="743972"/>
            <a:ext cx="11290035" cy="5611857"/>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4285237-BDDC-44AB-9164-A25F6EE87F8B}"/>
              </a:ext>
            </a:extLst>
          </p:cNvPr>
          <p:cNvSpPr txBox="1"/>
          <p:nvPr/>
        </p:nvSpPr>
        <p:spPr>
          <a:xfrm>
            <a:off x="745463" y="923217"/>
            <a:ext cx="10937169" cy="5011565"/>
          </a:xfrm>
          <a:prstGeom prst="rect">
            <a:avLst/>
          </a:prstGeom>
          <a:noFill/>
        </p:spPr>
        <p:txBody>
          <a:bodyPr wrap="square">
            <a:spAutoFit/>
          </a:bodyPr>
          <a:lstStyle/>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Còn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nói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với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bản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thể</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từ</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bỏ</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tin </a:t>
            </a:r>
            <a:r>
              <a:rPr lang="en-US" sz="2400" i="1" kern="1800" dirty="0" err="1">
                <a:solidFill>
                  <a:srgbClr val="000000"/>
                </a:solidFill>
                <a:effectLst/>
                <a:latin typeface="Times New Roman" panose="02020603050405020304" pitchFamily="18" charset="0"/>
                <a:ea typeface="Times New Roman" panose="02020603050405020304" pitchFamily="18" charset="0"/>
              </a:rPr>
              <a:t>tưởng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những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xung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chính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Thế</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tiếp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tục</a:t>
            </a:r>
            <a:r>
              <a:rPr lang="en-US" sz="2400" i="1" kern="1800" dirty="0">
                <a:solidFill>
                  <a:srgbClr val="000000"/>
                </a:solidFill>
                <a:effectLst/>
                <a:latin typeface="Times New Roman" panose="02020603050405020304" pitchFamily="18" charset="0"/>
                <a:ea typeface="Times New Roman" panose="02020603050405020304" pitchFamily="18" charset="0"/>
              </a:rPr>
              <a:t> ở </a:t>
            </a:r>
            <a:r>
              <a:rPr lang="en-US" sz="2400" i="1" kern="1800" dirty="0" err="1">
                <a:solidFill>
                  <a:srgbClr val="000000"/>
                </a:solidFill>
                <a:effectLst/>
                <a:latin typeface="Times New Roman" panose="02020603050405020304" pitchFamily="18" charset="0"/>
                <a:ea typeface="Times New Roman" panose="02020603050405020304" pitchFamily="18" charset="0"/>
              </a:rPr>
              <a:t>lại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xứ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sở</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Bằng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nỗ</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lực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xây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dựng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cho</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nghiệp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cũng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như</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tiếng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thơm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hậu</a:t>
            </a:r>
            <a:r>
              <a:rPr lang="en-US" sz="2400" i="1" kern="1800" dirty="0">
                <a:solidFill>
                  <a:srgbClr val="000000"/>
                </a:solidFill>
                <a:effectLst/>
                <a:latin typeface="Times New Roman" panose="02020603050405020304" pitchFamily="18" charset="0"/>
                <a:ea typeface="Times New Roman" panose="02020603050405020304" pitchFamily="18" charset="0"/>
              </a:rPr>
              <a:t>. Anh </a:t>
            </a:r>
            <a:r>
              <a:rPr lang="en-US" sz="2400" i="1" kern="1800" dirty="0" err="1">
                <a:solidFill>
                  <a:srgbClr val="000000"/>
                </a:solidFill>
                <a:effectLst/>
                <a:latin typeface="Times New Roman" panose="02020603050405020304" pitchFamily="18" charset="0"/>
                <a:ea typeface="Times New Roman" panose="02020603050405020304" pitchFamily="18" charset="0"/>
              </a:rPr>
              <a:t>sẵn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giúp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đỡ</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khác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với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tất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những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gì</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thể</a:t>
            </a:r>
            <a:r>
              <a:rPr lang="en-US" sz="2400" i="1"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Ngày</a:t>
            </a:r>
            <a:r>
              <a:rPr lang="en-US" sz="2400" i="1" kern="1800" dirty="0">
                <a:solidFill>
                  <a:srgbClr val="000000"/>
                </a:solidFill>
                <a:effectLst/>
                <a:latin typeface="Times New Roman" panose="02020603050405020304" pitchFamily="18" charset="0"/>
                <a:ea typeface="Times New Roman" panose="02020603050405020304" pitchFamily="18" charset="0"/>
              </a:rPr>
              <a:t> kia,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khách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đến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vì</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tò</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mò</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hỏi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cụ</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già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trong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về</a:t>
            </a:r>
            <a:r>
              <a:rPr lang="en-US" sz="2400" i="1" kern="1800" dirty="0">
                <a:solidFill>
                  <a:srgbClr val="000000"/>
                </a:solidFill>
                <a:effectLst/>
                <a:latin typeface="Times New Roman" panose="02020603050405020304" pitchFamily="18" charset="0"/>
                <a:ea typeface="Times New Roman" panose="02020603050405020304" pitchFamily="18" charset="0"/>
              </a:rPr>
              <a:t> ý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mẫu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trên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trán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Cụ</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già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suy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hồi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rồi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rõ</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lịch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ấy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nhưng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nhìn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vào</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cuộc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sống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ta,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đoán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thánh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thiện</a:t>
            </a:r>
            <a:r>
              <a:rPr lang="en-US" sz="2400" i="1" kern="1800" dirty="0">
                <a:solidFill>
                  <a:srgbClr val="000000"/>
                </a:solidFill>
                <a:effectLst/>
                <a:latin typeface="Times New Roman" panose="02020603050405020304" pitchFamily="18" charset="0"/>
                <a:ea typeface="Times New Roman" panose="02020603050405020304" pitchFamily="18" charset="0"/>
              </a:rPr>
              <a:t>”(</a:t>
            </a:r>
            <a:r>
              <a:rPr lang="en-US" sz="2400" i="1" kern="1800" dirty="0" err="1">
                <a:solidFill>
                  <a:srgbClr val="000000"/>
                </a:solidFill>
                <a:effectLst/>
                <a:latin typeface="Times New Roman" panose="02020603050405020304" pitchFamily="18" charset="0"/>
                <a:ea typeface="Times New Roman" panose="02020603050405020304" pitchFamily="18" charset="0"/>
              </a:rPr>
              <a:t>viết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từ</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“saint”)</a:t>
            </a:r>
            <a:endParaRPr lang="en-US" sz="2400" dirty="0">
              <a:effectLst/>
              <a:latin typeface="Times New Roman" panose="02020603050405020304" pitchFamily="18" charset="0"/>
              <a:ea typeface="Times New Roman" panose="02020603050405020304" pitchFamily="18" charset="0"/>
            </a:endParaRPr>
          </a:p>
          <a:p>
            <a:pPr algn="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Dẫn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theo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nguồn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Intơnet</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08761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237956"/>
            <a:ext cx="11079019" cy="471267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0ABCEC3-B828-430A-8864-5BAB5750C737}"/>
              </a:ext>
            </a:extLst>
          </p:cNvPr>
          <p:cNvSpPr txBox="1"/>
          <p:nvPr/>
        </p:nvSpPr>
        <p:spPr>
          <a:xfrm>
            <a:off x="685800" y="1716090"/>
            <a:ext cx="10937170" cy="3903954"/>
          </a:xfrm>
          <a:prstGeom prst="rect">
            <a:avLst/>
          </a:prstGeom>
          <a:noFill/>
        </p:spPr>
        <p:txBody>
          <a:bodyPr wrap="square">
            <a:spAutoFit/>
          </a:bodyPr>
          <a:lstStyle/>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1: </a:t>
            </a:r>
            <a:r>
              <a:rPr lang="en-US" sz="2400" kern="1800" dirty="0" err="1">
                <a:solidFill>
                  <a:srgbClr val="000000"/>
                </a:solidFill>
                <a:effectLst/>
                <a:latin typeface="Times New Roman" panose="02020603050405020304" pitchFamily="18" charset="0"/>
                <a:ea typeface="Times New Roman" panose="02020603050405020304" pitchFamily="18" charset="0"/>
              </a:rPr>
              <a:t>Xác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định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phương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thức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biểu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đạt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chính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văn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bản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trên</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2: Hai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như</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thế</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trước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3: </a:t>
            </a:r>
            <a:r>
              <a:rPr lang="en-US" sz="2400" kern="1800" dirty="0" err="1">
                <a:solidFill>
                  <a:srgbClr val="000000"/>
                </a:solidFill>
                <a:effectLst/>
                <a:latin typeface="Times New Roman" panose="02020603050405020304" pitchFamily="18" charset="0"/>
                <a:ea typeface="Times New Roman" panose="02020603050405020304" pitchFamily="18" charset="0"/>
              </a:rPr>
              <a:t>Chỉ</a:t>
            </a:r>
            <a:r>
              <a:rPr lang="en-US" sz="2400" kern="1800" dirty="0">
                <a:solidFill>
                  <a:srgbClr val="000000"/>
                </a:solidFill>
                <a:effectLst/>
                <a:latin typeface="Times New Roman" panose="02020603050405020304" pitchFamily="18" charset="0"/>
                <a:ea typeface="Times New Roman" panose="02020603050405020304" pitchFamily="18" charset="0"/>
              </a:rPr>
              <a:t> ra </a:t>
            </a:r>
            <a:r>
              <a:rPr lang="en-US" sz="2400" kern="1800" dirty="0" err="1">
                <a:solidFill>
                  <a:srgbClr val="000000"/>
                </a:solidFill>
                <a:effectLst/>
                <a:latin typeface="Times New Roman" panose="02020603050405020304" pitchFamily="18" charset="0"/>
                <a:ea typeface="Times New Roman" panose="02020603050405020304" pitchFamily="18" charset="0"/>
              </a:rPr>
              <a:t>công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dấu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ngoặc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kép</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văn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sau</a:t>
            </a:r>
            <a:r>
              <a:rPr lang="en-US" sz="2400" kern="1800" dirty="0">
                <a:solidFill>
                  <a:srgbClr val="000000"/>
                </a:solidFill>
                <a:effectLst/>
                <a:latin typeface="Times New Roman" panose="02020603050405020304" pitchFamily="18" charset="0"/>
                <a:ea typeface="Times New Roman" panose="02020603050405020304" pitchFamily="18" charset="0"/>
              </a:rPr>
              <a:t>  :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Còn</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em</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anh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tự</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nói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với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bản</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thân</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mình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Tôi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không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thể</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từ</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bỏ</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sự</a:t>
            </a:r>
            <a:r>
              <a:rPr lang="en-US" sz="2400" b="1" i="1" kern="1800" dirty="0">
                <a:solidFill>
                  <a:srgbClr val="000000"/>
                </a:solidFill>
                <a:effectLst/>
                <a:latin typeface="Times New Roman" panose="02020603050405020304" pitchFamily="18" charset="0"/>
                <a:ea typeface="Times New Roman" panose="02020603050405020304" pitchFamily="18" charset="0"/>
              </a:rPr>
              <a:t> tin </a:t>
            </a:r>
            <a:r>
              <a:rPr lang="en-US" sz="2400" b="1" i="1" kern="1800" dirty="0" err="1">
                <a:solidFill>
                  <a:srgbClr val="000000"/>
                </a:solidFill>
                <a:effectLst/>
                <a:latin typeface="Times New Roman" panose="02020603050405020304" pitchFamily="18" charset="0"/>
                <a:ea typeface="Times New Roman" panose="02020603050405020304" pitchFamily="18" charset="0"/>
              </a:rPr>
              <a:t>tưởng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của</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những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xung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quanh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và</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của</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chính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tôi</a:t>
            </a:r>
            <a:r>
              <a:rPr lang="en-US" sz="2400" b="1" i="1"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4: </a:t>
            </a:r>
            <a:r>
              <a:rPr lang="en-US" sz="2400" kern="1800" dirty="0" err="1">
                <a:solidFill>
                  <a:srgbClr val="000000"/>
                </a:solidFill>
                <a:effectLst/>
                <a:latin typeface="Times New Roman" panose="02020603050405020304" pitchFamily="18" charset="0"/>
                <a:ea typeface="Times New Roman" panose="02020603050405020304" pitchFamily="18" charset="0"/>
              </a:rPr>
              <a:t>Nếu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một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ngày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bị</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rơi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huống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mắc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chọn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như</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thế</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Vì</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sao</a:t>
            </a:r>
            <a:r>
              <a:rPr lang="en-US" sz="2400"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112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82025" y="1418055"/>
            <a:ext cx="11338561" cy="460799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49D66F-7A64-4B65-8DB6-1D4BAAF21CF2}"/>
              </a:ext>
            </a:extLst>
          </p:cNvPr>
          <p:cNvSpPr txBox="1"/>
          <p:nvPr/>
        </p:nvSpPr>
        <p:spPr>
          <a:xfrm>
            <a:off x="5196571" y="443007"/>
            <a:ext cx="3597813" cy="579967"/>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8E84816-01D6-4CA6-8EA6-C9266847DAFA}"/>
              </a:ext>
            </a:extLst>
          </p:cNvPr>
          <p:cNvSpPr txBox="1"/>
          <p:nvPr/>
        </p:nvSpPr>
        <p:spPr>
          <a:xfrm>
            <a:off x="916967" y="1807113"/>
            <a:ext cx="10880292" cy="3911135"/>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a:t>
            </a:r>
            <a:r>
              <a:rPr lang="en-US" sz="2400" kern="1800" dirty="0" err="1">
                <a:solidFill>
                  <a:srgbClr val="000000"/>
                </a:solidFill>
                <a:effectLst/>
                <a:latin typeface="Times New Roman" panose="02020603050405020304" pitchFamily="18" charset="0"/>
                <a:ea typeface="Times New Roman" panose="02020603050405020304" pitchFamily="18" charset="0"/>
              </a:rPr>
              <a:t>hương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thức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biểu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đạt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chính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văn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bản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trên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Tự</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2: </a:t>
            </a:r>
            <a:r>
              <a:rPr lang="en-US" sz="2400" kern="1800" dirty="0">
                <a:solidFill>
                  <a:srgbClr val="000000"/>
                </a:solidFill>
                <a:effectLst/>
                <a:latin typeface="Times New Roman" panose="02020603050405020304" pitchFamily="18" charset="0"/>
                <a:ea typeface="Times New Roman" panose="02020603050405020304" pitchFamily="18" charset="0"/>
              </a:rPr>
              <a:t>Hai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khác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nhau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trước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Không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quên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tìm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chạy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trốn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luôn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luôn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cảm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thấy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nhục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nhã</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cố</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gắng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trở</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thành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tốt</a:t>
            </a:r>
            <a:endParaRPr lang="en-US" sz="2400" dirty="0">
              <a:effectLst/>
              <a:latin typeface="Times New Roman" panose="02020603050405020304" pitchFamily="18" charset="0"/>
              <a:ea typeface="Times New Roman" panose="02020603050405020304" pitchFamily="18" charset="0"/>
            </a:endParaRPr>
          </a:p>
          <a:p>
            <a:pPr marL="457200">
              <a:lnSpc>
                <a:spcPct val="150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ngoặc</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40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82025" y="1418054"/>
            <a:ext cx="11338561" cy="52351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49D66F-7A64-4B65-8DB6-1D4BAAF21CF2}"/>
              </a:ext>
            </a:extLst>
          </p:cNvPr>
          <p:cNvSpPr txBox="1"/>
          <p:nvPr/>
        </p:nvSpPr>
        <p:spPr>
          <a:xfrm>
            <a:off x="5286511" y="497028"/>
            <a:ext cx="3597813" cy="579967"/>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0665731-97B8-4C4C-AA0B-62DF8E3665FE}"/>
              </a:ext>
            </a:extLst>
          </p:cNvPr>
          <p:cNvSpPr txBox="1"/>
          <p:nvPr/>
        </p:nvSpPr>
        <p:spPr>
          <a:xfrm>
            <a:off x="682113" y="1846051"/>
            <a:ext cx="11230224" cy="5011949"/>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4: </a:t>
            </a: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4: </a:t>
            </a:r>
            <a:r>
              <a:rPr lang="en-US" sz="2400" kern="1800" dirty="0" err="1">
                <a:solidFill>
                  <a:srgbClr val="000000"/>
                </a:solidFill>
                <a:effectLst/>
                <a:latin typeface="Times New Roman" panose="02020603050405020304" pitchFamily="18" charset="0"/>
                <a:ea typeface="Times New Roman" panose="02020603050405020304" pitchFamily="18" charset="0"/>
              </a:rPr>
              <a:t>Nếu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một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ngày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bị</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rơi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huống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mắc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chọn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endParaRPr lang="en-US" sz="2400" kern="1800" dirty="0">
              <a:solidFill>
                <a:srgbClr val="000000"/>
              </a:solidFill>
              <a:effectLst/>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 </a:t>
            </a:r>
            <a:r>
              <a:rPr lang="en-US" sz="2400" kern="1800" dirty="0" err="1">
                <a:solidFill>
                  <a:srgbClr val="000000"/>
                </a:solidFill>
                <a:effectLst/>
                <a:latin typeface="Times New Roman" panose="02020603050405020304" pitchFamily="18" charset="0"/>
                <a:ea typeface="Times New Roman" panose="02020603050405020304" pitchFamily="18" charset="0"/>
              </a:rPr>
              <a:t>Dũng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cảm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đối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diện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với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nhận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cố</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gắng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chữa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để</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trở</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thành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tốt</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Vì</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a:solidFill>
                  <a:srgbClr val="000000"/>
                </a:solidFill>
                <a:effectLst/>
                <a:latin typeface="Times New Roman" panose="02020603050405020304" pitchFamily="18" charset="0"/>
                <a:ea typeface="Times New Roman" panose="02020603050405020304" pitchFamily="18" charset="0"/>
              </a:rPr>
              <a:t>Theo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chỉ</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mới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thể</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hạn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chế</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sống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lạc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quan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bỏ</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mặc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cảm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tội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err="1">
                <a:solidFill>
                  <a:srgbClr val="000000"/>
                </a:solidFill>
                <a:effectLst/>
                <a:latin typeface="Times New Roman" panose="02020603050405020304" pitchFamily="18" charset="0"/>
                <a:ea typeface="Times New Roman" panose="02020603050405020304" pitchFamily="18" charset="0"/>
              </a:rPr>
              <a:t>vươn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lên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làm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việc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tốt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mọi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điều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giúp</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lấy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lại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lòng</a:t>
            </a:r>
            <a:r>
              <a:rPr lang="en-US" sz="2400" kern="1800" dirty="0">
                <a:solidFill>
                  <a:srgbClr val="000000"/>
                </a:solidFill>
                <a:effectLst/>
                <a:latin typeface="Times New Roman" panose="02020603050405020304" pitchFamily="18" charset="0"/>
                <a:ea typeface="Times New Roman" panose="02020603050405020304" pitchFamily="18" charset="0"/>
              </a:rPr>
              <a:t> tin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mọi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với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21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289259" y="1924810"/>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a:t>
            </a:r>
            <a:r>
              <a:rPr lang="en-US" sz="3600" b="1" kern="10" dirty="0">
                <a:ln w="19050">
                  <a:solidFill>
                    <a:srgbClr val="0000FF"/>
                  </a:solidFill>
                  <a:round/>
                  <a:headEnd/>
                  <a:tailEnd/>
                </a:ln>
                <a:solidFill>
                  <a:srgbClr val="FF0000"/>
                </a:solidFill>
                <a:latin typeface="Times New Roman"/>
                <a:cs typeface="Times New Roman"/>
              </a:rPr>
              <a:t>THỰC HÀNH ĐỌC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SỌ</a:t>
            </a:r>
            <a:r>
              <a:rPr kumimoji="0" lang="en-US" sz="3600" b="1" i="0" u="none" strike="noStrike" kern="10" cap="none" spc="0" normalizeH="0" noProof="0" dirty="0">
                <a:ln w="19050">
                  <a:solidFill>
                    <a:srgbClr val="0000FF"/>
                  </a:solidFill>
                  <a:round/>
                  <a:headEnd/>
                  <a:tailEnd/>
                </a:ln>
                <a:solidFill>
                  <a:srgbClr val="FF0000"/>
                </a:solidFill>
                <a:effectLst/>
                <a:uLnTx/>
                <a:uFillTx/>
                <a:latin typeface="Times New Roman"/>
                <a:ea typeface="+mn-ea"/>
                <a:cs typeface="Times New Roman"/>
              </a:rPr>
              <a:t> DỪA</a:t>
            </a:r>
            <a:endPar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endParaRPr>
          </a:p>
        </p:txBody>
      </p:sp>
      <p:pic>
        <p:nvPicPr>
          <p:cNvPr id="14339" name="Picture 4"/>
          <p:cNvPicPr>
            <a:picLocks noChangeAspect="1"/>
          </p:cNvPicPr>
          <p:nvPr/>
        </p:nvPicPr>
        <p:blipFill>
          <a:blip r:embed="rId3"/>
          <a:srcRect r="52890" b="57091"/>
          <a:stretch>
            <a:fillRect/>
          </a:stretch>
        </p:blipFill>
        <p:spPr bwMode="auto">
          <a:xfrm>
            <a:off x="289259" y="238539"/>
            <a:ext cx="2652713" cy="1811338"/>
          </a:xfrm>
          <a:prstGeom prst="rect">
            <a:avLst/>
          </a:prstGeom>
          <a:noFill/>
          <a:ln w="9525">
            <a:noFill/>
            <a:miter lim="800000"/>
            <a:headEnd/>
            <a:tailEnd/>
          </a:ln>
        </p:spPr>
      </p:pic>
    </p:spTree>
    <p:extLst>
      <p:ext uri="{BB962C8B-B14F-4D97-AF65-F5344CB8AC3E}">
        <p14:creationId xmlns:p14="http://schemas.microsoft.com/office/powerpoint/2010/main" val="4125521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597358" y="476311"/>
            <a:ext cx="9593135"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DC56A40-DEC6-4C99-B396-1EC2670C6217}"/>
              </a:ext>
            </a:extLst>
          </p:cNvPr>
          <p:cNvSpPr txBox="1"/>
          <p:nvPr/>
        </p:nvSpPr>
        <p:spPr>
          <a:xfrm>
            <a:off x="759201" y="554699"/>
            <a:ext cx="9593135"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 KIẾN THỨC CƠ BẢN VỀ TRUYỆN CỔ TÍCH “SỌ DỪA”</a:t>
            </a:r>
            <a:endParaRPr lang="en-US" sz="2400" dirty="0">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98D88A5A-D21E-4228-834A-8E3E4819167C}"/>
              </a:ext>
            </a:extLst>
          </p:cNvPr>
          <p:cNvSpPr>
            <a:spLocks noChangeArrowheads="1"/>
          </p:cNvSpPr>
          <p:nvPr/>
        </p:nvSpPr>
        <p:spPr bwMode="auto">
          <a:xfrm>
            <a:off x="2325346" y="1446581"/>
            <a:ext cx="9366981" cy="203866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xmlns="" id="{D078B06E-5E44-45F7-998A-8EF63B879062}"/>
              </a:ext>
            </a:extLst>
          </p:cNvPr>
          <p:cNvSpPr>
            <a:spLocks noChangeArrowheads="1"/>
          </p:cNvSpPr>
          <p:nvPr/>
        </p:nvSpPr>
        <p:spPr bwMode="auto">
          <a:xfrm>
            <a:off x="2368444" y="4380048"/>
            <a:ext cx="9323883" cy="247795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r>
              <a:rPr lang="pt-BR" sz="2400" i="1" dirty="0">
                <a:latin typeface="Times New Roman" panose="02020603050405020304" pitchFamily="18" charset="0"/>
                <a:cs typeface="Times New Roman" panose="02020603050405020304" pitchFamily="18" charset="0"/>
              </a:rPr>
              <a:t>Văn bản chia làm </a:t>
            </a:r>
            <a:r>
              <a:rPr lang="vi-VN" sz="2400" dirty="0">
                <a:latin typeface="Times New Roman" panose="02020603050405020304" pitchFamily="18" charset="0"/>
                <a:cs typeface="Times New Roman" panose="02020603050405020304" pitchFamily="18" charset="0"/>
              </a:rPr>
              <a:t>3 phần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Đoạn 1</a:t>
            </a:r>
            <a:r>
              <a:rPr lang="vi-VN" sz="2400" dirty="0">
                <a:latin typeface="Times New Roman" panose="02020603050405020304" pitchFamily="18" charset="0"/>
                <a:cs typeface="Times New Roman" panose="02020603050405020304" pitchFamily="18" charset="0"/>
              </a:rPr>
              <a:t> (Từ đầu ... </a:t>
            </a:r>
            <a:r>
              <a:rPr lang="vi-VN" sz="2400" i="1" dirty="0">
                <a:latin typeface="Times New Roman" panose="02020603050405020304" pitchFamily="18" charset="0"/>
                <a:cs typeface="Times New Roman" panose="02020603050405020304" pitchFamily="18" charset="0"/>
              </a:rPr>
              <a:t>đặt tên cho nó là Sọ Dừa):</a:t>
            </a:r>
            <a:r>
              <a:rPr lang="vi-VN" sz="2400" dirty="0">
                <a:latin typeface="Times New Roman" panose="02020603050405020304" pitchFamily="18" charset="0"/>
                <a:cs typeface="Times New Roman" panose="02020603050405020304" pitchFamily="18" charset="0"/>
              </a:rPr>
              <a:t> Sự ra đời của Sọ Dừa.</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Đoạn 2</a:t>
            </a:r>
            <a:r>
              <a:rPr lang="vi-VN" sz="2400" dirty="0">
                <a:latin typeface="Times New Roman" panose="02020603050405020304" pitchFamily="18" charset="0"/>
                <a:cs typeface="Times New Roman" panose="02020603050405020304" pitchFamily="18" charset="0"/>
              </a:rPr>
              <a:t> (tiếp ... </a:t>
            </a:r>
            <a:r>
              <a:rPr lang="vi-VN" sz="2400" i="1" dirty="0">
                <a:latin typeface="Times New Roman" panose="02020603050405020304" pitchFamily="18" charset="0"/>
                <a:cs typeface="Times New Roman" panose="02020603050405020304" pitchFamily="18" charset="0"/>
              </a:rPr>
              <a:t>phòng khi dùng đến):</a:t>
            </a:r>
            <a:r>
              <a:rPr lang="vi-VN" sz="2400" dirty="0">
                <a:latin typeface="Times New Roman" panose="02020603050405020304" pitchFamily="18" charset="0"/>
                <a:cs typeface="Times New Roman" panose="02020603050405020304" pitchFamily="18" charset="0"/>
              </a:rPr>
              <a:t> Sọ Dừa cưới cô út, trở về hình dáng tuấn tú và thi đỗ trạng nguyên.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Parallelogram 10">
            <a:extLst>
              <a:ext uri="{FF2B5EF4-FFF2-40B4-BE49-F238E27FC236}">
                <a16:creationId xmlns:a16="http://schemas.microsoft.com/office/drawing/2014/main" xmlns="" id="{47E9C727-7221-4F0F-A7FA-C3F30142EA39}"/>
              </a:ext>
            </a:extLst>
          </p:cNvPr>
          <p:cNvSpPr/>
          <p:nvPr/>
        </p:nvSpPr>
        <p:spPr>
          <a:xfrm>
            <a:off x="551310" y="1485864"/>
            <a:ext cx="1774035" cy="1971081"/>
          </a:xfrm>
          <a:prstGeom prst="parallelogram">
            <a:avLst>
              <a:gd name="adj" fmla="val 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7796AF08-5517-48FC-8974-64068CA12D2F}"/>
              </a:ext>
            </a:extLst>
          </p:cNvPr>
          <p:cNvSpPr txBox="1"/>
          <p:nvPr/>
        </p:nvSpPr>
        <p:spPr>
          <a:xfrm>
            <a:off x="2501523" y="1621930"/>
            <a:ext cx="6108490" cy="1200329"/>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PTBĐ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D60E2744-675A-47BD-B864-E22BCC6B4DA9}"/>
              </a:ext>
            </a:extLst>
          </p:cNvPr>
          <p:cNvSpPr txBox="1"/>
          <p:nvPr/>
        </p:nvSpPr>
        <p:spPr>
          <a:xfrm>
            <a:off x="759201" y="2004246"/>
            <a:ext cx="12779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xmlns="" id="{FFB43177-8D1D-4116-92CB-682F743C8ABC}"/>
              </a:ext>
            </a:extLst>
          </p:cNvPr>
          <p:cNvSpPr/>
          <p:nvPr/>
        </p:nvSpPr>
        <p:spPr>
          <a:xfrm>
            <a:off x="269821" y="4526778"/>
            <a:ext cx="2055527" cy="2221350"/>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8D40DD1D-2913-4500-86B7-48308FB71886}"/>
              </a:ext>
            </a:extLst>
          </p:cNvPr>
          <p:cNvSpPr txBox="1"/>
          <p:nvPr/>
        </p:nvSpPr>
        <p:spPr>
          <a:xfrm>
            <a:off x="759203" y="5229926"/>
            <a:ext cx="120995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8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barn(inVertical)">
                                      <p:cBhvr>
                                        <p:cTn id="42" dur="500"/>
                                        <p:tgtEl>
                                          <p:spTgt spid="10">
                                            <p:txEl>
                                              <p:pRg st="0" end="0"/>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barn(inVertical)">
                                      <p:cBhvr>
                                        <p:cTn id="45" dur="500"/>
                                        <p:tgtEl>
                                          <p:spTgt spid="10">
                                            <p:txEl>
                                              <p:pRg st="1" end="1"/>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barn(inVertical)">
                                      <p:cBhvr>
                                        <p:cTn id="48" dur="500"/>
                                        <p:tgtEl>
                                          <p:spTgt spid="10">
                                            <p:txEl>
                                              <p:pRg st="2" end="2"/>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Effect transition="in" filter="barn(inVertical)">
                                      <p:cBhvr>
                                        <p:cTn id="5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animBg="1"/>
      <p:bldP spid="10" grpId="0" animBg="1"/>
      <p:bldP spid="11" grpId="0" animBg="1"/>
      <p:bldP spid="14" grpId="0"/>
      <p:bldP spid="16" grpId="0"/>
      <p:bldP spid="22"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C57349BF-05C2-4727-A28E-062B36901DA2}"/>
              </a:ext>
            </a:extLst>
          </p:cNvPr>
          <p:cNvSpPr>
            <a:spLocks noChangeArrowheads="1"/>
          </p:cNvSpPr>
          <p:nvPr/>
        </p:nvSpPr>
        <p:spPr bwMode="auto">
          <a:xfrm>
            <a:off x="2637645" y="824459"/>
            <a:ext cx="9271416" cy="5591331"/>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Arrow: Pentagon 5">
            <a:extLst>
              <a:ext uri="{FF2B5EF4-FFF2-40B4-BE49-F238E27FC236}">
                <a16:creationId xmlns:a16="http://schemas.microsoft.com/office/drawing/2014/main" xmlns="" id="{5084843D-33F4-4C3E-BA26-E41F6DFD31C2}"/>
              </a:ext>
            </a:extLst>
          </p:cNvPr>
          <p:cNvSpPr/>
          <p:nvPr/>
        </p:nvSpPr>
        <p:spPr>
          <a:xfrm>
            <a:off x="554636" y="824459"/>
            <a:ext cx="2083009" cy="5441429"/>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E9CB4C7-F8C1-45E8-BEA7-232E2259BF93}"/>
              </a:ext>
            </a:extLst>
          </p:cNvPr>
          <p:cNvSpPr txBox="1"/>
          <p:nvPr/>
        </p:nvSpPr>
        <p:spPr>
          <a:xfrm>
            <a:off x="765124" y="3013501"/>
            <a:ext cx="1530870" cy="830997"/>
          </a:xfrm>
          <a:prstGeom prst="rect">
            <a:avLst/>
          </a:prstGeom>
          <a:noFill/>
        </p:spPr>
        <p:txBody>
          <a:bodyPr wrap="square">
            <a:spAutoFit/>
          </a:bodyPr>
          <a:lstStyle/>
          <a:p>
            <a:pPr>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Nhân vật và sự việc: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01DA615-91F5-4439-B515-5B45DADA4190}"/>
              </a:ext>
            </a:extLst>
          </p:cNvPr>
          <p:cNvSpPr txBox="1"/>
          <p:nvPr/>
        </p:nvSpPr>
        <p:spPr>
          <a:xfrm>
            <a:off x="2979296" y="2019553"/>
            <a:ext cx="8929765" cy="4359655"/>
          </a:xfrm>
          <a:prstGeom prst="rect">
            <a:avLst/>
          </a:prstGeom>
          <a:noFill/>
        </p:spPr>
        <p:txBody>
          <a:bodyPr wrap="square">
            <a:spAutoFit/>
          </a:bodyPr>
          <a:lstStyle/>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lủi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thủi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oan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oan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1F2FF7A-1AC3-4FEE-A1A4-8E964FADDF5A}"/>
              </a:ext>
            </a:extLst>
          </p:cNvPr>
          <p:cNvSpPr txBox="1"/>
          <p:nvPr/>
        </p:nvSpPr>
        <p:spPr>
          <a:xfrm>
            <a:off x="2718840" y="945092"/>
            <a:ext cx="6108490" cy="1074461"/>
          </a:xfrm>
          <a:prstGeom prst="rect">
            <a:avLst/>
          </a:prstGeom>
          <a:noFill/>
        </p:spPr>
        <p:txBody>
          <a:bodyPr wrap="square">
            <a:spAutoFit/>
          </a:bodyPr>
          <a:lstStyle/>
          <a:p>
            <a:pPr marL="457200" algn="just">
              <a:lnSpc>
                <a:spcPct val="115000"/>
              </a:lnSpc>
              <a:spcAft>
                <a:spcPts val="1000"/>
              </a:spcAft>
              <a:tabLst>
                <a:tab pos="4000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7" grpId="0"/>
      <p:bldP spid="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C57349BF-05C2-4727-A28E-062B36901DA2}"/>
              </a:ext>
            </a:extLst>
          </p:cNvPr>
          <p:cNvSpPr>
            <a:spLocks noChangeArrowheads="1"/>
          </p:cNvSpPr>
          <p:nvPr/>
        </p:nvSpPr>
        <p:spPr bwMode="auto">
          <a:xfrm>
            <a:off x="2138289" y="974361"/>
            <a:ext cx="9866960" cy="522245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Arrow: Pentagon 5">
            <a:extLst>
              <a:ext uri="{FF2B5EF4-FFF2-40B4-BE49-F238E27FC236}">
                <a16:creationId xmlns:a16="http://schemas.microsoft.com/office/drawing/2014/main" xmlns="" id="{5084843D-33F4-4C3E-BA26-E41F6DFD31C2}"/>
              </a:ext>
            </a:extLst>
          </p:cNvPr>
          <p:cNvSpPr/>
          <p:nvPr/>
        </p:nvSpPr>
        <p:spPr>
          <a:xfrm>
            <a:off x="186750" y="1223096"/>
            <a:ext cx="1951539" cy="4973721"/>
          </a:xfrm>
          <a:prstGeom prst="homePlate">
            <a:avLst>
              <a:gd name="adj" fmla="val 46927"/>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E9CB4C7-F8C1-45E8-BEA7-232E2259BF93}"/>
              </a:ext>
            </a:extLst>
          </p:cNvPr>
          <p:cNvSpPr txBox="1"/>
          <p:nvPr/>
        </p:nvSpPr>
        <p:spPr>
          <a:xfrm>
            <a:off x="574608" y="3069755"/>
            <a:ext cx="1175817" cy="11339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tab pos="400050" algn="l"/>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pt-BR" sz="2400"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Cốt truyện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D2C43C0-C849-47EE-8857-CAB0397EF22F}"/>
              </a:ext>
            </a:extLst>
          </p:cNvPr>
          <p:cNvSpPr txBox="1"/>
          <p:nvPr/>
        </p:nvSpPr>
        <p:spPr>
          <a:xfrm>
            <a:off x="2473067" y="1477389"/>
            <a:ext cx="9718933" cy="4465133"/>
          </a:xfrm>
          <a:prstGeom prst="rect">
            <a:avLst/>
          </a:prstGeom>
          <a:noFill/>
        </p:spPr>
        <p:txBody>
          <a:bodyPr wrap="square">
            <a:spAutoFit/>
          </a:bodyPr>
          <a:lstStyle/>
          <a:p>
            <a:pPr algn="just">
              <a:lnSpc>
                <a:spcPct val="150000"/>
              </a:lnSpc>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rPr>
              <a:t>- Nhận vật chính: Sọ Dừa</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rPr>
              <a:t>- Sự việc chính:</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rPr>
              <a:t>(1) </a:t>
            </a:r>
            <a:r>
              <a:rPr lang="pt-BR" sz="2400" i="1" dirty="0">
                <a:solidFill>
                  <a:srgbClr val="0D0D0D"/>
                </a:solidFill>
                <a:effectLst/>
                <a:latin typeface="Times New Roman" panose="02020603050405020304" pitchFamily="18" charset="0"/>
                <a:ea typeface="Times New Roman" panose="02020603050405020304" pitchFamily="18" charset="0"/>
              </a:rPr>
              <a:t>Sự ra đời kì lạ của Sọ Dừa</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(2 )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phú</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ông</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(3)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hôn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rPr>
              <a:t>gái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út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phú</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(4)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đỗ</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nguyên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sứ</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(5) </a:t>
            </a:r>
            <a:r>
              <a:rPr lang="en-US" sz="2400" i="1" dirty="0" err="1">
                <a:solidFill>
                  <a:srgbClr val="000000"/>
                </a:solidFill>
                <a:effectLst/>
                <a:latin typeface="Times New Roman" panose="02020603050405020304" pitchFamily="18" charset="0"/>
                <a:ea typeface="Times New Roman" panose="02020603050405020304" pitchFamily="18" charset="0"/>
              </a:rPr>
              <a:t>Vợ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hãm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gặp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chồng</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pt-BR" sz="2400" i="1" dirty="0">
                <a:solidFill>
                  <a:srgbClr val="0D0D0D"/>
                </a:solidFill>
                <a:effectLst/>
                <a:latin typeface="Times New Roman" panose="02020603050405020304" pitchFamily="18" charset="0"/>
                <a:ea typeface="Times New Roman" panose="02020603050405020304" pitchFamily="18" charset="0"/>
              </a:rPr>
              <a:t>(6) </a:t>
            </a:r>
            <a:r>
              <a:rPr lang="en-US" sz="2400" i="1" dirty="0">
                <a:solidFill>
                  <a:srgbClr val="000000"/>
                </a:solidFill>
                <a:effectLst/>
                <a:latin typeface="Times New Roman" panose="02020603050405020304" pitchFamily="18" charset="0"/>
                <a:ea typeface="Times New Roman" panose="02020603050405020304" pitchFamily="18" charset="0"/>
              </a:rPr>
              <a:t>Hai </a:t>
            </a:r>
            <a:r>
              <a:rPr lang="en-US" sz="2400" i="1" dirty="0" err="1">
                <a:solidFill>
                  <a:srgbClr val="000000"/>
                </a:solidFill>
                <a:effectLst/>
                <a:latin typeface="Times New Roman" panose="02020603050405020304" pitchFamily="18" charset="0"/>
                <a:ea typeface="Times New Roman" panose="02020603050405020304" pitchFamily="18" charset="0"/>
              </a:rPr>
              <a:t>cô</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bỏ</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biệt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chồng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hạnh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6466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4F912CEE-C69A-4DB7-894C-D9510837D2F8}"/>
              </a:ext>
            </a:extLst>
          </p:cNvPr>
          <p:cNvSpPr>
            <a:spLocks noChangeArrowheads="1"/>
          </p:cNvSpPr>
          <p:nvPr/>
        </p:nvSpPr>
        <p:spPr bwMode="auto">
          <a:xfrm>
            <a:off x="2548327" y="3429001"/>
            <a:ext cx="9413823" cy="297283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9B675A19-7784-445C-91C8-55A6B5D868C4}"/>
              </a:ext>
            </a:extLst>
          </p:cNvPr>
          <p:cNvSpPr>
            <a:spLocks noChangeArrowheads="1"/>
          </p:cNvSpPr>
          <p:nvPr/>
        </p:nvSpPr>
        <p:spPr bwMode="auto">
          <a:xfrm>
            <a:off x="2608289" y="795973"/>
            <a:ext cx="9293900" cy="2186378"/>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Diamond 3">
            <a:extLst>
              <a:ext uri="{FF2B5EF4-FFF2-40B4-BE49-F238E27FC236}">
                <a16:creationId xmlns:a16="http://schemas.microsoft.com/office/drawing/2014/main" xmlns="" id="{0543739A-EA3D-41B5-94B4-094C2A0E0BDB}"/>
              </a:ext>
            </a:extLst>
          </p:cNvPr>
          <p:cNvSpPr/>
          <p:nvPr/>
        </p:nvSpPr>
        <p:spPr>
          <a:xfrm>
            <a:off x="130824" y="3465708"/>
            <a:ext cx="2417504" cy="2677656"/>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73B5172-A0A3-4B6C-B062-F37CCF97C116}"/>
              </a:ext>
            </a:extLst>
          </p:cNvPr>
          <p:cNvSpPr txBox="1"/>
          <p:nvPr/>
        </p:nvSpPr>
        <p:spPr>
          <a:xfrm>
            <a:off x="839423" y="4573703"/>
            <a:ext cx="2267262" cy="461665"/>
          </a:xfrm>
          <a:prstGeom prst="rect">
            <a:avLst/>
          </a:prstGeom>
          <a:noFill/>
        </p:spPr>
        <p:txBody>
          <a:bodyPr wrap="square">
            <a:spAutoFit/>
          </a:bodyPr>
          <a:lstStyle/>
          <a:p>
            <a:r>
              <a:rPr lang="pt-BR" sz="2400" dirty="0">
                <a:solidFill>
                  <a:srgbClr val="0D0D0D"/>
                </a:solidFill>
                <a:latin typeface="Times New Roman" panose="02020603050405020304" pitchFamily="18" charset="0"/>
                <a:cs typeface="Times New Roman" panose="02020603050405020304" pitchFamily="18" charset="0"/>
              </a:rPr>
              <a:t>Ý nghĩa</a:t>
            </a:r>
            <a:endParaRPr lang="en-US" sz="2400" dirty="0">
              <a:latin typeface="Times New Roman" panose="02020603050405020304" pitchFamily="18" charset="0"/>
              <a:cs typeface="Times New Roman" panose="02020603050405020304" pitchFamily="18" charset="0"/>
            </a:endParaRPr>
          </a:p>
        </p:txBody>
      </p:sp>
      <p:sp>
        <p:nvSpPr>
          <p:cNvPr id="9" name="Diamond 8">
            <a:extLst>
              <a:ext uri="{FF2B5EF4-FFF2-40B4-BE49-F238E27FC236}">
                <a16:creationId xmlns:a16="http://schemas.microsoft.com/office/drawing/2014/main" xmlns="" id="{1F76EFDC-FA9E-4084-9CA0-B189B5703AFE}"/>
              </a:ext>
            </a:extLst>
          </p:cNvPr>
          <p:cNvSpPr/>
          <p:nvPr/>
        </p:nvSpPr>
        <p:spPr>
          <a:xfrm>
            <a:off x="130823" y="794277"/>
            <a:ext cx="2458388" cy="2212301"/>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ED79067-51EB-43B2-9780-CE64864550EF}"/>
              </a:ext>
            </a:extLst>
          </p:cNvPr>
          <p:cNvSpPr txBox="1"/>
          <p:nvPr/>
        </p:nvSpPr>
        <p:spPr>
          <a:xfrm>
            <a:off x="629561" y="1537806"/>
            <a:ext cx="223728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9FFAD5A9-2EB4-4928-B661-5C7882CF5A90}"/>
              </a:ext>
            </a:extLst>
          </p:cNvPr>
          <p:cNvSpPr txBox="1"/>
          <p:nvPr/>
        </p:nvSpPr>
        <p:spPr>
          <a:xfrm>
            <a:off x="2866843" y="1306973"/>
            <a:ext cx="7611282" cy="1200329"/>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xmlns="" id="{82748506-C152-4FBB-BF76-E763810E2E1C}"/>
              </a:ext>
            </a:extLst>
          </p:cNvPr>
          <p:cNvSpPr>
            <a:spLocks noChangeArrowheads="1"/>
          </p:cNvSpPr>
          <p:nvPr/>
        </p:nvSpPr>
        <p:spPr bwMode="auto">
          <a:xfrm>
            <a:off x="2765685" y="3596213"/>
            <a:ext cx="913650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0050" algn="l"/>
              </a:tabLst>
              <a:defRPr>
                <a:solidFill>
                  <a:schemeClr val="tx1"/>
                </a:solidFill>
                <a:latin typeface="Arial" panose="020B0604020202020204" pitchFamily="34" charset="0"/>
              </a:defRPr>
            </a:lvl1pPr>
            <a:lvl2pPr eaLnBrk="0" fontAlgn="base" hangingPunct="0">
              <a:spcBef>
                <a:spcPct val="0"/>
              </a:spcBef>
              <a:spcAft>
                <a:spcPct val="0"/>
              </a:spcAft>
              <a:tabLst>
                <a:tab pos="400050" algn="l"/>
              </a:tabLst>
              <a:defRPr>
                <a:solidFill>
                  <a:schemeClr val="tx1"/>
                </a:solidFill>
                <a:latin typeface="Arial" panose="020B0604020202020204" pitchFamily="34" charset="0"/>
              </a:defRPr>
            </a:lvl2pPr>
            <a:lvl3pPr eaLnBrk="0" fontAlgn="base" hangingPunct="0">
              <a:spcBef>
                <a:spcPct val="0"/>
              </a:spcBef>
              <a:spcAft>
                <a:spcPct val="0"/>
              </a:spcAft>
              <a:tabLst>
                <a:tab pos="400050" algn="l"/>
              </a:tabLst>
              <a:defRPr>
                <a:solidFill>
                  <a:schemeClr val="tx1"/>
                </a:solidFill>
                <a:latin typeface="Arial" panose="020B0604020202020204" pitchFamily="34" charset="0"/>
              </a:defRPr>
            </a:lvl3pPr>
            <a:lvl4pPr eaLnBrk="0" fontAlgn="base" hangingPunct="0">
              <a:spcBef>
                <a:spcPct val="0"/>
              </a:spcBef>
              <a:spcAft>
                <a:spcPct val="0"/>
              </a:spcAft>
              <a:tabLst>
                <a:tab pos="400050" algn="l"/>
              </a:tabLst>
              <a:defRPr>
                <a:solidFill>
                  <a:schemeClr val="tx1"/>
                </a:solidFill>
                <a:latin typeface="Arial" panose="020B0604020202020204" pitchFamily="34" charset="0"/>
              </a:defRPr>
            </a:lvl4pPr>
            <a:lvl5pPr eaLnBrk="0" fontAlgn="base" hangingPunct="0">
              <a:spcBef>
                <a:spcPct val="0"/>
              </a:spcBef>
              <a:spcAft>
                <a:spcPct val="0"/>
              </a:spcAft>
              <a:tabLst>
                <a:tab pos="400050" algn="l"/>
              </a:tabLst>
              <a:defRPr>
                <a:solidFill>
                  <a:schemeClr val="tx1"/>
                </a:solidFill>
                <a:latin typeface="Arial" panose="020B0604020202020204" pitchFamily="34" charset="0"/>
              </a:defRPr>
            </a:lvl5pPr>
            <a:lvl6pPr eaLnBrk="0" fontAlgn="base" hangingPunct="0">
              <a:spcBef>
                <a:spcPct val="0"/>
              </a:spcBef>
              <a:spcAft>
                <a:spcPct val="0"/>
              </a:spcAft>
              <a:tabLst>
                <a:tab pos="400050" algn="l"/>
              </a:tabLst>
              <a:defRPr>
                <a:solidFill>
                  <a:schemeClr val="tx1"/>
                </a:solidFill>
                <a:latin typeface="Arial" panose="020B0604020202020204" pitchFamily="34" charset="0"/>
              </a:defRPr>
            </a:lvl6pPr>
            <a:lvl7pPr eaLnBrk="0" fontAlgn="base" hangingPunct="0">
              <a:spcBef>
                <a:spcPct val="0"/>
              </a:spcBef>
              <a:spcAft>
                <a:spcPct val="0"/>
              </a:spcAft>
              <a:tabLst>
                <a:tab pos="400050" algn="l"/>
              </a:tabLst>
              <a:defRPr>
                <a:solidFill>
                  <a:schemeClr val="tx1"/>
                </a:solidFill>
                <a:latin typeface="Arial" panose="020B0604020202020204" pitchFamily="34" charset="0"/>
              </a:defRPr>
            </a:lvl7pPr>
            <a:lvl8pPr eaLnBrk="0" fontAlgn="base" hangingPunct="0">
              <a:spcBef>
                <a:spcPct val="0"/>
              </a:spcBef>
              <a:spcAft>
                <a:spcPct val="0"/>
              </a:spcAft>
              <a:tabLst>
                <a:tab pos="400050" algn="l"/>
              </a:tabLst>
              <a:defRPr>
                <a:solidFill>
                  <a:schemeClr val="tx1"/>
                </a:solidFill>
                <a:latin typeface="Arial" panose="020B0604020202020204" pitchFamily="34" charset="0"/>
              </a:defRPr>
            </a:lvl8pPr>
            <a:lvl9pPr eaLnBrk="0" fontAlgn="base" hangingPunct="0">
              <a:spcBef>
                <a:spcPct val="0"/>
              </a:spcBef>
              <a:spcAft>
                <a:spcPct val="0"/>
              </a:spcAft>
              <a:tabLst>
                <a:tab pos="4000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00050" algn="l"/>
              </a:tabLst>
            </a:pP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0050" algn="l"/>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thòi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0050" algn="l"/>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4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9" grpId="0" animBg="1"/>
      <p:bldP spid="11" grpId="0"/>
      <p:bldP spid="12" grpId="0"/>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569030" y="454825"/>
            <a:ext cx="4442079"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379828" y="1291335"/>
            <a:ext cx="11507371" cy="5442826"/>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EBCD83E-37BF-4DAD-8CC8-3283233756AC}"/>
              </a:ext>
            </a:extLst>
          </p:cNvPr>
          <p:cNvSpPr txBox="1"/>
          <p:nvPr/>
        </p:nvSpPr>
        <p:spPr>
          <a:xfrm>
            <a:off x="833307" y="543011"/>
            <a:ext cx="4442078" cy="483017"/>
          </a:xfrm>
          <a:prstGeom prst="rect">
            <a:avLst/>
          </a:prstGeom>
          <a:noFill/>
        </p:spPr>
        <p:txBody>
          <a:bodyPr wrap="square">
            <a:spAutoFit/>
          </a:bodyPr>
          <a:lstStyle/>
          <a:p>
            <a:pPr algn="just">
              <a:lnSpc>
                <a:spcPct val="115000"/>
              </a:lnSpc>
              <a:tabLst>
                <a:tab pos="40005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LUYỆN ĐỀ ĐỌC HIỂU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41C02EC-0C68-46C8-9A03-60DA39E98A51}"/>
              </a:ext>
            </a:extLst>
          </p:cNvPr>
          <p:cNvSpPr txBox="1"/>
          <p:nvPr/>
        </p:nvSpPr>
        <p:spPr>
          <a:xfrm>
            <a:off x="1002322" y="1685200"/>
            <a:ext cx="9435905"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5E27364-655C-4575-B22D-C42C5AB67939}"/>
              </a:ext>
            </a:extLst>
          </p:cNvPr>
          <p:cNvSpPr txBox="1"/>
          <p:nvPr/>
        </p:nvSpPr>
        <p:spPr>
          <a:xfrm>
            <a:off x="569030" y="2319561"/>
            <a:ext cx="10825800" cy="2218877"/>
          </a:xfrm>
          <a:prstGeom prst="rect">
            <a:avLst/>
          </a:prstGeom>
          <a:noFill/>
        </p:spPr>
        <p:txBody>
          <a:bodyPr wrap="square">
            <a:spAutoFit/>
          </a:bodyPr>
          <a:lstStyle/>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vứt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vứt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9C40E3B8-48E7-4B0D-91D4-0CC213C1B83B}"/>
              </a:ext>
            </a:extLst>
          </p:cNvPr>
          <p:cNvSpPr txBox="1"/>
          <p:nvPr/>
        </p:nvSpPr>
        <p:spPr>
          <a:xfrm>
            <a:off x="569029" y="4746116"/>
            <a:ext cx="11053941" cy="1563313"/>
          </a:xfrm>
          <a:prstGeom prst="rect">
            <a:avLst/>
          </a:prstGeom>
          <a:noFill/>
        </p:spPr>
        <p:txBody>
          <a:bodyPr wrap="square">
            <a:spAutoFit/>
          </a:bodyPr>
          <a:lstStyle/>
          <a:p>
            <a:pPr indent="400050" algn="just" fontAlgn="base">
              <a:lnSpc>
                <a:spcPct val="115000"/>
              </a:lnSpc>
              <a:spcAft>
                <a:spcPts val="180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phiền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1800"/>
              </a:spcAft>
              <a:buFont typeface="Times New Roman" panose="02020603050405020304" pitchFamily="18" charset="0"/>
              <a:buChar char="-"/>
              <a:tabLst>
                <a:tab pos="457200" algn="l"/>
                <a:tab pos="742950" algn="l"/>
              </a:tabLs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8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29" y="661182"/>
            <a:ext cx="11393121" cy="572555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9FF2437-EFC1-41C4-9EA5-C81ED516479D}"/>
              </a:ext>
            </a:extLst>
          </p:cNvPr>
          <p:cNvSpPr txBox="1"/>
          <p:nvPr/>
        </p:nvSpPr>
        <p:spPr>
          <a:xfrm>
            <a:off x="721813" y="909491"/>
            <a:ext cx="11087552" cy="5228932"/>
          </a:xfrm>
          <a:prstGeom prst="rect">
            <a:avLst/>
          </a:prstGeom>
          <a:noFill/>
        </p:spPr>
        <p:txBody>
          <a:bodyPr wrap="square">
            <a:spAutoFit/>
          </a:bodyPr>
          <a:lstStyle/>
          <a:p>
            <a:pPr indent="400050" algn="just" fontAlgn="base">
              <a:lnSpc>
                <a:spcPct val="115000"/>
              </a:lnSpc>
              <a:spcAft>
                <a:spcPts val="180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1800"/>
              </a:spcAft>
              <a:buFont typeface="Times New Roman" panose="02020603050405020304" pitchFamily="18" charset="0"/>
              <a:buChar char="-"/>
              <a:tabLst>
                <a:tab pos="457200" algn="l"/>
                <a:tab pos="742950" algn="l"/>
              </a:tabLs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giục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ngần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thằng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ngợm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r" fontAlgn="base">
              <a:lnSpc>
                <a:spcPct val="115000"/>
              </a:lnSpc>
              <a:spcAft>
                <a:spcPts val="1800"/>
              </a:spcAft>
            </a:pP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Phi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0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418053"/>
            <a:ext cx="10868465" cy="4353159"/>
          </a:xfrm>
          <a:prstGeom prst="roundRect">
            <a:avLst>
              <a:gd name="adj"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1BFF6D5-FBE5-4AC5-84AC-4096B4304C7A}"/>
              </a:ext>
            </a:extLst>
          </p:cNvPr>
          <p:cNvSpPr txBox="1"/>
          <p:nvPr/>
        </p:nvSpPr>
        <p:spPr>
          <a:xfrm>
            <a:off x="569030" y="2021050"/>
            <a:ext cx="10868464" cy="3349956"/>
          </a:xfrm>
          <a:prstGeom prst="rect">
            <a:avLst/>
          </a:prstGeom>
          <a:noFill/>
        </p:spPr>
        <p:txBody>
          <a:bodyPr wrap="square">
            <a:spAutoFit/>
          </a:bodyPr>
          <a:lstStyle/>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( 0.5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(0.75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22860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(1.0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(0.75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82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F550CCF1-A26F-4D93-909B-B75E6EBDB9B0}"/>
              </a:ext>
            </a:extLst>
          </p:cNvPr>
          <p:cNvSpPr>
            <a:spLocks noChangeArrowheads="1"/>
          </p:cNvSpPr>
          <p:nvPr/>
        </p:nvSpPr>
        <p:spPr bwMode="auto">
          <a:xfrm>
            <a:off x="4591063" y="401617"/>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629696" y="1181406"/>
            <a:ext cx="11243219" cy="4942918"/>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2D846F2-F8BD-4908-A6E7-C29F9060F898}"/>
              </a:ext>
            </a:extLst>
          </p:cNvPr>
          <p:cNvSpPr txBox="1"/>
          <p:nvPr/>
        </p:nvSpPr>
        <p:spPr>
          <a:xfrm>
            <a:off x="5242810" y="472263"/>
            <a:ext cx="2237282" cy="48301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1BD0786-4EE9-4A24-B91D-8D7E22DEF352}"/>
              </a:ext>
            </a:extLst>
          </p:cNvPr>
          <p:cNvSpPr txBox="1"/>
          <p:nvPr/>
        </p:nvSpPr>
        <p:spPr>
          <a:xfrm>
            <a:off x="832671" y="1650287"/>
            <a:ext cx="10837265" cy="4305602"/>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00050" algn="l"/>
                <a:tab pos="74295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khế</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Dê</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6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569030" y="1109272"/>
            <a:ext cx="11153278" cy="490178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C5EDBAC-85A1-4ECC-9C4E-BF8690C0EF99}"/>
              </a:ext>
            </a:extLst>
          </p:cNvPr>
          <p:cNvSpPr txBox="1"/>
          <p:nvPr/>
        </p:nvSpPr>
        <p:spPr>
          <a:xfrm>
            <a:off x="830109" y="1200024"/>
            <a:ext cx="10892199" cy="4457952"/>
          </a:xfrm>
          <a:prstGeom prst="rect">
            <a:avLst/>
          </a:prstGeom>
          <a:noFill/>
        </p:spPr>
        <p:txBody>
          <a:bodyPr wrap="square">
            <a:spAutoFit/>
          </a:bodyPr>
          <a:lstStyle/>
          <a:p>
            <a:pPr algn="just">
              <a:lnSpc>
                <a:spcPct val="150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4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989351"/>
            <a:ext cx="11183259" cy="523156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9341E19-FFE1-4F76-90B3-4466AF547789}"/>
              </a:ext>
            </a:extLst>
          </p:cNvPr>
          <p:cNvSpPr txBox="1"/>
          <p:nvPr/>
        </p:nvSpPr>
        <p:spPr>
          <a:xfrm>
            <a:off x="860091" y="1410697"/>
            <a:ext cx="10762880" cy="445795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4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109272"/>
            <a:ext cx="11063337" cy="4901784"/>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D086266-0ED9-457E-A607-933A2B1D0498}"/>
              </a:ext>
            </a:extLst>
          </p:cNvPr>
          <p:cNvSpPr txBox="1"/>
          <p:nvPr/>
        </p:nvSpPr>
        <p:spPr>
          <a:xfrm>
            <a:off x="727648" y="1525741"/>
            <a:ext cx="10736704" cy="390395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2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434715" y="884420"/>
            <a:ext cx="11272603" cy="470347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4D7B32C-5962-49EC-8C1D-F2B64C2A9C7D}"/>
              </a:ext>
            </a:extLst>
          </p:cNvPr>
          <p:cNvSpPr txBox="1"/>
          <p:nvPr/>
        </p:nvSpPr>
        <p:spPr>
          <a:xfrm>
            <a:off x="1225446" y="1270106"/>
            <a:ext cx="10197059"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46428A4-F962-4E1B-B380-6E688D54B995}"/>
              </a:ext>
            </a:extLst>
          </p:cNvPr>
          <p:cNvSpPr txBox="1"/>
          <p:nvPr/>
        </p:nvSpPr>
        <p:spPr>
          <a:xfrm>
            <a:off x="569030" y="1913296"/>
            <a:ext cx="11053940" cy="30314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15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chửng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xẻo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3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4F912CEE-C69A-4DB7-894C-D9510837D2F8}"/>
              </a:ext>
            </a:extLst>
          </p:cNvPr>
          <p:cNvSpPr>
            <a:spLocks noChangeArrowheads="1"/>
          </p:cNvSpPr>
          <p:nvPr/>
        </p:nvSpPr>
        <p:spPr bwMode="auto">
          <a:xfrm>
            <a:off x="2233535" y="929390"/>
            <a:ext cx="9553731" cy="169388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9B675A19-7784-445C-91C8-55A6B5D868C4}"/>
              </a:ext>
            </a:extLst>
          </p:cNvPr>
          <p:cNvSpPr>
            <a:spLocks noChangeArrowheads="1"/>
          </p:cNvSpPr>
          <p:nvPr/>
        </p:nvSpPr>
        <p:spPr bwMode="auto">
          <a:xfrm>
            <a:off x="2348459" y="3514136"/>
            <a:ext cx="9553731" cy="2414473"/>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Diamond 3">
            <a:extLst>
              <a:ext uri="{FF2B5EF4-FFF2-40B4-BE49-F238E27FC236}">
                <a16:creationId xmlns:a16="http://schemas.microsoft.com/office/drawing/2014/main" xmlns="" id="{0543739A-EA3D-41B5-94B4-094C2A0E0BDB}"/>
              </a:ext>
            </a:extLst>
          </p:cNvPr>
          <p:cNvSpPr/>
          <p:nvPr/>
        </p:nvSpPr>
        <p:spPr>
          <a:xfrm>
            <a:off x="149903" y="914400"/>
            <a:ext cx="2083632" cy="1813810"/>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Diamond 8">
            <a:extLst>
              <a:ext uri="{FF2B5EF4-FFF2-40B4-BE49-F238E27FC236}">
                <a16:creationId xmlns:a16="http://schemas.microsoft.com/office/drawing/2014/main" xmlns="" id="{1F76EFDC-FA9E-4084-9CA0-B189B5703AFE}"/>
              </a:ext>
            </a:extLst>
          </p:cNvPr>
          <p:cNvSpPr/>
          <p:nvPr/>
        </p:nvSpPr>
        <p:spPr>
          <a:xfrm>
            <a:off x="149903" y="3514136"/>
            <a:ext cx="2203553" cy="2302048"/>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ED79067-51EB-43B2-9780-CE64864550EF}"/>
              </a:ext>
            </a:extLst>
          </p:cNvPr>
          <p:cNvSpPr txBox="1"/>
          <p:nvPr/>
        </p:nvSpPr>
        <p:spPr>
          <a:xfrm>
            <a:off x="477300" y="1530511"/>
            <a:ext cx="223728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702F5D45-B6E7-4176-9B45-EEB1FDA0F3FE}"/>
              </a:ext>
            </a:extLst>
          </p:cNvPr>
          <p:cNvSpPr txBox="1"/>
          <p:nvPr/>
        </p:nvSpPr>
        <p:spPr>
          <a:xfrm>
            <a:off x="2218545" y="1120770"/>
            <a:ext cx="9583710" cy="1311128"/>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khéo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léo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F2DD9121-8223-4763-B53E-8FB576398205}"/>
              </a:ext>
            </a:extLst>
          </p:cNvPr>
          <p:cNvSpPr txBox="1"/>
          <p:nvPr/>
        </p:nvSpPr>
        <p:spPr>
          <a:xfrm>
            <a:off x="2576435" y="3842766"/>
            <a:ext cx="9325755" cy="1757212"/>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73B5172-A0A3-4B6C-B062-F37CCF97C116}"/>
              </a:ext>
            </a:extLst>
          </p:cNvPr>
          <p:cNvSpPr txBox="1"/>
          <p:nvPr/>
        </p:nvSpPr>
        <p:spPr>
          <a:xfrm>
            <a:off x="582230" y="4434327"/>
            <a:ext cx="226726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1" grpId="0"/>
      <p:bldP spid="12" grpId="0"/>
      <p:bldP spid="14" grpId="0"/>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887699"/>
            <a:ext cx="11213239" cy="5498111"/>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BBCCBD5-6DCB-414D-B5F8-B40D45CCED47}"/>
              </a:ext>
            </a:extLst>
          </p:cNvPr>
          <p:cNvSpPr txBox="1"/>
          <p:nvPr/>
        </p:nvSpPr>
        <p:spPr>
          <a:xfrm>
            <a:off x="745761" y="1239967"/>
            <a:ext cx="10877209" cy="473033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15000"/>
              </a:lnSpc>
              <a:tabLst>
                <a:tab pos="4000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lướt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Ò…ó…o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lẻn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r" fontAlgn="base">
              <a:lnSpc>
                <a:spcPct val="115000"/>
              </a:lnSpc>
              <a:spcAft>
                <a:spcPts val="18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Phi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9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609475"/>
            <a:ext cx="11258209" cy="5506511"/>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751688E-6DE4-48E2-849F-1E7E635FF8FC}"/>
              </a:ext>
            </a:extLst>
          </p:cNvPr>
          <p:cNvSpPr txBox="1"/>
          <p:nvPr/>
        </p:nvSpPr>
        <p:spPr>
          <a:xfrm>
            <a:off x="805722" y="847876"/>
            <a:ext cx="10817248" cy="516224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ghen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3b)</a:t>
            </a:r>
          </a:p>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4b.</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8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418054"/>
            <a:ext cx="11258209" cy="4823844"/>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5F507A3-A472-4F48-95FA-709A15AEB0C0}"/>
              </a:ext>
            </a:extLst>
          </p:cNvPr>
          <p:cNvSpPr txBox="1"/>
          <p:nvPr/>
        </p:nvSpPr>
        <p:spPr>
          <a:xfrm>
            <a:off x="5212830" y="563927"/>
            <a:ext cx="3056744" cy="48301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4ED7800-9DE1-40D1-870B-1A274570F19D}"/>
              </a:ext>
            </a:extLst>
          </p:cNvPr>
          <p:cNvSpPr txBox="1"/>
          <p:nvPr/>
        </p:nvSpPr>
        <p:spPr>
          <a:xfrm>
            <a:off x="670703" y="1877999"/>
            <a:ext cx="11053940" cy="390395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50000"/>
              </a:lnSpc>
              <a:tabLst>
                <a:tab pos="40005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sót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gáy</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tabLst>
                <a:tab pos="40005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tabLst>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ghen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mưu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477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39449"/>
            <a:ext cx="11273200" cy="518659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5783E69-23BD-4989-8634-3DE27116463B}"/>
              </a:ext>
            </a:extLst>
          </p:cNvPr>
          <p:cNvSpPr txBox="1"/>
          <p:nvPr/>
        </p:nvSpPr>
        <p:spPr>
          <a:xfrm>
            <a:off x="700790" y="1363915"/>
            <a:ext cx="10922179" cy="425020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tabLst>
                <a:tab pos="138684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3a.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buFont typeface="Times New Roman" panose="02020603050405020304" pitchFamily="18" charset="0"/>
              <a:buChar char="-"/>
              <a:tabLst>
                <a:tab pos="742950" algn="l"/>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buFont typeface="Times New Roman" panose="02020603050405020304" pitchFamily="18" charset="0"/>
              <a:buChar char="-"/>
              <a:tabLst>
                <a:tab pos="742950" algn="l"/>
                <a:tab pos="1386840" algn="l"/>
              </a:tabLst>
            </a:pP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tuê</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buồng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ct val="115000"/>
              </a:lnSpc>
              <a:buFont typeface="Times New Roman" panose="02020603050405020304" pitchFamily="18" charset="0"/>
              <a:buChar char="-"/>
              <a:tabLst>
                <a:tab pos="742950" algn="l"/>
                <a:tab pos="1386840" algn="l"/>
              </a:tabLst>
            </a:pP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trốn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algn="just">
              <a:lnSpc>
                <a:spcPct val="115000"/>
              </a:lnSpc>
              <a:spcAft>
                <a:spcPts val="1000"/>
              </a:spcAft>
              <a:tabLst>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tuện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380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434715" y="1180476"/>
            <a:ext cx="11188255" cy="4365886"/>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8BDDF644-B3F8-4CA8-9CBE-162815EE2068}"/>
              </a:ext>
            </a:extLst>
          </p:cNvPr>
          <p:cNvSpPr txBox="1"/>
          <p:nvPr/>
        </p:nvSpPr>
        <p:spPr>
          <a:xfrm>
            <a:off x="569030" y="2105880"/>
            <a:ext cx="10943416" cy="224196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50000"/>
              </a:lnSpc>
              <a:tabLst>
                <a:tab pos="138684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3b:</a:t>
            </a:r>
            <a:r>
              <a:rPr lang="en-US" sz="2400" dirty="0">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hiền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hèn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Út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1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434715" y="1418053"/>
            <a:ext cx="11287593" cy="451805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CEC7FF5-5BB3-42DA-B7BD-BA0D6134251B}"/>
              </a:ext>
            </a:extLst>
          </p:cNvPr>
          <p:cNvSpPr txBox="1"/>
          <p:nvPr/>
        </p:nvSpPr>
        <p:spPr>
          <a:xfrm>
            <a:off x="569030" y="2103907"/>
            <a:ext cx="11053940" cy="297600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7429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92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154243"/>
            <a:ext cx="11228229" cy="515661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8B48241-CF45-4B89-B341-98F83AFF0230}"/>
              </a:ext>
            </a:extLst>
          </p:cNvPr>
          <p:cNvSpPr txBox="1"/>
          <p:nvPr/>
        </p:nvSpPr>
        <p:spPr>
          <a:xfrm>
            <a:off x="730771" y="1603858"/>
            <a:ext cx="10892199" cy="425738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4b: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indent="228600">
              <a:lnSpc>
                <a:spcPct val="115000"/>
              </a:lnSpc>
              <a:spcAft>
                <a:spcPts val="10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4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446611" y="486166"/>
            <a:ext cx="7018491" cy="62883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9EF2A28C-4673-47A7-9C5C-A48E8E6A9898}"/>
              </a:ext>
            </a:extLst>
          </p:cNvPr>
          <p:cNvSpPr>
            <a:spLocks noChangeArrowheads="1"/>
          </p:cNvSpPr>
          <p:nvPr/>
        </p:nvSpPr>
        <p:spPr bwMode="auto">
          <a:xfrm>
            <a:off x="510619" y="1376860"/>
            <a:ext cx="2207301"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0A005D5-FD2E-4008-B23B-2DBAF454B70A}"/>
              </a:ext>
            </a:extLst>
          </p:cNvPr>
          <p:cNvSpPr txBox="1"/>
          <p:nvPr/>
        </p:nvSpPr>
        <p:spPr>
          <a:xfrm>
            <a:off x="901611" y="615916"/>
            <a:ext cx="6108490" cy="461665"/>
          </a:xfrm>
          <a:prstGeom prst="rect">
            <a:avLst/>
          </a:prstGeom>
          <a:noFill/>
        </p:spPr>
        <p:txBody>
          <a:bodyPr wrap="square">
            <a:spAutoFit/>
          </a:bodyPr>
          <a:lstStyle/>
          <a:p>
            <a:pPr algn="just">
              <a:tabLst>
                <a:tab pos="40005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pt-BR"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247254A-BDEC-4E91-97A2-5514DBFF5621}"/>
              </a:ext>
            </a:extLst>
          </p:cNvPr>
          <p:cNvSpPr txBox="1"/>
          <p:nvPr/>
        </p:nvSpPr>
        <p:spPr>
          <a:xfrm>
            <a:off x="912199" y="1429291"/>
            <a:ext cx="2207301" cy="492122"/>
          </a:xfrm>
          <a:prstGeom prst="rect">
            <a:avLst/>
          </a:prstGeom>
          <a:noFill/>
        </p:spPr>
        <p:txBody>
          <a:bodyPr wrap="square">
            <a:spAutoFit/>
          </a:bodyPr>
          <a:lstStyle/>
          <a:p>
            <a:pPr algn="just">
              <a:lnSpc>
                <a:spcPct val="115000"/>
              </a:lnSpc>
              <a:tabLst>
                <a:tab pos="400050" algn="l"/>
              </a:tabLst>
            </a:pP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xmlns="" id="{CA596203-2D97-4B83-835B-37B1581496BE}"/>
              </a:ext>
            </a:extLst>
          </p:cNvPr>
          <p:cNvSpPr/>
          <p:nvPr/>
        </p:nvSpPr>
        <p:spPr>
          <a:xfrm>
            <a:off x="330023" y="2603463"/>
            <a:ext cx="2778888" cy="2743302"/>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510619" y="3316971"/>
            <a:ext cx="1244184" cy="1200329"/>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3119500" y="2431127"/>
            <a:ext cx="8798275" cy="3087973"/>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1011D70D-5EE2-4E5E-8AE8-AE0E8F44569A}"/>
              </a:ext>
            </a:extLst>
          </p:cNvPr>
          <p:cNvSpPr txBox="1"/>
          <p:nvPr/>
        </p:nvSpPr>
        <p:spPr>
          <a:xfrm>
            <a:off x="3649803" y="3333015"/>
            <a:ext cx="8212174" cy="1255728"/>
          </a:xfrm>
          <a:prstGeom prst="rect">
            <a:avLst/>
          </a:prstGeom>
          <a:noFill/>
        </p:spPr>
        <p:txBody>
          <a:bodyPr wrap="square">
            <a:spAutoFit/>
          </a:bodyPr>
          <a:lstStyle/>
          <a:p>
            <a:pPr algn="just">
              <a:lnSpc>
                <a:spcPct val="115000"/>
              </a:lnSpc>
              <a:tabLst>
                <a:tab pos="40005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64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animBg="1"/>
      <p:bldP spid="9"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3C766D7-03FB-4581-8B56-FA54587E4565}"/>
              </a:ext>
            </a:extLst>
          </p:cNvPr>
          <p:cNvSpPr>
            <a:spLocks noChangeArrowheads="1"/>
          </p:cNvSpPr>
          <p:nvPr/>
        </p:nvSpPr>
        <p:spPr bwMode="auto">
          <a:xfrm>
            <a:off x="416630" y="825683"/>
            <a:ext cx="3320483"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969F129-2AB9-4213-81D9-03621ADD2747}"/>
              </a:ext>
            </a:extLst>
          </p:cNvPr>
          <p:cNvSpPr>
            <a:spLocks noChangeArrowheads="1"/>
          </p:cNvSpPr>
          <p:nvPr/>
        </p:nvSpPr>
        <p:spPr bwMode="auto">
          <a:xfrm>
            <a:off x="416630" y="1831704"/>
            <a:ext cx="11425600" cy="449704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245EA98-DF81-4ECC-9CCA-E5AD4964B732}"/>
              </a:ext>
            </a:extLst>
          </p:cNvPr>
          <p:cNvSpPr txBox="1"/>
          <p:nvPr/>
        </p:nvSpPr>
        <p:spPr>
          <a:xfrm>
            <a:off x="21888" y="886386"/>
            <a:ext cx="3563911" cy="490199"/>
          </a:xfrm>
          <a:prstGeom prst="rect">
            <a:avLst/>
          </a:prstGeom>
          <a:noFill/>
        </p:spPr>
        <p:txBody>
          <a:bodyPr wrap="square">
            <a:spAutoFit/>
          </a:bodyPr>
          <a:lstStyle/>
          <a:p>
            <a:pPr lvl="1" algn="just">
              <a:lnSpc>
                <a:spcPct val="115000"/>
              </a:lnSpc>
              <a:spcAft>
                <a:spcPts val="1000"/>
              </a:spcAft>
              <a:tabLst>
                <a:tab pos="228600" algn="l"/>
                <a:tab pos="400050" algn="l"/>
              </a:tabLs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3344C931-DE17-45BF-9256-10616AC94CAB}"/>
              </a:ext>
            </a:extLst>
          </p:cNvPr>
          <p:cNvSpPr txBox="1"/>
          <p:nvPr/>
        </p:nvSpPr>
        <p:spPr>
          <a:xfrm>
            <a:off x="754505" y="1960399"/>
            <a:ext cx="6325848" cy="483017"/>
          </a:xfrm>
          <a:prstGeom prst="rect">
            <a:avLst/>
          </a:prstGeom>
          <a:noFill/>
        </p:spPr>
        <p:txBody>
          <a:bodyPr wrap="square">
            <a:spAutoFit/>
          </a:bodyPr>
          <a:lstStyle/>
          <a:p>
            <a:pPr algn="just">
              <a:lnSpc>
                <a:spcPct val="115000"/>
              </a:lnSpc>
            </a:pPr>
            <a:r>
              <a:rPr lang="nl-NL" sz="2400" b="1" i="1" dirty="0">
                <a:effectLst/>
                <a:latin typeface="Times New Roman" panose="02020603050405020304" pitchFamily="18" charset="0"/>
                <a:ea typeface="Times New Roman" panose="02020603050405020304" pitchFamily="18" charset="0"/>
                <a:cs typeface="Times New Roman" panose="02020603050405020304" pitchFamily="18" charset="0"/>
              </a:rPr>
              <a:t>a. Nhân vật Thạch Sanh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B83628DB-3BF3-4B12-ACB2-818916D5BD7F}"/>
              </a:ext>
            </a:extLst>
          </p:cNvPr>
          <p:cNvSpPr txBox="1"/>
          <p:nvPr/>
        </p:nvSpPr>
        <p:spPr>
          <a:xfrm>
            <a:off x="754505" y="2443416"/>
            <a:ext cx="10815839" cy="3686971"/>
          </a:xfrm>
          <a:prstGeom prst="rect">
            <a:avLst/>
          </a:prstGeom>
          <a:noFill/>
        </p:spPr>
        <p:txBody>
          <a:bodyPr wrap="square">
            <a:spAutoFit/>
          </a:bodyPr>
          <a:lstStyle/>
          <a:p>
            <a:pPr algn="just">
              <a:lnSpc>
                <a:spcPct val="115000"/>
              </a:lnSpc>
            </a:pPr>
            <a:r>
              <a:rPr lang="nl-NL" sz="2400" b="1" i="1" dirty="0">
                <a:effectLst/>
                <a:latin typeface="Times New Roman" panose="02020603050405020304" pitchFamily="18" charset="0"/>
                <a:ea typeface="Times New Roman" panose="02020603050405020304" pitchFamily="18" charset="0"/>
                <a:cs typeface="Times New Roman" panose="02020603050405020304" pitchFamily="18" charset="0"/>
              </a:rPr>
              <a:t>a.1. Xuất thân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 Chàng trai nhà nghèo, sống trong một túp lều cũ dưới gốc đa, cả gia tài chỉ có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búa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 Sống lủi thủi một mình (cô đơn không người thân thích)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45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314794" y="1068049"/>
            <a:ext cx="11562412" cy="508166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3C83E447-6931-443E-97CE-2E6A85F49848}"/>
              </a:ext>
            </a:extLst>
          </p:cNvPr>
          <p:cNvSpPr txBox="1"/>
          <p:nvPr/>
        </p:nvSpPr>
        <p:spPr>
          <a:xfrm>
            <a:off x="527154" y="1519408"/>
            <a:ext cx="11137691" cy="4305602"/>
          </a:xfrm>
          <a:prstGeom prst="rect">
            <a:avLst/>
          </a:prstGeom>
          <a:noFill/>
        </p:spPr>
        <p:txBody>
          <a:bodyPr wrap="square">
            <a:spAutoFit/>
          </a:bodyPr>
          <a:lstStyle/>
          <a:p>
            <a:pPr>
              <a:lnSpc>
                <a:spcPct val="115000"/>
              </a:lnSpc>
            </a:pPr>
            <a:r>
              <a:rPr lang="nl-NL" sz="2400" b="1" i="1" dirty="0">
                <a:effectLst/>
                <a:latin typeface="Times New Roman" panose="02020603050405020304" pitchFamily="18" charset="0"/>
                <a:ea typeface="Times New Roman" panose="02020603050405020304" pitchFamily="18" charset="0"/>
              </a:rPr>
              <a:t>a.2. Những thử thách và chiến công của Thạch Sanh</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miếu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thờ</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vàng</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Xuống</a:t>
            </a:r>
            <a:r>
              <a:rPr lang="en-US" sz="2400" dirty="0">
                <a:effectLst/>
                <a:latin typeface="Times New Roman" panose="02020603050405020304" pitchFamily="18" charset="0"/>
                <a:ea typeface="Times New Roman" panose="02020603050405020304" pitchFamily="18" charset="0"/>
              </a:rPr>
              <a:t> hang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hang.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vưa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Thuỷ</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tặng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a:t>
            </a:r>
          </a:p>
          <a:p>
            <a:pPr algn="just">
              <a:lnSpc>
                <a:spcPct val="115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ngục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oan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lấy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kéo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sang </a:t>
            </a:r>
            <a:r>
              <a:rPr lang="en-US" sz="2400" dirty="0" err="1">
                <a:effectLst/>
                <a:latin typeface="Times New Roman" panose="02020603050405020304" pitchFamily="18" charset="0"/>
                <a:ea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thắng</a:t>
            </a: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rPr>
              <a:t>.</a:t>
            </a:r>
          </a:p>
          <a:p>
            <a:pPr>
              <a:lnSpc>
                <a:spcPct val="115000"/>
              </a:lnSpc>
            </a:pPr>
            <a:r>
              <a:rPr lang="nl-NL" sz="2400" b="1" i="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vẻ</a:t>
            </a:r>
            <a:r>
              <a:rPr lang="en-US" sz="2400" dirty="0">
                <a:effectLst/>
                <a:latin typeface="Times New Roman" panose="02020603050405020304" pitchFamily="18" charset="0"/>
                <a:ea typeface="Times New Roman" panose="02020603050405020304" pitchFamily="18" charset="0"/>
              </a:rPr>
              <a:t> vang.</a:t>
            </a:r>
          </a:p>
        </p:txBody>
      </p:sp>
    </p:spTree>
    <p:extLst>
      <p:ext uri="{BB962C8B-B14F-4D97-AF65-F5344CB8AC3E}">
        <p14:creationId xmlns:p14="http://schemas.microsoft.com/office/powerpoint/2010/main" val="3570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314794" y="1145190"/>
            <a:ext cx="11562412" cy="43936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F72614B2-2ED1-4172-BD3D-AFDBE3C6D941}"/>
              </a:ext>
            </a:extLst>
          </p:cNvPr>
          <p:cNvSpPr txBox="1"/>
          <p:nvPr/>
        </p:nvSpPr>
        <p:spPr>
          <a:xfrm>
            <a:off x="564629" y="1681089"/>
            <a:ext cx="6108490" cy="483017"/>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Phẩm</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chất</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của</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Thạch</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b="1" u="sng"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60CFA9D3-5DC2-4E99-AADC-543B83E9FB83}"/>
              </a:ext>
            </a:extLst>
          </p:cNvPr>
          <p:cNvSpPr txBox="1"/>
          <p:nvPr/>
        </p:nvSpPr>
        <p:spPr>
          <a:xfrm>
            <a:off x="564629" y="2434977"/>
            <a:ext cx="11062741" cy="1988045"/>
          </a:xfrm>
          <a:prstGeom prst="rect">
            <a:avLst/>
          </a:prstGeom>
          <a:noFill/>
        </p:spPr>
        <p:txBody>
          <a:bodyPr wrap="square">
            <a:spAutoFit/>
          </a:bodyPr>
          <a:lstStyle/>
          <a:p>
            <a:pPr algn="just">
              <a:lnSpc>
                <a:spcPct val="115000"/>
              </a:lnSpc>
              <a:spcBef>
                <a:spcPts val="300"/>
              </a:spcBef>
              <a:spcAft>
                <a:spcPts val="300"/>
              </a:spcAft>
            </a:pPr>
            <a:r>
              <a:rPr lang="en-US" sz="2400" dirty="0" err="1">
                <a:effectLst/>
                <a:latin typeface="Times New Roman" panose="02020603050405020304" pitchFamily="18" charset="0"/>
                <a:ea typeface="Times New Roman" panose="02020603050405020304" pitchFamily="18" charset="0"/>
              </a:rPr>
              <a:t>Chấp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tĩnh</a:t>
            </a:r>
            <a:r>
              <a:rPr lang="en-US" sz="2400" dirty="0">
                <a:effectLst/>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phác</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năng</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1476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314794" y="1145190"/>
            <a:ext cx="11562412" cy="43936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D228517-A0D5-433B-BA59-4FA83113B077}"/>
              </a:ext>
            </a:extLst>
          </p:cNvPr>
          <p:cNvSpPr txBox="1"/>
          <p:nvPr/>
        </p:nvSpPr>
        <p:spPr>
          <a:xfrm>
            <a:off x="475937" y="1590484"/>
            <a:ext cx="11156429" cy="3576172"/>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a.3. </a:t>
            </a:r>
            <a:r>
              <a:rPr lang="en-US" sz="2400" b="1" dirty="0" err="1">
                <a:effectLst/>
                <a:latin typeface="Times New Roman" panose="02020603050405020304" pitchFamily="18" charset="0"/>
                <a:ea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yếu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tố</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hoang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đường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*Con </a:t>
            </a:r>
            <a:r>
              <a:rPr lang="en-US" sz="2400" b="1" dirty="0" err="1">
                <a:effectLst/>
                <a:latin typeface="Times New Roman" panose="02020603050405020304" pitchFamily="18" charset="0"/>
                <a:ea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Chằn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tinh</a:t>
            </a: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khổng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thịt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ghê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gớm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lắm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phép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khiếp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chịu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a:t>
            </a:r>
          </a:p>
          <a:p>
            <a:pPr algn="just"/>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bàng</a:t>
            </a:r>
            <a:r>
              <a:rPr lang="en-US" sz="2400" b="1" dirty="0">
                <a:effectLst/>
                <a:latin typeface="Times New Roman" panose="02020603050405020304" pitchFamily="18" charset="0"/>
                <a:ea typeface="Times New Roman" panose="02020603050405020304" pitchFamily="18" charset="0"/>
              </a:rPr>
              <a:t>: : </a:t>
            </a:r>
            <a:r>
              <a:rPr lang="en-US" sz="2400" dirty="0">
                <a:effectLst/>
                <a:latin typeface="Times New Roman" panose="02020603050405020304" pitchFamily="18" charset="0"/>
                <a:ea typeface="Times New Roman" panose="02020603050405020304" pitchFamily="18" charset="0"/>
              </a:rPr>
              <a:t>Ở hang </a:t>
            </a:r>
            <a:r>
              <a:rPr lang="en-US" sz="2400" dirty="0" err="1">
                <a:effectLst/>
                <a:latin typeface="Times New Roman" panose="02020603050405020304" pitchFamily="18" charset="0"/>
                <a:ea typeface="Times New Roman" panose="02020603050405020304" pitchFamily="18" charset="0"/>
              </a:rPr>
              <a:t>sâu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nhọn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ghê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gớm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quắp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võ</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a:t>
            </a:r>
            <a:r>
              <a:rPr lang="en-US" sz="2400" dirty="0">
                <a:effectLst/>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=&gt;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nỗi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tai </a:t>
            </a:r>
            <a:r>
              <a:rPr lang="en-US" sz="2400" dirty="0" err="1">
                <a:effectLst/>
                <a:latin typeface="Times New Roman" panose="02020603050405020304" pitchFamily="18" charset="0"/>
                <a:ea typeface="Times New Roman" panose="02020603050405020304" pitchFamily="18" charset="0"/>
              </a:rPr>
              <a:t>họa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89861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249836" y="653630"/>
            <a:ext cx="11692327" cy="591206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C22F978-3E74-4837-96D5-BF0C005F9D89}"/>
              </a:ext>
            </a:extLst>
          </p:cNvPr>
          <p:cNvSpPr txBox="1"/>
          <p:nvPr/>
        </p:nvSpPr>
        <p:spPr>
          <a:xfrm>
            <a:off x="737016" y="762823"/>
            <a:ext cx="10927830" cy="5693675"/>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Đồ</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Chiếc</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đàn</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kì</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rPr>
              <a:t>: : </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cuốn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xin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hàng</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kẻ</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ta.</a:t>
            </a: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Niêu</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cơm</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kì</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ảo</a:t>
            </a:r>
            <a:r>
              <a:rPr lang="en-US" sz="2400" b="1" u="sng"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nồi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súng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vẫn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đuổi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hòa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pt-BR" sz="2400" dirty="0">
                <a:effectLst/>
                <a:latin typeface="Times New Roman" panose="02020603050405020304" pitchFamily="18" charset="0"/>
                <a:ea typeface="Times New Roman" panose="02020603050405020304" pitchFamily="18" charset="0"/>
              </a:rPr>
              <a:t>=&gt; Góp phần tô đậm vẻ đẹp kì diệu của truyện, góp sức cho chiến công của chàng dũng sĩ Thạch Sanh.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648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314794" y="699735"/>
            <a:ext cx="11562412" cy="564110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1237D16-21F3-4C38-B491-DC2604B1B59F}"/>
              </a:ext>
            </a:extLst>
          </p:cNvPr>
          <p:cNvSpPr txBox="1"/>
          <p:nvPr/>
        </p:nvSpPr>
        <p:spPr>
          <a:xfrm>
            <a:off x="824459" y="836117"/>
            <a:ext cx="6175946" cy="483017"/>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5BB60F7-DAEC-49DF-BF36-B081B415C4C4}"/>
              </a:ext>
            </a:extLst>
          </p:cNvPr>
          <p:cNvSpPr txBox="1"/>
          <p:nvPr/>
        </p:nvSpPr>
        <p:spPr>
          <a:xfrm>
            <a:off x="424721" y="1429149"/>
            <a:ext cx="11452485" cy="4381008"/>
          </a:xfrm>
          <a:prstGeom prst="rect">
            <a:avLst/>
          </a:prstGeom>
          <a:noFill/>
        </p:spPr>
        <p:txBody>
          <a:bodyPr wrap="square">
            <a:spAutoFit/>
          </a:bodyPr>
          <a:lstStyle/>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3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xmlns="" id="{C9C288B2-23CA-495D-AA94-DFBF3E2715E0}"/>
              </a:ext>
            </a:extLst>
          </p:cNvPr>
          <p:cNvSpPr/>
          <p:nvPr/>
        </p:nvSpPr>
        <p:spPr>
          <a:xfrm>
            <a:off x="3869636" y="407504"/>
            <a:ext cx="6414051" cy="2256184"/>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Diagonal Corners Rounded 8">
            <a:extLst>
              <a:ext uri="{FF2B5EF4-FFF2-40B4-BE49-F238E27FC236}">
                <a16:creationId xmlns:a16="http://schemas.microsoft.com/office/drawing/2014/main" xmlns="" id="{2FCFFE83-87C1-4FB4-B09F-AF357444F5F5}"/>
              </a:ext>
            </a:extLst>
          </p:cNvPr>
          <p:cNvSpPr/>
          <p:nvPr/>
        </p:nvSpPr>
        <p:spPr>
          <a:xfrm>
            <a:off x="165855" y="3167267"/>
            <a:ext cx="3637520" cy="2685555"/>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Diagonal Corners Rounded 9">
            <a:extLst>
              <a:ext uri="{FF2B5EF4-FFF2-40B4-BE49-F238E27FC236}">
                <a16:creationId xmlns:a16="http://schemas.microsoft.com/office/drawing/2014/main" xmlns="" id="{C3060336-1C4E-412A-BAC2-4AC01B6CFAA6}"/>
              </a:ext>
            </a:extLst>
          </p:cNvPr>
          <p:cNvSpPr/>
          <p:nvPr/>
        </p:nvSpPr>
        <p:spPr>
          <a:xfrm>
            <a:off x="4002157" y="3690731"/>
            <a:ext cx="3975652" cy="2594113"/>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xmlns="" id="{ADE3E917-2399-4F99-8D51-7D3D2BD00F4A}"/>
              </a:ext>
            </a:extLst>
          </p:cNvPr>
          <p:cNvGraphicFramePr>
            <a:graphicFrameLocks noGrp="1"/>
          </p:cNvGraphicFramePr>
          <p:nvPr>
            <p:extLst>
              <p:ext uri="{D42A27DB-BD31-4B8C-83A1-F6EECF244321}">
                <p14:modId xmlns:p14="http://schemas.microsoft.com/office/powerpoint/2010/main" val="3886908877"/>
              </p:ext>
            </p:extLst>
          </p:nvPr>
        </p:nvGraphicFramePr>
        <p:xfrm>
          <a:off x="4318782" y="618872"/>
          <a:ext cx="5467946" cy="1885177"/>
        </p:xfrm>
        <a:graphic>
          <a:graphicData uri="http://schemas.openxmlformats.org/drawingml/2006/table">
            <a:tbl>
              <a:tblPr>
                <a:tableStyleId>{5C22544A-7EE6-4342-B048-85BDC9FD1C3A}</a:tableStyleId>
              </a:tblPr>
              <a:tblGrid>
                <a:gridCol w="5467946">
                  <a:extLst>
                    <a:ext uri="{9D8B030D-6E8A-4147-A177-3AD203B41FA5}">
                      <a16:colId xmlns:a16="http://schemas.microsoft.com/office/drawing/2014/main" xmlns="" val="409096494"/>
                    </a:ext>
                  </a:extLst>
                </a:gridCol>
              </a:tblGrid>
              <a:tr h="1885177">
                <a:tc>
                  <a:txBody>
                    <a:bodyPr/>
                    <a:lstStyle/>
                    <a:p>
                      <a:pPr algn="r">
                        <a:lnSpc>
                          <a:spcPct val="150000"/>
                        </a:lnSpc>
                      </a:pPr>
                      <a:r>
                        <a:rPr lang="en-US" sz="2400" dirty="0" err="1">
                          <a:solidFill>
                            <a:srgbClr val="FF3399"/>
                          </a:solidFill>
                          <a:effectLst/>
                          <a:latin typeface="Times New Roman" panose="02020603050405020304" pitchFamily="18" charset="0"/>
                          <a:cs typeface="Times New Roman" panose="02020603050405020304" pitchFamily="18" charset="0"/>
                        </a:rPr>
                        <a:t>Tôi</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yêu</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chuyện</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cổ</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nước</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tôi</a:t>
                      </a:r>
                      <a:endParaRPr lang="en-US" sz="2400" dirty="0">
                        <a:solidFill>
                          <a:srgbClr val="FF339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xmlns="" val="1157566692"/>
                  </a:ext>
                </a:extLst>
              </a:tr>
            </a:tbl>
          </a:graphicData>
        </a:graphic>
      </p:graphicFrame>
      <p:sp>
        <p:nvSpPr>
          <p:cNvPr id="4" name="Rectangle 1">
            <a:extLst>
              <a:ext uri="{FF2B5EF4-FFF2-40B4-BE49-F238E27FC236}">
                <a16:creationId xmlns:a16="http://schemas.microsoft.com/office/drawing/2014/main" xmlns="" id="{D22DFD38-831B-456B-982A-F73F7879D585}"/>
              </a:ext>
            </a:extLst>
          </p:cNvPr>
          <p:cNvSpPr>
            <a:spLocks noChangeArrowheads="1"/>
          </p:cNvSpPr>
          <p:nvPr/>
        </p:nvSpPr>
        <p:spPr bwMode="auto">
          <a:xfrm>
            <a:off x="4843667" y="1205169"/>
            <a:ext cx="4943061" cy="113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50000"/>
              </a:lnSpc>
              <a:spcBef>
                <a:spcPct val="0"/>
              </a:spcBef>
              <a:spcAft>
                <a:spcPct val="0"/>
              </a:spcAft>
              <a:buClrTx/>
              <a:buSzTx/>
              <a:buFontTx/>
              <a:buNone/>
              <a:tabLst/>
            </a:pP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Vừa</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nhân</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hậu</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lại</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vừa</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tuyệt</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vời</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sâu</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xa</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a:t>
            </a:r>
            <a:r>
              <a:rPr kumimoji="0" lang="vi-VN"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Lâm</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Thị</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Mỹ</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Dạ</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3" name="Rectangle: Diagonal Corners Rounded 12">
            <a:extLst>
              <a:ext uri="{FF2B5EF4-FFF2-40B4-BE49-F238E27FC236}">
                <a16:creationId xmlns:a16="http://schemas.microsoft.com/office/drawing/2014/main" xmlns="" id="{28E305EF-EA62-485A-8ACF-895F4AED9E9C}"/>
              </a:ext>
            </a:extLst>
          </p:cNvPr>
          <p:cNvSpPr/>
          <p:nvPr/>
        </p:nvSpPr>
        <p:spPr>
          <a:xfrm>
            <a:off x="8269559" y="4048540"/>
            <a:ext cx="3637520" cy="2620617"/>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15" name="Picture 14">
            <a:extLst>
              <a:ext uri="{FF2B5EF4-FFF2-40B4-BE49-F238E27FC236}">
                <a16:creationId xmlns:a16="http://schemas.microsoft.com/office/drawing/2014/main" xmlns="" id="{1F702B6E-AF03-4262-80BD-58921A6D41D7}"/>
              </a:ext>
            </a:extLst>
          </p:cNvPr>
          <p:cNvPicPr>
            <a:picLocks noChangeAspect="1"/>
          </p:cNvPicPr>
          <p:nvPr/>
        </p:nvPicPr>
        <p:blipFill>
          <a:blip r:embed="rId3"/>
          <a:stretch>
            <a:fillRect/>
          </a:stretch>
        </p:blipFill>
        <p:spPr>
          <a:xfrm>
            <a:off x="4095125" y="3814639"/>
            <a:ext cx="3789918" cy="2278048"/>
          </a:xfrm>
          <a:prstGeom prst="rect">
            <a:avLst/>
          </a:prstGeom>
        </p:spPr>
      </p:pic>
      <p:pic>
        <p:nvPicPr>
          <p:cNvPr id="16" name="Picture 15">
            <a:extLst>
              <a:ext uri="{FF2B5EF4-FFF2-40B4-BE49-F238E27FC236}">
                <a16:creationId xmlns:a16="http://schemas.microsoft.com/office/drawing/2014/main" xmlns="" id="{1D907955-C79F-4D42-AC03-C11199D1BD9D}"/>
              </a:ext>
            </a:extLst>
          </p:cNvPr>
          <p:cNvPicPr>
            <a:picLocks noChangeAspect="1"/>
          </p:cNvPicPr>
          <p:nvPr/>
        </p:nvPicPr>
        <p:blipFill>
          <a:blip r:embed="rId4"/>
          <a:stretch>
            <a:fillRect/>
          </a:stretch>
        </p:blipFill>
        <p:spPr>
          <a:xfrm>
            <a:off x="8342345" y="4157869"/>
            <a:ext cx="3491947" cy="2401957"/>
          </a:xfrm>
          <a:prstGeom prst="rect">
            <a:avLst/>
          </a:prstGeom>
        </p:spPr>
      </p:pic>
      <p:pic>
        <p:nvPicPr>
          <p:cNvPr id="17" name="Picture 16">
            <a:extLst>
              <a:ext uri="{FF2B5EF4-FFF2-40B4-BE49-F238E27FC236}">
                <a16:creationId xmlns:a16="http://schemas.microsoft.com/office/drawing/2014/main" xmlns="" id="{9A5FF28A-20C5-4AAB-9A9C-76E5CAE4A9DE}"/>
              </a:ext>
            </a:extLst>
          </p:cNvPr>
          <p:cNvPicPr>
            <a:picLocks noChangeAspect="1"/>
          </p:cNvPicPr>
          <p:nvPr/>
        </p:nvPicPr>
        <p:blipFill>
          <a:blip r:embed="rId5"/>
          <a:stretch>
            <a:fillRect/>
          </a:stretch>
        </p:blipFill>
        <p:spPr>
          <a:xfrm>
            <a:off x="284921" y="3429000"/>
            <a:ext cx="3425486" cy="2295939"/>
          </a:xfrm>
          <a:prstGeom prst="rect">
            <a:avLst/>
          </a:prstGeom>
        </p:spPr>
      </p:pic>
    </p:spTree>
    <p:extLst>
      <p:ext uri="{BB962C8B-B14F-4D97-AF65-F5344CB8AC3E}">
        <p14:creationId xmlns:p14="http://schemas.microsoft.com/office/powerpoint/2010/main" val="28560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style.rotation</p:attrName>
                                        </p:attrNameLst>
                                      </p:cBhvr>
                                      <p:tavLst>
                                        <p:tav tm="0">
                                          <p:val>
                                            <p:fltVal val="90"/>
                                          </p:val>
                                        </p:tav>
                                        <p:tav tm="100000">
                                          <p:val>
                                            <p:fltVal val="0"/>
                                          </p:val>
                                        </p:tav>
                                      </p:tavLst>
                                    </p:anim>
                                    <p:animEffect transition="in" filter="fade">
                                      <p:cBhvr>
                                        <p:cTn id="16" dur="2000"/>
                                        <p:tgtEl>
                                          <p:spTgt spid="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2000" fill="hold"/>
                                        <p:tgtEl>
                                          <p:spTgt spid="4"/>
                                        </p:tgtEl>
                                        <p:attrNameLst>
                                          <p:attrName>ppt_w</p:attrName>
                                        </p:attrNameLst>
                                      </p:cBhvr>
                                      <p:tavLst>
                                        <p:tav tm="0">
                                          <p:val>
                                            <p:fltVal val="0"/>
                                          </p:val>
                                        </p:tav>
                                        <p:tav tm="100000">
                                          <p:val>
                                            <p:strVal val="#ppt_w"/>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 calcmode="lin" valueType="num">
                                      <p:cBhvr>
                                        <p:cTn id="30" dur="2000" fill="hold"/>
                                        <p:tgtEl>
                                          <p:spTgt spid="4"/>
                                        </p:tgtEl>
                                        <p:attrNameLst>
                                          <p:attrName>style.rotation</p:attrName>
                                        </p:attrNameLst>
                                      </p:cBhvr>
                                      <p:tavLst>
                                        <p:tav tm="0">
                                          <p:val>
                                            <p:fltVal val="90"/>
                                          </p:val>
                                        </p:tav>
                                        <p:tav tm="100000">
                                          <p:val>
                                            <p:fltVal val="0"/>
                                          </p:val>
                                        </p:tav>
                                      </p:tavLst>
                                    </p:anim>
                                    <p:animEffect transition="in" filter="fade">
                                      <p:cBhvr>
                                        <p:cTn id="31" dur="2000"/>
                                        <p:tgtEl>
                                          <p:spTgt spid="4"/>
                                        </p:tgtEl>
                                      </p:cBhvr>
                                    </p:animEffect>
                                  </p:childTnLst>
                                </p:cTn>
                              </p:par>
                              <p:par>
                                <p:cTn id="32" presetID="21" presetClass="entr" presetSubtype="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par>
                                <p:cTn id="35" presetID="21" presetClass="entr" presetSubtype="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par>
                                <p:cTn id="38" presetID="21" presetClass="entr" presetSubtype="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4"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779489"/>
            <a:ext cx="10988386" cy="551638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8CAD674C-1118-4465-BFC9-2F24584BE50A}"/>
              </a:ext>
            </a:extLst>
          </p:cNvPr>
          <p:cNvSpPr txBox="1"/>
          <p:nvPr/>
        </p:nvSpPr>
        <p:spPr>
          <a:xfrm>
            <a:off x="1210456" y="1078822"/>
            <a:ext cx="6108490" cy="483017"/>
          </a:xfrm>
          <a:prstGeom prst="rect">
            <a:avLst/>
          </a:prstGeom>
          <a:noFill/>
        </p:spPr>
        <p:txBody>
          <a:bodyPr wrap="square">
            <a:spAutoFit/>
          </a:bodyPr>
          <a:lstStyle/>
          <a:p>
            <a:pPr marR="30480" algn="just">
              <a:lnSpc>
                <a:spcPct val="115000"/>
              </a:lnSpc>
              <a:spcAft>
                <a:spcPts val="12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BB9036B2-8206-4AE1-906A-708CF3864D16}"/>
              </a:ext>
            </a:extLst>
          </p:cNvPr>
          <p:cNvSpPr txBox="1"/>
          <p:nvPr/>
        </p:nvSpPr>
        <p:spPr>
          <a:xfrm>
            <a:off x="634583" y="1768839"/>
            <a:ext cx="10772931" cy="4154984"/>
          </a:xfrm>
          <a:prstGeom prst="rect">
            <a:avLst/>
          </a:prstGeom>
          <a:noFill/>
        </p:spPr>
        <p:txBody>
          <a:bodyPr wrap="square">
            <a:spAutoFit/>
          </a:bodyPr>
          <a:lstStyle/>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tởm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sung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0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1B9C31E-D516-4372-A8B5-D3C42083FDB7}"/>
              </a:ext>
            </a:extLst>
          </p:cNvPr>
          <p:cNvSpPr>
            <a:spLocks noChangeArrowheads="1"/>
          </p:cNvSpPr>
          <p:nvPr/>
        </p:nvSpPr>
        <p:spPr bwMode="auto">
          <a:xfrm>
            <a:off x="569030" y="531136"/>
            <a:ext cx="4002970"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0B9E097-E268-480F-90A0-8097A232742A}"/>
              </a:ext>
            </a:extLst>
          </p:cNvPr>
          <p:cNvSpPr>
            <a:spLocks noChangeArrowheads="1"/>
          </p:cNvSpPr>
          <p:nvPr/>
        </p:nvSpPr>
        <p:spPr bwMode="auto">
          <a:xfrm>
            <a:off x="2533338" y="1309219"/>
            <a:ext cx="9323882" cy="211978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C7B6680-0021-4A09-A05A-EC7D7DE9C9B6}"/>
              </a:ext>
            </a:extLst>
          </p:cNvPr>
          <p:cNvSpPr txBox="1"/>
          <p:nvPr/>
        </p:nvSpPr>
        <p:spPr>
          <a:xfrm>
            <a:off x="494080" y="607073"/>
            <a:ext cx="4002970" cy="490199"/>
          </a:xfrm>
          <a:prstGeom prst="rect">
            <a:avLst/>
          </a:prstGeom>
          <a:noFill/>
        </p:spPr>
        <p:txBody>
          <a:bodyPr wrap="square">
            <a:spAutoFit/>
          </a:bodyPr>
          <a:lstStyle/>
          <a:p>
            <a:pPr lvl="1" algn="just">
              <a:lnSpc>
                <a:spcPct val="115000"/>
              </a:lnSpc>
              <a:spcAft>
                <a:spcPts val="1000"/>
              </a:spcAft>
              <a:tabLst>
                <a:tab pos="400050" algn="l"/>
              </a:tabLs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1.3.Đánh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xmlns="" id="{30D3A324-6F37-44F5-96C1-DC13B3047650}"/>
              </a:ext>
            </a:extLst>
          </p:cNvPr>
          <p:cNvSpPr/>
          <p:nvPr/>
        </p:nvSpPr>
        <p:spPr>
          <a:xfrm>
            <a:off x="331033" y="1324973"/>
            <a:ext cx="2198557" cy="2104027"/>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5F5A0B5B-0F93-44B7-80A9-982E36E48178}"/>
              </a:ext>
            </a:extLst>
          </p:cNvPr>
          <p:cNvSpPr txBox="1"/>
          <p:nvPr/>
        </p:nvSpPr>
        <p:spPr>
          <a:xfrm>
            <a:off x="334780" y="1823049"/>
            <a:ext cx="2417164" cy="461665"/>
          </a:xfrm>
          <a:prstGeom prst="rect">
            <a:avLst/>
          </a:prstGeom>
          <a:noFill/>
        </p:spPr>
        <p:txBody>
          <a:bodyPr wrap="square">
            <a:spAutoFit/>
          </a:bodyPr>
          <a:lstStyle/>
          <a:p>
            <a:pPr algn="just"/>
            <a:r>
              <a:rPr lang="en-US" sz="2400" b="1" dirty="0">
                <a:solidFill>
                  <a:srgbClr val="0D0D0D"/>
                </a:solidFill>
                <a:effectLst/>
                <a:latin typeface="Times New Roman" panose="02020603050405020304" pitchFamily="18" charset="0"/>
                <a:ea typeface="MS Mincho" panose="02020609040205080304" pitchFamily="49" charset="-128"/>
              </a:rPr>
              <a:t>1. </a:t>
            </a:r>
            <a:r>
              <a:rPr lang="en-US" sz="2400" b="1" dirty="0" err="1">
                <a:solidFill>
                  <a:srgbClr val="0D0D0D"/>
                </a:solidFill>
                <a:effectLst/>
                <a:latin typeface="Times New Roman" panose="02020603050405020304" pitchFamily="18" charset="0"/>
                <a:ea typeface="MS Mincho" panose="02020609040205080304" pitchFamily="49" charset="-128"/>
              </a:rPr>
              <a:t>Nghệ</a:t>
            </a:r>
            <a:r>
              <a:rPr lang="en-US" sz="2400" b="1" dirty="0">
                <a:solidFill>
                  <a:srgbClr val="0D0D0D"/>
                </a:solidFill>
                <a:effectLst/>
                <a:latin typeface="Times New Roman" panose="02020603050405020304" pitchFamily="18" charset="0"/>
                <a:ea typeface="MS Mincho" panose="02020609040205080304" pitchFamily="49" charset="-128"/>
              </a:rPr>
              <a:t> </a:t>
            </a:r>
            <a:r>
              <a:rPr lang="en-US" sz="2400" b="1" dirty="0" err="1">
                <a:solidFill>
                  <a:srgbClr val="0D0D0D"/>
                </a:solidFill>
                <a:effectLst/>
                <a:latin typeface="Times New Roman" panose="02020603050405020304" pitchFamily="18" charset="0"/>
                <a:ea typeface="MS Mincho" panose="02020609040205080304" pitchFamily="49" charset="-128"/>
              </a:rPr>
              <a:t>thuật</a:t>
            </a:r>
            <a:r>
              <a:rPr lang="en-US" sz="2400" b="1"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1" name="Rounded Rectangle 10">
            <a:extLst>
              <a:ext uri="{FF2B5EF4-FFF2-40B4-BE49-F238E27FC236}">
                <a16:creationId xmlns:a16="http://schemas.microsoft.com/office/drawing/2014/main" xmlns="" id="{0D5CBDB0-509C-451D-B9AD-FF7EC9785998}"/>
              </a:ext>
            </a:extLst>
          </p:cNvPr>
          <p:cNvSpPr>
            <a:spLocks noChangeArrowheads="1"/>
          </p:cNvSpPr>
          <p:nvPr/>
        </p:nvSpPr>
        <p:spPr bwMode="auto">
          <a:xfrm>
            <a:off x="2533336" y="3979890"/>
            <a:ext cx="9323884" cy="248632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B622A319-AFC7-48BD-8C09-07E10CC53B2D}"/>
              </a:ext>
            </a:extLst>
          </p:cNvPr>
          <p:cNvSpPr/>
          <p:nvPr/>
        </p:nvSpPr>
        <p:spPr>
          <a:xfrm>
            <a:off x="334780" y="3936846"/>
            <a:ext cx="2198556" cy="248632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nSpc>
                <a:spcPct val="107000"/>
              </a:lnSpc>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rPr>
              <a:t>2. </a:t>
            </a:r>
            <a:r>
              <a:rPr lang="en-US" sz="2400" b="1" dirty="0" err="1">
                <a:solidFill>
                  <a:srgbClr val="0D0D0D"/>
                </a:solidFill>
                <a:effectLst/>
                <a:latin typeface="Times New Roman" panose="02020603050405020304" pitchFamily="18" charset="0"/>
                <a:ea typeface="MS Mincho" panose="02020609040205080304" pitchFamily="49" charset="-128"/>
              </a:rPr>
              <a:t>Nội</a:t>
            </a:r>
            <a:r>
              <a:rPr lang="en-US" sz="2400" b="1" dirty="0">
                <a:solidFill>
                  <a:srgbClr val="0D0D0D"/>
                </a:solidFill>
                <a:effectLst/>
                <a:latin typeface="Times New Roman" panose="02020603050405020304" pitchFamily="18" charset="0"/>
                <a:ea typeface="MS Mincho" panose="02020609040205080304" pitchFamily="49" charset="-128"/>
              </a:rPr>
              <a:t> dung, ý </a:t>
            </a:r>
            <a:r>
              <a:rPr lang="en-US" sz="2400" b="1" dirty="0" err="1">
                <a:solidFill>
                  <a:srgbClr val="0D0D0D"/>
                </a:solidFill>
                <a:effectLst/>
                <a:latin typeface="Times New Roman" panose="02020603050405020304" pitchFamily="18" charset="0"/>
                <a:ea typeface="MS Mincho" panose="02020609040205080304" pitchFamily="49" charset="-128"/>
              </a:rPr>
              <a:t>nghĩa</a:t>
            </a:r>
            <a:r>
              <a:rPr lang="en-US" sz="2400" b="1"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FDF404FC-74D0-4BC2-ABFB-0963EDD093A8}"/>
              </a:ext>
            </a:extLst>
          </p:cNvPr>
          <p:cNvSpPr txBox="1"/>
          <p:nvPr/>
        </p:nvSpPr>
        <p:spPr>
          <a:xfrm>
            <a:off x="2751943" y="1467920"/>
            <a:ext cx="9105277" cy="1757212"/>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sắp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xếp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khéo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léo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xmlns="" id="{966BCBDE-9F21-459D-AD6E-639AAF7D519A}"/>
              </a:ext>
            </a:extLst>
          </p:cNvPr>
          <p:cNvSpPr txBox="1"/>
          <p:nvPr/>
        </p:nvSpPr>
        <p:spPr>
          <a:xfrm>
            <a:off x="2623277" y="4258254"/>
            <a:ext cx="9144001" cy="1757212"/>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515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animBg="1"/>
      <p:bldP spid="7" grpId="0"/>
      <p:bldP spid="11" grpId="0" animBg="1"/>
      <p:bldP spid="14" grpId="0" animBg="1"/>
      <p:bldP spid="1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A07DFEA-8FDD-4DC7-B418-AAF729935673}"/>
              </a:ext>
            </a:extLst>
          </p:cNvPr>
          <p:cNvSpPr>
            <a:spLocks noChangeArrowheads="1"/>
          </p:cNvSpPr>
          <p:nvPr/>
        </p:nvSpPr>
        <p:spPr bwMode="auto">
          <a:xfrm>
            <a:off x="4134191" y="321273"/>
            <a:ext cx="3320483"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DFDD9DCD-39C8-4BDE-A0EE-E05F89C21CC2}"/>
              </a:ext>
            </a:extLst>
          </p:cNvPr>
          <p:cNvSpPr>
            <a:spLocks noChangeArrowheads="1"/>
          </p:cNvSpPr>
          <p:nvPr/>
        </p:nvSpPr>
        <p:spPr bwMode="auto">
          <a:xfrm>
            <a:off x="2720715" y="2266790"/>
            <a:ext cx="9358858" cy="332398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2215191-AFF6-4824-B9AF-598DB70A951D}"/>
              </a:ext>
            </a:extLst>
          </p:cNvPr>
          <p:cNvSpPr txBox="1"/>
          <p:nvPr/>
        </p:nvSpPr>
        <p:spPr>
          <a:xfrm>
            <a:off x="4718155" y="404856"/>
            <a:ext cx="3511446"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IV.</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LUYỆN ĐỀ</a:t>
            </a:r>
            <a:endParaRPr lang="en-US" sz="2400" dirty="0"/>
          </a:p>
        </p:txBody>
      </p:sp>
      <p:sp>
        <p:nvSpPr>
          <p:cNvPr id="8" name="Rounded Rectangle 10">
            <a:extLst>
              <a:ext uri="{FF2B5EF4-FFF2-40B4-BE49-F238E27FC236}">
                <a16:creationId xmlns:a16="http://schemas.microsoft.com/office/drawing/2014/main" xmlns="" id="{06064C55-F3A1-4152-A68E-AD7C985ECBAA}"/>
              </a:ext>
            </a:extLst>
          </p:cNvPr>
          <p:cNvSpPr>
            <a:spLocks noChangeArrowheads="1"/>
          </p:cNvSpPr>
          <p:nvPr/>
        </p:nvSpPr>
        <p:spPr bwMode="auto">
          <a:xfrm>
            <a:off x="474974" y="1076362"/>
            <a:ext cx="3320483" cy="62883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Flowchart: Multidocument 12">
            <a:extLst>
              <a:ext uri="{FF2B5EF4-FFF2-40B4-BE49-F238E27FC236}">
                <a16:creationId xmlns:a16="http://schemas.microsoft.com/office/drawing/2014/main" xmlns="" id="{B5FC0FD4-B98A-44CF-924A-A8A58F8FC9C4}"/>
              </a:ext>
            </a:extLst>
          </p:cNvPr>
          <p:cNvSpPr/>
          <p:nvPr/>
        </p:nvSpPr>
        <p:spPr>
          <a:xfrm>
            <a:off x="112427" y="2266790"/>
            <a:ext cx="2608288" cy="3431263"/>
          </a:xfrm>
          <a:prstGeom prst="flowChartMultidocumen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95EF025-215F-4A48-88C9-B13B2781E46F}"/>
              </a:ext>
            </a:extLst>
          </p:cNvPr>
          <p:cNvSpPr txBox="1"/>
          <p:nvPr/>
        </p:nvSpPr>
        <p:spPr>
          <a:xfrm>
            <a:off x="594312" y="1159946"/>
            <a:ext cx="6108490" cy="461665"/>
          </a:xfrm>
          <a:prstGeom prst="rect">
            <a:avLst/>
          </a:prstGeom>
          <a:noFill/>
        </p:spPr>
        <p:txBody>
          <a:bodyPr wrap="square">
            <a:spAutoFit/>
          </a:bodyPr>
          <a:lstStyle/>
          <a:p>
            <a:pPr algn="just">
              <a:tabLst>
                <a:tab pos="400050" algn="l"/>
              </a:tabLst>
            </a:pPr>
            <a:r>
              <a:rPr lang="en-US" sz="2400" u="sng" dirty="0">
                <a:solidFill>
                  <a:srgbClr val="FF0000"/>
                </a:solidFill>
                <a:effectLst/>
                <a:latin typeface="Times New Roman" panose="02020603050405020304" pitchFamily="18" charset="0"/>
                <a:ea typeface="Times New Roman" panose="02020603050405020304" pitchFamily="18" charset="0"/>
              </a:rPr>
              <a:t>*</a:t>
            </a:r>
            <a:r>
              <a:rPr lang="en-US" sz="2400" u="sng" dirty="0" err="1">
                <a:solidFill>
                  <a:srgbClr val="FF0000"/>
                </a:solidFill>
                <a:effectLst/>
                <a:latin typeface="Times New Roman" panose="02020603050405020304" pitchFamily="18" charset="0"/>
                <a:ea typeface="Times New Roman" panose="02020603050405020304" pitchFamily="18" charset="0"/>
              </a:rPr>
              <a:t>Bài</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tập</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trắc</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nghiệm</a:t>
            </a:r>
            <a:r>
              <a:rPr lang="en-US" sz="2400" u="sng" dirty="0">
                <a:solidFill>
                  <a:srgbClr val="FF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C5680280-8315-4559-9A45-F83629B2437F}"/>
              </a:ext>
            </a:extLst>
          </p:cNvPr>
          <p:cNvSpPr txBox="1"/>
          <p:nvPr/>
        </p:nvSpPr>
        <p:spPr>
          <a:xfrm>
            <a:off x="112427" y="2913122"/>
            <a:ext cx="2091128" cy="2677656"/>
          </a:xfrm>
          <a:prstGeom prst="rect">
            <a:avLst/>
          </a:prstGeom>
          <a:noFill/>
        </p:spPr>
        <p:txBody>
          <a:bodyPr wrap="square">
            <a:spAutoFit/>
          </a:bodyPr>
          <a:lstStyle/>
          <a:p>
            <a:pPr algn="just">
              <a:spcAft>
                <a:spcPts val="1500"/>
              </a:spcAft>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dưới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nói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lớn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xmlns="" id="{1387085C-7CB5-45CA-A62C-BCF41E7E4FB6}"/>
              </a:ext>
            </a:extLst>
          </p:cNvPr>
          <p:cNvSpPr txBox="1"/>
          <p:nvPr/>
        </p:nvSpPr>
        <p:spPr>
          <a:xfrm>
            <a:off x="2720715" y="2855413"/>
            <a:ext cx="9358858" cy="2146742"/>
          </a:xfrm>
          <a:prstGeom prst="rect">
            <a:avLst/>
          </a:prstGeom>
          <a:noFill/>
        </p:spPr>
        <p:txBody>
          <a:bodyPr wrap="square">
            <a:spAutoFit/>
          </a:bodyPr>
          <a:lstStyle/>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A. </a:t>
            </a:r>
            <a:r>
              <a:rPr lang="en-US" sz="2400" dirty="0" err="1">
                <a:solidFill>
                  <a:srgbClr val="0D0D0D"/>
                </a:solidFill>
                <a:effectLst/>
                <a:latin typeface="Times New Roman" panose="02020603050405020304" pitchFamily="18" charset="0"/>
                <a:ea typeface="Times New Roman" panose="02020603050405020304" pitchFamily="18" charset="0"/>
              </a:rPr>
              <a:t>Mồ</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côi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rPr>
              <a:t> cha </a:t>
            </a:r>
            <a:r>
              <a:rPr lang="en-US" sz="2400" dirty="0" err="1">
                <a:solidFill>
                  <a:srgbClr val="0D0D0D"/>
                </a:solidFill>
                <a:effectLst/>
                <a:latin typeface="Times New Roman" panose="02020603050405020304" pitchFamily="18" charset="0"/>
                <a:ea typeface="Times New Roman" panose="02020603050405020304" pitchFamily="18" charset="0"/>
              </a:rPr>
              <a:t>lẫn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túp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dưới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gốc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đa</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B.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chồng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hộ</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nuôi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C. </a:t>
            </a:r>
            <a:r>
              <a:rPr lang="en-US" sz="2400" dirty="0" err="1">
                <a:solidFill>
                  <a:srgbClr val="0D0D0D"/>
                </a:solidFill>
                <a:effectLst/>
                <a:latin typeface="Times New Roman" panose="02020603050405020304" pitchFamily="18" charset="0"/>
                <a:ea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nghèo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lưỡi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búa</a:t>
            </a:r>
            <a:r>
              <a:rPr lang="en-US" sz="2400" dirty="0">
                <a:solidFill>
                  <a:srgbClr val="0D0D0D"/>
                </a:solidFill>
                <a:effectLst/>
                <a:latin typeface="Times New Roman" panose="02020603050405020304" pitchFamily="18" charset="0"/>
                <a:ea typeface="Times New Roman" panose="02020603050405020304" pitchFamily="18" charset="0"/>
              </a:rPr>
              <a:t> do cha </a:t>
            </a:r>
            <a:r>
              <a:rPr lang="en-US" sz="2400" dirty="0" err="1">
                <a:solidFill>
                  <a:srgbClr val="0D0D0D"/>
                </a:solidFill>
                <a:effectLst/>
                <a:latin typeface="Times New Roman" panose="02020603050405020304" pitchFamily="18" charset="0"/>
                <a:ea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D.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võ</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xmlns="" id="{E8EC14DA-232F-4C66-A40F-1CBEE53B17D0}"/>
              </a:ext>
            </a:extLst>
          </p:cNvPr>
          <p:cNvSpPr txBox="1"/>
          <p:nvPr/>
        </p:nvSpPr>
        <p:spPr>
          <a:xfrm>
            <a:off x="2720715" y="3414010"/>
            <a:ext cx="2454639"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rPr>
              <a:t>B</a:t>
            </a:r>
            <a:endParaRPr lang="en-US" sz="2400" dirty="0">
              <a:solidFill>
                <a:srgbClr val="FF0000"/>
              </a:solidFill>
            </a:endParaRPr>
          </a:p>
        </p:txBody>
      </p:sp>
    </p:spTree>
    <p:extLst>
      <p:ext uri="{BB962C8B-B14F-4D97-AF65-F5344CB8AC3E}">
        <p14:creationId xmlns:p14="http://schemas.microsoft.com/office/powerpoint/2010/main" val="1978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animBg="1"/>
      <p:bldP spid="13" grpId="0" animBg="1"/>
      <p:bldP spid="7" grpId="0"/>
      <p:bldP spid="11"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A7CB3061-5C49-4203-9353-697D26C074D5}"/>
              </a:ext>
            </a:extLst>
          </p:cNvPr>
          <p:cNvSpPr>
            <a:spLocks noChangeArrowheads="1"/>
          </p:cNvSpPr>
          <p:nvPr/>
        </p:nvSpPr>
        <p:spPr bwMode="auto">
          <a:xfrm>
            <a:off x="2891534" y="334149"/>
            <a:ext cx="9070617" cy="2934325"/>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Flowchart: Multidocument 1">
            <a:extLst>
              <a:ext uri="{FF2B5EF4-FFF2-40B4-BE49-F238E27FC236}">
                <a16:creationId xmlns:a16="http://schemas.microsoft.com/office/drawing/2014/main" xmlns="" id="{DA3A9FD1-865A-47BD-BF00-7A822C6F2563}"/>
              </a:ext>
            </a:extLst>
          </p:cNvPr>
          <p:cNvSpPr/>
          <p:nvPr/>
        </p:nvSpPr>
        <p:spPr>
          <a:xfrm>
            <a:off x="178322" y="465734"/>
            <a:ext cx="2693233" cy="2802740"/>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9" name="Rounded Rectangle 10">
            <a:extLst>
              <a:ext uri="{FF2B5EF4-FFF2-40B4-BE49-F238E27FC236}">
                <a16:creationId xmlns:a16="http://schemas.microsoft.com/office/drawing/2014/main" xmlns="" id="{A5D72344-C53F-418B-8B04-3CCDB5827451}"/>
              </a:ext>
            </a:extLst>
          </p:cNvPr>
          <p:cNvSpPr>
            <a:spLocks noChangeArrowheads="1"/>
          </p:cNvSpPr>
          <p:nvPr/>
        </p:nvSpPr>
        <p:spPr bwMode="auto">
          <a:xfrm>
            <a:off x="2795036" y="3555142"/>
            <a:ext cx="9287035" cy="304698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Flowchart: Multidocument 9">
            <a:extLst>
              <a:ext uri="{FF2B5EF4-FFF2-40B4-BE49-F238E27FC236}">
                <a16:creationId xmlns:a16="http://schemas.microsoft.com/office/drawing/2014/main" xmlns="" id="{1E3586DF-99FF-4A7A-8D46-7034C9EE0993}"/>
              </a:ext>
            </a:extLst>
          </p:cNvPr>
          <p:cNvSpPr/>
          <p:nvPr/>
        </p:nvSpPr>
        <p:spPr>
          <a:xfrm>
            <a:off x="229850" y="3634077"/>
            <a:ext cx="2596732" cy="3021556"/>
          </a:xfrm>
          <a:prstGeom prst="flowChartMultidocumen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73BD568A-1824-4E20-8D06-83A13163A4A5}"/>
              </a:ext>
            </a:extLst>
          </p:cNvPr>
          <p:cNvSpPr txBox="1"/>
          <p:nvPr/>
        </p:nvSpPr>
        <p:spPr>
          <a:xfrm>
            <a:off x="197374" y="1120355"/>
            <a:ext cx="2565188" cy="1938992"/>
          </a:xfrm>
          <a:prstGeom prst="rect">
            <a:avLst/>
          </a:prstGeom>
          <a:noFill/>
        </p:spPr>
        <p:txBody>
          <a:bodyPr wrap="square">
            <a:spAutoFit/>
          </a:bodyPr>
          <a:lstStyle/>
          <a:p>
            <a:pPr algn="just">
              <a:spcAft>
                <a:spcPts val="15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Câu2.</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D56E1EED-8220-414B-A1FA-EEB57AA5F8C2}"/>
              </a:ext>
            </a:extLst>
          </p:cNvPr>
          <p:cNvSpPr txBox="1"/>
          <p:nvPr/>
        </p:nvSpPr>
        <p:spPr>
          <a:xfrm>
            <a:off x="3074536" y="543274"/>
            <a:ext cx="8791113" cy="2516073"/>
          </a:xfrm>
          <a:prstGeom prst="rect">
            <a:avLst/>
          </a:prstGeom>
          <a:noFill/>
        </p:spPr>
        <p:txBody>
          <a:bodyPr wrap="square">
            <a:spAutoFit/>
          </a:bodyPr>
          <a:lstStyle/>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B45D7FEE-85DC-421D-8813-A96853A3F901}"/>
              </a:ext>
            </a:extLst>
          </p:cNvPr>
          <p:cNvSpPr txBox="1"/>
          <p:nvPr/>
        </p:nvSpPr>
        <p:spPr>
          <a:xfrm>
            <a:off x="422850" y="3977977"/>
            <a:ext cx="2005557" cy="2677656"/>
          </a:xfrm>
          <a:prstGeom prst="rect">
            <a:avLst/>
          </a:prstGeom>
          <a:noFill/>
        </p:spPr>
        <p:txBody>
          <a:bodyPr wrap="square">
            <a:spAutoFit/>
          </a:bodyPr>
          <a:lstStyle/>
          <a:p>
            <a:pPr algn="just">
              <a:spcAft>
                <a:spcPts val="15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xmlns="" id="{516739E7-FE02-4969-B0ED-0121401E30B6}"/>
              </a:ext>
            </a:extLst>
          </p:cNvPr>
          <p:cNvSpPr>
            <a:spLocks noChangeArrowheads="1"/>
          </p:cNvSpPr>
          <p:nvPr/>
        </p:nvSpPr>
        <p:spPr bwMode="auto">
          <a:xfrm>
            <a:off x="2859058" y="3908247"/>
            <a:ext cx="91589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hầu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bủn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rủn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476C1E49-80C5-4634-AE3B-689AFE2FEE0C}"/>
              </a:ext>
            </a:extLst>
          </p:cNvPr>
          <p:cNvSpPr txBox="1"/>
          <p:nvPr/>
        </p:nvSpPr>
        <p:spPr>
          <a:xfrm>
            <a:off x="2841575" y="4646951"/>
            <a:ext cx="2454639"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C</a:t>
            </a:r>
            <a:endParaRPr lang="en-US" sz="2400" dirty="0">
              <a:solidFill>
                <a:srgbClr val="FF0000"/>
              </a:solidFill>
            </a:endParaRPr>
          </a:p>
        </p:txBody>
      </p:sp>
      <p:sp>
        <p:nvSpPr>
          <p:cNvPr id="19" name="TextBox 18">
            <a:extLst>
              <a:ext uri="{FF2B5EF4-FFF2-40B4-BE49-F238E27FC236}">
                <a16:creationId xmlns:a16="http://schemas.microsoft.com/office/drawing/2014/main" xmlns="" id="{4FD10608-8243-4A2D-8E2F-F7B8F87A8AA0}"/>
              </a:ext>
            </a:extLst>
          </p:cNvPr>
          <p:cNvSpPr txBox="1"/>
          <p:nvPr/>
        </p:nvSpPr>
        <p:spPr>
          <a:xfrm>
            <a:off x="3059546" y="1651261"/>
            <a:ext cx="2454639"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C</a:t>
            </a:r>
            <a:endParaRPr lang="en-US" sz="2400" dirty="0">
              <a:solidFill>
                <a:srgbClr val="FF0000"/>
              </a:solidFill>
            </a:endParaRPr>
          </a:p>
        </p:txBody>
      </p:sp>
    </p:spTree>
    <p:extLst>
      <p:ext uri="{BB962C8B-B14F-4D97-AF65-F5344CB8AC3E}">
        <p14:creationId xmlns:p14="http://schemas.microsoft.com/office/powerpoint/2010/main" val="22207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9" grpId="0" animBg="1"/>
      <p:bldP spid="10" grpId="0" animBg="1"/>
      <p:bldP spid="11" grpId="0"/>
      <p:bldP spid="13" grpId="0"/>
      <p:bldP spid="14" grpId="0"/>
      <p:bldP spid="16"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9B6AF5A0-3786-4DB4-A46E-11E3CDBE309D}"/>
              </a:ext>
            </a:extLst>
          </p:cNvPr>
          <p:cNvSpPr>
            <a:spLocks noChangeArrowheads="1"/>
          </p:cNvSpPr>
          <p:nvPr/>
        </p:nvSpPr>
        <p:spPr bwMode="auto">
          <a:xfrm>
            <a:off x="4197246" y="1214202"/>
            <a:ext cx="7697286" cy="4242218"/>
          </a:xfrm>
          <a:prstGeom prst="roundRect">
            <a:avLst>
              <a:gd name="adj" fmla="val 16667"/>
            </a:avLst>
          </a:prstGeo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Flowchart: Multidocument 5">
            <a:extLst>
              <a:ext uri="{FF2B5EF4-FFF2-40B4-BE49-F238E27FC236}">
                <a16:creationId xmlns:a16="http://schemas.microsoft.com/office/drawing/2014/main" xmlns="" id="{75A18DA7-8032-4DD9-B382-2FBA3C85E769}"/>
              </a:ext>
            </a:extLst>
          </p:cNvPr>
          <p:cNvSpPr/>
          <p:nvPr/>
        </p:nvSpPr>
        <p:spPr>
          <a:xfrm>
            <a:off x="389420" y="1633927"/>
            <a:ext cx="3807826" cy="3252865"/>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AEB2363-5E15-46C8-B809-61F93A142FF9}"/>
              </a:ext>
            </a:extLst>
          </p:cNvPr>
          <p:cNvSpPr txBox="1"/>
          <p:nvPr/>
        </p:nvSpPr>
        <p:spPr>
          <a:xfrm>
            <a:off x="569626" y="2514201"/>
            <a:ext cx="2923082" cy="2308324"/>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CA4E98A2-C382-4DF6-9E83-9E1544A9FA13}"/>
              </a:ext>
            </a:extLst>
          </p:cNvPr>
          <p:cNvSpPr txBox="1"/>
          <p:nvPr/>
        </p:nvSpPr>
        <p:spPr>
          <a:xfrm>
            <a:off x="4445588" y="1633927"/>
            <a:ext cx="7448943" cy="2795958"/>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bụng</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xỉn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ác</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69CBB5AF-13E6-4F50-832A-E631B30AA2E4}"/>
              </a:ext>
            </a:extLst>
          </p:cNvPr>
          <p:cNvSpPr txBox="1"/>
          <p:nvPr/>
        </p:nvSpPr>
        <p:spPr>
          <a:xfrm>
            <a:off x="4437412" y="2843665"/>
            <a:ext cx="2454639"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C</a:t>
            </a:r>
            <a:endParaRPr lang="en-US" sz="2400" dirty="0">
              <a:solidFill>
                <a:srgbClr val="FF0000"/>
              </a:solidFill>
            </a:endParaRPr>
          </a:p>
        </p:txBody>
      </p:sp>
    </p:spTree>
    <p:extLst>
      <p:ext uri="{BB962C8B-B14F-4D97-AF65-F5344CB8AC3E}">
        <p14:creationId xmlns:p14="http://schemas.microsoft.com/office/powerpoint/2010/main" val="337055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p:bldP spid="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xmlns="" id="{DD11AF3F-1522-45C4-B5D3-701DF0BB5CD9}"/>
              </a:ext>
            </a:extLst>
          </p:cNvPr>
          <p:cNvSpPr>
            <a:spLocks noChangeArrowheads="1"/>
          </p:cNvSpPr>
          <p:nvPr/>
        </p:nvSpPr>
        <p:spPr bwMode="auto">
          <a:xfrm>
            <a:off x="3232879" y="1370584"/>
            <a:ext cx="8814216" cy="443060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Flowchart: Multidocument 1">
            <a:extLst>
              <a:ext uri="{FF2B5EF4-FFF2-40B4-BE49-F238E27FC236}">
                <a16:creationId xmlns:a16="http://schemas.microsoft.com/office/drawing/2014/main" xmlns="" id="{69095902-0DE7-461F-BFDF-F3EB3B30606E}"/>
              </a:ext>
            </a:extLst>
          </p:cNvPr>
          <p:cNvSpPr/>
          <p:nvPr/>
        </p:nvSpPr>
        <p:spPr>
          <a:xfrm>
            <a:off x="274819" y="1265652"/>
            <a:ext cx="2958060" cy="4900347"/>
          </a:xfrm>
          <a:prstGeom prst="flowChartMultidocumen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xmlns="" id="{100FF253-3DE7-4DCD-9DE1-5D87EFFF7E7A}"/>
              </a:ext>
            </a:extLst>
          </p:cNvPr>
          <p:cNvSpPr txBox="1"/>
          <p:nvPr/>
        </p:nvSpPr>
        <p:spPr>
          <a:xfrm>
            <a:off x="668936" y="2011015"/>
            <a:ext cx="2169826" cy="4154984"/>
          </a:xfrm>
          <a:prstGeom prst="rect">
            <a:avLst/>
          </a:prstGeom>
          <a:noFill/>
        </p:spPr>
        <p:txBody>
          <a:bodyPr wrap="square">
            <a:spAutoFit/>
          </a:bodyPr>
          <a:lstStyle/>
          <a:p>
            <a:pPr>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tabLst>
                <a:tab pos="400050" algn="l"/>
              </a:tabLs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455C3CA-9950-49B4-9EFC-57F700BA439A}"/>
              </a:ext>
            </a:extLst>
          </p:cNvPr>
          <p:cNvSpPr txBox="1"/>
          <p:nvPr/>
        </p:nvSpPr>
        <p:spPr>
          <a:xfrm>
            <a:off x="3377784" y="2192331"/>
            <a:ext cx="8814216" cy="304698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ta.</a:t>
            </a:r>
          </a:p>
          <a:p>
            <a:r>
              <a:rPr lang="en-US" sz="2400" dirty="0">
                <a:latin typeface="Times New Roman" panose="02020603050405020304" pitchFamily="18" charset="0"/>
                <a:cs typeface="Times New Roman" panose="02020603050405020304" pitchFamily="18" charset="0"/>
              </a:rPr>
              <a:t>B. Cho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ta.</a:t>
            </a:r>
          </a:p>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a:t>
            </a:r>
          </a:p>
          <a:p>
            <a:pPr algn="just">
              <a:tabLst>
                <a:tab pos="400050" algn="l"/>
              </a:tabLs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39A1D7E-B97B-4181-B303-588D046C05D7}"/>
              </a:ext>
            </a:extLst>
          </p:cNvPr>
          <p:cNvSpPr txBox="1"/>
          <p:nvPr/>
        </p:nvSpPr>
        <p:spPr>
          <a:xfrm>
            <a:off x="3377784" y="2192331"/>
            <a:ext cx="2169826"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A</a:t>
            </a:r>
            <a:endParaRPr lang="en-US" sz="2400" dirty="0">
              <a:solidFill>
                <a:srgbClr val="FF0000"/>
              </a:solidFill>
            </a:endParaRPr>
          </a:p>
        </p:txBody>
      </p:sp>
    </p:spTree>
    <p:extLst>
      <p:ext uri="{BB962C8B-B14F-4D97-AF65-F5344CB8AC3E}">
        <p14:creationId xmlns:p14="http://schemas.microsoft.com/office/powerpoint/2010/main" val="228426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8"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1" name="Rounded Rectangle 10">
            <a:extLst>
              <a:ext uri="{FF2B5EF4-FFF2-40B4-BE49-F238E27FC236}">
                <a16:creationId xmlns:a16="http://schemas.microsoft.com/office/drawing/2014/main" xmlns="" id="{64276771-4142-46D5-87C1-FEC28753CE13}"/>
              </a:ext>
            </a:extLst>
          </p:cNvPr>
          <p:cNvSpPr>
            <a:spLocks noChangeArrowheads="1"/>
          </p:cNvSpPr>
          <p:nvPr/>
        </p:nvSpPr>
        <p:spPr bwMode="auto">
          <a:xfrm>
            <a:off x="569030" y="413732"/>
            <a:ext cx="3320483" cy="628832"/>
          </a:xfrm>
          <a:prstGeom prst="roundRect">
            <a:avLst>
              <a:gd name="adj" fmla="val 16667"/>
            </a:avLst>
          </a:prstGeom>
          <a:solidFill>
            <a:srgbClr val="FFFF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ounded Rectangle 10">
            <a:extLst>
              <a:ext uri="{FF2B5EF4-FFF2-40B4-BE49-F238E27FC236}">
                <a16:creationId xmlns:a16="http://schemas.microsoft.com/office/drawing/2014/main" xmlns="" id="{8D4D56D1-06E9-44FB-B4EA-21C3DD6D1330}"/>
              </a:ext>
            </a:extLst>
          </p:cNvPr>
          <p:cNvSpPr>
            <a:spLocks noChangeArrowheads="1"/>
          </p:cNvSpPr>
          <p:nvPr/>
        </p:nvSpPr>
        <p:spPr bwMode="auto">
          <a:xfrm>
            <a:off x="569030" y="1418054"/>
            <a:ext cx="11079631" cy="474420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93DCB7D-C279-4B37-9CC2-5E6A0FA751E8}"/>
              </a:ext>
            </a:extLst>
          </p:cNvPr>
          <p:cNvSpPr txBox="1"/>
          <p:nvPr/>
        </p:nvSpPr>
        <p:spPr>
          <a:xfrm>
            <a:off x="1139279" y="489808"/>
            <a:ext cx="2286407" cy="461665"/>
          </a:xfrm>
          <a:prstGeom prst="rect">
            <a:avLst/>
          </a:prstGeom>
          <a:noFill/>
        </p:spPr>
        <p:txBody>
          <a:bodyPr wrap="square">
            <a:spAutoFit/>
          </a:bodyPr>
          <a:lstStyle/>
          <a:p>
            <a:pPr algn="just">
              <a:tabLst>
                <a:tab pos="400050" algn="l"/>
                <a:tab pos="628650" algn="l"/>
              </a:tabLst>
            </a:pPr>
            <a:r>
              <a:rPr lang="en-US" sz="2400" dirty="0">
                <a:solidFill>
                  <a:srgbClr val="FF0000"/>
                </a:solidFill>
                <a:effectLst/>
                <a:latin typeface="Times New Roman" panose="02020603050405020304" pitchFamily="18" charset="0"/>
                <a:ea typeface="Times New Roman" panose="02020603050405020304" pitchFamily="18" charset="0"/>
              </a:rPr>
              <a:t>*</a:t>
            </a:r>
            <a:r>
              <a:rPr lang="en-US" sz="2400" u="sng" dirty="0" err="1">
                <a:solidFill>
                  <a:srgbClr val="FF0000"/>
                </a:solidFill>
                <a:effectLst/>
                <a:latin typeface="Times New Roman" panose="02020603050405020304" pitchFamily="18" charset="0"/>
                <a:ea typeface="Times New Roman" panose="02020603050405020304" pitchFamily="18" charset="0"/>
              </a:rPr>
              <a:t>Đề</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đọc</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hiểu</a:t>
            </a:r>
            <a:r>
              <a:rPr lang="en-US" sz="2400" u="sng" dirty="0">
                <a:solidFill>
                  <a:srgbClr val="FF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90080968-A571-4611-8A98-47BC48E8CC81}"/>
              </a:ext>
            </a:extLst>
          </p:cNvPr>
          <p:cNvSpPr txBox="1"/>
          <p:nvPr/>
        </p:nvSpPr>
        <p:spPr>
          <a:xfrm>
            <a:off x="1139279" y="1577873"/>
            <a:ext cx="2179983" cy="461665"/>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01:</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
        <p:nvSpPr>
          <p:cNvPr id="9" name="TextBox 8">
            <a:extLst>
              <a:ext uri="{FF2B5EF4-FFF2-40B4-BE49-F238E27FC236}">
                <a16:creationId xmlns:a16="http://schemas.microsoft.com/office/drawing/2014/main" xmlns="" id="{0326BA37-06E4-411C-8ED7-43082A98DC38}"/>
              </a:ext>
            </a:extLst>
          </p:cNvPr>
          <p:cNvSpPr txBox="1"/>
          <p:nvPr/>
        </p:nvSpPr>
        <p:spPr>
          <a:xfrm>
            <a:off x="2789582" y="1525729"/>
            <a:ext cx="8090452" cy="490199"/>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ED543BDC-A2AA-49FC-A1B5-7CF4B209AF7D}"/>
              </a:ext>
            </a:extLst>
          </p:cNvPr>
          <p:cNvSpPr txBox="1"/>
          <p:nvPr/>
        </p:nvSpPr>
        <p:spPr>
          <a:xfrm>
            <a:off x="726317" y="2175747"/>
            <a:ext cx="10711177" cy="3611053"/>
          </a:xfrm>
          <a:prstGeom prst="rect">
            <a:avLst/>
          </a:prstGeom>
          <a:noFill/>
        </p:spPr>
        <p:txBody>
          <a:bodyPr wrap="square">
            <a:spAutoFit/>
          </a:bodyPr>
          <a:lstStyle/>
          <a:p>
            <a:pPr algn="just"/>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hắn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fontAlgn="base">
              <a:lnSpc>
                <a:spcPct val="115000"/>
              </a:lnSpc>
              <a:spcAft>
                <a:spcPts val="1200"/>
              </a:spcAft>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vây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miếu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nạp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2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5" grpId="0"/>
      <p:bldP spid="7"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821636" y="1139688"/>
            <a:ext cx="10654748" cy="466476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A79FA34-3FED-40A6-B349-09826BFE9B84}"/>
              </a:ext>
            </a:extLst>
          </p:cNvPr>
          <p:cNvSpPr txBox="1"/>
          <p:nvPr/>
        </p:nvSpPr>
        <p:spPr>
          <a:xfrm>
            <a:off x="928141" y="2057855"/>
            <a:ext cx="10314481" cy="3471720"/>
          </a:xfrm>
          <a:prstGeom prst="rect">
            <a:avLst/>
          </a:prstGeom>
          <a:noFill/>
        </p:spPr>
        <p:txBody>
          <a:bodyPr wrap="square">
            <a:spAutoFit/>
          </a:bodyPr>
          <a:lstStyle/>
          <a:p>
            <a:pPr indent="457200" algn="just" fontAlgn="base">
              <a:lnSpc>
                <a:spcPct val="115000"/>
              </a:lnSpc>
              <a:spcAft>
                <a:spcPts val="1200"/>
              </a:spcAft>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nộp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hắn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mâm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ê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1200"/>
              </a:spcAft>
              <a:buFont typeface="Times New Roman" panose="02020603050405020304" pitchFamily="18" charset="0"/>
              <a:buChar char="-"/>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miếu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ngặt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dở</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mẻ</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fontAlgn="base">
              <a:lnSpc>
                <a:spcPct val="115000"/>
              </a:lnSpc>
              <a:spcAft>
                <a:spcPts val="1200"/>
              </a:spcAft>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thà</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16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2477693" y="1321071"/>
            <a:ext cx="9310254" cy="413761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92F3189-6578-4170-83E1-94F7B3C9B104}"/>
              </a:ext>
            </a:extLst>
          </p:cNvPr>
          <p:cNvSpPr txBox="1"/>
          <p:nvPr/>
        </p:nvSpPr>
        <p:spPr>
          <a:xfrm>
            <a:off x="2611582" y="1477023"/>
            <a:ext cx="9102436" cy="3903954"/>
          </a:xfrm>
          <a:prstGeom prst="rect">
            <a:avLst/>
          </a:prstGeom>
          <a:noFill/>
        </p:spPr>
        <p:txBody>
          <a:bodyPr wrap="square">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ra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
        <p:nvSpPr>
          <p:cNvPr id="11" name="Rectangle: Rounded Corners 10">
            <a:extLst>
              <a:ext uri="{FF2B5EF4-FFF2-40B4-BE49-F238E27FC236}">
                <a16:creationId xmlns:a16="http://schemas.microsoft.com/office/drawing/2014/main" xmlns="" id="{3D65A0EE-01D5-4535-A60B-C70374114F05}"/>
              </a:ext>
            </a:extLst>
          </p:cNvPr>
          <p:cNvSpPr/>
          <p:nvPr/>
        </p:nvSpPr>
        <p:spPr>
          <a:xfrm>
            <a:off x="512616" y="1321071"/>
            <a:ext cx="1925782" cy="421585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488509BC-AAAB-4C90-A57A-0B9DF917C405}"/>
              </a:ext>
            </a:extLst>
          </p:cNvPr>
          <p:cNvSpPr txBox="1"/>
          <p:nvPr/>
        </p:nvSpPr>
        <p:spPr>
          <a:xfrm>
            <a:off x="900545" y="2070246"/>
            <a:ext cx="1219200"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3671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4604919" y="543073"/>
            <a:ext cx="3320483"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29490" y="1464099"/>
            <a:ext cx="11333019" cy="3929801"/>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FC63186-2C3C-4729-A886-426634DE92C6}"/>
              </a:ext>
            </a:extLst>
          </p:cNvPr>
          <p:cNvSpPr txBox="1"/>
          <p:nvPr/>
        </p:nvSpPr>
        <p:spPr>
          <a:xfrm>
            <a:off x="5316680" y="607600"/>
            <a:ext cx="2307384" cy="48301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3A4A476-D1D6-489F-B627-AA5EE1A6CCD0}"/>
              </a:ext>
            </a:extLst>
          </p:cNvPr>
          <p:cNvSpPr txBox="1"/>
          <p:nvPr/>
        </p:nvSpPr>
        <p:spPr>
          <a:xfrm>
            <a:off x="741216" y="1929913"/>
            <a:ext cx="10440309" cy="1277081"/>
          </a:xfrm>
          <a:prstGeom prst="rect">
            <a:avLst/>
          </a:prstGeom>
          <a:noFill/>
        </p:spPr>
        <p:txBody>
          <a:bodyPr wrap="square">
            <a:spAutoFit/>
          </a:bodyPr>
          <a:lstStyle/>
          <a:p>
            <a:pPr algn="just"/>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B9774E80-4933-475C-B9CA-78877BE622A5}"/>
              </a:ext>
            </a:extLst>
          </p:cNvPr>
          <p:cNvSpPr txBox="1"/>
          <p:nvPr/>
        </p:nvSpPr>
        <p:spPr>
          <a:xfrm>
            <a:off x="741216" y="3483884"/>
            <a:ext cx="10440308" cy="1200329"/>
          </a:xfrm>
          <a:prstGeom prst="rect">
            <a:avLst/>
          </a:prstGeom>
          <a:noFill/>
        </p:spPr>
        <p:txBody>
          <a:bodyPr wrap="square">
            <a:spAutoFit/>
          </a:bodyPr>
          <a:lstStyle/>
          <a:p>
            <a:pPr algn="just"/>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24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435758" y="345096"/>
            <a:ext cx="3821977"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0947109" cy="421824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D8CF84A2-C984-4286-B44B-A3831FBD4E52}"/>
              </a:ext>
            </a:extLst>
          </p:cNvPr>
          <p:cNvSpPr txBox="1"/>
          <p:nvPr/>
        </p:nvSpPr>
        <p:spPr>
          <a:xfrm>
            <a:off x="4794739" y="474846"/>
            <a:ext cx="3637722" cy="461665"/>
          </a:xfrm>
          <a:prstGeom prst="rect">
            <a:avLst/>
          </a:prstGeom>
          <a:noFill/>
        </p:spPr>
        <p:txBody>
          <a:bodyPr wrap="square">
            <a:spAutoFit/>
          </a:bodyPr>
          <a:lstStyle/>
          <a:p>
            <a:pPr marR="91440" algn="just">
              <a:spcAft>
                <a:spcPts val="0"/>
              </a:spcAft>
            </a:pPr>
            <a:r>
              <a:rPr lang="da-DK" sz="2400" b="1" u="sng" dirty="0">
                <a:effectLst/>
                <a:latin typeface="Times New Roman" panose="02020603050405020304" pitchFamily="18" charset="0"/>
                <a:ea typeface="Times New Roman" panose="02020603050405020304" pitchFamily="18" charset="0"/>
              </a:rPr>
              <a:t>Hoạt động : Khởi động</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6092A687-E16C-40F0-BC80-96AA60F31B04}"/>
              </a:ext>
            </a:extLst>
          </p:cNvPr>
          <p:cNvSpPr txBox="1"/>
          <p:nvPr/>
        </p:nvSpPr>
        <p:spPr>
          <a:xfrm>
            <a:off x="675860" y="2487737"/>
            <a:ext cx="6109252"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Báo cáo sản phẩm dạy học dự án:</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9295BB73-3452-411E-91EB-318EBB3F4F15}"/>
              </a:ext>
            </a:extLst>
          </p:cNvPr>
          <p:cNvSpPr txBox="1"/>
          <p:nvPr/>
        </p:nvSpPr>
        <p:spPr>
          <a:xfrm>
            <a:off x="675860" y="3116529"/>
            <a:ext cx="10628243" cy="907749"/>
          </a:xfrm>
          <a:prstGeom prst="rect">
            <a:avLst/>
          </a:prstGeom>
          <a:noFill/>
        </p:spPr>
        <p:txBody>
          <a:bodyPr wrap="square">
            <a:spAutoFit/>
          </a:bodyPr>
          <a:lstStyle/>
          <a:p>
            <a:pPr marL="57150" algn="just">
              <a:lnSpc>
                <a:spcPct val="115000"/>
              </a:lnSpc>
            </a:pPr>
            <a:r>
              <a:rPr lang="en-US" sz="2400" dirty="0" err="1">
                <a:solidFill>
                  <a:srgbClr val="FF0000"/>
                </a:solidFill>
                <a:effectLst/>
                <a:latin typeface="Times New Roman" panose="02020603050405020304" pitchFamily="18" charset="0"/>
                <a:ea typeface="Times New Roman" panose="02020603050405020304" pitchFamily="18" charset="0"/>
              </a:rPr>
              <a:t>Nhóm</a:t>
            </a:r>
            <a:r>
              <a:rPr lang="en-US" sz="2400" dirty="0">
                <a:solidFill>
                  <a:srgbClr val="FF0000"/>
                </a:solidFill>
                <a:effectLst/>
                <a:latin typeface="Times New Roman" panose="02020603050405020304" pitchFamily="18" charset="0"/>
                <a:ea typeface="Times New Roman" panose="02020603050405020304" pitchFamily="18" charset="0"/>
              </a:rPr>
              <a:t> 1:</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ghép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5B43CEBA-21AB-40CB-A6DD-EBB1AC5833C1}"/>
              </a:ext>
            </a:extLst>
          </p:cNvPr>
          <p:cNvSpPr txBox="1"/>
          <p:nvPr/>
        </p:nvSpPr>
        <p:spPr>
          <a:xfrm>
            <a:off x="675860" y="4169703"/>
            <a:ext cx="10735073" cy="907749"/>
          </a:xfrm>
          <a:prstGeom prst="rect">
            <a:avLst/>
          </a:prstGeom>
          <a:noFill/>
        </p:spPr>
        <p:txBody>
          <a:bodyPr wrap="square">
            <a:spAutoFit/>
          </a:bodyPr>
          <a:lstStyle/>
          <a:p>
            <a:pPr marL="57150" algn="just">
              <a:lnSpc>
                <a:spcPct val="115000"/>
              </a:lnSpc>
            </a:pPr>
            <a:r>
              <a:rPr lang="en-US" sz="2400" dirty="0" err="1">
                <a:solidFill>
                  <a:srgbClr val="FF0000"/>
                </a:solidFill>
                <a:effectLst/>
                <a:latin typeface="Times New Roman" panose="02020603050405020304" pitchFamily="18" charset="0"/>
                <a:ea typeface="Times New Roman" panose="02020603050405020304" pitchFamily="18" charset="0"/>
              </a:rPr>
              <a:t>Nhóm</a:t>
            </a:r>
            <a:r>
              <a:rPr lang="en-US" sz="2400" dirty="0">
                <a:solidFill>
                  <a:srgbClr val="FF0000"/>
                </a:solidFill>
                <a:effectLst/>
                <a:latin typeface="Times New Roman" panose="02020603050405020304" pitchFamily="18" charset="0"/>
                <a:ea typeface="Times New Roman" panose="02020603050405020304" pitchFamily="18" charset="0"/>
              </a:rPr>
              <a:t> 2</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Đóng</a:t>
            </a:r>
            <a:r>
              <a:rPr lang="en-US" sz="2400"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xmlns="" id="{36BBBF6B-E7D3-4816-A7A0-29BA5F93EC06}"/>
              </a:ext>
            </a:extLst>
          </p:cNvPr>
          <p:cNvSpPr txBox="1"/>
          <p:nvPr/>
        </p:nvSpPr>
        <p:spPr>
          <a:xfrm>
            <a:off x="672700" y="1858945"/>
            <a:ext cx="6112412"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 B1: Chuyển giao nhiệm vụ:</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61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1" grpId="0"/>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405494" y="1191491"/>
            <a:ext cx="11635464" cy="511936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33C733D-5B15-4898-B755-C1C9449CEEA8}"/>
              </a:ext>
            </a:extLst>
          </p:cNvPr>
          <p:cNvSpPr txBox="1"/>
          <p:nvPr/>
        </p:nvSpPr>
        <p:spPr>
          <a:xfrm>
            <a:off x="594514" y="1708447"/>
            <a:ext cx="11257424" cy="3785652"/>
          </a:xfrm>
          <a:prstGeom prst="rect">
            <a:avLst/>
          </a:prstGeom>
          <a:noFill/>
        </p:spPr>
        <p:txBody>
          <a:bodyPr wrap="square">
            <a:spAutoFit/>
          </a:bodyPr>
          <a:lstStyle/>
          <a:p>
            <a:pPr algn="just"/>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nhằm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mưu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lừa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rPr>
              <a:t> tin .</a:t>
            </a:r>
            <a:endParaRPr lang="en-US" sz="2400" dirty="0">
              <a:effectLst/>
              <a:latin typeface="Times New Roman" panose="02020603050405020304" pitchFamily="18" charset="0"/>
              <a:ea typeface="Times New Roman" panose="02020603050405020304" pitchFamily="18" charset="0"/>
            </a:endParaRPr>
          </a:p>
          <a:p>
            <a:pPr algn="just"/>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4: HS </a:t>
            </a:r>
            <a:r>
              <a:rPr lang="en-US" sz="2400" b="1" dirty="0" err="1">
                <a:solidFill>
                  <a:srgbClr val="0D0D0D"/>
                </a:solidFill>
                <a:effectLst/>
                <a:latin typeface="Times New Roman" panose="02020603050405020304" pitchFamily="18" charset="0"/>
                <a:ea typeface="Times New Roman" panose="02020603050405020304" pitchFamily="18" charset="0"/>
              </a:rPr>
              <a:t>nêu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suy</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nghĩ</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của</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thân</a:t>
            </a:r>
            <a:r>
              <a:rPr lang="en-US" sz="24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cạnh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kẻ</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850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436915" y="1329397"/>
            <a:ext cx="11318170" cy="465649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9BC859F-8EC6-4176-9771-9384D220F3C7}"/>
              </a:ext>
            </a:extLst>
          </p:cNvPr>
          <p:cNvSpPr txBox="1"/>
          <p:nvPr/>
        </p:nvSpPr>
        <p:spPr>
          <a:xfrm>
            <a:off x="907473" y="1834085"/>
            <a:ext cx="1808018"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02:</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62F90B1-F273-4709-976A-1FFAC1DD3722}"/>
              </a:ext>
            </a:extLst>
          </p:cNvPr>
          <p:cNvSpPr txBox="1"/>
          <p:nvPr/>
        </p:nvSpPr>
        <p:spPr>
          <a:xfrm>
            <a:off x="2715491" y="1820104"/>
            <a:ext cx="6109854" cy="461665"/>
          </a:xfrm>
          <a:prstGeom prst="rect">
            <a:avLst/>
          </a:prstGeom>
          <a:noFill/>
        </p:spPr>
        <p:txBody>
          <a:bodyPr wrap="square">
            <a:spAutoFit/>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2195B85-8418-401F-A9DB-BD99CAC2EB09}"/>
              </a:ext>
            </a:extLst>
          </p:cNvPr>
          <p:cNvSpPr txBox="1"/>
          <p:nvPr/>
        </p:nvSpPr>
        <p:spPr>
          <a:xfrm>
            <a:off x="602566" y="2723163"/>
            <a:ext cx="10986868" cy="3416320"/>
          </a:xfrm>
          <a:prstGeom prst="rect">
            <a:avLst/>
          </a:prstGeom>
          <a:noFill/>
        </p:spPr>
        <p:txBody>
          <a:bodyPr wrap="square">
            <a:spAutoFit/>
          </a:bodyPr>
          <a:lstStyle/>
          <a:p>
            <a:pPr algn="just"/>
            <a:r>
              <a:rPr lang="en-US" sz="2400"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Cuối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cùng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các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hoàng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cởi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giáp</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hàng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bữa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kẻ</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thua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trận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vạn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tướng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lĩnh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vẻn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vẹn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bĩu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đũa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ý,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đố</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họ</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hứa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trọng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thưởng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rPr>
              <a:t> ai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đầy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cúi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đầu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chồng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kéo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nhau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nước</a:t>
            </a:r>
            <a:endParaRPr lang="en-US" sz="2400" dirty="0">
              <a:effectLst/>
              <a:latin typeface="Times New Roman" panose="02020603050405020304" pitchFamily="18" charset="0"/>
              <a:ea typeface="Times New Roman" panose="02020603050405020304" pitchFamily="18" charset="0"/>
            </a:endParaRPr>
          </a:p>
          <a:p>
            <a:pPr indent="457200" algn="just"/>
            <a:r>
              <a:rPr lang="en-US" sz="2400" i="1" dirty="0" err="1">
                <a:effectLst/>
                <a:latin typeface="Times New Roman" panose="02020603050405020304" pitchFamily="18" charset="0"/>
                <a:ea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vua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trai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nhường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a:t>
            </a:r>
          </a:p>
          <a:p>
            <a:pPr algn="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i="1" dirty="0">
                <a:solidFill>
                  <a:srgbClr val="0D0D0D"/>
                </a:solidFill>
                <a:effectLst/>
                <a:latin typeface="Times New Roman" panose="02020603050405020304" pitchFamily="18" charset="0"/>
                <a:ea typeface="Times New Roman" panose="02020603050405020304" pitchFamily="18" charset="0"/>
              </a:rPr>
              <a:t>  (Theo </a:t>
            </a:r>
            <a:r>
              <a:rPr lang="en-US" sz="2400" i="1" dirty="0" err="1">
                <a:solidFill>
                  <a:srgbClr val="0D0D0D"/>
                </a:solidFill>
                <a:effectLst/>
                <a:latin typeface="Times New Roman" panose="02020603050405020304" pitchFamily="18" charset="0"/>
                <a:ea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Đổng</a:t>
            </a:r>
            <a:r>
              <a:rPr lang="en-US" sz="2400" i="1" dirty="0">
                <a:solidFill>
                  <a:srgbClr val="0D0D0D"/>
                </a:solidFill>
                <a:effectLst/>
                <a:latin typeface="Times New Roman" panose="02020603050405020304" pitchFamily="18" charset="0"/>
                <a:ea typeface="Times New Roman" panose="02020603050405020304" pitchFamily="18" charset="0"/>
              </a:rPr>
              <a:t> Chi)</a:t>
            </a:r>
            <a:endParaRPr lang="en-US" sz="2400" dirty="0">
              <a:effectLst/>
              <a:latin typeface="Times New Roman" panose="02020603050405020304" pitchFamily="18" charset="0"/>
              <a:ea typeface="Times New Roman" panose="02020603050405020304" pitchFamily="18" charset="0"/>
            </a:endParaRPr>
          </a:p>
          <a:p>
            <a:pPr algn="just">
              <a:spcAft>
                <a:spcPts val="1200"/>
              </a:spcAft>
            </a:pP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630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2036619" y="845126"/>
            <a:ext cx="9795164" cy="5250873"/>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xmlns="" id="{4F22B8F9-0114-45C9-BA77-E9A92C785792}"/>
              </a:ext>
            </a:extLst>
          </p:cNvPr>
          <p:cNvSpPr/>
          <p:nvPr/>
        </p:nvSpPr>
        <p:spPr>
          <a:xfrm>
            <a:off x="360218" y="997527"/>
            <a:ext cx="1676400" cy="50984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225A817-5A6A-4320-8029-EB1988D3DC4D}"/>
              </a:ext>
            </a:extLst>
          </p:cNvPr>
          <p:cNvSpPr txBox="1"/>
          <p:nvPr/>
        </p:nvSpPr>
        <p:spPr>
          <a:xfrm>
            <a:off x="772391" y="2638822"/>
            <a:ext cx="1070264"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Trả</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xmlns="" id="{6442FB8F-DA05-44E4-9ACC-4FD30DD4D0A9}"/>
              </a:ext>
            </a:extLst>
          </p:cNvPr>
          <p:cNvSpPr txBox="1"/>
          <p:nvPr/>
        </p:nvSpPr>
        <p:spPr>
          <a:xfrm>
            <a:off x="2254828" y="1305341"/>
            <a:ext cx="9272608" cy="3785652"/>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vạn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vẻn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vẹn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tí</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bĩu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đũa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smtClean="0">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03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2813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A8972BDD-0327-42B7-9151-63E5F0EFE66C}"/>
              </a:ext>
            </a:extLst>
          </p:cNvPr>
          <p:cNvSpPr>
            <a:spLocks noChangeArrowheads="1"/>
          </p:cNvSpPr>
          <p:nvPr/>
        </p:nvSpPr>
        <p:spPr bwMode="auto">
          <a:xfrm>
            <a:off x="5139433" y="497028"/>
            <a:ext cx="2882348" cy="628832"/>
          </a:xfrm>
          <a:prstGeom prst="roundRect">
            <a:avLst>
              <a:gd name="adj" fmla="val 16667"/>
            </a:avLst>
          </a:prstGeom>
          <a:solidFill>
            <a:schemeClr val="accent6">
              <a:lumMod val="40000"/>
              <a:lumOff val="6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2671518" y="1418054"/>
            <a:ext cx="9312663" cy="113118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0F287DB-6422-41CD-9326-26176D4F5B84}"/>
              </a:ext>
            </a:extLst>
          </p:cNvPr>
          <p:cNvSpPr txBox="1"/>
          <p:nvPr/>
        </p:nvSpPr>
        <p:spPr>
          <a:xfrm>
            <a:off x="5507181" y="569935"/>
            <a:ext cx="2514600"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xmlns="" id="{16C50E59-31BB-408E-BF70-84CDA9A0E7D7}"/>
              </a:ext>
            </a:extLst>
          </p:cNvPr>
          <p:cNvSpPr>
            <a:spLocks noChangeArrowheads="1"/>
          </p:cNvSpPr>
          <p:nvPr/>
        </p:nvSpPr>
        <p:spPr bwMode="auto">
          <a:xfrm>
            <a:off x="2646218" y="3186545"/>
            <a:ext cx="9312664" cy="155034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076224E1-C1D1-48FC-9080-16762F0521AD}"/>
              </a:ext>
            </a:extLst>
          </p:cNvPr>
          <p:cNvSpPr/>
          <p:nvPr/>
        </p:nvSpPr>
        <p:spPr>
          <a:xfrm>
            <a:off x="415636" y="1418054"/>
            <a:ext cx="2230582" cy="11311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94180ACC-39FA-44BC-8669-EADA383DD33B}"/>
              </a:ext>
            </a:extLst>
          </p:cNvPr>
          <p:cNvSpPr txBox="1"/>
          <p:nvPr/>
        </p:nvSpPr>
        <p:spPr>
          <a:xfrm>
            <a:off x="801155" y="1752811"/>
            <a:ext cx="2479964"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773207A1-E5F4-46DE-8220-980407ACFD05}"/>
              </a:ext>
            </a:extLst>
          </p:cNvPr>
          <p:cNvSpPr/>
          <p:nvPr/>
        </p:nvSpPr>
        <p:spPr>
          <a:xfrm>
            <a:off x="415636" y="3186545"/>
            <a:ext cx="2230582" cy="155034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657DDF31-82CB-4CEE-9A67-B9C6EF963EF0}"/>
              </a:ext>
            </a:extLst>
          </p:cNvPr>
          <p:cNvSpPr txBox="1"/>
          <p:nvPr/>
        </p:nvSpPr>
        <p:spPr>
          <a:xfrm>
            <a:off x="801155" y="3720208"/>
            <a:ext cx="2094445"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F6D1D7A5-FA4C-4FA8-8AB8-862D897A5E50}"/>
              </a:ext>
            </a:extLst>
          </p:cNvPr>
          <p:cNvSpPr txBox="1"/>
          <p:nvPr/>
        </p:nvSpPr>
        <p:spPr>
          <a:xfrm>
            <a:off x="2895600" y="1529770"/>
            <a:ext cx="8631836" cy="907749"/>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spcAft>
                <a:spcPts val="1000"/>
              </a:spcAft>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xmlns="" id="{063FBD1E-E2EB-4A7C-B438-AFE9906E450D}"/>
              </a:ext>
            </a:extLst>
          </p:cNvPr>
          <p:cNvSpPr txBox="1"/>
          <p:nvPr/>
        </p:nvSpPr>
        <p:spPr>
          <a:xfrm>
            <a:off x="2782355" y="3361553"/>
            <a:ext cx="8994009" cy="1200329"/>
          </a:xfrm>
          <a:prstGeom prst="rect">
            <a:avLst/>
          </a:prstGeom>
          <a:noFill/>
        </p:spPr>
        <p:txBody>
          <a:bodyPr wrap="square">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490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9" grpId="0"/>
      <p:bldP spid="12" grpId="0" animBg="1"/>
      <p:bldP spid="14" grpId="0"/>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094281"/>
            <a:ext cx="11348150" cy="485681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908A5C39-B43D-4A8E-824A-693DCBE1E3D7}"/>
              </a:ext>
            </a:extLst>
          </p:cNvPr>
          <p:cNvSpPr txBox="1"/>
          <p:nvPr/>
        </p:nvSpPr>
        <p:spPr>
          <a:xfrm>
            <a:off x="940632" y="1318577"/>
            <a:ext cx="10682337" cy="1200329"/>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2b:</a:t>
            </a:r>
            <a:r>
              <a:rPr lang="en-US" sz="2400" dirty="0">
                <a:effectLst/>
                <a:latin typeface="Times New Roman" panose="02020603050405020304" pitchFamily="18" charset="0"/>
                <a:ea typeface="Times New Roman" panose="02020603050405020304" pitchFamily="18" charset="0"/>
              </a:rPr>
              <a:t> </a:t>
            </a:r>
          </a:p>
          <a:p>
            <a:pPr algn="just"/>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vạn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tướng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lĩnh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vẻn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vẹn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bĩu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đũa</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6F14190D-AA3C-466B-BBAC-663035E2A342}"/>
              </a:ext>
            </a:extLst>
          </p:cNvPr>
          <p:cNvGraphicFramePr>
            <a:graphicFrameLocks noGrp="1"/>
          </p:cNvGraphicFramePr>
          <p:nvPr>
            <p:extLst>
              <p:ext uri="{D42A27DB-BD31-4B8C-83A1-F6EECF244321}">
                <p14:modId xmlns:p14="http://schemas.microsoft.com/office/powerpoint/2010/main" val="383328976"/>
              </p:ext>
            </p:extLst>
          </p:nvPr>
        </p:nvGraphicFramePr>
        <p:xfrm>
          <a:off x="940631" y="2773181"/>
          <a:ext cx="10682337" cy="2990538"/>
        </p:xfrm>
        <a:graphic>
          <a:graphicData uri="http://schemas.openxmlformats.org/drawingml/2006/table">
            <a:tbl>
              <a:tblPr firstRow="1" firstCol="1" bandRow="1" bandCol="1">
                <a:tableStyleId>{5C22544A-7EE6-4342-B048-85BDC9FD1C3A}</a:tableStyleId>
              </a:tblPr>
              <a:tblGrid>
                <a:gridCol w="3560779">
                  <a:extLst>
                    <a:ext uri="{9D8B030D-6E8A-4147-A177-3AD203B41FA5}">
                      <a16:colId xmlns:a16="http://schemas.microsoft.com/office/drawing/2014/main" xmlns="" val="553015971"/>
                    </a:ext>
                  </a:extLst>
                </a:gridCol>
                <a:gridCol w="3560779">
                  <a:extLst>
                    <a:ext uri="{9D8B030D-6E8A-4147-A177-3AD203B41FA5}">
                      <a16:colId xmlns:a16="http://schemas.microsoft.com/office/drawing/2014/main" xmlns="" val="706375434"/>
                    </a:ext>
                  </a:extLst>
                </a:gridCol>
                <a:gridCol w="3560779">
                  <a:extLst>
                    <a:ext uri="{9D8B030D-6E8A-4147-A177-3AD203B41FA5}">
                      <a16:colId xmlns:a16="http://schemas.microsoft.com/office/drawing/2014/main" xmlns="" val="3097111786"/>
                    </a:ext>
                  </a:extLst>
                </a:gridCol>
              </a:tblGrid>
              <a:tr h="996846">
                <a:tc>
                  <a:txBody>
                    <a:bodyPr/>
                    <a:lstStyle/>
                    <a:p>
                      <a:pPr algn="just"/>
                      <a:r>
                        <a:rPr lang="en-US" sz="2400">
                          <a:effectLst/>
                          <a:latin typeface="Times New Roman" panose="02020603050405020304" pitchFamily="18" charset="0"/>
                          <a:cs typeface="Times New Roman" panose="02020603050405020304" pitchFamily="18" charset="0"/>
                        </a:rPr>
                        <a:t>Từ đơn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ghép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láy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31437420"/>
                  </a:ext>
                </a:extLst>
              </a:tr>
              <a:tr h="1993692">
                <a:tc>
                  <a:txBody>
                    <a:bodyPr/>
                    <a:lstStyle/>
                    <a:p>
                      <a:pPr algn="just"/>
                      <a:r>
                        <a:rPr lang="en-US" sz="2400" dirty="0" err="1">
                          <a:effectLst/>
                          <a:latin typeface="Times New Roman" panose="02020603050405020304" pitchFamily="18" charset="0"/>
                          <a:cs typeface="Times New Roman" panose="02020603050405020304" pitchFamily="18" charset="0"/>
                        </a:rPr>
                        <a:t>Cả</a:t>
                      </a:r>
                      <a:r>
                        <a:rPr lang="en-US" sz="2400">
                          <a:effectLst/>
                          <a:latin typeface="Times New Roman" panose="02020603050405020304" pitchFamily="18" charset="0"/>
                          <a:cs typeface="Times New Roman" panose="02020603050405020304" pitchFamily="18" charset="0"/>
                        </a:rPr>
                        <a:t>, </a:t>
                      </a:r>
                      <a:r>
                        <a:rPr lang="en-US" sz="2400" smtClean="0">
                          <a:effectLst/>
                          <a:latin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dọn</a:t>
                      </a:r>
                      <a:r>
                        <a:rPr lang="en-US" sz="2400" dirty="0">
                          <a:effectLst/>
                          <a:latin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tướng lĩnh, quân sĩ, niêu cơm, tí xíu, bĩu môi, cầm </a:t>
                      </a:r>
                      <a:r>
                        <a:rPr lang="en-US" sz="2400" smtClean="0">
                          <a:effectLst/>
                          <a:latin typeface="Times New Roman" panose="02020603050405020304" pitchFamily="18" charset="0"/>
                          <a:cs typeface="Times New Roman" panose="02020603050405020304" pitchFamily="18" charset="0"/>
                        </a:rPr>
                        <a:t>đũa, mấy vạn,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err="1">
                          <a:effectLst/>
                          <a:latin typeface="Times New Roman" panose="02020603050405020304" pitchFamily="18" charset="0"/>
                          <a:cs typeface="Times New Roman" panose="02020603050405020304" pitchFamily="18" charset="0"/>
                        </a:rPr>
                        <a:t>vẻn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vẹn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16794149"/>
                  </a:ext>
                </a:extLst>
              </a:tr>
            </a:tbl>
          </a:graphicData>
        </a:graphic>
      </p:graphicFrame>
    </p:spTree>
    <p:extLst>
      <p:ext uri="{BB962C8B-B14F-4D97-AF65-F5344CB8AC3E}">
        <p14:creationId xmlns:p14="http://schemas.microsoft.com/office/powerpoint/2010/main" val="4012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3519055" y="1678897"/>
            <a:ext cx="8340436" cy="313294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Diagonal Corners Rounded 9">
            <a:extLst>
              <a:ext uri="{FF2B5EF4-FFF2-40B4-BE49-F238E27FC236}">
                <a16:creationId xmlns:a16="http://schemas.microsoft.com/office/drawing/2014/main" xmlns="" id="{185186AA-3A26-462E-B9C7-106A78AF3E74}"/>
              </a:ext>
            </a:extLst>
          </p:cNvPr>
          <p:cNvSpPr/>
          <p:nvPr/>
        </p:nvSpPr>
        <p:spPr>
          <a:xfrm>
            <a:off x="827298" y="1678897"/>
            <a:ext cx="2691756" cy="3297838"/>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xmlns="" id="{68268E63-D839-49FC-83C1-F325B35AD5CA}"/>
              </a:ext>
            </a:extLst>
          </p:cNvPr>
          <p:cNvSpPr txBox="1"/>
          <p:nvPr/>
        </p:nvSpPr>
        <p:spPr>
          <a:xfrm>
            <a:off x="827299" y="1942031"/>
            <a:ext cx="2691755" cy="2181944"/>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tabLst>
                <a:tab pos="40005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541402C-C670-4564-8DBA-D2DB66EA8BB1}"/>
              </a:ext>
            </a:extLst>
          </p:cNvPr>
          <p:cNvSpPr txBox="1"/>
          <p:nvPr/>
        </p:nvSpPr>
        <p:spPr>
          <a:xfrm>
            <a:off x="3643744" y="2369838"/>
            <a:ext cx="8215745" cy="1764394"/>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4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AA175AD3-B62D-4BB8-ADC1-0A15E5019CC3}"/>
              </a:ext>
            </a:extLst>
          </p:cNvPr>
          <p:cNvSpPr>
            <a:spLocks noChangeArrowheads="1"/>
          </p:cNvSpPr>
          <p:nvPr/>
        </p:nvSpPr>
        <p:spPr bwMode="auto">
          <a:xfrm>
            <a:off x="3214254" y="1418053"/>
            <a:ext cx="8752893" cy="374969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FDAF840D-9649-408C-B75A-A947444889AD}"/>
              </a:ext>
            </a:extLst>
          </p:cNvPr>
          <p:cNvSpPr/>
          <p:nvPr/>
        </p:nvSpPr>
        <p:spPr>
          <a:xfrm>
            <a:off x="224852" y="1418053"/>
            <a:ext cx="2989403" cy="374969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5671F7FA-B552-47F1-84EC-BB5B553D600D}"/>
              </a:ext>
            </a:extLst>
          </p:cNvPr>
          <p:cNvSpPr txBox="1"/>
          <p:nvPr/>
        </p:nvSpPr>
        <p:spPr>
          <a:xfrm>
            <a:off x="224851" y="1639580"/>
            <a:ext cx="2989403" cy="3456139"/>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a:t>
            </a:r>
          </a:p>
          <a:p>
            <a:pPr algn="just">
              <a:lnSpc>
                <a:spcPct val="115000"/>
              </a:lnSpc>
              <a:tabLst>
                <a:tab pos="40005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03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D73B274-F70E-404C-8613-A71B110381C2}"/>
              </a:ext>
            </a:extLst>
          </p:cNvPr>
          <p:cNvSpPr txBox="1"/>
          <p:nvPr/>
        </p:nvSpPr>
        <p:spPr>
          <a:xfrm>
            <a:off x="3338946" y="1715517"/>
            <a:ext cx="8368372" cy="3452227"/>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ước mơ, niềm tin của nhân dân về sự chiến thắng của những con người chính nghĩa, lương thiện)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2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C3838-0EA7-4929-837D-14BADE92FE2B}"/>
              </a:ext>
            </a:extLst>
          </p:cNvPr>
          <p:cNvSpPr>
            <a:spLocks noChangeArrowheads="1"/>
          </p:cNvSpPr>
          <p:nvPr/>
        </p:nvSpPr>
        <p:spPr bwMode="auto">
          <a:xfrm>
            <a:off x="468257" y="1821759"/>
            <a:ext cx="11343992" cy="363437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3B25A3E-D701-4067-9A9F-22EE5EFE5F45}"/>
              </a:ext>
            </a:extLst>
          </p:cNvPr>
          <p:cNvSpPr txBox="1"/>
          <p:nvPr/>
        </p:nvSpPr>
        <p:spPr>
          <a:xfrm>
            <a:off x="1073728" y="2035826"/>
            <a:ext cx="1905000" cy="461665"/>
          </a:xfrm>
          <a:prstGeom prst="rect">
            <a:avLst/>
          </a:prstGeom>
          <a:noFill/>
        </p:spPr>
        <p:txBody>
          <a:bodyPr wrap="square">
            <a:spAutoFit/>
          </a:bodyPr>
          <a:lstStyle/>
          <a:p>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03:</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10393E0-2338-48A7-93B9-AF5D99A7422D}"/>
              </a:ext>
            </a:extLst>
          </p:cNvPr>
          <p:cNvSpPr txBox="1"/>
          <p:nvPr/>
        </p:nvSpPr>
        <p:spPr>
          <a:xfrm>
            <a:off x="2673927" y="2035826"/>
            <a:ext cx="3609109"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86F53A6-EE45-43C3-8146-EFD04D62BB76}"/>
              </a:ext>
            </a:extLst>
          </p:cNvPr>
          <p:cNvSpPr txBox="1"/>
          <p:nvPr/>
        </p:nvSpPr>
        <p:spPr>
          <a:xfrm>
            <a:off x="625839" y="2885753"/>
            <a:ext cx="10961558" cy="2234458"/>
          </a:xfrm>
          <a:prstGeom prst="rect">
            <a:avLst/>
          </a:prstGeom>
          <a:noFill/>
        </p:spPr>
        <p:txBody>
          <a:bodyPr wrap="square">
            <a:spAutoFit/>
          </a:bodyPr>
          <a:lstStyle/>
          <a:p>
            <a:pPr indent="20320">
              <a:lnSpc>
                <a:spcPct val="120000"/>
              </a:lnSpc>
            </a:pP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Khi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vừa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lớn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mẹ</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sống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lủi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thủi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túp</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dựng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dưới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gốc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gia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tài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lưỡi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búa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rPr>
              <a:t> cha </a:t>
            </a:r>
            <a:r>
              <a:rPr lang="en-US" sz="2400" i="1" dirty="0" err="1">
                <a:effectLst/>
                <a:latin typeface="Times New Roman" panose="02020603050405020304" pitchFamily="18" charset="0"/>
                <a:ea typeface="Times New Roman" panose="02020603050405020304" pitchFamily="18" charset="0"/>
              </a:rPr>
              <a:t>để</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ta </a:t>
            </a:r>
            <a:r>
              <a:rPr lang="en-US" sz="2400" i="1" dirty="0" err="1">
                <a:effectLst/>
                <a:latin typeface="Times New Roman" panose="02020603050405020304" pitchFamily="18" charset="0"/>
                <a:ea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Năm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bắt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đầu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dùng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búa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Ngọc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Hoàng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thiên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thần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xuống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dạy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các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nghệ</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mọi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phép</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thần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thông</a:t>
            </a:r>
            <a:r>
              <a:rPr lang="en-US" sz="2400" i="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i="1" dirty="0">
                <a:solidFill>
                  <a:srgbClr val="0D0D0D"/>
                </a:solidFill>
                <a:effectLst/>
                <a:latin typeface="Times New Roman" panose="02020603050405020304" pitchFamily="18" charset="0"/>
                <a:ea typeface="Times New Roman" panose="02020603050405020304" pitchFamily="18" charset="0"/>
              </a:rPr>
              <a:t> (Theo </a:t>
            </a:r>
            <a:r>
              <a:rPr lang="en-US" sz="2400" i="1" dirty="0" err="1">
                <a:solidFill>
                  <a:srgbClr val="0D0D0D"/>
                </a:solidFill>
                <a:effectLst/>
                <a:latin typeface="Times New Roman" panose="02020603050405020304" pitchFamily="18" charset="0"/>
                <a:ea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Đổng</a:t>
            </a:r>
            <a:r>
              <a:rPr lang="en-US" sz="2400" i="1" dirty="0">
                <a:solidFill>
                  <a:srgbClr val="0D0D0D"/>
                </a:solidFill>
                <a:effectLst/>
                <a:latin typeface="Times New Roman" panose="02020603050405020304" pitchFamily="18" charset="0"/>
                <a:ea typeface="Times New Roman" panose="02020603050405020304" pitchFamily="18" charset="0"/>
              </a:rPr>
              <a:t> Chi)</a:t>
            </a:r>
            <a:endParaRPr lang="en-US" sz="2400" dirty="0"/>
          </a:p>
        </p:txBody>
      </p:sp>
    </p:spTree>
    <p:extLst>
      <p:ext uri="{BB962C8B-B14F-4D97-AF65-F5344CB8AC3E}">
        <p14:creationId xmlns:p14="http://schemas.microsoft.com/office/powerpoint/2010/main" val="19342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10">
            <a:extLst>
              <a:ext uri="{FF2B5EF4-FFF2-40B4-BE49-F238E27FC236}">
                <a16:creationId xmlns:a16="http://schemas.microsoft.com/office/drawing/2014/main" xmlns="" id="{8211607B-DF7E-44E7-B2E5-576848BADF05}"/>
              </a:ext>
            </a:extLst>
          </p:cNvPr>
          <p:cNvSpPr>
            <a:spLocks noChangeArrowheads="1"/>
          </p:cNvSpPr>
          <p:nvPr/>
        </p:nvSpPr>
        <p:spPr bwMode="auto">
          <a:xfrm>
            <a:off x="6567054" y="2258575"/>
            <a:ext cx="5409103" cy="1861846"/>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p:txBody>
      </p:sp>
      <p:sp>
        <p:nvSpPr>
          <p:cNvPr id="42" name="Rounded Rectangle 10">
            <a:extLst>
              <a:ext uri="{FF2B5EF4-FFF2-40B4-BE49-F238E27FC236}">
                <a16:creationId xmlns:a16="http://schemas.microsoft.com/office/drawing/2014/main" xmlns="" id="{3736086F-A07D-48B2-BDD2-1C4325CF23AF}"/>
              </a:ext>
            </a:extLst>
          </p:cNvPr>
          <p:cNvSpPr>
            <a:spLocks noChangeArrowheads="1"/>
          </p:cNvSpPr>
          <p:nvPr/>
        </p:nvSpPr>
        <p:spPr bwMode="auto">
          <a:xfrm>
            <a:off x="7900919" y="868735"/>
            <a:ext cx="4041698" cy="105894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Flowchart: Connector 13">
            <a:extLst>
              <a:ext uri="{FF2B5EF4-FFF2-40B4-BE49-F238E27FC236}">
                <a16:creationId xmlns:a16="http://schemas.microsoft.com/office/drawing/2014/main" xmlns="" id="{248534F8-2194-4D4E-AAFE-3BD17133E54D}"/>
              </a:ext>
            </a:extLst>
          </p:cNvPr>
          <p:cNvSpPr/>
          <p:nvPr/>
        </p:nvSpPr>
        <p:spPr>
          <a:xfrm>
            <a:off x="6923810" y="868735"/>
            <a:ext cx="942109" cy="914490"/>
          </a:xfrm>
          <a:prstGeom prst="flowChartConnector">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D06153F-219D-4033-8504-0EFBC6C2949D}"/>
              </a:ext>
            </a:extLst>
          </p:cNvPr>
          <p:cNvSpPr txBox="1"/>
          <p:nvPr/>
        </p:nvSpPr>
        <p:spPr>
          <a:xfrm>
            <a:off x="6973941" y="1099476"/>
            <a:ext cx="94210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a:t>
            </a:r>
          </a:p>
        </p:txBody>
      </p:sp>
      <p:sp>
        <p:nvSpPr>
          <p:cNvPr id="16" name="Flowchart: Connector 15">
            <a:extLst>
              <a:ext uri="{FF2B5EF4-FFF2-40B4-BE49-F238E27FC236}">
                <a16:creationId xmlns:a16="http://schemas.microsoft.com/office/drawing/2014/main" xmlns="" id="{CBE5F1C9-8869-4E22-873D-A0DD0E9D06FB}"/>
              </a:ext>
            </a:extLst>
          </p:cNvPr>
          <p:cNvSpPr/>
          <p:nvPr/>
        </p:nvSpPr>
        <p:spPr>
          <a:xfrm>
            <a:off x="4271697" y="4375982"/>
            <a:ext cx="942109" cy="914490"/>
          </a:xfrm>
          <a:prstGeom prst="flowChartConnec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7" name="Flowchart: Connector 16">
            <a:extLst>
              <a:ext uri="{FF2B5EF4-FFF2-40B4-BE49-F238E27FC236}">
                <a16:creationId xmlns:a16="http://schemas.microsoft.com/office/drawing/2014/main" xmlns="" id="{BE108B24-760C-4507-9A7D-F44801EFB9FB}"/>
              </a:ext>
            </a:extLst>
          </p:cNvPr>
          <p:cNvSpPr/>
          <p:nvPr/>
        </p:nvSpPr>
        <p:spPr>
          <a:xfrm>
            <a:off x="5624945" y="2702977"/>
            <a:ext cx="942109" cy="91449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8" name="Arrow: Right 27">
            <a:extLst>
              <a:ext uri="{FF2B5EF4-FFF2-40B4-BE49-F238E27FC236}">
                <a16:creationId xmlns:a16="http://schemas.microsoft.com/office/drawing/2014/main" xmlns="" id="{AFEDF22E-FD0F-4104-84A4-083A6F36B6E9}"/>
              </a:ext>
            </a:extLst>
          </p:cNvPr>
          <p:cNvSpPr/>
          <p:nvPr/>
        </p:nvSpPr>
        <p:spPr>
          <a:xfrm>
            <a:off x="1154811" y="697610"/>
            <a:ext cx="3607929" cy="44196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DAE549E6-306A-4FFC-9E86-9DA7F44450F3}"/>
              </a:ext>
            </a:extLst>
          </p:cNvPr>
          <p:cNvSpPr txBox="1"/>
          <p:nvPr/>
        </p:nvSpPr>
        <p:spPr>
          <a:xfrm>
            <a:off x="1280794" y="2676577"/>
            <a:ext cx="3291872" cy="461665"/>
          </a:xfrm>
          <a:prstGeom prst="rect">
            <a:avLst/>
          </a:prstGeom>
          <a:noFill/>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E72768FF-28DC-4896-928A-7CFF0050AC59}"/>
              </a:ext>
            </a:extLst>
          </p:cNvPr>
          <p:cNvSpPr txBox="1"/>
          <p:nvPr/>
        </p:nvSpPr>
        <p:spPr>
          <a:xfrm>
            <a:off x="5724878" y="2873926"/>
            <a:ext cx="1000992"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2</a:t>
            </a:r>
          </a:p>
        </p:txBody>
      </p:sp>
      <p:sp>
        <p:nvSpPr>
          <p:cNvPr id="30" name="TextBox 29">
            <a:extLst>
              <a:ext uri="{FF2B5EF4-FFF2-40B4-BE49-F238E27FC236}">
                <a16:creationId xmlns:a16="http://schemas.microsoft.com/office/drawing/2014/main" xmlns="" id="{125D2124-0D74-4628-9BF1-85C7F9579873}"/>
              </a:ext>
            </a:extLst>
          </p:cNvPr>
          <p:cNvSpPr txBox="1"/>
          <p:nvPr/>
        </p:nvSpPr>
        <p:spPr>
          <a:xfrm>
            <a:off x="4334554" y="4602394"/>
            <a:ext cx="94903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3</a:t>
            </a:r>
          </a:p>
        </p:txBody>
      </p:sp>
      <p:sp>
        <p:nvSpPr>
          <p:cNvPr id="39" name="TextBox 38">
            <a:extLst>
              <a:ext uri="{FF2B5EF4-FFF2-40B4-BE49-F238E27FC236}">
                <a16:creationId xmlns:a16="http://schemas.microsoft.com/office/drawing/2014/main" xmlns="" id="{422FD20E-5F49-4298-893E-D1593AD1CD61}"/>
              </a:ext>
            </a:extLst>
          </p:cNvPr>
          <p:cNvSpPr txBox="1"/>
          <p:nvPr/>
        </p:nvSpPr>
        <p:spPr>
          <a:xfrm>
            <a:off x="7916050" y="1029719"/>
            <a:ext cx="4166390" cy="830997"/>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F8A6D85D-402E-43B9-AF20-59820CF06637}"/>
              </a:ext>
            </a:extLst>
          </p:cNvPr>
          <p:cNvSpPr txBox="1"/>
          <p:nvPr/>
        </p:nvSpPr>
        <p:spPr>
          <a:xfrm>
            <a:off x="6719947" y="2550761"/>
            <a:ext cx="5063955" cy="1569660"/>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44" name="Rounded Rectangle 10">
            <a:extLst>
              <a:ext uri="{FF2B5EF4-FFF2-40B4-BE49-F238E27FC236}">
                <a16:creationId xmlns:a16="http://schemas.microsoft.com/office/drawing/2014/main" xmlns="" id="{AE73E9F4-EF7B-46F7-A3B8-E2583176188B}"/>
              </a:ext>
            </a:extLst>
          </p:cNvPr>
          <p:cNvSpPr>
            <a:spLocks noChangeArrowheads="1"/>
          </p:cNvSpPr>
          <p:nvPr/>
        </p:nvSpPr>
        <p:spPr bwMode="auto">
          <a:xfrm>
            <a:off x="5276663" y="4341336"/>
            <a:ext cx="6654467" cy="983780"/>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xmlns="" id="{E02CCE4F-4D16-4925-987B-EA779FFB4581}"/>
              </a:ext>
            </a:extLst>
          </p:cNvPr>
          <p:cNvSpPr txBox="1"/>
          <p:nvPr/>
        </p:nvSpPr>
        <p:spPr>
          <a:xfrm>
            <a:off x="5420970" y="4621184"/>
            <a:ext cx="6365852" cy="483017"/>
          </a:xfrm>
          <a:prstGeom prst="rect">
            <a:avLst/>
          </a:prstGeom>
          <a:noFill/>
        </p:spPr>
        <p:txBody>
          <a:bodyPr wrap="square">
            <a:spAutoFit/>
          </a:bodyPr>
          <a:lstStyle/>
          <a:p>
            <a:pPr marL="457200" algn="just">
              <a:lnSpc>
                <a:spcPct val="115000"/>
              </a:lnSpc>
              <a:spcAft>
                <a:spcPts val="1000"/>
              </a:spcAft>
              <a:tabLst>
                <a:tab pos="400050" algn="l"/>
              </a:tabLst>
            </a:pP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7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arn(inVertical)">
                                      <p:cBhvr>
                                        <p:cTn id="39" dur="500"/>
                                        <p:tgtEl>
                                          <p:spTgt spid="4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1000"/>
                                        <p:tgtEl>
                                          <p:spTgt spid="16"/>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circle(in)">
                                      <p:cBhvr>
                                        <p:cTn id="50" dur="10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barn(inVertical)">
                                      <p:cBhvr>
                                        <p:cTn id="5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14" grpId="0" animBg="1"/>
      <p:bldP spid="13" grpId="0"/>
      <p:bldP spid="16" grpId="0" animBg="1"/>
      <p:bldP spid="17" grpId="0" animBg="1"/>
      <p:bldP spid="28" grpId="0" animBg="1"/>
      <p:bldP spid="24" grpId="0"/>
      <p:bldP spid="29" grpId="0"/>
      <p:bldP spid="30" grpId="0"/>
      <p:bldP spid="39" grpId="0"/>
      <p:bldP spid="41" grpId="0"/>
      <p:bldP spid="44" grpId="0" animBg="1"/>
      <p:bldP spid="4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942109" y="1418053"/>
            <a:ext cx="10543309" cy="361114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AB2D06B-03E5-4D61-9958-1F5AFBEA44D7}"/>
              </a:ext>
            </a:extLst>
          </p:cNvPr>
          <p:cNvSpPr txBox="1"/>
          <p:nvPr/>
        </p:nvSpPr>
        <p:spPr>
          <a:xfrm>
            <a:off x="1059872" y="2294170"/>
            <a:ext cx="10307782" cy="2269660"/>
          </a:xfrm>
          <a:prstGeom prst="rect">
            <a:avLst/>
          </a:prstGeom>
          <a:noFill/>
        </p:spPr>
        <p:txBody>
          <a:bodyPr wrap="square">
            <a:spAutoFit/>
          </a:bodyPr>
          <a:lstStyle/>
          <a:p>
            <a:pPr algn="just" fontAlgn="base">
              <a:lnSpc>
                <a:spcPct val="120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võ</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2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29389"/>
            <a:ext cx="11153278" cy="512663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3701D956-AAE6-4578-8C0D-F0C352C3101F}"/>
              </a:ext>
            </a:extLst>
          </p:cNvPr>
          <p:cNvSpPr txBox="1"/>
          <p:nvPr/>
        </p:nvSpPr>
        <p:spPr>
          <a:xfrm>
            <a:off x="1075544" y="1149459"/>
            <a:ext cx="6108490"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B2: Thực hiện nhiệm vụ:</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46ABDDAC-3FDD-4713-9273-6D167A114863}"/>
              </a:ext>
            </a:extLst>
          </p:cNvPr>
          <p:cNvSpPr txBox="1"/>
          <p:nvPr/>
        </p:nvSpPr>
        <p:spPr>
          <a:xfrm>
            <a:off x="688951" y="1738861"/>
            <a:ext cx="9834144" cy="830997"/>
          </a:xfrm>
          <a:prstGeom prst="rect">
            <a:avLst/>
          </a:prstGeom>
          <a:noFill/>
        </p:spPr>
        <p:txBody>
          <a:bodyPr wrap="square">
            <a:spAutoFit/>
          </a:bodyPr>
          <a:lstStyle/>
          <a:p>
            <a:pPr algn="just"/>
            <a:r>
              <a:rPr lang="da-DK" sz="2400" dirty="0">
                <a:effectLst/>
                <a:latin typeface="Times New Roman" panose="02020603050405020304" pitchFamily="18" charset="0"/>
                <a:ea typeface="Times New Roman" panose="02020603050405020304" pitchFamily="18" charset="0"/>
              </a:rPr>
              <a:t>Các nhóm lần lượt báo cáo sản phẩm dự án của nhóm.</a:t>
            </a:r>
            <a:endParaRPr lang="en-US" sz="2400" dirty="0">
              <a:effectLst/>
              <a:latin typeface="Times New Roman" panose="02020603050405020304" pitchFamily="18" charset="0"/>
              <a:ea typeface="Times New Roman" panose="02020603050405020304" pitchFamily="18" charset="0"/>
            </a:endParaRPr>
          </a:p>
          <a:p>
            <a:pPr algn="just"/>
            <a:r>
              <a:rPr lang="da-DK" sz="2400" dirty="0">
                <a:effectLst/>
                <a:latin typeface="Times New Roman" panose="02020603050405020304" pitchFamily="18" charset="0"/>
                <a:ea typeface="Times New Roman" panose="02020603050405020304" pitchFamily="18" charset="0"/>
              </a:rPr>
              <a:t>GV khích lệ, động viên.</a:t>
            </a:r>
            <a:endParaRPr lang="en-U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B507B1E5-A87E-415F-A2ED-1E1CADB9B2A1}"/>
              </a:ext>
            </a:extLst>
          </p:cNvPr>
          <p:cNvSpPr txBox="1"/>
          <p:nvPr/>
        </p:nvSpPr>
        <p:spPr>
          <a:xfrm>
            <a:off x="955624" y="2605262"/>
            <a:ext cx="6108490"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B3: Báo cáo sản phẩm học tập:</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C8CBC09D-7E04-4677-9D71-8E7977F8837F}"/>
              </a:ext>
            </a:extLst>
          </p:cNvPr>
          <p:cNvSpPr txBox="1"/>
          <p:nvPr/>
        </p:nvSpPr>
        <p:spPr>
          <a:xfrm>
            <a:off x="688951" y="3194664"/>
            <a:ext cx="10598642" cy="461665"/>
          </a:xfrm>
          <a:prstGeom prst="rect">
            <a:avLst/>
          </a:prstGeom>
          <a:noFill/>
        </p:spPr>
        <p:txBody>
          <a:bodyPr wrap="square">
            <a:spAutoFit/>
          </a:bodyPr>
          <a:lstStyle/>
          <a:p>
            <a:pPr algn="just"/>
            <a:r>
              <a:rPr lang="da-DK" sz="2400" dirty="0">
                <a:effectLst/>
                <a:latin typeface="Times New Roman" panose="02020603050405020304" pitchFamily="18" charset="0"/>
                <a:ea typeface="Times New Roman" panose="02020603050405020304" pitchFamily="18" charset="0"/>
              </a:rPr>
              <a:t>Các nhóm nhận xét sản phẩm của nhóm bạn sau khi nhóm bạn báo cáo.</a:t>
            </a:r>
            <a:endParaRPr lang="en-US" sz="24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D176F78E-95C6-456C-8CB3-2F41F6235BB5}"/>
              </a:ext>
            </a:extLst>
          </p:cNvPr>
          <p:cNvSpPr txBox="1"/>
          <p:nvPr/>
        </p:nvSpPr>
        <p:spPr>
          <a:xfrm>
            <a:off x="955624" y="3868890"/>
            <a:ext cx="6108490"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B4: Đánh giá, nhận xét</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xmlns="" id="{E117CFF4-3B59-4101-A3C2-01E3B77BD894}"/>
              </a:ext>
            </a:extLst>
          </p:cNvPr>
          <p:cNvSpPr txBox="1"/>
          <p:nvPr/>
        </p:nvSpPr>
        <p:spPr>
          <a:xfrm>
            <a:off x="844446" y="4697197"/>
            <a:ext cx="6108490" cy="830997"/>
          </a:xfrm>
          <a:prstGeom prst="rect">
            <a:avLst/>
          </a:prstGeom>
          <a:noFill/>
        </p:spPr>
        <p:txBody>
          <a:bodyPr wrap="square">
            <a:spAutoFit/>
          </a:bodyPr>
          <a:lstStyle/>
          <a:p>
            <a:pPr algn="just"/>
            <a:r>
              <a:rPr lang="da-DK" sz="2400" dirty="0">
                <a:effectLst/>
                <a:latin typeface="Times New Roman" panose="02020603050405020304" pitchFamily="18" charset="0"/>
                <a:ea typeface="Times New Roman" panose="02020603050405020304" pitchFamily="18" charset="0"/>
              </a:rPr>
              <a:t>- GV nhận xét, khen và biểu dương các nhóm có sản phẩm tốt.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87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P spid="11" grpId="0"/>
      <p:bldP spid="13"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43345" y="884420"/>
            <a:ext cx="11637819" cy="47069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3305D69-3A8F-44A0-A35D-64EAFF8593C5}"/>
              </a:ext>
            </a:extLst>
          </p:cNvPr>
          <p:cNvSpPr txBox="1"/>
          <p:nvPr/>
        </p:nvSpPr>
        <p:spPr>
          <a:xfrm>
            <a:off x="906793" y="1032877"/>
            <a:ext cx="2348345" cy="461665"/>
          </a:xfrm>
          <a:prstGeom prst="rect">
            <a:avLst/>
          </a:prstGeom>
          <a:noFill/>
        </p:spPr>
        <p:txBody>
          <a:bodyPr wrap="square">
            <a:spAutoFit/>
          </a:bodyPr>
          <a:lstStyle/>
          <a:p>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rPr>
              <a:t> 04: </a:t>
            </a:r>
            <a:endParaRPr lang="en-US" sz="2400" dirty="0"/>
          </a:p>
        </p:txBody>
      </p:sp>
      <p:sp>
        <p:nvSpPr>
          <p:cNvPr id="8" name="TextBox 7">
            <a:extLst>
              <a:ext uri="{FF2B5EF4-FFF2-40B4-BE49-F238E27FC236}">
                <a16:creationId xmlns:a16="http://schemas.microsoft.com/office/drawing/2014/main" xmlns="" id="{57D55B6E-4B02-4D9A-898D-44CCAE09B701}"/>
              </a:ext>
            </a:extLst>
          </p:cNvPr>
          <p:cNvSpPr txBox="1"/>
          <p:nvPr/>
        </p:nvSpPr>
        <p:spPr>
          <a:xfrm>
            <a:off x="575647" y="1620466"/>
            <a:ext cx="11173008" cy="3156057"/>
          </a:xfrm>
          <a:prstGeom prst="rect">
            <a:avLst/>
          </a:prstGeom>
          <a:noFill/>
        </p:spPr>
        <p:txBody>
          <a:bodyPr wrap="square">
            <a:spAutoFit/>
          </a:bodyPr>
          <a:lstStyle/>
          <a:p>
            <a:pPr>
              <a:lnSpc>
                <a:spcPct val="120000"/>
              </a:lnSpc>
            </a:pPr>
            <a:r>
              <a:rPr lang="en-US" sz="2400" b="1" dirty="0" err="1">
                <a:effectLst/>
                <a:latin typeface="Times New Roman" panose="02020603050405020304" pitchFamily="18" charset="0"/>
                <a:ea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đoạn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trích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sau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i="1" dirty="0">
                <a:effectLst/>
                <a:latin typeface="Times New Roman" panose="02020603050405020304" pitchFamily="18" charset="0"/>
                <a:ea typeface="Times New Roman" panose="02020603050405020304" pitchFamily="18" charset="0"/>
              </a:rPr>
              <a:t>           “Thạch Sanh sai dọn một bữa cơm thết đãi những kẻ thua trận.... Chúng cúi đầu lạy tạ vợ chồng Thạch Sanh rồi kéo nhau về nước”.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1:</a:t>
            </a:r>
            <a:r>
              <a:rPr lang="pt-BR" sz="2400" dirty="0">
                <a:effectLst/>
                <a:latin typeface="Times New Roman" panose="02020603050405020304" pitchFamily="18" charset="0"/>
                <a:ea typeface="Times New Roman" panose="02020603050405020304" pitchFamily="18" charset="0"/>
              </a:rPr>
              <a:t> Đoạn trích trên nằm trong văn bản nào?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2:</a:t>
            </a:r>
            <a:r>
              <a:rPr lang="pt-BR" sz="2400" dirty="0">
                <a:effectLst/>
                <a:latin typeface="Times New Roman" panose="02020603050405020304" pitchFamily="18" charset="0"/>
                <a:ea typeface="Times New Roman" panose="02020603050405020304" pitchFamily="18" charset="0"/>
              </a:rPr>
              <a:t> Thể loại của văn bản có chứa đoạn trích?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3:</a:t>
            </a:r>
            <a:r>
              <a:rPr lang="pt-BR" sz="2400" dirty="0">
                <a:effectLst/>
                <a:latin typeface="Times New Roman" panose="02020603050405020304" pitchFamily="18" charset="0"/>
                <a:ea typeface="Times New Roman" panose="02020603050405020304" pitchFamily="18" charset="0"/>
              </a:rPr>
              <a:t> Tìm chi tiết tưởng tượng kì ảo có trong đoạn trích trên.</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4:</a:t>
            </a:r>
            <a:r>
              <a:rPr lang="pt-BR" sz="2400" dirty="0">
                <a:effectLst/>
                <a:latin typeface="Times New Roman" panose="02020603050405020304" pitchFamily="18" charset="0"/>
                <a:ea typeface="Times New Roman" panose="02020603050405020304" pitchFamily="18" charset="0"/>
              </a:rPr>
              <a:t> Trình bày cảm nhận của em về chi tiết kì ảo đó bằng một đoạn văn ngắn.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197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6AF66-6C78-4787-AB0F-2EC1C269501E}"/>
              </a:ext>
            </a:extLst>
          </p:cNvPr>
          <p:cNvSpPr>
            <a:spLocks noChangeArrowheads="1"/>
          </p:cNvSpPr>
          <p:nvPr/>
        </p:nvSpPr>
        <p:spPr bwMode="auto">
          <a:xfrm>
            <a:off x="4850296" y="497028"/>
            <a:ext cx="2769706"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lnSpc>
                <a:spcPct val="150000"/>
              </a:lnSpc>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6DE8AB9-B6C5-4FF1-8CB1-28984797E536}"/>
              </a:ext>
            </a:extLst>
          </p:cNvPr>
          <p:cNvSpPr>
            <a:spLocks noChangeArrowheads="1"/>
          </p:cNvSpPr>
          <p:nvPr/>
        </p:nvSpPr>
        <p:spPr bwMode="auto">
          <a:xfrm>
            <a:off x="494676" y="1741006"/>
            <a:ext cx="11110614" cy="3430601"/>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lnSpc>
                <a:spcPct val="150000"/>
              </a:lnSpc>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FB9B49A-CFC2-43FB-8AD4-550894858629}"/>
              </a:ext>
            </a:extLst>
          </p:cNvPr>
          <p:cNvSpPr txBox="1"/>
          <p:nvPr/>
        </p:nvSpPr>
        <p:spPr>
          <a:xfrm>
            <a:off x="5382492" y="521848"/>
            <a:ext cx="2237509" cy="579967"/>
          </a:xfrm>
          <a:prstGeom prst="rect">
            <a:avLst/>
          </a:prstGeom>
          <a:noFill/>
        </p:spPr>
        <p:txBody>
          <a:bodyPr wrap="square">
            <a:spAutoFit/>
          </a:bodyPr>
          <a:lstStyle/>
          <a:p>
            <a:pPr algn="just">
              <a:lnSpc>
                <a:spcPct val="150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C1725895-5E48-4B15-9941-00433E83FC4C}"/>
              </a:ext>
            </a:extLst>
          </p:cNvPr>
          <p:cNvSpPr txBox="1"/>
          <p:nvPr/>
        </p:nvSpPr>
        <p:spPr>
          <a:xfrm>
            <a:off x="586709" y="2557701"/>
            <a:ext cx="10865775" cy="1687963"/>
          </a:xfrm>
          <a:prstGeom prst="rect">
            <a:avLst/>
          </a:prstGeom>
          <a:noFill/>
        </p:spPr>
        <p:txBody>
          <a:bodyPr wrap="square">
            <a:spAutoFit/>
          </a:bodyPr>
          <a:lstStyle/>
          <a:p>
            <a:pPr algn="just">
              <a:lnSpc>
                <a:spcPct val="150000"/>
              </a:lnSpc>
            </a:pPr>
            <a:r>
              <a:rPr lang="pt-BR" sz="2400" b="1" dirty="0">
                <a:effectLst/>
                <a:latin typeface="Times New Roman" panose="02020603050405020304" pitchFamily="18" charset="0"/>
                <a:ea typeface="Times New Roman" panose="02020603050405020304" pitchFamily="18" charset="0"/>
              </a:rPr>
              <a:t>Câu 1</a:t>
            </a:r>
            <a:r>
              <a:rPr lang="en-US" sz="2400" b="1" dirty="0">
                <a:effectLst/>
                <a:latin typeface="Times New Roman" panose="02020603050405020304" pitchFamily="18" charset="0"/>
                <a:ea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rPr>
              <a:t>- VB: Thạch Sanh</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pt-BR" sz="2400" b="1" dirty="0">
                <a:effectLst/>
                <a:latin typeface="Times New Roman" panose="02020603050405020304" pitchFamily="18" charset="0"/>
                <a:ea typeface="Times New Roman" panose="02020603050405020304" pitchFamily="18" charset="0"/>
              </a:rPr>
              <a:t>Câu 2</a:t>
            </a:r>
            <a:r>
              <a:rPr lang="en-US" sz="2400" b="1" dirty="0">
                <a:effectLst/>
                <a:latin typeface="Times New Roman" panose="02020603050405020304" pitchFamily="18" charset="0"/>
                <a:ea typeface="Times New Roman" panose="02020603050405020304" pitchFamily="18" charset="0"/>
              </a:rPr>
              <a:t>:</a:t>
            </a:r>
            <a:r>
              <a:rPr lang="pt-BR" sz="2400" dirty="0">
                <a:effectLst/>
                <a:latin typeface="Times New Roman" panose="02020603050405020304" pitchFamily="18" charset="0"/>
                <a:ea typeface="Times New Roman" panose="02020603050405020304" pitchFamily="18" charset="0"/>
              </a:rPr>
              <a:t>- Thể loại: Truyện cổ tích</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pt-BR" sz="2400" b="1" dirty="0">
                <a:effectLst/>
                <a:latin typeface="Times New Roman" panose="02020603050405020304" pitchFamily="18" charset="0"/>
                <a:ea typeface="Times New Roman" panose="02020603050405020304" pitchFamily="18" charset="0"/>
              </a:rPr>
              <a:t>Câu 3</a:t>
            </a:r>
            <a:r>
              <a:rPr lang="en-US" sz="2400" b="1" dirty="0">
                <a:effectLst/>
                <a:latin typeface="Times New Roman" panose="02020603050405020304" pitchFamily="18" charset="0"/>
                <a:ea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rPr>
              <a:t>- Chi tiết niêu cơm thần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267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14793" y="494676"/>
            <a:ext cx="11587397" cy="605508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C2ABAC5F-3975-4D62-AAA7-199E84BB101E}"/>
              </a:ext>
            </a:extLst>
          </p:cNvPr>
          <p:cNvSpPr txBox="1"/>
          <p:nvPr/>
        </p:nvSpPr>
        <p:spPr>
          <a:xfrm>
            <a:off x="677381" y="644578"/>
            <a:ext cx="11199826" cy="5815246"/>
          </a:xfrm>
          <a:prstGeom prst="rect">
            <a:avLst/>
          </a:prstGeom>
          <a:noFill/>
        </p:spPr>
        <p:txBody>
          <a:bodyPr wrap="square">
            <a:spAutoFit/>
          </a:bodyPr>
          <a:lstStyle/>
          <a:p>
            <a:pPr algn="just">
              <a:lnSpc>
                <a:spcPct val="120000"/>
              </a:lnSpc>
            </a:pPr>
            <a:r>
              <a:rPr lang="pt-BR" sz="2400" b="1" dirty="0">
                <a:effectLst/>
                <a:latin typeface="Times New Roman" panose="02020603050405020304" pitchFamily="18" charset="0"/>
                <a:ea typeface="Times New Roman" panose="02020603050405020304" pitchFamily="18" charset="0"/>
              </a:rPr>
              <a:t>Câu 4.</a:t>
            </a:r>
            <a:r>
              <a:rPr lang="pt-BR" sz="2400" dirty="0">
                <a:effectLst/>
                <a:latin typeface="Times New Roman" panose="02020603050405020304" pitchFamily="18" charset="0"/>
                <a:ea typeface="Times New Roman" panose="02020603050405020304" pitchFamily="18" charset="0"/>
              </a:rPr>
              <a:t> Gv gợi ý các ý chính trong đoạn văn.</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dirty="0">
                <a:effectLst/>
                <a:latin typeface="Times New Roman" panose="02020603050405020304" pitchFamily="18" charset="0"/>
                <a:ea typeface="Times New Roman" panose="02020603050405020304" pitchFamily="18" charset="0"/>
              </a:rPr>
              <a:t>- Giới thiệu TCT TS: </a:t>
            </a:r>
            <a:r>
              <a:rPr lang="pt-BR" sz="2400" i="1" dirty="0">
                <a:effectLst/>
                <a:latin typeface="Times New Roman" panose="02020603050405020304" pitchFamily="18" charset="0"/>
                <a:ea typeface="Times New Roman" panose="02020603050405020304" pitchFamily="18" charset="0"/>
              </a:rPr>
              <a:t>Thạch Sanh</a:t>
            </a:r>
            <a:r>
              <a:rPr lang="pt-BR" sz="2400" dirty="0">
                <a:effectLst/>
                <a:latin typeface="Times New Roman" panose="02020603050405020304" pitchFamily="18" charset="0"/>
                <a:ea typeface="Times New Roman" panose="02020603050405020304" pitchFamily="18" charset="0"/>
              </a:rPr>
              <a:t> là câu chuyện thể hiện ước mơ, niềm tin về đạo đức, công lý xã hội và lý tưởng nhân đạo, yêu hòa bình của nhân dân ta.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dirty="0">
                <a:effectLst/>
                <a:latin typeface="Times New Roman" panose="02020603050405020304" pitchFamily="18" charset="0"/>
                <a:ea typeface="Times New Roman" panose="02020603050405020304" pitchFamily="18" charset="0"/>
              </a:rPr>
              <a:t>- Nêu được chi tiết kì ảo: Trong đoạn trích trên, niêu cơm thần là một chi tiết tưởng tượng kì ảo giàu ý nghĩa.</a:t>
            </a:r>
            <a:endParaRPr lang="en-US" sz="2400" dirty="0">
              <a:effectLst/>
              <a:latin typeface="Times New Roman" panose="02020603050405020304" pitchFamily="18" charset="0"/>
              <a:ea typeface="Times New Roman" panose="02020603050405020304" pitchFamily="18" charset="0"/>
            </a:endParaRPr>
          </a:p>
          <a:p>
            <a:pPr>
              <a:lnSpc>
                <a:spcPct val="120000"/>
              </a:lnSpc>
            </a:pPr>
            <a:r>
              <a:rPr lang="pt-BR" sz="2400" dirty="0">
                <a:effectLst/>
                <a:latin typeface="Times New Roman" panose="02020603050405020304" pitchFamily="18" charset="0"/>
                <a:ea typeface="Times New Roman" panose="02020603050405020304" pitchFamily="18" charset="0"/>
              </a:rPr>
              <a:t>- Cảm nhận của em về chi tiết đó: Niêu cơm có khả năng phi thường, cứ ăn hết lại đầy, làm cho quân sĩ 18 nước chư hầu ban đầu coi thường, chế giễu, nhưng sau đó phải ngạc nhiên, khâm phục. Niêu cơm thần không những đã cảm hóa được quân thù mà còn khiến chúng phải cúi đầu khâm phục. Vì thế, niêu cơm tượng trưng cho tình thương, lòng nhân ái, ước vọng đoàn kết, tư tưởng yêu hòa bình của dân ta. Ngoài ra, hình ảnh đó còn mang ước mơ lãng mạn về sự no đủ của cư dân nông nghiệp VN ta khi có được niêu cơm cứ ăn hết lại đầy thì lao động của con người sẽ trở nên đỡ vất vả hơn, mọi người sẽ có được cuộc sống no đủ, hạnh phúc.</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87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43345" y="629586"/>
            <a:ext cx="11637819" cy="56213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3305D69-3A8F-44A0-A35D-64EAFF8593C5}"/>
              </a:ext>
            </a:extLst>
          </p:cNvPr>
          <p:cNvSpPr txBox="1"/>
          <p:nvPr/>
        </p:nvSpPr>
        <p:spPr>
          <a:xfrm>
            <a:off x="1161626" y="938730"/>
            <a:ext cx="2348345" cy="461665"/>
          </a:xfrm>
          <a:prstGeom prst="rect">
            <a:avLst/>
          </a:prstGeom>
          <a:noFill/>
        </p:spPr>
        <p:txBody>
          <a:bodyPr wrap="square">
            <a:spAutoFit/>
          </a:bodyPr>
          <a:lstStyle/>
          <a:p>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05: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DC996C1-B8A2-4036-AB9F-E716D1CE243F}"/>
              </a:ext>
            </a:extLst>
          </p:cNvPr>
          <p:cNvSpPr txBox="1"/>
          <p:nvPr/>
        </p:nvSpPr>
        <p:spPr>
          <a:xfrm>
            <a:off x="2817130" y="900148"/>
            <a:ext cx="6109854"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BC1CE46-07F5-4432-A390-064273F552C1}"/>
              </a:ext>
            </a:extLst>
          </p:cNvPr>
          <p:cNvSpPr txBox="1"/>
          <p:nvPr/>
        </p:nvSpPr>
        <p:spPr>
          <a:xfrm>
            <a:off x="277090" y="1613668"/>
            <a:ext cx="11637819" cy="4305602"/>
          </a:xfrm>
          <a:prstGeom prst="rect">
            <a:avLst/>
          </a:prstGeom>
          <a:noFill/>
        </p:spPr>
        <p:txBody>
          <a:bodyPr wrap="square">
            <a:spAutoFit/>
          </a:bodyPr>
          <a:lstStyle/>
          <a:p>
            <a:pPr marL="457200" algn="just">
              <a:lnSpc>
                <a:spcPct val="115000"/>
              </a:lnSpc>
              <a:tabLst>
                <a:tab pos="40005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giềng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lăm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le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cõi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dò</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vặn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rỗng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1000"/>
              </a:spcAft>
              <a:tabLst>
                <a:tab pos="40005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oăm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thua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kém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giềng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vò</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bôi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cứng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v.v</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đành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nọ</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304801" y="429491"/>
            <a:ext cx="11623964" cy="626036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443345" y="613512"/>
            <a:ext cx="11014364" cy="6076343"/>
          </a:xfrm>
          <a:prstGeom prst="rect">
            <a:avLst/>
          </a:prstGeom>
        </p:spPr>
        <p:txBody>
          <a:bodyPr wrap="square">
            <a:spAutoFit/>
          </a:bodyPr>
          <a:lstStyle/>
          <a:p>
            <a:pPr marL="457200" algn="just">
              <a:lnSpc>
                <a:spcPct val="115000"/>
              </a:lnSpc>
              <a:spcAft>
                <a:spcPts val="1000"/>
              </a:spcAft>
              <a:tabLst>
                <a:tab pos="400050" algn="l"/>
              </a:tabLst>
            </a:pP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đùa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lê</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Tang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tang! Tang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tang!</a:t>
            </a:r>
            <a:br>
              <a:rPr lang="en-US" sz="2400" i="1"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buộc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bưng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mỡ</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sang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Tang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00050" algn="l"/>
              </a:tabLst>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1000"/>
              </a:spcAft>
              <a:buFont typeface="Times New Roman" panose="02020603050405020304" pitchFamily="18" charset="0"/>
              <a:buChar char="-"/>
              <a:tabLst>
                <a:tab pos="400050" algn="l"/>
                <a:tab pos="914400" algn="l"/>
              </a:tabLst>
            </a:pP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00050" algn="l"/>
              </a:tabLst>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vội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hộ</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thán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láng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giềng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00050" algn="l"/>
              </a:tabLst>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dinh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thự</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han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gn="r">
              <a:lnSpc>
                <a:spcPct val="115000"/>
              </a:lnSpc>
              <a:spcAft>
                <a:spcPts val="1000"/>
              </a:spcAft>
              <a:tabLst>
                <a:tab pos="400050" algn="l"/>
              </a:tabLst>
            </a:pP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Đổng</a:t>
            </a: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minh</a:t>
            </a: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58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16632" y="791929"/>
            <a:ext cx="11358738" cy="550393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59E1616-FA39-4B8E-A783-8FE5068E1B37}"/>
              </a:ext>
            </a:extLst>
          </p:cNvPr>
          <p:cNvSpPr txBox="1"/>
          <p:nvPr/>
        </p:nvSpPr>
        <p:spPr>
          <a:xfrm>
            <a:off x="1129373" y="1257732"/>
            <a:ext cx="6109854" cy="461665"/>
          </a:xfrm>
          <a:prstGeom prst="rect">
            <a:avLst/>
          </a:prstGeom>
          <a:noFill/>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847CCAF-F9D7-44F7-9EB6-7741E3EC98D3}"/>
              </a:ext>
            </a:extLst>
          </p:cNvPr>
          <p:cNvSpPr txBox="1"/>
          <p:nvPr/>
        </p:nvSpPr>
        <p:spPr>
          <a:xfrm>
            <a:off x="311700" y="1840425"/>
            <a:ext cx="11358738" cy="3880871"/>
          </a:xfrm>
          <a:prstGeom prst="rect">
            <a:avLst/>
          </a:prstGeom>
          <a:noFill/>
        </p:spPr>
        <p:txBody>
          <a:bodyPr wrap="square">
            <a:spAutoFit/>
          </a:bodyPr>
          <a:lstStyle/>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do 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Trong đoạn trích, việc giải đố đã thể hiện phẩm chất gì của nhân vật em bé?</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Em có suy nghĩ gì về kết thúc truyện “Em bé thông minh”?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5a:</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em, việc tích luỹ kiến thức từ đời sống có tác dụng gì đối với chúng 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5b.</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Nhớ lại và ghi ra những thử thách mà nhân vật em bé phải giải đố trong truyện “Em bé thông minh”. Em thấy thú vị với lần vượt qua thử thách nào nhất của nhân vật? Vì sao?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1000"/>
              </a:spcAft>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(GV chọn câu 5a hoặc 5b)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49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209862" y="1618938"/>
            <a:ext cx="11827240" cy="470691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85C4D98-A5A7-4CA6-B623-13DB945B4914}"/>
              </a:ext>
            </a:extLst>
          </p:cNvPr>
          <p:cNvSpPr txBox="1"/>
          <p:nvPr/>
        </p:nvSpPr>
        <p:spPr>
          <a:xfrm>
            <a:off x="460946" y="2032125"/>
            <a:ext cx="11381283" cy="3500254"/>
          </a:xfrm>
          <a:prstGeom prst="rect">
            <a:avLst/>
          </a:prstGeom>
          <a:noFill/>
        </p:spPr>
        <p:txBody>
          <a:bodyPr wrap="square">
            <a:spAutoFit/>
          </a:bodyPr>
          <a:lstStyle/>
          <a:p>
            <a:pPr>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2: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Thử thách giải đố do sứ thần nước láng giềng đưa 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Cách giải đố của nhân vật em bé: Thay vì trả lời trực tiếp, em 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 giải đố đã thể hiện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B654DAE0-F3A7-466F-BE0F-3F5C4057CD8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B1A186C8-F5ED-43AF-B4A0-FA7D1B963DA0}"/>
              </a:ext>
            </a:extLst>
          </p:cNvPr>
          <p:cNvSpPr txBox="1"/>
          <p:nvPr/>
        </p:nvSpPr>
        <p:spPr>
          <a:xfrm>
            <a:off x="5002967" y="556142"/>
            <a:ext cx="4141033" cy="490199"/>
          </a:xfrm>
          <a:prstGeom prst="rect">
            <a:avLst/>
          </a:prstGeom>
          <a:noFill/>
        </p:spPr>
        <p:txBody>
          <a:bodyPr wrap="square">
            <a:spAutoFit/>
          </a:bodyPr>
          <a:lstStyle/>
          <a:p>
            <a:pPr marL="457200" algn="just">
              <a:lnSpc>
                <a:spcPct val="115000"/>
              </a:lnSpc>
              <a:spcAft>
                <a:spcPts val="1000"/>
              </a:spcAft>
              <a:tabLst>
                <a:tab pos="40005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4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3"/>
            <a:ext cx="11138288" cy="4308189"/>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DE365EEF-736B-42CA-9495-10EF13FCA6F4}"/>
              </a:ext>
            </a:extLst>
          </p:cNvPr>
          <p:cNvSpPr txBox="1"/>
          <p:nvPr/>
        </p:nvSpPr>
        <p:spPr>
          <a:xfrm>
            <a:off x="715780" y="1948721"/>
            <a:ext cx="10907189" cy="3346365"/>
          </a:xfrm>
          <a:prstGeom prst="rect">
            <a:avLst/>
          </a:prstGeom>
          <a:noFill/>
        </p:spPr>
        <p:txBody>
          <a:bodyPr wrap="square">
            <a:spAutoFit/>
          </a:bodyPr>
          <a:lstStyle/>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5a. HS nêu suy nghĩ của bản thân. Có thể nêu: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 tích luỹ kiến thức đời sống giúp ta có thể vận dụng vào những tình huống thực tế một cách nhạy bén, hợp lí mà đôi khi kiến thức sách vở chưa chắc đã dạy ta.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Kiến thức đời sống phần lớn là kiến thức truyền miệng được ông cha ta đúc kết bao đời, truyền lại thế hệ sau nên đó là vốn trí tuệ nhân dân bao đời. Do đó kiến thức đời sống là kho kiến thức phong phú, vô tận mà ta có thể áp dụng linh hoạt, tuỳ từng hoàn cảnh.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4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314793" y="1244183"/>
            <a:ext cx="11557417" cy="458699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D2CEC27-29B0-4F09-9882-D38263BB9AE0}"/>
              </a:ext>
            </a:extLst>
          </p:cNvPr>
          <p:cNvSpPr txBox="1"/>
          <p:nvPr/>
        </p:nvSpPr>
        <p:spPr>
          <a:xfrm>
            <a:off x="509666" y="1647839"/>
            <a:ext cx="11113304" cy="3548472"/>
          </a:xfrm>
          <a:prstGeom prst="rect">
            <a:avLst/>
          </a:prstGeom>
          <a:noFill/>
        </p:spPr>
        <p:txBody>
          <a:bodyPr wrap="square">
            <a:spAutoFit/>
          </a:bodyPr>
          <a:lstStyle/>
          <a:p>
            <a:pPr algn="just">
              <a:lnSpc>
                <a:spcPct val="115000"/>
              </a:lnSpc>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měnh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lŕm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thŕnh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cỗ</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bŕn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7429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0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947320" y="483173"/>
            <a:ext cx="2724136"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738859"/>
            <a:ext cx="11235043" cy="373255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C2991B52-32ED-42ED-94CD-252A6B6A210C}"/>
              </a:ext>
            </a:extLst>
          </p:cNvPr>
          <p:cNvSpPr txBox="1"/>
          <p:nvPr/>
        </p:nvSpPr>
        <p:spPr>
          <a:xfrm>
            <a:off x="1336965" y="560303"/>
            <a:ext cx="2334491" cy="461665"/>
          </a:xfrm>
          <a:prstGeom prst="rect">
            <a:avLst/>
          </a:prstGeom>
          <a:noFill/>
        </p:spPr>
        <p:txBody>
          <a:bodyPr wrap="square">
            <a:spAutoFit/>
          </a:bodyPr>
          <a:lstStyle/>
          <a:p>
            <a:pPr algn="just">
              <a:tabLst>
                <a:tab pos="400050" algn="l"/>
              </a:tabLst>
            </a:pPr>
            <a:r>
              <a:rPr lang="en-US" sz="2400" dirty="0" err="1">
                <a:effectLst/>
                <a:highlight>
                  <a:srgbClr val="00FF00"/>
                </a:highlight>
                <a:latin typeface="Times New Roman" panose="02020603050405020304" pitchFamily="18" charset="0"/>
                <a:ea typeface="Times New Roman" panose="02020603050405020304" pitchFamily="18" charset="0"/>
              </a:rPr>
              <a:t>Viết</a:t>
            </a:r>
            <a:r>
              <a:rPr lang="en-US" sz="2400" dirty="0">
                <a:effectLst/>
                <a:highlight>
                  <a:srgbClr val="00FF00"/>
                </a:highlight>
                <a:latin typeface="Times New Roman" panose="02020603050405020304" pitchFamily="18" charset="0"/>
                <a:ea typeface="Times New Roman" panose="02020603050405020304" pitchFamily="18" charset="0"/>
              </a:rPr>
              <a:t> </a:t>
            </a:r>
            <a:r>
              <a:rPr lang="en-US" sz="2400" dirty="0" err="1">
                <a:effectLst/>
                <a:highlight>
                  <a:srgbClr val="00FF00"/>
                </a:highlight>
                <a:latin typeface="Times New Roman" panose="02020603050405020304" pitchFamily="18" charset="0"/>
                <a:ea typeface="Times New Roman" panose="02020603050405020304" pitchFamily="18" charset="0"/>
              </a:rPr>
              <a:t>kết</a:t>
            </a:r>
            <a:r>
              <a:rPr lang="en-US" sz="2400" dirty="0">
                <a:effectLst/>
                <a:highlight>
                  <a:srgbClr val="00FF00"/>
                </a:highlight>
                <a:latin typeface="Times New Roman" panose="02020603050405020304" pitchFamily="18" charset="0"/>
                <a:ea typeface="Times New Roman" panose="02020603050405020304" pitchFamily="18" charset="0"/>
              </a:rPr>
              <a:t> </a:t>
            </a:r>
            <a:r>
              <a:rPr lang="en-US" sz="2400" dirty="0" err="1">
                <a:effectLst/>
                <a:highlight>
                  <a:srgbClr val="00FF00"/>
                </a:highlight>
                <a:latin typeface="Times New Roman" panose="02020603050405020304" pitchFamily="18" charset="0"/>
                <a:ea typeface="Times New Roman" panose="02020603050405020304" pitchFamily="18" charset="0"/>
              </a:rPr>
              <a:t>nối</a:t>
            </a:r>
            <a:r>
              <a:rPr lang="en-US" sz="2400" dirty="0">
                <a:effectLst/>
                <a:highlight>
                  <a:srgbClr val="00FF00"/>
                </a:highligh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DE083B8D-C1F4-45E9-B4DE-7307F1694F78}"/>
              </a:ext>
            </a:extLst>
          </p:cNvPr>
          <p:cNvSpPr txBox="1"/>
          <p:nvPr/>
        </p:nvSpPr>
        <p:spPr>
          <a:xfrm>
            <a:off x="730770" y="2280673"/>
            <a:ext cx="10892199" cy="2606676"/>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1.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tồn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2.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(5-7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57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08809" y="182611"/>
            <a:ext cx="4238142" cy="82172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9A568DA4-27FE-4720-B26E-67D217FDE785}"/>
              </a:ext>
            </a:extLst>
          </p:cNvPr>
          <p:cNvSpPr txBox="1"/>
          <p:nvPr/>
        </p:nvSpPr>
        <p:spPr>
          <a:xfrm>
            <a:off x="703940" y="372322"/>
            <a:ext cx="5025452" cy="461665"/>
          </a:xfrm>
          <a:prstGeom prst="rect">
            <a:avLst/>
          </a:prstGeom>
          <a:noFill/>
        </p:spPr>
        <p:txBody>
          <a:bodyPr wrap="square">
            <a:spAutoFit/>
          </a:bodyPr>
          <a:lstStyle/>
          <a:p>
            <a:pPr algn="just"/>
            <a:r>
              <a:rPr lang="en-US" sz="2400" dirty="0">
                <a:solidFill>
                  <a:srgbClr val="FF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VĂN BẢN ĐỌC HIỂU</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3FD60F4E-C8BD-47AE-8879-ECB62EB1BCE2}"/>
              </a:ext>
            </a:extLst>
          </p:cNvPr>
          <p:cNvSpPr txBox="1"/>
          <p:nvPr/>
        </p:nvSpPr>
        <p:spPr>
          <a:xfrm>
            <a:off x="0" y="1317385"/>
            <a:ext cx="9481278" cy="461665"/>
          </a:xfrm>
          <a:prstGeom prst="rect">
            <a:avLst/>
          </a:prstGeom>
          <a:noFill/>
        </p:spPr>
        <p:txBody>
          <a:bodyPr wrap="square">
            <a:spAutoFit/>
          </a:bodyPr>
          <a:lstStyle/>
          <a:p>
            <a:pPr algn="just"/>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Hoàn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thành</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phiếu</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học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tập</a:t>
            </a:r>
            <a:r>
              <a:rPr lang="en-US" sz="2400" b="1" dirty="0">
                <a:solidFill>
                  <a:srgbClr val="0070C0"/>
                </a:solidFill>
                <a:effectLst/>
                <a:latin typeface="Times New Roman" panose="02020603050405020304" pitchFamily="18" charset="0"/>
                <a:ea typeface="Times New Roman" panose="02020603050405020304" pitchFamily="18" charset="0"/>
              </a:rPr>
              <a:t> 01: </a:t>
            </a:r>
            <a:r>
              <a:rPr lang="en-US" sz="2400" b="1" dirty="0">
                <a:solidFill>
                  <a:srgbClr val="0D0D0D"/>
                </a:solidFill>
                <a:effectLst/>
                <a:latin typeface="Times New Roman" panose="02020603050405020304" pitchFamily="18" charset="0"/>
                <a:ea typeface="Times New Roman" panose="02020603050405020304" pitchFamily="18" charset="0"/>
              </a:rPr>
              <a:t>Chia </a:t>
            </a:r>
            <a:r>
              <a:rPr lang="en-US" sz="2400" b="1" dirty="0" err="1">
                <a:solidFill>
                  <a:srgbClr val="0D0D0D"/>
                </a:solidFill>
                <a:effectLst/>
                <a:latin typeface="Times New Roman" panose="02020603050405020304" pitchFamily="18" charset="0"/>
                <a:ea typeface="Times New Roman" panose="02020603050405020304" pitchFamily="18" charset="0"/>
              </a:rPr>
              <a:t>lớp</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thành</a:t>
            </a:r>
            <a:r>
              <a:rPr lang="en-US" sz="2400" b="1" dirty="0">
                <a:solidFill>
                  <a:srgbClr val="0D0D0D"/>
                </a:solidFill>
                <a:effectLst/>
                <a:latin typeface="Times New Roman" panose="02020603050405020304" pitchFamily="18" charset="0"/>
                <a:ea typeface="Times New Roman" panose="02020603050405020304" pitchFamily="18" charset="0"/>
              </a:rPr>
              <a:t> 06 </a:t>
            </a:r>
            <a:r>
              <a:rPr lang="en-US" sz="2400" b="1" dirty="0" err="1">
                <a:solidFill>
                  <a:srgbClr val="0D0D0D"/>
                </a:solidFill>
                <a:effectLst/>
                <a:latin typeface="Times New Roman" panose="02020603050405020304" pitchFamily="18" charset="0"/>
                <a:ea typeface="Times New Roman" panose="02020603050405020304" pitchFamily="18" charset="0"/>
              </a:rPr>
              <a:t>nhóm</a:t>
            </a:r>
            <a:endParaRPr lang="en-US" sz="24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150261FC-869E-4A53-AE3F-4925DFC0F793}"/>
              </a:ext>
            </a:extLst>
          </p:cNvPr>
          <p:cNvGraphicFramePr>
            <a:graphicFrameLocks noGrp="1"/>
          </p:cNvGraphicFramePr>
          <p:nvPr>
            <p:extLst>
              <p:ext uri="{D42A27DB-BD31-4B8C-83A1-F6EECF244321}">
                <p14:modId xmlns:p14="http://schemas.microsoft.com/office/powerpoint/2010/main" val="4224592504"/>
              </p:ext>
            </p:extLst>
          </p:nvPr>
        </p:nvGraphicFramePr>
        <p:xfrm>
          <a:off x="247338" y="2262448"/>
          <a:ext cx="11355049" cy="4063399"/>
        </p:xfrm>
        <a:graphic>
          <a:graphicData uri="http://schemas.openxmlformats.org/drawingml/2006/table">
            <a:tbl>
              <a:tblPr firstRow="1" firstCol="1" bandRow="1" bandCol="1">
                <a:tableStyleId>{5C22544A-7EE6-4342-B048-85BDC9FD1C3A}</a:tableStyleId>
              </a:tblPr>
              <a:tblGrid>
                <a:gridCol w="3365292">
                  <a:extLst>
                    <a:ext uri="{9D8B030D-6E8A-4147-A177-3AD203B41FA5}">
                      <a16:colId xmlns:a16="http://schemas.microsoft.com/office/drawing/2014/main" xmlns="" val="4269937240"/>
                    </a:ext>
                  </a:extLst>
                </a:gridCol>
                <a:gridCol w="2323475">
                  <a:extLst>
                    <a:ext uri="{9D8B030D-6E8A-4147-A177-3AD203B41FA5}">
                      <a16:colId xmlns:a16="http://schemas.microsoft.com/office/drawing/2014/main" xmlns="" val="4161499348"/>
                    </a:ext>
                  </a:extLst>
                </a:gridCol>
                <a:gridCol w="2728210">
                  <a:extLst>
                    <a:ext uri="{9D8B030D-6E8A-4147-A177-3AD203B41FA5}">
                      <a16:colId xmlns:a16="http://schemas.microsoft.com/office/drawing/2014/main" xmlns="" val="126191211"/>
                    </a:ext>
                  </a:extLst>
                </a:gridCol>
                <a:gridCol w="2938072">
                  <a:extLst>
                    <a:ext uri="{9D8B030D-6E8A-4147-A177-3AD203B41FA5}">
                      <a16:colId xmlns:a16="http://schemas.microsoft.com/office/drawing/2014/main" xmlns="" val="3658423353"/>
                    </a:ext>
                  </a:extLst>
                </a:gridCol>
              </a:tblGrid>
              <a:tr h="929473">
                <a:tc>
                  <a:txBody>
                    <a:bodyPr/>
                    <a:lstStyle/>
                    <a:p>
                      <a:pPr algn="l"/>
                      <a:r>
                        <a:rPr lang="en-US" sz="2400">
                          <a:effectLst/>
                          <a:latin typeface="Times New Roman" panose="02020603050405020304" pitchFamily="18" charset="0"/>
                          <a:cs typeface="Times New Roman" panose="02020603050405020304" pitchFamily="18" charset="0"/>
                        </a:rPr>
                        <a:t>Tên truyện cổ tích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latin typeface="Times New Roman" panose="02020603050405020304" pitchFamily="18" charset="0"/>
                          <a:cs typeface="Times New Roman" panose="02020603050405020304" pitchFamily="18" charset="0"/>
                        </a:rPr>
                        <a:t>“Thạch Sanh”</a:t>
                      </a:r>
                    </a:p>
                    <a:p>
                      <a:pPr algn="ctr"/>
                      <a:r>
                        <a:rPr lang="en-US" sz="2400">
                          <a:effectLst/>
                          <a:latin typeface="Times New Roman" panose="02020603050405020304" pitchFamily="18" charset="0"/>
                          <a:cs typeface="Times New Roman" panose="02020603050405020304" pitchFamily="18" charset="0"/>
                        </a:rPr>
                        <a:t>(nhóm 1, 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khế</a:t>
                      </a:r>
                      <a:r>
                        <a:rPr lang="en-US" sz="2400" dirty="0">
                          <a:effectLst/>
                          <a:latin typeface="Times New Roman" panose="02020603050405020304" pitchFamily="18" charset="0"/>
                          <a:cs typeface="Times New Roman" panose="02020603050405020304" pitchFamily="18" charset="0"/>
                        </a:rPr>
                        <a:t>”</a:t>
                      </a:r>
                    </a:p>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cs typeface="Times New Roman" panose="02020603050405020304" pitchFamily="18" charset="0"/>
                        </a:rPr>
                        <a:t>”</a:t>
                      </a:r>
                    </a:p>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5, 6)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21212261"/>
                  </a:ext>
                </a:extLst>
              </a:tr>
              <a:tr h="491605">
                <a:tc>
                  <a:txBody>
                    <a:bodyPr/>
                    <a:lstStyle/>
                    <a:p>
                      <a:pPr marL="0" lvl="0" indent="0" algn="l">
                        <a:lnSpc>
                          <a:spcPct val="115000"/>
                        </a:lnSpc>
                        <a:spcAft>
                          <a:spcPts val="1000"/>
                        </a:spcAft>
                        <a:buFont typeface="+mj-lt"/>
                        <a:buNone/>
                        <a:tabLst>
                          <a:tab pos="266700" algn="l"/>
                        </a:tabLst>
                      </a:pPr>
                      <a:r>
                        <a:rPr lang="en-US" sz="2400" dirty="0">
                          <a:effectLst/>
                          <a:latin typeface="Times New Roman" panose="02020603050405020304" pitchFamily="18" charset="0"/>
                          <a:cs typeface="Times New Roman" panose="02020603050405020304" pitchFamily="18" charset="0"/>
                        </a:rPr>
                        <a:t>      1.Chủ </a:t>
                      </a:r>
                      <a:r>
                        <a:rPr lang="en-US" sz="2400" dirty="0" err="1">
                          <a:effectLst/>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98681362"/>
                  </a:ext>
                </a:extLst>
              </a:tr>
              <a:tr h="562332">
                <a:tc>
                  <a:txBody>
                    <a:bodyPr/>
                    <a:lstStyle/>
                    <a:p>
                      <a:pPr marL="4572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2.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06228553"/>
                  </a:ext>
                </a:extLst>
              </a:tr>
              <a:tr h="1026052">
                <a:tc>
                  <a:txBody>
                    <a:bodyPr/>
                    <a:lstStyle/>
                    <a:p>
                      <a:pPr marL="4572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Cốt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86717017"/>
                  </a:ext>
                </a:extLst>
              </a:tr>
              <a:tr h="491605">
                <a:tc>
                  <a:txBody>
                    <a:bodyPr/>
                    <a:lstStyle/>
                    <a:p>
                      <a:pPr marL="381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      4. </a:t>
                      </a:r>
                      <a:r>
                        <a:rPr lang="en-US" sz="2400" dirty="0" err="1">
                          <a:effectLst/>
                          <a:latin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99921597"/>
                  </a:ext>
                </a:extLst>
              </a:tr>
              <a:tr h="562332">
                <a:tc>
                  <a:txBody>
                    <a:bodyPr/>
                    <a:lstStyle/>
                    <a:p>
                      <a:pPr marL="381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      5.Yếu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67602474"/>
                  </a:ext>
                </a:extLst>
              </a:tr>
            </a:tbl>
          </a:graphicData>
        </a:graphic>
      </p:graphicFrame>
    </p:spTree>
    <p:extLst>
      <p:ext uri="{BB962C8B-B14F-4D97-AF65-F5344CB8AC3E}">
        <p14:creationId xmlns:p14="http://schemas.microsoft.com/office/powerpoint/2010/main" val="12340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5276538" y="495615"/>
            <a:ext cx="2038662"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745672"/>
            <a:ext cx="11318170" cy="4003963"/>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04ED264-DBBE-41B0-953B-B1895B29C083}"/>
              </a:ext>
            </a:extLst>
          </p:cNvPr>
          <p:cNvSpPr txBox="1"/>
          <p:nvPr/>
        </p:nvSpPr>
        <p:spPr>
          <a:xfrm>
            <a:off x="628989" y="2136338"/>
            <a:ext cx="11193479" cy="341632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 HS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HS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AF8D6ED4-754C-43E0-B6CE-807CDB62F8B0}"/>
              </a:ext>
            </a:extLst>
          </p:cNvPr>
          <p:cNvSpPr txBox="1"/>
          <p:nvPr/>
        </p:nvSpPr>
        <p:spPr>
          <a:xfrm>
            <a:off x="5797446" y="581317"/>
            <a:ext cx="1802567" cy="483017"/>
          </a:xfrm>
          <a:prstGeom prst="rect">
            <a:avLst/>
          </a:prstGeom>
          <a:noFill/>
        </p:spPr>
        <p:txBody>
          <a:bodyPr wrap="square">
            <a:spAutoFit/>
          </a:bodyPr>
          <a:lstStyle/>
          <a:p>
            <a:pPr>
              <a:lnSpc>
                <a:spcPct val="115000"/>
              </a:lnSpc>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5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274164"/>
            <a:ext cx="11108308" cy="4182256"/>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3AF7D20-CCAF-4E67-82FF-B92933E3A3D4}"/>
              </a:ext>
            </a:extLst>
          </p:cNvPr>
          <p:cNvSpPr txBox="1"/>
          <p:nvPr/>
        </p:nvSpPr>
        <p:spPr>
          <a:xfrm>
            <a:off x="715780" y="1509339"/>
            <a:ext cx="10907189" cy="3917804"/>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(Thu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10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khiếu,về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5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591065" y="497028"/>
            <a:ext cx="3320483"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318656" y="1343891"/>
            <a:ext cx="11554690" cy="5251781"/>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8BDBBBD7-916A-4A37-AC99-47F2533F9F82}"/>
              </a:ext>
            </a:extLst>
          </p:cNvPr>
          <p:cNvSpPr txBox="1"/>
          <p:nvPr/>
        </p:nvSpPr>
        <p:spPr>
          <a:xfrm>
            <a:off x="4940079" y="591009"/>
            <a:ext cx="3109412" cy="461665"/>
          </a:xfrm>
          <a:prstGeom prst="rect">
            <a:avLst/>
          </a:prstGeom>
          <a:noFill/>
        </p:spPr>
        <p:txBody>
          <a:bodyPr wrap="square">
            <a:spAutoFit/>
          </a:bodyPr>
          <a:lstStyle/>
          <a:p>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khảo</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8A675637-76B0-4FC4-BCA7-429F23F83C57}"/>
              </a:ext>
            </a:extLst>
          </p:cNvPr>
          <p:cNvSpPr txBox="1"/>
          <p:nvPr/>
        </p:nvSpPr>
        <p:spPr>
          <a:xfrm>
            <a:off x="667518" y="1527285"/>
            <a:ext cx="11055927" cy="4893647"/>
          </a:xfrm>
          <a:prstGeom prst="rect">
            <a:avLst/>
          </a:prstGeom>
          <a:noFill/>
        </p:spPr>
        <p:txBody>
          <a:bodyPr wrap="square">
            <a:spAutoFit/>
          </a:bodyPr>
          <a:lstStyle/>
          <a:p>
            <a:r>
              <a:rPr lang="en-US" sz="2200" dirty="0">
                <a:solidFill>
                  <a:srgbClr val="0D0D0D"/>
                </a:solidFill>
                <a:latin typeface="Times New Roman" panose="02020603050405020304" pitchFamily="18" charset="0"/>
                <a:ea typeface="Times New Roman" panose="02020603050405020304" pitchFamily="18" charset="0"/>
              </a:rPr>
              <a:t> </a:t>
            </a:r>
            <a:r>
              <a:rPr lang="en-US" dirty="0"/>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(1). Anh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(3). Anh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bất</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ngờ</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tự</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bò</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ra ban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công</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ở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tầng</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12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trèo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cs typeface="Times New Roman" panose="02020603050405020304" pitchFamily="18" charset="0"/>
              </a:rPr>
              <a:t> can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lửng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30 m (4).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chừng</a:t>
            </a:r>
            <a:r>
              <a:rPr lang="en-US" sz="2400" dirty="0">
                <a:latin typeface="Times New Roman" panose="02020603050405020304" pitchFamily="18" charset="0"/>
                <a:cs typeface="Times New Roman" panose="02020603050405020304" pitchFamily="18" charset="0"/>
              </a:rPr>
              <a:t> 4m, </a:t>
            </a:r>
            <a:r>
              <a:rPr lang="en-US" sz="2400" dirty="0" err="1">
                <a:latin typeface="Times New Roman" panose="02020603050405020304" pitchFamily="18" charset="0"/>
                <a:cs typeface="Times New Roman" panose="02020603050405020304" pitchFamily="18" charset="0"/>
              </a:rPr>
              <a:t>xoay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(5). Do </a:t>
            </a:r>
            <a:r>
              <a:rPr lang="en-US" sz="2400" dirty="0" err="1">
                <a:latin typeface="Times New Roman" panose="02020603050405020304" pitchFamily="18" charset="0"/>
                <a:cs typeface="Times New Roman" panose="02020603050405020304" pitchFamily="18" charset="0"/>
              </a:rPr>
              <a:t>đà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(7).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tin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415273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347829" y="990474"/>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VĂN BẢN: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CÂY</a:t>
            </a:r>
            <a:r>
              <a:rPr kumimoji="0" lang="en-US" sz="3600" b="1" i="0" u="none" strike="noStrike" kern="10" cap="none" spc="0" normalizeH="0" noProof="0" dirty="0">
                <a:ln w="19050">
                  <a:solidFill>
                    <a:srgbClr val="0000FF"/>
                  </a:solidFill>
                  <a:round/>
                  <a:headEnd/>
                  <a:tailEnd/>
                </a:ln>
                <a:solidFill>
                  <a:srgbClr val="FF0000"/>
                </a:solidFill>
                <a:effectLst/>
                <a:uLnTx/>
                <a:uFillTx/>
                <a:latin typeface="Times New Roman"/>
                <a:ea typeface="+mn-ea"/>
                <a:cs typeface="Times New Roman"/>
              </a:rPr>
              <a:t> KHẾ</a:t>
            </a:r>
            <a:endPar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endParaRPr>
          </a:p>
        </p:txBody>
      </p:sp>
      <p:pic>
        <p:nvPicPr>
          <p:cNvPr id="14339" name="Picture 4"/>
          <p:cNvPicPr>
            <a:picLocks noChangeAspect="1"/>
          </p:cNvPicPr>
          <p:nvPr/>
        </p:nvPicPr>
        <p:blipFill>
          <a:blip r:embed="rId3"/>
          <a:srcRect r="52890" b="57091"/>
          <a:stretch>
            <a:fillRect/>
          </a:stretch>
        </p:blipFill>
        <p:spPr bwMode="auto">
          <a:xfrm>
            <a:off x="208296" y="42454"/>
            <a:ext cx="2652713" cy="1811338"/>
          </a:xfrm>
          <a:prstGeom prst="rect">
            <a:avLst/>
          </a:prstGeom>
          <a:noFill/>
          <a:ln w="9525">
            <a:noFill/>
            <a:miter lim="800000"/>
            <a:headEnd/>
            <a:tailEnd/>
          </a:ln>
        </p:spPr>
      </p:pic>
      <p:sp>
        <p:nvSpPr>
          <p:cNvPr id="10" name="Flowchart: Internal Storage 9">
            <a:extLst>
              <a:ext uri="{FF2B5EF4-FFF2-40B4-BE49-F238E27FC236}">
                <a16:creationId xmlns:a16="http://schemas.microsoft.com/office/drawing/2014/main" xmlns="" id="{8BF3CE81-7F42-4686-B0BD-475134AFB2E4}"/>
              </a:ext>
            </a:extLst>
          </p:cNvPr>
          <p:cNvSpPr/>
          <p:nvPr/>
        </p:nvSpPr>
        <p:spPr>
          <a:xfrm>
            <a:off x="3994150" y="4036945"/>
            <a:ext cx="4751145" cy="2821055"/>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xmlns="" id="{48CB368B-2F39-47B9-8F86-D22661FB6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708" y="4272197"/>
            <a:ext cx="4391716" cy="2543347"/>
          </a:xfrm>
          <a:prstGeom prst="rect">
            <a:avLst/>
          </a:prstGeom>
        </p:spPr>
      </p:pic>
      <p:sp>
        <p:nvSpPr>
          <p:cNvPr id="8" name="Flowchart: Predefined Process 7">
            <a:extLst>
              <a:ext uri="{FF2B5EF4-FFF2-40B4-BE49-F238E27FC236}">
                <a16:creationId xmlns:a16="http://schemas.microsoft.com/office/drawing/2014/main" xmlns="" id="{5627EB28-6652-43B9-9887-4CB3739205DB}"/>
              </a:ext>
            </a:extLst>
          </p:cNvPr>
          <p:cNvSpPr/>
          <p:nvPr/>
        </p:nvSpPr>
        <p:spPr>
          <a:xfrm rot="1447681">
            <a:off x="319270" y="3616476"/>
            <a:ext cx="3554235" cy="2585569"/>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xmlns="" id="{51D683D6-59E0-4B58-A01D-C756E911C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04359">
            <a:off x="433902" y="3692436"/>
            <a:ext cx="3317259" cy="2416240"/>
          </a:xfrm>
          <a:prstGeom prst="rect">
            <a:avLst/>
          </a:prstGeom>
        </p:spPr>
        <p:style>
          <a:lnRef idx="1">
            <a:schemeClr val="accent4"/>
          </a:lnRef>
          <a:fillRef idx="2">
            <a:schemeClr val="accent4"/>
          </a:fillRef>
          <a:effectRef idx="1">
            <a:schemeClr val="accent4"/>
          </a:effectRef>
          <a:fontRef idx="minor">
            <a:schemeClr val="dk1"/>
          </a:fontRef>
        </p:style>
      </p:pic>
      <p:sp>
        <p:nvSpPr>
          <p:cNvPr id="9" name="Frame 8">
            <a:extLst>
              <a:ext uri="{FF2B5EF4-FFF2-40B4-BE49-F238E27FC236}">
                <a16:creationId xmlns:a16="http://schemas.microsoft.com/office/drawing/2014/main" xmlns="" id="{98D4EAC3-4E76-4BFF-99F5-E0F0F5F0BC01}"/>
              </a:ext>
            </a:extLst>
          </p:cNvPr>
          <p:cNvSpPr/>
          <p:nvPr/>
        </p:nvSpPr>
        <p:spPr>
          <a:xfrm>
            <a:off x="8745295" y="3049979"/>
            <a:ext cx="3446705" cy="381256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xmlns="" id="{9530B9B4-5064-4BF3-92A8-920916062311}"/>
              </a:ext>
            </a:extLst>
          </p:cNvPr>
          <p:cNvPicPr>
            <a:picLocks noChangeAspect="1"/>
          </p:cNvPicPr>
          <p:nvPr/>
        </p:nvPicPr>
        <p:blipFill>
          <a:blip r:embed="rId6"/>
          <a:stretch>
            <a:fillRect/>
          </a:stretch>
        </p:blipFill>
        <p:spPr>
          <a:xfrm>
            <a:off x="9054059" y="3252866"/>
            <a:ext cx="2896982" cy="3444843"/>
          </a:xfrm>
          <a:prstGeom prst="rect">
            <a:avLst/>
          </a:prstGeom>
        </p:spPr>
      </p:pic>
    </p:spTree>
    <p:extLst>
      <p:ext uri="{BB962C8B-B14F-4D97-AF65-F5344CB8AC3E}">
        <p14:creationId xmlns:p14="http://schemas.microsoft.com/office/powerpoint/2010/main" val="3918855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par>
                                <p:cTn id="21" presetID="31" presetClass="exit" presetSubtype="0" fill="hold" grpId="0" nodeType="withEffect">
                                  <p:stCondLst>
                                    <p:cond delay="0"/>
                                  </p:stCondLst>
                                  <p:childTnLst>
                                    <p:anim calcmode="lin" valueType="num">
                                      <p:cBhvr>
                                        <p:cTn id="22" dur="6000"/>
                                        <p:tgtEl>
                                          <p:spTgt spid="8"/>
                                        </p:tgtEl>
                                        <p:attrNameLst>
                                          <p:attrName>ppt_w</p:attrName>
                                        </p:attrNameLst>
                                      </p:cBhvr>
                                      <p:tavLst>
                                        <p:tav tm="0">
                                          <p:val>
                                            <p:strVal val="ppt_w"/>
                                          </p:val>
                                        </p:tav>
                                        <p:tav tm="100000">
                                          <p:val>
                                            <p:fltVal val="0"/>
                                          </p:val>
                                        </p:tav>
                                      </p:tavLst>
                                    </p:anim>
                                    <p:anim calcmode="lin" valueType="num">
                                      <p:cBhvr>
                                        <p:cTn id="23" dur="6000"/>
                                        <p:tgtEl>
                                          <p:spTgt spid="8"/>
                                        </p:tgtEl>
                                        <p:attrNameLst>
                                          <p:attrName>ppt_h</p:attrName>
                                        </p:attrNameLst>
                                      </p:cBhvr>
                                      <p:tavLst>
                                        <p:tav tm="0">
                                          <p:val>
                                            <p:strVal val="ppt_h"/>
                                          </p:val>
                                        </p:tav>
                                        <p:tav tm="100000">
                                          <p:val>
                                            <p:fltVal val="0"/>
                                          </p:val>
                                        </p:tav>
                                      </p:tavLst>
                                    </p:anim>
                                    <p:anim calcmode="lin" valueType="num">
                                      <p:cBhvr>
                                        <p:cTn id="24" dur="6000"/>
                                        <p:tgtEl>
                                          <p:spTgt spid="8"/>
                                        </p:tgtEl>
                                        <p:attrNameLst>
                                          <p:attrName>style.rotation</p:attrName>
                                        </p:attrNameLst>
                                      </p:cBhvr>
                                      <p:tavLst>
                                        <p:tav tm="0">
                                          <p:val>
                                            <p:fltVal val="0"/>
                                          </p:val>
                                        </p:tav>
                                        <p:tav tm="100000">
                                          <p:val>
                                            <p:fltVal val="90"/>
                                          </p:val>
                                        </p:tav>
                                      </p:tavLst>
                                    </p:anim>
                                    <p:animEffect transition="out" filter="fade">
                                      <p:cBhvr>
                                        <p:cTn id="25" dur="6000"/>
                                        <p:tgtEl>
                                          <p:spTgt spid="8"/>
                                        </p:tgtEl>
                                      </p:cBhvr>
                                    </p:animEffect>
                                    <p:set>
                                      <p:cBhvr>
                                        <p:cTn id="26" dur="1" fill="hold">
                                          <p:stCondLst>
                                            <p:cond delay="5999"/>
                                          </p:stCondLst>
                                        </p:cTn>
                                        <p:tgtEl>
                                          <p:spTgt spid="8"/>
                                        </p:tgtEl>
                                        <p:attrNameLst>
                                          <p:attrName>style.visibility</p:attrName>
                                        </p:attrNameLst>
                                      </p:cBhvr>
                                      <p:to>
                                        <p:strVal val="hidden"/>
                                      </p:to>
                                    </p:set>
                                  </p:childTnLst>
                                </p:cTn>
                              </p:par>
                              <p:par>
                                <p:cTn id="27" presetID="31" presetClass="exit" presetSubtype="0" fill="hold" nodeType="withEffect">
                                  <p:stCondLst>
                                    <p:cond delay="0"/>
                                  </p:stCondLst>
                                  <p:childTnLst>
                                    <p:anim calcmode="lin" valueType="num">
                                      <p:cBhvr>
                                        <p:cTn id="28" dur="6000"/>
                                        <p:tgtEl>
                                          <p:spTgt spid="4"/>
                                        </p:tgtEl>
                                        <p:attrNameLst>
                                          <p:attrName>ppt_w</p:attrName>
                                        </p:attrNameLst>
                                      </p:cBhvr>
                                      <p:tavLst>
                                        <p:tav tm="0">
                                          <p:val>
                                            <p:strVal val="ppt_w"/>
                                          </p:val>
                                        </p:tav>
                                        <p:tav tm="100000">
                                          <p:val>
                                            <p:fltVal val="0"/>
                                          </p:val>
                                        </p:tav>
                                      </p:tavLst>
                                    </p:anim>
                                    <p:anim calcmode="lin" valueType="num">
                                      <p:cBhvr>
                                        <p:cTn id="29" dur="6000"/>
                                        <p:tgtEl>
                                          <p:spTgt spid="4"/>
                                        </p:tgtEl>
                                        <p:attrNameLst>
                                          <p:attrName>ppt_h</p:attrName>
                                        </p:attrNameLst>
                                      </p:cBhvr>
                                      <p:tavLst>
                                        <p:tav tm="0">
                                          <p:val>
                                            <p:strVal val="ppt_h"/>
                                          </p:val>
                                        </p:tav>
                                        <p:tav tm="100000">
                                          <p:val>
                                            <p:fltVal val="0"/>
                                          </p:val>
                                        </p:tav>
                                      </p:tavLst>
                                    </p:anim>
                                    <p:anim calcmode="lin" valueType="num">
                                      <p:cBhvr>
                                        <p:cTn id="30" dur="6000"/>
                                        <p:tgtEl>
                                          <p:spTgt spid="4"/>
                                        </p:tgtEl>
                                        <p:attrNameLst>
                                          <p:attrName>style.rotation</p:attrName>
                                        </p:attrNameLst>
                                      </p:cBhvr>
                                      <p:tavLst>
                                        <p:tav tm="0">
                                          <p:val>
                                            <p:fltVal val="0"/>
                                          </p:val>
                                        </p:tav>
                                        <p:tav tm="100000">
                                          <p:val>
                                            <p:fltVal val="90"/>
                                          </p:val>
                                        </p:tav>
                                      </p:tavLst>
                                    </p:anim>
                                    <p:animEffect transition="out" filter="fade">
                                      <p:cBhvr>
                                        <p:cTn id="31" dur="6000"/>
                                        <p:tgtEl>
                                          <p:spTgt spid="4"/>
                                        </p:tgtEl>
                                      </p:cBhvr>
                                    </p:animEffect>
                                    <p:set>
                                      <p:cBhvr>
                                        <p:cTn id="32" dur="1" fill="hold">
                                          <p:stCondLst>
                                            <p:cond delay="5999"/>
                                          </p:stCondLst>
                                        </p:cTn>
                                        <p:tgtEl>
                                          <p:spTgt spid="4"/>
                                        </p:tgtEl>
                                        <p:attrNameLst>
                                          <p:attrName>style.visibility</p:attrName>
                                        </p:attrNameLst>
                                      </p:cBhvr>
                                      <p:to>
                                        <p:strVal val="hidden"/>
                                      </p:to>
                                    </p:set>
                                  </p:childTnLst>
                                </p:cTn>
                              </p:par>
                              <p:par>
                                <p:cTn id="33" presetID="31" presetClass="exit" presetSubtype="0" fill="hold" grpId="0" nodeType="withEffect">
                                  <p:stCondLst>
                                    <p:cond delay="0"/>
                                  </p:stCondLst>
                                  <p:childTnLst>
                                    <p:anim calcmode="lin" valueType="num">
                                      <p:cBhvr>
                                        <p:cTn id="34" dur="6000"/>
                                        <p:tgtEl>
                                          <p:spTgt spid="10"/>
                                        </p:tgtEl>
                                        <p:attrNameLst>
                                          <p:attrName>ppt_w</p:attrName>
                                        </p:attrNameLst>
                                      </p:cBhvr>
                                      <p:tavLst>
                                        <p:tav tm="0">
                                          <p:val>
                                            <p:strVal val="ppt_w"/>
                                          </p:val>
                                        </p:tav>
                                        <p:tav tm="100000">
                                          <p:val>
                                            <p:fltVal val="0"/>
                                          </p:val>
                                        </p:tav>
                                      </p:tavLst>
                                    </p:anim>
                                    <p:anim calcmode="lin" valueType="num">
                                      <p:cBhvr>
                                        <p:cTn id="35" dur="6000"/>
                                        <p:tgtEl>
                                          <p:spTgt spid="10"/>
                                        </p:tgtEl>
                                        <p:attrNameLst>
                                          <p:attrName>ppt_h</p:attrName>
                                        </p:attrNameLst>
                                      </p:cBhvr>
                                      <p:tavLst>
                                        <p:tav tm="0">
                                          <p:val>
                                            <p:strVal val="ppt_h"/>
                                          </p:val>
                                        </p:tav>
                                        <p:tav tm="100000">
                                          <p:val>
                                            <p:fltVal val="0"/>
                                          </p:val>
                                        </p:tav>
                                      </p:tavLst>
                                    </p:anim>
                                    <p:anim calcmode="lin" valueType="num">
                                      <p:cBhvr>
                                        <p:cTn id="36" dur="6000"/>
                                        <p:tgtEl>
                                          <p:spTgt spid="10"/>
                                        </p:tgtEl>
                                        <p:attrNameLst>
                                          <p:attrName>style.rotation</p:attrName>
                                        </p:attrNameLst>
                                      </p:cBhvr>
                                      <p:tavLst>
                                        <p:tav tm="0">
                                          <p:val>
                                            <p:fltVal val="0"/>
                                          </p:val>
                                        </p:tav>
                                        <p:tav tm="100000">
                                          <p:val>
                                            <p:fltVal val="90"/>
                                          </p:val>
                                        </p:tav>
                                      </p:tavLst>
                                    </p:anim>
                                    <p:animEffect transition="out" filter="fade">
                                      <p:cBhvr>
                                        <p:cTn id="37" dur="6000"/>
                                        <p:tgtEl>
                                          <p:spTgt spid="10"/>
                                        </p:tgtEl>
                                      </p:cBhvr>
                                    </p:animEffect>
                                    <p:set>
                                      <p:cBhvr>
                                        <p:cTn id="38" dur="1" fill="hold">
                                          <p:stCondLst>
                                            <p:cond delay="5999"/>
                                          </p:stCondLst>
                                        </p:cTn>
                                        <p:tgtEl>
                                          <p:spTgt spid="10"/>
                                        </p:tgtEl>
                                        <p:attrNameLst>
                                          <p:attrName>style.visibility</p:attrName>
                                        </p:attrNameLst>
                                      </p:cBhvr>
                                      <p:to>
                                        <p:strVal val="hidden"/>
                                      </p:to>
                                    </p:set>
                                  </p:childTnLst>
                                </p:cTn>
                              </p:par>
                              <p:par>
                                <p:cTn id="39" presetID="31" presetClass="exit" presetSubtype="0" fill="hold" nodeType="withEffect">
                                  <p:stCondLst>
                                    <p:cond delay="0"/>
                                  </p:stCondLst>
                                  <p:childTnLst>
                                    <p:anim calcmode="lin" valueType="num">
                                      <p:cBhvr>
                                        <p:cTn id="40" dur="6000"/>
                                        <p:tgtEl>
                                          <p:spTgt spid="6"/>
                                        </p:tgtEl>
                                        <p:attrNameLst>
                                          <p:attrName>ppt_w</p:attrName>
                                        </p:attrNameLst>
                                      </p:cBhvr>
                                      <p:tavLst>
                                        <p:tav tm="0">
                                          <p:val>
                                            <p:strVal val="ppt_w"/>
                                          </p:val>
                                        </p:tav>
                                        <p:tav tm="100000">
                                          <p:val>
                                            <p:fltVal val="0"/>
                                          </p:val>
                                        </p:tav>
                                      </p:tavLst>
                                    </p:anim>
                                    <p:anim calcmode="lin" valueType="num">
                                      <p:cBhvr>
                                        <p:cTn id="41" dur="6000"/>
                                        <p:tgtEl>
                                          <p:spTgt spid="6"/>
                                        </p:tgtEl>
                                        <p:attrNameLst>
                                          <p:attrName>ppt_h</p:attrName>
                                        </p:attrNameLst>
                                      </p:cBhvr>
                                      <p:tavLst>
                                        <p:tav tm="0">
                                          <p:val>
                                            <p:strVal val="ppt_h"/>
                                          </p:val>
                                        </p:tav>
                                        <p:tav tm="100000">
                                          <p:val>
                                            <p:fltVal val="0"/>
                                          </p:val>
                                        </p:tav>
                                      </p:tavLst>
                                    </p:anim>
                                    <p:anim calcmode="lin" valueType="num">
                                      <p:cBhvr>
                                        <p:cTn id="42" dur="6000"/>
                                        <p:tgtEl>
                                          <p:spTgt spid="6"/>
                                        </p:tgtEl>
                                        <p:attrNameLst>
                                          <p:attrName>style.rotation</p:attrName>
                                        </p:attrNameLst>
                                      </p:cBhvr>
                                      <p:tavLst>
                                        <p:tav tm="0">
                                          <p:val>
                                            <p:fltVal val="0"/>
                                          </p:val>
                                        </p:tav>
                                        <p:tav tm="100000">
                                          <p:val>
                                            <p:fltVal val="90"/>
                                          </p:val>
                                        </p:tav>
                                      </p:tavLst>
                                    </p:anim>
                                    <p:animEffect transition="out" filter="fade">
                                      <p:cBhvr>
                                        <p:cTn id="43" dur="6000"/>
                                        <p:tgtEl>
                                          <p:spTgt spid="6"/>
                                        </p:tgtEl>
                                      </p:cBhvr>
                                    </p:animEffect>
                                    <p:set>
                                      <p:cBhvr>
                                        <p:cTn id="44" dur="1" fill="hold">
                                          <p:stCondLst>
                                            <p:cond delay="5999"/>
                                          </p:stCondLst>
                                        </p:cTn>
                                        <p:tgtEl>
                                          <p:spTgt spid="6"/>
                                        </p:tgtEl>
                                        <p:attrNameLst>
                                          <p:attrName>style.visibility</p:attrName>
                                        </p:attrNameLst>
                                      </p:cBhvr>
                                      <p:to>
                                        <p:strVal val="hidden"/>
                                      </p:to>
                                    </p:set>
                                  </p:childTnLst>
                                </p:cTn>
                              </p:par>
                              <p:par>
                                <p:cTn id="45" presetID="31" presetClass="exit" presetSubtype="0" fill="hold" grpId="0" nodeType="withEffect">
                                  <p:stCondLst>
                                    <p:cond delay="0"/>
                                  </p:stCondLst>
                                  <p:childTnLst>
                                    <p:anim calcmode="lin" valueType="num">
                                      <p:cBhvr>
                                        <p:cTn id="46" dur="6000"/>
                                        <p:tgtEl>
                                          <p:spTgt spid="9"/>
                                        </p:tgtEl>
                                        <p:attrNameLst>
                                          <p:attrName>ppt_w</p:attrName>
                                        </p:attrNameLst>
                                      </p:cBhvr>
                                      <p:tavLst>
                                        <p:tav tm="0">
                                          <p:val>
                                            <p:strVal val="ppt_w"/>
                                          </p:val>
                                        </p:tav>
                                        <p:tav tm="100000">
                                          <p:val>
                                            <p:fltVal val="0"/>
                                          </p:val>
                                        </p:tav>
                                      </p:tavLst>
                                    </p:anim>
                                    <p:anim calcmode="lin" valueType="num">
                                      <p:cBhvr>
                                        <p:cTn id="47" dur="6000"/>
                                        <p:tgtEl>
                                          <p:spTgt spid="9"/>
                                        </p:tgtEl>
                                        <p:attrNameLst>
                                          <p:attrName>ppt_h</p:attrName>
                                        </p:attrNameLst>
                                      </p:cBhvr>
                                      <p:tavLst>
                                        <p:tav tm="0">
                                          <p:val>
                                            <p:strVal val="ppt_h"/>
                                          </p:val>
                                        </p:tav>
                                        <p:tav tm="100000">
                                          <p:val>
                                            <p:fltVal val="0"/>
                                          </p:val>
                                        </p:tav>
                                      </p:tavLst>
                                    </p:anim>
                                    <p:anim calcmode="lin" valueType="num">
                                      <p:cBhvr>
                                        <p:cTn id="48" dur="6000"/>
                                        <p:tgtEl>
                                          <p:spTgt spid="9"/>
                                        </p:tgtEl>
                                        <p:attrNameLst>
                                          <p:attrName>style.rotation</p:attrName>
                                        </p:attrNameLst>
                                      </p:cBhvr>
                                      <p:tavLst>
                                        <p:tav tm="0">
                                          <p:val>
                                            <p:fltVal val="0"/>
                                          </p:val>
                                        </p:tav>
                                        <p:tav tm="100000">
                                          <p:val>
                                            <p:fltVal val="90"/>
                                          </p:val>
                                        </p:tav>
                                      </p:tavLst>
                                    </p:anim>
                                    <p:animEffect transition="out" filter="fade">
                                      <p:cBhvr>
                                        <p:cTn id="49" dur="6000"/>
                                        <p:tgtEl>
                                          <p:spTgt spid="9"/>
                                        </p:tgtEl>
                                      </p:cBhvr>
                                    </p:animEffect>
                                    <p:set>
                                      <p:cBhvr>
                                        <p:cTn id="50" dur="1" fill="hold">
                                          <p:stCondLst>
                                            <p:cond delay="5999"/>
                                          </p:stCondLst>
                                        </p:cTn>
                                        <p:tgtEl>
                                          <p:spTgt spid="9"/>
                                        </p:tgtEl>
                                        <p:attrNameLst>
                                          <p:attrName>style.visibility</p:attrName>
                                        </p:attrNameLst>
                                      </p:cBhvr>
                                      <p:to>
                                        <p:strVal val="hidden"/>
                                      </p:to>
                                    </p:set>
                                  </p:childTnLst>
                                </p:cTn>
                              </p:par>
                              <p:par>
                                <p:cTn id="51" presetID="31" presetClass="exit" presetSubtype="0" fill="hold" nodeType="withEffect">
                                  <p:stCondLst>
                                    <p:cond delay="0"/>
                                  </p:stCondLst>
                                  <p:childTnLst>
                                    <p:anim calcmode="lin" valueType="num">
                                      <p:cBhvr>
                                        <p:cTn id="52" dur="6000"/>
                                        <p:tgtEl>
                                          <p:spTgt spid="2"/>
                                        </p:tgtEl>
                                        <p:attrNameLst>
                                          <p:attrName>ppt_w</p:attrName>
                                        </p:attrNameLst>
                                      </p:cBhvr>
                                      <p:tavLst>
                                        <p:tav tm="0">
                                          <p:val>
                                            <p:strVal val="ppt_w"/>
                                          </p:val>
                                        </p:tav>
                                        <p:tav tm="100000">
                                          <p:val>
                                            <p:fltVal val="0"/>
                                          </p:val>
                                        </p:tav>
                                      </p:tavLst>
                                    </p:anim>
                                    <p:anim calcmode="lin" valueType="num">
                                      <p:cBhvr>
                                        <p:cTn id="53" dur="6000"/>
                                        <p:tgtEl>
                                          <p:spTgt spid="2"/>
                                        </p:tgtEl>
                                        <p:attrNameLst>
                                          <p:attrName>ppt_h</p:attrName>
                                        </p:attrNameLst>
                                      </p:cBhvr>
                                      <p:tavLst>
                                        <p:tav tm="0">
                                          <p:val>
                                            <p:strVal val="ppt_h"/>
                                          </p:val>
                                        </p:tav>
                                        <p:tav tm="100000">
                                          <p:val>
                                            <p:fltVal val="0"/>
                                          </p:val>
                                        </p:tav>
                                      </p:tavLst>
                                    </p:anim>
                                    <p:anim calcmode="lin" valueType="num">
                                      <p:cBhvr>
                                        <p:cTn id="54" dur="6000"/>
                                        <p:tgtEl>
                                          <p:spTgt spid="2"/>
                                        </p:tgtEl>
                                        <p:attrNameLst>
                                          <p:attrName>style.rotation</p:attrName>
                                        </p:attrNameLst>
                                      </p:cBhvr>
                                      <p:tavLst>
                                        <p:tav tm="0">
                                          <p:val>
                                            <p:fltVal val="0"/>
                                          </p:val>
                                        </p:tav>
                                        <p:tav tm="100000">
                                          <p:val>
                                            <p:fltVal val="90"/>
                                          </p:val>
                                        </p:tav>
                                      </p:tavLst>
                                    </p:anim>
                                    <p:animEffect transition="out" filter="fade">
                                      <p:cBhvr>
                                        <p:cTn id="55" dur="6000"/>
                                        <p:tgtEl>
                                          <p:spTgt spid="2"/>
                                        </p:tgtEl>
                                      </p:cBhvr>
                                    </p:animEffect>
                                    <p:set>
                                      <p:cBhvr>
                                        <p:cTn id="56" dur="1" fill="hold">
                                          <p:stCondLst>
                                            <p:cond delay="5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10"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597358" y="476311"/>
            <a:ext cx="9593135"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DC56A40-DEC6-4C99-B396-1EC2670C6217}"/>
              </a:ext>
            </a:extLst>
          </p:cNvPr>
          <p:cNvSpPr txBox="1"/>
          <p:nvPr/>
        </p:nvSpPr>
        <p:spPr>
          <a:xfrm>
            <a:off x="759201" y="554699"/>
            <a:ext cx="95931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KIẾN THỨC CƠ BẢN VỀ TRUYỆN</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CÂY KHẾ</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98D88A5A-D21E-4228-834A-8E3E4819167C}"/>
              </a:ext>
            </a:extLst>
          </p:cNvPr>
          <p:cNvSpPr>
            <a:spLocks noChangeArrowheads="1"/>
          </p:cNvSpPr>
          <p:nvPr/>
        </p:nvSpPr>
        <p:spPr bwMode="auto">
          <a:xfrm>
            <a:off x="2325346" y="1446581"/>
            <a:ext cx="9366981" cy="203866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xmlns="" id="{D078B06E-5E44-45F7-998A-8EF63B879062}"/>
              </a:ext>
            </a:extLst>
          </p:cNvPr>
          <p:cNvSpPr>
            <a:spLocks noChangeArrowheads="1"/>
          </p:cNvSpPr>
          <p:nvPr/>
        </p:nvSpPr>
        <p:spPr bwMode="auto">
          <a:xfrm>
            <a:off x="2368444" y="4380048"/>
            <a:ext cx="9593706" cy="247795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Đoạn</a:t>
            </a:r>
            <a:r>
              <a:rPr lang="en-US" sz="2400" u="sng" dirty="0">
                <a:solidFill>
                  <a:schemeClr val="tx1"/>
                </a:solidFill>
                <a:latin typeface="Times New Roman" panose="02020603050405020304" pitchFamily="18" charset="0"/>
                <a:cs typeface="Times New Roman" panose="02020603050405020304" pitchFamily="18" charset="0"/>
              </a:rPr>
              <a:t> 1:</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 =&gt; </a:t>
            </a: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hai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chồng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ở </a:t>
            </a:r>
            <a:r>
              <a:rPr lang="en-US" sz="2400" i="1" dirty="0" err="1">
                <a:solidFill>
                  <a:schemeClr val="tx1"/>
                </a:solidFill>
                <a:latin typeface="Times New Roman" panose="02020603050405020304" pitchFamily="18" charset="0"/>
                <a:cs typeface="Times New Roman" panose="02020603050405020304" pitchFamily="18" charset="0"/>
              </a:rPr>
              <a:t>riêng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phân</a:t>
            </a:r>
            <a:r>
              <a:rPr lang="en-US" sz="2400" dirty="0">
                <a:solidFill>
                  <a:schemeClr val="tx1"/>
                </a:solidFill>
                <a:latin typeface="Times New Roman" panose="02020603050405020304" pitchFamily="18" charset="0"/>
                <a:cs typeface="Times New Roman" panose="02020603050405020304" pitchFamily="18" charset="0"/>
              </a:rPr>
              <a:t> chia </a:t>
            </a:r>
            <a:r>
              <a:rPr lang="en-US" sz="2400" dirty="0" err="1">
                <a:solidFill>
                  <a:schemeClr val="tx1"/>
                </a:solidFill>
                <a:latin typeface="Times New Roman" panose="02020603050405020304" pitchFamily="18" charset="0"/>
                <a:cs typeface="Times New Roman" panose="02020603050405020304" pitchFamily="18" charset="0"/>
              </a:rPr>
              <a:t>tài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sản</a:t>
            </a:r>
            <a:r>
              <a:rPr lang="en-US" sz="2400" dirty="0">
                <a:solidFill>
                  <a:schemeClr val="tx1"/>
                </a:solidFill>
                <a:latin typeface="Times New Roman" panose="02020603050405020304" pitchFamily="18" charset="0"/>
                <a:cs typeface="Times New Roman" panose="02020603050405020304" pitchFamily="18" charset="0"/>
              </a:rPr>
              <a:t>.</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Đoạn</a:t>
            </a:r>
            <a:r>
              <a:rPr lang="en-US" sz="2400" u="sng" dirty="0">
                <a:solidFill>
                  <a:schemeClr val="tx1"/>
                </a:solidFill>
                <a:latin typeface="Times New Roman" panose="02020603050405020304" pitchFamily="18" charset="0"/>
                <a:cs typeface="Times New Roman" panose="02020603050405020304" pitchFamily="18" charset="0"/>
              </a:rPr>
              <a:t> 2</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=&gt; </a:t>
            </a: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vợ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chồng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người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trở</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giàu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Đoạn</a:t>
            </a:r>
            <a:r>
              <a:rPr lang="en-US" sz="2400" u="sng" dirty="0">
                <a:solidFill>
                  <a:schemeClr val="tx1"/>
                </a:solidFill>
                <a:latin typeface="Times New Roman" panose="02020603050405020304" pitchFamily="18" charset="0"/>
                <a:cs typeface="Times New Roman" panose="02020603050405020304" pitchFamily="18" charset="0"/>
              </a:rPr>
              <a:t> 3</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ưu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trừng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phạt</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xmlns="" id="{200F6E25-8E96-4794-8D3C-1CCB7D76B17C}"/>
              </a:ext>
            </a:extLst>
          </p:cNvPr>
          <p:cNvSpPr/>
          <p:nvPr/>
        </p:nvSpPr>
        <p:spPr>
          <a:xfrm>
            <a:off x="597358" y="1446581"/>
            <a:ext cx="1727988" cy="2038663"/>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7796AF08-5517-48FC-8974-64068CA12D2F}"/>
              </a:ext>
            </a:extLst>
          </p:cNvPr>
          <p:cNvSpPr txBox="1"/>
          <p:nvPr/>
        </p:nvSpPr>
        <p:spPr>
          <a:xfrm>
            <a:off x="2501523" y="1621930"/>
            <a:ext cx="6108490" cy="1687963"/>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p>
          <a:p>
            <a:pPr>
              <a:lnSpc>
                <a:spcPct val="150000"/>
              </a:lnSpc>
            </a:pPr>
            <a:r>
              <a:rPr lang="vi-VN" sz="2400" dirty="0">
                <a:latin typeface="Times New Roman" panose="02020603050405020304" pitchFamily="18" charset="0"/>
                <a:cs typeface="Times New Roman" panose="02020603050405020304" pitchFamily="18" charset="0"/>
              </a:rPr>
              <a:t>- Kiểu nhân vật: bất hạnh.</a:t>
            </a:r>
            <a:endParaRPr lang="en-US" sz="2400" dirty="0">
              <a:latin typeface="Times New Roman" panose="02020603050405020304" pitchFamily="18" charset="0"/>
              <a:cs typeface="Times New Roman" panose="02020603050405020304" pitchFamily="18" charset="0"/>
            </a:endParaRPr>
          </a:p>
          <a:p>
            <a:pPr>
              <a:lnSpc>
                <a:spcPct val="150000"/>
              </a:lnSpc>
            </a:pPr>
            <a:r>
              <a:rPr lang="vi-VN" sz="2400" dirty="0">
                <a:latin typeface="Times New Roman" panose="02020603050405020304" pitchFamily="18" charset="0"/>
                <a:cs typeface="Times New Roman" panose="02020603050405020304" pitchFamily="18" charset="0"/>
              </a:rPr>
              <a:t>- Ngôi kể: thứ ba.</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D60E2744-675A-47BD-B864-E22BCC6B4DA9}"/>
              </a:ext>
            </a:extLst>
          </p:cNvPr>
          <p:cNvSpPr txBox="1"/>
          <p:nvPr/>
        </p:nvSpPr>
        <p:spPr>
          <a:xfrm>
            <a:off x="759201" y="2004246"/>
            <a:ext cx="12779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xmlns="" id="{FFB43177-8D1D-4116-92CB-682F743C8ABC}"/>
              </a:ext>
            </a:extLst>
          </p:cNvPr>
          <p:cNvSpPr/>
          <p:nvPr/>
        </p:nvSpPr>
        <p:spPr>
          <a:xfrm>
            <a:off x="269821" y="4526778"/>
            <a:ext cx="2055527" cy="2221350"/>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8D40DD1D-2913-4500-86B7-48308FB71886}"/>
              </a:ext>
            </a:extLst>
          </p:cNvPr>
          <p:cNvSpPr txBox="1"/>
          <p:nvPr/>
        </p:nvSpPr>
        <p:spPr>
          <a:xfrm>
            <a:off x="759203" y="5229926"/>
            <a:ext cx="120995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4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animBg="1"/>
      <p:bldP spid="10" grpId="0" animBg="1"/>
      <p:bldP spid="3" grpId="0" animBg="1"/>
      <p:bldP spid="14" grpId="0"/>
      <p:bldP spid="16" grpId="0"/>
      <p:bldP spid="22" grpId="0" animBg="1"/>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C57349BF-05C2-4727-A28E-062B36901DA2}"/>
              </a:ext>
            </a:extLst>
          </p:cNvPr>
          <p:cNvSpPr>
            <a:spLocks noChangeArrowheads="1"/>
          </p:cNvSpPr>
          <p:nvPr/>
        </p:nvSpPr>
        <p:spPr bwMode="auto">
          <a:xfrm>
            <a:off x="2138289" y="974361"/>
            <a:ext cx="9866960" cy="522245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Arrow: Pentagon 5">
            <a:extLst>
              <a:ext uri="{FF2B5EF4-FFF2-40B4-BE49-F238E27FC236}">
                <a16:creationId xmlns:a16="http://schemas.microsoft.com/office/drawing/2014/main" xmlns="" id="{5084843D-33F4-4C3E-BA26-E41F6DFD31C2}"/>
              </a:ext>
            </a:extLst>
          </p:cNvPr>
          <p:cNvSpPr/>
          <p:nvPr/>
        </p:nvSpPr>
        <p:spPr>
          <a:xfrm>
            <a:off x="186750" y="1223096"/>
            <a:ext cx="1951539" cy="4973721"/>
          </a:xfrm>
          <a:prstGeom prst="homePlate">
            <a:avLst>
              <a:gd name="adj" fmla="val 46927"/>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E9CB4C7-F8C1-45E8-BEA7-232E2259BF93}"/>
              </a:ext>
            </a:extLst>
          </p:cNvPr>
          <p:cNvSpPr txBox="1"/>
          <p:nvPr/>
        </p:nvSpPr>
        <p:spPr>
          <a:xfrm>
            <a:off x="601695" y="3199885"/>
            <a:ext cx="117581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pt-BR" sz="2400"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Cốt truyện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0216251B-4191-4EFD-B08F-1B3988DD6E3E}"/>
              </a:ext>
            </a:extLst>
          </p:cNvPr>
          <p:cNvSpPr txBox="1"/>
          <p:nvPr/>
        </p:nvSpPr>
        <p:spPr>
          <a:xfrm>
            <a:off x="2306770" y="1353227"/>
            <a:ext cx="9529997" cy="4524315"/>
          </a:xfrm>
          <a:prstGeom prst="rect">
            <a:avLst/>
          </a:prstGeom>
          <a:noFill/>
        </p:spPr>
        <p:txBody>
          <a:bodyPr wrap="square">
            <a:spAutoFit/>
          </a:bodyPr>
          <a:lstStyle/>
          <a:p>
            <a:pPr algn="just"/>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hân vật: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 b.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 d.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phàn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 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ra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 c.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 e.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 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7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597358" y="1237849"/>
            <a:ext cx="9593135"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DC56A40-DEC6-4C99-B396-1EC2670C6217}"/>
              </a:ext>
            </a:extLst>
          </p:cNvPr>
          <p:cNvSpPr txBox="1"/>
          <p:nvPr/>
        </p:nvSpPr>
        <p:spPr>
          <a:xfrm>
            <a:off x="804171" y="1357716"/>
            <a:ext cx="95931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KIẾN THỨC CƠ BẢN VỀ TRUYỆN : CÂY KHẾ</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xmlns="" id="{D078B06E-5E44-45F7-998A-8EF63B879062}"/>
              </a:ext>
            </a:extLst>
          </p:cNvPr>
          <p:cNvSpPr>
            <a:spLocks noChangeArrowheads="1"/>
          </p:cNvSpPr>
          <p:nvPr/>
        </p:nvSpPr>
        <p:spPr bwMode="auto">
          <a:xfrm>
            <a:off x="3072984" y="2563318"/>
            <a:ext cx="8846069" cy="325286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xmlns="" id="{FFB43177-8D1D-4116-92CB-682F743C8ABC}"/>
              </a:ext>
            </a:extLst>
          </p:cNvPr>
          <p:cNvSpPr/>
          <p:nvPr/>
        </p:nvSpPr>
        <p:spPr>
          <a:xfrm>
            <a:off x="-1" y="2563318"/>
            <a:ext cx="3039880" cy="3252866"/>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14E11BEB-7437-49E0-927C-4C753903FB0D}"/>
              </a:ext>
            </a:extLst>
          </p:cNvPr>
          <p:cNvSpPr txBox="1"/>
          <p:nvPr/>
        </p:nvSpPr>
        <p:spPr>
          <a:xfrm>
            <a:off x="850705" y="3327966"/>
            <a:ext cx="1638508" cy="1569660"/>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36C19F04-9ABE-4EBB-8F10-FDB742F39684}"/>
              </a:ext>
            </a:extLst>
          </p:cNvPr>
          <p:cNvSpPr txBox="1"/>
          <p:nvPr/>
        </p:nvSpPr>
        <p:spPr>
          <a:xfrm>
            <a:off x="3260150" y="2773968"/>
            <a:ext cx="8692008" cy="2677656"/>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xửa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thuở</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khứ</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kia (ở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nọ</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nọ</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phiếm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498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0" grpId="0" animBg="1"/>
      <p:bldP spid="22" grpId="0" animBg="1"/>
      <p:bldP spid="8"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4F912CEE-C69A-4DB7-894C-D9510837D2F8}"/>
              </a:ext>
            </a:extLst>
          </p:cNvPr>
          <p:cNvSpPr>
            <a:spLocks noChangeArrowheads="1"/>
          </p:cNvSpPr>
          <p:nvPr/>
        </p:nvSpPr>
        <p:spPr bwMode="auto">
          <a:xfrm>
            <a:off x="2548327" y="3724184"/>
            <a:ext cx="9413823" cy="2421714"/>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9B675A19-7784-445C-91C8-55A6B5D868C4}"/>
              </a:ext>
            </a:extLst>
          </p:cNvPr>
          <p:cNvSpPr>
            <a:spLocks noChangeArrowheads="1"/>
          </p:cNvSpPr>
          <p:nvPr/>
        </p:nvSpPr>
        <p:spPr bwMode="auto">
          <a:xfrm>
            <a:off x="2608289" y="795973"/>
            <a:ext cx="9293900" cy="2186378"/>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Diamond 3">
            <a:extLst>
              <a:ext uri="{FF2B5EF4-FFF2-40B4-BE49-F238E27FC236}">
                <a16:creationId xmlns:a16="http://schemas.microsoft.com/office/drawing/2014/main" xmlns="" id="{0543739A-EA3D-41B5-94B4-094C2A0E0BDB}"/>
              </a:ext>
            </a:extLst>
          </p:cNvPr>
          <p:cNvSpPr/>
          <p:nvPr/>
        </p:nvSpPr>
        <p:spPr>
          <a:xfrm>
            <a:off x="209862" y="3956986"/>
            <a:ext cx="2338465" cy="2186378"/>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73B5172-A0A3-4B6C-B062-F37CCF97C116}"/>
              </a:ext>
            </a:extLst>
          </p:cNvPr>
          <p:cNvSpPr txBox="1"/>
          <p:nvPr/>
        </p:nvSpPr>
        <p:spPr>
          <a:xfrm>
            <a:off x="840576" y="4660529"/>
            <a:ext cx="2267262" cy="461665"/>
          </a:xfrm>
          <a:prstGeom prst="rect">
            <a:avLst/>
          </a:prstGeom>
          <a:noFill/>
        </p:spPr>
        <p:txBody>
          <a:bodyPr wrap="square">
            <a:spAutoFit/>
          </a:bodyPr>
          <a:lstStyle/>
          <a:p>
            <a:r>
              <a:rPr lang="pt-BR" sz="2400" dirty="0">
                <a:solidFill>
                  <a:srgbClr val="0D0D0D"/>
                </a:solidFill>
                <a:latin typeface="Times New Roman" panose="02020603050405020304" pitchFamily="18" charset="0"/>
                <a:cs typeface="Times New Roman" panose="02020603050405020304" pitchFamily="18" charset="0"/>
              </a:rPr>
              <a:t>Ý nghĩa</a:t>
            </a:r>
            <a:endParaRPr lang="en-US" sz="2400" dirty="0">
              <a:latin typeface="Times New Roman" panose="02020603050405020304" pitchFamily="18" charset="0"/>
              <a:cs typeface="Times New Roman" panose="02020603050405020304" pitchFamily="18" charset="0"/>
            </a:endParaRPr>
          </a:p>
        </p:txBody>
      </p:sp>
      <p:sp>
        <p:nvSpPr>
          <p:cNvPr id="9" name="Diamond 8">
            <a:extLst>
              <a:ext uri="{FF2B5EF4-FFF2-40B4-BE49-F238E27FC236}">
                <a16:creationId xmlns:a16="http://schemas.microsoft.com/office/drawing/2014/main" xmlns="" id="{1F76EFDC-FA9E-4084-9CA0-B189B5703AFE}"/>
              </a:ext>
            </a:extLst>
          </p:cNvPr>
          <p:cNvSpPr/>
          <p:nvPr/>
        </p:nvSpPr>
        <p:spPr>
          <a:xfrm>
            <a:off x="130823" y="794277"/>
            <a:ext cx="2458388" cy="2076141"/>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ED79067-51EB-43B2-9780-CE64864550EF}"/>
              </a:ext>
            </a:extLst>
          </p:cNvPr>
          <p:cNvSpPr txBox="1"/>
          <p:nvPr/>
        </p:nvSpPr>
        <p:spPr>
          <a:xfrm>
            <a:off x="629561" y="1537806"/>
            <a:ext cx="223728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4D2FEBA-79BC-458B-8557-01F0687A0D85}"/>
              </a:ext>
            </a:extLst>
          </p:cNvPr>
          <p:cNvSpPr txBox="1"/>
          <p:nvPr/>
        </p:nvSpPr>
        <p:spPr>
          <a:xfrm>
            <a:off x="2721394" y="1060479"/>
            <a:ext cx="9199873"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léo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3BC7AEAF-3DD3-458D-9B34-5D926109D885}"/>
              </a:ext>
            </a:extLst>
          </p:cNvPr>
          <p:cNvSpPr txBox="1"/>
          <p:nvPr/>
        </p:nvSpPr>
        <p:spPr>
          <a:xfrm>
            <a:off x="2709811" y="3813196"/>
            <a:ext cx="9180795" cy="230832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tin ở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891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9" grpId="0" animBg="1"/>
      <p:bldP spid="11" grpId="0"/>
      <p:bldP spid="13"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446610" y="247562"/>
            <a:ext cx="7018491" cy="62883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9EF2A28C-4673-47A7-9C5C-A48E8E6A9898}"/>
              </a:ext>
            </a:extLst>
          </p:cNvPr>
          <p:cNvSpPr>
            <a:spLocks noChangeArrowheads="1"/>
          </p:cNvSpPr>
          <p:nvPr/>
        </p:nvSpPr>
        <p:spPr bwMode="auto">
          <a:xfrm>
            <a:off x="497705" y="1033540"/>
            <a:ext cx="1748482"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0A005D5-FD2E-4008-B23B-2DBAF454B70A}"/>
              </a:ext>
            </a:extLst>
          </p:cNvPr>
          <p:cNvSpPr txBox="1"/>
          <p:nvPr/>
        </p:nvSpPr>
        <p:spPr>
          <a:xfrm>
            <a:off x="901610" y="331145"/>
            <a:ext cx="6108490" cy="461665"/>
          </a:xfrm>
          <a:prstGeom prst="rect">
            <a:avLst/>
          </a:prstGeom>
          <a:noFill/>
        </p:spPr>
        <p:txBody>
          <a:bodyPr wrap="square">
            <a:spAutoFit/>
          </a:bodyPr>
          <a:lstStyle/>
          <a:p>
            <a:pPr algn="just">
              <a:tabLst>
                <a:tab pos="40005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pt-BR"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247254A-BDEC-4E91-97A2-5514DBFF5621}"/>
              </a:ext>
            </a:extLst>
          </p:cNvPr>
          <p:cNvSpPr txBox="1"/>
          <p:nvPr/>
        </p:nvSpPr>
        <p:spPr>
          <a:xfrm>
            <a:off x="646166" y="1119729"/>
            <a:ext cx="2207301" cy="492122"/>
          </a:xfrm>
          <a:prstGeom prst="rect">
            <a:avLst/>
          </a:prstGeom>
          <a:noFill/>
        </p:spPr>
        <p:txBody>
          <a:bodyPr wrap="square">
            <a:spAutoFit/>
          </a:bodyPr>
          <a:lstStyle/>
          <a:p>
            <a:pPr algn="just">
              <a:lnSpc>
                <a:spcPct val="115000"/>
              </a:lnSpc>
              <a:tabLst>
                <a:tab pos="400050" algn="l"/>
              </a:tabLst>
            </a:pP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xmlns="" id="{CA596203-2D97-4B83-835B-37B1581496BE}"/>
              </a:ext>
            </a:extLst>
          </p:cNvPr>
          <p:cNvSpPr/>
          <p:nvPr/>
        </p:nvSpPr>
        <p:spPr>
          <a:xfrm>
            <a:off x="330023" y="2763910"/>
            <a:ext cx="1695725" cy="3607923"/>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446610" y="3485726"/>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2763910"/>
            <a:ext cx="9973994" cy="360792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936B6EE-1860-4480-845C-791CD734285D}"/>
              </a:ext>
            </a:extLst>
          </p:cNvPr>
          <p:cNvSpPr txBox="1"/>
          <p:nvPr/>
        </p:nvSpPr>
        <p:spPr>
          <a:xfrm>
            <a:off x="2139178" y="2796017"/>
            <a:ext cx="6168452" cy="490199"/>
          </a:xfrm>
          <a:prstGeom prst="rect">
            <a:avLst/>
          </a:prstGeom>
          <a:noFill/>
        </p:spPr>
        <p:txBody>
          <a:bodyPr wrap="square">
            <a:spAutoFit/>
          </a:bodyPr>
          <a:lstStyle/>
          <a:p>
            <a:pPr marR="30480" algn="just">
              <a:lnSpc>
                <a:spcPct val="115000"/>
              </a:lnSpc>
              <a:spcAft>
                <a:spcPts val="1200"/>
              </a:spcAft>
            </a:pPr>
            <a:r>
              <a:rPr lang="pt-BR"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ounded Rectangle 10">
            <a:extLst>
              <a:ext uri="{FF2B5EF4-FFF2-40B4-BE49-F238E27FC236}">
                <a16:creationId xmlns:a16="http://schemas.microsoft.com/office/drawing/2014/main" xmlns="" id="{86DD5FFC-1A03-438A-B35B-24F9D2DCD6F5}"/>
              </a:ext>
            </a:extLst>
          </p:cNvPr>
          <p:cNvSpPr>
            <a:spLocks noChangeArrowheads="1"/>
          </p:cNvSpPr>
          <p:nvPr/>
        </p:nvSpPr>
        <p:spPr bwMode="auto">
          <a:xfrm>
            <a:off x="523017" y="1866644"/>
            <a:ext cx="2999672"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lvl="0" eaLnBrk="0" fontAlgn="base" hangingPunct="0">
              <a:spcBef>
                <a:spcPct val="0"/>
              </a:spcBef>
              <a:spcAft>
                <a:spcPts val="800"/>
              </a:spcAft>
            </a:pPr>
            <a:r>
              <a:rPr lang="en-US" sz="2400" b="1" dirty="0">
                <a:latin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AE281055-97EA-487B-B398-B8BF543D31C3}"/>
              </a:ext>
            </a:extLst>
          </p:cNvPr>
          <p:cNvSpPr txBox="1"/>
          <p:nvPr/>
        </p:nvSpPr>
        <p:spPr>
          <a:xfrm>
            <a:off x="2204296" y="3485726"/>
            <a:ext cx="9860564" cy="2677656"/>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Chim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thần</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nói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tiếng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chỗ</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cất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giấu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cải</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nằm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rPr>
              <a:t>; </a:t>
            </a: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rPr>
              <a:t> ban </a:t>
            </a:r>
            <a:r>
              <a:rPr lang="en-US" sz="2400" dirty="0" err="1">
                <a:effectLst/>
                <a:latin typeface="Times New Roman" panose="02020603050405020304" pitchFamily="18" charset="0"/>
                <a:ea typeface="Times New Roman" panose="02020603050405020304" pitchFamily="18" charset="0"/>
              </a:rPr>
              <a:t>thưởng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trừng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xấu</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5781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barn(inVertical)">
                                      <p:cBhvr>
                                        <p:cTn id="26" dur="500"/>
                                        <p:tgtEl>
                                          <p:spTgt spid="1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animBg="1"/>
      <p:bldP spid="9" grpId="0"/>
      <p:bldP spid="12" grpId="0" animBg="1"/>
      <p:bldP spid="11" grpId="0"/>
      <p:bldP spid="14" grpId="0" animBg="1"/>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xmlns=""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392691" y="2885562"/>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854439"/>
            <a:ext cx="9973994" cy="551739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936B6EE-1860-4480-845C-791CD734285D}"/>
              </a:ext>
            </a:extLst>
          </p:cNvPr>
          <p:cNvSpPr txBox="1"/>
          <p:nvPr/>
        </p:nvSpPr>
        <p:spPr>
          <a:xfrm>
            <a:off x="2354198" y="984094"/>
            <a:ext cx="6168452" cy="490199"/>
          </a:xfrm>
          <a:prstGeom prst="rect">
            <a:avLst/>
          </a:prstGeom>
          <a:noFill/>
        </p:spPr>
        <p:txBody>
          <a:bodyPr wrap="square">
            <a:spAutoFit/>
          </a:bodyPr>
          <a:lstStyle/>
          <a:p>
            <a:pPr marR="30480" algn="just">
              <a:lnSpc>
                <a:spcPct val="115000"/>
              </a:lnSpc>
              <a:spcAft>
                <a:spcPts val="1200"/>
              </a:spcAft>
            </a:pPr>
            <a:r>
              <a:rPr lang="pt-BR"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A54119F-608F-4C01-A9B5-522AE978E5ED}"/>
              </a:ext>
            </a:extLst>
          </p:cNvPr>
          <p:cNvSpPr txBox="1"/>
          <p:nvPr/>
        </p:nvSpPr>
        <p:spPr>
          <a:xfrm>
            <a:off x="2088416" y="1538356"/>
            <a:ext cx="9710893" cy="4524315"/>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hĩnh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qua bao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ruộng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514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347829" y="739382"/>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ĐỌC</a:t>
            </a:r>
            <a:r>
              <a:rPr kumimoji="0" lang="en-US" sz="3600" b="1" i="0" u="none" strike="noStrike" kern="10" cap="none" spc="0" normalizeH="0" noProof="0" dirty="0">
                <a:ln w="19050">
                  <a:solidFill>
                    <a:srgbClr val="0000FF"/>
                  </a:solidFill>
                  <a:round/>
                  <a:headEnd/>
                  <a:tailEnd/>
                </a:ln>
                <a:solidFill>
                  <a:srgbClr val="FF0000"/>
                </a:solidFill>
                <a:effectLst/>
                <a:uLnTx/>
                <a:uFillTx/>
                <a:latin typeface="Times New Roman"/>
                <a:ea typeface="+mn-ea"/>
                <a:cs typeface="Times New Roman"/>
              </a:rPr>
              <a:t> HIỂU VĂN BẢN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0" dirty="0">
                <a:ln w="19050">
                  <a:solidFill>
                    <a:srgbClr val="0000FF"/>
                  </a:solidFill>
                  <a:round/>
                  <a:headEnd/>
                  <a:tailEnd/>
                </a:ln>
                <a:solidFill>
                  <a:srgbClr val="FF0000"/>
                </a:solidFill>
                <a:latin typeface="Times New Roman"/>
                <a:cs typeface="Times New Roman"/>
              </a:rPr>
              <a:t>THẠCH SANH</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p:txBody>
      </p:sp>
      <p:sp>
        <p:nvSpPr>
          <p:cNvPr id="2" name="Rectangle: Diagonal Corners Snipped 1">
            <a:extLst>
              <a:ext uri="{FF2B5EF4-FFF2-40B4-BE49-F238E27FC236}">
                <a16:creationId xmlns:a16="http://schemas.microsoft.com/office/drawing/2014/main" xmlns="" id="{EA5B83A7-7560-4611-9213-4A7696BD1A23}"/>
              </a:ext>
            </a:extLst>
          </p:cNvPr>
          <p:cNvSpPr/>
          <p:nvPr/>
        </p:nvSpPr>
        <p:spPr>
          <a:xfrm>
            <a:off x="261599" y="3798406"/>
            <a:ext cx="3837327" cy="2627828"/>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ectangle: Diagonal Corners Snipped 5">
            <a:extLst>
              <a:ext uri="{FF2B5EF4-FFF2-40B4-BE49-F238E27FC236}">
                <a16:creationId xmlns:a16="http://schemas.microsoft.com/office/drawing/2014/main" xmlns="" id="{BE1A2058-919C-43A5-8F88-8C46940CA351}"/>
              </a:ext>
            </a:extLst>
          </p:cNvPr>
          <p:cNvSpPr/>
          <p:nvPr/>
        </p:nvSpPr>
        <p:spPr>
          <a:xfrm>
            <a:off x="4107306" y="4012815"/>
            <a:ext cx="3955790" cy="2627828"/>
          </a:xfrm>
          <a:prstGeom prst="snip2Diag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Diagonal Corners Snipped 6">
            <a:extLst>
              <a:ext uri="{FF2B5EF4-FFF2-40B4-BE49-F238E27FC236}">
                <a16:creationId xmlns:a16="http://schemas.microsoft.com/office/drawing/2014/main" xmlns="" id="{CF1B567F-287F-4FBE-B3E7-23A45508EE9E}"/>
              </a:ext>
            </a:extLst>
          </p:cNvPr>
          <p:cNvSpPr/>
          <p:nvPr/>
        </p:nvSpPr>
        <p:spPr>
          <a:xfrm>
            <a:off x="8093075" y="4302177"/>
            <a:ext cx="3949023" cy="2510851"/>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A572664-6006-49D6-97EB-C94D3E41996E}"/>
              </a:ext>
            </a:extLst>
          </p:cNvPr>
          <p:cNvPicPr>
            <a:picLocks noChangeAspect="1"/>
          </p:cNvPicPr>
          <p:nvPr/>
        </p:nvPicPr>
        <p:blipFill>
          <a:blip r:embed="rId3"/>
          <a:stretch>
            <a:fillRect/>
          </a:stretch>
        </p:blipFill>
        <p:spPr>
          <a:xfrm>
            <a:off x="4447160" y="4206467"/>
            <a:ext cx="3342807" cy="2240523"/>
          </a:xfrm>
          <a:prstGeom prst="rect">
            <a:avLst/>
          </a:prstGeom>
        </p:spPr>
      </p:pic>
      <p:pic>
        <p:nvPicPr>
          <p:cNvPr id="3" name="Picture 2">
            <a:extLst>
              <a:ext uri="{FF2B5EF4-FFF2-40B4-BE49-F238E27FC236}">
                <a16:creationId xmlns:a16="http://schemas.microsoft.com/office/drawing/2014/main" xmlns="" id="{E5D8B564-E207-4827-AA7D-5C0E61BEE7F7}"/>
              </a:ext>
            </a:extLst>
          </p:cNvPr>
          <p:cNvPicPr>
            <a:picLocks noChangeAspect="1"/>
          </p:cNvPicPr>
          <p:nvPr/>
        </p:nvPicPr>
        <p:blipFill>
          <a:blip r:embed="rId4"/>
          <a:stretch>
            <a:fillRect/>
          </a:stretch>
        </p:blipFill>
        <p:spPr>
          <a:xfrm>
            <a:off x="8389667" y="4452078"/>
            <a:ext cx="3417861" cy="2235007"/>
          </a:xfrm>
          <a:prstGeom prst="rect">
            <a:avLst/>
          </a:prstGeom>
        </p:spPr>
      </p:pic>
      <p:pic>
        <p:nvPicPr>
          <p:cNvPr id="4" name="Picture 3">
            <a:extLst>
              <a:ext uri="{FF2B5EF4-FFF2-40B4-BE49-F238E27FC236}">
                <a16:creationId xmlns:a16="http://schemas.microsoft.com/office/drawing/2014/main" xmlns="" id="{EC1CCE6B-53D5-47E4-B67C-7372FAFC565E}"/>
              </a:ext>
            </a:extLst>
          </p:cNvPr>
          <p:cNvPicPr>
            <a:picLocks noChangeAspect="1"/>
          </p:cNvPicPr>
          <p:nvPr/>
        </p:nvPicPr>
        <p:blipFill>
          <a:blip r:embed="rId5"/>
          <a:stretch>
            <a:fillRect/>
          </a:stretch>
        </p:blipFill>
        <p:spPr>
          <a:xfrm>
            <a:off x="389596" y="4012814"/>
            <a:ext cx="3451347" cy="210580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anim calcmode="lin" valueType="num">
                                      <p:cBhvr>
                                        <p:cTn id="35" dur="2000" fill="hold"/>
                                        <p:tgtEl>
                                          <p:spTgt spid="7"/>
                                        </p:tgtEl>
                                        <p:attrNameLst>
                                          <p:attrName>ppt_w</p:attrName>
                                        </p:attrNameLst>
                                      </p:cBhvr>
                                      <p:tavLst>
                                        <p:tav tm="0" fmla="#ppt_w*sin(2.5*pi*$)">
                                          <p:val>
                                            <p:fltVal val="0"/>
                                          </p:val>
                                        </p:tav>
                                        <p:tav tm="100000">
                                          <p:val>
                                            <p:fltVal val="1"/>
                                          </p:val>
                                        </p:tav>
                                      </p:tavLst>
                                    </p:anim>
                                    <p:anim calcmode="lin" valueType="num">
                                      <p:cBhvr>
                                        <p:cTn id="36" dur="2000" fill="hold"/>
                                        <p:tgtEl>
                                          <p:spTgt spid="7"/>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anim calcmode="lin" valueType="num">
                                      <p:cBhvr>
                                        <p:cTn id="40" dur="2000" fill="hold"/>
                                        <p:tgtEl>
                                          <p:spTgt spid="3"/>
                                        </p:tgtEl>
                                        <p:attrNameLst>
                                          <p:attrName>ppt_w</p:attrName>
                                        </p:attrNameLst>
                                      </p:cBhvr>
                                      <p:tavLst>
                                        <p:tav tm="0" fmla="#ppt_w*sin(2.5*pi*$)">
                                          <p:val>
                                            <p:fltVal val="0"/>
                                          </p:val>
                                        </p:tav>
                                        <p:tav tm="100000">
                                          <p:val>
                                            <p:fltVal val="1"/>
                                          </p:val>
                                        </p:tav>
                                      </p:tavLst>
                                    </p:anim>
                                    <p:anim calcmode="lin" valueType="num">
                                      <p:cBhvr>
                                        <p:cTn id="4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xmlns=""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392691" y="2885562"/>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1124262"/>
            <a:ext cx="9973994" cy="524757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94742D7-3C2A-4C20-B57E-389B840C8C12}"/>
              </a:ext>
            </a:extLst>
          </p:cNvPr>
          <p:cNvSpPr txBox="1"/>
          <p:nvPr/>
        </p:nvSpPr>
        <p:spPr>
          <a:xfrm>
            <a:off x="2258329" y="1403203"/>
            <a:ext cx="7675342" cy="490199"/>
          </a:xfrm>
          <a:prstGeom prst="rect">
            <a:avLst/>
          </a:prstGeom>
          <a:noFill/>
        </p:spPr>
        <p:txBody>
          <a:bodyPr wrap="square">
            <a:spAutoFit/>
          </a:bodyPr>
          <a:lstStyle/>
          <a:p>
            <a:pPr marR="30480" algn="just">
              <a:lnSpc>
                <a:spcPct val="115000"/>
              </a:lnSpc>
              <a:spcAft>
                <a:spcPts val="1200"/>
              </a:spcAft>
            </a:pP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b.Nhân</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8875F573-92EC-4554-A9CA-AA789DFC1D46}"/>
              </a:ext>
            </a:extLst>
          </p:cNvPr>
          <p:cNvSpPr txBox="1"/>
          <p:nvPr/>
        </p:nvSpPr>
        <p:spPr>
          <a:xfrm>
            <a:off x="2234125" y="2172343"/>
            <a:ext cx="9557239" cy="3880871"/>
          </a:xfrm>
          <a:prstGeom prst="rect">
            <a:avLst/>
          </a:prstGeom>
          <a:noFill/>
        </p:spPr>
        <p:txBody>
          <a:bodyPr wrap="square">
            <a:spAutoFit/>
          </a:bodyPr>
          <a:lstStyle/>
          <a:p>
            <a:pPr algn="just">
              <a:lnSpc>
                <a:spcPct val="115000"/>
              </a:lnSpc>
            </a:pPr>
            <a:r>
              <a:rPr lang="en-US" sz="2400" b="1" i="1" dirty="0">
                <a:latin typeface="Times New Roman" panose="02020603050405020304" pitchFamily="18" charset="0"/>
                <a:ea typeface="Times New Roman" panose="02020603050405020304" pitchFamily="18" charset="0"/>
              </a:rPr>
              <a:t>b.1</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Nhân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vật</a:t>
            </a:r>
            <a:r>
              <a:rPr lang="en-US" sz="2400" b="1"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anh</a:t>
            </a:r>
            <a:r>
              <a:rPr lang="en-US" sz="2400" i="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kỷ</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vô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giàu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a:t>
            </a:r>
          </a:p>
          <a:p>
            <a:pPr algn="just">
              <a:lnSpc>
                <a:spcPct val="115000"/>
              </a:lnSpc>
            </a:pPr>
            <a:r>
              <a:rPr lang="en-US" sz="2400" dirty="0">
                <a:effectLst/>
                <a:latin typeface="Times New Roman" panose="02020603050405020304" pitchFamily="18" charset="0"/>
                <a:ea typeface="Times New Roman" panose="02020603050405020304" pitchFamily="18" charset="0"/>
              </a:rPr>
              <a:t>Hai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nhau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đột</a:t>
            </a:r>
            <a:r>
              <a:rPr lang="en-US" sz="2400" dirty="0">
                <a:effectLst/>
                <a:latin typeface="Times New Roman" panose="02020603050405020304" pitchFamily="18" charset="0"/>
                <a:ea typeface="Times New Roman" panose="02020603050405020304" pitchFamily="18" charset="0"/>
              </a:rPr>
              <a:t> gay </a:t>
            </a:r>
            <a:r>
              <a:rPr lang="en-US" sz="2400" dirty="0" err="1">
                <a:effectLst/>
                <a:latin typeface="Times New Roman" panose="02020603050405020304" pitchFamily="18" charset="0"/>
                <a:ea typeface="Times New Roman" panose="02020603050405020304" pitchFamily="18" charset="0"/>
              </a:rPr>
              <a:t>gắt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phạm</a:t>
            </a:r>
            <a:r>
              <a:rPr lang="en-US" sz="2400" dirty="0">
                <a:effectLst/>
                <a:latin typeface="Times New Roman" panose="02020603050405020304" pitchFamily="18" charset="0"/>
                <a:ea typeface="Times New Roman" panose="02020603050405020304" pitchFamily="18" charset="0"/>
              </a:rPr>
              <a:t> vi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rPr>
              <a:t>.</a:t>
            </a:r>
          </a:p>
          <a:p>
            <a:pPr algn="just">
              <a:lnSpc>
                <a:spcPct val="115000"/>
              </a:lnSpc>
            </a:pP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nghèo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ở </a:t>
            </a:r>
            <a:r>
              <a:rPr lang="en-US" sz="2400" i="1" dirty="0" err="1">
                <a:effectLst/>
                <a:latin typeface="Times New Roman" panose="02020603050405020304" pitchFamily="18" charset="0"/>
                <a:ea typeface="Times New Roman" panose="02020603050405020304" pitchFamily="18" charset="0"/>
              </a:rPr>
              <a:t>hiền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gặp</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lành</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12241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8"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xmlns=""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392691" y="2885562"/>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1229194"/>
            <a:ext cx="9973994" cy="514264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94742D7-3C2A-4C20-B57E-389B840C8C12}"/>
              </a:ext>
            </a:extLst>
          </p:cNvPr>
          <p:cNvSpPr txBox="1"/>
          <p:nvPr/>
        </p:nvSpPr>
        <p:spPr>
          <a:xfrm>
            <a:off x="2263135" y="1567822"/>
            <a:ext cx="8050097" cy="490199"/>
          </a:xfrm>
          <a:prstGeom prst="rect">
            <a:avLst/>
          </a:prstGeom>
          <a:noFill/>
        </p:spPr>
        <p:txBody>
          <a:bodyPr wrap="square">
            <a:spAutoFit/>
          </a:bodyPr>
          <a:lstStyle/>
          <a:p>
            <a:pPr marR="30480" algn="just">
              <a:lnSpc>
                <a:spcPct val="115000"/>
              </a:lnSpc>
              <a:spcAft>
                <a:spcPts val="1200"/>
              </a:spcAft>
            </a:pP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b.Nhân</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E5A1E665-C786-400E-B15C-5D0DAF9EF3BD}"/>
              </a:ext>
            </a:extLst>
          </p:cNvPr>
          <p:cNvSpPr txBox="1"/>
          <p:nvPr/>
        </p:nvSpPr>
        <p:spPr>
          <a:xfrm>
            <a:off x="2098409" y="2231757"/>
            <a:ext cx="9911326" cy="3637919"/>
          </a:xfrm>
          <a:prstGeom prst="rect">
            <a:avLst/>
          </a:prstGeom>
          <a:noFill/>
        </p:spPr>
        <p:txBody>
          <a:bodyPr wrap="square">
            <a:spAutoFit/>
          </a:bodyPr>
          <a:lstStyle/>
          <a:p>
            <a:pPr algn="just">
              <a:lnSpc>
                <a:spcPct val="115000"/>
              </a:lnSpc>
            </a:pPr>
            <a:r>
              <a:rPr lang="en-US" sz="2400" b="1" i="1" dirty="0">
                <a:effectLst/>
                <a:latin typeface="Times New Roman" panose="02020603050405020304" pitchFamily="18" charset="0"/>
                <a:ea typeface="Times New Roman" panose="02020603050405020304" pitchFamily="18" charset="0"/>
              </a:rPr>
              <a:t>b.2. </a:t>
            </a:r>
            <a:r>
              <a:rPr lang="en-US" sz="2400" b="1" i="1" dirty="0" err="1">
                <a:effectLst/>
                <a:latin typeface="Times New Roman" panose="02020603050405020304" pitchFamily="18" charset="0"/>
                <a:ea typeface="Times New Roman" panose="02020603050405020304" pitchFamily="18" charset="0"/>
              </a:rPr>
              <a:t>Kết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cục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học</a:t>
            </a:r>
            <a:r>
              <a:rPr lang="en-US" sz="2400" b="1"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i="1"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chìm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sung </a:t>
            </a:r>
            <a:r>
              <a:rPr lang="en-US" sz="2400" dirty="0" err="1">
                <a:effectLst/>
                <a:latin typeface="Times New Roman" panose="02020603050405020304" pitchFamily="18" charset="0"/>
                <a:ea typeface="Times New Roman" panose="02020603050405020304" pitchFamily="18" charset="0"/>
              </a:rPr>
              <a:t>túc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rPr>
              <a:t>; </a:t>
            </a: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đùm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nhau</a:t>
            </a:r>
            <a:r>
              <a:rPr lang="en-US" sz="2400" dirty="0">
                <a:effectLst/>
                <a:latin typeface="Times New Roman" panose="02020603050405020304" pitchFamily="18" charset="0"/>
                <a:ea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luôn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mẫn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endParaRPr lang="en-US" sz="2400" dirty="0"/>
          </a:p>
        </p:txBody>
      </p:sp>
    </p:spTree>
    <p:extLst>
      <p:ext uri="{BB962C8B-B14F-4D97-AF65-F5344CB8AC3E}">
        <p14:creationId xmlns:p14="http://schemas.microsoft.com/office/powerpoint/2010/main" val="41968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8"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xmlns=""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392691" y="2885562"/>
            <a:ext cx="1050895" cy="2308324"/>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1.3.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1229194"/>
            <a:ext cx="9973994" cy="514264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E5A1E665-C786-400E-B15C-5D0DAF9EF3BD}"/>
              </a:ext>
            </a:extLst>
          </p:cNvPr>
          <p:cNvSpPr txBox="1"/>
          <p:nvPr/>
        </p:nvSpPr>
        <p:spPr>
          <a:xfrm>
            <a:off x="2088416" y="1723022"/>
            <a:ext cx="9911326"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léo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tin ở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1383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Rounded Rectangle 10">
            <a:extLst>
              <a:ext uri="{FF2B5EF4-FFF2-40B4-BE49-F238E27FC236}">
                <a16:creationId xmlns:a16="http://schemas.microsoft.com/office/drawing/2014/main" xmlns="" id="{8F598916-8006-4C7C-9B49-64095B47F0CF}"/>
              </a:ext>
            </a:extLst>
          </p:cNvPr>
          <p:cNvSpPr>
            <a:spLocks noChangeArrowheads="1"/>
          </p:cNvSpPr>
          <p:nvPr/>
        </p:nvSpPr>
        <p:spPr bwMode="auto">
          <a:xfrm>
            <a:off x="196774" y="325121"/>
            <a:ext cx="4809941" cy="62883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04138" y="1504819"/>
            <a:ext cx="6886847" cy="62883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2533338"/>
            <a:ext cx="11360373" cy="3866696"/>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9C3DC16-0908-4A91-99DC-0B26A2188E88}"/>
              </a:ext>
            </a:extLst>
          </p:cNvPr>
          <p:cNvSpPr txBox="1"/>
          <p:nvPr/>
        </p:nvSpPr>
        <p:spPr>
          <a:xfrm>
            <a:off x="569030" y="1594174"/>
            <a:ext cx="189562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p>
        </p:txBody>
      </p:sp>
      <p:sp>
        <p:nvSpPr>
          <p:cNvPr id="7" name="TextBox 6">
            <a:extLst>
              <a:ext uri="{FF2B5EF4-FFF2-40B4-BE49-F238E27FC236}">
                <a16:creationId xmlns:a16="http://schemas.microsoft.com/office/drawing/2014/main" xmlns="" id="{74AB77EA-1ADC-498B-A772-BDB7E2E1C4C7}"/>
              </a:ext>
            </a:extLst>
          </p:cNvPr>
          <p:cNvSpPr txBox="1"/>
          <p:nvPr/>
        </p:nvSpPr>
        <p:spPr>
          <a:xfrm>
            <a:off x="844061" y="2943192"/>
            <a:ext cx="11085342" cy="3046988"/>
          </a:xfrm>
          <a:prstGeom prst="rect">
            <a:avLst/>
          </a:prstGeom>
          <a:noFill/>
        </p:spPr>
        <p:txBody>
          <a:bodyPr wrap="square">
            <a:spAutoFit/>
          </a:bodyPr>
          <a:lstStyle/>
          <a:p>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hỏi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nằn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xin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mảnh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vườn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ngọt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đuổi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ầm</a:t>
            </a:r>
            <a:r>
              <a:rPr lang="en-US" sz="2400" i="1" dirty="0">
                <a:latin typeface="Times New Roman" panose="02020603050405020304" pitchFamily="18" charset="0"/>
                <a:cs typeface="Times New Roman" panose="02020603050405020304" pitchFamily="18" charset="0"/>
              </a:rPr>
              <a:t> ĩ, </a:t>
            </a:r>
            <a:r>
              <a:rPr lang="en-US" sz="2400" i="1" dirty="0" err="1">
                <a:latin typeface="Times New Roman" panose="02020603050405020304" pitchFamily="18" charset="0"/>
                <a:cs typeface="Times New Roman" panose="02020603050405020304" pitchFamily="18" charset="0"/>
              </a:rPr>
              <a:t>chim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rằng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vàng</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May </a:t>
            </a:r>
            <a:r>
              <a:rPr lang="en-US" sz="2400" i="1" dirty="0" err="1">
                <a:latin typeface="Times New Roman" panose="02020603050405020304" pitchFamily="18" charset="0"/>
                <a:cs typeface="Times New Roman" panose="02020603050405020304" pitchFamily="18" charset="0"/>
              </a:rPr>
              <a:t>túi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a:t>
            </a:r>
            <a:r>
              <a:rPr lang="en-US" sz="2400" i="1" dirty="0">
                <a:latin typeface="Times New Roman" panose="02020603050405020304" pitchFamily="18" charset="0"/>
                <a:cs typeface="Times New Roman" panose="02020603050405020304" pitchFamily="18" charset="0"/>
              </a:rPr>
              <a:t> gang,</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đựng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F26167D-FC0E-4C1E-8459-5AA6C47DD108}"/>
              </a:ext>
            </a:extLst>
          </p:cNvPr>
          <p:cNvSpPr txBox="1"/>
          <p:nvPr/>
        </p:nvSpPr>
        <p:spPr>
          <a:xfrm>
            <a:off x="1809456" y="1590462"/>
            <a:ext cx="611241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DC10BA7D-FA97-444B-B7F7-761E2FAD923D}"/>
              </a:ext>
            </a:extLst>
          </p:cNvPr>
          <p:cNvSpPr txBox="1"/>
          <p:nvPr/>
        </p:nvSpPr>
        <p:spPr>
          <a:xfrm>
            <a:off x="404138" y="400179"/>
            <a:ext cx="6130976" cy="461665"/>
          </a:xfrm>
          <a:prstGeom prst="rect">
            <a:avLst/>
          </a:prstGeom>
          <a:noFill/>
        </p:spPr>
        <p:txBody>
          <a:bodyPr wrap="square">
            <a:spAutoFit/>
          </a:bodyPr>
          <a:lstStyle/>
          <a:p>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 LUYỆN ĐỀ ĐỌC HIỂU: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3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5" grpId="0"/>
      <p:bldP spid="7" grpId="0"/>
      <p:bldP spid="9"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418053"/>
            <a:ext cx="11303180" cy="463797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69010DF5-60BE-4B76-A164-D426557598AB}"/>
              </a:ext>
            </a:extLst>
          </p:cNvPr>
          <p:cNvSpPr txBox="1"/>
          <p:nvPr/>
        </p:nvSpPr>
        <p:spPr>
          <a:xfrm>
            <a:off x="775741" y="1737080"/>
            <a:ext cx="10616784" cy="4196020"/>
          </a:xfrm>
          <a:prstGeom prst="rect">
            <a:avLst/>
          </a:prstGeom>
          <a:noFill/>
        </p:spPr>
        <p:txBody>
          <a:bodyPr wrap="square">
            <a:spAutoFit/>
          </a:bodyPr>
          <a:lstStyle/>
          <a:p>
            <a:pPr>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Anh ta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loay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giục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ắp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quấn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giắt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Anh ta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đập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nạng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suýt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nhào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tõm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1560"/>
              </a:spcAf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68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418054"/>
            <a:ext cx="10980545" cy="361818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3756415-279B-4846-A3F0-F8AB169AFD30}"/>
              </a:ext>
            </a:extLst>
          </p:cNvPr>
          <p:cNvSpPr txBox="1"/>
          <p:nvPr/>
        </p:nvSpPr>
        <p:spPr>
          <a:xfrm>
            <a:off x="733865" y="1829165"/>
            <a:ext cx="10889105" cy="2795958"/>
          </a:xfrm>
          <a:prstGeom prst="rect">
            <a:avLst/>
          </a:prstGeom>
          <a:noFill/>
        </p:spPr>
        <p:txBody>
          <a:bodyPr wrap="square">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43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621391" y="299564"/>
            <a:ext cx="2949218"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53218" y="1217915"/>
            <a:ext cx="11746524" cy="546044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926B1B5-99B2-4A4B-9486-ED775C08645D}"/>
              </a:ext>
            </a:extLst>
          </p:cNvPr>
          <p:cNvSpPr txBox="1"/>
          <p:nvPr/>
        </p:nvSpPr>
        <p:spPr>
          <a:xfrm>
            <a:off x="5083354" y="383147"/>
            <a:ext cx="22051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9D0EBFFD-7426-4E7F-B759-E39BE9A11FE3}"/>
              </a:ext>
            </a:extLst>
          </p:cNvPr>
          <p:cNvSpPr txBox="1"/>
          <p:nvPr/>
        </p:nvSpPr>
        <p:spPr>
          <a:xfrm>
            <a:off x="495676" y="1415379"/>
            <a:ext cx="11444106" cy="5262979"/>
          </a:xfrm>
          <a:prstGeom prst="rect">
            <a:avLst/>
          </a:prstGeom>
          <a:noFill/>
        </p:spPr>
        <p:txBody>
          <a:bodyPr wrap="square">
            <a:spAutoFit/>
          </a:bodyPr>
          <a:lstStyle/>
          <a:p>
            <a:pPr algn="just">
              <a:tabLst>
                <a:tab pos="1781175"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ắp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quấn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giắt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28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48530" y="464695"/>
            <a:ext cx="11694941" cy="59810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021465A2-F474-432A-B581-2740C13A13FC}"/>
              </a:ext>
            </a:extLst>
          </p:cNvPr>
          <p:cNvSpPr txBox="1"/>
          <p:nvPr/>
        </p:nvSpPr>
        <p:spPr>
          <a:xfrm>
            <a:off x="952500" y="627028"/>
            <a:ext cx="10286999" cy="461665"/>
          </a:xfrm>
          <a:prstGeom prst="rect">
            <a:avLst/>
          </a:prstGeom>
          <a:noFill/>
        </p:spPr>
        <p:txBody>
          <a:bodyPr wrap="square">
            <a:spAutoFit/>
          </a:bodyPr>
          <a:lstStyle/>
          <a:p>
            <a:pPr algn="just"/>
            <a:r>
              <a:rPr lang="en-US" sz="2400" b="1" i="1" dirty="0" err="1">
                <a:solidFill>
                  <a:srgbClr val="0D0D0D"/>
                </a:solidFill>
                <a:effectLst/>
                <a:latin typeface="Times New Roman" panose="02020603050405020304" pitchFamily="18" charset="0"/>
                <a:ea typeface="Times New Roman" panose="02020603050405020304" pitchFamily="18" charset="0"/>
              </a:rPr>
              <a:t>Đề</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số</a:t>
            </a:r>
            <a:r>
              <a:rPr lang="en-US" sz="2400" b="1" i="1" dirty="0">
                <a:solidFill>
                  <a:srgbClr val="0D0D0D"/>
                </a:solidFill>
                <a:effectLst/>
                <a:latin typeface="Times New Roman" panose="02020603050405020304" pitchFamily="18" charset="0"/>
                <a:ea typeface="Times New Roman" panose="02020603050405020304" pitchFamily="18" charset="0"/>
              </a:rPr>
              <a:t> 02:</a:t>
            </a:r>
            <a:r>
              <a:rPr lang="en-US" sz="2400" dirty="0">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Đọc</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đoạn</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trích</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sau</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và</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trả</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lời</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các</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câu</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hỏi</a:t>
            </a:r>
            <a:r>
              <a:rPr lang="en-US" sz="2400" b="1"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CCFA8AF5-6554-40BA-B848-D48D9DB91DAE}"/>
              </a:ext>
            </a:extLst>
          </p:cNvPr>
          <p:cNvSpPr txBox="1"/>
          <p:nvPr/>
        </p:nvSpPr>
        <p:spPr>
          <a:xfrm>
            <a:off x="569030" y="1251026"/>
            <a:ext cx="11374440" cy="4524315"/>
          </a:xfrm>
          <a:prstGeom prst="rect">
            <a:avLst/>
          </a:prstGeom>
          <a:noFill/>
        </p:spPr>
        <p:txBody>
          <a:bodyPr wrap="square">
            <a:spAutoFit/>
          </a:bodyPr>
          <a:lstStyle/>
          <a:p>
            <a:pPr indent="457200" algn="just"/>
            <a:r>
              <a:rPr lang="en-US" sz="2400" i="1" dirty="0">
                <a:effectLst/>
                <a:latin typeface="Times New Roman" panose="02020603050405020304" pitchFamily="18" charset="0"/>
                <a:ea typeface="Times New Roman" panose="02020603050405020304" pitchFamily="18" charset="0"/>
              </a:rPr>
              <a:t>“...</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mụ</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tố</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kinh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khủng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kéo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mặt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nổi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sóng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cá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vàng</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cá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hỏi</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việc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cần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giúp</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Thương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sống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sao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quái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ác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này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Bây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giờ</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muốn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nữ</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hoàng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nữa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muốn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Long </a:t>
            </a:r>
            <a:r>
              <a:rPr lang="en-US" sz="2400" i="1" dirty="0" err="1">
                <a:solidFill>
                  <a:srgbClr val="0D0D0D"/>
                </a:solidFill>
                <a:effectLst/>
                <a:latin typeface="Times New Roman" panose="02020603050405020304" pitchFamily="18" charset="0"/>
                <a:ea typeface="Times New Roman" panose="02020603050405020304" pitchFamily="18" charset="0"/>
              </a:rPr>
              <a:t>Vương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ngự</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mặt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biển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để</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bắt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phải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hầu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theo</a:t>
            </a:r>
            <a:r>
              <a:rPr lang="en-US" sz="2400" i="1" dirty="0">
                <a:solidFill>
                  <a:srgbClr val="0D0D0D"/>
                </a:solidFill>
                <a:effectLst/>
                <a:latin typeface="Times New Roman" panose="02020603050405020304" pitchFamily="18" charset="0"/>
                <a:ea typeface="Times New Roman" panose="02020603050405020304" pitchFamily="18" charset="0"/>
              </a:rPr>
              <a:t> ý </a:t>
            </a:r>
            <a:r>
              <a:rPr lang="en-US" sz="2400" i="1" dirty="0" err="1">
                <a:solidFill>
                  <a:srgbClr val="0D0D0D"/>
                </a:solidFill>
                <a:effectLst/>
                <a:latin typeface="Times New Roman" panose="02020603050405020304" pitchFamily="18" charset="0"/>
                <a:ea typeface="Times New Roman" panose="02020603050405020304" pitchFamily="18" charset="0"/>
              </a:rPr>
              <a:t>của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a:solidFill>
                  <a:srgbClr val="0D0D0D"/>
                </a:solidFill>
                <a:effectLst/>
                <a:latin typeface="Times New Roman" panose="02020603050405020304" pitchFamily="18" charset="0"/>
                <a:ea typeface="Times New Roman" panose="02020603050405020304" pitchFamily="18" charset="0"/>
              </a:rPr>
              <a:t>Con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quẫy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đuôi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lặn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sâu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xuống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đáy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biển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đứng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bờ</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lời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trở</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sửng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sốt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lâu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đài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cung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điện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biến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đâu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mất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trước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mắt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túp</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lều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nát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xưa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bậc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cửa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đang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ngồi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trước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lợn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sứt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mẻ</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indent="457200"/>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đánh</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vàng</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Puskin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978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91783" y="1065627"/>
            <a:ext cx="11388508" cy="4491111"/>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99899A71-15FD-4D17-B646-CA1D321C651B}"/>
              </a:ext>
            </a:extLst>
          </p:cNvPr>
          <p:cNvSpPr txBox="1"/>
          <p:nvPr/>
        </p:nvSpPr>
        <p:spPr>
          <a:xfrm>
            <a:off x="850884" y="1477023"/>
            <a:ext cx="11029407" cy="3903954"/>
          </a:xfrm>
          <a:prstGeom prst="rect">
            <a:avLst/>
          </a:prstGeom>
          <a:noFill/>
        </p:spPr>
        <p:txBody>
          <a:bodyPr wrap="square">
            <a:spAutoFit/>
          </a:bodyPr>
          <a:lstStyle/>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2:</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4:</a:t>
            </a:r>
            <a:r>
              <a:rPr lang="en-US" sz="2400" dirty="0">
                <a:solidFill>
                  <a:srgbClr val="0D0D0D"/>
                </a:solidFill>
                <a:effectLst/>
                <a:latin typeface="Times New Roman" panose="02020603050405020304" pitchFamily="18" charset="0"/>
                <a:ea typeface="Times New Roman" panose="02020603050405020304" pitchFamily="18" charset="0"/>
              </a:rPr>
              <a:t> Theo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5:</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cục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đánh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36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7" name="Rounded Rectangle 10">
            <a:extLst>
              <a:ext uri="{FF2B5EF4-FFF2-40B4-BE49-F238E27FC236}">
                <a16:creationId xmlns:a16="http://schemas.microsoft.com/office/drawing/2014/main" xmlns="" id="{CEB01569-D746-49DD-B1DF-D565B5BF100C}"/>
              </a:ext>
            </a:extLst>
          </p:cNvPr>
          <p:cNvSpPr>
            <a:spLocks noChangeArrowheads="1"/>
          </p:cNvSpPr>
          <p:nvPr/>
        </p:nvSpPr>
        <p:spPr bwMode="auto">
          <a:xfrm>
            <a:off x="269333" y="293439"/>
            <a:ext cx="2893592" cy="725892"/>
          </a:xfrm>
          <a:prstGeom prst="roundRect">
            <a:avLst>
              <a:gd name="adj" fmla="val 16667"/>
            </a:avLst>
          </a:prstGeom>
          <a:solidFill>
            <a:srgbClr val="FFC00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69333" y="1469037"/>
            <a:ext cx="11520921" cy="470691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9D709C3-31FD-49F8-86F6-BC02D0ACD3AA}"/>
              </a:ext>
            </a:extLst>
          </p:cNvPr>
          <p:cNvSpPr txBox="1"/>
          <p:nvPr/>
        </p:nvSpPr>
        <p:spPr>
          <a:xfrm>
            <a:off x="-1337872" y="434243"/>
            <a:ext cx="6108490" cy="461665"/>
          </a:xfrm>
          <a:prstGeom prst="rect">
            <a:avLst/>
          </a:prstGeom>
          <a:noFill/>
        </p:spPr>
        <p:txBody>
          <a:bodyPr wrap="square">
            <a:spAutoFit/>
          </a:bodyPr>
          <a:lstStyle/>
          <a:p>
            <a:pPr algn="ct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BE492E97-BD15-4437-933C-BE25AAFFC036}"/>
              </a:ext>
            </a:extLst>
          </p:cNvPr>
          <p:cNvSpPr txBox="1"/>
          <p:nvPr/>
        </p:nvSpPr>
        <p:spPr>
          <a:xfrm>
            <a:off x="401746" y="1999217"/>
            <a:ext cx="11260602" cy="3732112"/>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PTBĐ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mẻ</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khủng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3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8A984A06-0F48-41DF-BA14-BB66D93AAE34}"/>
              </a:ext>
            </a:extLst>
          </p:cNvPr>
          <p:cNvSpPr>
            <a:spLocks noChangeArrowheads="1"/>
          </p:cNvSpPr>
          <p:nvPr/>
        </p:nvSpPr>
        <p:spPr bwMode="auto">
          <a:xfrm>
            <a:off x="1947087" y="2213248"/>
            <a:ext cx="9839923" cy="348097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ounded Rectangle 10">
            <a:extLst>
              <a:ext uri="{FF2B5EF4-FFF2-40B4-BE49-F238E27FC236}">
                <a16:creationId xmlns:a16="http://schemas.microsoft.com/office/drawing/2014/main" xmlns="" id="{CF6665F6-4148-4285-B432-D07B0E3FB8A0}"/>
              </a:ext>
            </a:extLst>
          </p:cNvPr>
          <p:cNvSpPr>
            <a:spLocks noChangeArrowheads="1"/>
          </p:cNvSpPr>
          <p:nvPr/>
        </p:nvSpPr>
        <p:spPr bwMode="auto">
          <a:xfrm>
            <a:off x="424073" y="412608"/>
            <a:ext cx="8420124"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6FA99110-DB5F-4340-835D-11287B2E674E}"/>
              </a:ext>
            </a:extLst>
          </p:cNvPr>
          <p:cNvSpPr/>
          <p:nvPr/>
        </p:nvSpPr>
        <p:spPr>
          <a:xfrm>
            <a:off x="203329" y="2280325"/>
            <a:ext cx="1743758" cy="341389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5AF5009E-F987-4042-BEFB-5C5AC9B7D214}"/>
              </a:ext>
            </a:extLst>
          </p:cNvPr>
          <p:cNvSpPr txBox="1"/>
          <p:nvPr/>
        </p:nvSpPr>
        <p:spPr>
          <a:xfrm>
            <a:off x="569067" y="3036087"/>
            <a:ext cx="862258" cy="1200329"/>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EABAEA0-ED91-474E-9BF6-C3CAD42A9875}"/>
              </a:ext>
            </a:extLst>
          </p:cNvPr>
          <p:cNvSpPr txBox="1"/>
          <p:nvPr/>
        </p:nvSpPr>
        <p:spPr>
          <a:xfrm>
            <a:off x="424073" y="512698"/>
            <a:ext cx="8420124" cy="461665"/>
          </a:xfrm>
          <a:prstGeom prst="rect">
            <a:avLst/>
          </a:prstGeom>
          <a:noFill/>
        </p:spPr>
        <p:txBody>
          <a:bodyPr wrap="square">
            <a:spAutoFit/>
          </a:bodyPr>
          <a:lstStyle/>
          <a:p>
            <a:pPr indent="-57150"/>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KIẾN THỨC CHUNG VỀ THỂ LOẠI TRUYỆN CỔ 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6734BE89-6836-45CD-A971-D7C85B034C20}"/>
              </a:ext>
            </a:extLst>
          </p:cNvPr>
          <p:cNvSpPr txBox="1"/>
          <p:nvPr/>
        </p:nvSpPr>
        <p:spPr>
          <a:xfrm>
            <a:off x="2116353" y="2489012"/>
            <a:ext cx="9848710" cy="2606676"/>
          </a:xfrm>
          <a:prstGeom prst="rect">
            <a:avLst/>
          </a:prstGeom>
          <a:noFill/>
        </p:spPr>
        <p:txBody>
          <a:bodyPr wrap="square">
            <a:spAutoFit/>
          </a:bodyPr>
          <a:lstStyle/>
          <a:p>
            <a:pPr>
              <a:lnSpc>
                <a:spcPct val="115000"/>
              </a:lnSpc>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1705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2" grpId="0"/>
      <p:bldP spid="13"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91783" y="1065627"/>
            <a:ext cx="11388508" cy="481051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533C55D-EDEF-4436-A8D0-ACDAC8A60EAE}"/>
              </a:ext>
            </a:extLst>
          </p:cNvPr>
          <p:cNvSpPr txBox="1"/>
          <p:nvPr/>
        </p:nvSpPr>
        <p:spPr>
          <a:xfrm>
            <a:off x="640829" y="1418032"/>
            <a:ext cx="11059387" cy="3888052"/>
          </a:xfrm>
          <a:prstGeom prst="rect">
            <a:avLst/>
          </a:prstGeom>
          <a:noFill/>
        </p:spPr>
        <p:txBody>
          <a:bodyPr wrap="square">
            <a:spAutoFit/>
          </a:bodyPr>
          <a:lstStyle/>
          <a:p>
            <a:pPr marL="101600">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kia.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750"/>
              </a:spcAft>
              <a:buSzPts val="1400"/>
              <a:buFont typeface="Times New Roman" panose="02020603050405020304" pitchFamily="18" charset="0"/>
              <a:buChar char="-"/>
            </a:pP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750"/>
              </a:spcAft>
              <a:buSzPts val="1400"/>
              <a:buFont typeface="Times New Roman" panose="02020603050405020304" pitchFamily="18" charset="0"/>
              <a:buChar char="-"/>
            </a:pP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mù</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1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34911" y="314793"/>
            <a:ext cx="11857220" cy="625089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57A7EF2B-810C-417C-BE85-B2EC86B573E7}"/>
              </a:ext>
            </a:extLst>
          </p:cNvPr>
          <p:cNvSpPr txBox="1"/>
          <p:nvPr/>
        </p:nvSpPr>
        <p:spPr>
          <a:xfrm>
            <a:off x="640830" y="479722"/>
            <a:ext cx="9597451" cy="461665"/>
          </a:xfrm>
          <a:prstGeom prst="rect">
            <a:avLst/>
          </a:prstGeom>
          <a:noFill/>
        </p:spPr>
        <p:txBody>
          <a:bodyPr wrap="square">
            <a:spAutoFit/>
          </a:bodyPr>
          <a:lstStyle/>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rPr>
              <a:t>Đề</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số</a:t>
            </a:r>
            <a:r>
              <a:rPr lang="en-US" sz="2400" b="1" dirty="0">
                <a:solidFill>
                  <a:srgbClr val="222222"/>
                </a:solidFill>
                <a:effectLst/>
                <a:latin typeface="Times New Roman" panose="02020603050405020304" pitchFamily="18" charset="0"/>
                <a:ea typeface="Times New Roman" panose="02020603050405020304" pitchFamily="18" charset="0"/>
              </a:rPr>
              <a:t> 03:</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Đọc</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đoạn</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trích</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sau</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và</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trả</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lời</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các</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hỏi</a:t>
            </a:r>
            <a:r>
              <a:rPr lang="en-US" sz="2400" b="1"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696A577B-0057-4DB9-B158-627743AE81AD}"/>
              </a:ext>
            </a:extLst>
          </p:cNvPr>
          <p:cNvSpPr txBox="1"/>
          <p:nvPr/>
        </p:nvSpPr>
        <p:spPr>
          <a:xfrm>
            <a:off x="428799" y="941387"/>
            <a:ext cx="11563331" cy="5509200"/>
          </a:xfrm>
          <a:prstGeom prst="rect">
            <a:avLst/>
          </a:prstGeom>
          <a:noFill/>
        </p:spPr>
        <p:txBody>
          <a:bodyPr wrap="square">
            <a:spAutoFit/>
          </a:bodyPr>
          <a:lstStyle/>
          <a:p>
            <a:pPr indent="457200">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gặp</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lại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sống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Li-</a:t>
            </a:r>
            <a:r>
              <a:rPr lang="en-US" sz="2400" i="1" dirty="0" err="1">
                <a:solidFill>
                  <a:srgbClr val="222222"/>
                </a:solidFill>
                <a:effectLst/>
                <a:latin typeface="Times New Roman" panose="02020603050405020304" pitchFamily="18" charset="0"/>
                <a:ea typeface="Times New Roman" panose="02020603050405020304" pitchFamily="18" charset="0"/>
              </a:rPr>
              <a:t>dơ</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lòng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tìm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giải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thoát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Ý </a:t>
            </a:r>
            <a:r>
              <a:rPr lang="en-US" sz="2400" i="1" dirty="0" err="1">
                <a:solidFill>
                  <a:srgbClr val="222222"/>
                </a:solidFill>
                <a:effectLst/>
                <a:latin typeface="Times New Roman" panose="02020603050405020304" pitchFamily="18" charset="0"/>
                <a:ea typeface="Times New Roman" panose="02020603050405020304" pitchFamily="18" charset="0"/>
              </a:rPr>
              <a:t>nghĩ</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ấy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phút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rời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quả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nhiên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đêm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mơ</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thấy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tiên</a:t>
            </a:r>
            <a:r>
              <a:rPr lang="en-US" sz="2400" i="1" dirty="0">
                <a:solidFill>
                  <a:srgbClr val="222222"/>
                </a:solidFill>
                <a:effectLst/>
                <a:latin typeface="Times New Roman" panose="02020603050405020304" pitchFamily="18" charset="0"/>
                <a:ea typeface="Times New Roman" panose="02020603050405020304" pitchFamily="18" charset="0"/>
              </a:rPr>
              <a:t> ở </a:t>
            </a:r>
            <a:r>
              <a:rPr lang="en-US" sz="2400" i="1" dirty="0" err="1">
                <a:solidFill>
                  <a:srgbClr val="222222"/>
                </a:solidFill>
                <a:effectLst/>
                <a:latin typeface="Times New Roman" panose="02020603050405020304" pitchFamily="18" charset="0"/>
                <a:ea typeface="Times New Roman" panose="02020603050405020304" pitchFamily="18" charset="0"/>
              </a:rPr>
              <a:t>lâu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Moóc-gan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bầy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giải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thoát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của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phải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hái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tầm</a:t>
            </a:r>
            <a:r>
              <a:rPr lang="en-US" sz="2400" i="1" dirty="0">
                <a:solidFill>
                  <a:srgbClr val="222222"/>
                </a:solidFill>
                <a:effectLst/>
                <a:latin typeface="Times New Roman" panose="02020603050405020304" pitchFamily="18" charset="0"/>
                <a:ea typeface="Times New Roman" panose="02020603050405020304" pitchFamily="18" charset="0"/>
              </a:rPr>
              <a:t> ma</a:t>
            </a:r>
            <a:r>
              <a:rPr lang="en-US" sz="2400" i="1" baseline="30000" dirty="0">
                <a:solidFill>
                  <a:srgbClr val="222222"/>
                </a:solidFill>
                <a:effectLst/>
                <a:latin typeface="Times New Roman" panose="02020603050405020304" pitchFamily="18" charset="0"/>
                <a:ea typeface="Times New Roman" panose="02020603050405020304" pitchFamily="18" charset="0"/>
              </a:rPr>
              <a:t>[1]</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ngoài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nghĩa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địa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bị</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phồng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đau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đớn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vô</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cùng</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hãy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lấy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chân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dẫm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rPr>
              <a:t> ra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loại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sợi</a:t>
            </a:r>
            <a:r>
              <a:rPr lang="en-US" sz="2400" i="1" dirty="0">
                <a:solidFill>
                  <a:srgbClr val="222222"/>
                </a:solidFill>
                <a:effectLst/>
                <a:latin typeface="Times New Roman" panose="02020603050405020304" pitchFamily="18" charset="0"/>
                <a:ea typeface="Times New Roman" panose="02020603050405020304" pitchFamily="18" charset="0"/>
              </a:rPr>
              <a:t> gai </a:t>
            </a:r>
            <a:r>
              <a:rPr lang="en-US" sz="2400" i="1" dirty="0" err="1">
                <a:solidFill>
                  <a:srgbClr val="222222"/>
                </a:solidFill>
                <a:effectLst/>
                <a:latin typeface="Times New Roman" panose="02020603050405020304" pitchFamily="18" charset="0"/>
                <a:ea typeface="Times New Roman" panose="02020603050405020304" pitchFamily="18" charset="0"/>
              </a:rPr>
              <a:t>mà</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dùng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để</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mười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chiếc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áo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xong</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quàng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áo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mười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thiên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như</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vậy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phép</a:t>
            </a:r>
            <a:r>
              <a:rPr lang="en-US" sz="2400" i="1" dirty="0">
                <a:solidFill>
                  <a:srgbClr val="222222"/>
                </a:solidFill>
                <a:effectLst/>
                <a:latin typeface="Times New Roman" panose="02020603050405020304" pitchFamily="18" charset="0"/>
                <a:ea typeface="Times New Roman" panose="02020603050405020304" pitchFamily="18" charset="0"/>
              </a:rPr>
              <a:t> ma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tiêu</a:t>
            </a:r>
            <a:r>
              <a:rPr lang="en-US" sz="2400" i="1" dirty="0">
                <a:solidFill>
                  <a:srgbClr val="222222"/>
                </a:solidFill>
                <a:effectLst/>
                <a:latin typeface="Times New Roman" panose="02020603050405020304" pitchFamily="18" charset="0"/>
                <a:ea typeface="Times New Roman" panose="02020603050405020304" pitchFamily="18" charset="0"/>
              </a:rPr>
              <a:t> tan. </a:t>
            </a:r>
            <a:r>
              <a:rPr lang="en-US" sz="2400" i="1" dirty="0" err="1">
                <a:solidFill>
                  <a:srgbClr val="222222"/>
                </a:solidFill>
                <a:effectLst/>
                <a:latin typeface="Times New Roman" panose="02020603050405020304" pitchFamily="18" charset="0"/>
                <a:ea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đây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mới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điều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cấm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nặng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nề</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nhất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từ</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lúc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bắt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đầu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khi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xong</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Nếu</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chỉ</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tiếng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thôi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thì</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tiếng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đó</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dao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đâm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xuyên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a:p>
            <a:pPr indent="457200">
              <a:spcAft>
                <a:spcPts val="1560"/>
              </a:spcAft>
            </a:pP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bừng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tỉnh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bắt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đầu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việc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để</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giải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thoát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rPr>
              <a:t>Qua </a:t>
            </a:r>
            <a:r>
              <a:rPr lang="en-US" sz="2400" i="1" dirty="0" err="1">
                <a:solidFill>
                  <a:srgbClr val="222222"/>
                </a:solidFill>
                <a:effectLst/>
                <a:latin typeface="Times New Roman" panose="02020603050405020304" pitchFamily="18" charset="0"/>
                <a:ea typeface="Times New Roman" panose="02020603050405020304" pitchFamily="18" charset="0"/>
              </a:rPr>
              <a:t>hai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ngày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việc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cật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lực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hai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bàn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bị</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phồng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đau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đớn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vô</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cùng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bắt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đầu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những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chiếc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áo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bằng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tầm</a:t>
            </a:r>
            <a:r>
              <a:rPr lang="en-US" sz="2400" i="1" dirty="0">
                <a:solidFill>
                  <a:srgbClr val="222222"/>
                </a:solidFill>
                <a:effectLst/>
                <a:latin typeface="Times New Roman" panose="02020603050405020304" pitchFamily="18" charset="0"/>
                <a:ea typeface="Times New Roman" panose="02020603050405020304" pitchFamily="18" charset="0"/>
              </a:rPr>
              <a:t> ma </a:t>
            </a:r>
            <a:r>
              <a:rPr lang="en-US" sz="2400" i="1" dirty="0" err="1">
                <a:solidFill>
                  <a:srgbClr val="222222"/>
                </a:solidFill>
                <a:effectLst/>
                <a:latin typeface="Times New Roman" panose="02020603050405020304" pitchFamily="18" charset="0"/>
                <a:ea typeface="Times New Roman" panose="02020603050405020304" pitchFamily="18" charset="0"/>
              </a:rPr>
              <a:t>xanh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thẫm</a:t>
            </a:r>
            <a:r>
              <a:rPr lang="en-US" sz="2400" i="1"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spcAft>
                <a:spcPts val="1560"/>
              </a:spcAft>
            </a:pP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Trích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Bầy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thiên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nga</a:t>
            </a:r>
            <a:r>
              <a:rPr lang="en-US" sz="2400" dirty="0">
                <a:solidFill>
                  <a:srgbClr val="222222"/>
                </a:solidFill>
                <a:effectLst/>
                <a:latin typeface="Times New Roman" panose="02020603050405020304" pitchFamily="18" charset="0"/>
                <a:ea typeface="Times New Roman" panose="02020603050405020304" pitchFamily="18" charset="0"/>
              </a:rPr>
              <a:t>” – An-</a:t>
            </a:r>
            <a:r>
              <a:rPr lang="en-US" sz="2400" dirty="0" err="1">
                <a:solidFill>
                  <a:srgbClr val="222222"/>
                </a:solidFill>
                <a:effectLst/>
                <a:latin typeface="Times New Roman" panose="02020603050405020304" pitchFamily="18" charset="0"/>
                <a:ea typeface="Times New Roman" panose="02020603050405020304" pitchFamily="18" charset="0"/>
              </a:rPr>
              <a:t>đéc</a:t>
            </a:r>
            <a:r>
              <a:rPr lang="en-US" sz="2400" dirty="0">
                <a:solidFill>
                  <a:srgbClr val="222222"/>
                </a:solidFill>
                <a:effectLst/>
                <a:latin typeface="Times New Roman" panose="02020603050405020304" pitchFamily="18" charset="0"/>
                <a:ea typeface="Times New Roman" panose="02020603050405020304" pitchFamily="18" charset="0"/>
              </a:rPr>
              <a:t>-xen)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91783" y="1454046"/>
            <a:ext cx="11388508" cy="401736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7FDF18D-2C4B-42AA-A803-8964F969C274}"/>
              </a:ext>
            </a:extLst>
          </p:cNvPr>
          <p:cNvSpPr txBox="1"/>
          <p:nvPr/>
        </p:nvSpPr>
        <p:spPr>
          <a:xfrm>
            <a:off x="640829" y="2105561"/>
            <a:ext cx="11059387" cy="2554545"/>
          </a:xfrm>
          <a:prstGeom prst="rect">
            <a:avLst/>
          </a:prstGeom>
          <a:noFill/>
        </p:spPr>
        <p:txBody>
          <a:bodyPr wrap="square">
            <a:spAutoFit/>
          </a:bodyPr>
          <a:lstStyle/>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chi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2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A8972BDD-0327-42B7-9151-63E5F0EFE66C}"/>
              </a:ext>
            </a:extLst>
          </p:cNvPr>
          <p:cNvSpPr>
            <a:spLocks noChangeArrowheads="1"/>
          </p:cNvSpPr>
          <p:nvPr/>
        </p:nvSpPr>
        <p:spPr bwMode="auto">
          <a:xfrm>
            <a:off x="5139433" y="288827"/>
            <a:ext cx="2882348" cy="628832"/>
          </a:xfrm>
          <a:prstGeom prst="roundRect">
            <a:avLst>
              <a:gd name="adj" fmla="val 16667"/>
            </a:avLst>
          </a:prstGeom>
          <a:solidFill>
            <a:schemeClr val="accent6">
              <a:lumMod val="40000"/>
              <a:lumOff val="6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2671518" y="1198767"/>
            <a:ext cx="9312663" cy="1621285"/>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0F287DB-6422-41CD-9326-26176D4F5B84}"/>
              </a:ext>
            </a:extLst>
          </p:cNvPr>
          <p:cNvSpPr txBox="1"/>
          <p:nvPr/>
        </p:nvSpPr>
        <p:spPr>
          <a:xfrm>
            <a:off x="5633790" y="360156"/>
            <a:ext cx="25146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40005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xmlns="" id="{16C50E59-31BB-408E-BF70-84CDA9A0E7D7}"/>
              </a:ext>
            </a:extLst>
          </p:cNvPr>
          <p:cNvSpPr>
            <a:spLocks noChangeArrowheads="1"/>
          </p:cNvSpPr>
          <p:nvPr/>
        </p:nvSpPr>
        <p:spPr bwMode="auto">
          <a:xfrm>
            <a:off x="2425449" y="3429000"/>
            <a:ext cx="9472953" cy="2896849"/>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076224E1-C1D1-48FC-9080-16762F0521AD}"/>
              </a:ext>
            </a:extLst>
          </p:cNvPr>
          <p:cNvSpPr/>
          <p:nvPr/>
        </p:nvSpPr>
        <p:spPr>
          <a:xfrm>
            <a:off x="415636" y="1228756"/>
            <a:ext cx="2255882" cy="15912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773207A1-E5F4-46DE-8220-980407ACFD05}"/>
              </a:ext>
            </a:extLst>
          </p:cNvPr>
          <p:cNvSpPr/>
          <p:nvPr/>
        </p:nvSpPr>
        <p:spPr>
          <a:xfrm>
            <a:off x="293598" y="3429001"/>
            <a:ext cx="2055707" cy="28968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8D5AF309-1207-4646-838E-90F698707B1E}"/>
              </a:ext>
            </a:extLst>
          </p:cNvPr>
          <p:cNvSpPr txBox="1"/>
          <p:nvPr/>
        </p:nvSpPr>
        <p:spPr>
          <a:xfrm>
            <a:off x="455776" y="1398523"/>
            <a:ext cx="2175602" cy="907749"/>
          </a:xfrm>
          <a:prstGeom prst="rect">
            <a:avLst/>
          </a:prstGeom>
          <a:noFill/>
        </p:spPr>
        <p:txBody>
          <a:bodyPr wrap="square">
            <a:spAutoFit/>
          </a:bodyPr>
          <a:lstStyle/>
          <a:p>
            <a:pPr marR="65405" lvl="0">
              <a:lnSpc>
                <a:spcPct val="115000"/>
              </a:lnSpc>
              <a:spcBef>
                <a:spcPts val="410"/>
              </a:spcBef>
              <a:spcAft>
                <a:spcPts val="600"/>
              </a:spcAft>
              <a:tabLst>
                <a:tab pos="472440" algn="l"/>
              </a:tabLst>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ảo</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C8D4A3A1-8401-4225-8C6E-AACB5BD3FC8F}"/>
              </a:ext>
            </a:extLst>
          </p:cNvPr>
          <p:cNvSpPr txBox="1"/>
          <p:nvPr/>
        </p:nvSpPr>
        <p:spPr>
          <a:xfrm>
            <a:off x="293597" y="3428999"/>
            <a:ext cx="2255881" cy="2606676"/>
          </a:xfrm>
          <a:prstGeom prst="rect">
            <a:avLst/>
          </a:prstGeom>
          <a:noFill/>
        </p:spPr>
        <p:txBody>
          <a:bodyPr wrap="square">
            <a:spAutoFit/>
          </a:bodyPr>
          <a:lstStyle/>
          <a:p>
            <a:pPr marR="65405" lvl="0">
              <a:lnSpc>
                <a:spcPct val="115000"/>
              </a:lnSpc>
              <a:spcBef>
                <a:spcPts val="410"/>
              </a:spcBef>
              <a:spcAft>
                <a:spcPts val="600"/>
              </a:spcAft>
              <a:tabLst>
                <a:tab pos="472440" algn="l"/>
              </a:tabLst>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Li-</a:t>
            </a:r>
            <a:r>
              <a:rPr lang="en-US" sz="2400" dirty="0" err="1">
                <a:latin typeface="Times New Roman" panose="02020603050405020304" pitchFamily="18" charset="0"/>
                <a:cs typeface="Times New Roman" panose="02020603050405020304" pitchFamily="18" charset="0"/>
              </a:rPr>
              <a:t>dơ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4FF2E6ED-8B47-4DCC-8F66-0F845D2328A5}"/>
              </a:ext>
            </a:extLst>
          </p:cNvPr>
          <p:cNvSpPr txBox="1"/>
          <p:nvPr/>
        </p:nvSpPr>
        <p:spPr>
          <a:xfrm>
            <a:off x="2549478" y="3771514"/>
            <a:ext cx="9272780" cy="1687963"/>
          </a:xfrm>
          <a:prstGeom prst="rect">
            <a:avLst/>
          </a:prstGeom>
          <a:noFill/>
        </p:spPr>
        <p:txBody>
          <a:bodyPr wrap="square">
            <a:spAutoFit/>
          </a:bodyPr>
          <a:lstStyle/>
          <a:p>
            <a:pPr>
              <a:lnSpc>
                <a:spcPct val="150000"/>
              </a:lnSpc>
            </a:pP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Li-</a:t>
            </a:r>
            <a:r>
              <a:rPr lang="en-US" sz="2400" dirty="0" err="1">
                <a:latin typeface="Times New Roman" panose="02020603050405020304" pitchFamily="18" charset="0"/>
                <a:cs typeface="Times New Roman" panose="02020603050405020304" pitchFamily="18" charset="0"/>
              </a:rPr>
              <a:t>dơ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xmlns="" id="{FC868F45-0120-4A13-AE3E-264F954EBAA2}"/>
              </a:ext>
            </a:extLst>
          </p:cNvPr>
          <p:cNvSpPr txBox="1"/>
          <p:nvPr/>
        </p:nvSpPr>
        <p:spPr>
          <a:xfrm>
            <a:off x="2795213" y="1398523"/>
            <a:ext cx="8981151" cy="1112933"/>
          </a:xfrm>
          <a:prstGeom prst="rect">
            <a:avLst/>
          </a:prstGeom>
          <a:noFill/>
        </p:spPr>
        <p:txBody>
          <a:bodyPr wrap="square">
            <a:spAutoFit/>
          </a:bodyPr>
          <a:lstStyle/>
          <a:p>
            <a:pPr marL="342900" lvl="0" indent="-342900">
              <a:lnSpc>
                <a:spcPct val="115000"/>
              </a:lnSpc>
              <a:spcAft>
                <a:spcPts val="1560"/>
              </a:spcAft>
              <a:buFont typeface="Times New Roman" panose="02020603050405020304" pitchFamily="18" charset="0"/>
              <a:buChar char="-"/>
              <a:tabLst>
                <a:tab pos="45720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560"/>
              </a:spcAft>
              <a:buFont typeface="Times New Roman" panose="02020603050405020304" pitchFamily="18" charset="0"/>
              <a:buChar char="-"/>
              <a:tabLst>
                <a:tab pos="45720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tan.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0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12" grpId="0" animBg="1"/>
      <p:bldP spid="13" grpId="0"/>
      <p:bldP spid="17" grpId="0"/>
      <p:bldP spid="19" grpId="0"/>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554963" y="869430"/>
            <a:ext cx="11261900" cy="255957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54962" y="4212236"/>
            <a:ext cx="11261900" cy="1933731"/>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C0996067-0D6E-40E6-A6D6-A4CFE0868859}"/>
              </a:ext>
            </a:extLst>
          </p:cNvPr>
          <p:cNvSpPr txBox="1"/>
          <p:nvPr/>
        </p:nvSpPr>
        <p:spPr>
          <a:xfrm>
            <a:off x="799984" y="917426"/>
            <a:ext cx="11016878" cy="2241960"/>
          </a:xfrm>
          <a:prstGeom prst="rect">
            <a:avLst/>
          </a:prstGeom>
          <a:noFill/>
        </p:spPr>
        <p:txBody>
          <a:bodyPr wrap="square">
            <a:spAutoFit/>
          </a:bodyPr>
          <a:lstStyle/>
          <a:p>
            <a:pPr>
              <a:lnSpc>
                <a:spcPct val="150000"/>
              </a:lnSpc>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rPr>
              <a:t> 3</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thử</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thách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hái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tầm</a:t>
            </a:r>
            <a:r>
              <a:rPr lang="en-US" sz="2400" dirty="0">
                <a:solidFill>
                  <a:srgbClr val="222222"/>
                </a:solidFill>
                <a:effectLst/>
                <a:latin typeface="Times New Roman" panose="02020603050405020304" pitchFamily="18" charset="0"/>
                <a:ea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rPr>
              <a:t>ngoài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nghĩa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địa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sẽ</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bị</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phồng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đau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đớn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vô</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cùng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lấy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chân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dẫm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nát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loại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rPr>
              <a:t> gai </a:t>
            </a:r>
            <a:r>
              <a:rPr lang="en-US" sz="2400" dirty="0" err="1">
                <a:solidFill>
                  <a:srgbClr val="222222"/>
                </a:solidFill>
                <a:effectLst/>
                <a:latin typeface="Times New Roman" panose="02020603050405020304" pitchFamily="18" charset="0"/>
                <a:ea typeface="Times New Roman" panose="02020603050405020304" pitchFamily="18" charset="0"/>
              </a:rPr>
              <a:t>sẽ</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dùng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mười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chiếc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nói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nửa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suốt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quá</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trình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rPr>
              <a:t> 11 </a:t>
            </a:r>
            <a:r>
              <a:rPr lang="en-US" sz="2400" dirty="0" err="1">
                <a:solidFill>
                  <a:srgbClr val="222222"/>
                </a:solidFill>
                <a:effectLst/>
                <a:latin typeface="Times New Roman" panose="02020603050405020304" pitchFamily="18" charset="0"/>
                <a:ea typeface="Times New Roman" panose="02020603050405020304" pitchFamily="18" charset="0"/>
              </a:rPr>
              <a:t>chiếc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trai</a:t>
            </a:r>
            <a:r>
              <a:rPr lang="en-US" sz="2400"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A149B913-96D0-4D76-965D-1B92DB8A19F6}"/>
              </a:ext>
            </a:extLst>
          </p:cNvPr>
          <p:cNvSpPr txBox="1"/>
          <p:nvPr/>
        </p:nvSpPr>
        <p:spPr>
          <a:xfrm>
            <a:off x="910650" y="4500080"/>
            <a:ext cx="10726387" cy="1133965"/>
          </a:xfrm>
          <a:prstGeom prst="rect">
            <a:avLst/>
          </a:prstGeom>
          <a:noFill/>
        </p:spPr>
        <p:txBody>
          <a:bodyPr wrap="square">
            <a:spAutoFit/>
          </a:bodyPr>
          <a:lstStyle/>
          <a:p>
            <a:pPr>
              <a:lnSpc>
                <a:spcPct val="150000"/>
              </a:lnSpc>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rPr>
              <a:t> 4: </a:t>
            </a:r>
            <a:r>
              <a:rPr lang="en-US" sz="2400" dirty="0" err="1">
                <a:solidFill>
                  <a:srgbClr val="222222"/>
                </a:solidFill>
                <a:effectLst/>
                <a:latin typeface="Times New Roman" panose="02020603050405020304" pitchFamily="18" charset="0"/>
                <a:ea typeface="Times New Roman" panose="02020603050405020304" pitchFamily="18" charset="0"/>
              </a:rPr>
              <a:t>Bài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học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về</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tình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cảm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rPr>
              <a:t>:</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dirty="0">
                <a:solidFill>
                  <a:srgbClr val="222222"/>
                </a:solidFill>
                <a:effectLst/>
                <a:latin typeface="Times New Roman" panose="02020603050405020304" pitchFamily="18" charset="0"/>
                <a:ea typeface="Times New Roman" panose="02020603050405020304" pitchFamily="18" charset="0"/>
              </a:rPr>
              <a:t>Anh </a:t>
            </a:r>
            <a:r>
              <a:rPr lang="en-US" sz="2400" dirty="0" err="1">
                <a:solidFill>
                  <a:srgbClr val="222222"/>
                </a:solidFill>
                <a:effectLst/>
                <a:latin typeface="Times New Roman" panose="02020603050405020304" pitchFamily="18" charset="0"/>
                <a:ea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biết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thương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yêu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đùm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bọc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lẫn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nhau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biết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giúp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đỡ</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nhau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gặp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hoạn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nạn</a:t>
            </a:r>
            <a:r>
              <a:rPr lang="en-US" sz="2400"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719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331688" y="1274165"/>
            <a:ext cx="11540522" cy="5381468"/>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B6A4BF60-21EF-42DF-ACD6-37FC5AADAF4C}"/>
              </a:ext>
            </a:extLst>
          </p:cNvPr>
          <p:cNvSpPr>
            <a:spLocks noChangeArrowheads="1"/>
          </p:cNvSpPr>
          <p:nvPr/>
        </p:nvSpPr>
        <p:spPr bwMode="auto">
          <a:xfrm>
            <a:off x="331687" y="328535"/>
            <a:ext cx="2771278" cy="62103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212F712-F403-4C34-A32C-A3ED1D7FAD09}"/>
              </a:ext>
            </a:extLst>
          </p:cNvPr>
          <p:cNvSpPr txBox="1"/>
          <p:nvPr/>
        </p:nvSpPr>
        <p:spPr>
          <a:xfrm>
            <a:off x="745761" y="364144"/>
            <a:ext cx="3271604" cy="483017"/>
          </a:xfrm>
          <a:prstGeom prst="rect">
            <a:avLst/>
          </a:prstGeom>
          <a:noFill/>
        </p:spPr>
        <p:txBody>
          <a:bodyPr wrap="square">
            <a:spAutoFit/>
          </a:bodyPr>
          <a:lstStyle/>
          <a:p>
            <a:pPr marR="65405">
              <a:lnSpc>
                <a:spcPct val="115000"/>
              </a:lnSpc>
              <a:spcBef>
                <a:spcPts val="410"/>
              </a:spcBef>
              <a:spcAft>
                <a:spcPts val="600"/>
              </a:spcAft>
              <a:tabLst>
                <a:tab pos="472440" algn="l"/>
              </a:tabLst>
            </a:pP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71731D91-F289-4359-9D8F-208C1C49A4C4}"/>
              </a:ext>
            </a:extLst>
          </p:cNvPr>
          <p:cNvSpPr txBox="1"/>
          <p:nvPr/>
        </p:nvSpPr>
        <p:spPr>
          <a:xfrm>
            <a:off x="629240" y="1274165"/>
            <a:ext cx="10526842" cy="1133965"/>
          </a:xfrm>
          <a:prstGeom prst="rect">
            <a:avLst/>
          </a:prstGeom>
          <a:noFill/>
        </p:spPr>
        <p:txBody>
          <a:bodyPr wrap="square">
            <a:spAutoFit/>
          </a:bodyPr>
          <a:lstStyle/>
          <a:p>
            <a:pPr marL="30480" marR="30480" algn="just">
              <a:lnSpc>
                <a:spcPct val="150000"/>
              </a:lnSpc>
              <a:spcAft>
                <a:spcPts val="120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5-7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84C6C3E-C54D-4E3E-8DA2-0CD9D06C362C}"/>
              </a:ext>
            </a:extLst>
          </p:cNvPr>
          <p:cNvSpPr txBox="1"/>
          <p:nvPr/>
        </p:nvSpPr>
        <p:spPr>
          <a:xfrm>
            <a:off x="479685" y="2382666"/>
            <a:ext cx="11083075" cy="3916778"/>
          </a:xfrm>
          <a:prstGeom prst="rect">
            <a:avLst/>
          </a:prstGeom>
          <a:noFill/>
        </p:spPr>
        <p:txBody>
          <a:bodyPr wrap="square">
            <a:spAutoFit/>
          </a:bodyPr>
          <a:lstStyle/>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5"/>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5- 7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6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6" grpId="0"/>
      <p:bldP spid="9" grpId="0"/>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91783" y="2038662"/>
            <a:ext cx="11388508" cy="399466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ounded Rectangle 10">
            <a:extLst>
              <a:ext uri="{FF2B5EF4-FFF2-40B4-BE49-F238E27FC236}">
                <a16:creationId xmlns:a16="http://schemas.microsoft.com/office/drawing/2014/main" xmlns="" id="{7F98E683-F1FF-4797-BD65-08D8E075E598}"/>
              </a:ext>
            </a:extLst>
          </p:cNvPr>
          <p:cNvSpPr>
            <a:spLocks noChangeArrowheads="1"/>
          </p:cNvSpPr>
          <p:nvPr/>
        </p:nvSpPr>
        <p:spPr bwMode="auto">
          <a:xfrm>
            <a:off x="491783" y="632086"/>
            <a:ext cx="3075876" cy="754506"/>
          </a:xfrm>
          <a:prstGeom prst="roundRect">
            <a:avLst>
              <a:gd name="adj" fmla="val 16667"/>
            </a:avLst>
          </a:prstGeom>
          <a:solidFill>
            <a:srgbClr val="FFFF0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6D944EA-C7AB-4C1D-90BE-334F2AF43BB4}"/>
              </a:ext>
            </a:extLst>
          </p:cNvPr>
          <p:cNvSpPr txBox="1"/>
          <p:nvPr/>
        </p:nvSpPr>
        <p:spPr>
          <a:xfrm>
            <a:off x="745760" y="778506"/>
            <a:ext cx="3075876" cy="461665"/>
          </a:xfrm>
          <a:prstGeom prst="rect">
            <a:avLst/>
          </a:prstGeom>
          <a:noFill/>
        </p:spPr>
        <p:txBody>
          <a:bodyPr wrap="square">
            <a:spAutoFit/>
          </a:bodyPr>
          <a:lstStyle/>
          <a:p>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khảo</a:t>
            </a:r>
            <a:r>
              <a:rPr lang="en-US" sz="2400" dirty="0">
                <a:effectLst/>
                <a:latin typeface="Times New Roman" panose="02020603050405020304" pitchFamily="18" charset="0"/>
                <a:ea typeface="Times New Roman" panose="02020603050405020304" pitchFamily="18" charset="0"/>
              </a:rPr>
              <a:t>: </a:t>
            </a:r>
            <a:endParaRPr lang="en-US" sz="2400" dirty="0"/>
          </a:p>
        </p:txBody>
      </p:sp>
      <p:sp>
        <p:nvSpPr>
          <p:cNvPr id="8" name="TextBox 7">
            <a:extLst>
              <a:ext uri="{FF2B5EF4-FFF2-40B4-BE49-F238E27FC236}">
                <a16:creationId xmlns:a16="http://schemas.microsoft.com/office/drawing/2014/main" xmlns="" id="{B1F722B7-CDA2-4D7A-8488-0B28D11688B7}"/>
              </a:ext>
            </a:extLst>
          </p:cNvPr>
          <p:cNvSpPr txBox="1"/>
          <p:nvPr/>
        </p:nvSpPr>
        <p:spPr>
          <a:xfrm>
            <a:off x="513413" y="2459504"/>
            <a:ext cx="11186803" cy="3349956"/>
          </a:xfrm>
          <a:prstGeom prst="rect">
            <a:avLst/>
          </a:prstGeom>
          <a:noFill/>
        </p:spPr>
        <p:txBody>
          <a:bodyPr wrap="square">
            <a:spAutoFit/>
          </a:bodyPr>
          <a:lstStyle/>
          <a:p>
            <a:pPr marL="30480" marR="30480" algn="just">
              <a:lnSpc>
                <a:spcPct val="150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rPr>
              <a:t>Sau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chiếc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bờ</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lang thang </a:t>
            </a:r>
            <a:r>
              <a:rPr lang="en-US" sz="2400" dirty="0" err="1">
                <a:solidFill>
                  <a:srgbClr val="000000"/>
                </a:solidFill>
                <a:effectLst/>
                <a:latin typeface="Times New Roman" panose="02020603050405020304" pitchFamily="18" charset="0"/>
                <a:ea typeface="Times New Roman" panose="02020603050405020304" pitchFamily="18" charset="0"/>
              </a:rPr>
              <a:t>khắp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chặt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nữa</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806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289259" y="1924810"/>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VĂN BẢN: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0" dirty="0">
                <a:ln w="19050">
                  <a:solidFill>
                    <a:srgbClr val="0000FF"/>
                  </a:solidFill>
                  <a:round/>
                  <a:headEnd/>
                  <a:tailEnd/>
                </a:ln>
                <a:solidFill>
                  <a:srgbClr val="FF0000"/>
                </a:solidFill>
                <a:latin typeface="Times New Roman"/>
                <a:cs typeface="Times New Roman"/>
              </a:rPr>
              <a:t>VUA CHÍCH CHOÈ</a:t>
            </a:r>
            <a:endPar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endParaRPr>
          </a:p>
        </p:txBody>
      </p:sp>
      <p:pic>
        <p:nvPicPr>
          <p:cNvPr id="14339" name="Picture 4"/>
          <p:cNvPicPr>
            <a:picLocks noChangeAspect="1"/>
          </p:cNvPicPr>
          <p:nvPr/>
        </p:nvPicPr>
        <p:blipFill>
          <a:blip r:embed="rId3"/>
          <a:srcRect r="52890" b="57091"/>
          <a:stretch>
            <a:fillRect/>
          </a:stretch>
        </p:blipFill>
        <p:spPr bwMode="auto">
          <a:xfrm>
            <a:off x="289259" y="238539"/>
            <a:ext cx="2652713" cy="1811338"/>
          </a:xfrm>
          <a:prstGeom prst="rect">
            <a:avLst/>
          </a:prstGeom>
          <a:noFill/>
          <a:ln w="9525">
            <a:noFill/>
            <a:miter lim="800000"/>
            <a:headEnd/>
            <a:tailEnd/>
          </a:ln>
        </p:spPr>
      </p:pic>
    </p:spTree>
    <p:extLst>
      <p:ext uri="{BB962C8B-B14F-4D97-AF65-F5344CB8AC3E}">
        <p14:creationId xmlns:p14="http://schemas.microsoft.com/office/powerpoint/2010/main" val="1329117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1B9C31E-D516-4372-A8B5-D3C42083FDB7}"/>
              </a:ext>
            </a:extLst>
          </p:cNvPr>
          <p:cNvSpPr>
            <a:spLocks noChangeArrowheads="1"/>
          </p:cNvSpPr>
          <p:nvPr/>
        </p:nvSpPr>
        <p:spPr bwMode="auto">
          <a:xfrm>
            <a:off x="569028" y="531136"/>
            <a:ext cx="10088978"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0B9E097-E268-480F-90A0-8097A232742A}"/>
              </a:ext>
            </a:extLst>
          </p:cNvPr>
          <p:cNvSpPr>
            <a:spLocks noChangeArrowheads="1"/>
          </p:cNvSpPr>
          <p:nvPr/>
        </p:nvSpPr>
        <p:spPr bwMode="auto">
          <a:xfrm>
            <a:off x="2529590" y="1611983"/>
            <a:ext cx="8695000" cy="221261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xmlns="" id="{30D3A324-6F37-44F5-96C1-DC13B3047650}"/>
              </a:ext>
            </a:extLst>
          </p:cNvPr>
          <p:cNvSpPr/>
          <p:nvPr/>
        </p:nvSpPr>
        <p:spPr>
          <a:xfrm>
            <a:off x="331033" y="1633928"/>
            <a:ext cx="2198557" cy="2190665"/>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xmlns="" id="{0D5CBDB0-509C-451D-B9AD-FF7EC9785998}"/>
              </a:ext>
            </a:extLst>
          </p:cNvPr>
          <p:cNvSpPr>
            <a:spLocks noChangeArrowheads="1"/>
          </p:cNvSpPr>
          <p:nvPr/>
        </p:nvSpPr>
        <p:spPr bwMode="auto">
          <a:xfrm>
            <a:off x="2563183" y="4214227"/>
            <a:ext cx="8661407" cy="176684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B622A319-AFC7-48BD-8C09-07E10CC53B2D}"/>
              </a:ext>
            </a:extLst>
          </p:cNvPr>
          <p:cNvSpPr/>
          <p:nvPr/>
        </p:nvSpPr>
        <p:spPr>
          <a:xfrm>
            <a:off x="303784" y="4214227"/>
            <a:ext cx="2198556" cy="176684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B78C7AF4-1387-480C-88A8-79C1350C579D}"/>
              </a:ext>
            </a:extLst>
          </p:cNvPr>
          <p:cNvSpPr txBox="1"/>
          <p:nvPr/>
        </p:nvSpPr>
        <p:spPr>
          <a:xfrm>
            <a:off x="667929" y="643468"/>
            <a:ext cx="9990077"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 KIẾN THỨC CƠ BẢN VỀ TRUYỆN CỔ TÍCH “VUA CHÍCH CHÒE”</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0587505A-0BFD-4252-B1F8-ACAA47396282}"/>
              </a:ext>
            </a:extLst>
          </p:cNvPr>
          <p:cNvSpPr txBox="1"/>
          <p:nvPr/>
        </p:nvSpPr>
        <p:spPr>
          <a:xfrm>
            <a:off x="967410" y="2359315"/>
            <a:ext cx="271006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90CECB11-91AC-4B66-86C6-34B6F5E464AA}"/>
              </a:ext>
            </a:extLst>
          </p:cNvPr>
          <p:cNvSpPr txBox="1"/>
          <p:nvPr/>
        </p:nvSpPr>
        <p:spPr>
          <a:xfrm>
            <a:off x="2716138" y="1666818"/>
            <a:ext cx="8508452" cy="2308324"/>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Trích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Gờ</a:t>
            </a:r>
            <a:r>
              <a:rPr lang="en-US" sz="2400" b="1" dirty="0">
                <a:latin typeface="Times New Roman" panose="02020603050405020304" pitchFamily="18" charset="0"/>
                <a:cs typeface="Times New Roman" panose="02020603050405020304" pitchFamily="18" charset="0"/>
              </a:rPr>
              <a:t>- rim”</a:t>
            </a:r>
            <a:r>
              <a:rPr lang="vi-VN" sz="2400" b="1" dirty="0">
                <a:latin typeface="Times New Roman" panose="02020603050405020304" pitchFamily="18" charset="0"/>
                <a:cs typeface="Times New Roman" panose="02020603050405020304" pitchFamily="18" charset="0"/>
              </a:rPr>
              <a:t> Là truyện kể gia đình cho trẻ em</a:t>
            </a:r>
            <a:r>
              <a:rPr lang="vi-VN" sz="2400" dirty="0">
                <a:latin typeface="Times New Roman" panose="02020603050405020304" pitchFamily="18" charset="0"/>
                <a:cs typeface="Times New Roman" panose="02020603050405020304" pitchFamily="18" charset="0"/>
              </a:rPr>
              <a:t> là một tập hợp các </a:t>
            </a:r>
            <a:r>
              <a:rPr lang="vi-VN" sz="2400" dirty="0">
                <a:latin typeface="Times New Roman" panose="02020603050405020304" pitchFamily="18" charset="0"/>
                <a:cs typeface="Times New Roman" panose="02020603050405020304" pitchFamily="18" charset="0"/>
                <a:hlinkClick r:id="rId3" tooltip="Truyện cổ tích">
                  <a:extLst>
                    <a:ext uri="{A12FA001-AC4F-418D-AE19-62706E023703}">
                      <ahyp:hlinkClr xmlns:ahyp="http://schemas.microsoft.com/office/drawing/2018/hyperlinkcolor" xmlns="" val="tx"/>
                    </a:ext>
                  </a:extLst>
                </a:hlinkClick>
              </a:rPr>
              <a:t>truyện cổ tích</a:t>
            </a:r>
            <a:r>
              <a:rPr lang="vi-VN" sz="2400" dirty="0">
                <a:latin typeface="Times New Roman" panose="02020603050405020304" pitchFamily="18" charset="0"/>
                <a:cs typeface="Times New Roman" panose="02020603050405020304" pitchFamily="18" charset="0"/>
              </a:rPr>
              <a:t> tiếng </a:t>
            </a:r>
            <a:r>
              <a:rPr lang="vi-VN" sz="2400" dirty="0">
                <a:latin typeface="Times New Roman" panose="02020603050405020304" pitchFamily="18" charset="0"/>
                <a:cs typeface="Times New Roman" panose="02020603050405020304" pitchFamily="18" charset="0"/>
                <a:hlinkClick r:id="rId4" tooltip="Đức">
                  <a:extLst>
                    <a:ext uri="{A12FA001-AC4F-418D-AE19-62706E023703}">
                      <ahyp:hlinkClr xmlns:ahyp="http://schemas.microsoft.com/office/drawing/2018/hyperlinkcolor" xmlns="" val="tx"/>
                    </a:ext>
                  </a:extLst>
                </a:hlinkClick>
              </a:rPr>
              <a:t>Đức</a:t>
            </a:r>
            <a:r>
              <a:rPr lang="vi-VN" sz="2400" dirty="0">
                <a:latin typeface="Times New Roman" panose="02020603050405020304" pitchFamily="18" charset="0"/>
                <a:cs typeface="Times New Roman" panose="02020603050405020304" pitchFamily="18" charset="0"/>
              </a:rPr>
              <a:t> lần đầu tiên được xuất bản năm 1812 bởi </a:t>
            </a:r>
            <a:r>
              <a:rPr lang="vi-VN" sz="2400" dirty="0">
                <a:latin typeface="Times New Roman" panose="02020603050405020304" pitchFamily="18" charset="0"/>
                <a:cs typeface="Times New Roman" panose="02020603050405020304" pitchFamily="18" charset="0"/>
                <a:hlinkClick r:id="rId5" tooltip="Anh em nhà Grimm">
                  <a:extLst>
                    <a:ext uri="{A12FA001-AC4F-418D-AE19-62706E023703}">
                      <ahyp:hlinkClr xmlns:ahyp="http://schemas.microsoft.com/office/drawing/2018/hyperlinkcolor" xmlns="" val="tx"/>
                    </a:ext>
                  </a:extLst>
                </a:hlinkClick>
              </a:rPr>
              <a:t>Anh em nhà Grimm</a:t>
            </a:r>
            <a:r>
              <a:rPr lang="vi-VN"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hlinkClick r:id="rId6" tooltip="Jacob Grimm">
                  <a:extLst>
                    <a:ext uri="{A12FA001-AC4F-418D-AE19-62706E023703}">
                      <ahyp:hlinkClr xmlns:ahyp="http://schemas.microsoft.com/office/drawing/2018/hyperlinkcolor" xmlns="" val="tx"/>
                    </a:ext>
                  </a:extLst>
                </a:hlinkClick>
              </a:rPr>
              <a:t>Jacob</a:t>
            </a:r>
            <a:r>
              <a:rPr lang="vi-VN" sz="2400" dirty="0">
                <a:latin typeface="Times New Roman" panose="02020603050405020304" pitchFamily="18" charset="0"/>
                <a:cs typeface="Times New Roman" panose="02020603050405020304" pitchFamily="18" charset="0"/>
              </a:rPr>
              <a:t> và </a:t>
            </a:r>
            <a:r>
              <a:rPr lang="vi-VN" sz="2400" dirty="0">
                <a:latin typeface="Times New Roman" panose="02020603050405020304" pitchFamily="18" charset="0"/>
                <a:cs typeface="Times New Roman" panose="02020603050405020304" pitchFamily="18" charset="0"/>
                <a:hlinkClick r:id="rId7" tooltip="Wilhelm Grimm">
                  <a:extLst>
                    <a:ext uri="{A12FA001-AC4F-418D-AE19-62706E023703}">
                      <ahyp:hlinkClr xmlns:ahyp="http://schemas.microsoft.com/office/drawing/2018/hyperlinkcolor" xmlns="" val="tx"/>
                    </a:ext>
                  </a:extLst>
                </a:hlinkClick>
              </a:rPr>
              <a:t>Wilhelm</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8" tooltip="Tổ chức Giáo dục, Khoa học và Văn hóa Liên Hiệp Quốc">
                  <a:extLst>
                    <a:ext uri="{A12FA001-AC4F-418D-AE19-62706E023703}">
                      <ahyp:hlinkClr xmlns:ahyp="http://schemas.microsoft.com/office/drawing/2018/hyperlinkcolor" xmlns="" val="tx"/>
                    </a:ext>
                  </a:extLst>
                </a:hlinkClick>
              </a:rPr>
              <a:t>UNESCO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Grimm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1911BCE2-950D-4FDF-AB8B-614D72D7C1C6}"/>
              </a:ext>
            </a:extLst>
          </p:cNvPr>
          <p:cNvSpPr txBox="1"/>
          <p:nvPr/>
        </p:nvSpPr>
        <p:spPr>
          <a:xfrm>
            <a:off x="688053" y="4866817"/>
            <a:ext cx="14845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loại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B8608D1A-F4C1-4E0A-BCC6-04BA11F6041F}"/>
              </a:ext>
            </a:extLst>
          </p:cNvPr>
          <p:cNvSpPr txBox="1"/>
          <p:nvPr/>
        </p:nvSpPr>
        <p:spPr>
          <a:xfrm>
            <a:off x="2886609" y="4497484"/>
            <a:ext cx="7616632" cy="1200329"/>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PTBĐ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35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animBg="1"/>
      <p:bldP spid="14" grpId="0" animBg="1"/>
      <p:bldP spid="12" grpId="0"/>
      <p:bldP spid="15" grpId="0"/>
      <p:bldP spid="16" grpId="0"/>
      <p:bldP spid="17" grpId="0"/>
      <p:bldP spid="1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783831" y="596617"/>
            <a:ext cx="10192031" cy="590608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xmlns="" id="{C88D8F37-79EF-4170-BE7D-5E2BAA3BF0E3}"/>
              </a:ext>
            </a:extLst>
          </p:cNvPr>
          <p:cNvSpPr/>
          <p:nvPr/>
        </p:nvSpPr>
        <p:spPr>
          <a:xfrm>
            <a:off x="216139" y="734518"/>
            <a:ext cx="1567692" cy="5526865"/>
          </a:xfrm>
          <a:prstGeom prst="right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26CC1BB7-5DA4-4D61-B5A0-2C2BB31477F9}"/>
              </a:ext>
            </a:extLst>
          </p:cNvPr>
          <p:cNvSpPr txBox="1"/>
          <p:nvPr/>
        </p:nvSpPr>
        <p:spPr>
          <a:xfrm>
            <a:off x="216138" y="2833069"/>
            <a:ext cx="12084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Cốt</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6815CF03-621F-4FDA-953A-A4DF75B7CD7B}"/>
              </a:ext>
            </a:extLst>
          </p:cNvPr>
          <p:cNvSpPr txBox="1"/>
          <p:nvPr/>
        </p:nvSpPr>
        <p:spPr>
          <a:xfrm>
            <a:off x="2021255" y="996712"/>
            <a:ext cx="9851335" cy="5312223"/>
          </a:xfrm>
          <a:prstGeom prst="rect">
            <a:avLst/>
          </a:prstGeom>
          <a:noFill/>
        </p:spPr>
        <p:txBody>
          <a:bodyPr wrap="square">
            <a:spAutoFit/>
          </a:bodyPr>
          <a:lstStyle/>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Nhà vua có một cô con gái xinh đẹp tuyệt trần nhưng vô cùng kiêu ngạo, ngông cuồng.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Vua cha mở buổi yến tiệc, để tìm phò mã.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chúa chê hết người này đến người khác, khiến nhà vua tức giận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 gả công chúa cho người ăn xin đầu tiên đến điện kiến.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Nhà vua gả công chúa cho gã hát rong, công chúa theo gã về nhà.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chúa dần dần làm qua nhiều việc: dọn nhà, làm bếp, đan sọt, dệt vải, bán sành sứ, làm phụ bếp.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Vua chích chòe giải thích mọi việc cho công chúa khi cô làm phụ bếp cho đám cưới của vua.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chúa khóc hối lỗi và hai người làm đám cưới với nhau.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44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CF6665F6-4148-4285-B432-D07B0E3FB8A0}"/>
              </a:ext>
            </a:extLst>
          </p:cNvPr>
          <p:cNvSpPr>
            <a:spLocks noChangeArrowheads="1"/>
          </p:cNvSpPr>
          <p:nvPr/>
        </p:nvSpPr>
        <p:spPr bwMode="auto">
          <a:xfrm>
            <a:off x="424073" y="412608"/>
            <a:ext cx="8420124"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xmlns="" id="{EDBC3239-E1C8-4EA8-9421-B2A420986DC8}"/>
              </a:ext>
            </a:extLst>
          </p:cNvPr>
          <p:cNvSpPr>
            <a:spLocks noChangeArrowheads="1"/>
          </p:cNvSpPr>
          <p:nvPr/>
        </p:nvSpPr>
        <p:spPr bwMode="auto">
          <a:xfrm>
            <a:off x="1978931" y="1517831"/>
            <a:ext cx="9839923" cy="437394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EABAEA0-ED91-474E-9BF6-C3CAD42A9875}"/>
              </a:ext>
            </a:extLst>
          </p:cNvPr>
          <p:cNvSpPr txBox="1"/>
          <p:nvPr/>
        </p:nvSpPr>
        <p:spPr>
          <a:xfrm>
            <a:off x="424073" y="512698"/>
            <a:ext cx="8420124" cy="461665"/>
          </a:xfrm>
          <a:prstGeom prst="rect">
            <a:avLst/>
          </a:prstGeom>
          <a:noFill/>
        </p:spPr>
        <p:txBody>
          <a:bodyPr wrap="square">
            <a:spAutoFit/>
          </a:bodyPr>
          <a:lstStyle/>
          <a:p>
            <a:pPr indent="-57150"/>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KIẾN THỨC CHUNG VỀ THỂ LOẠI TRUYỆN CỔ 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17A6D56D-C2AD-48CB-A591-6A710B157EEC}"/>
              </a:ext>
            </a:extLst>
          </p:cNvPr>
          <p:cNvSpPr/>
          <p:nvPr/>
        </p:nvSpPr>
        <p:spPr>
          <a:xfrm>
            <a:off x="128425" y="1607128"/>
            <a:ext cx="1818662" cy="4373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F00B4AC5-5091-4782-84FB-0F375D3D55A8}"/>
              </a:ext>
            </a:extLst>
          </p:cNvPr>
          <p:cNvSpPr txBox="1"/>
          <p:nvPr/>
        </p:nvSpPr>
        <p:spPr>
          <a:xfrm>
            <a:off x="301793" y="2735309"/>
            <a:ext cx="1227204"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E4202B0B-5EFB-4DF3-AE9F-B194A0EC27D6}"/>
              </a:ext>
            </a:extLst>
          </p:cNvPr>
          <p:cNvSpPr txBox="1"/>
          <p:nvPr/>
        </p:nvSpPr>
        <p:spPr>
          <a:xfrm>
            <a:off x="2186042" y="3196973"/>
            <a:ext cx="9362011" cy="2954655"/>
          </a:xfrm>
          <a:prstGeom prst="rect">
            <a:avLst/>
          </a:prstGeom>
          <a:noFill/>
        </p:spPr>
        <p:txBody>
          <a:bodyPr wrap="square">
            <a:spAutoFit/>
          </a:bodyPr>
          <a:lstStyle/>
          <a:p>
            <a:pPr>
              <a:lnSpc>
                <a:spcPct val="115000"/>
              </a:lnSpc>
            </a:pP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Nhân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vật</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đại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kiểu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người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nhau</a:t>
            </a:r>
            <a:r>
              <a:rPr lang="en-US" sz="2400" dirty="0">
                <a:solidFill>
                  <a:schemeClr val="bg1"/>
                </a:solidFill>
                <a:effectLst/>
                <a:latin typeface="Times New Roman" panose="02020603050405020304" pitchFamily="18" charset="0"/>
                <a:ea typeface="Times New Roman" panose="02020603050405020304" pitchFamily="18" charset="0"/>
              </a:rPr>
              <a:t>, chia </a:t>
            </a:r>
            <a:r>
              <a:rPr lang="en-US" sz="2400" dirty="0" err="1">
                <a:solidFill>
                  <a:schemeClr val="bg1"/>
                </a:solidFill>
                <a:effectLst/>
                <a:latin typeface="Times New Roman" panose="02020603050405020304" pitchFamily="18" charset="0"/>
                <a:ea typeface="Times New Roman" panose="02020603050405020304" pitchFamily="18" charset="0"/>
              </a:rPr>
              <a:t>thành</a:t>
            </a:r>
            <a:r>
              <a:rPr lang="en-US" sz="2400" dirty="0">
                <a:solidFill>
                  <a:schemeClr val="bg1"/>
                </a:solidFill>
                <a:effectLst/>
                <a:latin typeface="Times New Roman" panose="02020603050405020304" pitchFamily="18" charset="0"/>
                <a:ea typeface="Times New Roman" panose="02020603050405020304" pitchFamily="18" charset="0"/>
              </a:rPr>
              <a:t> 2 </a:t>
            </a:r>
            <a:r>
              <a:rPr lang="en-US" sz="2400" dirty="0" err="1">
                <a:solidFill>
                  <a:schemeClr val="bg1"/>
                </a:solidFill>
                <a:effectLst/>
                <a:latin typeface="Times New Roman" panose="02020603050405020304" pitchFamily="18" charset="0"/>
                <a:ea typeface="Times New Roman" panose="02020603050405020304" pitchFamily="18" charset="0"/>
              </a:rPr>
              <a:t>tuyến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nhân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vật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chính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tốt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phản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xấu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ác</a:t>
            </a:r>
            <a:r>
              <a:rPr lang="en-US" sz="2400" dirty="0">
                <a:solidFill>
                  <a:schemeClr val="bg1"/>
                </a:solidFill>
                <a:effectLst/>
                <a:latin typeface="Times New Roman" panose="02020603050405020304" pitchFamily="18" charset="0"/>
                <a:ea typeface="Times New Roman" panose="02020603050405020304" pitchFamily="18" charset="0"/>
              </a:rPr>
              <a:t>)</a:t>
            </a:r>
          </a:p>
          <a:p>
            <a:pPr>
              <a:lnSpc>
                <a:spcPct val="115000"/>
              </a:lnSpc>
            </a:pP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Hư</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cấu</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Có</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chi </a:t>
            </a:r>
            <a:r>
              <a:rPr lang="en-US" sz="2400" dirty="0" err="1">
                <a:solidFill>
                  <a:schemeClr val="bg1"/>
                </a:solidFill>
                <a:effectLst/>
                <a:latin typeface="Times New Roman" panose="02020603050405020304" pitchFamily="18" charset="0"/>
                <a:ea typeface="Times New Roman" panose="02020603050405020304" pitchFamily="18" charset="0"/>
              </a:rPr>
              <a:t>tiết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hoang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đường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kì</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ảo</a:t>
            </a:r>
            <a:r>
              <a:rPr lang="en-US" sz="2400" dirty="0">
                <a:solidFill>
                  <a:schemeClr val="bg1"/>
                </a:solidFill>
                <a:effectLst/>
                <a:latin typeface="Times New Roman" panose="02020603050405020304" pitchFamily="18" charset="0"/>
                <a:ea typeface="Times New Roman" panose="02020603050405020304" pitchFamily="18" charset="0"/>
              </a:rPr>
              <a:t>.</a:t>
            </a:r>
          </a:p>
          <a:p>
            <a:pPr>
              <a:lnSpc>
                <a:spcPct val="115000"/>
              </a:lnSpc>
            </a:pP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Trình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tự</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kể</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Kể</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theo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trật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tự</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tuyến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tính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thể</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rõ</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quan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hệ</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nhân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quả</a:t>
            </a:r>
            <a:r>
              <a:rPr lang="en-US" sz="2400" dirty="0">
                <a:solidFill>
                  <a:schemeClr val="bg1"/>
                </a:solidFill>
                <a:effectLst/>
                <a:latin typeface="Times New Roman" panose="02020603050405020304" pitchFamily="18" charset="0"/>
                <a:ea typeface="Times New Roman" panose="02020603050405020304" pitchFamily="18" charset="0"/>
              </a:rPr>
              <a:t>.</a:t>
            </a:r>
          </a:p>
          <a:p>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Lời</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kể</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mở</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đầu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bằng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từ</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ngữ</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chỉ</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không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xác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định</a:t>
            </a:r>
            <a:r>
              <a:rPr lang="en-US" sz="2400" dirty="0">
                <a:solidFill>
                  <a:schemeClr val="bg1"/>
                </a:solidFill>
                <a:effectLst/>
                <a:latin typeface="Times New Roman" panose="02020603050405020304" pitchFamily="18" charset="0"/>
                <a:ea typeface="Times New Roman" panose="02020603050405020304" pitchFamily="18" charset="0"/>
              </a:rPr>
              <a:t>.</a:t>
            </a:r>
            <a:br>
              <a:rPr lang="en-US" sz="2400" dirty="0">
                <a:solidFill>
                  <a:schemeClr val="bg1"/>
                </a:solidFill>
                <a:effectLst/>
                <a:latin typeface="Times New Roman" panose="02020603050405020304" pitchFamily="18" charset="0"/>
                <a:ea typeface="Times New Roman" panose="02020603050405020304" pitchFamily="18" charset="0"/>
              </a:rPr>
            </a:br>
            <a:endParaRPr lang="en-US" sz="2400" dirty="0">
              <a:solidFill>
                <a:schemeClr val="bg1"/>
              </a:solidFill>
            </a:endParaRPr>
          </a:p>
        </p:txBody>
      </p:sp>
      <p:sp>
        <p:nvSpPr>
          <p:cNvPr id="2" name="Rectangle 1"/>
          <p:cNvSpPr/>
          <p:nvPr/>
        </p:nvSpPr>
        <p:spPr>
          <a:xfrm>
            <a:off x="2180870" y="2093310"/>
            <a:ext cx="9216249" cy="941796"/>
          </a:xfrm>
          <a:prstGeom prst="rect">
            <a:avLst/>
          </a:prstGeom>
        </p:spPr>
        <p:txBody>
          <a:bodyPr wrap="square">
            <a:spAutoFit/>
          </a:bodyPr>
          <a:lstStyle/>
          <a:p>
            <a:pPr>
              <a:lnSpc>
                <a:spcPct val="115000"/>
              </a:lnSpc>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16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p:bldP spid="9" grpId="0" animBg="1"/>
      <p:bldP spid="16" grpId="0"/>
      <p:bldP spid="14" grpId="0"/>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1B9C31E-D516-4372-A8B5-D3C42083FDB7}"/>
              </a:ext>
            </a:extLst>
          </p:cNvPr>
          <p:cNvSpPr>
            <a:spLocks noChangeArrowheads="1"/>
          </p:cNvSpPr>
          <p:nvPr/>
        </p:nvSpPr>
        <p:spPr bwMode="auto">
          <a:xfrm>
            <a:off x="2054253" y="5009786"/>
            <a:ext cx="9699634" cy="156205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0B9E097-E268-480F-90A0-8097A232742A}"/>
              </a:ext>
            </a:extLst>
          </p:cNvPr>
          <p:cNvSpPr>
            <a:spLocks noChangeArrowheads="1"/>
          </p:cNvSpPr>
          <p:nvPr/>
        </p:nvSpPr>
        <p:spPr bwMode="auto">
          <a:xfrm>
            <a:off x="2054253" y="407714"/>
            <a:ext cx="9847937" cy="242542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xmlns="" id="{30D3A324-6F37-44F5-96C1-DC13B3047650}"/>
              </a:ext>
            </a:extLst>
          </p:cNvPr>
          <p:cNvSpPr/>
          <p:nvPr/>
        </p:nvSpPr>
        <p:spPr>
          <a:xfrm>
            <a:off x="166344" y="419886"/>
            <a:ext cx="1887909" cy="230832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xmlns="" id="{0D5CBDB0-509C-451D-B9AD-FF7EC9785998}"/>
              </a:ext>
            </a:extLst>
          </p:cNvPr>
          <p:cNvSpPr>
            <a:spLocks noChangeArrowheads="1"/>
          </p:cNvSpPr>
          <p:nvPr/>
        </p:nvSpPr>
        <p:spPr bwMode="auto">
          <a:xfrm>
            <a:off x="2054253" y="3254572"/>
            <a:ext cx="9819012" cy="133378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B622A319-AFC7-48BD-8C09-07E10CC53B2D}"/>
              </a:ext>
            </a:extLst>
          </p:cNvPr>
          <p:cNvSpPr/>
          <p:nvPr/>
        </p:nvSpPr>
        <p:spPr>
          <a:xfrm>
            <a:off x="166344" y="3289920"/>
            <a:ext cx="1887909" cy="133378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6E10E57F-5640-4046-BBC4-C72C51937403}"/>
              </a:ext>
            </a:extLst>
          </p:cNvPr>
          <p:cNvSpPr txBox="1"/>
          <p:nvPr/>
        </p:nvSpPr>
        <p:spPr>
          <a:xfrm>
            <a:off x="2165813" y="523360"/>
            <a:ext cx="9580256" cy="2308324"/>
          </a:xfrm>
          <a:prstGeom prst="rect">
            <a:avLst/>
          </a:prstGeom>
          <a:noFill/>
        </p:spPr>
        <p:txBody>
          <a:bodyPr wrap="square">
            <a:spAutoFit/>
          </a:bodyPr>
          <a:lstStyle/>
          <a:p>
            <a:r>
              <a:rPr lang="pt-BR" sz="2400" i="1" dirty="0">
                <a:latin typeface="Times New Roman" panose="02020603050405020304" pitchFamily="18" charset="0"/>
                <a:cs typeface="Times New Roman" panose="02020603050405020304" pitchFamily="18" charset="0"/>
              </a:rPr>
              <a:t>Câu chuyện chia làm 3 phần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chòe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nhưng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EF396807-BF31-4FAC-9FF6-75A3433C10C8}"/>
              </a:ext>
            </a:extLst>
          </p:cNvPr>
          <p:cNvSpPr txBox="1"/>
          <p:nvPr/>
        </p:nvSpPr>
        <p:spPr>
          <a:xfrm>
            <a:off x="2165813" y="3470069"/>
            <a:ext cx="9143843"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thuyết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rõ</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cao</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276842DF-F0C1-40A1-B6F4-2358D2B12636}"/>
              </a:ext>
            </a:extLst>
          </p:cNvPr>
          <p:cNvSpPr txBox="1"/>
          <p:nvPr/>
        </p:nvSpPr>
        <p:spPr>
          <a:xfrm>
            <a:off x="405100" y="3785703"/>
            <a:ext cx="17209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 thuật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838FD06-DD9E-4E40-80E5-33FA9790AD76}"/>
              </a:ext>
            </a:extLst>
          </p:cNvPr>
          <p:cNvSpPr txBox="1"/>
          <p:nvPr/>
        </p:nvSpPr>
        <p:spPr>
          <a:xfrm>
            <a:off x="523371" y="1158549"/>
            <a:ext cx="15436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Flowchart: Alternate Process 3">
            <a:extLst>
              <a:ext uri="{FF2B5EF4-FFF2-40B4-BE49-F238E27FC236}">
                <a16:creationId xmlns:a16="http://schemas.microsoft.com/office/drawing/2014/main" xmlns="" id="{63356DDA-A71A-4BE4-87D7-463BA1E6DDF9}"/>
              </a:ext>
            </a:extLst>
          </p:cNvPr>
          <p:cNvSpPr/>
          <p:nvPr/>
        </p:nvSpPr>
        <p:spPr>
          <a:xfrm>
            <a:off x="249824" y="5009786"/>
            <a:ext cx="1804429" cy="1614685"/>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63000FE3-962A-4494-BCCB-EC042C6B630D}"/>
              </a:ext>
            </a:extLst>
          </p:cNvPr>
          <p:cNvSpPr txBox="1"/>
          <p:nvPr/>
        </p:nvSpPr>
        <p:spPr>
          <a:xfrm>
            <a:off x="401561" y="5559979"/>
            <a:ext cx="17209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noProof="0" dirty="0">
                <a:solidFill>
                  <a:srgbClr val="0D0D0D"/>
                </a:solidFill>
                <a:latin typeface="Times New Roman" panose="02020603050405020304" pitchFamily="18" charset="0"/>
                <a:cs typeface="Times New Roman" panose="02020603050405020304" pitchFamily="18" charset="0"/>
              </a:rPr>
              <a:t>Ý nghĩa</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C048AA83-2F04-44A7-A477-2C1B34B42963}"/>
              </a:ext>
            </a:extLst>
          </p:cNvPr>
          <p:cNvSpPr txBox="1"/>
          <p:nvPr/>
        </p:nvSpPr>
        <p:spPr>
          <a:xfrm>
            <a:off x="2054253" y="5005982"/>
            <a:ext cx="9563124" cy="1569660"/>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bao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5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animBg="1"/>
      <p:bldP spid="14" grpId="0" animBg="1"/>
      <p:bldP spid="21" grpId="0"/>
      <p:bldP spid="18" grpId="0"/>
      <p:bldP spid="20" grpId="0"/>
      <p:bldP spid="22" grpId="0"/>
      <p:bldP spid="4" grpId="0" animBg="1"/>
      <p:bldP spid="13" grpId="0"/>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446611" y="486166"/>
            <a:ext cx="7018491" cy="62883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9EF2A28C-4673-47A7-9C5C-A48E8E6A9898}"/>
              </a:ext>
            </a:extLst>
          </p:cNvPr>
          <p:cNvSpPr>
            <a:spLocks noChangeArrowheads="1"/>
          </p:cNvSpPr>
          <p:nvPr/>
        </p:nvSpPr>
        <p:spPr bwMode="auto">
          <a:xfrm>
            <a:off x="510619" y="1278070"/>
            <a:ext cx="1748482"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70A005D5-FD2E-4008-B23B-2DBAF454B70A}"/>
              </a:ext>
            </a:extLst>
          </p:cNvPr>
          <p:cNvSpPr txBox="1"/>
          <p:nvPr/>
        </p:nvSpPr>
        <p:spPr>
          <a:xfrm>
            <a:off x="901611" y="615916"/>
            <a:ext cx="6108490"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r>
              <a:rPr kumimoji="0" lang="pt-BR"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a:t>
            </a:r>
            <a:r>
              <a:rPr kumimoji="0" lang="pt-BR"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247254A-BDEC-4E91-97A2-5514DBFF5621}"/>
              </a:ext>
            </a:extLst>
          </p:cNvPr>
          <p:cNvSpPr txBox="1"/>
          <p:nvPr/>
        </p:nvSpPr>
        <p:spPr>
          <a:xfrm>
            <a:off x="563374" y="1328663"/>
            <a:ext cx="2207301" cy="49212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400050" algn="l"/>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xmlns="" id="{CA596203-2D97-4B83-835B-37B1581496BE}"/>
              </a:ext>
            </a:extLst>
          </p:cNvPr>
          <p:cNvSpPr/>
          <p:nvPr/>
        </p:nvSpPr>
        <p:spPr>
          <a:xfrm>
            <a:off x="330023" y="2319984"/>
            <a:ext cx="1695725" cy="2631115"/>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563374" y="2961927"/>
            <a:ext cx="105089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2058123"/>
            <a:ext cx="9973994" cy="2979093"/>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xmlns="" id="{41FE997C-55B3-4F21-8082-6CB21E14FA1F}"/>
              </a:ext>
            </a:extLst>
          </p:cNvPr>
          <p:cNvSpPr txBox="1"/>
          <p:nvPr/>
        </p:nvSpPr>
        <p:spPr>
          <a:xfrm>
            <a:off x="2259099" y="2865177"/>
            <a:ext cx="9602878"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Gờ</a:t>
            </a:r>
            <a:r>
              <a:rPr lang="en-US" sz="2400" b="1" dirty="0">
                <a:latin typeface="Times New Roman" panose="02020603050405020304" pitchFamily="18" charset="0"/>
                <a:cs typeface="Times New Roman" panose="02020603050405020304" pitchFamily="18" charset="0"/>
              </a:rPr>
              <a:t>- rim.</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chòe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50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animBg="1"/>
      <p:bldP spid="9" grpId="0"/>
      <p:bldP spid="12" grpId="0" animBg="1"/>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3C766D7-03FB-4581-8B56-FA54587E4565}"/>
              </a:ext>
            </a:extLst>
          </p:cNvPr>
          <p:cNvSpPr>
            <a:spLocks noChangeArrowheads="1"/>
          </p:cNvSpPr>
          <p:nvPr/>
        </p:nvSpPr>
        <p:spPr bwMode="auto">
          <a:xfrm>
            <a:off x="420060" y="179114"/>
            <a:ext cx="3320483"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7969F129-2AB9-4213-81D9-03621ADD2747}"/>
              </a:ext>
            </a:extLst>
          </p:cNvPr>
          <p:cNvSpPr>
            <a:spLocks noChangeArrowheads="1"/>
          </p:cNvSpPr>
          <p:nvPr/>
        </p:nvSpPr>
        <p:spPr bwMode="auto">
          <a:xfrm>
            <a:off x="176632" y="1008932"/>
            <a:ext cx="11770528" cy="578342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7245EA98-DF81-4ECC-9CCA-E5AD4964B732}"/>
              </a:ext>
            </a:extLst>
          </p:cNvPr>
          <p:cNvSpPr txBox="1"/>
          <p:nvPr/>
        </p:nvSpPr>
        <p:spPr>
          <a:xfrm>
            <a:off x="86692" y="263420"/>
            <a:ext cx="3563911" cy="490199"/>
          </a:xfrm>
          <a:prstGeom prst="rect">
            <a:avLst/>
          </a:prstGeom>
          <a:noFill/>
        </p:spPr>
        <p:txBody>
          <a:bodyPr wrap="square">
            <a:spAutoFit/>
          </a:bodyPr>
          <a:lstStyle/>
          <a:p>
            <a:pPr marL="457200" marR="0" lvl="1" indent="0" algn="just" defTabSz="914400" rtl="0" eaLnBrk="1" fontAlgn="auto" latinLnBrk="0" hangingPunct="1">
              <a:lnSpc>
                <a:spcPct val="115000"/>
              </a:lnSpc>
              <a:spcBef>
                <a:spcPts val="0"/>
              </a:spcBef>
              <a:spcAft>
                <a:spcPts val="1000"/>
              </a:spcAft>
              <a:buClrTx/>
              <a:buSzTx/>
              <a:buFontTx/>
              <a:buNone/>
              <a:tabLst>
                <a:tab pos="228600" algn="l"/>
                <a:tab pos="40005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5F37975-731A-4D1E-B110-2AEC9C930FAF}"/>
              </a:ext>
            </a:extLst>
          </p:cNvPr>
          <p:cNvSpPr txBox="1"/>
          <p:nvPr/>
        </p:nvSpPr>
        <p:spPr>
          <a:xfrm>
            <a:off x="618842" y="1048269"/>
            <a:ext cx="6243402" cy="490199"/>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D61DB02-6BC1-48CC-9455-7A12C3F66DE3}"/>
              </a:ext>
            </a:extLst>
          </p:cNvPr>
          <p:cNvSpPr txBox="1"/>
          <p:nvPr/>
        </p:nvSpPr>
        <p:spPr>
          <a:xfrm>
            <a:off x="349770" y="1461488"/>
            <a:ext cx="6243402" cy="490199"/>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a1.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DBD11ABD-CE28-4484-96BC-E1AB2D04F207}"/>
              </a:ext>
            </a:extLst>
          </p:cNvPr>
          <p:cNvSpPr txBox="1"/>
          <p:nvPr/>
        </p:nvSpPr>
        <p:spPr>
          <a:xfrm>
            <a:off x="484680" y="1898711"/>
            <a:ext cx="11597389" cy="4893647"/>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tô-nô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vụng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nhợt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gấc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cớn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ghẹo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láu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lỉnh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nuông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79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289810" y="422031"/>
            <a:ext cx="11612380" cy="596470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A1DEF0E9-0A39-4D2D-BD45-280976EDDE79}"/>
              </a:ext>
            </a:extLst>
          </p:cNvPr>
          <p:cNvSpPr txBox="1"/>
          <p:nvPr/>
        </p:nvSpPr>
        <p:spPr>
          <a:xfrm>
            <a:off x="633334" y="625637"/>
            <a:ext cx="9380095" cy="483017"/>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a2.Sự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E7712401-4EFC-4004-81CF-88BE84E1DCD9}"/>
              </a:ext>
            </a:extLst>
          </p:cNvPr>
          <p:cNvSpPr txBox="1"/>
          <p:nvPr/>
        </p:nvSpPr>
        <p:spPr>
          <a:xfrm>
            <a:off x="633334" y="1248404"/>
            <a:ext cx="11268856" cy="4893647"/>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hát rong đã yêu cầu công chúa: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rở thành thường dân ra khỏi cung.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Sống trong một căn lều nhỏ không có người hầu hạ.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Dậy sớm nhóm bếp, 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 ăn, đan sọt, dệt sợi, bán sành sứ, phụ bếp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 phạt tính kiêu căng, ngông cuồng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thể hiện tình 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 công chúa nhận ra những điều sai trái của mình mà biết sửa sai.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6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319134"/>
            <a:ext cx="11318170" cy="437441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06131DA-9078-4BD4-8A83-E127E09DF9DF}"/>
              </a:ext>
            </a:extLst>
          </p:cNvPr>
          <p:cNvSpPr txBox="1"/>
          <p:nvPr/>
        </p:nvSpPr>
        <p:spPr>
          <a:xfrm>
            <a:off x="767025" y="1734076"/>
            <a:ext cx="6108490" cy="461665"/>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8213624-D003-4E24-B74B-C3DDF226443C}"/>
              </a:ext>
            </a:extLst>
          </p:cNvPr>
          <p:cNvSpPr txBox="1"/>
          <p:nvPr/>
        </p:nvSpPr>
        <p:spPr>
          <a:xfrm>
            <a:off x="767025" y="2468269"/>
            <a:ext cx="10922179" cy="2308324"/>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nắn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cởi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mạo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48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64892" y="378502"/>
            <a:ext cx="11812249" cy="630711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1AEAA20-A53A-470C-837B-EB5377D5A6A5}"/>
              </a:ext>
            </a:extLst>
          </p:cNvPr>
          <p:cNvSpPr txBox="1"/>
          <p:nvPr/>
        </p:nvSpPr>
        <p:spPr>
          <a:xfrm>
            <a:off x="544983" y="515358"/>
            <a:ext cx="6138472" cy="483017"/>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6268068-B707-4F3D-B033-11D02596780A}"/>
              </a:ext>
            </a:extLst>
          </p:cNvPr>
          <p:cNvSpPr txBox="1"/>
          <p:nvPr/>
        </p:nvSpPr>
        <p:spPr>
          <a:xfrm>
            <a:off x="292934" y="1043345"/>
            <a:ext cx="11719185" cy="5416868"/>
          </a:xfrm>
          <a:prstGeom prst="rect">
            <a:avLst/>
          </a:prstGeom>
          <a:noFill/>
        </p:spPr>
        <p:txBody>
          <a:bodyPr wrap="square">
            <a:spAutoFit/>
          </a:bodyPr>
          <a:lstStyle/>
          <a:p>
            <a:pPr algn="just"/>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 chúa  nhận ra sai lầm của mình và biết sữa lỗi và kết hôn với vua chích chòe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thúc có hậu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 tôi tin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lời nói bông đùa, cho thấy đây chỉ là một câu chuyện hư cấu.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Công thức kết truyện quen thuộc trong truyện cổ tích nước ngoài.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c.2.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30480" algn="just">
              <a:lnSpc>
                <a:spcPct val="115000"/>
              </a:lnSpc>
              <a:spcAft>
                <a:spcPts val="12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30480" algn="just">
              <a:lnSpc>
                <a:spcPct val="115000"/>
              </a:lnSpc>
              <a:spcAft>
                <a:spcPts val="12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30480" algn="just">
              <a:lnSpc>
                <a:spcPct val="115000"/>
              </a:lnSpc>
              <a:spcAft>
                <a:spcPts val="12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bao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xmlns=""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392691" y="2885562"/>
            <a:ext cx="1050895" cy="2308324"/>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1.3.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1229194"/>
            <a:ext cx="9973994" cy="514264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43617F0-33C9-4DFE-8F15-C7622ED3C4A7}"/>
              </a:ext>
            </a:extLst>
          </p:cNvPr>
          <p:cNvSpPr txBox="1"/>
          <p:nvPr/>
        </p:nvSpPr>
        <p:spPr>
          <a:xfrm>
            <a:off x="2199807" y="2126656"/>
            <a:ext cx="9662170" cy="3442161"/>
          </a:xfrm>
          <a:prstGeom prst="rect">
            <a:avLst/>
          </a:prstGeom>
          <a:noFill/>
        </p:spPr>
        <p:txBody>
          <a:bodyPr wrap="square">
            <a:spAutoFit/>
          </a:bodyPr>
          <a:lstStyle/>
          <a:p>
            <a:pPr algn="just"/>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tabLst>
                <a:tab pos="138684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dung, ý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6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69232" y="316830"/>
            <a:ext cx="6547030" cy="62883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418054"/>
            <a:ext cx="11360373" cy="4368149"/>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9726A18-E484-4049-8114-6DB5B2891D58}"/>
              </a:ext>
            </a:extLst>
          </p:cNvPr>
          <p:cNvSpPr txBox="1"/>
          <p:nvPr/>
        </p:nvSpPr>
        <p:spPr>
          <a:xfrm>
            <a:off x="569030" y="435904"/>
            <a:ext cx="6112412" cy="490199"/>
          </a:xfrm>
          <a:prstGeom prst="rect">
            <a:avLst/>
          </a:prstGeom>
          <a:noFill/>
        </p:spPr>
        <p:txBody>
          <a:bodyPr wrap="square">
            <a:spAutoFit/>
          </a:bodyPr>
          <a:lstStyle/>
          <a:p>
            <a:pPr marL="90170">
              <a:lnSpc>
                <a:spcPct val="115000"/>
              </a:lnSpc>
              <a:spcAft>
                <a:spcPts val="1200"/>
              </a:spcAft>
              <a:tabLst>
                <a:tab pos="40005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THỰC HÀNH ĐOC- HIỂU VĂN BẢN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F81F5C4-7D83-44B1-888B-44B7E42EE193}"/>
              </a:ext>
            </a:extLst>
          </p:cNvPr>
          <p:cNvSpPr txBox="1"/>
          <p:nvPr/>
        </p:nvSpPr>
        <p:spPr>
          <a:xfrm>
            <a:off x="903850" y="1802679"/>
            <a:ext cx="6112412" cy="490199"/>
          </a:xfrm>
          <a:prstGeom prst="rect">
            <a:avLst/>
          </a:prstGeom>
          <a:noFill/>
        </p:spPr>
        <p:txBody>
          <a:bodyPr wrap="square">
            <a:spAutoFit/>
          </a:bodyPr>
          <a:lstStyle/>
          <a:p>
            <a:pPr>
              <a:lnSpc>
                <a:spcPct val="115000"/>
              </a:lnSpc>
              <a:spcAft>
                <a:spcPts val="1200"/>
              </a:spcAft>
              <a:tabLst>
                <a:tab pos="400050" algn="l"/>
              </a:tabLs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Đề số 1: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Đọc đoạn văn sau và trả lời câu hỏi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87D90306-5AEC-4975-941D-D7428C7092E4}"/>
              </a:ext>
            </a:extLst>
          </p:cNvPr>
          <p:cNvSpPr txBox="1"/>
          <p:nvPr/>
        </p:nvSpPr>
        <p:spPr>
          <a:xfrm>
            <a:off x="262597" y="2312437"/>
            <a:ext cx="11666806" cy="2606676"/>
          </a:xfrm>
          <a:prstGeom prst="rect">
            <a:avLst/>
          </a:prstGeom>
          <a:noFill/>
        </p:spPr>
        <p:txBody>
          <a:bodyPr wrap="square">
            <a:spAutoFit/>
          </a:bodyPr>
          <a:lstStyle/>
          <a:p>
            <a:pPr marL="457200" algn="just">
              <a:lnSpc>
                <a:spcPct val="115000"/>
              </a:lnSpc>
              <a:tabLst>
                <a:tab pos="400050" algn="l"/>
              </a:tabLs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cuồng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quí</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24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361225" y="1139253"/>
            <a:ext cx="11592623" cy="4811843"/>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8419ACD-CA1D-4B8B-A8C6-FF7F8312D95E}"/>
              </a:ext>
            </a:extLst>
          </p:cNvPr>
          <p:cNvSpPr txBox="1"/>
          <p:nvPr/>
        </p:nvSpPr>
        <p:spPr>
          <a:xfrm>
            <a:off x="238152" y="1413145"/>
            <a:ext cx="11444778" cy="4305602"/>
          </a:xfrm>
          <a:prstGeom prst="rect">
            <a:avLst/>
          </a:prstGeom>
          <a:noFill/>
        </p:spPr>
        <p:txBody>
          <a:bodyPr wrap="square">
            <a:spAutoFit/>
          </a:bodyPr>
          <a:lstStyle/>
          <a:p>
            <a:pPr marL="457200" algn="just">
              <a:lnSpc>
                <a:spcPct val="115000"/>
              </a:lnSpc>
              <a:tabLst>
                <a:tab pos="400050" algn="l"/>
              </a:tabLst>
            </a:pP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cớ</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nô</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vụng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mày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Nhợt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gấc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cớn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khoái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chích</a:t>
            </a:r>
            <a:r>
              <a:rPr lang="en-US" sz="2400" i="1" u="none" strike="noStrike"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t>
            </a:r>
            <a:r>
              <a:rPr lang="en-US" sz="2400" i="1"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chòe</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giỡn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choè</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choè</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r">
              <a:lnSpc>
                <a:spcPct val="115000"/>
              </a:lnSpc>
              <a:spcAft>
                <a:spcPts val="1000"/>
              </a:spcAft>
              <a:tabLst>
                <a:tab pos="400050" algn="l"/>
              </a:tabLst>
            </a:pP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Truyện</a:t>
            </a:r>
            <a:r>
              <a:rPr lang="en-US" sz="2400" u="none" strike="noStrike"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t>
            </a:r>
            <a:r>
              <a:rPr lang="en-US" sz="2400"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cổ</a:t>
            </a:r>
            <a:r>
              <a:rPr lang="en-US" sz="2400" u="none" strike="noStrike"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t>
            </a:r>
            <a:r>
              <a:rPr lang="en-US" sz="2400"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tích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869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424066"/>
            <a:ext cx="11402576" cy="4217079"/>
          </a:xfrm>
          <a:prstGeom prst="roundRect">
            <a:avLst>
              <a:gd name="adj"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BD18234-C590-4B6F-B6B0-D666C9CE6051}"/>
              </a:ext>
            </a:extLst>
          </p:cNvPr>
          <p:cNvSpPr txBox="1"/>
          <p:nvPr/>
        </p:nvSpPr>
        <p:spPr>
          <a:xfrm>
            <a:off x="569030" y="2118737"/>
            <a:ext cx="11258208" cy="2795958"/>
          </a:xfrm>
          <a:prstGeom prst="rect">
            <a:avLst/>
          </a:prstGeom>
          <a:noFill/>
        </p:spPr>
        <p:txBody>
          <a:bodyPr wrap="square">
            <a:spAutoFit/>
          </a:bodyPr>
          <a:lstStyle/>
          <a:p>
            <a:pPr marL="457200" algn="just">
              <a:lnSpc>
                <a:spcPct val="150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50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50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50000"/>
              </a:lnSpc>
              <a:spcAft>
                <a:spcPts val="1000"/>
              </a:spcAft>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21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8" name="Flowchart: Alternate Process 27">
            <a:extLst>
              <a:ext uri="{FF2B5EF4-FFF2-40B4-BE49-F238E27FC236}">
                <a16:creationId xmlns:a16="http://schemas.microsoft.com/office/drawing/2014/main" xmlns="" id="{7ED05832-075D-4FD9-B2FE-E4B38B1AC2BB}"/>
              </a:ext>
            </a:extLst>
          </p:cNvPr>
          <p:cNvSpPr/>
          <p:nvPr/>
        </p:nvSpPr>
        <p:spPr>
          <a:xfrm>
            <a:off x="269821" y="4510142"/>
            <a:ext cx="1364105" cy="218952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29" y="467048"/>
            <a:ext cx="8874773"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29" y="1418054"/>
            <a:ext cx="7675561" cy="77051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C3E22CA-3559-4224-B940-D73D8BAB219B}"/>
              </a:ext>
            </a:extLst>
          </p:cNvPr>
          <p:cNvSpPr txBox="1"/>
          <p:nvPr/>
        </p:nvSpPr>
        <p:spPr>
          <a:xfrm>
            <a:off x="805424" y="550676"/>
            <a:ext cx="9013132" cy="461665"/>
          </a:xfrm>
          <a:prstGeom prst="rect">
            <a:avLst/>
          </a:prstGeom>
          <a:noFill/>
        </p:spPr>
        <p:txBody>
          <a:bodyPr wrap="square">
            <a:spAutoFit/>
          </a:bodyPr>
          <a:lstStyle/>
          <a:p>
            <a:pPr indent="-57150"/>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KIẾN THỨC CHUNG VỀ THỂ LOẠI TRUYỆN CỔ 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AD23DD36-2A63-48DB-9140-971B2510720F}"/>
              </a:ext>
            </a:extLst>
          </p:cNvPr>
          <p:cNvSpPr txBox="1"/>
          <p:nvPr/>
        </p:nvSpPr>
        <p:spPr>
          <a:xfrm>
            <a:off x="805424" y="1572290"/>
            <a:ext cx="9013133" cy="461665"/>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So sánh truyện truyền thuyết và truyện cổ tích:</a:t>
            </a:r>
            <a:endParaRPr lang="en-US" sz="2400" dirty="0">
              <a:latin typeface="Times New Roman" panose="02020603050405020304" pitchFamily="18" charset="0"/>
              <a:cs typeface="Times New Roman" panose="02020603050405020304" pitchFamily="18" charset="0"/>
            </a:endParaRPr>
          </a:p>
        </p:txBody>
      </p:sp>
      <p:sp>
        <p:nvSpPr>
          <p:cNvPr id="27" name="Flowchart: Alternate Process 26">
            <a:extLst>
              <a:ext uri="{FF2B5EF4-FFF2-40B4-BE49-F238E27FC236}">
                <a16:creationId xmlns:a16="http://schemas.microsoft.com/office/drawing/2014/main" xmlns="" id="{CB9E1A36-864F-4DA1-A2D6-82DAC39E87B9}"/>
              </a:ext>
            </a:extLst>
          </p:cNvPr>
          <p:cNvSpPr/>
          <p:nvPr/>
        </p:nvSpPr>
        <p:spPr>
          <a:xfrm>
            <a:off x="269822" y="2488367"/>
            <a:ext cx="1364105" cy="1660531"/>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DABDC80-2A49-4E15-8088-49F1C9D80F57}"/>
              </a:ext>
            </a:extLst>
          </p:cNvPr>
          <p:cNvSpPr/>
          <p:nvPr/>
        </p:nvSpPr>
        <p:spPr>
          <a:xfrm>
            <a:off x="1648918" y="2514970"/>
            <a:ext cx="9968458" cy="16339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2C1FD1D7-A767-4941-A00E-8495A9E493FC}"/>
              </a:ext>
            </a:extLst>
          </p:cNvPr>
          <p:cNvSpPr txBox="1"/>
          <p:nvPr/>
        </p:nvSpPr>
        <p:spPr>
          <a:xfrm>
            <a:off x="361638" y="2788730"/>
            <a:ext cx="1547734" cy="830997"/>
          </a:xfrm>
          <a:prstGeom prst="rect">
            <a:avLst/>
          </a:prstGeom>
          <a:noFill/>
        </p:spPr>
        <p:txBody>
          <a:bodyPr wrap="square">
            <a:spAutoFit/>
          </a:bodyPr>
          <a:lstStyle/>
          <a:p>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Giống nhau </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EE39863A-4EBB-4B6E-98E4-4DCAA4DA2AB9}"/>
              </a:ext>
            </a:extLst>
          </p:cNvPr>
          <p:cNvSpPr txBox="1"/>
          <p:nvPr/>
        </p:nvSpPr>
        <p:spPr>
          <a:xfrm>
            <a:off x="1817556" y="2876213"/>
            <a:ext cx="6108490" cy="940066"/>
          </a:xfrm>
          <a:prstGeom prst="rect">
            <a:avLst/>
          </a:prstGeom>
          <a:noFill/>
        </p:spPr>
        <p:txBody>
          <a:bodyPr wrap="square">
            <a:spAutoFit/>
          </a:bodyPr>
          <a:lstStyle/>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Đều là truyện dân gian.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Đều có yếu tố hoang đường kì ảo.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xmlns="" id="{E62D4832-3944-40A8-96A8-EE9468892030}"/>
              </a:ext>
            </a:extLst>
          </p:cNvPr>
          <p:cNvSpPr/>
          <p:nvPr/>
        </p:nvSpPr>
        <p:spPr>
          <a:xfrm>
            <a:off x="1648918" y="4510142"/>
            <a:ext cx="9953468" cy="218952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28BC767F-24AF-4361-A6E8-A3C9416D4AD1}"/>
              </a:ext>
            </a:extLst>
          </p:cNvPr>
          <p:cNvSpPr txBox="1"/>
          <p:nvPr/>
        </p:nvSpPr>
        <p:spPr>
          <a:xfrm>
            <a:off x="530276" y="5024447"/>
            <a:ext cx="1379096" cy="830997"/>
          </a:xfrm>
          <a:prstGeom prst="rect">
            <a:avLst/>
          </a:prstGeom>
          <a:noFill/>
        </p:spPr>
        <p:txBody>
          <a:bodyPr wrap="square">
            <a:spAutoFit/>
          </a:bodyPr>
          <a:lstStyle/>
          <a:p>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Khác nhau</a:t>
            </a:r>
            <a:endParaRPr lang="en-US"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7A963DC5-86F1-47EA-9BBB-6392114B7550}"/>
              </a:ext>
            </a:extLst>
          </p:cNvPr>
          <p:cNvSpPr txBox="1"/>
          <p:nvPr/>
        </p:nvSpPr>
        <p:spPr>
          <a:xfrm>
            <a:off x="1817556" y="4475304"/>
            <a:ext cx="9784829" cy="2269660"/>
          </a:xfrm>
          <a:prstGeom prst="rect">
            <a:avLst/>
          </a:prstGeom>
          <a:noFill/>
        </p:spPr>
        <p:txBody>
          <a:bodyPr wrap="square">
            <a:spAutoFit/>
          </a:bodyPr>
          <a:lstStyle/>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Truyền thuyết kể về các nhân vật và sự kiện có liên quan đến lịch sử.</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Cổ tích kể về cuộc đời của một số kiểu nhân vật.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Truyền thuyết sử dụng yếu tố kì ảo nhằm mục đích thiêng liêng hoá nhân vật, sự kiện.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Cổ tích sử dụng yếu tố hoang đường để gửi gắm ước mơ công lí .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9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3" grpId="0" animBg="1"/>
      <p:bldP spid="5" grpId="0"/>
      <p:bldP spid="14" grpId="0"/>
      <p:bldP spid="27" grpId="0" animBg="1"/>
      <p:bldP spid="15" grpId="0" animBg="1"/>
      <p:bldP spid="18" grpId="0"/>
      <p:bldP spid="20" grpId="0"/>
      <p:bldP spid="21" grpId="0" animBg="1"/>
      <p:bldP spid="24" grpId="0"/>
      <p:bldP spid="2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636555" y="182612"/>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40241" y="1189525"/>
            <a:ext cx="11512061" cy="5091354"/>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E52BC44-F0E3-4A13-871E-6C35FFAA8398}"/>
              </a:ext>
            </a:extLst>
          </p:cNvPr>
          <p:cNvSpPr txBox="1"/>
          <p:nvPr/>
        </p:nvSpPr>
        <p:spPr>
          <a:xfrm>
            <a:off x="5048542" y="266195"/>
            <a:ext cx="2908496" cy="461665"/>
          </a:xfrm>
          <a:prstGeom prst="rect">
            <a:avLst/>
          </a:prstGeom>
          <a:noFill/>
        </p:spPr>
        <p:txBody>
          <a:bodyPr wrap="square">
            <a:spAutoFit/>
          </a:bodyPr>
          <a:lstStyle/>
          <a:p>
            <a:pPr>
              <a:tabLst>
                <a:tab pos="400050" algn="l"/>
              </a:tabLst>
            </a:pPr>
            <a:r>
              <a:rPr lang="it-IT" sz="2400" b="1" dirty="0">
                <a:effectLst/>
                <a:latin typeface="Times New Roman" panose="02020603050405020304" pitchFamily="18" charset="0"/>
                <a:ea typeface="Times New Roman" panose="02020603050405020304" pitchFamily="18" charset="0"/>
                <a:cs typeface="Times New Roman" panose="02020603050405020304" pitchFamily="18" charset="0"/>
              </a:rPr>
              <a:t>Gợi ý câu trả 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CB66D11-D7E5-44D1-863F-7411EAC282E0}"/>
              </a:ext>
            </a:extLst>
          </p:cNvPr>
          <p:cNvSpPr txBox="1"/>
          <p:nvPr/>
        </p:nvSpPr>
        <p:spPr>
          <a:xfrm>
            <a:off x="540512" y="1657710"/>
            <a:ext cx="11311518" cy="4154984"/>
          </a:xfrm>
          <a:prstGeom prst="rect">
            <a:avLst/>
          </a:prstGeom>
          <a:noFill/>
        </p:spPr>
        <p:txBody>
          <a:bodyPr wrap="square">
            <a:spAutoFit/>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ai.</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tô-nô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bay”.</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cớn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549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026942"/>
            <a:ext cx="11050884" cy="4923692"/>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EE2EE8DE-10CE-4962-BA12-A18C72A288C9}"/>
              </a:ext>
            </a:extLst>
          </p:cNvPr>
          <p:cNvSpPr txBox="1"/>
          <p:nvPr/>
        </p:nvSpPr>
        <p:spPr>
          <a:xfrm>
            <a:off x="569030" y="1642128"/>
            <a:ext cx="11050884" cy="3785652"/>
          </a:xfrm>
          <a:prstGeom prst="rect">
            <a:avLst/>
          </a:prstGeom>
          <a:noFill/>
        </p:spPr>
        <p:txBody>
          <a:bodyPr wrap="square">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chọe</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ghẹo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a:t>
            </a:r>
            <a:r>
              <a:rPr lang="en-US" sz="2400" dirty="0">
                <a:latin typeface="Times New Roman" panose="02020603050405020304" pitchFamily="18" charset="0"/>
                <a:cs typeface="Times New Roman" panose="02020603050405020304" pitchFamily="18" charset="0"/>
              </a:rPr>
              <a:t> bai, </a:t>
            </a:r>
            <a:r>
              <a:rPr lang="en-US" sz="2400" dirty="0" err="1">
                <a:latin typeface="Times New Roman" panose="02020603050405020304" pitchFamily="18" charset="0"/>
                <a:cs typeface="Times New Roman" panose="02020603050405020304" pitchFamily="18" charset="0"/>
              </a:rPr>
              <a:t>nhạo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p>
          <a:p>
            <a:pPr>
              <a:tabLst>
                <a:tab pos="400050" algn="l"/>
              </a:tabLs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48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79882" y="731520"/>
            <a:ext cx="11876130" cy="584916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AFE25AA-FE52-4200-8970-AAA0442B3AE0}"/>
              </a:ext>
            </a:extLst>
          </p:cNvPr>
          <p:cNvSpPr txBox="1"/>
          <p:nvPr/>
        </p:nvSpPr>
        <p:spPr>
          <a:xfrm>
            <a:off x="668386" y="879230"/>
            <a:ext cx="8732521" cy="490199"/>
          </a:xfrm>
          <a:prstGeom prst="rect">
            <a:avLst/>
          </a:prstGeom>
          <a:noFill/>
        </p:spPr>
        <p:txBody>
          <a:bodyPr wrap="square">
            <a:spAutoFit/>
          </a:bodyPr>
          <a:lstStyle/>
          <a:p>
            <a:pPr>
              <a:lnSpc>
                <a:spcPct val="115000"/>
              </a:lnSpc>
              <a:spcAft>
                <a:spcPts val="1200"/>
              </a:spcAft>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2387CB6-DDC3-49D8-8A60-869437CB507A}"/>
              </a:ext>
            </a:extLst>
          </p:cNvPr>
          <p:cNvSpPr txBox="1"/>
          <p:nvPr/>
        </p:nvSpPr>
        <p:spPr>
          <a:xfrm>
            <a:off x="487680" y="1282620"/>
            <a:ext cx="11704320" cy="5468998"/>
          </a:xfrm>
          <a:prstGeom prst="rect">
            <a:avLst/>
          </a:prstGeom>
          <a:noFill/>
        </p:spPr>
        <p:txBody>
          <a:bodyPr wrap="square">
            <a:spAutoFit/>
          </a:bodyPr>
          <a:lstStyle/>
          <a:p>
            <a:pPr algn="ctr">
              <a:lnSpc>
                <a:spcPct val="150000"/>
              </a:lnSpc>
            </a:pPr>
            <a:r>
              <a:rPr lang="de-DE" sz="2400" dirty="0">
                <a:latin typeface="Times New Roman" panose="02020603050405020304" pitchFamily="18" charset="0"/>
                <a:cs typeface="Times New Roman" panose="02020603050405020304" pitchFamily="18" charset="0"/>
              </a:rPr>
              <a:t>MUỐI TO, MUỐI BÉ</a:t>
            </a:r>
            <a:endParaRPr lang="en-US" sz="2400" dirty="0">
              <a:latin typeface="Times New Roman" panose="02020603050405020304" pitchFamily="18" charset="0"/>
              <a:cs typeface="Times New Roman" panose="02020603050405020304" pitchFamily="18" charset="0"/>
            </a:endParaRPr>
          </a:p>
          <a:p>
            <a:pPr>
              <a:lnSpc>
                <a:spcPct val="150000"/>
              </a:lnSpc>
            </a:pPr>
            <a:r>
              <a:rPr lang="de-DE" sz="2400" i="1" dirty="0">
                <a:latin typeface="Times New Roman" panose="02020603050405020304" pitchFamily="18" charset="0"/>
                <a:cs typeface="Times New Roman" panose="02020603050405020304" pitchFamily="18" charset="0"/>
              </a:rPr>
              <a:t>    Hạt muối Bé nói với hạt muối To:</a:t>
            </a:r>
            <a:endParaRPr lang="en-US" sz="2400" dirty="0">
              <a:latin typeface="Times New Roman" panose="02020603050405020304" pitchFamily="18" charset="0"/>
              <a:cs typeface="Times New Roman" panose="02020603050405020304" pitchFamily="18" charset="0"/>
            </a:endParaRPr>
          </a:p>
          <a:p>
            <a:pPr lvl="0">
              <a:lnSpc>
                <a:spcPct val="150000"/>
              </a:lnSpc>
            </a:pPr>
            <a:r>
              <a:rPr lang="de-DE" sz="2400" i="1" dirty="0">
                <a:latin typeface="Times New Roman" panose="02020603050405020304" pitchFamily="18" charset="0"/>
                <a:cs typeface="Times New Roman" panose="02020603050405020304" pitchFamily="18" charset="0"/>
              </a:rPr>
              <a:t>Em đến chia tay chị này, em sắp được hòa trong đại dương.   </a:t>
            </a:r>
            <a:endParaRPr lang="en-US" sz="2400" dirty="0">
              <a:latin typeface="Times New Roman" panose="02020603050405020304" pitchFamily="18" charset="0"/>
              <a:cs typeface="Times New Roman" panose="02020603050405020304" pitchFamily="18" charset="0"/>
            </a:endParaRPr>
          </a:p>
          <a:p>
            <a:pPr>
              <a:lnSpc>
                <a:spcPct val="150000"/>
              </a:lnSpc>
            </a:pPr>
            <a:r>
              <a:rPr lang="de-DE"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trố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lnSpc>
                <a:spcPct val="150000"/>
              </a:lnSpc>
            </a:pP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co </a:t>
            </a:r>
            <a:r>
              <a:rPr lang="en-US" sz="2400" i="1" dirty="0" err="1">
                <a:latin typeface="Times New Roman" panose="02020603050405020304" pitchFamily="18" charset="0"/>
                <a:cs typeface="Times New Roman" panose="02020603050405020304" pitchFamily="18" charset="0"/>
              </a:rPr>
              <a:t>quắp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hòa</a:t>
            </a:r>
            <a:r>
              <a:rPr lang="en-US" sz="2400" i="1" dirty="0">
                <a:latin typeface="Times New Roman" panose="02020603050405020304" pitchFamily="18" charset="0"/>
                <a:cs typeface="Times New Roman" panose="02020603050405020304" pitchFamily="18" charset="0"/>
              </a:rPr>
              <a:t> tan.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vẫn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nghễ</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cứng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khỉnh</a:t>
            </a:r>
            <a:r>
              <a:rPr lang="en-US" sz="2400" i="1" dirty="0">
                <a:latin typeface="Times New Roman" panose="02020603050405020304" pitchFamily="18" charset="0"/>
                <a:cs typeface="Times New Roman" panose="02020603050405020304" pitchFamily="18" charset="0"/>
              </a:rPr>
              <a:t>. Thu </a:t>
            </a:r>
            <a:r>
              <a:rPr lang="en-US" sz="2400" i="1" dirty="0" err="1">
                <a:latin typeface="Times New Roman" panose="02020603050405020304" pitchFamily="18" charset="0"/>
                <a:cs typeface="Times New Roman" panose="02020603050405020304" pitchFamily="18" charset="0"/>
              </a:rPr>
              <a:t>hoạch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gạt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a:t>
            </a:r>
            <a:r>
              <a:rPr lang="en-US" sz="2400" i="1" dirty="0">
                <a:latin typeface="Times New Roman" panose="02020603050405020304" pitchFamily="18" charset="0"/>
                <a:cs typeface="Times New Roman" panose="02020603050405020304" pitchFamily="18" charset="0"/>
              </a:rPr>
              <a:t> ra </a:t>
            </a:r>
            <a:r>
              <a:rPr lang="en-US" sz="2400" i="1" dirty="0" err="1">
                <a:latin typeface="Times New Roman" panose="02020603050405020304" pitchFamily="18" charset="0"/>
                <a:cs typeface="Times New Roman" panose="02020603050405020304" pitchFamily="18" charset="0"/>
              </a:rPr>
              <a:t>ngoài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xếp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trắng</a:t>
            </a:r>
            <a:r>
              <a:rPr lang="en-US" sz="2400" i="1" dirty="0">
                <a:latin typeface="Times New Roman" panose="02020603050405020304" pitchFamily="18" charset="0"/>
                <a:cs typeface="Times New Roman" panose="02020603050405020304" pitchFamily="18" charset="0"/>
              </a:rPr>
              <a:t> kia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bao </a:t>
            </a:r>
            <a:r>
              <a:rPr lang="en-US" sz="2400" i="1" dirty="0" err="1">
                <a:latin typeface="Times New Roman" panose="02020603050405020304" pitchFamily="18" charset="0"/>
                <a:cs typeface="Times New Roman" panose="02020603050405020304" pitchFamily="18" charset="0"/>
              </a:rPr>
              <a:t>sạch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lnSpc>
                <a:spcPct val="115000"/>
              </a:lnSpc>
              <a:spcAft>
                <a:spcPts val="750"/>
              </a:spcAft>
              <a:tabLst>
                <a:tab pos="400050" algn="l"/>
              </a:tabLst>
            </a:pP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3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70558" y="847876"/>
            <a:ext cx="11310396" cy="5567914"/>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78925ECF-12E1-4E10-8A71-486122D4364A}"/>
              </a:ext>
            </a:extLst>
          </p:cNvPr>
          <p:cNvSpPr txBox="1"/>
          <p:nvPr/>
        </p:nvSpPr>
        <p:spPr>
          <a:xfrm>
            <a:off x="465012" y="1050709"/>
            <a:ext cx="11156430" cy="5162247"/>
          </a:xfrm>
          <a:prstGeom prst="rect">
            <a:avLst/>
          </a:prstGeom>
          <a:noFill/>
        </p:spPr>
        <p:txBody>
          <a:bodyPr wrap="square">
            <a:spAutoFit/>
          </a:bodyPr>
          <a:lstStyle/>
          <a:p>
            <a:pPr marL="457200">
              <a:lnSpc>
                <a:spcPct val="115000"/>
              </a:lnSpc>
              <a:tabLst>
                <a:tab pos="18034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lóc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ê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chề</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rửa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ném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hí</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hửng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tabLst>
                <a:tab pos="18034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chu du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tabLst>
                <a:tab pos="18034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dưng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thèm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tan…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r">
              <a:lnSpc>
                <a:spcPct val="115000"/>
              </a:lnSpc>
              <a:spcAft>
                <a:spcPts val="1000"/>
              </a:spcAft>
              <a:tabLst>
                <a:tab pos="180340" algn="l"/>
                <a:tab pos="17526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37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39843" y="1244184"/>
            <a:ext cx="11574943" cy="4497049"/>
          </a:xfrm>
          <a:prstGeom prst="roundRect">
            <a:avLst>
              <a:gd name="adj"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3D86521E-BC58-4826-93CB-870163F7D9C1}"/>
              </a:ext>
            </a:extLst>
          </p:cNvPr>
          <p:cNvSpPr txBox="1"/>
          <p:nvPr/>
        </p:nvSpPr>
        <p:spPr>
          <a:xfrm>
            <a:off x="308528" y="1730887"/>
            <a:ext cx="11437572" cy="347819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457200">
              <a:lnSpc>
                <a:spcPct val="150000"/>
              </a:lnSpc>
              <a:spcAft>
                <a:spcPts val="1000"/>
              </a:spcAft>
              <a:tabLst>
                <a:tab pos="175260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tabLst>
                <a:tab pos="628650" algn="l"/>
              </a:tabLst>
            </a:pP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2.</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Trước</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việc</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hòa</a:t>
            </a:r>
            <a:r>
              <a:rPr lang="en-US" sz="2400" dirty="0">
                <a:solidFill>
                  <a:schemeClr val="tx1"/>
                </a:solidFill>
                <a:effectLst/>
                <a:latin typeface="Times New Roman" panose="02020603050405020304" pitchFamily="18" charset="0"/>
                <a:ea typeface="Times New Roman" panose="02020603050405020304" pitchFamily="18" charset="0"/>
              </a:rPr>
              <a:t> tan </a:t>
            </a:r>
            <a:r>
              <a:rPr lang="en-US" sz="2400" dirty="0" err="1">
                <a:solidFill>
                  <a:schemeClr val="tx1"/>
                </a:solidFill>
                <a:effectLst/>
                <a:latin typeface="Times New Roman" panose="02020603050405020304" pitchFamily="18" charset="0"/>
                <a:ea typeface="Times New Roman" panose="02020603050405020304" pitchFamily="18" charset="0"/>
              </a:rPr>
              <a:t>vào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đại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dương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tại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sao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To </a:t>
            </a:r>
            <a:r>
              <a:rPr lang="en-US" sz="2400" dirty="0" err="1">
                <a:solidFill>
                  <a:schemeClr val="tx1"/>
                </a:solidFill>
                <a:effectLst/>
                <a:latin typeface="Times New Roman" panose="02020603050405020304" pitchFamily="18" charset="0"/>
                <a:ea typeface="Times New Roman" panose="02020603050405020304" pitchFamily="18" charset="0"/>
              </a:rPr>
              <a:t>cho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đó</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rPr>
              <a:t>dại</a:t>
            </a:r>
            <a:r>
              <a:rPr lang="en-US" sz="2400" dirty="0" err="1">
                <a:solidFill>
                  <a:schemeClr val="tx1"/>
                </a:solidFill>
                <a:effectLst/>
                <a:latin typeface="Times New Roman" panose="02020603050405020304" pitchFamily="18" charset="0"/>
                <a:ea typeface="Times New Roman" panose="02020603050405020304" pitchFamily="18" charset="0"/>
              </a:rPr>
              <a:t>”còn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Bé</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lại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thấy</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rPr>
              <a:t>tuyệt</a:t>
            </a:r>
            <a:r>
              <a:rPr lang="en-US" sz="2400" i="1" dirty="0">
                <a:solidFill>
                  <a:schemeClr val="tx1"/>
                </a:solidFill>
                <a:effectLst/>
                <a:latin typeface="Times New Roman" panose="02020603050405020304" pitchFamily="18" charset="0"/>
                <a:ea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rPr>
              <a:t>lắm</a:t>
            </a:r>
            <a:r>
              <a:rPr lang="en-US" sz="2400" dirty="0">
                <a:solidFill>
                  <a:schemeClr val="tx1"/>
                </a:solidFill>
                <a:effectLst/>
                <a:latin typeface="Times New Roman" panose="02020603050405020304" pitchFamily="18" charset="0"/>
                <a:ea typeface="Times New Roman" panose="02020603050405020304" pitchFamily="18" charset="0"/>
              </a:rPr>
              <a:t>”?</a:t>
            </a:r>
          </a:p>
          <a:p>
            <a:pPr>
              <a:lnSpc>
                <a:spcPct val="150000"/>
              </a:lnSpc>
              <a:tabLst>
                <a:tab pos="628650" algn="l"/>
              </a:tabLst>
            </a:pP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3.</a:t>
            </a:r>
            <a:r>
              <a:rPr lang="en-US" sz="2400" dirty="0">
                <a:solidFill>
                  <a:schemeClr val="tx1"/>
                </a:solidFill>
                <a:effectLst/>
                <a:latin typeface="Times New Roman" panose="02020603050405020304" pitchFamily="18" charset="0"/>
                <a:ea typeface="Times New Roman" panose="02020603050405020304" pitchFamily="18" charset="0"/>
              </a:rPr>
              <a:t> Khi </a:t>
            </a:r>
            <a:r>
              <a:rPr lang="en-US" sz="2400" dirty="0" err="1">
                <a:solidFill>
                  <a:schemeClr val="tx1"/>
                </a:solidFill>
                <a:effectLst/>
                <a:latin typeface="Times New Roman" panose="02020603050405020304" pitchFamily="18" charset="0"/>
                <a:ea typeface="Times New Roman" panose="02020603050405020304" pitchFamily="18" charset="0"/>
              </a:rPr>
              <a:t>vào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mùa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thu</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hoach</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số</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phận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To </a:t>
            </a:r>
            <a:r>
              <a:rPr lang="en-US" sz="2400" dirty="0" err="1">
                <a:solidFill>
                  <a:schemeClr val="tx1"/>
                </a:solidFill>
                <a:effectLst/>
                <a:latin typeface="Times New Roman" panose="02020603050405020304" pitchFamily="18" charset="0"/>
                <a:ea typeface="Times New Roman" panose="02020603050405020304" pitchFamily="18" charset="0"/>
              </a:rPr>
              <a:t>như</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thế</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nào</a:t>
            </a:r>
            <a:r>
              <a:rPr lang="en-US" sz="2400" dirty="0">
                <a:solidFill>
                  <a:schemeClr val="tx1"/>
                </a:solidFill>
                <a:effectLst/>
                <a:latin typeface="Times New Roman" panose="02020603050405020304" pitchFamily="18" charset="0"/>
                <a:ea typeface="Times New Roman" panose="02020603050405020304" pitchFamily="18" charset="0"/>
              </a:rPr>
              <a:t>? </a:t>
            </a:r>
          </a:p>
          <a:p>
            <a:pPr>
              <a:lnSpc>
                <a:spcPct val="150000"/>
              </a:lnSpc>
              <a:tabLst>
                <a:tab pos="628650" algn="l"/>
              </a:tabLst>
            </a:pP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5.</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Nêu</a:t>
            </a:r>
            <a:r>
              <a:rPr lang="en-US" sz="2400" dirty="0">
                <a:solidFill>
                  <a:schemeClr val="tx1"/>
                </a:solidFill>
                <a:effectLst/>
                <a:latin typeface="Times New Roman" panose="02020603050405020304" pitchFamily="18" charset="0"/>
                <a:ea typeface="Times New Roman" panose="02020603050405020304" pitchFamily="18" charset="0"/>
              </a:rPr>
              <a:t> ý </a:t>
            </a:r>
            <a:r>
              <a:rPr lang="en-US" sz="2400" dirty="0" err="1">
                <a:solidFill>
                  <a:schemeClr val="tx1"/>
                </a:solidFill>
                <a:effectLst/>
                <a:latin typeface="Times New Roman" panose="02020603050405020304" pitchFamily="18" charset="0"/>
                <a:ea typeface="Times New Roman" panose="02020603050405020304" pitchFamily="18" charset="0"/>
              </a:rPr>
              <a:t>nghĩa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biểu</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tượng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hạt</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trong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câu</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chuyện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trên</a:t>
            </a:r>
            <a:r>
              <a:rPr lang="en-US" sz="2400" dirty="0">
                <a:solidFill>
                  <a:schemeClr val="tx1"/>
                </a:solidFill>
                <a:effectLst/>
                <a:latin typeface="Times New Roman" panose="02020603050405020304" pitchFamily="18" charset="0"/>
                <a:ea typeface="Times New Roman" panose="02020603050405020304" pitchFamily="18" charset="0"/>
              </a:rPr>
              <a:t>? (Chia </a:t>
            </a:r>
            <a:r>
              <a:rPr lang="en-US" sz="2400" dirty="0" err="1">
                <a:solidFill>
                  <a:schemeClr val="tx1"/>
                </a:solidFill>
                <a:effectLst/>
                <a:latin typeface="Times New Roman" panose="02020603050405020304" pitchFamily="18" charset="0"/>
                <a:ea typeface="Times New Roman" panose="02020603050405020304" pitchFamily="18" charset="0"/>
              </a:rPr>
              <a:t>sẻ</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bằng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đoạn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văn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khoảng</a:t>
            </a:r>
            <a:r>
              <a:rPr lang="en-US" sz="2400" dirty="0">
                <a:solidFill>
                  <a:schemeClr val="tx1"/>
                </a:solidFill>
                <a:effectLst/>
                <a:latin typeface="Times New Roman" panose="02020603050405020304" pitchFamily="18" charset="0"/>
                <a:ea typeface="Times New Roman" panose="02020603050405020304" pitchFamily="18" charset="0"/>
              </a:rPr>
              <a:t> 5- 7 </a:t>
            </a:r>
            <a:r>
              <a:rPr lang="en-US" sz="2400" dirty="0" err="1">
                <a:solidFill>
                  <a:schemeClr val="tx1"/>
                </a:solidFill>
                <a:effectLst/>
                <a:latin typeface="Times New Roman" panose="02020603050405020304" pitchFamily="18" charset="0"/>
                <a:ea typeface="Times New Roman" panose="02020603050405020304" pitchFamily="18" charset="0"/>
              </a:rPr>
              <a:t>dòng</a:t>
            </a:r>
            <a:r>
              <a:rPr lang="en-US" sz="2400" dirty="0">
                <a:solidFill>
                  <a:schemeClr val="tx1"/>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55804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715780" y="2091244"/>
            <a:ext cx="11050884" cy="3919812"/>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AA5614D4-EA1C-4B96-8F2E-92710B575DD7}"/>
              </a:ext>
            </a:extLst>
          </p:cNvPr>
          <p:cNvSpPr txBox="1"/>
          <p:nvPr/>
        </p:nvSpPr>
        <p:spPr>
          <a:xfrm>
            <a:off x="850384" y="2432965"/>
            <a:ext cx="10781675" cy="3493072"/>
          </a:xfrm>
          <a:prstGeom prst="rect">
            <a:avLst/>
          </a:prstGeom>
          <a:noFill/>
        </p:spPr>
        <p:txBody>
          <a:bodyPr wrap="square">
            <a:spAutoFit/>
          </a:bodyPr>
          <a:lstStyle/>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 chính: Tự 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 Muối To cho rằng việc hòa tan vào đại dương là”d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ạ</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i”vì sẽ đánh mất mình, sẽ bị biến mất, không còn giữ được những cái của riêng mình nữa.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tabLst>
                <a:tab pos="628650" algn="l"/>
              </a:tabLs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Muối Bé cho 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tuyệt lắm</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vì khi hòa vào biển, nó được hóa thân, được cống hiến sức mình cho trái Đất…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Vào mùa thu hoạch, muối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To bị gạt ra ngoài, bị xếp vào loại phế phẩm.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Ý nghĩa biểu tượng của mỗi hình ảnh: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628650" algn="l"/>
              </a:tabLs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Muối To: Hình ảnh của con người sống ích kỉ, chỉ khư khư giữ lấy giá trị riêng của mình.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ounded Rectangle 10">
            <a:extLst>
              <a:ext uri="{FF2B5EF4-FFF2-40B4-BE49-F238E27FC236}">
                <a16:creationId xmlns:a16="http://schemas.microsoft.com/office/drawing/2014/main" xmlns="" id="{00DD2FD4-C0C3-49B0-B1E9-C578B73815E4}"/>
              </a:ext>
            </a:extLst>
          </p:cNvPr>
          <p:cNvSpPr>
            <a:spLocks noChangeArrowheads="1"/>
          </p:cNvSpPr>
          <p:nvPr/>
        </p:nvSpPr>
        <p:spPr bwMode="auto">
          <a:xfrm>
            <a:off x="4482058" y="843261"/>
            <a:ext cx="2728211"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108BA2A2-3DAC-4AB4-8A95-D4A481CB8BDB}"/>
              </a:ext>
            </a:extLst>
          </p:cNvPr>
          <p:cNvSpPr txBox="1"/>
          <p:nvPr/>
        </p:nvSpPr>
        <p:spPr>
          <a:xfrm>
            <a:off x="4748135" y="931963"/>
            <a:ext cx="6108490" cy="461665"/>
          </a:xfrm>
          <a:prstGeom prst="rect">
            <a:avLst/>
          </a:prstGeom>
          <a:noFill/>
        </p:spPr>
        <p:txBody>
          <a:bodyPr wrap="square">
            <a:spAutoFit/>
          </a:bodyPr>
          <a:lstStyle/>
          <a:p>
            <a:pPr>
              <a:tabLst>
                <a:tab pos="62865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31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43840" y="449705"/>
            <a:ext cx="11812172" cy="592111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AFE25AA-FE52-4200-8970-AAA0442B3AE0}"/>
              </a:ext>
            </a:extLst>
          </p:cNvPr>
          <p:cNvSpPr txBox="1"/>
          <p:nvPr/>
        </p:nvSpPr>
        <p:spPr>
          <a:xfrm>
            <a:off x="653396" y="905372"/>
            <a:ext cx="8732521" cy="490199"/>
          </a:xfrm>
          <a:prstGeom prst="rect">
            <a:avLst/>
          </a:prstGeom>
          <a:noFill/>
        </p:spPr>
        <p:txBody>
          <a:bodyPr wrap="square">
            <a:spAutoFit/>
          </a:bodyPr>
          <a:lstStyle/>
          <a:p>
            <a:pPr>
              <a:lnSpc>
                <a:spcPct val="115000"/>
              </a:lnSpc>
              <a:spcAft>
                <a:spcPts val="1200"/>
              </a:spcAft>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43BA7ED-5A00-4A88-8C38-53FAFBD081B7}"/>
              </a:ext>
            </a:extLst>
          </p:cNvPr>
          <p:cNvSpPr txBox="1"/>
          <p:nvPr/>
        </p:nvSpPr>
        <p:spPr>
          <a:xfrm>
            <a:off x="408482" y="1614100"/>
            <a:ext cx="11539678" cy="4093428"/>
          </a:xfrm>
          <a:prstGeom prst="rect">
            <a:avLst/>
          </a:prstGeom>
          <a:noFill/>
        </p:spPr>
        <p:txBody>
          <a:bodyPr wrap="square">
            <a:spAutoFit/>
          </a:bodyPr>
          <a:lstStyle/>
          <a:p>
            <a:pPr indent="514350">
              <a:spcBef>
                <a:spcPts val="600"/>
              </a:spcBef>
              <a:spcAft>
                <a:spcPts val="600"/>
              </a:spcAft>
            </a:pPr>
            <a:r>
              <a:rPr lang="en-US" sz="2400" b="1" dirty="0">
                <a:solidFill>
                  <a:srgbClr val="0D0D0D"/>
                </a:solidFill>
                <a:effectLst/>
                <a:latin typeface="Times New Roman" panose="02020603050405020304" pitchFamily="18" charset="0"/>
                <a:ea typeface="Times New Roman" panose="02020603050405020304" pitchFamily="18" charset="0"/>
              </a:rPr>
              <a:t>“</a:t>
            </a:r>
            <a:r>
              <a:rPr lang="en-US" sz="2400" i="1" dirty="0" err="1">
                <a:solidFill>
                  <a:srgbClr val="202122"/>
                </a:solidFill>
                <a:effectLst/>
                <a:latin typeface="Times New Roman" panose="02020603050405020304" pitchFamily="18" charset="0"/>
                <a:ea typeface="Times New Roman" panose="02020603050405020304" pitchFamily="18" charset="0"/>
              </a:rPr>
              <a:t>Thuở</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xuyên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Sa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ngóng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đợi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hạ</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được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tiểu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tuyệt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Khi </a:t>
            </a:r>
            <a:r>
              <a:rPr lang="en-US" sz="2400" i="1" dirty="0" err="1">
                <a:solidFill>
                  <a:srgbClr val="202122"/>
                </a:solidFill>
                <a:effectLst/>
                <a:latin typeface="Times New Roman" panose="02020603050405020304" pitchFamily="18" charset="0"/>
                <a:ea typeface="Times New Roman" panose="02020603050405020304" pitchFamily="18" charset="0"/>
              </a:rPr>
              <a:t>điều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sự</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thực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về</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nhưng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vừa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vượt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xong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kiệt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lìa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đời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a:solidFill>
                  <a:srgbClr val="202122"/>
                </a:solidFill>
                <a:effectLst/>
                <a:latin typeface="Times New Roman" panose="02020603050405020304" pitchFamily="18" charset="0"/>
                <a:ea typeface="Times New Roman" panose="02020603050405020304" pitchFamily="18" charset="0"/>
              </a:rPr>
              <a:t>Qua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tục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huyền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sảo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ta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chiếc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biết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rõ</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truyện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nay </a:t>
            </a:r>
            <a:r>
              <a:rPr lang="en-US" sz="2400" i="1" dirty="0" err="1">
                <a:solidFill>
                  <a:srgbClr val="202122"/>
                </a:solidFill>
                <a:effectLst/>
                <a:latin typeface="Times New Roman" panose="02020603050405020304" pitchFamily="18" charset="0"/>
                <a:ea typeface="Times New Roman" panose="02020603050405020304" pitchFamily="18" charset="0"/>
              </a:rPr>
              <a:t>nên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hỏi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ai </a:t>
            </a:r>
            <a:r>
              <a:rPr lang="en-US" sz="2400" i="1" dirty="0" err="1">
                <a:solidFill>
                  <a:srgbClr val="202122"/>
                </a:solidFill>
                <a:effectLst/>
                <a:latin typeface="Times New Roman" panose="02020603050405020304" pitchFamily="18" charset="0"/>
                <a:ea typeface="Times New Roman" panose="02020603050405020304" pitchFamily="18" charset="0"/>
              </a:rPr>
              <a:t>người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nhất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hay </a:t>
            </a:r>
            <a:r>
              <a:rPr lang="en-US" sz="2400" i="1" dirty="0" err="1">
                <a:solidFill>
                  <a:srgbClr val="202122"/>
                </a:solidFill>
                <a:effectLst/>
                <a:latin typeface="Times New Roman" panose="02020603050405020304" pitchFamily="18" charset="0"/>
                <a:ea typeface="Times New Roman" panose="02020603050405020304" pitchFamily="18" charset="0"/>
              </a:rPr>
              <a:t>đem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những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nịnh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vỗ</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err="1">
                <a:solidFill>
                  <a:srgbClr val="202122"/>
                </a:solidFill>
                <a:effectLst/>
                <a:latin typeface="Times New Roman" panose="02020603050405020304" pitchFamily="18" charset="0"/>
                <a:ea typeface="Times New Roman" panose="02020603050405020304" pitchFamily="18" charset="0"/>
              </a:rPr>
              <a:t>Tới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đến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tuổi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cập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kê</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chuẩn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hôn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lễ</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lân</a:t>
            </a:r>
            <a:r>
              <a:rPr lang="en-US" sz="2400" i="1" dirty="0">
                <a:solidFill>
                  <a:srgbClr val="202122"/>
                </a:solidFill>
                <a:effectLst/>
                <a:latin typeface="Times New Roman" panose="02020603050405020304" pitchFamily="18" charset="0"/>
                <a:ea typeface="Times New Roman" panose="02020603050405020304" pitchFamily="18" charset="0"/>
              </a:rPr>
              <a:t> bang </a:t>
            </a:r>
            <a:r>
              <a:rPr lang="en-US" sz="2400" i="1" dirty="0" err="1">
                <a:solidFill>
                  <a:srgbClr val="202122"/>
                </a:solidFill>
                <a:effectLst/>
                <a:latin typeface="Times New Roman" panose="02020603050405020304" pitchFamily="18" charset="0"/>
                <a:ea typeface="Times New Roman" panose="02020603050405020304" pitchFamily="18" charset="0"/>
              </a:rPr>
              <a:t>Yelisey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giờ</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đã</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thốt</a:t>
            </a:r>
            <a:r>
              <a:rPr lang="en-US" sz="2400" i="1" dirty="0">
                <a:solidFill>
                  <a:srgbClr val="202122"/>
                </a:solidFill>
                <a:effectLst/>
                <a:latin typeface="Times New Roman" panose="02020603050405020304" pitchFamily="18" charset="0"/>
                <a:ea typeface="Times New Roman" panose="02020603050405020304" pitchFamily="18" charset="0"/>
              </a:rPr>
              <a:t> ra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nhan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dù</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còn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kém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liền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sai</a:t>
            </a:r>
            <a:r>
              <a:rPr lang="en-US" sz="2400" i="1" dirty="0">
                <a:solidFill>
                  <a:srgbClr val="202122"/>
                </a:solidFill>
                <a:effectLst/>
                <a:latin typeface="Times New Roman" panose="02020603050405020304" pitchFamily="18" charset="0"/>
                <a:ea typeface="Times New Roman" panose="02020603050405020304" pitchFamily="18" charset="0"/>
              </a:rPr>
              <a:t> con </a:t>
            </a:r>
            <a:r>
              <a:rPr lang="en-US" sz="2400" i="1" dirty="0" err="1">
                <a:solidFill>
                  <a:srgbClr val="202122"/>
                </a:solidFill>
                <a:effectLst/>
                <a:latin typeface="Times New Roman" panose="02020603050405020304" pitchFamily="18" charset="0"/>
                <a:ea typeface="Times New Roman" panose="02020603050405020304" pitchFamily="18" charset="0"/>
              </a:rPr>
              <a:t>hầu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Chernavka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dụ</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vào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rừng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tái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60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54833" y="326035"/>
            <a:ext cx="11737298" cy="6344587"/>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1CE7160-C9E6-4C66-BE6B-7C4BA235EFDD}"/>
              </a:ext>
            </a:extLst>
          </p:cNvPr>
          <p:cNvSpPr txBox="1"/>
          <p:nvPr/>
        </p:nvSpPr>
        <p:spPr>
          <a:xfrm>
            <a:off x="725772" y="437988"/>
            <a:ext cx="10976548" cy="6093976"/>
          </a:xfrm>
          <a:prstGeom prst="rect">
            <a:avLst/>
          </a:prstGeom>
          <a:noFill/>
        </p:spPr>
        <p:txBody>
          <a:bodyPr wrap="square">
            <a:spAutoFit/>
          </a:bodyPr>
          <a:lstStyle/>
          <a:p>
            <a:pPr indent="514350">
              <a:spcBef>
                <a:spcPts val="600"/>
              </a:spcBef>
              <a:spcAft>
                <a:spcPts val="600"/>
              </a:spcAft>
            </a:pPr>
            <a:r>
              <a:rPr lang="en-US" sz="2400" b="1" dirty="0">
                <a:solidFill>
                  <a:srgbClr val="0D0D0D"/>
                </a:solidFill>
                <a:effectLst/>
                <a:latin typeface="Times New Roman" panose="02020603050405020304" pitchFamily="18" charset="0"/>
                <a:ea typeface="Times New Roman" panose="02020603050405020304" pitchFamily="18" charset="0"/>
              </a:rPr>
              <a:t>“</a:t>
            </a:r>
            <a:r>
              <a:rPr lang="en-US" sz="2400" i="1" dirty="0" err="1">
                <a:solidFill>
                  <a:srgbClr val="202122"/>
                </a:solidFill>
                <a:effectLst/>
                <a:latin typeface="Times New Roman" panose="02020603050405020304" pitchFamily="18" charset="0"/>
                <a:ea typeface="Times New Roman" panose="02020603050405020304" pitchFamily="18" charset="0"/>
              </a:rPr>
              <a:t>Thuở</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xuyên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Sa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ngóng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đợi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hạ</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được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tiểu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tuyệt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Khi </a:t>
            </a:r>
            <a:r>
              <a:rPr lang="en-US" sz="2400" i="1" dirty="0" err="1">
                <a:solidFill>
                  <a:srgbClr val="202122"/>
                </a:solidFill>
                <a:effectLst/>
                <a:latin typeface="Times New Roman" panose="02020603050405020304" pitchFamily="18" charset="0"/>
                <a:ea typeface="Times New Roman" panose="02020603050405020304" pitchFamily="18" charset="0"/>
              </a:rPr>
              <a:t>điều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sự</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thực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về</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nhưng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vừa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vượt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xong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kiệt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lìa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đời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a:solidFill>
                  <a:srgbClr val="202122"/>
                </a:solidFill>
                <a:effectLst/>
                <a:latin typeface="Times New Roman" panose="02020603050405020304" pitchFamily="18" charset="0"/>
                <a:ea typeface="Times New Roman" panose="02020603050405020304" pitchFamily="18" charset="0"/>
              </a:rPr>
              <a:t>Qua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tục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huyền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sảo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ta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chiếc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biết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rõ</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truyện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nay </a:t>
            </a:r>
            <a:r>
              <a:rPr lang="en-US" sz="2400" i="1" dirty="0" err="1">
                <a:solidFill>
                  <a:srgbClr val="202122"/>
                </a:solidFill>
                <a:effectLst/>
                <a:latin typeface="Times New Roman" panose="02020603050405020304" pitchFamily="18" charset="0"/>
                <a:ea typeface="Times New Roman" panose="02020603050405020304" pitchFamily="18" charset="0"/>
              </a:rPr>
              <a:t>nên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hỏi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ai </a:t>
            </a:r>
            <a:r>
              <a:rPr lang="en-US" sz="2400" i="1" dirty="0" err="1">
                <a:solidFill>
                  <a:srgbClr val="202122"/>
                </a:solidFill>
                <a:effectLst/>
                <a:latin typeface="Times New Roman" panose="02020603050405020304" pitchFamily="18" charset="0"/>
                <a:ea typeface="Times New Roman" panose="02020603050405020304" pitchFamily="18" charset="0"/>
              </a:rPr>
              <a:t>người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nhất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hay </a:t>
            </a:r>
            <a:r>
              <a:rPr lang="en-US" sz="2400" i="1" dirty="0" err="1">
                <a:solidFill>
                  <a:srgbClr val="202122"/>
                </a:solidFill>
                <a:effectLst/>
                <a:latin typeface="Times New Roman" panose="02020603050405020304" pitchFamily="18" charset="0"/>
                <a:ea typeface="Times New Roman" panose="02020603050405020304" pitchFamily="18" charset="0"/>
              </a:rPr>
              <a:t>đem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những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nịnh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vỗ</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err="1">
                <a:solidFill>
                  <a:srgbClr val="202122"/>
                </a:solidFill>
                <a:effectLst/>
                <a:latin typeface="Times New Roman" panose="02020603050405020304" pitchFamily="18" charset="0"/>
                <a:ea typeface="Times New Roman" panose="02020603050405020304" pitchFamily="18" charset="0"/>
              </a:rPr>
              <a:t>Tới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đến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tuổi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cập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kê</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chuẩn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hôn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lễ</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lân</a:t>
            </a:r>
            <a:r>
              <a:rPr lang="en-US" sz="2400" i="1" dirty="0">
                <a:solidFill>
                  <a:srgbClr val="202122"/>
                </a:solidFill>
                <a:effectLst/>
                <a:latin typeface="Times New Roman" panose="02020603050405020304" pitchFamily="18" charset="0"/>
                <a:ea typeface="Times New Roman" panose="02020603050405020304" pitchFamily="18" charset="0"/>
              </a:rPr>
              <a:t> bang </a:t>
            </a:r>
            <a:r>
              <a:rPr lang="en-US" sz="2400" i="1" dirty="0" err="1">
                <a:solidFill>
                  <a:srgbClr val="202122"/>
                </a:solidFill>
                <a:effectLst/>
                <a:latin typeface="Times New Roman" panose="02020603050405020304" pitchFamily="18" charset="0"/>
                <a:ea typeface="Times New Roman" panose="02020603050405020304" pitchFamily="18" charset="0"/>
              </a:rPr>
              <a:t>Yelisey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giờ</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đã</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thốt</a:t>
            </a:r>
            <a:r>
              <a:rPr lang="en-US" sz="2400" i="1" dirty="0">
                <a:solidFill>
                  <a:srgbClr val="202122"/>
                </a:solidFill>
                <a:effectLst/>
                <a:latin typeface="Times New Roman" panose="02020603050405020304" pitchFamily="18" charset="0"/>
                <a:ea typeface="Times New Roman" panose="02020603050405020304" pitchFamily="18" charset="0"/>
              </a:rPr>
              <a:t> ra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nhan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dù</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còn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kém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liền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sai</a:t>
            </a:r>
            <a:r>
              <a:rPr lang="en-US" sz="2400" i="1" dirty="0">
                <a:solidFill>
                  <a:srgbClr val="202122"/>
                </a:solidFill>
                <a:effectLst/>
                <a:latin typeface="Times New Roman" panose="02020603050405020304" pitchFamily="18" charset="0"/>
                <a:ea typeface="Times New Roman" panose="02020603050405020304" pitchFamily="18" charset="0"/>
              </a:rPr>
              <a:t> con </a:t>
            </a:r>
            <a:r>
              <a:rPr lang="en-US" sz="2400" i="1" dirty="0" err="1">
                <a:solidFill>
                  <a:srgbClr val="202122"/>
                </a:solidFill>
                <a:effectLst/>
                <a:latin typeface="Times New Roman" panose="02020603050405020304" pitchFamily="18" charset="0"/>
                <a:ea typeface="Times New Roman" panose="02020603050405020304" pitchFamily="18" charset="0"/>
              </a:rPr>
              <a:t>hầu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Chernavka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dụ</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vào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rừng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tái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a:solidFill>
                  <a:srgbClr val="202122"/>
                </a:solidFill>
                <a:effectLst/>
                <a:latin typeface="Times New Roman" panose="02020603050405020304" pitchFamily="18" charset="0"/>
                <a:ea typeface="Times New Roman" panose="02020603050405020304" pitchFamily="18" charset="0"/>
              </a:rPr>
              <a:t>Con </a:t>
            </a:r>
            <a:r>
              <a:rPr lang="en-US" sz="2400" i="1" dirty="0" err="1">
                <a:solidFill>
                  <a:srgbClr val="202122"/>
                </a:solidFill>
                <a:effectLst/>
                <a:latin typeface="Times New Roman" panose="02020603050405020304" pitchFamily="18" charset="0"/>
                <a:ea typeface="Times New Roman" panose="02020603050405020304" pitchFamily="18" charset="0"/>
              </a:rPr>
              <a:t>hầu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hở</a:t>
            </a:r>
            <a:r>
              <a:rPr lang="en-US" sz="2400" i="1" dirty="0">
                <a:solidFill>
                  <a:srgbClr val="202122"/>
                </a:solidFill>
                <a:effectLst/>
                <a:latin typeface="Times New Roman" panose="02020603050405020304" pitchFamily="18" charset="0"/>
                <a:ea typeface="Times New Roman" panose="02020603050405020304" pitchFamily="18" charset="0"/>
              </a:rPr>
              <a:t> ra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nhưng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khi</a:t>
            </a:r>
            <a:r>
              <a:rPr lang="en-US" sz="2400" i="1" dirty="0">
                <a:solidFill>
                  <a:srgbClr val="202122"/>
                </a:solidFill>
                <a:effectLst/>
                <a:latin typeface="Times New Roman" panose="02020603050405020304" pitchFamily="18" charset="0"/>
                <a:ea typeface="Times New Roman" panose="02020603050405020304" pitchFamily="18" charset="0"/>
              </a:rPr>
              <a:t> nom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quá</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bèn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dặn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chạy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thật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ả </a:t>
            </a:r>
            <a:r>
              <a:rPr lang="en-US" sz="2400" i="1" dirty="0" err="1">
                <a:solidFill>
                  <a:srgbClr val="202122"/>
                </a:solidFill>
                <a:effectLst/>
                <a:latin typeface="Times New Roman" panose="02020603050405020304" pitchFamily="18" charset="0"/>
                <a:ea typeface="Times New Roman" panose="02020603050405020304" pitchFamily="18" charset="0"/>
              </a:rPr>
              <a:t>về</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lâu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đài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bẩm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đã</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vồ</a:t>
            </a:r>
            <a:r>
              <a:rPr lang="en-US" sz="2400" i="1" dirty="0">
                <a:solidFill>
                  <a:srgbClr val="202122"/>
                </a:solidFill>
                <a:effectLst/>
                <a:latin typeface="Times New Roman" panose="02020603050405020304" pitchFamily="18" charset="0"/>
                <a:ea typeface="Times New Roman" panose="02020603050405020304" pitchFamily="18" charset="0"/>
              </a:rPr>
              <a:t>. Sa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biết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truyện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rất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đau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lòng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còn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Yelisey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bèn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ruổi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ngựa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phiêu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lưu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khắp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thế</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gian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đức</a:t>
            </a:r>
            <a:r>
              <a:rPr lang="en-US" sz="2400" i="1" dirty="0">
                <a:solidFill>
                  <a:srgbClr val="202122"/>
                </a:solidFill>
                <a:effectLst/>
                <a:latin typeface="Times New Roman" panose="02020603050405020304" pitchFamily="18" charset="0"/>
                <a:ea typeface="Times New Roman" panose="02020603050405020304" pitchFamily="18" charset="0"/>
              </a:rPr>
              <a:t> tin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chưa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chết</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32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94872" y="1079292"/>
            <a:ext cx="11812249" cy="47069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5B28461-ED29-48D5-B19C-5705D2E1025D}"/>
              </a:ext>
            </a:extLst>
          </p:cNvPr>
          <p:cNvSpPr txBox="1"/>
          <p:nvPr/>
        </p:nvSpPr>
        <p:spPr>
          <a:xfrm>
            <a:off x="579620" y="1572776"/>
            <a:ext cx="10822898" cy="3447098"/>
          </a:xfrm>
          <a:prstGeom prst="rect">
            <a:avLst/>
          </a:prstGeom>
          <a:noFill/>
        </p:spPr>
        <p:txBody>
          <a:bodyPr wrap="square">
            <a:spAutoFit/>
          </a:bodyPr>
          <a:lstStyle/>
          <a:p>
            <a:pPr indent="514350">
              <a:spcBef>
                <a:spcPts val="600"/>
              </a:spcBef>
              <a:spcAft>
                <a:spcPts val="600"/>
              </a:spcAft>
            </a:pPr>
            <a:r>
              <a:rPr lang="en-US" sz="2200" i="1" dirty="0">
                <a:solidFill>
                  <a:srgbClr val="202122"/>
                </a:solidFill>
                <a:effectLst/>
                <a:latin typeface="Times New Roman" panose="02020603050405020304" pitchFamily="18" charset="0"/>
                <a:ea typeface="Times New Roman" panose="02020603050405020304" pitchFamily="18" charset="0"/>
              </a:rPr>
              <a:t>Con </a:t>
            </a:r>
            <a:r>
              <a:rPr lang="en-US" sz="2200" i="1" dirty="0" err="1">
                <a:solidFill>
                  <a:srgbClr val="202122"/>
                </a:solidFill>
                <a:effectLst/>
                <a:latin typeface="Times New Roman" panose="02020603050405020304" pitchFamily="18" charset="0"/>
                <a:ea typeface="Times New Roman" panose="02020603050405020304" pitchFamily="18" charset="0"/>
              </a:rPr>
              <a:t>hầu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Chernavka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dò</a:t>
            </a:r>
            <a:r>
              <a:rPr lang="en-US" sz="2200" i="1" dirty="0">
                <a:solidFill>
                  <a:srgbClr val="202122"/>
                </a:solidFill>
                <a:effectLst/>
                <a:latin typeface="Times New Roman" panose="02020603050405020304" pitchFamily="18" charset="0"/>
                <a:ea typeface="Times New Roman" panose="02020603050405020304" pitchFamily="18" charset="0"/>
              </a:rPr>
              <a:t> la </a:t>
            </a:r>
            <a:r>
              <a:rPr lang="en-US" sz="2200" i="1" dirty="0" err="1">
                <a:solidFill>
                  <a:srgbClr val="202122"/>
                </a:solidFill>
                <a:effectLst/>
                <a:latin typeface="Times New Roman" panose="02020603050405020304" pitchFamily="18" charset="0"/>
                <a:ea typeface="Times New Roman" panose="02020603050405020304" pitchFamily="18" charset="0"/>
              </a:rPr>
              <a:t>rồi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cũng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biết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chỗ</a:t>
            </a:r>
            <a:r>
              <a:rPr lang="en-US" sz="2200" i="1" dirty="0">
                <a:solidFill>
                  <a:srgbClr val="202122"/>
                </a:solidFill>
                <a:effectLst/>
                <a:latin typeface="Times New Roman" panose="02020603050405020304" pitchFamily="18" charset="0"/>
                <a:ea typeface="Times New Roman" panose="02020603050405020304" pitchFamily="18" charset="0"/>
              </a:rPr>
              <a:t> ở </a:t>
            </a:r>
            <a:r>
              <a:rPr lang="en-US" sz="2200" i="1" dirty="0" err="1">
                <a:solidFill>
                  <a:srgbClr val="202122"/>
                </a:solidFill>
                <a:effectLst/>
                <a:latin typeface="Times New Roman" panose="02020603050405020304" pitchFamily="18" charset="0"/>
                <a:ea typeface="Times New Roman" panose="02020603050405020304" pitchFamily="18" charset="0"/>
              </a:rPr>
              <a:t>mới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của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xách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một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giỏ</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táo</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chín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mọng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gõ</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cửa</a:t>
            </a:r>
            <a:r>
              <a:rPr lang="en-US" sz="2200" i="1" dirty="0">
                <a:solidFill>
                  <a:srgbClr val="202122"/>
                </a:solidFill>
                <a:effectLst/>
                <a:latin typeface="Times New Roman" panose="02020603050405020304" pitchFamily="18" charset="0"/>
                <a:ea typeface="Times New Roman" panose="02020603050405020304" pitchFamily="18" charset="0"/>
              </a:rPr>
              <a:t>. Ả </a:t>
            </a:r>
            <a:r>
              <a:rPr lang="en-US" sz="2200" i="1" dirty="0" err="1">
                <a:solidFill>
                  <a:srgbClr val="202122"/>
                </a:solidFill>
                <a:effectLst/>
                <a:latin typeface="Times New Roman" panose="02020603050405020304" pitchFamily="18" charset="0"/>
                <a:ea typeface="Times New Roman" panose="02020603050405020304" pitchFamily="18" charset="0"/>
              </a:rPr>
              <a:t>mời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gọi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biếu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trái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chín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mọng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nhất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vừa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cắn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một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miếng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lịm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i="1" dirty="0" err="1">
                <a:solidFill>
                  <a:srgbClr val="202122"/>
                </a:solidFill>
                <a:effectLst/>
                <a:latin typeface="Times New Roman" panose="02020603050405020304" pitchFamily="18" charset="0"/>
                <a:ea typeface="Times New Roman" panose="02020603050405020304" pitchFamily="18" charset="0"/>
              </a:rPr>
              <a:t>Đến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sẩm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bảy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sĩ</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về</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thì</a:t>
            </a:r>
            <a:r>
              <a:rPr lang="en-US" sz="2200" i="1" dirty="0">
                <a:solidFill>
                  <a:srgbClr val="202122"/>
                </a:solidFill>
                <a:effectLst/>
                <a:latin typeface="Times New Roman" panose="02020603050405020304" pitchFamily="18" charset="0"/>
                <a:ea typeface="Times New Roman" panose="02020603050405020304" pitchFamily="18" charset="0"/>
              </a:rPr>
              <a:t> hay </a:t>
            </a:r>
            <a:r>
              <a:rPr lang="en-US" sz="2200" i="1" dirty="0" err="1">
                <a:solidFill>
                  <a:srgbClr val="202122"/>
                </a:solidFill>
                <a:effectLst/>
                <a:latin typeface="Times New Roman" panose="02020603050405020304" pitchFamily="18" charset="0"/>
                <a:ea typeface="Times New Roman" panose="02020603050405020304" pitchFamily="18" charset="0"/>
              </a:rPr>
              <a:t>cớ</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sự</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đặt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trong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cỗ</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áo</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quan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bằng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pha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lê</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rồi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rước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lên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đỉnh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núi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những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mong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thế</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gian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phải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phục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nhan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sắc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chết</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tử</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chu du </a:t>
            </a:r>
            <a:r>
              <a:rPr lang="en-US" sz="2200" i="1" dirty="0" err="1">
                <a:solidFill>
                  <a:srgbClr val="202122"/>
                </a:solidFill>
                <a:effectLst/>
                <a:latin typeface="Times New Roman" panose="02020603050405020304" pitchFamily="18" charset="0"/>
                <a:ea typeface="Times New Roman" panose="02020603050405020304" pitchFamily="18" charset="0"/>
              </a:rPr>
              <a:t>thấm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thoắt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lâu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lắm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hỏi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thần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ánh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dương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thần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ánh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nguyệt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thần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gió</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nhưng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không</a:t>
            </a:r>
            <a:r>
              <a:rPr lang="en-US" sz="2200" i="1" dirty="0">
                <a:solidFill>
                  <a:srgbClr val="202122"/>
                </a:solidFill>
                <a:effectLst/>
                <a:latin typeface="Times New Roman" panose="02020603050405020304" pitchFamily="18" charset="0"/>
                <a:ea typeface="Times New Roman" panose="02020603050405020304" pitchFamily="18" charset="0"/>
              </a:rPr>
              <a:t> ai </a:t>
            </a:r>
            <a:r>
              <a:rPr lang="en-US" sz="2200" i="1" dirty="0" err="1">
                <a:solidFill>
                  <a:srgbClr val="202122"/>
                </a:solidFill>
                <a:effectLst/>
                <a:latin typeface="Times New Roman" panose="02020603050405020304" pitchFamily="18" charset="0"/>
                <a:ea typeface="Times New Roman" panose="02020603050405020304" pitchFamily="18" charset="0"/>
              </a:rPr>
              <a:t>biết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ở </a:t>
            </a:r>
            <a:r>
              <a:rPr lang="en-US" sz="2200" i="1" dirty="0" err="1">
                <a:solidFill>
                  <a:srgbClr val="202122"/>
                </a:solidFill>
                <a:effectLst/>
                <a:latin typeface="Times New Roman" panose="02020603050405020304" pitchFamily="18" charset="0"/>
                <a:ea typeface="Times New Roman" panose="02020603050405020304" pitchFamily="18" charset="0"/>
              </a:rPr>
              <a:t>đâu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Còn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mừng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vì</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cho</a:t>
            </a:r>
            <a:r>
              <a:rPr lang="en-US" sz="2200" i="1" dirty="0">
                <a:solidFill>
                  <a:srgbClr val="202122"/>
                </a:solidFill>
                <a:effectLst/>
                <a:latin typeface="Times New Roman" panose="02020603050405020304" pitchFamily="18" charset="0"/>
                <a:ea typeface="Times New Roman" panose="02020603050405020304" pitchFamily="18" charset="0"/>
              </a:rPr>
              <a:t> hay </a:t>
            </a:r>
            <a:r>
              <a:rPr lang="en-US" sz="2200" i="1" dirty="0" err="1">
                <a:solidFill>
                  <a:srgbClr val="202122"/>
                </a:solidFill>
                <a:effectLst/>
                <a:latin typeface="Times New Roman" panose="02020603050405020304" pitchFamily="18" charset="0"/>
                <a:ea typeface="Times New Roman" panose="02020603050405020304" pitchFamily="18" charset="0"/>
              </a:rPr>
              <a:t>rằng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còn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nữa</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86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94872" y="1259174"/>
            <a:ext cx="11812249" cy="467693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5B28461-ED29-48D5-B19C-5705D2E1025D}"/>
              </a:ext>
            </a:extLst>
          </p:cNvPr>
          <p:cNvSpPr txBox="1"/>
          <p:nvPr/>
        </p:nvSpPr>
        <p:spPr>
          <a:xfrm>
            <a:off x="564630" y="2127412"/>
            <a:ext cx="10822898" cy="3108543"/>
          </a:xfrm>
          <a:prstGeom prst="rect">
            <a:avLst/>
          </a:prstGeom>
          <a:noFill/>
        </p:spPr>
        <p:txBody>
          <a:bodyPr wrap="square">
            <a:spAutoFit/>
          </a:bodyPr>
          <a:lstStyle/>
          <a:p>
            <a:pPr indent="514350">
              <a:spcBef>
                <a:spcPts val="600"/>
              </a:spcBef>
              <a:spcAft>
                <a:spcPts val="600"/>
              </a:spcAft>
            </a:pPr>
            <a:r>
              <a:rPr lang="en-US" sz="2200" i="1" dirty="0">
                <a:solidFill>
                  <a:srgbClr val="202122"/>
                </a:solidFill>
                <a:effectLst/>
                <a:latin typeface="Times New Roman" panose="02020603050405020304" pitchFamily="18" charset="0"/>
                <a:ea typeface="Times New Roman" panose="02020603050405020304" pitchFamily="18" charset="0"/>
              </a:rPr>
              <a:t>Cho </a:t>
            </a:r>
            <a:r>
              <a:rPr lang="en-US" sz="2200" i="1" dirty="0" err="1">
                <a:solidFill>
                  <a:srgbClr val="202122"/>
                </a:solidFill>
                <a:effectLst/>
                <a:latin typeface="Times New Roman" panose="02020603050405020304" pitchFamily="18" charset="0"/>
                <a:ea typeface="Times New Roman" panose="02020603050405020304" pitchFamily="18" charset="0"/>
              </a:rPr>
              <a:t>tới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ngang</a:t>
            </a:r>
            <a:r>
              <a:rPr lang="en-US" sz="2200" i="1" dirty="0">
                <a:solidFill>
                  <a:srgbClr val="202122"/>
                </a:solidFill>
                <a:effectLst/>
                <a:latin typeface="Times New Roman" panose="02020603050405020304" pitchFamily="18" charset="0"/>
                <a:ea typeface="Times New Roman" panose="02020603050405020304" pitchFamily="18" charset="0"/>
              </a:rPr>
              <a:t> qua </a:t>
            </a:r>
            <a:r>
              <a:rPr lang="en-US" sz="2200" i="1" dirty="0" err="1">
                <a:solidFill>
                  <a:srgbClr val="202122"/>
                </a:solidFill>
                <a:effectLst/>
                <a:latin typeface="Times New Roman" panose="02020603050405020304" pitchFamily="18" charset="0"/>
                <a:ea typeface="Times New Roman" panose="02020603050405020304" pitchFamily="18" charset="0"/>
              </a:rPr>
              <a:t>hẻm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núi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mới</a:t>
            </a:r>
            <a:r>
              <a:rPr lang="en-US" sz="2200" i="1" dirty="0">
                <a:solidFill>
                  <a:srgbClr val="202122"/>
                </a:solidFill>
                <a:effectLst/>
                <a:latin typeface="Times New Roman" panose="02020603050405020304" pitchFamily="18" charset="0"/>
                <a:ea typeface="Times New Roman" panose="02020603050405020304" pitchFamily="18" charset="0"/>
              </a:rPr>
              <a:t> hay </a:t>
            </a:r>
            <a:r>
              <a:rPr lang="en-US" sz="2200" i="1" dirty="0" err="1">
                <a:solidFill>
                  <a:srgbClr val="202122"/>
                </a:solidFill>
                <a:effectLst/>
                <a:latin typeface="Times New Roman" panose="02020603050405020304" pitchFamily="18" charset="0"/>
                <a:ea typeface="Times New Roman" panose="02020603050405020304" pitchFamily="18" charset="0"/>
              </a:rPr>
              <a:t>các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sĩ</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đang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hành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lễ</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truy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điệu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khẩn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họ</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rước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về</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cung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Nhưng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đang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thì</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họ</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vấp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bờ</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đá</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suýt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ngã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miếng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táo</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từ</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miệng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văng</a:t>
            </a:r>
            <a:r>
              <a:rPr lang="en-US" sz="2200" i="1" dirty="0">
                <a:solidFill>
                  <a:srgbClr val="202122"/>
                </a:solidFill>
                <a:effectLst/>
                <a:latin typeface="Times New Roman" panose="02020603050405020304" pitchFamily="18" charset="0"/>
                <a:ea typeface="Times New Roman" panose="02020603050405020304" pitchFamily="18" charset="0"/>
              </a:rPr>
              <a:t> ra </a:t>
            </a:r>
            <a:r>
              <a:rPr lang="en-US" sz="2200" i="1" dirty="0" err="1">
                <a:solidFill>
                  <a:srgbClr val="202122"/>
                </a:solidFill>
                <a:effectLst/>
                <a:latin typeface="Times New Roman" panose="02020603050405020304" pitchFamily="18" charset="0"/>
                <a:ea typeface="Times New Roman" panose="02020603050405020304" pitchFamily="18" charset="0"/>
              </a:rPr>
              <a:t>khiến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tỉnh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dậy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đưa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về</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lâu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đài</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i="1" dirty="0" err="1">
                <a:solidFill>
                  <a:srgbClr val="202122"/>
                </a:solidFill>
                <a:effectLst/>
                <a:latin typeface="Times New Roman" panose="02020603050405020304" pitchFamily="18" charset="0"/>
                <a:ea typeface="Times New Roman" panose="02020603050405020304" pitchFamily="18" charset="0"/>
              </a:rPr>
              <a:t>Bấy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giờ</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lại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hỏi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thì</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nó</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đáp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rằng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chưa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còn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đẹp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xưa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nổi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thịnh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nộ</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đập</a:t>
            </a:r>
            <a:r>
              <a:rPr lang="en-US" sz="2200" i="1" dirty="0">
                <a:solidFill>
                  <a:srgbClr val="202122"/>
                </a:solidFill>
                <a:effectLst/>
                <a:latin typeface="Times New Roman" panose="02020603050405020304" pitchFamily="18" charset="0"/>
                <a:ea typeface="Times New Roman" panose="02020603050405020304" pitchFamily="18" charset="0"/>
              </a:rPr>
              <a:t> tan </a:t>
            </a:r>
            <a:r>
              <a:rPr lang="en-US" sz="2200" i="1" dirty="0" err="1">
                <a:solidFill>
                  <a:srgbClr val="202122"/>
                </a:solidFill>
                <a:effectLst/>
                <a:latin typeface="Times New Roman" panose="02020603050405020304" pitchFamily="18" charset="0"/>
                <a:ea typeface="Times New Roman" panose="02020603050405020304" pitchFamily="18" charset="0"/>
              </a:rPr>
              <a:t>chiếc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Trong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hôn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lễ</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tử</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bổng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nổi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ghen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điếng</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Dẫn</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theo</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truyện</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bảy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hiệp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sĩ</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Puskin</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kể</a:t>
            </a:r>
            <a:r>
              <a:rPr lang="en-US" sz="2200"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9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12955</Words>
  <PresentationFormat>Custom</PresentationFormat>
  <Paragraphs>793</Paragraphs>
  <Slides>126</Slides>
  <Notes>121</Notes>
  <HiddenSlides>0</HiddenSlides>
  <MMClips>0</MMClips>
  <ScaleCrop>false</ScaleCrop>
  <HeadingPairs>
    <vt:vector size="4" baseType="variant">
      <vt:variant>
        <vt:lpstr>Theme</vt:lpstr>
      </vt:variant>
      <vt:variant>
        <vt:i4>2</vt:i4>
      </vt:variant>
      <vt:variant>
        <vt:lpstr>Slide Titles</vt:lpstr>
      </vt:variant>
      <vt:variant>
        <vt:i4>126</vt:i4>
      </vt:variant>
    </vt:vector>
  </HeadingPairs>
  <TitlesOfParts>
    <vt:vector size="128" baseType="lpstr">
      <vt:lpstr>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2021-08-07T08:11:40Z</dcterms:created>
  <dcterms:modified xsi:type="dcterms:W3CDTF">2022-02-22T07:56:10Z</dcterms:modified>
</cp:coreProperties>
</file>