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80" r:id="rId2"/>
    <p:sldId id="274" r:id="rId3"/>
    <p:sldId id="324" r:id="rId4"/>
    <p:sldId id="273" r:id="rId5"/>
    <p:sldId id="379" r:id="rId6"/>
    <p:sldId id="371" r:id="rId7"/>
    <p:sldId id="357" r:id="rId8"/>
    <p:sldId id="375" r:id="rId9"/>
    <p:sldId id="368" r:id="rId10"/>
    <p:sldId id="376" r:id="rId11"/>
    <p:sldId id="381" r:id="rId12"/>
    <p:sldId id="325" r:id="rId13"/>
    <p:sldId id="317" r:id="rId14"/>
    <p:sldId id="272"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AC"/>
    <a:srgbClr val="FCDFE8"/>
    <a:srgbClr val="FFB000"/>
    <a:srgbClr val="FFA100"/>
    <a:srgbClr val="FEA800"/>
    <a:srgbClr val="FF9801"/>
    <a:srgbClr val="E45983"/>
    <a:srgbClr val="EE8640"/>
    <a:srgbClr val="FFCCFF"/>
    <a:srgbClr val="A49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9" autoAdjust="0"/>
    <p:restoredTop sz="94009" autoAdjust="0"/>
  </p:normalViewPr>
  <p:slideViewPr>
    <p:cSldViewPr snapToGrid="0" showGuides="1">
      <p:cViewPr varScale="1">
        <p:scale>
          <a:sx n="141" d="100"/>
          <a:sy n="141" d="100"/>
        </p:scale>
        <p:origin x="536" y="17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1/7/24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microsoft.com/office/2007/relationships/hdphoto" Target="../media/hdphoto3.wdp"/><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0D138-F79E-941B-8191-C6D97E421E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0749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WHILE-WRITING</a:t>
            </a:r>
          </a:p>
        </p:txBody>
      </p:sp>
      <p:sp>
        <p:nvSpPr>
          <p:cNvPr id="7" name="TextBox 6">
            <a:extLst>
              <a:ext uri="{FF2B5EF4-FFF2-40B4-BE49-F238E27FC236}">
                <a16:creationId xmlns:a16="http://schemas.microsoft.com/office/drawing/2014/main" id="{CED609C0-4D4B-574D-9EB2-C5233D11A562}"/>
              </a:ext>
            </a:extLst>
          </p:cNvPr>
          <p:cNvSpPr txBox="1"/>
          <p:nvPr/>
        </p:nvSpPr>
        <p:spPr>
          <a:xfrm>
            <a:off x="180962" y="708710"/>
            <a:ext cx="8736701" cy="4462760"/>
          </a:xfrm>
          <a:prstGeom prst="rect">
            <a:avLst/>
          </a:prstGeom>
          <a:noFill/>
        </p:spPr>
        <p:txBody>
          <a:bodyPr wrap="square" rtlCol="0">
            <a:spAutoFit/>
          </a:bodyPr>
          <a:lstStyle/>
          <a:p>
            <a:pPr indent="-1270"/>
            <a:r>
              <a:rPr lang="en-VN" sz="2000" b="1" i="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Suggested answer:</a:t>
            </a:r>
            <a:endParaRPr lang="en-VN" sz="2000"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200" dirty="0">
                <a:effectLst/>
                <a:latin typeface="Calibri" panose="020F0502020204030204" pitchFamily="34" charset="0"/>
                <a:ea typeface="Times New Roman" panose="02020603050405020304" pitchFamily="18" charset="0"/>
                <a:cs typeface="Calibri" panose="020F0502020204030204" pitchFamily="34" charset="0"/>
              </a:rPr>
              <a:t>Nowadays, more and more </a:t>
            </a:r>
            <a:r>
              <a:rPr lang="en-VN" sz="2200" dirty="0">
                <a:effectLst/>
                <a:latin typeface="Calibri" panose="020F0502020204030204" pitchFamily="34" charset="0"/>
                <a:ea typeface="Times New Roman" panose="02020603050405020304" pitchFamily="18" charset="0"/>
                <a:cs typeface="Calibri" panose="020F0502020204030204" pitchFamily="34" charset="0"/>
              </a:rPr>
              <a:t>young people celebrate W</a:t>
            </a:r>
            <a:r>
              <a:rPr lang="vi-VN" sz="2200" dirty="0">
                <a:effectLst/>
                <a:latin typeface="Calibri" panose="020F0502020204030204" pitchFamily="34" charset="0"/>
                <a:ea typeface="Times New Roman" panose="02020603050405020304" pitchFamily="18" charset="0"/>
                <a:cs typeface="Calibri" panose="020F0502020204030204" pitchFamily="34" charset="0"/>
              </a:rPr>
              <a:t>estern festivals in Viet Nam. </a:t>
            </a:r>
            <a:r>
              <a:rPr lang="en-VN" sz="2200" dirty="0">
                <a:effectLst/>
                <a:latin typeface="Calibri" panose="020F0502020204030204" pitchFamily="34" charset="0"/>
                <a:ea typeface="Times New Roman" panose="02020603050405020304" pitchFamily="18" charset="0"/>
                <a:cs typeface="Calibri" panose="020F0502020204030204" pitchFamily="34" charset="0"/>
              </a:rPr>
              <a:t>Some people think there is nothing wrong with this while others are worried about the influence of foreign cultures.</a:t>
            </a:r>
            <a:r>
              <a:rPr lang="vi-VN" sz="2200" dirty="0">
                <a:effectLst/>
                <a:latin typeface="Calibri" panose="020F0502020204030204" pitchFamily="34" charset="0"/>
                <a:ea typeface="Times New Roman" panose="02020603050405020304" pitchFamily="18" charset="0"/>
                <a:cs typeface="Calibri" panose="020F0502020204030204" pitchFamily="34" charset="0"/>
              </a:rPr>
              <a:t> In my opinion, </a:t>
            </a:r>
            <a:r>
              <a:rPr lang="en-VN" sz="2200" dirty="0">
                <a:effectLst/>
                <a:latin typeface="Calibri" panose="020F0502020204030204" pitchFamily="34" charset="0"/>
                <a:ea typeface="Times New Roman" panose="02020603050405020304" pitchFamily="18" charset="0"/>
                <a:cs typeface="Calibri" panose="020F0502020204030204" pitchFamily="34" charset="0"/>
              </a:rPr>
              <a:t>celebrating Western festivals</a:t>
            </a:r>
            <a:r>
              <a:rPr lang="vi-VN" sz="2200" dirty="0">
                <a:effectLst/>
                <a:latin typeface="Calibri" panose="020F0502020204030204" pitchFamily="34" charset="0"/>
                <a:ea typeface="Times New Roman" panose="02020603050405020304" pitchFamily="18" charset="0"/>
                <a:cs typeface="Calibri" panose="020F0502020204030204" pitchFamily="34" charset="0"/>
              </a:rPr>
              <a:t> has </a:t>
            </a:r>
            <a:r>
              <a:rPr lang="en-VN" sz="2200" dirty="0">
                <a:effectLst/>
                <a:latin typeface="Calibri" panose="020F0502020204030204" pitchFamily="34" charset="0"/>
                <a:ea typeface="Times New Roman" panose="02020603050405020304" pitchFamily="18" charset="0"/>
                <a:cs typeface="Calibri" panose="020F0502020204030204" pitchFamily="34" charset="0"/>
              </a:rPr>
              <a:t>more </a:t>
            </a:r>
            <a:r>
              <a:rPr lang="vi-VN" sz="2200" dirty="0">
                <a:effectLst/>
                <a:latin typeface="Calibri" panose="020F0502020204030204" pitchFamily="34" charset="0"/>
                <a:ea typeface="Times New Roman" panose="02020603050405020304" pitchFamily="18" charset="0"/>
                <a:cs typeface="Calibri" panose="020F0502020204030204" pitchFamily="34" charset="0"/>
              </a:rPr>
              <a:t>positive </a:t>
            </a:r>
            <a:r>
              <a:rPr lang="en-VN" sz="2200" dirty="0">
                <a:effectLst/>
                <a:latin typeface="Calibri" panose="020F0502020204030204" pitchFamily="34" charset="0"/>
                <a:ea typeface="Times New Roman" panose="02020603050405020304" pitchFamily="18" charset="0"/>
                <a:cs typeface="Calibri" panose="020F0502020204030204" pitchFamily="34" charset="0"/>
              </a:rPr>
              <a:t>than negative </a:t>
            </a:r>
            <a:r>
              <a:rPr lang="vi-VN" sz="2200" dirty="0">
                <a:effectLst/>
                <a:latin typeface="Calibri" panose="020F0502020204030204" pitchFamily="34" charset="0"/>
                <a:ea typeface="Times New Roman" panose="02020603050405020304" pitchFamily="18" charset="0"/>
                <a:cs typeface="Calibri" panose="020F0502020204030204" pitchFamily="34" charset="0"/>
              </a:rPr>
              <a:t>effects on </a:t>
            </a:r>
            <a:r>
              <a:rPr lang="en-VN" sz="2200" dirty="0">
                <a:effectLst/>
                <a:latin typeface="Calibri" panose="020F0502020204030204" pitchFamily="34" charset="0"/>
                <a:ea typeface="Times New Roman" panose="02020603050405020304" pitchFamily="18" charset="0"/>
                <a:cs typeface="Calibri" panose="020F0502020204030204" pitchFamily="34" charset="0"/>
              </a:rPr>
              <a:t>young </a:t>
            </a:r>
            <a:r>
              <a:rPr lang="vi-VN" sz="2200" dirty="0">
                <a:effectLst/>
                <a:latin typeface="Calibri" panose="020F0502020204030204" pitchFamily="34" charset="0"/>
                <a:ea typeface="Times New Roman" panose="02020603050405020304" pitchFamily="18" charset="0"/>
                <a:cs typeface="Calibri" panose="020F0502020204030204" pitchFamily="34" charset="0"/>
              </a:rPr>
              <a:t>Vietnamese.</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vi-VN" sz="2200" dirty="0">
                <a:effectLst/>
                <a:latin typeface="Calibri" panose="020F0502020204030204" pitchFamily="34" charset="0"/>
                <a:ea typeface="Times New Roman" panose="02020603050405020304" pitchFamily="18" charset="0"/>
                <a:cs typeface="Calibri" panose="020F0502020204030204" pitchFamily="34" charset="0"/>
              </a:rPr>
              <a:t>Firstly, festivals </a:t>
            </a:r>
            <a:r>
              <a:rPr lang="en-VN" sz="2200" dirty="0">
                <a:effectLst/>
                <a:latin typeface="Calibri" panose="020F0502020204030204" pitchFamily="34" charset="0"/>
                <a:ea typeface="Times New Roman" panose="02020603050405020304" pitchFamily="18" charset="0"/>
                <a:cs typeface="Calibri" panose="020F0502020204030204" pitchFamily="34" charset="0"/>
              </a:rPr>
              <a:t>are a great way to understand a nation’s culture. Taking part in celebrations can </a:t>
            </a:r>
            <a:r>
              <a:rPr lang="vi-VN" sz="2200" dirty="0">
                <a:effectLst/>
                <a:latin typeface="Calibri" panose="020F0502020204030204" pitchFamily="34" charset="0"/>
                <a:ea typeface="Times New Roman" panose="02020603050405020304" pitchFamily="18" charset="0"/>
                <a:cs typeface="Calibri" panose="020F0502020204030204" pitchFamily="34" charset="0"/>
              </a:rPr>
              <a:t>help young people learn more about other</a:t>
            </a:r>
            <a:r>
              <a:rPr lang="en-VN" sz="2200" dirty="0">
                <a:effectLst/>
                <a:latin typeface="Calibri" panose="020F0502020204030204" pitchFamily="34" charset="0"/>
                <a:ea typeface="Times New Roman" panose="02020603050405020304" pitchFamily="18" charset="0"/>
                <a:cs typeface="Calibri" panose="020F0502020204030204" pitchFamily="34" charset="0"/>
              </a:rPr>
              <a:t> people’s traditions and</a:t>
            </a:r>
            <a:r>
              <a:rPr lang="vi-VN" sz="2200" dirty="0">
                <a:effectLst/>
                <a:latin typeface="Calibri" panose="020F0502020204030204" pitchFamily="34" charset="0"/>
                <a:ea typeface="Times New Roman" panose="02020603050405020304" pitchFamily="18" charset="0"/>
                <a:cs typeface="Calibri" panose="020F0502020204030204" pitchFamily="34" charset="0"/>
              </a:rPr>
              <a:t> customs. For example, Christmas is a typical holiday in </a:t>
            </a:r>
            <a:r>
              <a:rPr lang="en-VN" sz="2200" dirty="0">
                <a:effectLst/>
                <a:latin typeface="Calibri" panose="020F0502020204030204" pitchFamily="34" charset="0"/>
                <a:ea typeface="Times New Roman" panose="02020603050405020304" pitchFamily="18" charset="0"/>
                <a:cs typeface="Calibri" panose="020F0502020204030204" pitchFamily="34" charset="0"/>
              </a:rPr>
              <a:t>W</a:t>
            </a:r>
            <a:r>
              <a:rPr lang="vi-VN" sz="2200" dirty="0">
                <a:effectLst/>
                <a:latin typeface="Calibri" panose="020F0502020204030204" pitchFamily="34" charset="0"/>
                <a:ea typeface="Times New Roman" panose="02020603050405020304" pitchFamily="18" charset="0"/>
                <a:cs typeface="Calibri" panose="020F0502020204030204" pitchFamily="34" charset="0"/>
              </a:rPr>
              <a:t>estern countries so when joining th</a:t>
            </a:r>
            <a:r>
              <a:rPr lang="en-VN" sz="2200" dirty="0">
                <a:effectLst/>
                <a:latin typeface="Calibri" panose="020F0502020204030204" pitchFamily="34" charset="0"/>
                <a:ea typeface="Times New Roman" panose="02020603050405020304" pitchFamily="18" charset="0"/>
                <a:cs typeface="Calibri" panose="020F0502020204030204" pitchFamily="34" charset="0"/>
              </a:rPr>
              <a:t>e</a:t>
            </a:r>
            <a:r>
              <a:rPr lang="vi-VN" sz="2200" dirty="0">
                <a:effectLst/>
                <a:latin typeface="Calibri" panose="020F0502020204030204" pitchFamily="34" charset="0"/>
                <a:ea typeface="Times New Roman" panose="02020603050405020304" pitchFamily="18" charset="0"/>
                <a:cs typeface="Calibri" panose="020F0502020204030204" pitchFamily="34" charset="0"/>
              </a:rPr>
              <a:t> festiv</a:t>
            </a:r>
            <a:r>
              <a:rPr lang="en-VN" sz="2200" dirty="0">
                <a:effectLst/>
                <a:latin typeface="Calibri" panose="020F0502020204030204" pitchFamily="34" charset="0"/>
                <a:ea typeface="Times New Roman" panose="02020603050405020304" pitchFamily="18" charset="0"/>
                <a:cs typeface="Calibri" panose="020F0502020204030204" pitchFamily="34" charset="0"/>
              </a:rPr>
              <a:t>ities</a:t>
            </a:r>
            <a:r>
              <a:rPr lang="vi-VN" sz="2200" dirty="0">
                <a:effectLst/>
                <a:latin typeface="Calibri" panose="020F0502020204030204" pitchFamily="34" charset="0"/>
                <a:ea typeface="Times New Roman" panose="02020603050405020304" pitchFamily="18" charset="0"/>
                <a:cs typeface="Calibri" panose="020F0502020204030204" pitchFamily="34" charset="0"/>
              </a:rPr>
              <a:t>, young people can learn about its origin</a:t>
            </a:r>
            <a:r>
              <a:rPr lang="en-VN" sz="2200" dirty="0">
                <a:effectLst/>
                <a:latin typeface="Calibri" panose="020F0502020204030204" pitchFamily="34" charset="0"/>
                <a:ea typeface="Times New Roman" panose="02020603050405020304" pitchFamily="18" charset="0"/>
                <a:cs typeface="Calibri" panose="020F0502020204030204" pitchFamily="34" charset="0"/>
              </a:rPr>
              <a:t> and history</a:t>
            </a:r>
            <a:r>
              <a:rPr lang="vi-VN" sz="2200" dirty="0">
                <a:effectLst/>
                <a:latin typeface="Calibri" panose="020F0502020204030204" pitchFamily="34" charset="0"/>
                <a:ea typeface="Times New Roman" panose="02020603050405020304" pitchFamily="18" charset="0"/>
                <a:cs typeface="Calibri" panose="020F0502020204030204" pitchFamily="34" charset="0"/>
              </a:rPr>
              <a:t>, </a:t>
            </a:r>
            <a:r>
              <a:rPr lang="en-VN" sz="2200" dirty="0">
                <a:effectLst/>
                <a:latin typeface="Calibri" panose="020F0502020204030204" pitchFamily="34" charset="0"/>
                <a:ea typeface="Times New Roman" panose="02020603050405020304" pitchFamily="18" charset="0"/>
                <a:cs typeface="Calibri" panose="020F0502020204030204" pitchFamily="34" charset="0"/>
              </a:rPr>
              <a:t>the tradition of</a:t>
            </a:r>
            <a:r>
              <a:rPr lang="vi-VN" sz="2200" dirty="0">
                <a:effectLst/>
                <a:latin typeface="Calibri" panose="020F0502020204030204" pitchFamily="34" charset="0"/>
                <a:ea typeface="Times New Roman" panose="02020603050405020304" pitchFamily="18" charset="0"/>
                <a:cs typeface="Calibri" panose="020F0502020204030204" pitchFamily="34" charset="0"/>
              </a:rPr>
              <a:t> decorati</a:t>
            </a:r>
            <a:r>
              <a:rPr lang="en-VN" sz="2200" dirty="0">
                <a:effectLst/>
                <a:latin typeface="Calibri" panose="020F0502020204030204" pitchFamily="34" charset="0"/>
                <a:ea typeface="Times New Roman" panose="02020603050405020304" pitchFamily="18" charset="0"/>
                <a:cs typeface="Calibri" panose="020F0502020204030204" pitchFamily="34" charset="0"/>
              </a:rPr>
              <a:t>ng one’s home and getting</a:t>
            </a:r>
            <a:r>
              <a:rPr lang="vi-VN" sz="2200" dirty="0">
                <a:effectLst/>
                <a:latin typeface="Calibri" panose="020F0502020204030204" pitchFamily="34" charset="0"/>
                <a:ea typeface="Times New Roman" panose="02020603050405020304" pitchFamily="18" charset="0"/>
                <a:cs typeface="Calibri" panose="020F0502020204030204" pitchFamily="34" charset="0"/>
              </a:rPr>
              <a:t>  presents for family </a:t>
            </a:r>
            <a:r>
              <a:rPr lang="en-VN" sz="2200" dirty="0">
                <a:effectLst/>
                <a:latin typeface="Calibri" panose="020F0502020204030204" pitchFamily="34" charset="0"/>
                <a:ea typeface="Times New Roman" panose="02020603050405020304" pitchFamily="18" charset="0"/>
                <a:cs typeface="Calibri" panose="020F0502020204030204" pitchFamily="34" charset="0"/>
              </a:rPr>
              <a:t>and close friends,</a:t>
            </a:r>
            <a:r>
              <a:rPr lang="vi-VN" sz="2200" dirty="0">
                <a:effectLst/>
                <a:latin typeface="Calibri" panose="020F0502020204030204" pitchFamily="34" charset="0"/>
                <a:ea typeface="Times New Roman" panose="02020603050405020304" pitchFamily="18" charset="0"/>
                <a:cs typeface="Calibri" panose="020F0502020204030204" pitchFamily="34" charset="0"/>
              </a:rPr>
              <a:t> and puting them under the Christmas tree. </a:t>
            </a:r>
            <a:endParaRPr lang="en-VN" sz="2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74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WHILE-WRITING</a:t>
            </a:r>
          </a:p>
        </p:txBody>
      </p:sp>
      <p:sp>
        <p:nvSpPr>
          <p:cNvPr id="7" name="TextBox 6">
            <a:extLst>
              <a:ext uri="{FF2B5EF4-FFF2-40B4-BE49-F238E27FC236}">
                <a16:creationId xmlns:a16="http://schemas.microsoft.com/office/drawing/2014/main" id="{CED609C0-4D4B-574D-9EB2-C5233D11A562}"/>
              </a:ext>
            </a:extLst>
          </p:cNvPr>
          <p:cNvSpPr txBox="1"/>
          <p:nvPr/>
        </p:nvSpPr>
        <p:spPr>
          <a:xfrm>
            <a:off x="117587" y="708710"/>
            <a:ext cx="8736701" cy="4493538"/>
          </a:xfrm>
          <a:prstGeom prst="rect">
            <a:avLst/>
          </a:prstGeom>
          <a:noFill/>
        </p:spPr>
        <p:txBody>
          <a:bodyPr wrap="square" rtlCol="0">
            <a:spAutoFit/>
          </a:bodyPr>
          <a:lstStyle/>
          <a:p>
            <a:pPr algn="just"/>
            <a:r>
              <a:rPr lang="vi-VN" sz="2200" dirty="0">
                <a:latin typeface="Calibri" panose="020F0502020204030204" pitchFamily="34" charset="0"/>
                <a:ea typeface="Times New Roman" panose="02020603050405020304" pitchFamily="18" charset="0"/>
                <a:cs typeface="Calibri" panose="020F0502020204030204" pitchFamily="34" charset="0"/>
              </a:rPr>
              <a:t>Secondly, </a:t>
            </a:r>
            <a:r>
              <a:rPr lang="en-VN" sz="2200" dirty="0">
                <a:latin typeface="Calibri" panose="020F0502020204030204" pitchFamily="34" charset="0"/>
                <a:ea typeface="Times New Roman" panose="02020603050405020304" pitchFamily="18" charset="0"/>
                <a:cs typeface="Calibri" panose="020F0502020204030204" pitchFamily="34" charset="0"/>
              </a:rPr>
              <a:t>festivals are special</a:t>
            </a:r>
            <a:r>
              <a:rPr lang="vi-VN" sz="2200" dirty="0">
                <a:latin typeface="Calibri" panose="020F0502020204030204" pitchFamily="34" charset="0"/>
                <a:ea typeface="Times New Roman" panose="02020603050405020304" pitchFamily="18" charset="0"/>
                <a:cs typeface="Calibri" panose="020F0502020204030204" pitchFamily="34" charset="0"/>
              </a:rPr>
              <a:t> events </a:t>
            </a:r>
            <a:r>
              <a:rPr lang="en-VN" sz="2200" dirty="0">
                <a:latin typeface="Calibri" panose="020F0502020204030204" pitchFamily="34" charset="0"/>
                <a:ea typeface="Times New Roman" panose="02020603050405020304" pitchFamily="18" charset="0"/>
                <a:cs typeface="Calibri" panose="020F0502020204030204" pitchFamily="34" charset="0"/>
              </a:rPr>
              <a:t>that </a:t>
            </a:r>
            <a:r>
              <a:rPr lang="vi-VN" sz="2200" dirty="0">
                <a:latin typeface="Calibri" panose="020F0502020204030204" pitchFamily="34" charset="0"/>
                <a:ea typeface="Times New Roman" panose="02020603050405020304" pitchFamily="18" charset="0"/>
                <a:cs typeface="Calibri" panose="020F0502020204030204" pitchFamily="34" charset="0"/>
              </a:rPr>
              <a:t>help bring fun</a:t>
            </a:r>
            <a:r>
              <a:rPr lang="en-VN" sz="2200" dirty="0">
                <a:latin typeface="Calibri" panose="020F0502020204030204" pitchFamily="34" charset="0"/>
                <a:ea typeface="Times New Roman" panose="02020603050405020304" pitchFamily="18" charset="0"/>
                <a:cs typeface="Calibri" panose="020F0502020204030204" pitchFamily="34" charset="0"/>
              </a:rPr>
              <a:t>, happiness and joy</a:t>
            </a:r>
            <a:r>
              <a:rPr lang="vi-VN" sz="2200" dirty="0">
                <a:latin typeface="Calibri" panose="020F0502020204030204" pitchFamily="34" charset="0"/>
                <a:ea typeface="Times New Roman" panose="02020603050405020304" pitchFamily="18" charset="0"/>
                <a:cs typeface="Calibri" panose="020F0502020204030204" pitchFamily="34" charset="0"/>
              </a:rPr>
              <a:t> to you</a:t>
            </a:r>
            <a:r>
              <a:rPr lang="en-VN" sz="2200" dirty="0">
                <a:latin typeface="Calibri" panose="020F0502020204030204" pitchFamily="34" charset="0"/>
                <a:ea typeface="Times New Roman" panose="02020603050405020304" pitchFamily="18" charset="0"/>
                <a:cs typeface="Calibri" panose="020F0502020204030204" pitchFamily="34" charset="0"/>
              </a:rPr>
              <a:t>ng people</a:t>
            </a:r>
            <a:r>
              <a:rPr lang="vi-VN" sz="2200" dirty="0">
                <a:latin typeface="Calibri" panose="020F0502020204030204" pitchFamily="34" charset="0"/>
                <a:ea typeface="Times New Roman" panose="02020603050405020304" pitchFamily="18" charset="0"/>
                <a:cs typeface="Calibri" panose="020F0502020204030204" pitchFamily="34" charset="0"/>
              </a:rPr>
              <a:t>’s li</a:t>
            </a:r>
            <a:r>
              <a:rPr lang="en-VN" sz="2200" dirty="0">
                <a:latin typeface="Calibri" panose="020F0502020204030204" pitchFamily="34" charset="0"/>
                <a:ea typeface="Times New Roman" panose="02020603050405020304" pitchFamily="18" charset="0"/>
                <a:cs typeface="Calibri" panose="020F0502020204030204" pitchFamily="34" charset="0"/>
              </a:rPr>
              <a:t>v</a:t>
            </a:r>
            <a:r>
              <a:rPr lang="vi-VN" sz="2200" dirty="0">
                <a:latin typeface="Calibri" panose="020F0502020204030204" pitchFamily="34" charset="0"/>
                <a:ea typeface="Times New Roman" panose="02020603050405020304" pitchFamily="18" charset="0"/>
                <a:cs typeface="Calibri" panose="020F0502020204030204" pitchFamily="34" charset="0"/>
              </a:rPr>
              <a:t>e</a:t>
            </a:r>
            <a:r>
              <a:rPr lang="en-VN" sz="2200" dirty="0">
                <a:latin typeface="Calibri" panose="020F0502020204030204" pitchFamily="34" charset="0"/>
                <a:ea typeface="Times New Roman" panose="02020603050405020304" pitchFamily="18" charset="0"/>
                <a:cs typeface="Calibri" panose="020F0502020204030204" pitchFamily="34" charset="0"/>
              </a:rPr>
              <a:t>s</a:t>
            </a:r>
            <a:r>
              <a:rPr lang="vi-VN" sz="2200" dirty="0">
                <a:latin typeface="Calibri" panose="020F0502020204030204" pitchFamily="34" charset="0"/>
                <a:ea typeface="Times New Roman" panose="02020603050405020304" pitchFamily="18" charset="0"/>
                <a:cs typeface="Calibri" panose="020F0502020204030204" pitchFamily="34" charset="0"/>
              </a:rPr>
              <a:t>. </a:t>
            </a:r>
            <a:r>
              <a:rPr lang="en-VN" sz="2200" dirty="0">
                <a:latin typeface="Calibri" panose="020F0502020204030204" pitchFamily="34" charset="0"/>
                <a:ea typeface="Times New Roman" panose="02020603050405020304" pitchFamily="18" charset="0"/>
                <a:cs typeface="Calibri" panose="020F0502020204030204" pitchFamily="34" charset="0"/>
              </a:rPr>
              <a:t>They give</a:t>
            </a:r>
            <a:r>
              <a:rPr lang="vi-VN" sz="2200" dirty="0">
                <a:latin typeface="Calibri" panose="020F0502020204030204" pitchFamily="34" charset="0"/>
                <a:ea typeface="Times New Roman" panose="02020603050405020304" pitchFamily="18" charset="0"/>
                <a:cs typeface="Calibri" panose="020F0502020204030204" pitchFamily="34" charset="0"/>
              </a:rPr>
              <a:t> an opportunity for young people to relax and </a:t>
            </a:r>
            <a:r>
              <a:rPr lang="en-VN" sz="2200" dirty="0">
                <a:latin typeface="Calibri" panose="020F0502020204030204" pitchFamily="34" charset="0"/>
                <a:ea typeface="Times New Roman" panose="02020603050405020304" pitchFamily="18" charset="0"/>
                <a:cs typeface="Calibri" panose="020F0502020204030204" pitchFamily="34" charset="0"/>
              </a:rPr>
              <a:t>spend enjoyable time</a:t>
            </a:r>
            <a:r>
              <a:rPr lang="vi-VN" sz="2200" dirty="0">
                <a:latin typeface="Calibri" panose="020F0502020204030204" pitchFamily="34" charset="0"/>
                <a:ea typeface="Times New Roman" panose="02020603050405020304" pitchFamily="18" charset="0"/>
                <a:cs typeface="Calibri" panose="020F0502020204030204" pitchFamily="34" charset="0"/>
              </a:rPr>
              <a:t> with their friends </a:t>
            </a:r>
            <a:r>
              <a:rPr lang="en-VN" sz="2200" dirty="0">
                <a:latin typeface="Calibri" panose="020F0502020204030204" pitchFamily="34" charset="0"/>
                <a:ea typeface="Times New Roman" panose="02020603050405020304" pitchFamily="18" charset="0"/>
                <a:cs typeface="Calibri" panose="020F0502020204030204" pitchFamily="34" charset="0"/>
              </a:rPr>
              <a:t>and</a:t>
            </a:r>
            <a:r>
              <a:rPr lang="vi-VN" sz="2200" dirty="0">
                <a:latin typeface="Calibri" panose="020F0502020204030204" pitchFamily="34" charset="0"/>
                <a:ea typeface="Times New Roman" panose="02020603050405020304" pitchFamily="18" charset="0"/>
                <a:cs typeface="Calibri" panose="020F0502020204030204" pitchFamily="34" charset="0"/>
              </a:rPr>
              <a:t> famil</a:t>
            </a:r>
            <a:r>
              <a:rPr lang="en-VN" sz="2200" dirty="0">
                <a:latin typeface="Calibri" panose="020F0502020204030204" pitchFamily="34" charset="0"/>
                <a:ea typeface="Times New Roman" panose="02020603050405020304" pitchFamily="18" charset="0"/>
                <a:cs typeface="Calibri" panose="020F0502020204030204" pitchFamily="34" charset="0"/>
              </a:rPr>
              <a:t>y</a:t>
            </a:r>
            <a:r>
              <a:rPr lang="vi-VN" sz="2200" dirty="0">
                <a:latin typeface="Calibri" panose="020F0502020204030204" pitchFamily="34" charset="0"/>
                <a:ea typeface="Times New Roman" panose="02020603050405020304" pitchFamily="18" charset="0"/>
                <a:cs typeface="Calibri" panose="020F0502020204030204" pitchFamily="34" charset="0"/>
              </a:rPr>
              <a:t>. </a:t>
            </a:r>
            <a:r>
              <a:rPr lang="en-VN" sz="2200" dirty="0">
                <a:latin typeface="Calibri" panose="020F0502020204030204" pitchFamily="34" charset="0"/>
                <a:ea typeface="Times New Roman" panose="02020603050405020304" pitchFamily="18" charset="0"/>
                <a:cs typeface="Calibri" panose="020F0502020204030204" pitchFamily="34" charset="0"/>
              </a:rPr>
              <a:t>T</a:t>
            </a:r>
            <a:r>
              <a:rPr lang="vi-VN" sz="2200" dirty="0">
                <a:latin typeface="Calibri" panose="020F0502020204030204" pitchFamily="34" charset="0"/>
                <a:ea typeface="Times New Roman" panose="02020603050405020304" pitchFamily="18" charset="0"/>
                <a:cs typeface="Calibri" panose="020F0502020204030204" pitchFamily="34" charset="0"/>
              </a:rPr>
              <a:t>hey can </a:t>
            </a:r>
            <a:r>
              <a:rPr lang="en-VN" sz="2200" dirty="0">
                <a:latin typeface="Calibri" panose="020F0502020204030204" pitchFamily="34" charset="0"/>
                <a:ea typeface="Times New Roman" panose="02020603050405020304" pitchFamily="18" charset="0"/>
                <a:cs typeface="Calibri" panose="020F0502020204030204" pitchFamily="34" charset="0"/>
              </a:rPr>
              <a:t>enjoy the festive spirit by watching performances, dressing up and eating festive food</a:t>
            </a:r>
            <a:r>
              <a:rPr lang="vi-VN" sz="2200" dirty="0">
                <a:latin typeface="Calibri" panose="020F0502020204030204" pitchFamily="34" charset="0"/>
                <a:ea typeface="Times New Roman" panose="02020603050405020304" pitchFamily="18" charset="0"/>
                <a:cs typeface="Calibri" panose="020F0502020204030204" pitchFamily="34" charset="0"/>
              </a:rPr>
              <a:t>. </a:t>
            </a:r>
            <a:endParaRPr lang="en-VN" sz="2200" dirty="0">
              <a:latin typeface="Calibri" panose="020F0502020204030204" pitchFamily="34" charset="0"/>
              <a:ea typeface="Times New Roman" panose="02020603050405020304" pitchFamily="18" charset="0"/>
              <a:cs typeface="Calibri" panose="020F0502020204030204" pitchFamily="34" charset="0"/>
            </a:endParaRPr>
          </a:p>
          <a:p>
            <a:pPr algn="just"/>
            <a:r>
              <a:rPr lang="vi-VN" sz="2200" dirty="0">
                <a:latin typeface="Calibri" panose="020F0502020204030204" pitchFamily="34" charset="0"/>
                <a:ea typeface="Times New Roman" panose="02020603050405020304" pitchFamily="18" charset="0"/>
                <a:cs typeface="Calibri" panose="020F0502020204030204" pitchFamily="34" charset="0"/>
              </a:rPr>
              <a:t>Finally, it cannot be denied that </a:t>
            </a:r>
            <a:r>
              <a:rPr lang="en-VN" sz="2200" dirty="0">
                <a:latin typeface="Calibri" panose="020F0502020204030204" pitchFamily="34" charset="0"/>
                <a:ea typeface="Times New Roman" panose="02020603050405020304" pitchFamily="18" charset="0"/>
                <a:cs typeface="Calibri" panose="020F0502020204030204" pitchFamily="34" charset="0"/>
              </a:rPr>
              <a:t>W</a:t>
            </a:r>
            <a:r>
              <a:rPr lang="vi-VN" sz="2200" dirty="0">
                <a:latin typeface="Calibri" panose="020F0502020204030204" pitchFamily="34" charset="0"/>
                <a:ea typeface="Times New Roman" panose="02020603050405020304" pitchFamily="18" charset="0"/>
                <a:cs typeface="Calibri" panose="020F0502020204030204" pitchFamily="34" charset="0"/>
              </a:rPr>
              <a:t>estern festivals </a:t>
            </a:r>
            <a:r>
              <a:rPr lang="en-VN" sz="2200" dirty="0">
                <a:latin typeface="Calibri" panose="020F0502020204030204" pitchFamily="34" charset="0"/>
                <a:ea typeface="Times New Roman" panose="02020603050405020304" pitchFamily="18" charset="0"/>
                <a:cs typeface="Calibri" panose="020F0502020204030204" pitchFamily="34" charset="0"/>
              </a:rPr>
              <a:t>also </a:t>
            </a:r>
            <a:r>
              <a:rPr lang="vi-VN" sz="2200" dirty="0">
                <a:latin typeface="Calibri" panose="020F0502020204030204" pitchFamily="34" charset="0"/>
                <a:ea typeface="Times New Roman" panose="02020603050405020304" pitchFamily="18" charset="0"/>
                <a:cs typeface="Calibri" panose="020F0502020204030204" pitchFamily="34" charset="0"/>
              </a:rPr>
              <a:t>encourage extra-curricular activities at schools. </a:t>
            </a:r>
            <a:r>
              <a:rPr lang="en-VN" sz="2200" dirty="0">
                <a:latin typeface="Calibri" panose="020F0502020204030204" pitchFamily="34" charset="0"/>
                <a:ea typeface="Times New Roman" panose="02020603050405020304" pitchFamily="18" charset="0"/>
                <a:cs typeface="Calibri" panose="020F0502020204030204" pitchFamily="34" charset="0"/>
              </a:rPr>
              <a:t>O</a:t>
            </a:r>
            <a:r>
              <a:rPr lang="vi-VN" sz="2200" dirty="0">
                <a:latin typeface="Calibri" panose="020F0502020204030204" pitchFamily="34" charset="0"/>
                <a:ea typeface="Times New Roman" panose="02020603050405020304" pitchFamily="18" charset="0"/>
                <a:cs typeface="Calibri" panose="020F0502020204030204" pitchFamily="34" charset="0"/>
              </a:rPr>
              <a:t>rganis</a:t>
            </a:r>
            <a:r>
              <a:rPr lang="en-VN" sz="2200" dirty="0">
                <a:latin typeface="Calibri" panose="020F0502020204030204" pitchFamily="34" charset="0"/>
                <a:ea typeface="Times New Roman" panose="02020603050405020304" pitchFamily="18" charset="0"/>
                <a:cs typeface="Calibri" panose="020F0502020204030204" pitchFamily="34" charset="0"/>
              </a:rPr>
              <a:t>ing special events</a:t>
            </a:r>
            <a:r>
              <a:rPr lang="vi-VN" sz="2200" dirty="0">
                <a:latin typeface="Calibri" panose="020F0502020204030204" pitchFamily="34" charset="0"/>
                <a:ea typeface="Times New Roman" panose="02020603050405020304" pitchFamily="18" charset="0"/>
                <a:cs typeface="Calibri" panose="020F0502020204030204" pitchFamily="34" charset="0"/>
              </a:rPr>
              <a:t> every year</a:t>
            </a:r>
            <a:r>
              <a:rPr lang="en-VN" sz="2200" dirty="0">
                <a:latin typeface="Calibri" panose="020F0502020204030204" pitchFamily="34" charset="0"/>
                <a:ea typeface="Times New Roman" panose="02020603050405020304" pitchFamily="18" charset="0"/>
                <a:cs typeface="Calibri" panose="020F0502020204030204" pitchFamily="34" charset="0"/>
              </a:rPr>
              <a:t>,</a:t>
            </a:r>
            <a:r>
              <a:rPr lang="vi-VN" sz="2200" dirty="0">
                <a:latin typeface="Calibri" panose="020F0502020204030204" pitchFamily="34" charset="0"/>
                <a:ea typeface="Times New Roman" panose="02020603050405020304" pitchFamily="18" charset="0"/>
                <a:cs typeface="Calibri" panose="020F0502020204030204" pitchFamily="34" charset="0"/>
              </a:rPr>
              <a:t> such as Halloween </a:t>
            </a:r>
            <a:r>
              <a:rPr lang="en-VN" sz="2200" dirty="0">
                <a:latin typeface="Calibri" panose="020F0502020204030204" pitchFamily="34" charset="0"/>
                <a:ea typeface="Times New Roman" panose="02020603050405020304" pitchFamily="18" charset="0"/>
                <a:cs typeface="Calibri" panose="020F0502020204030204" pitchFamily="34" charset="0"/>
              </a:rPr>
              <a:t>parties or Christmas fairs, </a:t>
            </a:r>
            <a:r>
              <a:rPr lang="vi-VN" sz="2200" dirty="0">
                <a:latin typeface="Calibri" panose="020F0502020204030204" pitchFamily="34" charset="0"/>
                <a:ea typeface="Times New Roman" panose="02020603050405020304" pitchFamily="18" charset="0"/>
                <a:cs typeface="Calibri" panose="020F0502020204030204" pitchFamily="34" charset="0"/>
              </a:rPr>
              <a:t>encourage</a:t>
            </a:r>
            <a:r>
              <a:rPr lang="en-VN" sz="2200" dirty="0">
                <a:latin typeface="Calibri" panose="020F0502020204030204" pitchFamily="34" charset="0"/>
                <a:ea typeface="Times New Roman" panose="02020603050405020304" pitchFamily="18" charset="0"/>
                <a:cs typeface="Calibri" panose="020F0502020204030204" pitchFamily="34" charset="0"/>
              </a:rPr>
              <a:t>s</a:t>
            </a:r>
            <a:r>
              <a:rPr lang="vi-VN" sz="2200" dirty="0">
                <a:latin typeface="Calibri" panose="020F0502020204030204" pitchFamily="34" charset="0"/>
                <a:ea typeface="Times New Roman" panose="02020603050405020304" pitchFamily="18" charset="0"/>
                <a:cs typeface="Calibri" panose="020F0502020204030204" pitchFamily="34" charset="0"/>
              </a:rPr>
              <a:t> students to discover </a:t>
            </a:r>
            <a:r>
              <a:rPr lang="en-VN" sz="2200" dirty="0">
                <a:latin typeface="Calibri" panose="020F0502020204030204" pitchFamily="34" charset="0"/>
                <a:ea typeface="Times New Roman" panose="02020603050405020304" pitchFamily="18" charset="0"/>
                <a:cs typeface="Calibri" panose="020F0502020204030204" pitchFamily="34" charset="0"/>
              </a:rPr>
              <a:t>interesting things about the </a:t>
            </a:r>
            <a:r>
              <a:rPr lang="vi-VN" sz="2200" dirty="0">
                <a:latin typeface="Calibri" panose="020F0502020204030204" pitchFamily="34" charset="0"/>
                <a:ea typeface="Times New Roman" panose="02020603050405020304" pitchFamily="18" charset="0"/>
                <a:cs typeface="Calibri" panose="020F0502020204030204" pitchFamily="34" charset="0"/>
              </a:rPr>
              <a:t>festival</a:t>
            </a:r>
            <a:r>
              <a:rPr lang="en-VN" sz="2200" dirty="0">
                <a:latin typeface="Calibri" panose="020F0502020204030204" pitchFamily="34" charset="0"/>
                <a:ea typeface="Times New Roman" panose="02020603050405020304" pitchFamily="18" charset="0"/>
                <a:cs typeface="Calibri" panose="020F0502020204030204" pitchFamily="34" charset="0"/>
              </a:rPr>
              <a:t>s</a:t>
            </a:r>
            <a:r>
              <a:rPr lang="vi-VN" sz="2200" dirty="0">
                <a:latin typeface="Calibri" panose="020F0502020204030204" pitchFamily="34" charset="0"/>
                <a:ea typeface="Times New Roman" panose="02020603050405020304" pitchFamily="18" charset="0"/>
                <a:cs typeface="Calibri" panose="020F0502020204030204" pitchFamily="34" charset="0"/>
              </a:rPr>
              <a:t>, socialise with friends </a:t>
            </a:r>
            <a:r>
              <a:rPr lang="en-VN" sz="2200" dirty="0">
                <a:latin typeface="Calibri" panose="020F0502020204030204" pitchFamily="34" charset="0"/>
                <a:ea typeface="Times New Roman" panose="02020603050405020304" pitchFamily="18" charset="0"/>
                <a:cs typeface="Calibri" panose="020F0502020204030204" pitchFamily="34" charset="0"/>
              </a:rPr>
              <a:t>from other cultures </a:t>
            </a:r>
            <a:r>
              <a:rPr lang="vi-VN" sz="2200" dirty="0">
                <a:latin typeface="Calibri" panose="020F0502020204030204" pitchFamily="34" charset="0"/>
                <a:ea typeface="Times New Roman" panose="02020603050405020304" pitchFamily="18" charset="0"/>
                <a:cs typeface="Calibri" panose="020F0502020204030204" pitchFamily="34" charset="0"/>
              </a:rPr>
              <a:t>or </a:t>
            </a:r>
            <a:r>
              <a:rPr lang="en-VN" sz="2200" dirty="0">
                <a:latin typeface="Calibri" panose="020F0502020204030204" pitchFamily="34" charset="0"/>
                <a:ea typeface="Times New Roman" panose="02020603050405020304" pitchFamily="18" charset="0"/>
                <a:cs typeface="Calibri" panose="020F0502020204030204" pitchFamily="34" charset="0"/>
              </a:rPr>
              <a:t>create</a:t>
            </a:r>
            <a:r>
              <a:rPr lang="vi-VN" sz="2200" dirty="0">
                <a:latin typeface="Calibri" panose="020F0502020204030204" pitchFamily="34" charset="0"/>
                <a:ea typeface="Times New Roman" panose="02020603050405020304" pitchFamily="18" charset="0"/>
                <a:cs typeface="Calibri" panose="020F0502020204030204" pitchFamily="34" charset="0"/>
              </a:rPr>
              <a:t> their own performances. </a:t>
            </a:r>
            <a:endParaRPr lang="en-VN" sz="2200" dirty="0">
              <a:latin typeface="Calibri" panose="020F0502020204030204" pitchFamily="34" charset="0"/>
              <a:ea typeface="Times New Roman" panose="02020603050405020304" pitchFamily="18" charset="0"/>
              <a:cs typeface="Calibri" panose="020F0502020204030204" pitchFamily="34" charset="0"/>
            </a:endParaRPr>
          </a:p>
          <a:p>
            <a:r>
              <a:rPr lang="vi-VN" sz="2200" kern="0" dirty="0">
                <a:latin typeface="Calibri" panose="020F0502020204030204" pitchFamily="34" charset="0"/>
                <a:ea typeface="Times New Roman" panose="02020603050405020304" pitchFamily="18" charset="0"/>
                <a:cs typeface="Calibri" panose="020F0502020204030204" pitchFamily="34" charset="0"/>
              </a:rPr>
              <a:t>In conclusion, I firmly believe that </a:t>
            </a:r>
            <a:r>
              <a:rPr lang="en-VN" sz="2200" kern="0" dirty="0">
                <a:latin typeface="Calibri" panose="020F0502020204030204" pitchFamily="34" charset="0"/>
                <a:ea typeface="Times New Roman" panose="02020603050405020304" pitchFamily="18" charset="0"/>
                <a:cs typeface="Calibri" panose="020F0502020204030204" pitchFamily="34" charset="0"/>
              </a:rPr>
              <a:t>celebrating W</a:t>
            </a:r>
            <a:r>
              <a:rPr lang="vi-VN" sz="2200" kern="0" dirty="0">
                <a:latin typeface="Calibri" panose="020F0502020204030204" pitchFamily="34" charset="0"/>
                <a:ea typeface="Times New Roman" panose="02020603050405020304" pitchFamily="18" charset="0"/>
                <a:cs typeface="Calibri" panose="020F0502020204030204" pitchFamily="34" charset="0"/>
              </a:rPr>
              <a:t>estern festivals in Viet Nam do</a:t>
            </a:r>
            <a:r>
              <a:rPr lang="en-VN" sz="2200" kern="0" dirty="0">
                <a:latin typeface="Calibri" panose="020F0502020204030204" pitchFamily="34" charset="0"/>
                <a:ea typeface="Times New Roman" panose="02020603050405020304" pitchFamily="18" charset="0"/>
                <a:cs typeface="Calibri" panose="020F0502020204030204" pitchFamily="34" charset="0"/>
              </a:rPr>
              <a:t>es</a:t>
            </a:r>
            <a:r>
              <a:rPr lang="vi-VN" sz="2200" kern="0" dirty="0">
                <a:latin typeface="Calibri" panose="020F0502020204030204" pitchFamily="34" charset="0"/>
                <a:ea typeface="Times New Roman" panose="02020603050405020304" pitchFamily="18" charset="0"/>
                <a:cs typeface="Calibri" panose="020F0502020204030204" pitchFamily="34" charset="0"/>
              </a:rPr>
              <a:t> more good</a:t>
            </a:r>
            <a:r>
              <a:rPr lang="en-VN" sz="2200" kern="0" dirty="0">
                <a:latin typeface="Calibri" panose="020F0502020204030204" pitchFamily="34" charset="0"/>
                <a:ea typeface="Times New Roman" panose="02020603050405020304" pitchFamily="18" charset="0"/>
                <a:cs typeface="Calibri" panose="020F0502020204030204" pitchFamily="34" charset="0"/>
              </a:rPr>
              <a:t> than harm</a:t>
            </a:r>
            <a:r>
              <a:rPr lang="vi-VN" sz="2200" kern="0" dirty="0">
                <a:latin typeface="Calibri" panose="020F0502020204030204" pitchFamily="34" charset="0"/>
                <a:ea typeface="Times New Roman" panose="02020603050405020304" pitchFamily="18" charset="0"/>
                <a:cs typeface="Calibri" panose="020F0502020204030204" pitchFamily="34" charset="0"/>
              </a:rPr>
              <a:t> to young people. They can have fun, broaden their </a:t>
            </a:r>
            <a:r>
              <a:rPr lang="en-VN" sz="2200" kern="0" dirty="0">
                <a:latin typeface="Calibri" panose="020F0502020204030204" pitchFamily="34" charset="0"/>
                <a:ea typeface="Times New Roman" panose="02020603050405020304" pitchFamily="18" charset="0"/>
                <a:cs typeface="Calibri" panose="020F0502020204030204" pitchFamily="34" charset="0"/>
              </a:rPr>
              <a:t>cultural </a:t>
            </a:r>
            <a:r>
              <a:rPr lang="vi-VN" sz="2200" kern="0" dirty="0">
                <a:latin typeface="Calibri" panose="020F0502020204030204" pitchFamily="34" charset="0"/>
                <a:ea typeface="Times New Roman" panose="02020603050405020304" pitchFamily="18" charset="0"/>
                <a:cs typeface="Calibri" panose="020F0502020204030204" pitchFamily="34" charset="0"/>
              </a:rPr>
              <a:t>knowledge and enjoy their school life more.</a:t>
            </a:r>
            <a:r>
              <a:rPr lang="vi-VN" sz="2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VN"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2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592218" y="1565504"/>
            <a:ext cx="7593030" cy="2231958"/>
          </a:xfrm>
          <a:prstGeom prst="rect">
            <a:avLst/>
          </a:prstGeom>
          <a:noFill/>
        </p:spPr>
        <p:txBody>
          <a:bodyPr wrap="square" rtlCol="0">
            <a:spAutoFit/>
          </a:bodyPr>
          <a:lstStyle/>
          <a:p>
            <a:pPr>
              <a:lnSpc>
                <a:spcPct val="150000"/>
              </a:lnSpc>
            </a:pPr>
            <a:r>
              <a:rPr lang="vi-VN" sz="3200" dirty="0">
                <a:latin typeface="Calibri" panose="020F0502020204030204" pitchFamily="34" charset="0"/>
                <a:cs typeface="Calibri" panose="020F0502020204030204" pitchFamily="34" charset="0"/>
              </a:rPr>
              <a:t>What have you learnt today?</a:t>
            </a:r>
            <a:endParaRPr lang="en-US" sz="32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3200" dirty="0" err="1"/>
              <a:t>Synthesise</a:t>
            </a:r>
            <a:r>
              <a:rPr lang="en-US" sz="3200" dirty="0"/>
              <a:t> and </a:t>
            </a:r>
            <a:r>
              <a:rPr lang="en-US" sz="3200" dirty="0" err="1"/>
              <a:t>summarise</a:t>
            </a:r>
            <a:r>
              <a:rPr lang="en-US" sz="3200" dirty="0"/>
              <a:t> information in order to write an opinion essay.</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792942" y="1867704"/>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Rewrite the paragraph in the notebook.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Lesson 7 – Communication &amp; Culture.</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2</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438400" y="418267"/>
            <a:ext cx="5319539" cy="769441"/>
          </a:xfrm>
          <a:prstGeom prst="rect">
            <a:avLst/>
          </a:prstGeom>
          <a:noFill/>
        </p:spPr>
        <p:txBody>
          <a:bodyPr wrap="square" rtlCol="0">
            <a:spAutoFit/>
          </a:bodyPr>
          <a:lstStyle/>
          <a:p>
            <a:r>
              <a:rPr lang="en-US" sz="4400" b="1" dirty="0">
                <a:solidFill>
                  <a:srgbClr val="FFFFFF"/>
                </a:solidFill>
                <a:latin typeface="UTMFacebookK&amp;TBold"/>
              </a:rPr>
              <a:t>A multicultural world</a:t>
            </a:r>
            <a:endParaRPr lang="en-US" sz="44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WRITING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6</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954107"/>
          </a:xfrm>
          <a:prstGeom prst="rect">
            <a:avLst/>
          </a:prstGeom>
          <a:noFill/>
        </p:spPr>
        <p:txBody>
          <a:bodyPr wrap="square" rtlCol="0">
            <a:spAutoFit/>
          </a:bodyPr>
          <a:lstStyle/>
          <a:p>
            <a:pPr algn="ctr"/>
            <a:r>
              <a:rPr lang="en-US" sz="2800" b="1" i="1" dirty="0">
                <a:solidFill>
                  <a:srgbClr val="EF6330"/>
                </a:solidFill>
                <a:effectLst/>
              </a:rPr>
              <a:t>An opinion essay on the impacts of world festivals on young Vietnamese people </a:t>
            </a:r>
            <a:endParaRPr lang="en-US" sz="2800" b="1" dirty="0"/>
          </a:p>
        </p:txBody>
      </p:sp>
    </p:spTree>
    <p:extLst>
      <p:ext uri="{BB962C8B-B14F-4D97-AF65-F5344CB8AC3E}">
        <p14:creationId xmlns:p14="http://schemas.microsoft.com/office/powerpoint/2010/main" val="167144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18211" y="891230"/>
            <a:ext cx="1698952"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330063" y="1674214"/>
            <a:ext cx="163725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718211" y="2574604"/>
            <a:ext cx="1706816"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Hot seat</a:t>
            </a:r>
            <a:endParaRPr lang="en-GB" sz="1350" dirty="0">
              <a:solidFill>
                <a:schemeClr val="tx1"/>
              </a:solidFill>
            </a:endParaRPr>
          </a:p>
        </p:txBody>
      </p:sp>
      <p:sp>
        <p:nvSpPr>
          <p:cNvPr id="26" name="Rectangle 25"/>
          <p:cNvSpPr/>
          <p:nvPr/>
        </p:nvSpPr>
        <p:spPr>
          <a:xfrm>
            <a:off x="4505771" y="1594890"/>
            <a:ext cx="3659538" cy="642093"/>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spcBef>
                <a:spcPts val="0"/>
              </a:spcBef>
              <a:spcAft>
                <a:spcPts val="0"/>
              </a:spcAft>
            </a:pPr>
            <a:r>
              <a:rPr lang="en-US" sz="1350" dirty="0">
                <a:solidFill>
                  <a:schemeClr val="tx1"/>
                </a:solidFill>
                <a:effectLst/>
                <a:ea typeface="Times New Roman" panose="02020603050405020304" pitchFamily="18" charset="0"/>
              </a:rPr>
              <a:t>- Task 1: </a:t>
            </a:r>
            <a:r>
              <a:rPr lang="en-US" sz="1350" kern="0" dirty="0">
                <a:solidFill>
                  <a:srgbClr val="000000"/>
                </a:solidFill>
                <a:effectLst/>
                <a:ea typeface="Times New Roman" panose="02020603050405020304" pitchFamily="18" charset="0"/>
              </a:rPr>
              <a:t>Decide the given points are positive or negative.</a:t>
            </a:r>
            <a:endParaRPr lang="en-US" sz="1350" dirty="0">
              <a:solidFill>
                <a:schemeClr val="tx1"/>
              </a:solidFill>
              <a:effectLst/>
              <a:ea typeface="Times New Roman" panose="02020603050405020304" pitchFamily="18" charset="0"/>
            </a:endParaRPr>
          </a:p>
        </p:txBody>
      </p:sp>
      <p:sp>
        <p:nvSpPr>
          <p:cNvPr id="27" name="Rectangle 26"/>
          <p:cNvSpPr/>
          <p:nvPr/>
        </p:nvSpPr>
        <p:spPr>
          <a:xfrm>
            <a:off x="4505768" y="2519884"/>
            <a:ext cx="3659539" cy="642093"/>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 algn="just"/>
            <a:r>
              <a:rPr lang="en-US" sz="1350" dirty="0">
                <a:solidFill>
                  <a:schemeClr val="tx1"/>
                </a:solidFill>
                <a:effectLst/>
                <a:ea typeface="Times New Roman" panose="02020603050405020304" pitchFamily="18" charset="0"/>
                <a:cs typeface="Times New Roman" panose="02020603050405020304" pitchFamily="18" charset="0"/>
              </a:rPr>
              <a:t>- Task 2: </a:t>
            </a:r>
            <a:r>
              <a:rPr lang="en-US" sz="1350" dirty="0">
                <a:solidFill>
                  <a:srgbClr val="000000"/>
                </a:solidFill>
                <a:effectLst/>
                <a:ea typeface="Times New Roman" panose="02020603050405020304" pitchFamily="18" charset="0"/>
              </a:rPr>
              <a:t>Write an opinion essay.</a:t>
            </a:r>
            <a:endParaRPr lang="en-US" sz="1350" dirty="0">
              <a:effectLst/>
              <a:ea typeface="Times New Roman" panose="02020603050405020304" pitchFamily="18" charset="0"/>
            </a:endParaRPr>
          </a:p>
        </p:txBody>
      </p:sp>
      <p:cxnSp>
        <p:nvCxnSpPr>
          <p:cNvPr id="28" name="Curved Connector 27"/>
          <p:cNvCxnSpPr>
            <a:cxnSpLocks/>
            <a:stCxn id="22" idx="3"/>
            <a:endCxn id="23" idx="0"/>
          </p:cNvCxnSpPr>
          <p:nvPr/>
        </p:nvCxnSpPr>
        <p:spPr>
          <a:xfrm>
            <a:off x="2417163" y="1137006"/>
            <a:ext cx="731525" cy="537208"/>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571619" y="1919990"/>
            <a:ext cx="758444" cy="654614"/>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330063" y="3512066"/>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330718"/>
            <a:ext cx="3659537"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 Wrap-up</a:t>
            </a:r>
          </a:p>
          <a:p>
            <a:r>
              <a:rPr lang="en-US" sz="1350" dirty="0">
                <a:solidFill>
                  <a:schemeClr val="tx1"/>
                </a:solidFill>
              </a:rPr>
              <a:t>- Homework</a:t>
            </a:r>
            <a:endParaRPr lang="en-GB" sz="1350" dirty="0">
              <a:solidFill>
                <a:schemeClr val="tx1"/>
              </a:solidFill>
            </a:endParaRPr>
          </a:p>
        </p:txBody>
      </p:sp>
      <p:cxnSp>
        <p:nvCxnSpPr>
          <p:cNvPr id="33" name="Curved Connector 32"/>
          <p:cNvCxnSpPr>
            <a:cxnSpLocks/>
            <a:stCxn id="31" idx="1"/>
            <a:endCxn id="34" idx="0"/>
          </p:cNvCxnSpPr>
          <p:nvPr/>
        </p:nvCxnSpPr>
        <p:spPr>
          <a:xfrm rot="10800000" flipV="1">
            <a:off x="1567687" y="3761872"/>
            <a:ext cx="762376" cy="56884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718211" y="4330718"/>
            <a:ext cx="1698952"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1" idx="0"/>
          </p:cNvCxnSpPr>
          <p:nvPr/>
        </p:nvCxnSpPr>
        <p:spPr>
          <a:xfrm>
            <a:off x="2425027" y="2840931"/>
            <a:ext cx="723661" cy="67113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68" y="3496541"/>
            <a:ext cx="3659537"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350" dirty="0">
                <a:solidFill>
                  <a:schemeClr val="tx1"/>
                </a:solidFill>
                <a:ea typeface="Times New Roman" panose="02020603050405020304" pitchFamily="18" charset="0"/>
              </a:rPr>
              <a:t>Peer review</a:t>
            </a:r>
            <a:endParaRPr lang="en-US" sz="1350" dirty="0">
              <a:solidFill>
                <a:schemeClr val="tx1"/>
              </a:solidFill>
              <a:effectLst/>
              <a:ea typeface="Times New Roman" panose="02020603050405020304" pitchFamily="18" charset="0"/>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UTM Facebook K&amp;T" panose="02040603050506020204" pitchFamily="18" charset="0"/>
              </a:rPr>
              <a:t>WRITING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608240" y="809750"/>
            <a:ext cx="7927520" cy="646331"/>
          </a:xfrm>
          <a:prstGeom prst="rect">
            <a:avLst/>
          </a:prstGeom>
          <a:noFill/>
        </p:spPr>
        <p:txBody>
          <a:bodyPr wrap="square">
            <a:spAutoFit/>
          </a:bodyPr>
          <a:lstStyle/>
          <a:p>
            <a:pPr algn="ctr"/>
            <a:r>
              <a:rPr lang="en-US" sz="3600" b="1" dirty="0">
                <a:solidFill>
                  <a:srgbClr val="FF0000"/>
                </a:solidFill>
                <a:effectLst/>
                <a:ea typeface="Times New Roman" panose="02020603050405020304" pitchFamily="18" charset="0"/>
              </a:rPr>
              <a:t>HOT SEAT</a:t>
            </a:r>
            <a:endParaRPr lang="en-US" sz="3600" dirty="0">
              <a:solidFill>
                <a:srgbClr val="FF0000"/>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5AB300B9-6A8E-43FD-D934-4FC3B6393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598" y="1619088"/>
            <a:ext cx="5300804" cy="2981702"/>
          </a:xfrm>
          <a:prstGeom prst="rect">
            <a:avLst/>
          </a:prstGeom>
        </p:spPr>
      </p:pic>
    </p:spTree>
    <p:extLst>
      <p:ext uri="{BB962C8B-B14F-4D97-AF65-F5344CB8AC3E}">
        <p14:creationId xmlns:p14="http://schemas.microsoft.com/office/powerpoint/2010/main" val="368098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380138" y="727483"/>
            <a:ext cx="7927520" cy="646331"/>
          </a:xfrm>
          <a:prstGeom prst="rect">
            <a:avLst/>
          </a:prstGeom>
          <a:noFill/>
        </p:spPr>
        <p:txBody>
          <a:bodyPr wrap="square">
            <a:spAutoFit/>
          </a:bodyPr>
          <a:lstStyle/>
          <a:p>
            <a:pPr algn="ctr"/>
            <a:r>
              <a:rPr lang="en-US" sz="3600" b="1" dirty="0">
                <a:solidFill>
                  <a:srgbClr val="FF0000"/>
                </a:solidFill>
                <a:effectLst/>
                <a:ea typeface="Times New Roman" panose="02020603050405020304" pitchFamily="18" charset="0"/>
              </a:rPr>
              <a:t>HOT SEAT</a:t>
            </a:r>
            <a:endParaRPr lang="en-US" sz="3600" dirty="0">
              <a:solidFill>
                <a:srgbClr val="FF0000"/>
              </a:solidFill>
              <a:effectLst/>
              <a:ea typeface="Times New Roman" panose="02020603050405020304" pitchFamily="18" charset="0"/>
            </a:endParaRPr>
          </a:p>
        </p:txBody>
      </p:sp>
      <p:sp>
        <p:nvSpPr>
          <p:cNvPr id="2" name="TextBox 1">
            <a:extLst>
              <a:ext uri="{FF2B5EF4-FFF2-40B4-BE49-F238E27FC236}">
                <a16:creationId xmlns:a16="http://schemas.microsoft.com/office/drawing/2014/main" id="{6D3654F3-FE06-324F-999E-49344A826A64}"/>
              </a:ext>
            </a:extLst>
          </p:cNvPr>
          <p:cNvSpPr txBox="1"/>
          <p:nvPr/>
        </p:nvSpPr>
        <p:spPr>
          <a:xfrm>
            <a:off x="1608083" y="2123090"/>
            <a:ext cx="184731" cy="369332"/>
          </a:xfrm>
          <a:prstGeom prst="rect">
            <a:avLst/>
          </a:prstGeom>
          <a:noFill/>
        </p:spPr>
        <p:txBody>
          <a:bodyPr wrap="none" rtlCol="0">
            <a:spAutoFit/>
          </a:bodyPr>
          <a:lstStyle/>
          <a:p>
            <a:endParaRPr lang="en-VN" dirty="0"/>
          </a:p>
        </p:txBody>
      </p:sp>
      <p:sp>
        <p:nvSpPr>
          <p:cNvPr id="7" name="TextBox 6">
            <a:extLst>
              <a:ext uri="{FF2B5EF4-FFF2-40B4-BE49-F238E27FC236}">
                <a16:creationId xmlns:a16="http://schemas.microsoft.com/office/drawing/2014/main" id="{75003B03-242E-1947-8F4A-4988BB817EF4}"/>
              </a:ext>
            </a:extLst>
          </p:cNvPr>
          <p:cNvSpPr txBox="1"/>
          <p:nvPr/>
        </p:nvSpPr>
        <p:spPr>
          <a:xfrm>
            <a:off x="190069" y="1454554"/>
            <a:ext cx="8763862" cy="3539430"/>
          </a:xfrm>
          <a:prstGeom prst="rect">
            <a:avLst/>
          </a:prstGeom>
          <a:noFill/>
        </p:spPr>
        <p:txBody>
          <a:bodyPr wrap="square" rtlCol="0">
            <a:spAutoFit/>
          </a:bodyPr>
          <a:lstStyle/>
          <a:p>
            <a:pPr marL="0" marR="0" indent="-127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Work as </a:t>
            </a:r>
            <a:r>
              <a:rPr lang="en-US" sz="2800" dirty="0">
                <a:solidFill>
                  <a:srgbClr val="000000"/>
                </a:solidFill>
                <a:ea typeface="Times New Roman" panose="02020603050405020304" pitchFamily="18" charset="0"/>
                <a:cs typeface="Times New Roman" panose="02020603050405020304" pitchFamily="18" charset="0"/>
              </a:rPr>
              <a:t>four</a:t>
            </a:r>
            <a:r>
              <a:rPr lang="en-US" sz="2800" dirty="0">
                <a:solidFill>
                  <a:srgbClr val="000000"/>
                </a:solidFill>
                <a:effectLst/>
                <a:ea typeface="Times New Roman" panose="02020603050405020304" pitchFamily="18" charset="0"/>
                <a:cs typeface="Times New Roman" panose="02020603050405020304" pitchFamily="18" charset="0"/>
              </a:rPr>
              <a:t> teams.</a:t>
            </a:r>
            <a:endParaRPr lang="en-US" sz="2800" dirty="0">
              <a:effectLst/>
              <a:ea typeface="Times New Roman" panose="02020603050405020304" pitchFamily="18" charset="0"/>
              <a:cs typeface="Times New Roman" panose="02020603050405020304" pitchFamily="18" charset="0"/>
            </a:endParaRPr>
          </a:p>
          <a:p>
            <a:pPr marL="0" marR="0" indent="-127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One student sits on the table and describes the </a:t>
            </a:r>
            <a:r>
              <a:rPr lang="en-US" sz="2800" dirty="0">
                <a:solidFill>
                  <a:srgbClr val="000000"/>
                </a:solidFill>
                <a:ea typeface="Times New Roman" panose="02020603050405020304" pitchFamily="18" charset="0"/>
                <a:cs typeface="Times New Roman" panose="02020603050405020304" pitchFamily="18" charset="0"/>
              </a:rPr>
              <a:t>given word using actions and related words</a:t>
            </a:r>
            <a:endParaRPr lang="en-US" sz="2800" dirty="0">
              <a:solidFill>
                <a:srgbClr val="000000"/>
              </a:solidFill>
              <a:effectLst/>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solidFill>
                  <a:srgbClr val="000000"/>
                </a:solidFill>
                <a:ea typeface="Times New Roman" panose="02020603050405020304" pitchFamily="18" charset="0"/>
                <a:cs typeface="Times New Roman" panose="02020603050405020304" pitchFamily="18" charset="0"/>
              </a:rPr>
              <a:t>- The teams raise hands to answer.</a:t>
            </a:r>
          </a:p>
          <a:p>
            <a:pPr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The faste</a:t>
            </a:r>
            <a:r>
              <a:rPr lang="en-US" sz="2800" dirty="0">
                <a:solidFill>
                  <a:srgbClr val="000000"/>
                </a:solidFill>
                <a:ea typeface="Times New Roman" panose="02020603050405020304" pitchFamily="18" charset="0"/>
                <a:cs typeface="Times New Roman" panose="02020603050405020304" pitchFamily="18" charset="0"/>
              </a:rPr>
              <a:t>st gets the chance</a:t>
            </a:r>
            <a:endParaRPr lang="en-US" sz="2800" dirty="0">
              <a:effectLst/>
              <a:ea typeface="Times New Roman" panose="02020603050405020304" pitchFamily="18" charset="0"/>
              <a:cs typeface="Times New Roman" panose="02020603050405020304" pitchFamily="18" charset="0"/>
            </a:endParaRPr>
          </a:p>
          <a:p>
            <a:pPr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If the answer is correct </a:t>
            </a:r>
            <a:r>
              <a:rPr lang="en-US" sz="28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srgbClr val="000000"/>
                </a:solidFill>
                <a:effectLst/>
                <a:ea typeface="Times New Roman" panose="02020603050405020304" pitchFamily="18" charset="0"/>
                <a:cs typeface="Times New Roman" panose="02020603050405020304" pitchFamily="18" charset="0"/>
              </a:rPr>
              <a:t>one point for their team.</a:t>
            </a:r>
          </a:p>
          <a:p>
            <a:pPr marR="0">
              <a:spcBef>
                <a:spcPts val="0"/>
              </a:spcBef>
              <a:spcAft>
                <a:spcPts val="0"/>
              </a:spcAft>
            </a:pPr>
            <a:r>
              <a:rPr lang="en-US" sz="2800" dirty="0">
                <a:solidFill>
                  <a:srgbClr val="000000"/>
                </a:solidFill>
                <a:effectLst/>
                <a:ea typeface="Times New Roman" panose="02020603050405020304" pitchFamily="18" charset="0"/>
                <a:cs typeface="Times New Roman" panose="02020603050405020304" pitchFamily="18" charset="0"/>
              </a:rPr>
              <a:t>- If the answer is incorrect </a:t>
            </a:r>
            <a:r>
              <a:rPr lang="en-US" sz="2800" dirty="0">
                <a:solidFill>
                  <a:srgbClr val="000000"/>
                </a:solidFill>
                <a:effectLst/>
                <a:ea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srgbClr val="000000"/>
                </a:solidFill>
                <a:effectLst/>
                <a:ea typeface="Times New Roman" panose="02020603050405020304" pitchFamily="18" charset="0"/>
                <a:cs typeface="Times New Roman" panose="02020603050405020304" pitchFamily="18" charset="0"/>
              </a:rPr>
              <a:t>the others get the chance. </a:t>
            </a:r>
          </a:p>
          <a:p>
            <a:pPr marL="0" marR="0" indent="-1270">
              <a:spcBef>
                <a:spcPts val="0"/>
              </a:spcBef>
              <a:spcAft>
                <a:spcPts val="0"/>
              </a:spcAft>
            </a:pPr>
            <a:r>
              <a:rPr lang="en-US" sz="2800" dirty="0">
                <a:solidFill>
                  <a:srgbClr val="000000"/>
                </a:solidFill>
                <a:ea typeface="Times New Roman" panose="02020603050405020304" pitchFamily="18" charset="0"/>
                <a:cs typeface="Times New Roman" panose="02020603050405020304" pitchFamily="18" charset="0"/>
              </a:rPr>
              <a:t>-</a:t>
            </a:r>
            <a:r>
              <a:rPr lang="en-US" sz="2800" kern="0" dirty="0">
                <a:solidFill>
                  <a:srgbClr val="000000"/>
                </a:solidFill>
                <a:effectLst/>
                <a:ea typeface="Times New Roman" panose="02020603050405020304" pitchFamily="18" charset="0"/>
                <a:cs typeface="Times New Roman" panose="02020603050405020304" pitchFamily="18" charset="0"/>
              </a:rPr>
              <a:t> The team with higher score is the winner.</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56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12" name="TextBox 11">
            <a:extLst>
              <a:ext uri="{FF2B5EF4-FFF2-40B4-BE49-F238E27FC236}">
                <a16:creationId xmlns:a16="http://schemas.microsoft.com/office/drawing/2014/main" id="{8A01C661-5897-7B2E-E3CD-38CBBDD5706F}"/>
              </a:ext>
            </a:extLst>
          </p:cNvPr>
          <p:cNvSpPr txBox="1"/>
          <p:nvPr/>
        </p:nvSpPr>
        <p:spPr>
          <a:xfrm>
            <a:off x="547734" y="1236727"/>
            <a:ext cx="3261403" cy="769441"/>
          </a:xfrm>
          <a:prstGeom prst="rect">
            <a:avLst/>
          </a:prstGeom>
          <a:noFill/>
        </p:spPr>
        <p:txBody>
          <a:bodyPr wrap="square">
            <a:spAutoFit/>
          </a:bodyPr>
          <a:lstStyle/>
          <a:p>
            <a:r>
              <a:rPr lang="en-US" sz="4400" b="0" i="0" u="none" strike="noStrike" dirty="0">
                <a:solidFill>
                  <a:srgbClr val="000000"/>
                </a:solidFill>
                <a:effectLst/>
                <a:latin typeface="Times New Roman" panose="02020603050405020304" pitchFamily="18" charset="0"/>
              </a:rPr>
              <a:t>trick or treat</a:t>
            </a:r>
            <a:endParaRPr lang="en-VN" sz="4400" dirty="0"/>
          </a:p>
        </p:txBody>
      </p:sp>
      <p:sp>
        <p:nvSpPr>
          <p:cNvPr id="14" name="TextBox 13">
            <a:extLst>
              <a:ext uri="{FF2B5EF4-FFF2-40B4-BE49-F238E27FC236}">
                <a16:creationId xmlns:a16="http://schemas.microsoft.com/office/drawing/2014/main" id="{A9642E15-8F27-1D25-F5AB-0BC22E9154DC}"/>
              </a:ext>
            </a:extLst>
          </p:cNvPr>
          <p:cNvSpPr txBox="1"/>
          <p:nvPr/>
        </p:nvSpPr>
        <p:spPr>
          <a:xfrm>
            <a:off x="547733" y="2440838"/>
            <a:ext cx="3261403" cy="769441"/>
          </a:xfrm>
          <a:prstGeom prst="rect">
            <a:avLst/>
          </a:prstGeom>
          <a:noFill/>
        </p:spPr>
        <p:txBody>
          <a:bodyPr wrap="square">
            <a:spAutoFit/>
          </a:bodyPr>
          <a:lstStyle/>
          <a:p>
            <a:r>
              <a:rPr lang="en-US" sz="4400" b="0" i="0" u="none" strike="noStrike" dirty="0">
                <a:solidFill>
                  <a:srgbClr val="000000"/>
                </a:solidFill>
                <a:effectLst/>
                <a:latin typeface="Times New Roman" panose="02020603050405020304" pitchFamily="18" charset="0"/>
              </a:rPr>
              <a:t>trend</a:t>
            </a:r>
            <a:endParaRPr lang="en-VN" sz="4400" dirty="0"/>
          </a:p>
        </p:txBody>
      </p:sp>
      <p:sp>
        <p:nvSpPr>
          <p:cNvPr id="15" name="TextBox 14">
            <a:extLst>
              <a:ext uri="{FF2B5EF4-FFF2-40B4-BE49-F238E27FC236}">
                <a16:creationId xmlns:a16="http://schemas.microsoft.com/office/drawing/2014/main" id="{2504D2D5-4742-5C62-5020-CA99F8822DC2}"/>
              </a:ext>
            </a:extLst>
          </p:cNvPr>
          <p:cNvSpPr txBox="1"/>
          <p:nvPr/>
        </p:nvSpPr>
        <p:spPr>
          <a:xfrm>
            <a:off x="463936" y="3644949"/>
            <a:ext cx="3261403" cy="769441"/>
          </a:xfrm>
          <a:prstGeom prst="rect">
            <a:avLst/>
          </a:prstGeom>
          <a:noFill/>
        </p:spPr>
        <p:txBody>
          <a:bodyPr wrap="square">
            <a:spAutoFit/>
          </a:bodyPr>
          <a:lstStyle/>
          <a:p>
            <a:r>
              <a:rPr lang="en-US" sz="4400" b="0" i="0" u="none" strike="noStrike" dirty="0">
                <a:solidFill>
                  <a:srgbClr val="000000"/>
                </a:solidFill>
                <a:effectLst/>
                <a:latin typeface="Times New Roman" panose="02020603050405020304" pitchFamily="18" charset="0"/>
              </a:rPr>
              <a:t>globalisation</a:t>
            </a:r>
            <a:endParaRPr lang="en-VN" sz="4400" dirty="0"/>
          </a:p>
        </p:txBody>
      </p:sp>
      <p:sp>
        <p:nvSpPr>
          <p:cNvPr id="16" name="TextBox 15">
            <a:extLst>
              <a:ext uri="{FF2B5EF4-FFF2-40B4-BE49-F238E27FC236}">
                <a16:creationId xmlns:a16="http://schemas.microsoft.com/office/drawing/2014/main" id="{4351D1DC-B626-B1D7-6AD9-3E9B87EA202C}"/>
              </a:ext>
            </a:extLst>
          </p:cNvPr>
          <p:cNvSpPr txBox="1"/>
          <p:nvPr/>
        </p:nvSpPr>
        <p:spPr>
          <a:xfrm>
            <a:off x="4884343" y="1236727"/>
            <a:ext cx="3261403" cy="769441"/>
          </a:xfrm>
          <a:prstGeom prst="rect">
            <a:avLst/>
          </a:prstGeom>
          <a:noFill/>
        </p:spPr>
        <p:txBody>
          <a:bodyPr wrap="square">
            <a:spAutoFit/>
          </a:bodyPr>
          <a:lstStyle>
            <a:defPPr>
              <a:defRPr lang="en-US"/>
            </a:defPPr>
            <a:lvl1pPr>
              <a:defRPr sz="4400" b="0" i="0" u="none" strike="noStrike">
                <a:solidFill>
                  <a:srgbClr val="000000"/>
                </a:solidFill>
                <a:effectLst/>
                <a:latin typeface="Times New Roman" panose="02020603050405020304" pitchFamily="18" charset="0"/>
              </a:defRPr>
            </a:lvl1pPr>
          </a:lstStyle>
          <a:p>
            <a:r>
              <a:rPr lang="en-US" dirty="0"/>
              <a:t>spring rolls</a:t>
            </a:r>
            <a:endParaRPr lang="en-VN" dirty="0"/>
          </a:p>
        </p:txBody>
      </p:sp>
      <p:sp>
        <p:nvSpPr>
          <p:cNvPr id="17" name="TextBox 16">
            <a:extLst>
              <a:ext uri="{FF2B5EF4-FFF2-40B4-BE49-F238E27FC236}">
                <a16:creationId xmlns:a16="http://schemas.microsoft.com/office/drawing/2014/main" id="{E9256FAA-24EB-7B62-EFF4-8023689C75C1}"/>
              </a:ext>
            </a:extLst>
          </p:cNvPr>
          <p:cNvSpPr txBox="1"/>
          <p:nvPr/>
        </p:nvSpPr>
        <p:spPr>
          <a:xfrm>
            <a:off x="4884343" y="2471615"/>
            <a:ext cx="3261403" cy="707886"/>
          </a:xfrm>
          <a:prstGeom prst="rect">
            <a:avLst/>
          </a:prstGeom>
          <a:noFill/>
        </p:spPr>
        <p:txBody>
          <a:bodyPr wrap="square">
            <a:spAutoFit/>
          </a:bodyPr>
          <a:lstStyle/>
          <a:p>
            <a:r>
              <a:rPr lang="en-US" sz="4000" b="0" i="0" u="none" strike="noStrike" dirty="0">
                <a:solidFill>
                  <a:srgbClr val="000000"/>
                </a:solidFill>
                <a:effectLst/>
                <a:latin typeface="Times New Roman" panose="02020603050405020304" pitchFamily="18" charset="0"/>
              </a:rPr>
              <a:t>haunted house</a:t>
            </a:r>
            <a:endParaRPr lang="en-VN" sz="8000" dirty="0"/>
          </a:p>
        </p:txBody>
      </p:sp>
    </p:spTree>
    <p:extLst>
      <p:ext uri="{BB962C8B-B14F-4D97-AF65-F5344CB8AC3E}">
        <p14:creationId xmlns:p14="http://schemas.microsoft.com/office/powerpoint/2010/main" val="8945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linds(horizont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03556"/>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731821"/>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14507"/>
            <a:ext cx="7911262" cy="707886"/>
          </a:xfrm>
          <a:prstGeom prst="rect">
            <a:avLst/>
          </a:prstGeom>
        </p:spPr>
        <p:txBody>
          <a:bodyPr wrap="square">
            <a:spAutoFit/>
          </a:bodyPr>
          <a:lstStyle/>
          <a:p>
            <a:r>
              <a:rPr lang="en-US" sz="2000" b="1" dirty="0">
                <a:effectLst/>
              </a:rPr>
              <a:t>Work in pairs. Decide whether the following points are positive or negative impacts of celebrating world festivals. Discuss the reasons. </a:t>
            </a:r>
            <a:endParaRPr lang="en-US" sz="2000" b="1" dirty="0"/>
          </a:p>
        </p:txBody>
      </p:sp>
      <p:graphicFrame>
        <p:nvGraphicFramePr>
          <p:cNvPr id="7" name="Table 6">
            <a:extLst>
              <a:ext uri="{FF2B5EF4-FFF2-40B4-BE49-F238E27FC236}">
                <a16:creationId xmlns:a16="http://schemas.microsoft.com/office/drawing/2014/main" id="{672C538C-0757-9791-A6CA-FD2CD4784DCA}"/>
              </a:ext>
            </a:extLst>
          </p:cNvPr>
          <p:cNvGraphicFramePr>
            <a:graphicFrameLocks noGrp="1"/>
          </p:cNvGraphicFramePr>
          <p:nvPr>
            <p:extLst>
              <p:ext uri="{D42A27DB-BD31-4B8C-83A1-F6EECF244321}">
                <p14:modId xmlns:p14="http://schemas.microsoft.com/office/powerpoint/2010/main" val="2084263757"/>
              </p:ext>
            </p:extLst>
          </p:nvPr>
        </p:nvGraphicFramePr>
        <p:xfrm>
          <a:off x="48933" y="1490157"/>
          <a:ext cx="8691326" cy="3446273"/>
        </p:xfrm>
        <a:graphic>
          <a:graphicData uri="http://schemas.openxmlformats.org/drawingml/2006/table">
            <a:tbl>
              <a:tblPr/>
              <a:tblGrid>
                <a:gridCol w="5730845">
                  <a:extLst>
                    <a:ext uri="{9D8B030D-6E8A-4147-A177-3AD203B41FA5}">
                      <a16:colId xmlns:a16="http://schemas.microsoft.com/office/drawing/2014/main" val="1246273771"/>
                    </a:ext>
                  </a:extLst>
                </a:gridCol>
                <a:gridCol w="1502875">
                  <a:extLst>
                    <a:ext uri="{9D8B030D-6E8A-4147-A177-3AD203B41FA5}">
                      <a16:colId xmlns:a16="http://schemas.microsoft.com/office/drawing/2014/main" val="4215965807"/>
                    </a:ext>
                  </a:extLst>
                </a:gridCol>
                <a:gridCol w="1457606">
                  <a:extLst>
                    <a:ext uri="{9D8B030D-6E8A-4147-A177-3AD203B41FA5}">
                      <a16:colId xmlns:a16="http://schemas.microsoft.com/office/drawing/2014/main" val="2547709899"/>
                    </a:ext>
                  </a:extLst>
                </a:gridCol>
              </a:tblGrid>
              <a:tr h="418328">
                <a:tc>
                  <a:txBody>
                    <a:bodyPr/>
                    <a:lstStyle/>
                    <a:p>
                      <a:pPr algn="ctr"/>
                      <a:r>
                        <a:rPr lang="en-US" sz="1800" b="1" dirty="0">
                          <a:effectLst/>
                          <a:latin typeface="+mn-lt"/>
                        </a:rPr>
                        <a:t>World festivals ...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CEB5"/>
                    </a:solidFill>
                  </a:tcPr>
                </a:tc>
                <a:tc>
                  <a:txBody>
                    <a:bodyPr/>
                    <a:lstStyle/>
                    <a:p>
                      <a:pPr algn="ctr"/>
                      <a:r>
                        <a:rPr lang="en-US" sz="1800" b="1">
                          <a:effectLst/>
                          <a:latin typeface="+mn-lt"/>
                        </a:rPr>
                        <a:t>Positive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CEB5"/>
                    </a:solidFill>
                  </a:tcPr>
                </a:tc>
                <a:tc>
                  <a:txBody>
                    <a:bodyPr/>
                    <a:lstStyle/>
                    <a:p>
                      <a:pPr algn="ctr"/>
                      <a:r>
                        <a:rPr lang="en-US" sz="1800" b="1" dirty="0">
                          <a:effectLst/>
                          <a:latin typeface="+mn-lt"/>
                        </a:rPr>
                        <a:t>Negative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9CCB2"/>
                    </a:solidFill>
                  </a:tcPr>
                </a:tc>
                <a:extLst>
                  <a:ext uri="{0D108BD9-81ED-4DB2-BD59-A6C34878D82A}">
                    <a16:rowId xmlns:a16="http://schemas.microsoft.com/office/drawing/2014/main" val="1881645998"/>
                  </a:ext>
                </a:extLst>
              </a:tr>
              <a:tr h="437155">
                <a:tc>
                  <a:txBody>
                    <a:bodyPr/>
                    <a:lstStyle/>
                    <a:p>
                      <a:r>
                        <a:rPr lang="en-US" sz="2200" b="1" dirty="0">
                          <a:solidFill>
                            <a:srgbClr val="E25982"/>
                          </a:solidFill>
                          <a:effectLst/>
                          <a:latin typeface="+mn-lt"/>
                        </a:rPr>
                        <a:t>1. </a:t>
                      </a:r>
                      <a:r>
                        <a:rPr lang="en-US" sz="2200" dirty="0">
                          <a:effectLst/>
                          <a:latin typeface="+mn-lt"/>
                        </a:rPr>
                        <a:t>encourage people to buy things they don’t need.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2124566900"/>
                  </a:ext>
                </a:extLst>
              </a:tr>
              <a:tr h="453189">
                <a:tc>
                  <a:txBody>
                    <a:bodyPr/>
                    <a:lstStyle/>
                    <a:p>
                      <a:r>
                        <a:rPr lang="en-US" sz="2200" b="1" dirty="0">
                          <a:solidFill>
                            <a:srgbClr val="E25982"/>
                          </a:solidFill>
                          <a:effectLst/>
                          <a:latin typeface="+mn-lt"/>
                        </a:rPr>
                        <a:t>2. </a:t>
                      </a:r>
                      <a:r>
                        <a:rPr lang="en-US" sz="2200" dirty="0">
                          <a:effectLst/>
                          <a:latin typeface="+mn-lt"/>
                        </a:rPr>
                        <a:t>encourage extracurricular activities.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4077191243"/>
                  </a:ext>
                </a:extLst>
              </a:tr>
              <a:tr h="453189">
                <a:tc>
                  <a:txBody>
                    <a:bodyPr/>
                    <a:lstStyle/>
                    <a:p>
                      <a:r>
                        <a:rPr lang="en-US" sz="2200" b="1" dirty="0">
                          <a:solidFill>
                            <a:srgbClr val="E25982"/>
                          </a:solidFill>
                          <a:effectLst/>
                          <a:latin typeface="+mn-lt"/>
                        </a:rPr>
                        <a:t>3. </a:t>
                      </a:r>
                      <a:r>
                        <a:rPr lang="en-US" sz="2200" dirty="0">
                          <a:effectLst/>
                          <a:latin typeface="+mn-lt"/>
                        </a:rPr>
                        <a:t>may make people lose their sense of identity.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2927223316"/>
                  </a:ext>
                </a:extLst>
              </a:tr>
              <a:tr h="453189">
                <a:tc>
                  <a:txBody>
                    <a:bodyPr/>
                    <a:lstStyle/>
                    <a:p>
                      <a:r>
                        <a:rPr lang="en-US" sz="2200" b="1" dirty="0">
                          <a:solidFill>
                            <a:srgbClr val="E25982"/>
                          </a:solidFill>
                          <a:effectLst/>
                          <a:latin typeface="+mn-lt"/>
                        </a:rPr>
                        <a:t>4. </a:t>
                      </a:r>
                      <a:r>
                        <a:rPr lang="en-US" sz="2200" dirty="0">
                          <a:effectLst/>
                          <a:latin typeface="+mn-lt"/>
                        </a:rPr>
                        <a:t>bring a lot of fun, happiness, and joy.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1770456157"/>
                  </a:ext>
                </a:extLst>
              </a:tr>
              <a:tr h="453189">
                <a:tc>
                  <a:txBody>
                    <a:bodyPr/>
                    <a:lstStyle/>
                    <a:p>
                      <a:r>
                        <a:rPr lang="en-US" sz="2200" b="1" dirty="0">
                          <a:solidFill>
                            <a:srgbClr val="E25982"/>
                          </a:solidFill>
                          <a:effectLst/>
                          <a:latin typeface="+mn-lt"/>
                        </a:rPr>
                        <a:t>5. </a:t>
                      </a:r>
                      <a:r>
                        <a:rPr lang="en-US" sz="2200" dirty="0">
                          <a:effectLst/>
                          <a:latin typeface="+mn-lt"/>
                        </a:rPr>
                        <a:t>may make young people ignore local festivals.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501206044"/>
                  </a:ext>
                </a:extLst>
              </a:tr>
              <a:tr h="453189">
                <a:tc>
                  <a:txBody>
                    <a:bodyPr/>
                    <a:lstStyle/>
                    <a:p>
                      <a:r>
                        <a:rPr lang="en-US" sz="2200" b="1" dirty="0">
                          <a:solidFill>
                            <a:srgbClr val="E25982"/>
                          </a:solidFill>
                          <a:effectLst/>
                          <a:latin typeface="+mn-lt"/>
                        </a:rPr>
                        <a:t>6. </a:t>
                      </a:r>
                      <a:r>
                        <a:rPr lang="en-US" sz="2200" dirty="0">
                          <a:effectLst/>
                          <a:latin typeface="+mn-lt"/>
                        </a:rPr>
                        <a:t>help young people learn about other cultures.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tc>
                  <a:txBody>
                    <a:bodyPr/>
                    <a:lstStyle/>
                    <a:p>
                      <a:endParaRPr lang="en-US" sz="2000" dirty="0">
                        <a:effectLst/>
                        <a:latin typeface="+mn-l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2283955331"/>
                  </a:ext>
                </a:extLst>
              </a:tr>
            </a:tbl>
          </a:graphicData>
        </a:graphic>
      </p:graphicFrame>
      <p:pic>
        <p:nvPicPr>
          <p:cNvPr id="9" name="Picture 8">
            <a:extLst>
              <a:ext uri="{FF2B5EF4-FFF2-40B4-BE49-F238E27FC236}">
                <a16:creationId xmlns:a16="http://schemas.microsoft.com/office/drawing/2014/main" id="{A1BC7656-9B3D-04AF-D179-FE6B308069A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05" b="91358" l="8778" r="90000">
                        <a14:foregroundMark x1="26111" y1="88752" x2="25556" y2="91495"/>
                        <a14:foregroundMark x1="77222" y1="10014" x2="81889" y2="8505"/>
                        <a14:backgroundMark x1="8000" y1="57888" x2="8000" y2="57888"/>
                        <a14:backgroundMark x1="8333" y1="58162" x2="8222" y2="59396"/>
                      </a14:backgroundRemoval>
                    </a14:imgEffect>
                  </a14:imgLayer>
                </a14:imgProps>
              </a:ext>
              <a:ext uri="{28A0092B-C50C-407E-A947-70E740481C1C}">
                <a14:useLocalDpi xmlns:a14="http://schemas.microsoft.com/office/drawing/2010/main" val="0"/>
              </a:ext>
            </a:extLst>
          </a:blip>
          <a:stretch>
            <a:fillRect/>
          </a:stretch>
        </p:blipFill>
        <p:spPr>
          <a:xfrm>
            <a:off x="7626414" y="1955942"/>
            <a:ext cx="766149" cy="619729"/>
          </a:xfrm>
          <a:prstGeom prst="rect">
            <a:avLst/>
          </a:prstGeom>
        </p:spPr>
      </p:pic>
      <p:pic>
        <p:nvPicPr>
          <p:cNvPr id="10" name="Picture 9">
            <a:extLst>
              <a:ext uri="{FF2B5EF4-FFF2-40B4-BE49-F238E27FC236}">
                <a16:creationId xmlns:a16="http://schemas.microsoft.com/office/drawing/2014/main" id="{F8384F4A-A967-4498-CBB1-995E7558B1B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505" b="91358" l="8778" r="90000">
                        <a14:foregroundMark x1="26111" y1="88752" x2="25556" y2="91495"/>
                        <a14:foregroundMark x1="77222" y1="10014" x2="81889" y2="8505"/>
                        <a14:backgroundMark x1="8000" y1="57888" x2="8000" y2="57888"/>
                        <a14:backgroundMark x1="8333" y1="58162" x2="8222" y2="59396"/>
                      </a14:backgroundRemoval>
                    </a14:imgEffect>
                  </a14:imgLayer>
                </a14:imgProps>
              </a:ext>
              <a:ext uri="{28A0092B-C50C-407E-A947-70E740481C1C}">
                <a14:useLocalDpi xmlns:a14="http://schemas.microsoft.com/office/drawing/2010/main" val="0"/>
              </a:ext>
            </a:extLst>
          </a:blip>
          <a:stretch>
            <a:fillRect/>
          </a:stretch>
        </p:blipFill>
        <p:spPr>
          <a:xfrm>
            <a:off x="6195967" y="2508203"/>
            <a:ext cx="766149" cy="619729"/>
          </a:xfrm>
          <a:prstGeom prst="rect">
            <a:avLst/>
          </a:prstGeom>
        </p:spPr>
      </p:pic>
      <p:pic>
        <p:nvPicPr>
          <p:cNvPr id="11" name="Picture 10">
            <a:extLst>
              <a:ext uri="{FF2B5EF4-FFF2-40B4-BE49-F238E27FC236}">
                <a16:creationId xmlns:a16="http://schemas.microsoft.com/office/drawing/2014/main" id="{556603E2-DD92-C5A1-1784-69AA34C9E68E}"/>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8505" b="91358" l="8778" r="90000">
                        <a14:foregroundMark x1="26111" y1="88752" x2="25556" y2="91495"/>
                        <a14:foregroundMark x1="77222" y1="10014" x2="81889" y2="8505"/>
                        <a14:backgroundMark x1="8000" y1="57888" x2="8000" y2="57888"/>
                        <a14:backgroundMark x1="8333" y1="58162" x2="8222" y2="59396"/>
                      </a14:backgroundRemoval>
                    </a14:imgEffect>
                  </a14:imgLayer>
                </a14:imgProps>
              </a:ext>
              <a:ext uri="{28A0092B-C50C-407E-A947-70E740481C1C}">
                <a14:useLocalDpi xmlns:a14="http://schemas.microsoft.com/office/drawing/2010/main" val="0"/>
              </a:ext>
            </a:extLst>
          </a:blip>
          <a:stretch>
            <a:fillRect/>
          </a:stretch>
        </p:blipFill>
        <p:spPr>
          <a:xfrm>
            <a:off x="7698842" y="2951823"/>
            <a:ext cx="766149" cy="619729"/>
          </a:xfrm>
          <a:prstGeom prst="rect">
            <a:avLst/>
          </a:prstGeom>
        </p:spPr>
      </p:pic>
      <p:pic>
        <p:nvPicPr>
          <p:cNvPr id="12" name="Picture 11">
            <a:extLst>
              <a:ext uri="{FF2B5EF4-FFF2-40B4-BE49-F238E27FC236}">
                <a16:creationId xmlns:a16="http://schemas.microsoft.com/office/drawing/2014/main" id="{5F3575DE-DA1C-FA80-DB66-E9386F917AEF}"/>
              </a:ext>
            </a:extLst>
          </p:cNvPr>
          <p:cNvPicPr>
            <a:picLocks noChangeAspect="1"/>
          </p:cNvPicPr>
          <p:nvPr/>
        </p:nvPicPr>
        <p:blipFill>
          <a:blip r:embed="rId2">
            <a:extLst>
              <a:ext uri="{BEBA8EAE-BF5A-486C-A8C5-ECC9F3942E4B}">
                <a14:imgProps xmlns:a14="http://schemas.microsoft.com/office/drawing/2010/main">
                  <a14:imgLayer r:embed="rId5">
                    <a14:imgEffect>
                      <a14:backgroundRemoval t="8505" b="91358" l="8778" r="90000">
                        <a14:foregroundMark x1="26111" y1="88752" x2="25556" y2="91495"/>
                        <a14:foregroundMark x1="77222" y1="10014" x2="81889" y2="8505"/>
                        <a14:backgroundMark x1="8000" y1="57888" x2="8000" y2="57888"/>
                        <a14:backgroundMark x1="8333" y1="58162" x2="8222" y2="59396"/>
                      </a14:backgroundRemoval>
                    </a14:imgEffect>
                  </a14:imgLayer>
                </a14:imgProps>
              </a:ext>
              <a:ext uri="{28A0092B-C50C-407E-A947-70E740481C1C}">
                <a14:useLocalDpi xmlns:a14="http://schemas.microsoft.com/office/drawing/2010/main" val="0"/>
              </a:ext>
            </a:extLst>
          </a:blip>
          <a:stretch>
            <a:fillRect/>
          </a:stretch>
        </p:blipFill>
        <p:spPr>
          <a:xfrm>
            <a:off x="6205021" y="3395442"/>
            <a:ext cx="766149" cy="619729"/>
          </a:xfrm>
          <a:prstGeom prst="rect">
            <a:avLst/>
          </a:prstGeom>
        </p:spPr>
      </p:pic>
      <p:pic>
        <p:nvPicPr>
          <p:cNvPr id="13" name="Picture 12">
            <a:extLst>
              <a:ext uri="{FF2B5EF4-FFF2-40B4-BE49-F238E27FC236}">
                <a16:creationId xmlns:a16="http://schemas.microsoft.com/office/drawing/2014/main" id="{86F0ED09-68EF-F6D5-F258-A1E6D59ED81C}"/>
              </a:ext>
            </a:extLst>
          </p:cNvPr>
          <p:cNvPicPr>
            <a:picLocks noChangeAspect="1"/>
          </p:cNvPicPr>
          <p:nvPr/>
        </p:nvPicPr>
        <p:blipFill>
          <a:blip r:embed="rId2">
            <a:extLst>
              <a:ext uri="{BEBA8EAE-BF5A-486C-A8C5-ECC9F3942E4B}">
                <a14:imgProps xmlns:a14="http://schemas.microsoft.com/office/drawing/2010/main">
                  <a14:imgLayer r:embed="rId6">
                    <a14:imgEffect>
                      <a14:backgroundRemoval t="8505" b="91358" l="8778" r="90000">
                        <a14:foregroundMark x1="26111" y1="88752" x2="25556" y2="91495"/>
                        <a14:foregroundMark x1="77222" y1="10014" x2="81889" y2="8505"/>
                        <a14:backgroundMark x1="8000" y1="57888" x2="8000" y2="57888"/>
                        <a14:backgroundMark x1="8333" y1="58162" x2="8222" y2="59396"/>
                      </a14:backgroundRemoval>
                    </a14:imgEffect>
                  </a14:imgLayer>
                </a14:imgProps>
              </a:ext>
              <a:ext uri="{28A0092B-C50C-407E-A947-70E740481C1C}">
                <a14:useLocalDpi xmlns:a14="http://schemas.microsoft.com/office/drawing/2010/main" val="0"/>
              </a:ext>
            </a:extLst>
          </a:blip>
          <a:stretch>
            <a:fillRect/>
          </a:stretch>
        </p:blipFill>
        <p:spPr>
          <a:xfrm>
            <a:off x="7680736" y="3830008"/>
            <a:ext cx="766149" cy="619729"/>
          </a:xfrm>
          <a:prstGeom prst="rect">
            <a:avLst/>
          </a:prstGeom>
        </p:spPr>
      </p:pic>
      <p:pic>
        <p:nvPicPr>
          <p:cNvPr id="14" name="Picture 13">
            <a:extLst>
              <a:ext uri="{FF2B5EF4-FFF2-40B4-BE49-F238E27FC236}">
                <a16:creationId xmlns:a16="http://schemas.microsoft.com/office/drawing/2014/main" id="{920D450D-A05B-C33B-3F6D-33DDF475E141}"/>
              </a:ext>
            </a:extLst>
          </p:cNvPr>
          <p:cNvPicPr>
            <a:picLocks noChangeAspect="1"/>
          </p:cNvPicPr>
          <p:nvPr/>
        </p:nvPicPr>
        <p:blipFill>
          <a:blip r:embed="rId2">
            <a:extLst>
              <a:ext uri="{BEBA8EAE-BF5A-486C-A8C5-ECC9F3942E4B}">
                <a14:imgProps xmlns:a14="http://schemas.microsoft.com/office/drawing/2010/main">
                  <a14:imgLayer r:embed="rId7">
                    <a14:imgEffect>
                      <a14:backgroundRemoval t="8505" b="91358" l="8778" r="90000">
                        <a14:foregroundMark x1="26111" y1="88752" x2="25556" y2="91495"/>
                        <a14:foregroundMark x1="77222" y1="10014" x2="81889" y2="8505"/>
                        <a14:backgroundMark x1="8000" y1="57888" x2="8000" y2="57888"/>
                        <a14:backgroundMark x1="8333" y1="58162" x2="8222" y2="59396"/>
                      </a14:backgroundRemoval>
                    </a14:imgEffect>
                  </a14:imgLayer>
                </a14:imgProps>
              </a:ext>
              <a:ext uri="{28A0092B-C50C-407E-A947-70E740481C1C}">
                <a14:useLocalDpi xmlns:a14="http://schemas.microsoft.com/office/drawing/2010/main" val="0"/>
              </a:ext>
            </a:extLst>
          </a:blip>
          <a:stretch>
            <a:fillRect/>
          </a:stretch>
        </p:blipFill>
        <p:spPr>
          <a:xfrm>
            <a:off x="6205021" y="4291734"/>
            <a:ext cx="766149" cy="619729"/>
          </a:xfrm>
          <a:prstGeom prst="rect">
            <a:avLst/>
          </a:prstGeom>
        </p:spPr>
      </p:pic>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4" name="Rectangle 3">
            <a:extLst>
              <a:ext uri="{FF2B5EF4-FFF2-40B4-BE49-F238E27FC236}">
                <a16:creationId xmlns:a16="http://schemas.microsoft.com/office/drawing/2014/main" id="{4A7BFE80-4B77-698E-BE4F-34EAF1232090}"/>
              </a:ext>
            </a:extLst>
          </p:cNvPr>
          <p:cNvSpPr/>
          <p:nvPr/>
        </p:nvSpPr>
        <p:spPr>
          <a:xfrm>
            <a:off x="380138" y="900180"/>
            <a:ext cx="7911262" cy="523220"/>
          </a:xfrm>
          <a:prstGeom prst="rect">
            <a:avLst/>
          </a:prstGeom>
        </p:spPr>
        <p:txBody>
          <a:bodyPr wrap="square">
            <a:spAutoFit/>
          </a:bodyPr>
          <a:lstStyle/>
          <a:p>
            <a:r>
              <a:rPr lang="en-US" sz="2800" b="1" dirty="0">
                <a:effectLst/>
              </a:rPr>
              <a:t>Discuss the reasons. </a:t>
            </a:r>
            <a:endParaRPr lang="en-US" sz="2800" b="1" dirty="0"/>
          </a:p>
        </p:txBody>
      </p:sp>
      <p:graphicFrame>
        <p:nvGraphicFramePr>
          <p:cNvPr id="7" name="Table 6">
            <a:extLst>
              <a:ext uri="{FF2B5EF4-FFF2-40B4-BE49-F238E27FC236}">
                <a16:creationId xmlns:a16="http://schemas.microsoft.com/office/drawing/2014/main" id="{672C538C-0757-9791-A6CA-FD2CD4784DCA}"/>
              </a:ext>
            </a:extLst>
          </p:cNvPr>
          <p:cNvGraphicFramePr>
            <a:graphicFrameLocks noGrp="1"/>
          </p:cNvGraphicFramePr>
          <p:nvPr>
            <p:extLst>
              <p:ext uri="{D42A27DB-BD31-4B8C-83A1-F6EECF244321}">
                <p14:modId xmlns:p14="http://schemas.microsoft.com/office/powerpoint/2010/main" val="1843142462"/>
              </p:ext>
            </p:extLst>
          </p:nvPr>
        </p:nvGraphicFramePr>
        <p:xfrm>
          <a:off x="289602" y="1520943"/>
          <a:ext cx="8374563" cy="3261360"/>
        </p:xfrm>
        <a:graphic>
          <a:graphicData uri="http://schemas.openxmlformats.org/drawingml/2006/table">
            <a:tbl>
              <a:tblPr/>
              <a:tblGrid>
                <a:gridCol w="522241">
                  <a:extLst>
                    <a:ext uri="{9D8B030D-6E8A-4147-A177-3AD203B41FA5}">
                      <a16:colId xmlns:a16="http://schemas.microsoft.com/office/drawing/2014/main" val="1246273771"/>
                    </a:ext>
                  </a:extLst>
                </a:gridCol>
                <a:gridCol w="7852322">
                  <a:extLst>
                    <a:ext uri="{9D8B030D-6E8A-4147-A177-3AD203B41FA5}">
                      <a16:colId xmlns:a16="http://schemas.microsoft.com/office/drawing/2014/main" val="4215965807"/>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kern="1200" dirty="0">
                          <a:solidFill>
                            <a:srgbClr val="E45983"/>
                          </a:solidFill>
                          <a:effectLst/>
                          <a:latin typeface="+mn-lt"/>
                          <a:ea typeface="+mn-ea"/>
                          <a:cs typeface="+mn-cs"/>
                        </a:rPr>
                        <a:t>Example: </a:t>
                      </a:r>
                      <a:endParaRPr lang="en-US" sz="2800" dirty="0">
                        <a:solidFill>
                          <a:srgbClr val="E45983"/>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CEAE0"/>
                    </a:solidFill>
                  </a:tcPr>
                </a:tc>
                <a:extLst>
                  <a:ext uri="{0D108BD9-81ED-4DB2-BD59-A6C34878D82A}">
                    <a16:rowId xmlns:a16="http://schemas.microsoft.com/office/drawing/2014/main" val="2707174183"/>
                  </a:ext>
                </a:extLst>
              </a:tr>
              <a:tr h="0">
                <a:tc>
                  <a:txBody>
                    <a:bodyPr/>
                    <a:lstStyle/>
                    <a:p>
                      <a:r>
                        <a:rPr lang="en-US" sz="2800" b="1" dirty="0">
                          <a:effectLst/>
                          <a:latin typeface="+mn-lt"/>
                        </a:rPr>
                        <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kern="1200" dirty="0">
                          <a:solidFill>
                            <a:schemeClr val="tx1"/>
                          </a:solidFill>
                          <a:effectLst/>
                          <a:latin typeface="+mn-lt"/>
                          <a:ea typeface="+mn-ea"/>
                          <a:cs typeface="+mn-cs"/>
                        </a:rPr>
                        <a:t>I think world festivals are expensive to celebrate, which is a negative impact.</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4566900"/>
                  </a:ext>
                </a:extLst>
              </a:tr>
              <a:tr h="0">
                <a:tc>
                  <a:txBody>
                    <a:bodyPr/>
                    <a:lstStyle/>
                    <a:p>
                      <a:r>
                        <a:rPr lang="en-US" sz="2800" b="1" dirty="0">
                          <a:effectLst/>
                          <a:latin typeface="+mn-lt"/>
                        </a:rPr>
                        <a:t>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i="1" kern="1200" dirty="0">
                          <a:solidFill>
                            <a:schemeClr val="tx1"/>
                          </a:solidFill>
                          <a:effectLst/>
                          <a:latin typeface="+mn-lt"/>
                          <a:ea typeface="+mn-ea"/>
                          <a:cs typeface="+mn-cs"/>
                        </a:rPr>
                        <a:t>I agree with you. Most students don’t have a lot of money, and shouldn’t waste their pocket money on things they don't often use like Halloween costumes or Christmas decorations. </a:t>
                      </a:r>
                      <a:endParaRPr lang="en-US"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191243"/>
                  </a:ext>
                </a:extLst>
              </a:tr>
            </a:tbl>
          </a:graphicData>
        </a:graphic>
      </p:graphicFrame>
    </p:spTree>
    <p:extLst>
      <p:ext uri="{BB962C8B-B14F-4D97-AF65-F5344CB8AC3E}">
        <p14:creationId xmlns:p14="http://schemas.microsoft.com/office/powerpoint/2010/main" val="38334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769441"/>
          </a:xfrm>
          <a:prstGeom prst="rect">
            <a:avLst/>
          </a:prstGeom>
        </p:spPr>
        <p:txBody>
          <a:bodyPr wrap="square">
            <a:spAutoFit/>
          </a:bodyPr>
          <a:lstStyle/>
          <a:p>
            <a:r>
              <a:rPr lang="en-US" sz="2200" b="1" dirty="0">
                <a:effectLst/>
              </a:rPr>
              <a:t>Write an opinion essay (180 words) on the following topic. Use the ideas in </a:t>
            </a:r>
            <a:r>
              <a:rPr lang="en-US" sz="2200" b="1" dirty="0">
                <a:solidFill>
                  <a:srgbClr val="7760A8"/>
                </a:solidFill>
                <a:effectLst/>
              </a:rPr>
              <a:t>1 </a:t>
            </a:r>
            <a:r>
              <a:rPr lang="en-US" sz="2200" b="1" dirty="0">
                <a:effectLst/>
              </a:rPr>
              <a:t>and the outline and suggestions below to help you. </a:t>
            </a:r>
            <a:endParaRPr lang="en-US" sz="2200" b="1" dirty="0"/>
          </a:p>
        </p:txBody>
      </p:sp>
      <p:sp>
        <p:nvSpPr>
          <p:cNvPr id="9" name="Rounded Rectangle 8">
            <a:extLst>
              <a:ext uri="{FF2B5EF4-FFF2-40B4-BE49-F238E27FC236}">
                <a16:creationId xmlns:a16="http://schemas.microsoft.com/office/drawing/2014/main" id="{FF51BCEC-A575-47FE-94A4-93884667CD0E}"/>
              </a:ext>
            </a:extLst>
          </p:cNvPr>
          <p:cNvSpPr/>
          <p:nvPr/>
        </p:nvSpPr>
        <p:spPr>
          <a:xfrm>
            <a:off x="1679171" y="1596042"/>
            <a:ext cx="7232073" cy="1213659"/>
          </a:xfrm>
          <a:prstGeom prst="roundRect">
            <a:avLst/>
          </a:prstGeom>
          <a:solidFill>
            <a:srgbClr val="FEE6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effectLst/>
              </a:rPr>
              <a:t>Nowadays, more and more young Vietnamese people celebrate festivals such as Christmas and Halloween. Some people think there is nothing wrong with this while others are worried about the influence of foreign cultures. What is your opinion? </a:t>
            </a:r>
            <a:endParaRPr lang="en-US" sz="2400" dirty="0">
              <a:solidFill>
                <a:schemeClr val="tx1"/>
              </a:solidFill>
            </a:endParaRPr>
          </a:p>
        </p:txBody>
      </p:sp>
      <p:sp>
        <p:nvSpPr>
          <p:cNvPr id="10" name="Rectangle 9">
            <a:extLst>
              <a:ext uri="{FF2B5EF4-FFF2-40B4-BE49-F238E27FC236}">
                <a16:creationId xmlns:a16="http://schemas.microsoft.com/office/drawing/2014/main" id="{B41CA82C-6C40-F460-029A-587DB77F0CE1}"/>
              </a:ext>
            </a:extLst>
          </p:cNvPr>
          <p:cNvSpPr/>
          <p:nvPr/>
        </p:nvSpPr>
        <p:spPr>
          <a:xfrm>
            <a:off x="426371" y="2868006"/>
            <a:ext cx="7597833" cy="2157984"/>
          </a:xfrm>
          <a:prstGeom prst="rect">
            <a:avLst/>
          </a:prstGeom>
          <a:solidFill>
            <a:srgbClr val="FCDF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a:r>
              <a:rPr lang="en-US" sz="2000" b="1" dirty="0">
                <a:solidFill>
                  <a:schemeClr val="tx1"/>
                </a:solidFill>
              </a:rPr>
              <a:t>I</a:t>
            </a:r>
            <a:r>
              <a:rPr lang="en-US" sz="2000" b="1" dirty="0">
                <a:solidFill>
                  <a:schemeClr val="tx1"/>
                </a:solidFill>
                <a:effectLst/>
              </a:rPr>
              <a:t>ntroduction</a:t>
            </a:r>
            <a:r>
              <a:rPr lang="en-US" sz="2000" dirty="0">
                <a:solidFill>
                  <a:schemeClr val="tx1"/>
                </a:solidFill>
                <a:effectLst/>
              </a:rPr>
              <a:t> </a:t>
            </a:r>
          </a:p>
          <a:p>
            <a:pPr marL="114300"/>
            <a:r>
              <a:rPr lang="en-US" sz="2000" i="1" dirty="0">
                <a:solidFill>
                  <a:schemeClr val="tx1"/>
                </a:solidFill>
                <a:effectLst/>
              </a:rPr>
              <a:t>Nowadays, more and more young people ... In my opinion, this has positive/negative impacts on young Vietnamese people. </a:t>
            </a:r>
            <a:endParaRPr lang="en-US" sz="2000" dirty="0">
              <a:solidFill>
                <a:schemeClr val="tx1"/>
              </a:solidFill>
              <a:effectLst/>
            </a:endParaRPr>
          </a:p>
          <a:p>
            <a:pPr marL="114300"/>
            <a:r>
              <a:rPr lang="en-US" sz="2000" b="1" dirty="0">
                <a:solidFill>
                  <a:schemeClr val="tx1"/>
                </a:solidFill>
                <a:effectLst/>
              </a:rPr>
              <a:t>Body</a:t>
            </a:r>
            <a:r>
              <a:rPr lang="en-US" sz="2000" dirty="0">
                <a:solidFill>
                  <a:schemeClr val="tx1"/>
                </a:solidFill>
                <a:effectLst/>
              </a:rPr>
              <a:t> </a:t>
            </a:r>
          </a:p>
          <a:p>
            <a:pPr marL="114300"/>
            <a:r>
              <a:rPr lang="en-US" sz="2000" i="1" dirty="0">
                <a:solidFill>
                  <a:schemeClr val="tx1"/>
                </a:solidFill>
                <a:effectLst/>
              </a:rPr>
              <a:t>Firstly, ... Secondly, ... Finally, ... </a:t>
            </a:r>
            <a:endParaRPr lang="en-US" sz="2000" dirty="0">
              <a:solidFill>
                <a:schemeClr val="tx1"/>
              </a:solidFill>
              <a:effectLst/>
            </a:endParaRPr>
          </a:p>
          <a:p>
            <a:pPr marL="114300"/>
            <a:r>
              <a:rPr lang="en-US" sz="2000" b="1" dirty="0">
                <a:solidFill>
                  <a:schemeClr val="tx1"/>
                </a:solidFill>
                <a:effectLst/>
              </a:rPr>
              <a:t>Conclusion</a:t>
            </a:r>
            <a:r>
              <a:rPr lang="en-US" sz="2000" dirty="0">
                <a:solidFill>
                  <a:schemeClr val="tx1"/>
                </a:solidFill>
                <a:effectLst/>
              </a:rPr>
              <a:t> </a:t>
            </a:r>
          </a:p>
          <a:p>
            <a:pPr marL="114300"/>
            <a:r>
              <a:rPr lang="en-US" sz="2000" i="1" dirty="0">
                <a:solidFill>
                  <a:schemeClr val="tx1"/>
                </a:solidFill>
                <a:effectLst/>
              </a:rPr>
              <a:t>In conclusion, I firmly believe that ... </a:t>
            </a:r>
            <a:endParaRPr lang="en-US" sz="2000" dirty="0">
              <a:solidFill>
                <a:schemeClr val="tx1"/>
              </a:solidFill>
              <a:effectLst/>
            </a:endParaRPr>
          </a:p>
        </p:txBody>
      </p:sp>
    </p:spTree>
    <p:extLst>
      <p:ext uri="{BB962C8B-B14F-4D97-AF65-F5344CB8AC3E}">
        <p14:creationId xmlns:p14="http://schemas.microsoft.com/office/powerpoint/2010/main" val="26434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1770</TotalTime>
  <Words>774</Words>
  <PresentationFormat>On-screen Show (16:9)</PresentationFormat>
  <Paragraphs>85</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Bookman Old Style</vt:lpstr>
      <vt:lpstr>Calibri</vt:lpstr>
      <vt:lpstr>Calibri Light</vt:lpstr>
      <vt:lpstr>Montserrat Medium</vt:lpstr>
      <vt:lpstr>Myriad Pro</vt:lpstr>
      <vt:lpstr>Times New Roman</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2024-01-07T14:50:50Z</dcterms:modified>
</cp:coreProperties>
</file>