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34" r:id="rId11"/>
    <p:sldId id="345" r:id="rId12"/>
    <p:sldId id="335" r:id="rId13"/>
    <p:sldId id="342" r:id="rId14"/>
    <p:sldId id="336" r:id="rId15"/>
    <p:sldId id="339" r:id="rId16"/>
    <p:sldId id="340" r:id="rId17"/>
    <p:sldId id="341" r:id="rId18"/>
    <p:sldId id="343" r:id="rId19"/>
    <p:sldId id="347" r:id="rId20"/>
    <p:sldId id="346" r:id="rId21"/>
    <p:sldId id="315" r:id="rId22"/>
    <p:sldId id="348" r:id="rId23"/>
    <p:sldId id="332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1" d="100"/>
          <a:sy n="81" d="100"/>
        </p:scale>
        <p:origin x="100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</a:t>
            </a:r>
            <a:r>
              <a:rPr lang="en-US" dirty="0" smtClean="0"/>
              <a:t>2.2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369"/>
            <a:ext cx="681990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79" y="1409700"/>
            <a:ext cx="417195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872" y="3762375"/>
            <a:ext cx="6400800" cy="26003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99853" y="5985164"/>
            <a:ext cx="38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872" y="1157723"/>
            <a:ext cx="5862486" cy="1304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0872" y="2461780"/>
            <a:ext cx="6078682" cy="1285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61488" y="3253010"/>
            <a:ext cx="8503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83086" y="3167941"/>
            <a:ext cx="160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comma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CD2-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6649" y="451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PRACTICE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5965" y="3954084"/>
            <a:ext cx="850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Hydropower is clean and cheap.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965" y="5456262"/>
            <a:ext cx="1012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Wind power is clean and </a:t>
            </a:r>
            <a:r>
              <a:rPr lang="en-US" sz="3600" dirty="0" smtClean="0">
                <a:solidFill>
                  <a:srgbClr val="FF0000"/>
                </a:solidFill>
              </a:rPr>
              <a:t>renewable, but </a:t>
            </a:r>
            <a:r>
              <a:rPr lang="en-US" sz="3600" dirty="0">
                <a:solidFill>
                  <a:srgbClr val="FF0000"/>
                </a:solidFill>
              </a:rPr>
              <a:t>(it's) </a:t>
            </a:r>
            <a:r>
              <a:rPr lang="en-US" sz="3600" dirty="0" smtClean="0">
                <a:solidFill>
                  <a:srgbClr val="FF0000"/>
                </a:solidFill>
              </a:rPr>
              <a:t>noisy.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8" y="505426"/>
            <a:ext cx="6876615" cy="603648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880763" y="428676"/>
            <a:ext cx="2632364" cy="1003737"/>
          </a:xfrm>
          <a:prstGeom prst="wedgeRoundRectCallout">
            <a:avLst>
              <a:gd name="adj1" fmla="val -57149"/>
              <a:gd name="adj2" fmla="val 735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Remember to use </a:t>
            </a:r>
            <a:r>
              <a:rPr lang="en-US" sz="2800" b="1" i="1" dirty="0">
                <a:solidFill>
                  <a:srgbClr val="0070C0"/>
                </a:solidFill>
              </a:rPr>
              <a:t>and/but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58" y="17077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Coal/cheap/easy/use</a:t>
            </a:r>
            <a:r>
              <a:rPr lang="en-US" sz="3600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5965" y="2441229"/>
            <a:ext cx="8589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Coal is cheap and easy to use.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7858" y="32112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2. Hydropower/clean/cheap</a:t>
            </a:r>
            <a:r>
              <a:rPr lang="en-US" sz="3600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7858" y="4670254"/>
            <a:ext cx="8409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Wind power/clean/renewable/noisy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8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3627" y="2165317"/>
            <a:ext cx="95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Natural gas is cheap, but (it's) </a:t>
            </a:r>
            <a:r>
              <a:rPr lang="en-US" sz="3600" dirty="0" smtClean="0">
                <a:solidFill>
                  <a:srgbClr val="FF0000"/>
                </a:solidFill>
              </a:rPr>
              <a:t>non-renewable.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627" y="3542025"/>
            <a:ext cx="10430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Motorbikes are popular and cheap, but (</a:t>
            </a:r>
            <a:r>
              <a:rPr lang="en-US" sz="3600" dirty="0" smtClean="0">
                <a:solidFill>
                  <a:srgbClr val="FF0000"/>
                </a:solidFill>
              </a:rPr>
              <a:t>they) cause pollution.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627" y="5377727"/>
            <a:ext cx="1068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Microwave ovens are convenient and (</a:t>
            </a:r>
            <a:r>
              <a:rPr lang="en-US" sz="3600" dirty="0" smtClean="0">
                <a:solidFill>
                  <a:srgbClr val="FF0000"/>
                </a:solidFill>
              </a:rPr>
              <a:t>they) save money.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80763" y="428676"/>
            <a:ext cx="2632364" cy="1003737"/>
          </a:xfrm>
          <a:prstGeom prst="wedgeRoundRectCallout">
            <a:avLst>
              <a:gd name="adj1" fmla="val -57149"/>
              <a:gd name="adj2" fmla="val 735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Remember to use </a:t>
            </a:r>
            <a:r>
              <a:rPr lang="en-US" sz="2800" b="1" i="1" dirty="0">
                <a:solidFill>
                  <a:srgbClr val="0070C0"/>
                </a:solidFill>
              </a:rPr>
              <a:t>and/but</a:t>
            </a:r>
          </a:p>
        </p:txBody>
      </p:sp>
      <p:sp>
        <p:nvSpPr>
          <p:cNvPr id="3" name="Rectangle 2"/>
          <p:cNvSpPr/>
          <p:nvPr/>
        </p:nvSpPr>
        <p:spPr>
          <a:xfrm>
            <a:off x="507858" y="1500587"/>
            <a:ext cx="8897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4. Natural gas/cheap/non-renewable</a:t>
            </a:r>
            <a:r>
              <a:rPr lang="en-US" sz="36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858" y="2877295"/>
            <a:ext cx="9051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5. Motorbikes/popular/cheap/pollution</a:t>
            </a:r>
            <a:r>
              <a:rPr lang="en-US" sz="36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858" y="4731396"/>
            <a:ext cx="9550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6. </a:t>
            </a:r>
            <a:r>
              <a:rPr lang="en-US" sz="3600" dirty="0">
                <a:solidFill>
                  <a:srgbClr val="A3248F"/>
                </a:solidFill>
              </a:rPr>
              <a:t>Microwave ovens</a:t>
            </a:r>
            <a:r>
              <a:rPr lang="en-US" sz="3600" dirty="0">
                <a:solidFill>
                  <a:srgbClr val="242021"/>
                </a:solidFill>
              </a:rPr>
              <a:t>/convenient/save money</a:t>
            </a:r>
            <a:r>
              <a:rPr lang="en-US" sz="3600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8" y="505426"/>
            <a:ext cx="6876615" cy="6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" y="1638299"/>
            <a:ext cx="12143149" cy="3782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" y="688830"/>
            <a:ext cx="6184856" cy="571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0375" y="2252156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, but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4973" y="2885249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2670" y="3493369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0558" y="4116864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6066" y="4116864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, but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4745" y="4727096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2877" y="4727096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, but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586" y="4502726"/>
            <a:ext cx="1149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For example: Coal causes pollution </a:t>
            </a:r>
            <a:r>
              <a:rPr lang="en-US" sz="3600" u="sng" dirty="0" smtClean="0">
                <a:solidFill>
                  <a:srgbClr val="FF0000"/>
                </a:solidFill>
              </a:rPr>
              <a:t>and</a:t>
            </a:r>
            <a:r>
              <a:rPr lang="en-US" sz="3600" dirty="0" smtClean="0">
                <a:solidFill>
                  <a:srgbClr val="FF0000"/>
                </a:solidFill>
              </a:rPr>
              <a:t> it’s expensive to build power plants.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0623"/>
            <a:ext cx="92964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4" y="1478540"/>
            <a:ext cx="12032910" cy="226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855" y="748144"/>
            <a:ext cx="1109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Nuclear power </a:t>
            </a:r>
            <a:r>
              <a:rPr lang="en-US" sz="3600" dirty="0" smtClean="0">
                <a:solidFill>
                  <a:srgbClr val="FF0000"/>
                </a:solidFill>
              </a:rPr>
              <a:t>is quite cheap and clean to run</a:t>
            </a:r>
            <a:r>
              <a:rPr lang="en-US" sz="3600" dirty="0" smtClean="0"/>
              <a:t>, but </a:t>
            </a:r>
            <a:r>
              <a:rPr lang="en-US" sz="3600" dirty="0" smtClean="0">
                <a:solidFill>
                  <a:srgbClr val="FF0000"/>
                </a:solidFill>
              </a:rPr>
              <a:t>it’s very expensive to build a power plant. 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855" y="2279884"/>
            <a:ext cx="110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Wind power </a:t>
            </a:r>
            <a:r>
              <a:rPr lang="en-US" sz="3600" dirty="0">
                <a:solidFill>
                  <a:srgbClr val="FF0000"/>
                </a:solidFill>
              </a:rPr>
              <a:t>is renewable </a:t>
            </a:r>
            <a:r>
              <a:rPr lang="en-US" sz="3600" dirty="0"/>
              <a:t>and</a:t>
            </a:r>
            <a:r>
              <a:rPr lang="en-US" sz="3600" dirty="0">
                <a:solidFill>
                  <a:srgbClr val="FF0000"/>
                </a:solidFill>
              </a:rPr>
              <a:t> cheap to run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855" y="3380737"/>
            <a:ext cx="110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4. Wind power </a:t>
            </a:r>
            <a:r>
              <a:rPr lang="en-US" sz="3600" dirty="0">
                <a:solidFill>
                  <a:srgbClr val="FF0000"/>
                </a:solidFill>
              </a:rPr>
              <a:t>needs wind </a:t>
            </a:r>
            <a:r>
              <a:rPr lang="en-US" sz="3600" dirty="0"/>
              <a:t>and</a:t>
            </a:r>
            <a:r>
              <a:rPr lang="en-US" sz="3600" dirty="0">
                <a:solidFill>
                  <a:srgbClr val="FF0000"/>
                </a:solidFill>
              </a:rPr>
              <a:t> it’s noisy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855" y="4481590"/>
            <a:ext cx="1109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5. Solar power </a:t>
            </a:r>
            <a:r>
              <a:rPr lang="en-US" sz="3600" dirty="0" smtClean="0">
                <a:solidFill>
                  <a:srgbClr val="FF0000"/>
                </a:solidFill>
              </a:rPr>
              <a:t>is clean and cheap to run</a:t>
            </a:r>
            <a:r>
              <a:rPr lang="en-US" sz="3600" dirty="0" smtClean="0"/>
              <a:t>, but </a:t>
            </a:r>
            <a:r>
              <a:rPr lang="en-US" sz="3600" dirty="0" smtClean="0">
                <a:solidFill>
                  <a:srgbClr val="FF0000"/>
                </a:solidFill>
              </a:rPr>
              <a:t>it’s quite expensive to build solar panels.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07" y="8672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86691" y="1250484"/>
            <a:ext cx="1021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242021"/>
                </a:solidFill>
              </a:rPr>
              <a:t>1. run</a:t>
            </a:r>
            <a:r>
              <a:rPr lang="en-US" sz="3200" dirty="0">
                <a:solidFill>
                  <a:srgbClr val="242021"/>
                </a:solidFill>
              </a:rPr>
              <a:t>./to/Nuclear/is/cheap/to/power/and/clean</a:t>
            </a:r>
            <a:br>
              <a:rPr lang="en-US" sz="3200" dirty="0">
                <a:solidFill>
                  <a:srgbClr val="242021"/>
                </a:solidFill>
              </a:rPr>
            </a:br>
            <a:endParaRPr lang="en-US" sz="3200" dirty="0" smtClean="0">
              <a:solidFill>
                <a:srgbClr val="242021"/>
              </a:solidFill>
            </a:endParaRPr>
          </a:p>
          <a:p>
            <a:r>
              <a:rPr lang="en-US" sz="3200" dirty="0">
                <a:solidFill>
                  <a:srgbClr val="242021"/>
                </a:solidFill>
              </a:rPr>
              <a:t/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2., but/expensive/solar panels./Solar power/is/it's/to build/to run/quite/clean</a:t>
            </a:r>
            <a:r>
              <a:rPr lang="en-US" sz="32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3673" y="4034418"/>
            <a:ext cx="10820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Solar power is clean to run, but it’s quite expensive to build solar panels.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9" y="485930"/>
            <a:ext cx="4986771" cy="535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3673" y="2097752"/>
            <a:ext cx="829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Nuclear power is cheap and clean to run.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6915" y="54798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629" y="1012559"/>
            <a:ext cx="1117975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3. a power plant</a:t>
            </a:r>
            <a:r>
              <a:rPr lang="en-US" sz="3200" dirty="0" smtClean="0">
                <a:solidFill>
                  <a:srgbClr val="242021"/>
                </a:solidFill>
              </a:rPr>
              <a:t>./clean/,but/it's/build/to/expensive/Hydropower/ is/to run</a:t>
            </a:r>
          </a:p>
          <a:p>
            <a:endParaRPr lang="en-US" sz="3200" dirty="0" smtClean="0">
              <a:solidFill>
                <a:srgbClr val="242021"/>
              </a:solidFill>
            </a:endParaRPr>
          </a:p>
          <a:p>
            <a:r>
              <a:rPr lang="en-US" sz="3200" dirty="0">
                <a:solidFill>
                  <a:srgbClr val="242021"/>
                </a:solidFill>
              </a:rPr>
              <a:t/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 smtClean="0">
                <a:solidFill>
                  <a:srgbClr val="242021"/>
                </a:solidFill>
              </a:rPr>
              <a:t>4</a:t>
            </a:r>
            <a:r>
              <a:rPr lang="en-US" sz="3200" dirty="0">
                <a:solidFill>
                  <a:srgbClr val="242021"/>
                </a:solidFill>
              </a:rPr>
              <a:t>. build/Natural/run/cheap/to/gas/is/to/cheap/a power plant./</a:t>
            </a:r>
            <a:r>
              <a:rPr lang="en-US" sz="3200" dirty="0" smtClean="0">
                <a:solidFill>
                  <a:srgbClr val="242021"/>
                </a:solidFill>
              </a:rPr>
              <a:t>and/it's</a:t>
            </a:r>
          </a:p>
          <a:p>
            <a:endParaRPr lang="en-US" sz="2000" dirty="0">
              <a:solidFill>
                <a:srgbClr val="242021"/>
              </a:solidFill>
            </a:endParaRPr>
          </a:p>
          <a:p>
            <a:endParaRPr lang="en-US" sz="3200" dirty="0" smtClean="0">
              <a:solidFill>
                <a:srgbClr val="242021"/>
              </a:solidFill>
            </a:endParaRPr>
          </a:p>
          <a:p>
            <a:r>
              <a:rPr lang="en-US" sz="3200" dirty="0" smtClean="0">
                <a:solidFill>
                  <a:srgbClr val="242021"/>
                </a:solidFill>
              </a:rPr>
              <a:t>5</a:t>
            </a:r>
            <a:r>
              <a:rPr lang="en-US" sz="3200" dirty="0">
                <a:solidFill>
                  <a:srgbClr val="242021"/>
                </a:solidFill>
              </a:rPr>
              <a:t>. be/Wind power/is/to/noisy./run/, but/wind turbines/cheap/can</a:t>
            </a:r>
            <a:r>
              <a:rPr lang="en-US" sz="3200" dirty="0"/>
              <a:t> 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499628" y="1968252"/>
            <a:ext cx="11179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Hydropower is clean to run, but it’s expensive to build a power plant.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629" y="4001163"/>
            <a:ext cx="11179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Natural gas is cheap to run and it’s cheap to build a power plant.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628" y="5352209"/>
            <a:ext cx="10820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Wind power is cheap to run, but wind turbines can be noisy.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9" y="485930"/>
            <a:ext cx="4986771" cy="535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9823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5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3" y="359782"/>
            <a:ext cx="11552709" cy="5169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14397" y="1879887"/>
            <a:ext cx="10640291" cy="98495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Airplanes are fast and convenient, but they cause pollution.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8252" y="3762156"/>
            <a:ext cx="10640291" cy="58189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Cars are convenient, but they are expensive.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398" y="5435961"/>
            <a:ext cx="10640291" cy="58189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Bicycles are clean, cheap and good for our health.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36" y="1164214"/>
            <a:ext cx="7302214" cy="559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6" y="3037275"/>
            <a:ext cx="5648325" cy="55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065" y="4551218"/>
            <a:ext cx="80200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4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sources of energy does your city/town use</a:t>
            </a:r>
            <a:r>
              <a:rPr lang="en-US" sz="3600" b="1" i="1" dirty="0">
                <a:solidFill>
                  <a:srgbClr val="0070C0"/>
                </a:solidFill>
              </a:rPr>
              <a:t>? </a:t>
            </a:r>
            <a:r>
              <a:rPr lang="en-US" sz="3600" i="1" dirty="0">
                <a:solidFill>
                  <a:srgbClr val="0070C0"/>
                </a:solidFill>
              </a:rPr>
              <a:t>What are their advantages </a:t>
            </a:r>
            <a:r>
              <a:rPr lang="en-US" sz="3600" i="1" dirty="0" smtClean="0">
                <a:solidFill>
                  <a:srgbClr val="0070C0"/>
                </a:solidFill>
              </a:rPr>
              <a:t>and disadvantages</a:t>
            </a:r>
            <a:r>
              <a:rPr lang="en-US" sz="3600" b="1" i="1" dirty="0">
                <a:solidFill>
                  <a:srgbClr val="0070C0"/>
                </a:solidFill>
              </a:rPr>
              <a:t>? </a:t>
            </a:r>
            <a:r>
              <a:rPr lang="en-US" sz="3600" i="1" dirty="0">
                <a:solidFill>
                  <a:srgbClr val="0070C0"/>
                </a:solidFill>
              </a:rPr>
              <a:t>Write 60 to 80 words.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Use “and” to add similar ideas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Use “but” to add different or unexpected information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 &amp; Writing: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Talk and write </a:t>
            </a:r>
            <a:r>
              <a:rPr lang="en-US" sz="3600" i="1" dirty="0">
                <a:solidFill>
                  <a:srgbClr val="0070C0"/>
                </a:solidFill>
              </a:rPr>
              <a:t>about </a:t>
            </a:r>
            <a:r>
              <a:rPr lang="en-US" sz="3600" i="1" dirty="0" smtClean="0">
                <a:solidFill>
                  <a:srgbClr val="0070C0"/>
                </a:solidFill>
              </a:rPr>
              <a:t>advantages and disadvantages of energy sources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</a:t>
            </a:r>
            <a:r>
              <a:rPr lang="en-US" sz="3600" i="1" dirty="0" smtClean="0">
                <a:solidFill>
                  <a:srgbClr val="0070C0"/>
                </a:solidFill>
              </a:rPr>
              <a:t>sentences, using </a:t>
            </a:r>
            <a:r>
              <a:rPr lang="en-US" sz="3600" b="1" i="1" dirty="0" smtClean="0">
                <a:solidFill>
                  <a:srgbClr val="00B050"/>
                </a:solidFill>
              </a:rPr>
              <a:t>and</a:t>
            </a:r>
            <a:r>
              <a:rPr lang="en-US" sz="3600" i="1" dirty="0" smtClean="0">
                <a:solidFill>
                  <a:srgbClr val="0070C0"/>
                </a:solidFill>
              </a:rPr>
              <a:t>/</a:t>
            </a:r>
            <a:r>
              <a:rPr lang="en-US" sz="3600" b="1" i="1" dirty="0" smtClean="0">
                <a:solidFill>
                  <a:srgbClr val="00B050"/>
                </a:solidFill>
              </a:rPr>
              <a:t>but</a:t>
            </a:r>
            <a:r>
              <a:rPr lang="en-US" sz="3600" i="1" dirty="0" smtClean="0">
                <a:solidFill>
                  <a:srgbClr val="0070C0"/>
                </a:solidFill>
              </a:rPr>
              <a:t>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</a:t>
            </a:r>
            <a:r>
              <a:rPr lang="en-US" sz="3600" i="1" dirty="0" smtClean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61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81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use </a:t>
            </a:r>
            <a:r>
              <a:rPr lang="en-US" sz="3600" b="1" i="1" dirty="0" smtClean="0">
                <a:solidFill>
                  <a:srgbClr val="0070C0"/>
                </a:solidFill>
              </a:rPr>
              <a:t>and </a:t>
            </a:r>
            <a:r>
              <a:rPr lang="en-US" sz="3600" dirty="0" smtClean="0">
                <a:solidFill>
                  <a:srgbClr val="0070C0"/>
                </a:solidFill>
              </a:rPr>
              <a:t>to add similar ideas.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use </a:t>
            </a:r>
            <a:r>
              <a:rPr lang="en-US" sz="3600" b="1" i="1" dirty="0" smtClean="0">
                <a:solidFill>
                  <a:srgbClr val="0070C0"/>
                </a:solidFill>
              </a:rPr>
              <a:t>but </a:t>
            </a:r>
            <a:r>
              <a:rPr lang="en-US" sz="3600" dirty="0" smtClean="0">
                <a:solidFill>
                  <a:srgbClr val="0070C0"/>
                </a:solidFill>
              </a:rPr>
              <a:t>to add different or unexpected information.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0070C0"/>
                </a:solidFill>
              </a:rPr>
              <a:t>and / but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35303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5" y="3255358"/>
            <a:ext cx="11018571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1 </a:t>
            </a:r>
            <a:r>
              <a:rPr lang="en-US" sz="3200" i="1" dirty="0" smtClean="0">
                <a:solidFill>
                  <a:srgbClr val="0070C0"/>
                </a:solidFill>
              </a:rPr>
              <a:t>Solar power </a:t>
            </a:r>
            <a:r>
              <a:rPr lang="en-US" sz="3200" i="1" dirty="0">
                <a:solidFill>
                  <a:srgbClr val="0070C0"/>
                </a:solidFill>
              </a:rPr>
              <a:t>plants are clean </a:t>
            </a:r>
            <a:r>
              <a:rPr lang="en-US" sz="3200" b="1" i="1" dirty="0">
                <a:solidFill>
                  <a:srgbClr val="0070C0"/>
                </a:solidFill>
              </a:rPr>
              <a:t>and</a:t>
            </a:r>
            <a:r>
              <a:rPr lang="en-US" sz="3200" i="1" dirty="0">
                <a:solidFill>
                  <a:srgbClr val="0070C0"/>
                </a:solidFill>
              </a:rPr>
              <a:t> cheap to </a:t>
            </a:r>
            <a:r>
              <a:rPr lang="en-US" sz="3200" i="1" dirty="0" smtClean="0">
                <a:solidFill>
                  <a:srgbClr val="0070C0"/>
                </a:solidFill>
              </a:rPr>
              <a:t>run.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200" i="1" dirty="0" smtClean="0">
                <a:solidFill>
                  <a:srgbClr val="0070C0"/>
                </a:solidFill>
              </a:rPr>
              <a:t>2 Solar power </a:t>
            </a:r>
            <a:r>
              <a:rPr lang="en-US" sz="3200" i="1" dirty="0">
                <a:solidFill>
                  <a:srgbClr val="0070C0"/>
                </a:solidFill>
              </a:rPr>
              <a:t>plants are </a:t>
            </a:r>
            <a:r>
              <a:rPr lang="en-US" sz="3200" i="1" dirty="0" smtClean="0">
                <a:solidFill>
                  <a:srgbClr val="0070C0"/>
                </a:solidFill>
              </a:rPr>
              <a:t>cheap </a:t>
            </a:r>
            <a:r>
              <a:rPr lang="en-US" sz="3200" i="1" dirty="0">
                <a:solidFill>
                  <a:srgbClr val="0070C0"/>
                </a:solidFill>
              </a:rPr>
              <a:t>to </a:t>
            </a:r>
            <a:r>
              <a:rPr lang="en-US" sz="3200" i="1" dirty="0" smtClean="0">
                <a:solidFill>
                  <a:srgbClr val="0070C0"/>
                </a:solidFill>
              </a:rPr>
              <a:t>run, </a:t>
            </a:r>
            <a:r>
              <a:rPr lang="en-US" sz="3200" b="1" i="1" dirty="0">
                <a:solidFill>
                  <a:srgbClr val="0070C0"/>
                </a:solidFill>
              </a:rPr>
              <a:t>but</a:t>
            </a:r>
            <a:r>
              <a:rPr lang="en-US" sz="3200" i="1" dirty="0">
                <a:solidFill>
                  <a:srgbClr val="0070C0"/>
                </a:solidFill>
              </a:rPr>
              <a:t> they aren’t cheap to </a:t>
            </a:r>
            <a:r>
              <a:rPr lang="en-US" sz="3200" i="1" dirty="0" smtClean="0">
                <a:solidFill>
                  <a:srgbClr val="0070C0"/>
                </a:solidFill>
              </a:rPr>
              <a:t>build.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500" dirty="0" smtClean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What is the difference between </a:t>
            </a:r>
            <a:r>
              <a:rPr lang="en-US" sz="3500" b="1" dirty="0" smtClean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“and” </a:t>
            </a:r>
            <a:r>
              <a:rPr lang="en-US" sz="3500" dirty="0" smtClean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and </a:t>
            </a:r>
            <a:r>
              <a:rPr lang="en-US" sz="3500" b="1" dirty="0" smtClean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“but”?</a:t>
            </a:r>
            <a:endParaRPr lang="en-US" sz="35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2" y="1687599"/>
            <a:ext cx="7231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Read and analyze the following sentences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0070C0"/>
                </a:solidFill>
              </a:rPr>
              <a:t>and / but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243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70662" y="855251"/>
            <a:ext cx="4589222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Read, look and match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0036" y="2721087"/>
            <a:ext cx="254062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We use “but”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0036" y="4133585"/>
            <a:ext cx="254062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We use “and”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65273" y="4133585"/>
            <a:ext cx="4918363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to add different information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65272" y="2721087"/>
            <a:ext cx="4918363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to add similar ideas</a:t>
            </a:r>
          </a:p>
        </p:txBody>
      </p:sp>
      <p:cxnSp>
        <p:nvCxnSpPr>
          <p:cNvPr id="9" name="Straight Connector 8"/>
          <p:cNvCxnSpPr>
            <a:stCxn id="4" idx="3"/>
            <a:endCxn id="6" idx="1"/>
          </p:cNvCxnSpPr>
          <p:nvPr/>
        </p:nvCxnSpPr>
        <p:spPr>
          <a:xfrm>
            <a:off x="3870662" y="3049865"/>
            <a:ext cx="2294611" cy="1412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7" idx="1"/>
          </p:cNvCxnSpPr>
          <p:nvPr/>
        </p:nvCxnSpPr>
        <p:spPr>
          <a:xfrm flipV="1">
            <a:off x="3870662" y="3049865"/>
            <a:ext cx="2294610" cy="1412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4686</TotalTime>
  <Words>546</Words>
  <Application>Microsoft Office PowerPoint</Application>
  <PresentationFormat>Widescreen</PresentationFormat>
  <Paragraphs>95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194</cp:revision>
  <dcterms:created xsi:type="dcterms:W3CDTF">2020-12-08T03:17:05Z</dcterms:created>
  <dcterms:modified xsi:type="dcterms:W3CDTF">2022-06-07T10:42:13Z</dcterms:modified>
</cp:coreProperties>
</file>