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7" r:id="rId3"/>
    <p:sldId id="360" r:id="rId4"/>
    <p:sldId id="342" r:id="rId5"/>
    <p:sldId id="344" r:id="rId6"/>
    <p:sldId id="347" r:id="rId7"/>
    <p:sldId id="346" r:id="rId8"/>
    <p:sldId id="348" r:id="rId9"/>
    <p:sldId id="350" r:id="rId10"/>
    <p:sldId id="353" r:id="rId11"/>
    <p:sldId id="354" r:id="rId12"/>
    <p:sldId id="340" r:id="rId13"/>
    <p:sldId id="359" r:id="rId14"/>
    <p:sldId id="361" r:id="rId15"/>
    <p:sldId id="363" r:id="rId16"/>
    <p:sldId id="362" r:id="rId17"/>
    <p:sldId id="355" r:id="rId18"/>
    <p:sldId id="356" r:id="rId19"/>
    <p:sldId id="357" r:id="rId20"/>
    <p:sldId id="358" r:id="rId21"/>
    <p:sldId id="320" r:id="rId22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ệp Doãn Ngọc" initials="DDN" lastIdx="3" clrIdx="0">
    <p:extLst>
      <p:ext uri="{19B8F6BF-5375-455C-9EA6-DF929625EA0E}">
        <p15:presenceInfo xmlns:p15="http://schemas.microsoft.com/office/powerpoint/2012/main" userId="S::diep.doanngoc@wellspring.edu.vn::d106941c-15ee-4fdc-a86a-14e36c747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82918" autoAdjust="0"/>
  </p:normalViewPr>
  <p:slideViewPr>
    <p:cSldViewPr>
      <p:cViewPr varScale="1">
        <p:scale>
          <a:sx n="51" d="100"/>
          <a:sy n="51" d="100"/>
        </p:scale>
        <p:origin x="186" y="45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76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22:32:13.393" idx="1">
    <p:pos x="10105" y="3868"/>
    <p:text>Minh đã giãn cách các dòng và kéo lùi ô xuống dưới.</p:text>
    <p:extLst>
      <p:ext uri="{C676402C-5697-4E1C-873F-D02D1690AC5C}">
        <p15:threadingInfo xmlns:p15="http://schemas.microsoft.com/office/powerpoint/2012/main" timeZoneBias="-420"/>
      </p:ext>
    </p:extLst>
  </p:cm>
  <p:cm authorId="1" dt="2020-04-21T22:55:13.071" idx="2">
    <p:pos x="10" y="10"/>
    <p:text>MÌNH KHÔNG THẤY VẤN ĐỀ VỀ NỘI DUNG</p:text>
    <p:extLst>
      <p:ext uri="{C676402C-5697-4E1C-873F-D02D1690AC5C}">
        <p15:threadingInfo xmlns:p15="http://schemas.microsoft.com/office/powerpoint/2012/main" timeZoneBias="-420"/>
      </p:ext>
    </p:extLst>
  </p:cm>
  <p:cm authorId="1" dt="2020-04-21T22:55:29.200" idx="3">
    <p:pos x="106" y="106"/>
    <p:text>MÌNH PHẦN LỚN CHỈ SỬA TRÌNH BÀY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chia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 err="1"/>
              <a:t>Dạng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</a:t>
            </a:r>
          </a:p>
          <a:p>
            <a:r>
              <a:rPr lang="en-US" dirty="0" err="1"/>
              <a:t>Dạng</a:t>
            </a:r>
            <a:r>
              <a:rPr lang="en-US" dirty="0"/>
              <a:t> 3.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3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1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33178"/>
            <a:ext cx="24383873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716828" y="333376"/>
            <a:ext cx="1543452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99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GIÁO</a:t>
            </a:r>
            <a:r>
              <a:rPr lang="vi-VN" sz="5099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ÁN ĐIỆN TỬ - DIỄN ĐÀN GIÁO VIÊN TOÁN</a:t>
            </a:r>
            <a:endParaRPr lang="en-US" sz="5099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93067" y="455251"/>
            <a:ext cx="1316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TOÁN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4910" y="185947"/>
            <a:ext cx="8738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61858" y="457201"/>
            <a:ext cx="120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THPT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34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68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8.png"/><Relationship Id="rId7" Type="http://schemas.openxmlformats.org/officeDocument/2006/relationships/image" Target="../media/image8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49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72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79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52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8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19691" y="3795621"/>
            <a:ext cx="3396581" cy="8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4730855"/>
            <a:ext cx="19202399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 TỌA ĐỘ TRONG KHÔNG GIAN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3849165" y="10161520"/>
            <a:ext cx="16380867" cy="907081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859810" y="8897133"/>
            <a:ext cx="14849139" cy="907084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 THUYẾT CẦN NHỚ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4729077" y="6014299"/>
            <a:ext cx="15270634" cy="1107825"/>
            <a:chOff x="4922307" y="4371559"/>
            <a:chExt cx="15272618" cy="1107969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2307" y="4371559"/>
              <a:ext cx="15272618" cy="1107969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2: 	PHƯƠNG TRÌNH MẶT PHẲNG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5)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4053243" y="8534400"/>
            <a:ext cx="15530157" cy="30480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3" y="2598241"/>
            <a:ext cx="23509688" cy="3192959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702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22238" y="6092187"/>
            <a:ext cx="23656962" cy="7371274"/>
            <a:chOff x="1222851" y="5331408"/>
            <a:chExt cx="2361695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9776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0565" y="3497109"/>
                <a:ext cx="23450896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</a:rPr>
                      <m:t>𝑶𝒙𝒚𝒛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𝑶𝑴𝑵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𝑶𝒙𝒛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5" y="3497109"/>
                <a:ext cx="23450896" cy="2459904"/>
              </a:xfrm>
              <a:prstGeom prst="rect">
                <a:avLst/>
              </a:prstGeom>
              <a:blipFill>
                <a:blip r:embed="rId3"/>
                <a:stretch>
                  <a:fillRect l="-1040" r="-910" b="-109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2291" y="6736422"/>
                <a:ext cx="134302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đường tròn nội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𝑶𝑴𝑵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91" y="6736422"/>
                <a:ext cx="13430280" cy="769441"/>
              </a:xfrm>
              <a:prstGeom prst="rect">
                <a:avLst/>
              </a:prstGeom>
              <a:blipFill>
                <a:blip r:embed="rId4"/>
                <a:stretch>
                  <a:fillRect l="-1815" t="-16667" r="-862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2485" y="7650994"/>
                <a:ext cx="22167659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áp dụng bài toán (*)  sau: “Cho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𝑶𝑴𝑵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đường tròn nội tiếp, 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𝑶𝑵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5" y="7650994"/>
                <a:ext cx="22167659" cy="1533177"/>
              </a:xfrm>
              <a:prstGeom prst="rect">
                <a:avLst/>
              </a:prstGeom>
              <a:blipFill>
                <a:blip r:embed="rId5"/>
                <a:stretch>
                  <a:fillRect l="-1100" t="-8333" b="-1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9818" y="9315104"/>
                <a:ext cx="16327582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𝑶𝑵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4800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9315104"/>
                <a:ext cx="16327582" cy="20928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18111" y="11370644"/>
                <a:ext cx="11968468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111" y="11370644"/>
                <a:ext cx="11968468" cy="20928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4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02725" y="2980251"/>
            <a:ext cx="23539523" cy="10354749"/>
            <a:chOff x="1222851" y="5348149"/>
            <a:chExt cx="23616956" cy="10791630"/>
          </a:xfrm>
        </p:grpSpPr>
        <p:sp>
          <p:nvSpPr>
            <p:cNvPr id="35" name="Rounded Rectangle 34"/>
            <p:cNvSpPr/>
            <p:nvPr/>
          </p:nvSpPr>
          <p:spPr>
            <a:xfrm>
              <a:off x="1297769" y="5601638"/>
              <a:ext cx="23542038" cy="105381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48149"/>
              <a:ext cx="3305109" cy="824430"/>
              <a:chOff x="1224542" y="6322796"/>
              <a:chExt cx="3305491" cy="828633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47128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91305" y="3598341"/>
                <a:ext cx="18667522" cy="632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 bài toán (*)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𝑰𝑵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𝟖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num>
                                      <m:den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</m:num>
                                      <m:den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05" y="3598341"/>
                <a:ext cx="18667522" cy="6325001"/>
              </a:xfrm>
              <a:prstGeom prst="rect">
                <a:avLst/>
              </a:prstGeom>
              <a:blipFill>
                <a:blip r:embed="rId3"/>
                <a:stretch>
                  <a:fillRect l="-1306" t="-19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6803" y="9843440"/>
                <a:ext cx="11313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𝑶𝒙𝒛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03" y="9843440"/>
                <a:ext cx="11313803" cy="769441"/>
              </a:xfrm>
              <a:prstGeom prst="rect">
                <a:avLst/>
              </a:prstGeom>
              <a:blipFill>
                <a:blip r:embed="rId4"/>
                <a:stretch>
                  <a:fillRect l="-2155" t="-17460" r="-1293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56017" y="10748026"/>
                <a:ext cx="21375101" cy="15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𝑶𝒙𝒛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𝑶𝒙𝒛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17" y="10748026"/>
                <a:ext cx="21375101" cy="1533690"/>
              </a:xfrm>
              <a:prstGeom prst="rect">
                <a:avLst/>
              </a:prstGeom>
              <a:blipFill>
                <a:blip r:embed="rId5"/>
                <a:stretch>
                  <a:fillRect l="-1169" t="-833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7326" y="12183179"/>
                <a:ext cx="1728687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26" y="12183179"/>
                <a:ext cx="17286873" cy="784767"/>
              </a:xfrm>
              <a:prstGeom prst="rect">
                <a:avLst/>
              </a:prstGeom>
              <a:blipFill>
                <a:blip r:embed="rId6"/>
                <a:stretch>
                  <a:fillRect l="-1446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3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7212" y="1752605"/>
            <a:ext cx="16383000" cy="907648"/>
            <a:chOff x="7483861" y="7543801"/>
            <a:chExt cx="14646001" cy="907645"/>
          </a:xfrm>
        </p:grpSpPr>
        <p:sp>
          <p:nvSpPr>
            <p:cNvPr id="13" name="TextBox 12"/>
            <p:cNvSpPr txBox="1"/>
            <p:nvPr/>
          </p:nvSpPr>
          <p:spPr>
            <a:xfrm>
              <a:off x="8993185" y="7620003"/>
              <a:ext cx="13136677" cy="831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3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3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3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3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13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09236" y="7646473"/>
                  <a:ext cx="640859" cy="754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3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0264" y="2951581"/>
            <a:ext cx="23512749" cy="3633059"/>
            <a:chOff x="1177638" y="2491133"/>
            <a:chExt cx="23512749" cy="3488454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308446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7" y="2590802"/>
                <a:ext cx="1810111" cy="61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3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3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3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r>
                  <a:rPr lang="vi-VN" sz="4403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3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3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2" tIns="45715" rIns="91432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13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3405" y="7133120"/>
            <a:ext cx="23469600" cy="4343414"/>
            <a:chOff x="1222851" y="5331396"/>
            <a:chExt cx="23543736" cy="5328988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396"/>
              <a:ext cx="3305109" cy="944588"/>
              <a:chOff x="1224542" y="6305967"/>
              <a:chExt cx="3305491" cy="949405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1" y="6305967"/>
                <a:ext cx="2287257" cy="94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3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3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3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5576" y="3862881"/>
                <a:ext cx="22284035" cy="2436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18" algn="l"/>
                  </a:tabLst>
                </a:pPr>
                <a:r>
                  <a:rPr lang="en-US" sz="4803" dirty="0">
                    <a:solidFill>
                      <a:srgbClr val="66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76" y="3862881"/>
                <a:ext cx="22284035" cy="2436501"/>
              </a:xfrm>
              <a:prstGeom prst="rect">
                <a:avLst/>
              </a:prstGeom>
              <a:blipFill>
                <a:blip r:embed="rId3"/>
                <a:stretch>
                  <a:fillRect l="-1094" t="-2005"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71226" y="7720860"/>
                <a:ext cx="17471706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18">
                  <a:lnSpc>
                    <a:spcPct val="11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26" y="7720860"/>
                <a:ext cx="17471706" cy="799963"/>
              </a:xfrm>
              <a:prstGeom prst="rect">
                <a:avLst/>
              </a:prstGeom>
              <a:blipFill>
                <a:blip r:embed="rId4"/>
                <a:stretch>
                  <a:fillRect t="-12977" r="-419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71221" y="9047854"/>
                <a:ext cx="14464409" cy="1127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21" y="9047854"/>
                <a:ext cx="14464409" cy="1127103"/>
              </a:xfrm>
              <a:prstGeom prst="rect">
                <a:avLst/>
              </a:prstGeom>
              <a:blipFill>
                <a:blip r:embed="rId5"/>
                <a:stretch>
                  <a:fillRect r="-716" b="-10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7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0476" y="7672374"/>
            <a:ext cx="22139784" cy="5281628"/>
            <a:chOff x="1205494" y="6947472"/>
            <a:chExt cx="22139783" cy="484733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6153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3" tIns="45720" rIns="91443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6" y="7023101"/>
                <a:ext cx="2111898" cy="64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3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3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0616" y="2547994"/>
            <a:ext cx="22353091" cy="490882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27455" y="1797049"/>
                <a:ext cx="3173470" cy="703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18992" y="9031547"/>
                <a:ext cx="12628072" cy="307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đó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3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92" y="9031547"/>
                <a:ext cx="12628072" cy="3078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7496" y="1515175"/>
            <a:ext cx="9688259" cy="1113711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2" tIns="45715" rIns="91432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776"/>
              <a:chOff x="739068" y="1515168"/>
              <a:chExt cx="8177919" cy="960776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2" y="1706055"/>
                <a:ext cx="6784255" cy="76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3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26866" y="8377667"/>
                <a:ext cx="20794934" cy="85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a, b, c &gt;0.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66" y="8377667"/>
                <a:ext cx="20794934" cy="851580"/>
              </a:xfrm>
              <a:prstGeom prst="rect">
                <a:avLst/>
              </a:prstGeom>
              <a:blipFill>
                <a:blip r:embed="rId4"/>
                <a:stretch>
                  <a:fillRect t="-7143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818607" y="2725347"/>
                <a:ext cx="21823040" cy="2784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gian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𝑶𝒙𝒚𝒛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𝑶𝒙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𝑶𝒚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07" y="2725347"/>
                <a:ext cx="21823040" cy="2784673"/>
              </a:xfrm>
              <a:prstGeom prst="rect">
                <a:avLst/>
              </a:prstGeom>
              <a:blipFill rotWithShape="0">
                <a:blip r:embed="rId5"/>
                <a:stretch>
                  <a:fillRect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05428" y="5316647"/>
                <a:ext cx="59653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49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49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28" y="5316647"/>
                <a:ext cx="5965320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770868" y="6387675"/>
                <a:ext cx="69094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49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49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i="1" spc="-149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0" i="1" spc="-149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68" y="6387675"/>
                <a:ext cx="6909456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23830" y="5228763"/>
                <a:ext cx="61062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49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830" y="5228763"/>
                <a:ext cx="610620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398817" y="6334707"/>
                <a:ext cx="65749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49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817" y="6334707"/>
                <a:ext cx="6574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2531" y="11627174"/>
                <a:ext cx="13513571" cy="1147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3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3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</m:e>
                    </m:d>
                    <m:r>
                      <m:rPr>
                        <m:nor/>
                      </m:rPr>
                      <a:rPr lang="en-US" sz="4403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3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3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à: </m:t>
                    </m:r>
                    <m:f>
                      <m:fPr>
                        <m:ctrlP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3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3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r>
                      <a:rPr lang="en-US" sz="4403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3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3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31" y="11627174"/>
                <a:ext cx="13513571" cy="1147302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7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2" grpId="0"/>
      <p:bldP spid="53" grpId="0"/>
      <p:bldP spid="54" grpId="0"/>
      <p:bldP spid="5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3923" y="7638237"/>
            <a:ext cx="22139784" cy="5963063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3" tIns="45720" rIns="91443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6" y="7023101"/>
                <a:ext cx="2111898" cy="64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3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3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0616" y="2547995"/>
            <a:ext cx="22353091" cy="473066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27455" y="1797049"/>
                <a:ext cx="3173470" cy="703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56386" y="10882867"/>
                <a:ext cx="6543077" cy="165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3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86" y="10882867"/>
                <a:ext cx="6543077" cy="1651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7496" y="1515175"/>
            <a:ext cx="9688259" cy="1113711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2" tIns="45715" rIns="91432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776"/>
              <a:chOff x="739068" y="1515168"/>
              <a:chExt cx="8177919" cy="960776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2" y="1706055"/>
                <a:ext cx="6784255" cy="76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3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24802" y="7816189"/>
                <a:ext cx="21971898" cy="3180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3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3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3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3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4403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3" b="1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02" y="7816189"/>
                <a:ext cx="21971898" cy="3180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51277" y="2723149"/>
                <a:ext cx="21823040" cy="2784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gian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𝑶𝒙𝒚𝒛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𝑶𝒙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𝑶𝒚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77" y="2723149"/>
                <a:ext cx="21823040" cy="2784673"/>
              </a:xfrm>
              <a:prstGeom prst="rect">
                <a:avLst/>
              </a:prstGeom>
              <a:blipFill>
                <a:blip r:embed="rId5"/>
                <a:stretch>
                  <a:fillRect t="-1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191701" y="596420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70868" y="5184905"/>
                <a:ext cx="636481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49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49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68" y="5184905"/>
                <a:ext cx="6364819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675873" y="6163439"/>
                <a:ext cx="64598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i="1" spc="-149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49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873" y="6163439"/>
                <a:ext cx="645981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62796" y="4953000"/>
                <a:ext cx="61062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49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796" y="4953000"/>
                <a:ext cx="610620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431483" y="6109145"/>
                <a:ext cx="62375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49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49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483" y="6109145"/>
                <a:ext cx="623751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5" y="11500229"/>
                <a:ext cx="20864045" cy="1541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1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à: 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5" y="11500229"/>
                <a:ext cx="20864045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C13FA997-8690-410C-9A2B-AC6E73ADAD5A}"/>
                  </a:ext>
                </a:extLst>
              </p:cNvPr>
              <p:cNvSpPr/>
              <p:nvPr/>
            </p:nvSpPr>
            <p:spPr>
              <a:xfrm>
                <a:off x="16992600" y="12656877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3FA997-8690-410C-9A2B-AC6E73ADA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0" y="12656877"/>
                <a:ext cx="2500565" cy="769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6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3919" y="6204188"/>
            <a:ext cx="22139784" cy="7283224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3" tIns="45720" rIns="91443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6" y="7023101"/>
                <a:ext cx="2111898" cy="64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3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3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0616" y="2547995"/>
            <a:ext cx="22353091" cy="34016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8" y="1722506"/>
                <a:ext cx="3173470" cy="97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21349" y="8393945"/>
                <a:ext cx="21590483" cy="1135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3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3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3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3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3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9" y="8393945"/>
                <a:ext cx="21590483" cy="1135439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7496" y="1515175"/>
            <a:ext cx="9688259" cy="1113711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2" tIns="45715" rIns="91432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776"/>
              <a:chOff x="739068" y="1515168"/>
              <a:chExt cx="8177919" cy="960776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13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2" y="1706055"/>
                <a:ext cx="6784255" cy="76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3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54860" y="6400800"/>
                <a:ext cx="20599837" cy="1794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𝑶𝒙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𝑶𝒚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𝑶𝒛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3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3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3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𝑶𝑨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𝑶𝑩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𝑶𝑪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60" y="6400800"/>
                <a:ext cx="20599837" cy="1794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66528" y="2983024"/>
                <a:ext cx="21564413" cy="1572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3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                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;​​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;​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𝑶𝒙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𝑶𝒚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𝑶𝒛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28" y="2983024"/>
                <a:ext cx="21564413" cy="1572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6318707" y="45720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0309" y="4648200"/>
                <a:ext cx="548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09" y="4648200"/>
                <a:ext cx="54864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75991" y="4706507"/>
                <a:ext cx="58970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49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49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991" y="4706507"/>
                <a:ext cx="5897016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15807" y="4752681"/>
                <a:ext cx="6004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pt-BR" sz="4400" b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7" y="4752681"/>
                <a:ext cx="600453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21204" y="4711342"/>
                <a:ext cx="6481835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 algn="just">
                  <a:lnSpc>
                    <a:spcPct val="115000"/>
                  </a:lnSpc>
                  <a:tabLst>
                    <a:tab pos="2160273" algn="l"/>
                    <a:tab pos="3599817" algn="l"/>
                    <a:tab pos="503999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49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i="1" spc="-149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4" y="4711342"/>
                <a:ext cx="6481835" cy="871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7373" y="9903326"/>
                <a:ext cx="16456083" cy="165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;​​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;​</m:t>
                          </m:r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3" y="9903326"/>
                <a:ext cx="16456083" cy="16593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D718C29-B934-47A0-8E3A-F8B19BF16854}"/>
                  </a:ext>
                </a:extLst>
              </p:cNvPr>
              <p:cNvSpPr/>
              <p:nvPr/>
            </p:nvSpPr>
            <p:spPr>
              <a:xfrm>
                <a:off x="1370834" y="12252811"/>
                <a:ext cx="14326365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18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3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nl-NL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3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nl-NL" sz="4403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3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D718C29-B934-47A0-8E3A-F8B19BF16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34" y="12252811"/>
                <a:ext cx="14326365" cy="10637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7E50A01-E1F7-40B2-9588-940562FFB3D8}"/>
                  </a:ext>
                </a:extLst>
              </p:cNvPr>
              <p:cNvSpPr/>
              <p:nvPr/>
            </p:nvSpPr>
            <p:spPr>
              <a:xfrm>
                <a:off x="17143456" y="12400016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7E50A01-E1F7-40B2-9588-940562FFB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3456" y="12400016"/>
                <a:ext cx="2500565" cy="769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6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32227" y="6951944"/>
            <a:ext cx="22136901" cy="6539077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1"/>
            <a:ext cx="22350181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405558" y="5280473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5558" y="2972149"/>
                <a:ext cx="21427480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Cambria" pitchFamily="18" charset="0"/>
                    <a:ea typeface="Cambria" pitchFamily="18" charset="0"/>
                  </a:rPr>
                  <a:t>                       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𝟖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Hình chiếu vuông góc của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đoạn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𝑶𝒚𝒛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nào dưới 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8" y="2972149"/>
                <a:ext cx="21427480" cy="2185214"/>
              </a:xfrm>
              <a:prstGeom prst="rect">
                <a:avLst/>
              </a:prstGeom>
              <a:blipFill>
                <a:blip r:embed="rId4"/>
                <a:stretch>
                  <a:fillRect l="-1166" t="-4190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6632" y="5296441"/>
                <a:ext cx="207302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4800" b="1" dirty="0">
                    <a:latin typeface="Cambria" pitchFamily="18" charset="0"/>
                    <a:ea typeface="Cambria" pitchFamily="18" charset="0"/>
                  </a:rPr>
                  <a:t>A.</a:t>
                </a:r>
                <a:r>
                  <a:rPr lang="x-none" sz="48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632" y="5296441"/>
                <a:ext cx="20730284" cy="830997"/>
              </a:xfrm>
              <a:prstGeom prst="rect">
                <a:avLst/>
              </a:prstGeom>
              <a:blipFill>
                <a:blip r:embed="rId5"/>
                <a:stretch>
                  <a:fillRect l="-1353" t="-16912" b="-382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3470" y="9126412"/>
                <a:ext cx="112911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độ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70" y="9126412"/>
                <a:ext cx="11291104" cy="769441"/>
              </a:xfrm>
              <a:prstGeom prst="rect">
                <a:avLst/>
              </a:prstGeom>
              <a:blipFill>
                <a:blip r:embed="rId6"/>
                <a:stretch>
                  <a:fillRect l="-2214" t="-16667" r="-1188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7400" y="10039716"/>
                <a:ext cx="1665519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hình chiếu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𝑶𝒚𝒛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039716"/>
                <a:ext cx="16655195" cy="769441"/>
              </a:xfrm>
              <a:prstGeom prst="rect">
                <a:avLst/>
              </a:prstGeom>
              <a:blipFill>
                <a:blip r:embed="rId7"/>
                <a:stretch>
                  <a:fillRect l="-1501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8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4" grpId="0"/>
      <p:bldP spid="6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32227" y="7150251"/>
            <a:ext cx="22136901" cy="6539157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8947" y="2548541"/>
            <a:ext cx="22350181" cy="450763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737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0180838" y="487903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5558" y="2972149"/>
                <a:ext cx="21427480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Cambria" pitchFamily="18" charset="0"/>
                    <a:ea typeface="Cambria" pitchFamily="18" charset="0"/>
                  </a:rPr>
                  <a:t>               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đường kính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xúc với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8" y="2972149"/>
                <a:ext cx="21427480" cy="2185214"/>
              </a:xfrm>
              <a:prstGeom prst="rect">
                <a:avLst/>
              </a:prstGeom>
              <a:blipFill>
                <a:blip r:embed="rId4"/>
                <a:stretch>
                  <a:fillRect l="-1166" t="-4190" r="-939" b="-122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57910" y="5169025"/>
                <a:ext cx="20730284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/>
                  <a:t>A.</a:t>
                </a:r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–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–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–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10" y="5169025"/>
                <a:ext cx="20730284" cy="1508105"/>
              </a:xfrm>
              <a:prstGeom prst="rect">
                <a:avLst/>
              </a:prstGeom>
              <a:blipFill>
                <a:blip r:embed="rId5"/>
                <a:stretch>
                  <a:fillRect l="-1353" t="-9717" b="-182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7778" y="9126412"/>
                <a:ext cx="21435261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v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 pháp tuyến nên có phương trình: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78" y="9126412"/>
                <a:ext cx="21435261" cy="1533177"/>
              </a:xfrm>
              <a:prstGeom prst="rect">
                <a:avLst/>
              </a:prstGeom>
              <a:blipFill>
                <a:blip r:embed="rId6"/>
                <a:stretch>
                  <a:fillRect l="-1137" t="-8333" r="-1194" b="-1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65569" y="10966012"/>
                <a:ext cx="174879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𝒛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69" y="10966012"/>
                <a:ext cx="17487903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4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4" grpId="0"/>
      <p:bldP spid="6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26808" y="7256163"/>
            <a:ext cx="22136901" cy="6084011"/>
            <a:chOff x="1205494" y="6947472"/>
            <a:chExt cx="22139783" cy="608480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328256"/>
              <a:ext cx="22135691" cy="5704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8947" y="2548541"/>
            <a:ext cx="22350181" cy="446185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745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287" y="8153400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153400"/>
                <a:ext cx="2500565" cy="7693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778145" y="5867400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5558" y="2819400"/>
                <a:ext cx="21948758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Cambria" pitchFamily="18" charset="0"/>
                    <a:ea typeface="Cambria" pitchFamily="18" charset="0"/>
                  </a:rPr>
                  <a:t>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8" y="2819400"/>
                <a:ext cx="21948758" cy="2185214"/>
              </a:xfrm>
              <a:prstGeom prst="rect">
                <a:avLst/>
              </a:prstGeom>
              <a:blipFill>
                <a:blip r:embed="rId4"/>
                <a:stretch>
                  <a:fillRect l="-1139" t="-4190" r="-889" b="-120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06846" y="5257602"/>
                <a:ext cx="22615153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>
                        <a:latin typeface="Cambria Math"/>
                      </a:rPr>
                      <m:t>25.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>
                        <a:latin typeface="Cambria Math"/>
                      </a:rPr>
                      <m:t>16.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>
                        <a:latin typeface="Cambria Math"/>
                      </a:rPr>
                      <m:t>34.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4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>
                        <a:latin typeface="Cambria Math"/>
                      </a:rPr>
                      <m:t>34.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6" y="5257602"/>
                <a:ext cx="22615153" cy="1477199"/>
              </a:xfrm>
              <a:prstGeom prst="rect">
                <a:avLst/>
              </a:prstGeom>
              <a:blipFill>
                <a:blip r:embed="rId5"/>
                <a:stretch>
                  <a:fillRect l="-1078" t="-8642" b="-16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7779" y="8915400"/>
                <a:ext cx="9194022" cy="1097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𝑰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79" y="8915400"/>
                <a:ext cx="9194022" cy="1097288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55699" y="10163522"/>
                <a:ext cx="81068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𝟐𝟓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𝟑𝟒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99" y="10163522"/>
                <a:ext cx="8106899" cy="847733"/>
              </a:xfrm>
              <a:prstGeom prst="rect">
                <a:avLst/>
              </a:prstGeom>
              <a:blipFill>
                <a:blip r:embed="rId7"/>
                <a:stretch>
                  <a:fillRect t="-13669" r="-2481" b="-38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97932" y="11423007"/>
                <a:ext cx="1150032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𝟑𝟒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32" y="11423007"/>
                <a:ext cx="11500328" cy="784767"/>
              </a:xfrm>
              <a:prstGeom prst="rect">
                <a:avLst/>
              </a:prstGeom>
              <a:blipFill>
                <a:blip r:embed="rId8"/>
                <a:stretch>
                  <a:fillRect l="-2174" t="-15504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8033364"/>
            <a:ext cx="6629400" cy="46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8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4" grpId="0"/>
      <p:bldP spid="6" grpId="0"/>
      <p:bldP spid="11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753959" y="3428957"/>
                <a:ext cx="21366872" cy="42772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Cambria" pitchFamily="18" charset="0"/>
                    <a:ea typeface="Cambria" pitchFamily="18" charset="0"/>
                  </a:rPr>
                  <a:t>.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/>
                      </a:rPr>
                      <m:t>𝑶𝒙𝒚𝒛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điểm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 smtClean="0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phẳng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vi-VN" sz="4800" b="1" i="1">
                        <a:latin typeface="Cambria Math"/>
                      </a:rPr>
                      <m:t>:</m:t>
                    </m:r>
                    <m:r>
                      <a:rPr lang="vi-VN" sz="4800" b="1" i="1">
                        <a:latin typeface="Cambria Math"/>
                      </a:rPr>
                      <m:t>𝑨𝒙</m:t>
                    </m:r>
                    <m:r>
                      <a:rPr lang="vi-VN" sz="4800" b="1" i="1">
                        <a:latin typeface="Cambria Math"/>
                      </a:rPr>
                      <m:t>+</m:t>
                    </m:r>
                    <m:r>
                      <a:rPr lang="vi-VN" sz="4800" b="1" i="1">
                        <a:latin typeface="Cambria Math"/>
                      </a:rPr>
                      <m:t>𝑩𝒚</m:t>
                    </m:r>
                    <m:r>
                      <a:rPr lang="vi-VN" sz="4800" b="1" i="1">
                        <a:latin typeface="Cambria Math"/>
                      </a:rPr>
                      <m:t>+</m:t>
                    </m:r>
                    <m:r>
                      <a:rPr lang="vi-VN" sz="4800" b="1" i="1">
                        <a:latin typeface="Cambria Math"/>
                      </a:rPr>
                      <m:t>𝑪𝒛</m:t>
                    </m:r>
                    <m:r>
                      <a:rPr lang="vi-VN" sz="4800" b="1" i="1">
                        <a:latin typeface="Cambria Math"/>
                      </a:rPr>
                      <m:t>+</m:t>
                    </m:r>
                    <m:r>
                      <a:rPr lang="vi-VN" sz="4800" b="1" i="1">
                        <a:latin typeface="Cambria Math"/>
                      </a:rPr>
                      <m:t>𝑫</m:t>
                    </m:r>
                    <m:r>
                      <a:rPr lang="vi-VN" sz="4800" b="1" i="1">
                        <a:latin typeface="Cambria Math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khoảng cách từ điểm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/>
                            </a:rPr>
                            <m:t>𝑴</m:t>
                          </m:r>
                          <m:r>
                            <a:rPr lang="vi-VN" sz="4800" b="1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</m:e>
                      </m:d>
                      <m:r>
                        <a:rPr lang="vi-VN" sz="4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𝑨</m:t>
                                  </m:r>
                                  <m:r>
                                    <a:rPr lang="vi-VN" sz="4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48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 smtClean="0">
                                  <a:latin typeface="Cambria Math"/>
                                </a:rPr>
                                <m:t>𝑩</m:t>
                              </m:r>
                              <m:sSub>
                                <m:sSub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8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 smtClean="0">
                                  <a:latin typeface="Cambria Math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48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vi-VN" sz="4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59" y="3428957"/>
                <a:ext cx="21366872" cy="4277261"/>
              </a:xfrm>
              <a:prstGeom prst="rect">
                <a:avLst/>
              </a:prstGeom>
              <a:blipFill rotWithShape="0">
                <a:blip r:embed="rId3"/>
                <a:stretch>
                  <a:fillRect l="-1225" t="-2966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611108" y="2210405"/>
            <a:ext cx="8990429" cy="907084"/>
            <a:chOff x="7459670" y="7543799"/>
            <a:chExt cx="14851072" cy="907203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 THUYẾT CẦN NHỚ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753959" y="7620000"/>
                <a:ext cx="21366872" cy="51173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vi-VN" sz="4800" b="1" i="1" smtClean="0">
                        <a:latin typeface="Cambria Math"/>
                      </a:rPr>
                      <m:t>:</m:t>
                    </m:r>
                    <m:r>
                      <a:rPr lang="vi-VN" sz="4800" b="1" i="1" smtClean="0">
                        <a:latin typeface="Cambria Math"/>
                      </a:rPr>
                      <m:t>𝑨𝒙</m:t>
                    </m:r>
                    <m:r>
                      <a:rPr lang="vi-VN" sz="4800" b="1" i="1" smtClean="0">
                        <a:latin typeface="Cambria Math"/>
                      </a:rPr>
                      <m:t>+</m:t>
                    </m:r>
                    <m:r>
                      <a:rPr lang="vi-VN" sz="4800" b="1" i="1" smtClean="0">
                        <a:latin typeface="Cambria Math"/>
                      </a:rPr>
                      <m:t>𝑩𝒚</m:t>
                    </m:r>
                    <m:r>
                      <a:rPr lang="vi-VN" sz="4800" b="1" i="1" smtClean="0">
                        <a:latin typeface="Cambria Math"/>
                      </a:rPr>
                      <m:t>+</m:t>
                    </m:r>
                    <m:r>
                      <a:rPr lang="vi-VN" sz="4800" b="1" i="1" smtClean="0">
                        <a:latin typeface="Cambria Math"/>
                      </a:rPr>
                      <m:t>𝑪𝒛</m:t>
                    </m:r>
                    <m:r>
                      <a:rPr lang="vi-VN" sz="4800" b="1" i="1" smtClean="0">
                        <a:latin typeface="Cambria Math"/>
                      </a:rPr>
                      <m:t>+</m:t>
                    </m:r>
                    <m:r>
                      <a:rPr lang="vi-VN" sz="4800" b="1" i="1" smtClean="0">
                        <a:latin typeface="Cambria Math"/>
                      </a:rPr>
                      <m:t>𝑫</m:t>
                    </m:r>
                    <m:r>
                      <a:rPr lang="vi-VN" sz="4800" b="1" i="1" smtClean="0">
                        <a:latin typeface="Cambria Math"/>
                      </a:rPr>
                      <m:t>=</m:t>
                    </m:r>
                    <m:r>
                      <a:rPr lang="vi-VN" sz="4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cầu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vi-VN" sz="4800" b="1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vi-VN" sz="4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vi-VN" sz="4800" b="1" i="1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vi-VN" sz="4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vi-VN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vi-VN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800" b="1" i="1" smtClean="0">
                                <a:latin typeface="Cambria Math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800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vi-VN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800" b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/>
                          </a:rPr>
                          <m:t>𝒂</m:t>
                        </m:r>
                        <m:r>
                          <a:rPr lang="vi-VN" sz="4800" b="1" i="1" smtClean="0">
                            <a:latin typeface="Cambria Math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/>
                          </a:rPr>
                          <m:t>𝒃</m:t>
                        </m:r>
                        <m:r>
                          <a:rPr lang="vi-VN" sz="4800" b="1" i="1" smtClean="0">
                            <a:latin typeface="Cambria Math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/>
                      </a:rPr>
                      <m:t>𝑹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𝑴</m:t>
                        </m:r>
                        <m:r>
                          <a:rPr lang="vi-VN" sz="4800" b="1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vi-VN" sz="4800" b="1" i="1" smtClean="0">
                        <a:latin typeface="Cambria Math"/>
                      </a:rPr>
                      <m:t>&gt;</m:t>
                    </m:r>
                    <m:r>
                      <a:rPr lang="vi-VN" sz="4800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điểm chung.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𝑴</m:t>
                        </m:r>
                        <m:r>
                          <a:rPr lang="vi-VN" sz="4800" b="1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vi-VN" sz="4800" b="1" i="1" smtClean="0">
                        <a:latin typeface="Cambria Math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𝑹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xúc nhau.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𝑴</m:t>
                        </m:r>
                        <m:r>
                          <a:rPr lang="vi-VN" sz="4800" b="1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vi-VN" sz="4800" b="1" i="1" smtClean="0">
                        <a:latin typeface="Cambria Math"/>
                      </a:rPr>
                      <m:t>&lt;</m:t>
                    </m:r>
                    <m:r>
                      <a:rPr lang="vi-VN" sz="4800" b="1" i="1">
                        <a:latin typeface="Cambria Math"/>
                      </a:rPr>
                      <m:t>𝑹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nhau.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59" y="7620000"/>
                <a:ext cx="21366872" cy="5117363"/>
              </a:xfrm>
              <a:prstGeom prst="rect">
                <a:avLst/>
              </a:prstGeom>
              <a:blipFill rotWithShape="0">
                <a:blip r:embed="rId4"/>
                <a:stretch>
                  <a:fillRect l="-1225" t="-2485" b="-4024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26808" y="7256163"/>
            <a:ext cx="22136901" cy="6067113"/>
            <a:chOff x="1205494" y="6947472"/>
            <a:chExt cx="22139783" cy="606790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311356"/>
              <a:ext cx="22135691" cy="5704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3606"/>
              <a:chOff x="1205494" y="6947472"/>
              <a:chExt cx="3322466" cy="7836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70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Cambria" pitchFamily="18" charset="0"/>
                    <a:ea typeface="Cambria" pitchFamily="18" charset="0"/>
                    <a:cs typeface="Tahoma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Cambria" pitchFamily="18" charset="0"/>
                  <a:ea typeface="Cambria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8947" y="2548541"/>
            <a:ext cx="22350181" cy="446185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06144" y="1751105"/>
                <a:ext cx="3173467" cy="745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80038" y="7674957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38" y="7674957"/>
                <a:ext cx="2500565" cy="7693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932005" y="5127724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5558" y="2819400"/>
                <a:ext cx="21427480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Cambria" pitchFamily="18" charset="0"/>
                    <a:ea typeface="Cambria" pitchFamily="18" charset="0"/>
                  </a:rPr>
                  <a:t>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 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 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8" y="2819400"/>
                <a:ext cx="21427480" cy="2185214"/>
              </a:xfrm>
              <a:prstGeom prst="rect">
                <a:avLst/>
              </a:prstGeom>
              <a:blipFill>
                <a:blip r:embed="rId4"/>
                <a:stretch>
                  <a:fillRect l="-1166" t="-4190" r="-939" b="-120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02246" y="5257602"/>
                <a:ext cx="1804315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46" y="5257602"/>
                <a:ext cx="18043154" cy="1446550"/>
              </a:xfrm>
              <a:prstGeom prst="rect">
                <a:avLst/>
              </a:prstGeom>
              <a:blipFill>
                <a:blip r:embed="rId5"/>
                <a:stretch>
                  <a:fillRect l="-1385" t="-8824" b="-184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159986" y="7756634"/>
                <a:ext cx="158274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𝑶𝒙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𝑶𝒚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𝑶𝒛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986" y="7756634"/>
                <a:ext cx="15827490" cy="769441"/>
              </a:xfrm>
              <a:prstGeom prst="rect">
                <a:avLst/>
              </a:prstGeom>
              <a:blipFill>
                <a:blip r:embed="rId6"/>
                <a:stretch>
                  <a:fillRect l="-1579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13780" y="8662709"/>
                <a:ext cx="9663820" cy="913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m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𝒛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0" y="8662709"/>
                <a:ext cx="9663820" cy="913263"/>
              </a:xfrm>
              <a:prstGeom prst="rect">
                <a:avLst/>
              </a:prstGeom>
              <a:blipFill>
                <a:blip r:embed="rId7"/>
                <a:stretch>
                  <a:fillRect l="-2271" t="-6667" b="-1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89962" y="9601200"/>
                <a:ext cx="19756499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𝑨𝑯</m:t>
                        </m:r>
                      </m:e>
                    </m:acc>
                    <m:r>
                      <a:rPr lang="en-US" sz="40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𝒂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𝑩𝑯</m:t>
                        </m:r>
                      </m:e>
                    </m:acc>
                    <m:r>
                      <a:rPr lang="en-US" sz="40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𝒃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0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−</m:t>
                        </m:r>
                        <m:r>
                          <a:rPr lang="en-US" sz="4000" b="1" i="1">
                            <a:latin typeface="Cambria Math"/>
                          </a:rPr>
                          <m:t>𝒃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0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𝒂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pt-BR" sz="4000" dirty="0">
                    <a:latin typeface="Cambria" pitchFamily="18" charset="0"/>
                    <a:ea typeface="Cambria" pitchFamily="18" charset="0"/>
                  </a:rPr>
                  <a:t>.</a:t>
                </a:r>
                <a:endParaRPr lang="en-US" sz="40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62" y="9601200"/>
                <a:ext cx="19756499" cy="786626"/>
              </a:xfrm>
              <a:prstGeom prst="rect">
                <a:avLst/>
              </a:prstGeom>
              <a:blipFill>
                <a:blip r:embed="rId8"/>
                <a:stretch>
                  <a:fillRect l="-1111" t="-5426" r="-93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7413" y="10439400"/>
                <a:ext cx="10849387" cy="298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𝑯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trực tâm tam giác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𝒄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13" y="10439400"/>
                <a:ext cx="10849387" cy="2987164"/>
              </a:xfrm>
              <a:prstGeom prst="rect">
                <a:avLst/>
              </a:prstGeom>
              <a:blipFill>
                <a:blip r:embed="rId9"/>
                <a:stretch>
                  <a:fillRect l="-1966" t="-3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583638" y="11482001"/>
                <a:ext cx="14249400" cy="10773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/>
                      </a:rPr>
                      <m:t>𝐮𝐲</m:t>
                    </m:r>
                    <m:r>
                      <a:rPr lang="vi-VN" sz="4800" b="1" i="0" smtClean="0">
                        <a:latin typeface="Cambria Math"/>
                      </a:rPr>
                      <m:t> </m:t>
                    </m:r>
                    <m:r>
                      <a:rPr lang="vi-VN" sz="4800" b="1" i="0" smtClean="0">
                        <a:latin typeface="Cambria Math"/>
                      </a:rPr>
                      <m:t>𝐫𝐚</m:t>
                    </m:r>
                    <m:r>
                      <a:rPr lang="vi-VN" sz="4800" b="1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𝒛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𝒚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𝒛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𝟔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638" y="11482001"/>
                <a:ext cx="14249400" cy="1077346"/>
              </a:xfrm>
              <a:prstGeom prst="rect">
                <a:avLst/>
              </a:prstGeom>
              <a:blipFill rotWithShape="0">
                <a:blip r:embed="rId10"/>
                <a:stretch>
                  <a:fillRect l="-1880" t="-6742" b="-117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7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4" grpId="0"/>
      <p:bldP spid="6" grpId="0"/>
      <p:bldP spid="11" grpId="0"/>
      <p:bldP spid="9" grpId="0"/>
      <p:bldP spid="12" grpId="0"/>
      <p:bldP spid="14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69956" y="7293547"/>
            <a:ext cx="16379143" cy="907189"/>
            <a:chOff x="7483861" y="7543801"/>
            <a:chExt cx="14646001" cy="907308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PHƯƠNG TRÌNH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69955" y="5556893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752605" y="3428516"/>
                <a:ext cx="21336000" cy="43149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1000"/>
                  </a:lnSpc>
                  <a:spcBef>
                    <a:spcPts val="403"/>
                  </a:spcBef>
                  <a:spcAft>
                    <a:spcPts val="403"/>
                  </a:spcAft>
                </a:pP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3.Mặt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7.5)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3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803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3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3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803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vi-VN" sz="40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5" y="3428516"/>
                <a:ext cx="21336000" cy="4314964"/>
              </a:xfrm>
              <a:prstGeom prst="rect">
                <a:avLst/>
              </a:prstGeom>
              <a:blipFill rotWithShape="0">
                <a:blip r:embed="rId3"/>
                <a:stretch>
                  <a:fillRect l="-1226" t="-2661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609600" y="2209841"/>
            <a:ext cx="12801600" cy="907651"/>
            <a:chOff x="7459670" y="7543799"/>
            <a:chExt cx="14851072" cy="907649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3317556" cy="83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3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3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13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901757" y="7640053"/>
                  <a:ext cx="522930" cy="754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3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B37543-5A9F-4A41-A689-19C9B758F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0" y="7543800"/>
            <a:ext cx="69586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26980" y="2598700"/>
            <a:ext cx="23509688" cy="2659559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943250"/>
              <a:chOff x="1177638" y="2491133"/>
              <a:chExt cx="3624548" cy="943250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843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621009" y="5421580"/>
            <a:ext cx="23466544" cy="7380020"/>
            <a:chOff x="1222851" y="5331408"/>
            <a:chExt cx="23543736" cy="7311680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7041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7522" y="3371549"/>
                <a:ext cx="23448604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và cách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khoảng bằng 5.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2" y="3371549"/>
                <a:ext cx="23448604" cy="1508105"/>
              </a:xfrm>
              <a:prstGeom prst="rect">
                <a:avLst/>
              </a:prstGeom>
              <a:blipFill>
                <a:blip r:embed="rId3"/>
                <a:stretch>
                  <a:fillRect l="-1066" t="-4858" r="-598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4482" y="6336635"/>
                <a:ext cx="2223326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thể đặt: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2" y="6336635"/>
                <a:ext cx="22233263" cy="1446550"/>
              </a:xfrm>
              <a:prstGeom prst="rect">
                <a:avLst/>
              </a:prstGeom>
              <a:blipFill>
                <a:blip r:embed="rId4"/>
                <a:stretch>
                  <a:fillRect l="-35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82488" y="7591861"/>
                <a:ext cx="126335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88" y="7591861"/>
                <a:ext cx="12633512" cy="769441"/>
              </a:xfrm>
              <a:prstGeom prst="rect">
                <a:avLst/>
              </a:prstGeom>
              <a:blipFill>
                <a:blip r:embed="rId5"/>
                <a:stretch>
                  <a:fillRect l="-1979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0511" y="8355458"/>
                <a:ext cx="14001166" cy="15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khoảng bằng 5 suy ra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𝑨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𝑸</m:t>
                            </m:r>
                          </m:e>
                        </m:d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mbria" panose="02040503050406030204" pitchFamily="18" charset="0"/>
                              </a:rPr>
                              <m:t>𝑷</m:t>
                            </m:r>
                          </m:e>
                        </m:d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mbria" panose="02040503050406030204" pitchFamily="18" charset="0"/>
                              </a:rPr>
                              <m:t>𝑸</m:t>
                            </m:r>
                          </m:e>
                        </m:d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11" y="8355458"/>
                <a:ext cx="14001166" cy="1533690"/>
              </a:xfrm>
              <a:prstGeom prst="rect">
                <a:avLst/>
              </a:prstGeom>
              <a:blipFill>
                <a:blip r:embed="rId6"/>
                <a:stretch>
                  <a:fillRect l="-1786" t="-8765" b="-143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336997" y="8420099"/>
            <a:ext cx="4493439" cy="4094366"/>
            <a:chOff x="18824763" y="7239000"/>
            <a:chExt cx="4494024" cy="4094366"/>
          </a:xfrm>
        </p:grpSpPr>
        <p:sp>
          <p:nvSpPr>
            <p:cNvPr id="47" name="Parallelogram 46"/>
            <p:cNvSpPr/>
            <p:nvPr/>
          </p:nvSpPr>
          <p:spPr>
            <a:xfrm>
              <a:off x="18977163" y="9168852"/>
              <a:ext cx="4341624" cy="1455805"/>
            </a:xfrm>
            <a:prstGeom prst="parallelogram">
              <a:avLst>
                <a:gd name="adj" fmla="val 6626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18943716" y="9915947"/>
              <a:ext cx="1066800" cy="14174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9216846" y="9982200"/>
                  <a:ext cx="70775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4400" b="0" i="1" smtClean="0">
                          <a:latin typeface="Cambria Math"/>
                          <a:ea typeface="Cambria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vi-VN" sz="4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6846" y="9982200"/>
                  <a:ext cx="707758" cy="7694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7460" r="-52586" b="-38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18824763" y="7239000"/>
              <a:ext cx="4341624" cy="2164514"/>
              <a:chOff x="18824763" y="7239000"/>
              <a:chExt cx="4341624" cy="2164514"/>
            </a:xfrm>
          </p:grpSpPr>
          <p:sp>
            <p:nvSpPr>
              <p:cNvPr id="6" name="Parallelogram 5"/>
              <p:cNvSpPr/>
              <p:nvPr/>
            </p:nvSpPr>
            <p:spPr>
              <a:xfrm>
                <a:off x="18824763" y="7239000"/>
                <a:ext cx="4341624" cy="1455805"/>
              </a:xfrm>
              <a:prstGeom prst="parallelogram">
                <a:avLst>
                  <a:gd name="adj" fmla="val 6626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18824763" y="7986095"/>
                <a:ext cx="1066800" cy="1417419"/>
              </a:xfrm>
              <a:prstGeom prst="arc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21187662" y="7601374"/>
                    <a:ext cx="882165" cy="769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vi-VN" sz="4400" b="0" i="1" smtClean="0">
                            <a:latin typeface="Cambria Math"/>
                            <a:ea typeface="Cambria" panose="02040503050406030204" pitchFamily="18" charset="0"/>
                          </a:rPr>
                          <m:t>. </m:t>
                        </m:r>
                        <m:r>
                          <a:rPr lang="vi-VN" sz="4400" b="0" i="1" smtClean="0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</m:oMath>
                    </a14:m>
                    <a: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87662" y="7601374"/>
                    <a:ext cx="882165" cy="76944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17460" r="-41667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19127787" y="8077200"/>
                    <a:ext cx="672941" cy="769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vi-VN" sz="4400" b="0" i="1" smtClean="0">
                            <a:latin typeface="Cambria Math"/>
                            <a:ea typeface="Cambria" panose="02040503050406030204" pitchFamily="18" charset="0"/>
                          </a:rPr>
                          <m:t>𝑃</m:t>
                        </m:r>
                      </m:oMath>
                    </a14:m>
                    <a: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27787" y="8077200"/>
                    <a:ext cx="672941" cy="76944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7460" r="-54545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/>
              <p:cNvCxnSpPr/>
              <p:nvPr/>
            </p:nvCxnSpPr>
            <p:spPr>
              <a:xfrm>
                <a:off x="21337587" y="8153400"/>
                <a:ext cx="0" cy="51434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>
              <a:off x="21337587" y="8686800"/>
              <a:ext cx="0" cy="107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67805" y="9983009"/>
                <a:ext cx="19245025" cy="1242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</a:rPr>
                      <m:t>𝟏𝟓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𝟏𝟔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ho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05" y="9983009"/>
                <a:ext cx="19245025" cy="1242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190781" y="11745025"/>
                <a:ext cx="1656381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𝟏𝟔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𝟏𝟒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81" y="11745025"/>
                <a:ext cx="16563819" cy="769441"/>
              </a:xfrm>
              <a:prstGeom prst="rect">
                <a:avLst/>
              </a:prstGeom>
              <a:blipFill>
                <a:blip r:embed="rId11"/>
                <a:stretch>
                  <a:fillRect l="-1472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634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4" grpId="0"/>
      <p:bldP spid="54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4900" y="2770593"/>
            <a:ext cx="23509688" cy="3056262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943249"/>
              <a:chOff x="1177638" y="2491133"/>
              <a:chExt cx="3624548" cy="943249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84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39678" y="6050195"/>
            <a:ext cx="23466544" cy="7143979"/>
            <a:chOff x="1222851" y="5331408"/>
            <a:chExt cx="2354373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51445" y="3346179"/>
                <a:ext cx="2048409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𝟖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và cách đều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45" y="3346179"/>
                <a:ext cx="20484095" cy="2123658"/>
              </a:xfrm>
              <a:prstGeom prst="rect">
                <a:avLst/>
              </a:prstGeom>
              <a:blipFill>
                <a:blip r:embed="rId3"/>
                <a:stretch>
                  <a:fillRect l="-1220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3833" y="6553200"/>
                <a:ext cx="22233263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thể đặt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điều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33" y="6553200"/>
                <a:ext cx="22233263" cy="1508105"/>
              </a:xfrm>
              <a:prstGeom prst="rect">
                <a:avLst/>
              </a:prstGeom>
              <a:blipFill>
                <a:blip r:embed="rId4"/>
                <a:stretch>
                  <a:fillRect l="-1096" t="-5668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3832" y="8325141"/>
                <a:ext cx="222332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điểm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/>
                        <a:ea typeface="Cambria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/>
                            <a:ea typeface="Cambria" panose="02040503050406030204" pitchFamily="18" charset="0"/>
                          </a:rPr>
                          <m:t>𝑫</m:t>
                        </m:r>
                        <m:r>
                          <a:rPr lang="vi-VN" sz="48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vi-VN" sz="4800" b="1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vi-VN" sz="48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theo giả thiết: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32" y="8325141"/>
                <a:ext cx="22233263" cy="830997"/>
              </a:xfrm>
              <a:prstGeom prst="rect">
                <a:avLst/>
              </a:prstGeom>
              <a:blipFill>
                <a:blip r:embed="rId5"/>
                <a:stretch>
                  <a:fillRect l="-1234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81396" y="9880213"/>
                <a:ext cx="5573834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𝑨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𝑨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mbria" panose="02040503050406030204" pitchFamily="18" charset="0"/>
                              </a:rPr>
                              <m:t>𝑸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96" y="9880213"/>
                <a:ext cx="5573834" cy="856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273679" y="9491277"/>
                <a:ext cx="12081121" cy="168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𝐃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vi-VN" sz="4400" b="1" i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vi-VN" sz="4400" b="1" i="0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 smtClean="0">
                                      <a:latin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𝐃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𝟖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vi-VN" sz="4400" b="1" i="0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679" y="9491277"/>
                <a:ext cx="12081121" cy="1685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67600" y="11582400"/>
                <a:ext cx="40611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400" b="1" i="0" smtClean="0">
                        <a:latin typeface="Cambria Math"/>
                      </a:rPr>
                      <m:t>𝐃</m:t>
                    </m:r>
                    <m:r>
                      <a:rPr lang="vi-VN" sz="4400" b="1" i="0" smtClean="0">
                        <a:latin typeface="Cambria Math"/>
                      </a:rPr>
                      <m:t>=</m:t>
                    </m:r>
                    <m:r>
                      <a:rPr lang="vi-VN" sz="4400" b="1" i="0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4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thỏa</a:t>
                </a:r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1582400"/>
                <a:ext cx="4061176" cy="769441"/>
              </a:xfrm>
              <a:prstGeom prst="rect">
                <a:avLst/>
              </a:prstGeom>
              <a:blipFill>
                <a:blip r:embed="rId8"/>
                <a:stretch>
                  <a:fillRect t="-15873" r="-525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D480D78-5360-4125-8ED4-81CD9427DA8B}"/>
                  </a:ext>
                </a:extLst>
              </p:cNvPr>
              <p:cNvSpPr/>
              <p:nvPr/>
            </p:nvSpPr>
            <p:spPr>
              <a:xfrm>
                <a:off x="7292729" y="12372653"/>
                <a:ext cx="71618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 smtClean="0">
                              <a:latin typeface="Cambria Math"/>
                            </a:rPr>
                            <m:t>𝐑</m:t>
                          </m:r>
                        </m:e>
                      </m:d>
                      <m:r>
                        <a:rPr lang="vi-VN" sz="4400" b="1" i="0" smtClean="0">
                          <a:latin typeface="Cambria Math"/>
                        </a:rPr>
                        <m:t>: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𝟒𝐳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𝟓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/>
                          <a:ea typeface="Cambria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D480D78-5360-4125-8ED4-81CD9427D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29" y="12372653"/>
                <a:ext cx="716183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4" grpId="0"/>
      <p:bldP spid="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3" y="2598242"/>
            <a:ext cx="23190025" cy="2811958"/>
            <a:chOff x="1177638" y="2491133"/>
            <a:chExt cx="23193044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193044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734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87131" y="5772043"/>
            <a:ext cx="23194667" cy="6858000"/>
            <a:chOff x="1222851" y="5331408"/>
            <a:chExt cx="2354373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9541" y="3611940"/>
                <a:ext cx="21885999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𝟒</m:t>
                    </m:r>
                    <m:r>
                      <a:rPr lang="vi-VN" sz="4400" b="1" dirty="0">
                        <a:latin typeface="Cambria Math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Hãy xét vị trí tương đối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1" y="3611940"/>
                <a:ext cx="21885999" cy="1461875"/>
              </a:xfrm>
              <a:prstGeom prst="rect">
                <a:avLst/>
              </a:prstGeom>
              <a:blipFill>
                <a:blip r:embed="rId3"/>
                <a:stretch>
                  <a:fillRect l="-1142" t="-9205" b="-18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3833" y="6416435"/>
                <a:ext cx="222332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𝑹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33" y="6416435"/>
                <a:ext cx="22233263" cy="830997"/>
              </a:xfrm>
              <a:prstGeom prst="rect">
                <a:avLst/>
              </a:prstGeom>
              <a:blipFill>
                <a:blip r:embed="rId4"/>
                <a:stretch>
                  <a:fillRect t="-9559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360523" y="7518506"/>
                <a:ext cx="21042277" cy="251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vi-VN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vi-VN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</m:e>
                      </m:d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7518506"/>
                <a:ext cx="21042277" cy="2516586"/>
              </a:xfrm>
              <a:prstGeom prst="rect">
                <a:avLst/>
              </a:prstGeom>
              <a:blipFill>
                <a:blip r:embed="rId5"/>
                <a:stretch>
                  <a:fillRect l="-1159" t="-50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03786" y="10198390"/>
                <a:ext cx="17902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điểm chung.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86" y="10198390"/>
                <a:ext cx="17902035" cy="769441"/>
              </a:xfrm>
              <a:prstGeom prst="rect">
                <a:avLst/>
              </a:prstGeom>
              <a:blipFill>
                <a:blip r:embed="rId6"/>
                <a:stretch>
                  <a:fillRect l="-1362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0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3" y="2598241"/>
            <a:ext cx="23509688" cy="3595715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623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4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76855" y="6416531"/>
            <a:ext cx="23539523" cy="7049366"/>
            <a:chOff x="1222851" y="5348150"/>
            <a:chExt cx="23616956" cy="5420446"/>
          </a:xfrm>
        </p:grpSpPr>
        <p:sp>
          <p:nvSpPr>
            <p:cNvPr id="35" name="Rounded Rectangle 34"/>
            <p:cNvSpPr/>
            <p:nvPr/>
          </p:nvSpPr>
          <p:spPr>
            <a:xfrm>
              <a:off x="1297769" y="5601638"/>
              <a:ext cx="23542038" cy="51669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48150"/>
              <a:ext cx="3387688" cy="839275"/>
              <a:chOff x="1224542" y="6322799"/>
              <a:chExt cx="3388080" cy="843554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831417" y="53851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148636" y="6453350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9541" y="3611940"/>
                <a:ext cx="2188599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𝟔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𝟐𝟓</m:t>
                    </m:r>
                    <m:r>
                      <a:rPr lang="vi-VN" sz="4400" b="1" dirty="0">
                        <a:latin typeface="Cambria Math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theo giao tuyến là một đường tròn. Tính bán kính đường tròn đó.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1" y="3611940"/>
                <a:ext cx="21885999" cy="2123658"/>
              </a:xfrm>
              <a:prstGeom prst="rect">
                <a:avLst/>
              </a:prstGeom>
              <a:blipFill>
                <a:blip r:embed="rId3"/>
                <a:stretch>
                  <a:fillRect l="-1142" t="-632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55901" y="6786521"/>
                <a:ext cx="222332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𝑹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1" y="6786521"/>
                <a:ext cx="22233263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0219" b="-30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1149541" y="7767581"/>
                <a:ext cx="18745199" cy="1242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𝑰</m:t>
                        </m:r>
                        <m:r>
                          <a:rPr lang="vi-VN" sz="4400" b="1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 smtClean="0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𝟔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𝟒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1" y="7767581"/>
                <a:ext cx="18745199" cy="1242263"/>
              </a:xfrm>
              <a:prstGeom prst="rect">
                <a:avLst/>
              </a:prstGeom>
              <a:blipFill rotWithShape="0"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89024" y="9285964"/>
                <a:ext cx="170227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A là một điểm thuộc giao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 là tâm đường tròn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24" y="9285964"/>
                <a:ext cx="17022776" cy="1446550"/>
              </a:xfrm>
              <a:prstGeom prst="rect">
                <a:avLst/>
              </a:prstGeom>
              <a:blipFill>
                <a:blip r:embed="rId6"/>
                <a:stretch>
                  <a:fillRect l="-1432" t="-8824" r="-1611" b="-184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2806" y="11049000"/>
                <a:ext cx="13603276" cy="868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𝑰𝑨</m:t>
                    </m:r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𝑰𝑯</m:t>
                    </m:r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𝑯𝑨</m:t>
                    </m:r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ea typeface="Cambria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latin typeface="Cambria Math"/>
                                <a:ea typeface="Cambria" pitchFamily="18" charset="0"/>
                              </a:rPr>
                              <m:t>𝑰𝑨</m:t>
                            </m:r>
                          </m:e>
                          <m:sup>
                            <m:r>
                              <a:rPr lang="vi-VN" sz="4400" b="1" i="1" smtClean="0">
                                <a:latin typeface="Cambria Math"/>
                                <a:ea typeface="Cambria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smtClean="0">
                            <a:latin typeface="Cambria Math"/>
                            <a:ea typeface="Cambria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ea typeface="Cambria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latin typeface="Cambria Math"/>
                                <a:ea typeface="Cambria" pitchFamily="18" charset="0"/>
                              </a:rPr>
                              <m:t>𝑰𝑯</m:t>
                            </m:r>
                          </m:e>
                          <m:sup>
                            <m:r>
                              <a:rPr lang="vi-VN" sz="4400" b="1" i="1" smtClean="0">
                                <a:latin typeface="Cambria Math"/>
                                <a:ea typeface="Cambria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06" y="11049000"/>
                <a:ext cx="13603276" cy="868699"/>
              </a:xfrm>
              <a:prstGeom prst="rect">
                <a:avLst/>
              </a:prstGeom>
              <a:blipFill>
                <a:blip r:embed="rId7"/>
                <a:stretch>
                  <a:fillRect l="-1837" t="-4225" r="-762" b="-316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03786" y="12061444"/>
                <a:ext cx="109776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bán kính đường tròn cần tìm là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86" y="12061444"/>
                <a:ext cx="10977685" cy="769441"/>
              </a:xfrm>
              <a:prstGeom prst="rect">
                <a:avLst/>
              </a:prstGeom>
              <a:blipFill>
                <a:blip r:embed="rId8"/>
                <a:stretch>
                  <a:fillRect l="-2221" t="-17460" r="-127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4" grpId="0"/>
      <p:bldP spid="7" grpId="0"/>
      <p:bldP spid="6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3" y="2598241"/>
            <a:ext cx="23509688" cy="2964359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623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58728" y="6187661"/>
            <a:ext cx="23539523" cy="6842539"/>
            <a:chOff x="1222851" y="5331408"/>
            <a:chExt cx="2361695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9776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9541" y="3611940"/>
                <a:ext cx="2188599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: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𝟎</m:t>
                    </m:r>
                    <m:r>
                      <a:rPr lang="vi-VN" sz="4400" b="1" dirty="0">
                        <a:latin typeface="Cambria Math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phương trình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;−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1" y="3611940"/>
                <a:ext cx="21885999" cy="1446550"/>
              </a:xfrm>
              <a:prstGeom prst="rect">
                <a:avLst/>
              </a:prstGeom>
              <a:blipFill>
                <a:blip r:embed="rId3"/>
                <a:stretch>
                  <a:fillRect l="-1142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8144" y="7646208"/>
                <a:ext cx="22797655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;−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𝑹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/>
                          </a:rPr>
                          <m:t>𝑰</m:t>
                        </m:r>
                        <m:r>
                          <a:rPr lang="vi-VN" sz="4400" b="1" i="1" dirty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7646208"/>
                <a:ext cx="22797655" cy="856581"/>
              </a:xfrm>
              <a:prstGeom prst="rect">
                <a:avLst/>
              </a:prstGeom>
              <a:blipFill>
                <a:blip r:embed="rId4"/>
                <a:stretch>
                  <a:fillRect l="-1097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72668" y="9356507"/>
                <a:ext cx="21721331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cần tìm là: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8" y="9356507"/>
                <a:ext cx="21721331" cy="1523430"/>
              </a:xfrm>
              <a:prstGeom prst="rect">
                <a:avLst/>
              </a:prstGeom>
              <a:blipFill>
                <a:blip r:embed="rId5"/>
                <a:stretch>
                  <a:fillRect l="-1122" t="-8000" r="-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2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87600" y="2806616"/>
            <a:ext cx="23509688" cy="2964359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03533" cy="75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22778" y="6281417"/>
            <a:ext cx="23539523" cy="6842539"/>
            <a:chOff x="1222851" y="5331408"/>
            <a:chExt cx="2361695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9776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3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6268" y="3977478"/>
                <a:ext cx="21885999" cy="158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𝟓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;−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/>
                        <a:ea typeface="Cambria" panose="02040503050406030204" pitchFamily="18" charset="0"/>
                      </a:rPr>
                      <m:t>, </m:t>
                    </m:r>
                    <m:r>
                      <a:rPr lang="vi-VN" sz="4400" b="1" i="0" smtClean="0">
                        <a:latin typeface="Cambria Math"/>
                        <a:ea typeface="Cambria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nhất?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68" y="3977478"/>
                <a:ext cx="21885999" cy="1584921"/>
              </a:xfrm>
              <a:prstGeom prst="rect">
                <a:avLst/>
              </a:prstGeom>
              <a:blipFill rotWithShape="0">
                <a:blip r:embed="rId3"/>
                <a:stretch>
                  <a:fillRect l="-1142" t="-807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506680" y="7986095"/>
            <a:ext cx="1066661" cy="75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22178" y="7987676"/>
                <a:ext cx="23152222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/>
                        <a:ea typeface="Cambria" panose="02040503050406030204" pitchFamily="18" charset="0"/>
                      </a:rPr>
                      <m:t>𝐏</m:t>
                    </m:r>
                    <m:r>
                      <a:rPr lang="vi-VN" sz="4400" b="1" i="0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/>
                                <a:ea typeface="Cambria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/>
                                <a:ea typeface="Cambria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/>
                                <a:ea typeface="Cambria" panose="02040503050406030204" pitchFamily="18" charset="0"/>
                              </a:rPr>
                              <m:t>𝑴</m:t>
                            </m:r>
                            <m:r>
                              <a:rPr lang="vi-VN" sz="4400" b="1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𝑴𝑫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8" y="7987676"/>
                <a:ext cx="23152222" cy="907813"/>
              </a:xfrm>
              <a:prstGeom prst="rect">
                <a:avLst/>
              </a:prstGeom>
              <a:blipFill>
                <a:blip r:embed="rId4"/>
                <a:stretch>
                  <a:fillRect l="-1053" t="-5369" b="-241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08717" y="9170628"/>
                <a:ext cx="146074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nhất khi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𝑴𝑫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nhất.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17" y="9170628"/>
                <a:ext cx="14607483" cy="769441"/>
              </a:xfrm>
              <a:prstGeom prst="rect">
                <a:avLst/>
              </a:prstGeom>
              <a:blipFill>
                <a:blip r:embed="rId5"/>
                <a:stretch>
                  <a:fillRect l="-1669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45815" y="10287000"/>
                <a:ext cx="228919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Cambria" pitchFamily="18" charset="0"/>
                    <a:ea typeface="Cambria" pitchFamily="18" charset="0"/>
                  </a:rPr>
                  <a:t>Có</a:t>
                </a:r>
                <a:r>
                  <a:rPr lang="vi-VN" sz="4400" b="1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r>
                  <a:rPr lang="vi-VN" sz="4400" b="1" dirty="0">
                    <a:latin typeface="Cambria" pitchFamily="18" charset="0"/>
                    <a:ea typeface="Cambria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𝑴𝑫</m:t>
                    </m:r>
                  </m:oMath>
                </a14:m>
                <a:r>
                  <a:rPr lang="vi-VN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nhỏ nhất khi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Cambria" pitchFamily="18" charset="0"/>
                    <a:ea typeface="Cambria" pitchFamily="18" charset="0"/>
                  </a:rPr>
                  <a:t> là hình chiếu vuông góc của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latin typeface="Cambria" pitchFamily="18" charset="0"/>
                    <a:ea typeface="Cambria" pitchFamily="18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r>
                  <a:rPr lang="vi-VN" sz="4400" b="1" dirty="0">
                    <a:latin typeface="Cambria" pitchFamily="18" charset="0"/>
                    <a:ea typeface="Cambria" pitchFamily="18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0" smtClean="0">
                        <a:latin typeface="Cambria Math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5" y="10287000"/>
                <a:ext cx="22891964" cy="1446550"/>
              </a:xfrm>
              <a:prstGeom prst="rect">
                <a:avLst/>
              </a:prstGeom>
              <a:blipFill>
                <a:blip r:embed="rId6"/>
                <a:stretch>
                  <a:fillRect l="-1092" t="-8861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98378" y="7204455"/>
                <a:ext cx="23152222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𝑴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vi-VN" sz="4400" b="1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𝐃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78" y="7204455"/>
                <a:ext cx="23152222" cy="853567"/>
              </a:xfrm>
              <a:prstGeom prst="rect">
                <a:avLst/>
              </a:prstGeom>
              <a:blipFill>
                <a:blip r:embed="rId7"/>
                <a:stretch>
                  <a:fillRect l="-1080" t="-6429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8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1469</Words>
  <PresentationFormat>Custom</PresentationFormat>
  <Paragraphs>256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2010-10-05T18:09:50Z</dcterms:modified>
</cp:coreProperties>
</file>