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4" r:id="rId1"/>
    <p:sldMasterId id="2147483685" r:id="rId2"/>
  </p:sldMasterIdLst>
  <p:notesMasterIdLst>
    <p:notesMasterId r:id="rId60"/>
  </p:notesMasterIdLst>
  <p:sldIdLst>
    <p:sldId id="257" r:id="rId3"/>
    <p:sldId id="264" r:id="rId4"/>
    <p:sldId id="268" r:id="rId5"/>
    <p:sldId id="345" r:id="rId6"/>
    <p:sldId id="370" r:id="rId7"/>
    <p:sldId id="369" r:id="rId8"/>
    <p:sldId id="304" r:id="rId9"/>
    <p:sldId id="372" r:id="rId10"/>
    <p:sldId id="373" r:id="rId11"/>
    <p:sldId id="360" r:id="rId12"/>
    <p:sldId id="375" r:id="rId13"/>
    <p:sldId id="376" r:id="rId14"/>
    <p:sldId id="377" r:id="rId15"/>
    <p:sldId id="280" r:id="rId16"/>
    <p:sldId id="379" r:id="rId17"/>
    <p:sldId id="381" r:id="rId18"/>
    <p:sldId id="382" r:id="rId19"/>
    <p:sldId id="301" r:id="rId20"/>
    <p:sldId id="368" r:id="rId21"/>
    <p:sldId id="384" r:id="rId22"/>
    <p:sldId id="374" r:id="rId23"/>
    <p:sldId id="385" r:id="rId24"/>
    <p:sldId id="445" r:id="rId25"/>
    <p:sldId id="446" r:id="rId26"/>
    <p:sldId id="444" r:id="rId27"/>
    <p:sldId id="447" r:id="rId28"/>
    <p:sldId id="448" r:id="rId29"/>
    <p:sldId id="380" r:id="rId30"/>
    <p:sldId id="450" r:id="rId31"/>
    <p:sldId id="387" r:id="rId32"/>
    <p:sldId id="386" r:id="rId33"/>
    <p:sldId id="451" r:id="rId34"/>
    <p:sldId id="388" r:id="rId35"/>
    <p:sldId id="389" r:id="rId36"/>
    <p:sldId id="449" r:id="rId37"/>
    <p:sldId id="371" r:id="rId38"/>
    <p:sldId id="391" r:id="rId39"/>
    <p:sldId id="392" r:id="rId40"/>
    <p:sldId id="393" r:id="rId41"/>
    <p:sldId id="395" r:id="rId42"/>
    <p:sldId id="383" r:id="rId43"/>
    <p:sldId id="396" r:id="rId44"/>
    <p:sldId id="397" r:id="rId45"/>
    <p:sldId id="398" r:id="rId46"/>
    <p:sldId id="399" r:id="rId47"/>
    <p:sldId id="400" r:id="rId48"/>
    <p:sldId id="378" r:id="rId49"/>
    <p:sldId id="401" r:id="rId50"/>
    <p:sldId id="402" r:id="rId51"/>
    <p:sldId id="394" r:id="rId52"/>
    <p:sldId id="404" r:id="rId53"/>
    <p:sldId id="405" r:id="rId54"/>
    <p:sldId id="406" r:id="rId55"/>
    <p:sldId id="407" r:id="rId56"/>
    <p:sldId id="408" r:id="rId57"/>
    <p:sldId id="390" r:id="rId58"/>
    <p:sldId id="336" r:id="rId59"/>
  </p:sldIdLst>
  <p:sldSz cx="9144000" cy="5143500" type="screen16x9"/>
  <p:notesSz cx="6858000" cy="9144000"/>
  <p:embeddedFontLst>
    <p:embeddedFont>
      <p:font typeface="Anaheim" panose="020B0604020202020204" charset="0"/>
      <p:regular r:id="rId61"/>
      <p:bold r:id="rId62"/>
    </p:embeddedFont>
    <p:embeddedFont>
      <p:font typeface="Bebas Neue" panose="020B0606020202050201" pitchFamily="34" charset="0"/>
      <p:regular r:id="rId63"/>
    </p:embeddedFont>
    <p:embeddedFont>
      <p:font typeface="Epilogue" panose="020B0604020202020204" charset="0"/>
      <p:regular r:id="rId64"/>
      <p:bold r:id="rId65"/>
      <p:italic r:id="rId66"/>
      <p:boldItalic r:id="rId67"/>
    </p:embeddedFont>
    <p:embeddedFont>
      <p:font typeface="Lato" panose="020F0502020204030203" pitchFamily="34" charset="0"/>
      <p:regular r:id="rId68"/>
      <p:bold r:id="rId69"/>
      <p:italic r:id="rId70"/>
      <p:boldItalic r:id="rId71"/>
    </p:embeddedFont>
    <p:embeddedFont>
      <p:font typeface="PT Sans" panose="020B05030202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3B"/>
    <a:srgbClr val="D9ECFB"/>
    <a:srgbClr val="A4D86A"/>
    <a:srgbClr val="89CC40"/>
    <a:srgbClr val="EBF6DE"/>
    <a:srgbClr val="FFF8E1"/>
    <a:srgbClr val="000000"/>
    <a:srgbClr val="FFFFFF"/>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72EEB-B092-484C-AF8A-6E3FCE3BAAE3}" v="279" dt="2024-07-30T07:17:58.265"/>
    <p1510:client id="{7335C711-59DB-46D3-A054-749A3182D817}" v="2557" dt="2024-07-30T06:44:09.253"/>
  </p1510:revLst>
</p1510:revInfo>
</file>

<file path=ppt/tableStyles.xml><?xml version="1.0" encoding="utf-8"?>
<a:tblStyleLst xmlns:a="http://schemas.openxmlformats.org/drawingml/2006/main" def="{07AB2B18-068A-4028-B4C4-4E02AA01975C}">
  <a:tblStyle styleId="{07AB2B18-068A-4028-B4C4-4E02AA0197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0349D3-69AF-4640-94BD-40DA17F4167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139" d="100"/>
          <a:sy n="139" d="100"/>
        </p:scale>
        <p:origin x="810" y="12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a:sym typeface="Anaheim"/>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01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58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66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0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56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631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90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361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78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8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53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62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25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35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893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951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202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011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61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97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573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995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871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037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379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784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52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970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79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905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538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854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238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346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277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421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044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2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96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524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163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049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373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701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435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050" i="1">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51751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2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73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11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80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6"/>
          <p:cNvSpPr/>
          <p:nvPr/>
        </p:nvSpPr>
        <p:spPr>
          <a:xfrm>
            <a:off x="8530850" y="7307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a:off x="8121650" y="1303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7961800" y="7516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7"/>
          <p:cNvSpPr txBox="1">
            <a:spLocks noGrp="1"/>
          </p:cNvSpPr>
          <p:nvPr>
            <p:ph type="subTitle" idx="1"/>
          </p:nvPr>
        </p:nvSpPr>
        <p:spPr>
          <a:xfrm>
            <a:off x="93762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7"/>
          <p:cNvSpPr txBox="1">
            <a:spLocks noGrp="1"/>
          </p:cNvSpPr>
          <p:nvPr>
            <p:ph type="subTitle" idx="2"/>
          </p:nvPr>
        </p:nvSpPr>
        <p:spPr>
          <a:xfrm>
            <a:off x="3484347"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7"/>
          <p:cNvSpPr txBox="1">
            <a:spLocks noGrp="1"/>
          </p:cNvSpPr>
          <p:nvPr>
            <p:ph type="subTitle" idx="3"/>
          </p:nvPr>
        </p:nvSpPr>
        <p:spPr>
          <a:xfrm>
            <a:off x="603107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7"/>
          <p:cNvSpPr txBox="1">
            <a:spLocks noGrp="1"/>
          </p:cNvSpPr>
          <p:nvPr>
            <p:ph type="subTitle" idx="4"/>
          </p:nvPr>
        </p:nvSpPr>
        <p:spPr>
          <a:xfrm>
            <a:off x="93762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27"/>
          <p:cNvSpPr txBox="1">
            <a:spLocks noGrp="1"/>
          </p:cNvSpPr>
          <p:nvPr>
            <p:ph type="subTitle" idx="5"/>
          </p:nvPr>
        </p:nvSpPr>
        <p:spPr>
          <a:xfrm>
            <a:off x="3484350"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27"/>
          <p:cNvSpPr txBox="1">
            <a:spLocks noGrp="1"/>
          </p:cNvSpPr>
          <p:nvPr>
            <p:ph type="subTitle" idx="6"/>
          </p:nvPr>
        </p:nvSpPr>
        <p:spPr>
          <a:xfrm>
            <a:off x="603107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4" name="Google Shape;174;p27"/>
          <p:cNvSpPr/>
          <p:nvPr/>
        </p:nvSpPr>
        <p:spPr>
          <a:xfrm flipH="1">
            <a:off x="8532175" y="577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flipH="1">
            <a:off x="202625" y="3349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flipH="1">
            <a:off x="8341150" y="1789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22"/>
        <p:cNvGrpSpPr/>
        <p:nvPr/>
      </p:nvGrpSpPr>
      <p:grpSpPr>
        <a:xfrm>
          <a:off x="0" y="0"/>
          <a:ext cx="0" cy="0"/>
          <a:chOff x="0" y="0"/>
          <a:chExt cx="0" cy="0"/>
        </a:xfrm>
      </p:grpSpPr>
      <p:grpSp>
        <p:nvGrpSpPr>
          <p:cNvPr id="223" name="Google Shape;223;p31"/>
          <p:cNvGrpSpPr/>
          <p:nvPr/>
        </p:nvGrpSpPr>
        <p:grpSpPr>
          <a:xfrm>
            <a:off x="4895248" y="665199"/>
            <a:ext cx="4248877" cy="4478096"/>
            <a:chOff x="1077621" y="1080629"/>
            <a:chExt cx="4709462" cy="4062871"/>
          </a:xfrm>
        </p:grpSpPr>
        <p:sp>
          <p:nvSpPr>
            <p:cNvPr id="224" name="Google Shape;224;p31"/>
            <p:cNvSpPr/>
            <p:nvPr/>
          </p:nvSpPr>
          <p:spPr>
            <a:xfrm>
              <a:off x="1077621" y="2400263"/>
              <a:ext cx="4022060"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31"/>
            <p:cNvGrpSpPr/>
            <p:nvPr/>
          </p:nvGrpSpPr>
          <p:grpSpPr>
            <a:xfrm>
              <a:off x="2470383" y="1080629"/>
              <a:ext cx="3316700" cy="4062871"/>
              <a:chOff x="5685925" y="1080629"/>
              <a:chExt cx="3467900" cy="4062871"/>
            </a:xfrm>
          </p:grpSpPr>
          <p:sp>
            <p:nvSpPr>
              <p:cNvPr id="226" name="Google Shape;226;p31"/>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6543178" y="1080629"/>
                <a:ext cx="1979400" cy="2871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9" name="Google Shape;229;p31"/>
          <p:cNvSpPr txBox="1">
            <a:spLocks noGrp="1"/>
          </p:cNvSpPr>
          <p:nvPr>
            <p:ph type="title" hasCustomPrompt="1"/>
          </p:nvPr>
        </p:nvSpPr>
        <p:spPr>
          <a:xfrm>
            <a:off x="713225" y="665200"/>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0" name="Google Shape;230;p31"/>
          <p:cNvSpPr txBox="1">
            <a:spLocks noGrp="1"/>
          </p:cNvSpPr>
          <p:nvPr>
            <p:ph type="subTitle" idx="1"/>
          </p:nvPr>
        </p:nvSpPr>
        <p:spPr>
          <a:xfrm>
            <a:off x="713225" y="1364164"/>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1" name="Google Shape;231;p31"/>
          <p:cNvSpPr txBox="1">
            <a:spLocks noGrp="1"/>
          </p:cNvSpPr>
          <p:nvPr>
            <p:ph type="title" idx="2" hasCustomPrompt="1"/>
          </p:nvPr>
        </p:nvSpPr>
        <p:spPr>
          <a:xfrm>
            <a:off x="713225" y="2017462"/>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2" name="Google Shape;232;p31"/>
          <p:cNvSpPr txBox="1">
            <a:spLocks noGrp="1"/>
          </p:cNvSpPr>
          <p:nvPr>
            <p:ph type="subTitle" idx="3"/>
          </p:nvPr>
        </p:nvSpPr>
        <p:spPr>
          <a:xfrm>
            <a:off x="713225" y="2716422"/>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3" name="Google Shape;233;p31"/>
          <p:cNvSpPr txBox="1">
            <a:spLocks noGrp="1"/>
          </p:cNvSpPr>
          <p:nvPr>
            <p:ph type="title" idx="4" hasCustomPrompt="1"/>
          </p:nvPr>
        </p:nvSpPr>
        <p:spPr>
          <a:xfrm>
            <a:off x="713225" y="3369724"/>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4" name="Google Shape;234;p31"/>
          <p:cNvSpPr txBox="1">
            <a:spLocks noGrp="1"/>
          </p:cNvSpPr>
          <p:nvPr>
            <p:ph type="subTitle" idx="5"/>
          </p:nvPr>
        </p:nvSpPr>
        <p:spPr>
          <a:xfrm>
            <a:off x="713225" y="4068696"/>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35"/>
        <p:cNvGrpSpPr/>
        <p:nvPr/>
      </p:nvGrpSpPr>
      <p:grpSpPr>
        <a:xfrm>
          <a:off x="0" y="0"/>
          <a:ext cx="0" cy="0"/>
          <a:chOff x="0" y="0"/>
          <a:chExt cx="0" cy="0"/>
        </a:xfrm>
      </p:grpSpPr>
      <p:sp>
        <p:nvSpPr>
          <p:cNvPr id="236" name="Google Shape;236;p32"/>
          <p:cNvSpPr/>
          <p:nvPr/>
        </p:nvSpPr>
        <p:spPr>
          <a:xfrm>
            <a:off x="8337525" y="7497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929175" y="196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txBox="1">
            <a:spLocks noGrp="1"/>
          </p:cNvSpPr>
          <p:nvPr>
            <p:ph type="title" hasCustomPrompt="1"/>
          </p:nvPr>
        </p:nvSpPr>
        <p:spPr>
          <a:xfrm>
            <a:off x="1325650" y="2630522"/>
            <a:ext cx="13989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9" name="Google Shape;239;p32"/>
          <p:cNvSpPr txBox="1">
            <a:spLocks noGrp="1"/>
          </p:cNvSpPr>
          <p:nvPr>
            <p:ph type="subTitle" idx="1"/>
          </p:nvPr>
        </p:nvSpPr>
        <p:spPr>
          <a:xfrm>
            <a:off x="7897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0" name="Google Shape;240;p32"/>
          <p:cNvSpPr txBox="1">
            <a:spLocks noGrp="1"/>
          </p:cNvSpPr>
          <p:nvPr>
            <p:ph type="subTitle" idx="2"/>
          </p:nvPr>
        </p:nvSpPr>
        <p:spPr>
          <a:xfrm>
            <a:off x="7897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1" name="Google Shape;241;p32"/>
          <p:cNvSpPr txBox="1">
            <a:spLocks noGrp="1"/>
          </p:cNvSpPr>
          <p:nvPr>
            <p:ph type="title" idx="3" hasCustomPrompt="1"/>
          </p:nvPr>
        </p:nvSpPr>
        <p:spPr>
          <a:xfrm>
            <a:off x="3873100"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2" name="Google Shape;242;p32"/>
          <p:cNvSpPr txBox="1">
            <a:spLocks noGrp="1"/>
          </p:cNvSpPr>
          <p:nvPr>
            <p:ph type="subTitle" idx="4"/>
          </p:nvPr>
        </p:nvSpPr>
        <p:spPr>
          <a:xfrm>
            <a:off x="33366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3" name="Google Shape;243;p32"/>
          <p:cNvSpPr txBox="1">
            <a:spLocks noGrp="1"/>
          </p:cNvSpPr>
          <p:nvPr>
            <p:ph type="subTitle" idx="5"/>
          </p:nvPr>
        </p:nvSpPr>
        <p:spPr>
          <a:xfrm>
            <a:off x="33366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4" name="Google Shape;244;p32"/>
          <p:cNvSpPr txBox="1">
            <a:spLocks noGrp="1"/>
          </p:cNvSpPr>
          <p:nvPr>
            <p:ph type="title" idx="6" hasCustomPrompt="1"/>
          </p:nvPr>
        </p:nvSpPr>
        <p:spPr>
          <a:xfrm>
            <a:off x="6417675"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32"/>
          <p:cNvSpPr txBox="1">
            <a:spLocks noGrp="1"/>
          </p:cNvSpPr>
          <p:nvPr>
            <p:ph type="subTitle" idx="7"/>
          </p:nvPr>
        </p:nvSpPr>
        <p:spPr>
          <a:xfrm>
            <a:off x="58835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6" name="Google Shape;246;p32"/>
          <p:cNvSpPr txBox="1">
            <a:spLocks noGrp="1"/>
          </p:cNvSpPr>
          <p:nvPr>
            <p:ph type="subTitle" idx="8"/>
          </p:nvPr>
        </p:nvSpPr>
        <p:spPr>
          <a:xfrm>
            <a:off x="58835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7" name="Google Shape;247;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2"/>
        <p:cNvGrpSpPr/>
        <p:nvPr/>
      </p:nvGrpSpPr>
      <p:grpSpPr>
        <a:xfrm>
          <a:off x="0" y="0"/>
          <a:ext cx="0" cy="0"/>
          <a:chOff x="0" y="0"/>
          <a:chExt cx="0" cy="0"/>
        </a:xfrm>
      </p:grpSpPr>
      <p:grpSp>
        <p:nvGrpSpPr>
          <p:cNvPr id="253" name="Google Shape;253;p34"/>
          <p:cNvGrpSpPr/>
          <p:nvPr/>
        </p:nvGrpSpPr>
        <p:grpSpPr>
          <a:xfrm flipH="1">
            <a:off x="-403" y="-50"/>
            <a:ext cx="3631080" cy="5143549"/>
            <a:chOff x="4041302" y="-65"/>
            <a:chExt cx="5102698" cy="5143549"/>
          </a:xfrm>
        </p:grpSpPr>
        <p:sp>
          <p:nvSpPr>
            <p:cNvPr id="254" name="Google Shape;254;p34"/>
            <p:cNvSpPr/>
            <p:nvPr/>
          </p:nvSpPr>
          <p:spPr>
            <a:xfrm>
              <a:off x="4041302" y="2060260"/>
              <a:ext cx="4120003" cy="3083224"/>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4190617" y="-65"/>
              <a:ext cx="4953383" cy="5143513"/>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34"/>
          <p:cNvSpPr/>
          <p:nvPr/>
        </p:nvSpPr>
        <p:spPr>
          <a:xfrm>
            <a:off x="341927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a:off x="2952775" y="16949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a:off x="2810550" y="24932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34"/>
          <p:cNvGrpSpPr/>
          <p:nvPr/>
        </p:nvGrpSpPr>
        <p:grpSpPr>
          <a:xfrm>
            <a:off x="465388" y="1728449"/>
            <a:ext cx="2487381" cy="2875546"/>
            <a:chOff x="1831831" y="982052"/>
            <a:chExt cx="2929777" cy="3386980"/>
          </a:xfrm>
        </p:grpSpPr>
        <p:sp>
          <p:nvSpPr>
            <p:cNvPr id="260" name="Google Shape;260;p34"/>
            <p:cNvSpPr/>
            <p:nvPr/>
          </p:nvSpPr>
          <p:spPr>
            <a:xfrm>
              <a:off x="2942724" y="1258535"/>
              <a:ext cx="787695" cy="826233"/>
            </a:xfrm>
            <a:custGeom>
              <a:avLst/>
              <a:gdLst/>
              <a:ahLst/>
              <a:cxnLst/>
              <a:rect l="l" t="t" r="r" b="b"/>
              <a:pathLst>
                <a:path w="2698" h="2830" extrusionOk="0">
                  <a:moveTo>
                    <a:pt x="1492" y="0"/>
                  </a:moveTo>
                  <a:cubicBezTo>
                    <a:pt x="1359" y="0"/>
                    <a:pt x="1212" y="19"/>
                    <a:pt x="1049" y="61"/>
                  </a:cubicBezTo>
                  <a:cubicBezTo>
                    <a:pt x="1049" y="61"/>
                    <a:pt x="1045" y="61"/>
                    <a:pt x="1038" y="61"/>
                  </a:cubicBezTo>
                  <a:cubicBezTo>
                    <a:pt x="942" y="61"/>
                    <a:pt x="191" y="91"/>
                    <a:pt x="103" y="1034"/>
                  </a:cubicBezTo>
                  <a:cubicBezTo>
                    <a:pt x="0" y="2039"/>
                    <a:pt x="615" y="2739"/>
                    <a:pt x="1151" y="2807"/>
                  </a:cubicBezTo>
                  <a:cubicBezTo>
                    <a:pt x="1254" y="2820"/>
                    <a:pt x="1354" y="2829"/>
                    <a:pt x="1450" y="2829"/>
                  </a:cubicBezTo>
                  <a:cubicBezTo>
                    <a:pt x="1855" y="2829"/>
                    <a:pt x="2191" y="2671"/>
                    <a:pt x="2431" y="2023"/>
                  </a:cubicBezTo>
                  <a:cubicBezTo>
                    <a:pt x="2698" y="1307"/>
                    <a:pt x="2591" y="0"/>
                    <a:pt x="1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p:nvPr/>
          </p:nvSpPr>
          <p:spPr>
            <a:xfrm>
              <a:off x="3976249" y="3249094"/>
              <a:ext cx="695729" cy="1107677"/>
            </a:xfrm>
            <a:custGeom>
              <a:avLst/>
              <a:gdLst/>
              <a:ahLst/>
              <a:cxnLst/>
              <a:rect l="l" t="t" r="r" b="b"/>
              <a:pathLst>
                <a:path w="2383" h="3794" extrusionOk="0">
                  <a:moveTo>
                    <a:pt x="2372" y="1"/>
                  </a:moveTo>
                  <a:lnTo>
                    <a:pt x="206" y="33"/>
                  </a:lnTo>
                  <a:lnTo>
                    <a:pt x="44" y="2542"/>
                  </a:lnTo>
                  <a:cubicBezTo>
                    <a:pt x="1" y="3156"/>
                    <a:pt x="437" y="3695"/>
                    <a:pt x="1041" y="3781"/>
                  </a:cubicBezTo>
                  <a:cubicBezTo>
                    <a:pt x="1099" y="3789"/>
                    <a:pt x="1156" y="3794"/>
                    <a:pt x="1213" y="3794"/>
                  </a:cubicBezTo>
                  <a:cubicBezTo>
                    <a:pt x="1833" y="3794"/>
                    <a:pt x="2358" y="3295"/>
                    <a:pt x="2382" y="2663"/>
                  </a:cubicBezTo>
                  <a:lnTo>
                    <a:pt x="23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2160574" y="2294981"/>
              <a:ext cx="2291847" cy="2065290"/>
            </a:xfrm>
            <a:custGeom>
              <a:avLst/>
              <a:gdLst/>
              <a:ahLst/>
              <a:cxnLst/>
              <a:rect l="l" t="t" r="r" b="b"/>
              <a:pathLst>
                <a:path w="7850" h="7074" extrusionOk="0">
                  <a:moveTo>
                    <a:pt x="5640" y="0"/>
                  </a:moveTo>
                  <a:lnTo>
                    <a:pt x="2089" y="17"/>
                  </a:lnTo>
                  <a:lnTo>
                    <a:pt x="1160" y="119"/>
                  </a:lnTo>
                  <a:cubicBezTo>
                    <a:pt x="513" y="197"/>
                    <a:pt x="9" y="742"/>
                    <a:pt x="1" y="1399"/>
                  </a:cubicBezTo>
                  <a:lnTo>
                    <a:pt x="793" y="7030"/>
                  </a:lnTo>
                  <a:lnTo>
                    <a:pt x="6980" y="7073"/>
                  </a:lnTo>
                  <a:lnTo>
                    <a:pt x="7850" y="1596"/>
                  </a:lnTo>
                  <a:cubicBezTo>
                    <a:pt x="7508" y="733"/>
                    <a:pt x="7373" y="324"/>
                    <a:pt x="6810" y="213"/>
                  </a:cubicBezTo>
                  <a:lnTo>
                    <a:pt x="5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2992357" y="1771795"/>
              <a:ext cx="620696" cy="528147"/>
            </a:xfrm>
            <a:custGeom>
              <a:avLst/>
              <a:gdLst/>
              <a:ahLst/>
              <a:cxnLst/>
              <a:rect l="l" t="t" r="r" b="b"/>
              <a:pathLst>
                <a:path w="2126" h="1809" extrusionOk="0">
                  <a:moveTo>
                    <a:pt x="172" y="1"/>
                  </a:moveTo>
                  <a:lnTo>
                    <a:pt x="0" y="1809"/>
                  </a:lnTo>
                  <a:lnTo>
                    <a:pt x="2032" y="1809"/>
                  </a:lnTo>
                  <a:lnTo>
                    <a:pt x="2126" y="154"/>
                  </a:lnTo>
                  <a:lnTo>
                    <a:pt x="1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a:off x="3973914" y="2329723"/>
              <a:ext cx="787695" cy="1093663"/>
            </a:xfrm>
            <a:custGeom>
              <a:avLst/>
              <a:gdLst/>
              <a:ahLst/>
              <a:cxnLst/>
              <a:rect l="l" t="t" r="r" b="b"/>
              <a:pathLst>
                <a:path w="2698" h="3746" extrusionOk="0">
                  <a:moveTo>
                    <a:pt x="1" y="0"/>
                  </a:moveTo>
                  <a:lnTo>
                    <a:pt x="658" y="3746"/>
                  </a:lnTo>
                  <a:lnTo>
                    <a:pt x="2698" y="3371"/>
                  </a:lnTo>
                  <a:lnTo>
                    <a:pt x="2167" y="1339"/>
                  </a:lnTo>
                  <a:cubicBezTo>
                    <a:pt x="2057" y="913"/>
                    <a:pt x="1784" y="547"/>
                    <a:pt x="1391" y="326"/>
                  </a:cubicBezTo>
                  <a:cubicBezTo>
                    <a:pt x="1203" y="213"/>
                    <a:pt x="982" y="146"/>
                    <a:pt x="760" y="111"/>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4"/>
            <p:cNvSpPr/>
            <p:nvPr/>
          </p:nvSpPr>
          <p:spPr>
            <a:xfrm>
              <a:off x="1933432" y="3231869"/>
              <a:ext cx="727844" cy="1112932"/>
            </a:xfrm>
            <a:custGeom>
              <a:avLst/>
              <a:gdLst/>
              <a:ahLst/>
              <a:cxnLst/>
              <a:rect l="l" t="t" r="r" b="b"/>
              <a:pathLst>
                <a:path w="2493" h="3812" extrusionOk="0">
                  <a:moveTo>
                    <a:pt x="1" y="0"/>
                  </a:moveTo>
                  <a:lnTo>
                    <a:pt x="113" y="2695"/>
                  </a:lnTo>
                  <a:cubicBezTo>
                    <a:pt x="136" y="3325"/>
                    <a:pt x="659" y="3812"/>
                    <a:pt x="1268" y="3812"/>
                  </a:cubicBezTo>
                  <a:cubicBezTo>
                    <a:pt x="1329" y="3812"/>
                    <a:pt x="1390" y="3807"/>
                    <a:pt x="1452" y="3797"/>
                  </a:cubicBezTo>
                  <a:cubicBezTo>
                    <a:pt x="2067" y="3711"/>
                    <a:pt x="2493" y="3164"/>
                    <a:pt x="2450" y="2550"/>
                  </a:cubicBezTo>
                  <a:lnTo>
                    <a:pt x="2253" y="41"/>
                  </a:lnTo>
                  <a:lnTo>
                    <a:pt x="1"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1831831" y="2301988"/>
              <a:ext cx="784775" cy="1094539"/>
            </a:xfrm>
            <a:custGeom>
              <a:avLst/>
              <a:gdLst/>
              <a:ahLst/>
              <a:cxnLst/>
              <a:rect l="l" t="t" r="r" b="b"/>
              <a:pathLst>
                <a:path w="2688" h="3749" extrusionOk="0">
                  <a:moveTo>
                    <a:pt x="2687" y="1"/>
                  </a:moveTo>
                  <a:lnTo>
                    <a:pt x="1936" y="114"/>
                  </a:lnTo>
                  <a:cubicBezTo>
                    <a:pt x="1714" y="146"/>
                    <a:pt x="1493" y="216"/>
                    <a:pt x="1297" y="327"/>
                  </a:cubicBezTo>
                  <a:cubicBezTo>
                    <a:pt x="912" y="540"/>
                    <a:pt x="639" y="914"/>
                    <a:pt x="529" y="1342"/>
                  </a:cubicBezTo>
                  <a:lnTo>
                    <a:pt x="0" y="3363"/>
                  </a:lnTo>
                  <a:lnTo>
                    <a:pt x="2038" y="3748"/>
                  </a:lnTo>
                  <a:lnTo>
                    <a:pt x="26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p:nvPr/>
          </p:nvSpPr>
          <p:spPr>
            <a:xfrm>
              <a:off x="3047245" y="1532682"/>
              <a:ext cx="565809" cy="560554"/>
            </a:xfrm>
            <a:custGeom>
              <a:avLst/>
              <a:gdLst/>
              <a:ahLst/>
              <a:cxnLst/>
              <a:rect l="l" t="t" r="r" b="b"/>
              <a:pathLst>
                <a:path w="1938" h="1920" extrusionOk="0">
                  <a:moveTo>
                    <a:pt x="1" y="0"/>
                  </a:moveTo>
                  <a:lnTo>
                    <a:pt x="1" y="946"/>
                  </a:lnTo>
                  <a:cubicBezTo>
                    <a:pt x="1" y="1485"/>
                    <a:pt x="435" y="1919"/>
                    <a:pt x="965" y="1919"/>
                  </a:cubicBezTo>
                  <a:cubicBezTo>
                    <a:pt x="1502" y="1919"/>
                    <a:pt x="1938" y="1485"/>
                    <a:pt x="1938" y="946"/>
                  </a:cubicBezTo>
                  <a:lnTo>
                    <a:pt x="1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2952943" y="1659391"/>
              <a:ext cx="111819" cy="199989"/>
            </a:xfrm>
            <a:custGeom>
              <a:avLst/>
              <a:gdLst/>
              <a:ahLst/>
              <a:cxnLst/>
              <a:rect l="l" t="t" r="r" b="b"/>
              <a:pathLst>
                <a:path w="383" h="685" extrusionOk="0">
                  <a:moveTo>
                    <a:pt x="175" y="0"/>
                  </a:moveTo>
                  <a:cubicBezTo>
                    <a:pt x="86" y="0"/>
                    <a:pt x="0" y="46"/>
                    <a:pt x="0" y="224"/>
                  </a:cubicBezTo>
                  <a:cubicBezTo>
                    <a:pt x="0" y="504"/>
                    <a:pt x="383" y="685"/>
                    <a:pt x="383" y="685"/>
                  </a:cubicBezTo>
                  <a:lnTo>
                    <a:pt x="367" y="52"/>
                  </a:lnTo>
                  <a:cubicBezTo>
                    <a:pt x="367" y="52"/>
                    <a:pt x="269" y="0"/>
                    <a:pt x="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3595538" y="1659391"/>
              <a:ext cx="112111" cy="199989"/>
            </a:xfrm>
            <a:custGeom>
              <a:avLst/>
              <a:gdLst/>
              <a:ahLst/>
              <a:cxnLst/>
              <a:rect l="l" t="t" r="r" b="b"/>
              <a:pathLst>
                <a:path w="384" h="685" extrusionOk="0">
                  <a:moveTo>
                    <a:pt x="208" y="0"/>
                  </a:moveTo>
                  <a:cubicBezTo>
                    <a:pt x="114" y="0"/>
                    <a:pt x="17" y="52"/>
                    <a:pt x="17" y="52"/>
                  </a:cubicBezTo>
                  <a:lnTo>
                    <a:pt x="0" y="685"/>
                  </a:lnTo>
                  <a:cubicBezTo>
                    <a:pt x="0" y="685"/>
                    <a:pt x="383" y="504"/>
                    <a:pt x="383" y="224"/>
                  </a:cubicBezTo>
                  <a:cubicBezTo>
                    <a:pt x="383" y="46"/>
                    <a:pt x="297"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3192055" y="1801574"/>
              <a:ext cx="37370" cy="37370"/>
            </a:xfrm>
            <a:custGeom>
              <a:avLst/>
              <a:gdLst/>
              <a:ahLst/>
              <a:cxnLst/>
              <a:rect l="l" t="t" r="r" b="b"/>
              <a:pathLst>
                <a:path w="128" h="128" extrusionOk="0">
                  <a:moveTo>
                    <a:pt x="68" y="1"/>
                  </a:moveTo>
                  <a:cubicBezTo>
                    <a:pt x="33" y="1"/>
                    <a:pt x="0" y="25"/>
                    <a:pt x="0" y="69"/>
                  </a:cubicBezTo>
                  <a:cubicBezTo>
                    <a:pt x="0" y="103"/>
                    <a:pt x="33" y="128"/>
                    <a:pt x="68" y="128"/>
                  </a:cubicBezTo>
                  <a:cubicBezTo>
                    <a:pt x="103" y="128"/>
                    <a:pt x="127" y="103"/>
                    <a:pt x="127" y="69"/>
                  </a:cubicBezTo>
                  <a:cubicBezTo>
                    <a:pt x="127" y="25"/>
                    <a:pt x="103"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3410730" y="1801574"/>
              <a:ext cx="37954" cy="37370"/>
            </a:xfrm>
            <a:custGeom>
              <a:avLst/>
              <a:gdLst/>
              <a:ahLst/>
              <a:cxnLst/>
              <a:rect l="l" t="t" r="r" b="b"/>
              <a:pathLst>
                <a:path w="130" h="128" extrusionOk="0">
                  <a:moveTo>
                    <a:pt x="60" y="1"/>
                  </a:moveTo>
                  <a:cubicBezTo>
                    <a:pt x="27" y="1"/>
                    <a:pt x="1" y="25"/>
                    <a:pt x="1" y="69"/>
                  </a:cubicBezTo>
                  <a:cubicBezTo>
                    <a:pt x="1" y="103"/>
                    <a:pt x="27" y="128"/>
                    <a:pt x="60" y="128"/>
                  </a:cubicBezTo>
                  <a:cubicBezTo>
                    <a:pt x="103" y="128"/>
                    <a:pt x="130" y="103"/>
                    <a:pt x="130" y="69"/>
                  </a:cubicBezTo>
                  <a:cubicBezTo>
                    <a:pt x="130" y="25"/>
                    <a:pt x="10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2770470" y="2269872"/>
              <a:ext cx="1037024" cy="384797"/>
            </a:xfrm>
            <a:custGeom>
              <a:avLst/>
              <a:gdLst/>
              <a:ahLst/>
              <a:cxnLst/>
              <a:rect l="l" t="t" r="r" b="b"/>
              <a:pathLst>
                <a:path w="3552" h="1318" extrusionOk="0">
                  <a:moveTo>
                    <a:pt x="2740" y="0"/>
                  </a:moveTo>
                  <a:lnTo>
                    <a:pt x="795" y="19"/>
                  </a:lnTo>
                  <a:lnTo>
                    <a:pt x="0" y="103"/>
                  </a:lnTo>
                  <a:cubicBezTo>
                    <a:pt x="0" y="103"/>
                    <a:pt x="389" y="1318"/>
                    <a:pt x="1792" y="1318"/>
                  </a:cubicBezTo>
                  <a:cubicBezTo>
                    <a:pt x="1829" y="1318"/>
                    <a:pt x="1866" y="1317"/>
                    <a:pt x="1905" y="1315"/>
                  </a:cubicBezTo>
                  <a:cubicBezTo>
                    <a:pt x="3398" y="1256"/>
                    <a:pt x="3551" y="86"/>
                    <a:pt x="3551" y="86"/>
                  </a:cubicBezTo>
                  <a:lnTo>
                    <a:pt x="2740"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2626244" y="2040978"/>
              <a:ext cx="1435251" cy="236776"/>
            </a:xfrm>
            <a:custGeom>
              <a:avLst/>
              <a:gdLst/>
              <a:ahLst/>
              <a:cxnLst/>
              <a:rect l="l" t="t" r="r" b="b"/>
              <a:pathLst>
                <a:path w="4916" h="811" extrusionOk="0">
                  <a:moveTo>
                    <a:pt x="249" y="0"/>
                  </a:moveTo>
                  <a:lnTo>
                    <a:pt x="1" y="229"/>
                  </a:lnTo>
                  <a:lnTo>
                    <a:pt x="2491" y="811"/>
                  </a:lnTo>
                  <a:lnTo>
                    <a:pt x="4916" y="264"/>
                  </a:lnTo>
                  <a:lnTo>
                    <a:pt x="4703" y="25"/>
                  </a:lnTo>
                  <a:cubicBezTo>
                    <a:pt x="3423" y="35"/>
                    <a:pt x="2491" y="512"/>
                    <a:pt x="2491" y="512"/>
                  </a:cubicBezTo>
                  <a:cubicBezTo>
                    <a:pt x="1613" y="35"/>
                    <a:pt x="249"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2606099" y="2085648"/>
              <a:ext cx="1482839" cy="1066220"/>
            </a:xfrm>
            <a:custGeom>
              <a:avLst/>
              <a:gdLst/>
              <a:ahLst/>
              <a:cxnLst/>
              <a:rect l="l" t="t" r="r" b="b"/>
              <a:pathLst>
                <a:path w="5079" h="3652" extrusionOk="0">
                  <a:moveTo>
                    <a:pt x="0" y="1"/>
                  </a:moveTo>
                  <a:lnTo>
                    <a:pt x="70" y="3056"/>
                  </a:lnTo>
                  <a:lnTo>
                    <a:pt x="2296" y="3506"/>
                  </a:lnTo>
                  <a:cubicBezTo>
                    <a:pt x="2314" y="3584"/>
                    <a:pt x="2382" y="3644"/>
                    <a:pt x="2468" y="3652"/>
                  </a:cubicBezTo>
                  <a:cubicBezTo>
                    <a:pt x="2552" y="3652"/>
                    <a:pt x="2630" y="3601"/>
                    <a:pt x="2654" y="3517"/>
                  </a:cubicBezTo>
                  <a:lnTo>
                    <a:pt x="4874" y="3158"/>
                  </a:lnTo>
                  <a:lnTo>
                    <a:pt x="5079" y="17"/>
                  </a:lnTo>
                  <a:lnTo>
                    <a:pt x="5079" y="17"/>
                  </a:lnTo>
                  <a:lnTo>
                    <a:pt x="2783" y="445"/>
                  </a:lnTo>
                  <a:lnTo>
                    <a:pt x="2775" y="445"/>
                  </a:lnTo>
                  <a:cubicBezTo>
                    <a:pt x="2765" y="532"/>
                    <a:pt x="2690" y="599"/>
                    <a:pt x="2595" y="599"/>
                  </a:cubicBezTo>
                  <a:cubicBezTo>
                    <a:pt x="2589" y="599"/>
                    <a:pt x="2584" y="599"/>
                    <a:pt x="2579" y="599"/>
                  </a:cubicBezTo>
                  <a:cubicBezTo>
                    <a:pt x="2493" y="588"/>
                    <a:pt x="2417" y="521"/>
                    <a:pt x="2407" y="435"/>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3542986" y="2280091"/>
              <a:ext cx="420999" cy="321151"/>
            </a:xfrm>
            <a:custGeom>
              <a:avLst/>
              <a:gdLst/>
              <a:ahLst/>
              <a:cxnLst/>
              <a:rect l="l" t="t" r="r" b="b"/>
              <a:pathLst>
                <a:path w="1442" h="1100" extrusionOk="0">
                  <a:moveTo>
                    <a:pt x="1442" y="0"/>
                  </a:moveTo>
                  <a:lnTo>
                    <a:pt x="0" y="230"/>
                  </a:lnTo>
                  <a:lnTo>
                    <a:pt x="0" y="1100"/>
                  </a:lnTo>
                  <a:lnTo>
                    <a:pt x="1409" y="811"/>
                  </a:lnTo>
                  <a:lnTo>
                    <a:pt x="1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072353" y="982052"/>
              <a:ext cx="445815" cy="443772"/>
            </a:xfrm>
            <a:custGeom>
              <a:avLst/>
              <a:gdLst/>
              <a:ahLst/>
              <a:cxnLst/>
              <a:rect l="l" t="t" r="r" b="b"/>
              <a:pathLst>
                <a:path w="1527" h="1520" extrusionOk="0">
                  <a:moveTo>
                    <a:pt x="769" y="0"/>
                  </a:moveTo>
                  <a:cubicBezTo>
                    <a:pt x="341" y="0"/>
                    <a:pt x="1" y="342"/>
                    <a:pt x="1" y="760"/>
                  </a:cubicBezTo>
                  <a:cubicBezTo>
                    <a:pt x="1" y="1178"/>
                    <a:pt x="341" y="1520"/>
                    <a:pt x="769" y="1520"/>
                  </a:cubicBezTo>
                  <a:cubicBezTo>
                    <a:pt x="1186" y="1520"/>
                    <a:pt x="1526" y="1178"/>
                    <a:pt x="1526" y="760"/>
                  </a:cubicBezTo>
                  <a:cubicBezTo>
                    <a:pt x="1526" y="342"/>
                    <a:pt x="1186" y="0"/>
                    <a:pt x="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3580649" y="2528838"/>
              <a:ext cx="682299" cy="750616"/>
            </a:xfrm>
            <a:custGeom>
              <a:avLst/>
              <a:gdLst/>
              <a:ahLst/>
              <a:cxnLst/>
              <a:rect l="l" t="t" r="r" b="b"/>
              <a:pathLst>
                <a:path w="2337" h="2571" extrusionOk="0">
                  <a:moveTo>
                    <a:pt x="959" y="0"/>
                  </a:moveTo>
                  <a:cubicBezTo>
                    <a:pt x="923" y="0"/>
                    <a:pt x="889" y="11"/>
                    <a:pt x="860" y="35"/>
                  </a:cubicBezTo>
                  <a:cubicBezTo>
                    <a:pt x="801" y="86"/>
                    <a:pt x="793" y="180"/>
                    <a:pt x="844" y="240"/>
                  </a:cubicBezTo>
                  <a:lnTo>
                    <a:pt x="1194" y="709"/>
                  </a:lnTo>
                  <a:lnTo>
                    <a:pt x="750" y="231"/>
                  </a:lnTo>
                  <a:cubicBezTo>
                    <a:pt x="717" y="194"/>
                    <a:pt x="672" y="175"/>
                    <a:pt x="626" y="175"/>
                  </a:cubicBezTo>
                  <a:cubicBezTo>
                    <a:pt x="589" y="175"/>
                    <a:pt x="551" y="188"/>
                    <a:pt x="520" y="215"/>
                  </a:cubicBezTo>
                  <a:cubicBezTo>
                    <a:pt x="443" y="274"/>
                    <a:pt x="426" y="385"/>
                    <a:pt x="486" y="463"/>
                  </a:cubicBezTo>
                  <a:lnTo>
                    <a:pt x="844" y="905"/>
                  </a:lnTo>
                  <a:lnTo>
                    <a:pt x="461" y="530"/>
                  </a:lnTo>
                  <a:cubicBezTo>
                    <a:pt x="430" y="497"/>
                    <a:pt x="389" y="480"/>
                    <a:pt x="348" y="480"/>
                  </a:cubicBezTo>
                  <a:cubicBezTo>
                    <a:pt x="306" y="480"/>
                    <a:pt x="263" y="497"/>
                    <a:pt x="230" y="530"/>
                  </a:cubicBezTo>
                  <a:cubicBezTo>
                    <a:pt x="170" y="590"/>
                    <a:pt x="170" y="684"/>
                    <a:pt x="221" y="752"/>
                  </a:cubicBezTo>
                  <a:lnTo>
                    <a:pt x="596" y="1188"/>
                  </a:lnTo>
                  <a:lnTo>
                    <a:pt x="297" y="948"/>
                  </a:lnTo>
                  <a:cubicBezTo>
                    <a:pt x="266" y="923"/>
                    <a:pt x="229" y="912"/>
                    <a:pt x="193" y="912"/>
                  </a:cubicBezTo>
                  <a:cubicBezTo>
                    <a:pt x="142" y="912"/>
                    <a:pt x="91" y="934"/>
                    <a:pt x="51" y="975"/>
                  </a:cubicBezTo>
                  <a:cubicBezTo>
                    <a:pt x="0" y="1034"/>
                    <a:pt x="0" y="1128"/>
                    <a:pt x="51" y="1196"/>
                  </a:cubicBezTo>
                  <a:lnTo>
                    <a:pt x="572" y="1853"/>
                  </a:lnTo>
                  <a:cubicBezTo>
                    <a:pt x="572" y="1853"/>
                    <a:pt x="553" y="2373"/>
                    <a:pt x="1032" y="2570"/>
                  </a:cubicBezTo>
                  <a:lnTo>
                    <a:pt x="2337" y="1716"/>
                  </a:lnTo>
                  <a:lnTo>
                    <a:pt x="1620" y="231"/>
                  </a:lnTo>
                  <a:lnTo>
                    <a:pt x="1587" y="657"/>
                  </a:lnTo>
                  <a:cubicBezTo>
                    <a:pt x="1587" y="657"/>
                    <a:pt x="1297" y="274"/>
                    <a:pt x="1075" y="43"/>
                  </a:cubicBezTo>
                  <a:cubicBezTo>
                    <a:pt x="1042" y="15"/>
                    <a:pt x="1000" y="0"/>
                    <a:pt x="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3874065" y="3029835"/>
              <a:ext cx="755580" cy="1339198"/>
            </a:xfrm>
            <a:custGeom>
              <a:avLst/>
              <a:gdLst/>
              <a:ahLst/>
              <a:cxnLst/>
              <a:rect l="l" t="t" r="r" b="b"/>
              <a:pathLst>
                <a:path w="2588" h="4587" extrusionOk="0">
                  <a:moveTo>
                    <a:pt x="1332" y="0"/>
                  </a:moveTo>
                  <a:lnTo>
                    <a:pt x="1" y="717"/>
                  </a:lnTo>
                  <a:lnTo>
                    <a:pt x="111" y="3277"/>
                  </a:lnTo>
                  <a:cubicBezTo>
                    <a:pt x="141" y="4030"/>
                    <a:pt x="767" y="4586"/>
                    <a:pt x="1472" y="4586"/>
                  </a:cubicBezTo>
                  <a:cubicBezTo>
                    <a:pt x="1597" y="4586"/>
                    <a:pt x="1725" y="4569"/>
                    <a:pt x="1852" y="4532"/>
                  </a:cubicBezTo>
                  <a:lnTo>
                    <a:pt x="1903" y="4513"/>
                  </a:lnTo>
                  <a:cubicBezTo>
                    <a:pt x="2339" y="4387"/>
                    <a:pt x="2587" y="3926"/>
                    <a:pt x="2442" y="3490"/>
                  </a:cubicBezTo>
                  <a:lnTo>
                    <a:pt x="13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3881947" y="3279166"/>
              <a:ext cx="119702" cy="615441"/>
            </a:xfrm>
            <a:custGeom>
              <a:avLst/>
              <a:gdLst/>
              <a:ahLst/>
              <a:cxnLst/>
              <a:rect l="l" t="t" r="r" b="b"/>
              <a:pathLst>
                <a:path w="410" h="2108" extrusionOk="0">
                  <a:moveTo>
                    <a:pt x="0" y="0"/>
                  </a:moveTo>
                  <a:lnTo>
                    <a:pt x="68" y="2107"/>
                  </a:lnTo>
                  <a:lnTo>
                    <a:pt x="410" y="51"/>
                  </a:lnTo>
                  <a:cubicBezTo>
                    <a:pt x="222" y="51"/>
                    <a:pt x="0" y="0"/>
                    <a:pt x="0" y="0"/>
                  </a:cubicBez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2396766" y="2528838"/>
              <a:ext cx="683175" cy="750616"/>
            </a:xfrm>
            <a:custGeom>
              <a:avLst/>
              <a:gdLst/>
              <a:ahLst/>
              <a:cxnLst/>
              <a:rect l="l" t="t" r="r" b="b"/>
              <a:pathLst>
                <a:path w="2340" h="2571" extrusionOk="0">
                  <a:moveTo>
                    <a:pt x="1380" y="0"/>
                  </a:moveTo>
                  <a:cubicBezTo>
                    <a:pt x="1338" y="0"/>
                    <a:pt x="1296" y="15"/>
                    <a:pt x="1264" y="43"/>
                  </a:cubicBezTo>
                  <a:cubicBezTo>
                    <a:pt x="1043" y="274"/>
                    <a:pt x="752" y="657"/>
                    <a:pt x="752" y="657"/>
                  </a:cubicBezTo>
                  <a:lnTo>
                    <a:pt x="717" y="231"/>
                  </a:lnTo>
                  <a:lnTo>
                    <a:pt x="1" y="1716"/>
                  </a:lnTo>
                  <a:lnTo>
                    <a:pt x="1307" y="2570"/>
                  </a:lnTo>
                  <a:cubicBezTo>
                    <a:pt x="1784" y="2373"/>
                    <a:pt x="1768" y="1853"/>
                    <a:pt x="1768" y="1853"/>
                  </a:cubicBezTo>
                  <a:lnTo>
                    <a:pt x="2288" y="1196"/>
                  </a:lnTo>
                  <a:cubicBezTo>
                    <a:pt x="2339" y="1128"/>
                    <a:pt x="2339" y="1034"/>
                    <a:pt x="2280" y="975"/>
                  </a:cubicBezTo>
                  <a:cubicBezTo>
                    <a:pt x="2245" y="934"/>
                    <a:pt x="2196" y="912"/>
                    <a:pt x="2146" y="912"/>
                  </a:cubicBezTo>
                  <a:cubicBezTo>
                    <a:pt x="2110" y="912"/>
                    <a:pt x="2073" y="923"/>
                    <a:pt x="2040" y="948"/>
                  </a:cubicBezTo>
                  <a:lnTo>
                    <a:pt x="1741" y="1188"/>
                  </a:lnTo>
                  <a:lnTo>
                    <a:pt x="2118" y="752"/>
                  </a:lnTo>
                  <a:cubicBezTo>
                    <a:pt x="2169" y="684"/>
                    <a:pt x="2169" y="590"/>
                    <a:pt x="2110" y="530"/>
                  </a:cubicBezTo>
                  <a:cubicBezTo>
                    <a:pt x="2075" y="497"/>
                    <a:pt x="2032" y="480"/>
                    <a:pt x="1989" y="480"/>
                  </a:cubicBezTo>
                  <a:cubicBezTo>
                    <a:pt x="1947" y="480"/>
                    <a:pt x="1904" y="497"/>
                    <a:pt x="1870" y="530"/>
                  </a:cubicBezTo>
                  <a:lnTo>
                    <a:pt x="1496" y="905"/>
                  </a:lnTo>
                  <a:lnTo>
                    <a:pt x="1496" y="905"/>
                  </a:lnTo>
                  <a:lnTo>
                    <a:pt x="1854" y="463"/>
                  </a:lnTo>
                  <a:cubicBezTo>
                    <a:pt x="1913" y="385"/>
                    <a:pt x="1895" y="274"/>
                    <a:pt x="1819" y="215"/>
                  </a:cubicBezTo>
                  <a:cubicBezTo>
                    <a:pt x="1789" y="188"/>
                    <a:pt x="1751" y="175"/>
                    <a:pt x="1713" y="175"/>
                  </a:cubicBezTo>
                  <a:cubicBezTo>
                    <a:pt x="1667" y="175"/>
                    <a:pt x="1621" y="194"/>
                    <a:pt x="1588" y="231"/>
                  </a:cubicBezTo>
                  <a:lnTo>
                    <a:pt x="1145" y="709"/>
                  </a:lnTo>
                  <a:lnTo>
                    <a:pt x="1496" y="240"/>
                  </a:lnTo>
                  <a:cubicBezTo>
                    <a:pt x="1547" y="180"/>
                    <a:pt x="1536" y="86"/>
                    <a:pt x="1477" y="35"/>
                  </a:cubicBezTo>
                  <a:cubicBezTo>
                    <a:pt x="1450" y="11"/>
                    <a:pt x="1415" y="0"/>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a:off x="2030945" y="3029835"/>
              <a:ext cx="752368" cy="1339198"/>
            </a:xfrm>
            <a:custGeom>
              <a:avLst/>
              <a:gdLst/>
              <a:ahLst/>
              <a:cxnLst/>
              <a:rect l="l" t="t" r="r" b="b"/>
              <a:pathLst>
                <a:path w="2577" h="4587" extrusionOk="0">
                  <a:moveTo>
                    <a:pt x="1254" y="0"/>
                  </a:moveTo>
                  <a:lnTo>
                    <a:pt x="146" y="3490"/>
                  </a:lnTo>
                  <a:cubicBezTo>
                    <a:pt x="0" y="3926"/>
                    <a:pt x="248" y="4387"/>
                    <a:pt x="682" y="4513"/>
                  </a:cubicBezTo>
                  <a:lnTo>
                    <a:pt x="733" y="4532"/>
                  </a:lnTo>
                  <a:cubicBezTo>
                    <a:pt x="861" y="4569"/>
                    <a:pt x="989" y="4586"/>
                    <a:pt x="1114" y="4586"/>
                  </a:cubicBezTo>
                  <a:cubicBezTo>
                    <a:pt x="1820" y="4586"/>
                    <a:pt x="2446" y="4030"/>
                    <a:pt x="2474" y="3277"/>
                  </a:cubicBezTo>
                  <a:lnTo>
                    <a:pt x="2576" y="717"/>
                  </a:lnTo>
                  <a:lnTo>
                    <a:pt x="12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2650768" y="3279166"/>
              <a:ext cx="127876" cy="597924"/>
            </a:xfrm>
            <a:custGeom>
              <a:avLst/>
              <a:gdLst/>
              <a:ahLst/>
              <a:cxnLst/>
              <a:rect l="l" t="t" r="r" b="b"/>
              <a:pathLst>
                <a:path w="438" h="2048" extrusionOk="0">
                  <a:moveTo>
                    <a:pt x="437" y="0"/>
                  </a:moveTo>
                  <a:cubicBezTo>
                    <a:pt x="437" y="0"/>
                    <a:pt x="79" y="25"/>
                    <a:pt x="1" y="25"/>
                  </a:cubicBezTo>
                  <a:lnTo>
                    <a:pt x="359" y="2048"/>
                  </a:lnTo>
                  <a:lnTo>
                    <a:pt x="437"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a:off x="3027684" y="1462613"/>
              <a:ext cx="624784" cy="316771"/>
            </a:xfrm>
            <a:custGeom>
              <a:avLst/>
              <a:gdLst/>
              <a:ahLst/>
              <a:cxnLst/>
              <a:rect l="l" t="t" r="r" b="b"/>
              <a:pathLst>
                <a:path w="2140" h="1085" extrusionOk="0">
                  <a:moveTo>
                    <a:pt x="2140" y="1"/>
                  </a:moveTo>
                  <a:lnTo>
                    <a:pt x="860" y="27"/>
                  </a:lnTo>
                  <a:lnTo>
                    <a:pt x="16" y="52"/>
                  </a:lnTo>
                  <a:lnTo>
                    <a:pt x="0" y="675"/>
                  </a:lnTo>
                  <a:cubicBezTo>
                    <a:pt x="0" y="675"/>
                    <a:pt x="51" y="863"/>
                    <a:pt x="127" y="1017"/>
                  </a:cubicBezTo>
                  <a:cubicBezTo>
                    <a:pt x="128" y="1020"/>
                    <a:pt x="130" y="1021"/>
                    <a:pt x="132" y="1021"/>
                  </a:cubicBezTo>
                  <a:cubicBezTo>
                    <a:pt x="150" y="1021"/>
                    <a:pt x="182" y="868"/>
                    <a:pt x="221" y="752"/>
                  </a:cubicBezTo>
                  <a:cubicBezTo>
                    <a:pt x="553" y="726"/>
                    <a:pt x="809" y="275"/>
                    <a:pt x="809" y="275"/>
                  </a:cubicBezTo>
                  <a:cubicBezTo>
                    <a:pt x="1167" y="777"/>
                    <a:pt x="1945" y="879"/>
                    <a:pt x="1945" y="879"/>
                  </a:cubicBezTo>
                  <a:lnTo>
                    <a:pt x="2013" y="1084"/>
                  </a:lnTo>
                  <a:lnTo>
                    <a:pt x="21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34"/>
          <p:cNvGrpSpPr/>
          <p:nvPr/>
        </p:nvGrpSpPr>
        <p:grpSpPr>
          <a:xfrm>
            <a:off x="673327" y="637363"/>
            <a:ext cx="2071525" cy="942372"/>
            <a:chOff x="5721380" y="2801024"/>
            <a:chExt cx="1656293" cy="753476"/>
          </a:xfrm>
        </p:grpSpPr>
        <p:sp>
          <p:nvSpPr>
            <p:cNvPr id="285" name="Google Shape;285;p34"/>
            <p:cNvSpPr/>
            <p:nvPr/>
          </p:nvSpPr>
          <p:spPr>
            <a:xfrm>
              <a:off x="6646548" y="2809969"/>
              <a:ext cx="401515" cy="40254"/>
            </a:xfrm>
            <a:custGeom>
              <a:avLst/>
              <a:gdLst/>
              <a:ahLst/>
              <a:cxnLst/>
              <a:rect l="l" t="t" r="r" b="b"/>
              <a:pathLst>
                <a:path w="1167" h="117" extrusionOk="0">
                  <a:moveTo>
                    <a:pt x="1167" y="1"/>
                  </a:moveTo>
                  <a:lnTo>
                    <a:pt x="208" y="7"/>
                  </a:lnTo>
                  <a:lnTo>
                    <a:pt x="1" y="40"/>
                  </a:lnTo>
                  <a:lnTo>
                    <a:pt x="86" y="117"/>
                  </a:lnTo>
                  <a:lnTo>
                    <a:pt x="1043" y="97"/>
                  </a:lnTo>
                  <a:lnTo>
                    <a:pt x="1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646548" y="2821323"/>
              <a:ext cx="368142" cy="662301"/>
            </a:xfrm>
            <a:custGeom>
              <a:avLst/>
              <a:gdLst/>
              <a:ahLst/>
              <a:cxnLst/>
              <a:rect l="l" t="t" r="r" b="b"/>
              <a:pathLst>
                <a:path w="1070" h="1925" extrusionOk="0">
                  <a:moveTo>
                    <a:pt x="870" y="0"/>
                  </a:moveTo>
                  <a:lnTo>
                    <a:pt x="1" y="7"/>
                  </a:lnTo>
                  <a:lnTo>
                    <a:pt x="143" y="1925"/>
                  </a:lnTo>
                  <a:lnTo>
                    <a:pt x="1070" y="1917"/>
                  </a:lnTo>
                  <a:lnTo>
                    <a:pt x="8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6945877" y="2809969"/>
              <a:ext cx="170997" cy="671246"/>
            </a:xfrm>
            <a:custGeom>
              <a:avLst/>
              <a:gdLst/>
              <a:ahLst/>
              <a:cxnLst/>
              <a:rect l="l" t="t" r="r" b="b"/>
              <a:pathLst>
                <a:path w="497" h="1951" extrusionOk="0">
                  <a:moveTo>
                    <a:pt x="297" y="1"/>
                  </a:moveTo>
                  <a:lnTo>
                    <a:pt x="0" y="33"/>
                  </a:lnTo>
                  <a:lnTo>
                    <a:pt x="200" y="1950"/>
                  </a:lnTo>
                  <a:lnTo>
                    <a:pt x="496" y="1919"/>
                  </a:lnTo>
                  <a:lnTo>
                    <a:pt x="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954823" y="2891854"/>
              <a:ext cx="106658" cy="42318"/>
            </a:xfrm>
            <a:custGeom>
              <a:avLst/>
              <a:gdLst/>
              <a:ahLst/>
              <a:cxnLst/>
              <a:rect l="l" t="t" r="r" b="b"/>
              <a:pathLst>
                <a:path w="310" h="123" extrusionOk="0">
                  <a:moveTo>
                    <a:pt x="296" y="1"/>
                  </a:moveTo>
                  <a:lnTo>
                    <a:pt x="1" y="33"/>
                  </a:lnTo>
                  <a:lnTo>
                    <a:pt x="7" y="123"/>
                  </a:lnTo>
                  <a:lnTo>
                    <a:pt x="310" y="90"/>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958951" y="2947246"/>
              <a:ext cx="106658" cy="40254"/>
            </a:xfrm>
            <a:custGeom>
              <a:avLst/>
              <a:gdLst/>
              <a:ahLst/>
              <a:cxnLst/>
              <a:rect l="l" t="t" r="r" b="b"/>
              <a:pathLst>
                <a:path w="310" h="117" extrusionOk="0">
                  <a:moveTo>
                    <a:pt x="304" y="0"/>
                  </a:moveTo>
                  <a:lnTo>
                    <a:pt x="1" y="33"/>
                  </a:lnTo>
                  <a:lnTo>
                    <a:pt x="13" y="116"/>
                  </a:lnTo>
                  <a:lnTo>
                    <a:pt x="310" y="92"/>
                  </a:lnTo>
                  <a:lnTo>
                    <a:pt x="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6478648" y="2801024"/>
              <a:ext cx="301050" cy="664709"/>
            </a:xfrm>
            <a:custGeom>
              <a:avLst/>
              <a:gdLst/>
              <a:ahLst/>
              <a:cxnLst/>
              <a:rect l="l" t="t" r="r" b="b"/>
              <a:pathLst>
                <a:path w="875" h="1932" extrusionOk="0">
                  <a:moveTo>
                    <a:pt x="1" y="1"/>
                  </a:moveTo>
                  <a:lnTo>
                    <a:pt x="1" y="1931"/>
                  </a:lnTo>
                  <a:lnTo>
                    <a:pt x="875" y="1931"/>
                  </a:lnTo>
                  <a:lnTo>
                    <a:pt x="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6779354" y="2801024"/>
              <a:ext cx="102529" cy="664709"/>
            </a:xfrm>
            <a:custGeom>
              <a:avLst/>
              <a:gdLst/>
              <a:ahLst/>
              <a:cxnLst/>
              <a:rect l="l" t="t" r="r" b="b"/>
              <a:pathLst>
                <a:path w="298" h="1932" extrusionOk="0">
                  <a:moveTo>
                    <a:pt x="1" y="1"/>
                  </a:moveTo>
                  <a:lnTo>
                    <a:pt x="1" y="1931"/>
                  </a:lnTo>
                  <a:lnTo>
                    <a:pt x="297" y="1931"/>
                  </a:lnTo>
                  <a:lnTo>
                    <a:pt x="2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6779354" y="2885661"/>
              <a:ext cx="102529" cy="28900"/>
            </a:xfrm>
            <a:custGeom>
              <a:avLst/>
              <a:gdLst/>
              <a:ahLst/>
              <a:cxnLst/>
              <a:rect l="l" t="t" r="r" b="b"/>
              <a:pathLst>
                <a:path w="298" h="84" extrusionOk="0">
                  <a:moveTo>
                    <a:pt x="1" y="0"/>
                  </a:moveTo>
                  <a:lnTo>
                    <a:pt x="1" y="84"/>
                  </a:lnTo>
                  <a:lnTo>
                    <a:pt x="297" y="84"/>
                  </a:lnTo>
                  <a:lnTo>
                    <a:pt x="2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6779354" y="2938645"/>
              <a:ext cx="102529" cy="31309"/>
            </a:xfrm>
            <a:custGeom>
              <a:avLst/>
              <a:gdLst/>
              <a:ahLst/>
              <a:cxnLst/>
              <a:rect l="l" t="t" r="r" b="b"/>
              <a:pathLst>
                <a:path w="298" h="91" extrusionOk="0">
                  <a:moveTo>
                    <a:pt x="1" y="1"/>
                  </a:moveTo>
                  <a:lnTo>
                    <a:pt x="1" y="90"/>
                  </a:lnTo>
                  <a:lnTo>
                    <a:pt x="297" y="90"/>
                  </a:lnTo>
                  <a:lnTo>
                    <a:pt x="2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6338961" y="2801024"/>
              <a:ext cx="301738" cy="664709"/>
            </a:xfrm>
            <a:custGeom>
              <a:avLst/>
              <a:gdLst/>
              <a:ahLst/>
              <a:cxnLst/>
              <a:rect l="l" t="t" r="r" b="b"/>
              <a:pathLst>
                <a:path w="877" h="1932" extrusionOk="0">
                  <a:moveTo>
                    <a:pt x="1" y="1"/>
                  </a:moveTo>
                  <a:lnTo>
                    <a:pt x="1" y="1931"/>
                  </a:lnTo>
                  <a:lnTo>
                    <a:pt x="876" y="1931"/>
                  </a:lnTo>
                  <a:lnTo>
                    <a:pt x="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6640355" y="2801024"/>
              <a:ext cx="104249" cy="664709"/>
            </a:xfrm>
            <a:custGeom>
              <a:avLst/>
              <a:gdLst/>
              <a:ahLst/>
              <a:cxnLst/>
              <a:rect l="l" t="t" r="r" b="b"/>
              <a:pathLst>
                <a:path w="303" h="1932" extrusionOk="0">
                  <a:moveTo>
                    <a:pt x="0" y="1"/>
                  </a:moveTo>
                  <a:lnTo>
                    <a:pt x="0" y="1931"/>
                  </a:lnTo>
                  <a:lnTo>
                    <a:pt x="303" y="1931"/>
                  </a:lnTo>
                  <a:lnTo>
                    <a:pt x="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6640355" y="2885661"/>
              <a:ext cx="104249" cy="28900"/>
            </a:xfrm>
            <a:custGeom>
              <a:avLst/>
              <a:gdLst/>
              <a:ahLst/>
              <a:cxnLst/>
              <a:rect l="l" t="t" r="r" b="b"/>
              <a:pathLst>
                <a:path w="303" h="84" extrusionOk="0">
                  <a:moveTo>
                    <a:pt x="0" y="0"/>
                  </a:moveTo>
                  <a:lnTo>
                    <a:pt x="0" y="84"/>
                  </a:lnTo>
                  <a:lnTo>
                    <a:pt x="303" y="84"/>
                  </a:lnTo>
                  <a:lnTo>
                    <a:pt x="3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6640355" y="2938645"/>
              <a:ext cx="104249" cy="31309"/>
            </a:xfrm>
            <a:custGeom>
              <a:avLst/>
              <a:gdLst/>
              <a:ahLst/>
              <a:cxnLst/>
              <a:rect l="l" t="t" r="r" b="b"/>
              <a:pathLst>
                <a:path w="303" h="91" extrusionOk="0">
                  <a:moveTo>
                    <a:pt x="0" y="1"/>
                  </a:moveTo>
                  <a:lnTo>
                    <a:pt x="0" y="90"/>
                  </a:lnTo>
                  <a:lnTo>
                    <a:pt x="303" y="90"/>
                  </a:lnTo>
                  <a:lnTo>
                    <a:pt x="3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5721380" y="3460917"/>
              <a:ext cx="1656293" cy="93582"/>
            </a:xfrm>
            <a:custGeom>
              <a:avLst/>
              <a:gdLst/>
              <a:ahLst/>
              <a:cxnLst/>
              <a:rect l="l" t="t" r="r" b="b"/>
              <a:pathLst>
                <a:path w="4814" h="272" extrusionOk="0">
                  <a:moveTo>
                    <a:pt x="1" y="1"/>
                  </a:moveTo>
                  <a:lnTo>
                    <a:pt x="1" y="271"/>
                  </a:lnTo>
                  <a:lnTo>
                    <a:pt x="4813" y="271"/>
                  </a:lnTo>
                  <a:lnTo>
                    <a:pt x="4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5841111" y="3332586"/>
              <a:ext cx="347842" cy="128676"/>
            </a:xfrm>
            <a:custGeom>
              <a:avLst/>
              <a:gdLst/>
              <a:ahLst/>
              <a:cxnLst/>
              <a:rect l="l" t="t" r="r" b="b"/>
              <a:pathLst>
                <a:path w="1011" h="374" extrusionOk="0">
                  <a:moveTo>
                    <a:pt x="149" y="0"/>
                  </a:moveTo>
                  <a:cubicBezTo>
                    <a:pt x="64" y="0"/>
                    <a:pt x="0" y="84"/>
                    <a:pt x="0" y="187"/>
                  </a:cubicBezTo>
                  <a:cubicBezTo>
                    <a:pt x="0" y="291"/>
                    <a:pt x="64" y="374"/>
                    <a:pt x="149" y="374"/>
                  </a:cubicBezTo>
                  <a:lnTo>
                    <a:pt x="1010" y="374"/>
                  </a:lnTo>
                  <a:cubicBezTo>
                    <a:pt x="939" y="368"/>
                    <a:pt x="875" y="284"/>
                    <a:pt x="875" y="187"/>
                  </a:cubicBezTo>
                  <a:cubicBezTo>
                    <a:pt x="875" y="91"/>
                    <a:pt x="939" y="6"/>
                    <a:pt x="10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6141817" y="3332586"/>
              <a:ext cx="419062" cy="128676"/>
            </a:xfrm>
            <a:custGeom>
              <a:avLst/>
              <a:gdLst/>
              <a:ahLst/>
              <a:cxnLst/>
              <a:rect l="l" t="t" r="r" b="b"/>
              <a:pathLst>
                <a:path w="1218" h="374" extrusionOk="0">
                  <a:moveTo>
                    <a:pt x="149" y="0"/>
                  </a:moveTo>
                  <a:cubicBezTo>
                    <a:pt x="65" y="0"/>
                    <a:pt x="1" y="84"/>
                    <a:pt x="1" y="187"/>
                  </a:cubicBezTo>
                  <a:cubicBezTo>
                    <a:pt x="1" y="291"/>
                    <a:pt x="65" y="374"/>
                    <a:pt x="149" y="374"/>
                  </a:cubicBezTo>
                  <a:lnTo>
                    <a:pt x="1218" y="374"/>
                  </a:lnTo>
                  <a:lnTo>
                    <a:pt x="1218" y="329"/>
                  </a:lnTo>
                  <a:lnTo>
                    <a:pt x="169" y="329"/>
                  </a:lnTo>
                  <a:cubicBezTo>
                    <a:pt x="110" y="329"/>
                    <a:pt x="59" y="264"/>
                    <a:pt x="59" y="187"/>
                  </a:cubicBezTo>
                  <a:cubicBezTo>
                    <a:pt x="59" y="110"/>
                    <a:pt x="110" y="45"/>
                    <a:pt x="169" y="45"/>
                  </a:cubicBezTo>
                  <a:lnTo>
                    <a:pt x="1218" y="45"/>
                  </a:lnTo>
                  <a:lnTo>
                    <a:pt x="12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6162116" y="3348068"/>
              <a:ext cx="376399" cy="98055"/>
            </a:xfrm>
            <a:custGeom>
              <a:avLst/>
              <a:gdLst/>
              <a:ahLst/>
              <a:cxnLst/>
              <a:rect l="l" t="t" r="r" b="b"/>
              <a:pathLst>
                <a:path w="1094" h="285" extrusionOk="0">
                  <a:moveTo>
                    <a:pt x="135" y="0"/>
                  </a:moveTo>
                  <a:cubicBezTo>
                    <a:pt x="57" y="0"/>
                    <a:pt x="0" y="65"/>
                    <a:pt x="0" y="142"/>
                  </a:cubicBezTo>
                  <a:cubicBezTo>
                    <a:pt x="0" y="219"/>
                    <a:pt x="57" y="284"/>
                    <a:pt x="135" y="284"/>
                  </a:cubicBezTo>
                  <a:lnTo>
                    <a:pt x="1094" y="284"/>
                  </a:lnTo>
                  <a:lnTo>
                    <a:pt x="10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5805329" y="3208727"/>
              <a:ext cx="350251" cy="126267"/>
            </a:xfrm>
            <a:custGeom>
              <a:avLst/>
              <a:gdLst/>
              <a:ahLst/>
              <a:cxnLst/>
              <a:rect l="l" t="t" r="r" b="b"/>
              <a:pathLst>
                <a:path w="1018" h="367" extrusionOk="0">
                  <a:moveTo>
                    <a:pt x="149" y="0"/>
                  </a:moveTo>
                  <a:cubicBezTo>
                    <a:pt x="66" y="0"/>
                    <a:pt x="1" y="84"/>
                    <a:pt x="1" y="187"/>
                  </a:cubicBezTo>
                  <a:cubicBezTo>
                    <a:pt x="1" y="283"/>
                    <a:pt x="66" y="366"/>
                    <a:pt x="149" y="366"/>
                  </a:cubicBezTo>
                  <a:lnTo>
                    <a:pt x="1017" y="366"/>
                  </a:lnTo>
                  <a:cubicBezTo>
                    <a:pt x="940" y="360"/>
                    <a:pt x="877" y="283"/>
                    <a:pt x="877" y="187"/>
                  </a:cubicBezTo>
                  <a:cubicBezTo>
                    <a:pt x="877" y="84"/>
                    <a:pt x="940" y="7"/>
                    <a:pt x="1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6106723" y="3208727"/>
              <a:ext cx="420782" cy="126267"/>
            </a:xfrm>
            <a:custGeom>
              <a:avLst/>
              <a:gdLst/>
              <a:ahLst/>
              <a:cxnLst/>
              <a:rect l="l" t="t" r="r" b="b"/>
              <a:pathLst>
                <a:path w="1223" h="367" extrusionOk="0">
                  <a:moveTo>
                    <a:pt x="149" y="0"/>
                  </a:moveTo>
                  <a:cubicBezTo>
                    <a:pt x="64" y="0"/>
                    <a:pt x="1" y="84"/>
                    <a:pt x="1" y="187"/>
                  </a:cubicBezTo>
                  <a:cubicBezTo>
                    <a:pt x="1" y="283"/>
                    <a:pt x="64" y="366"/>
                    <a:pt x="149" y="366"/>
                  </a:cubicBezTo>
                  <a:lnTo>
                    <a:pt x="1222" y="366"/>
                  </a:lnTo>
                  <a:lnTo>
                    <a:pt x="1222" y="322"/>
                  </a:lnTo>
                  <a:lnTo>
                    <a:pt x="174" y="322"/>
                  </a:lnTo>
                  <a:cubicBezTo>
                    <a:pt x="110" y="322"/>
                    <a:pt x="64" y="264"/>
                    <a:pt x="64" y="187"/>
                  </a:cubicBezTo>
                  <a:cubicBezTo>
                    <a:pt x="64" y="110"/>
                    <a:pt x="110" y="45"/>
                    <a:pt x="174" y="45"/>
                  </a:cubicBezTo>
                  <a:lnTo>
                    <a:pt x="1222" y="4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6126334" y="3224209"/>
              <a:ext cx="377087" cy="95303"/>
            </a:xfrm>
            <a:custGeom>
              <a:avLst/>
              <a:gdLst/>
              <a:ahLst/>
              <a:cxnLst/>
              <a:rect l="l" t="t" r="r" b="b"/>
              <a:pathLst>
                <a:path w="1096" h="277" extrusionOk="0">
                  <a:moveTo>
                    <a:pt x="137" y="0"/>
                  </a:moveTo>
                  <a:cubicBezTo>
                    <a:pt x="59" y="0"/>
                    <a:pt x="1" y="65"/>
                    <a:pt x="1" y="142"/>
                  </a:cubicBezTo>
                  <a:cubicBezTo>
                    <a:pt x="1" y="219"/>
                    <a:pt x="59" y="277"/>
                    <a:pt x="137" y="277"/>
                  </a:cubicBezTo>
                  <a:lnTo>
                    <a:pt x="1096" y="277"/>
                  </a:lnTo>
                  <a:lnTo>
                    <a:pt x="10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5"/>
        <p:cNvGrpSpPr/>
        <p:nvPr/>
      </p:nvGrpSpPr>
      <p:grpSpPr>
        <a:xfrm>
          <a:off x="0" y="0"/>
          <a:ext cx="0" cy="0"/>
          <a:chOff x="0" y="0"/>
          <a:chExt cx="0" cy="0"/>
        </a:xfrm>
      </p:grpSpPr>
      <p:grpSp>
        <p:nvGrpSpPr>
          <p:cNvPr id="306" name="Google Shape;306;p35"/>
          <p:cNvGrpSpPr/>
          <p:nvPr/>
        </p:nvGrpSpPr>
        <p:grpSpPr>
          <a:xfrm>
            <a:off x="5345326" y="1411950"/>
            <a:ext cx="3799254" cy="3731505"/>
            <a:chOff x="4190615" y="1411942"/>
            <a:chExt cx="4953395" cy="3731505"/>
          </a:xfrm>
        </p:grpSpPr>
        <p:sp>
          <p:nvSpPr>
            <p:cNvPr id="307" name="Google Shape;307;p35"/>
            <p:cNvSpPr/>
            <p:nvPr/>
          </p:nvSpPr>
          <p:spPr>
            <a:xfrm>
              <a:off x="7261702" y="1411942"/>
              <a:ext cx="1882308" cy="1375925"/>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4190615" y="2400263"/>
              <a:ext cx="495338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5"/>
          <p:cNvSpPr/>
          <p:nvPr/>
        </p:nvSpPr>
        <p:spPr>
          <a:xfrm>
            <a:off x="573332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7040350" y="967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153100" y="2571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35"/>
          <p:cNvGrpSpPr/>
          <p:nvPr/>
        </p:nvGrpSpPr>
        <p:grpSpPr>
          <a:xfrm>
            <a:off x="5506206" y="1958806"/>
            <a:ext cx="3027750" cy="3191655"/>
            <a:chOff x="4614550" y="1262135"/>
            <a:chExt cx="3682050" cy="3881376"/>
          </a:xfrm>
        </p:grpSpPr>
        <p:grpSp>
          <p:nvGrpSpPr>
            <p:cNvPr id="313" name="Google Shape;313;p35"/>
            <p:cNvGrpSpPr/>
            <p:nvPr/>
          </p:nvGrpSpPr>
          <p:grpSpPr>
            <a:xfrm>
              <a:off x="5404616" y="3100301"/>
              <a:ext cx="2101901" cy="901917"/>
              <a:chOff x="4282366" y="3100301"/>
              <a:chExt cx="2101901" cy="901917"/>
            </a:xfrm>
          </p:grpSpPr>
          <p:sp>
            <p:nvSpPr>
              <p:cNvPr id="314" name="Google Shape;314;p35"/>
              <p:cNvSpPr/>
              <p:nvPr/>
            </p:nvSpPr>
            <p:spPr>
              <a:xfrm>
                <a:off x="4282366" y="369961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5239864" y="369961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5283987" y="373782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5355209" y="310030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4475186" y="310030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p:nvPr/>
            </p:nvSpPr>
            <p:spPr>
              <a:xfrm>
                <a:off x="4528341" y="313608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5316645" y="340012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4361926" y="340012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4415429" y="343556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35"/>
            <p:cNvSpPr/>
            <p:nvPr/>
          </p:nvSpPr>
          <p:spPr>
            <a:xfrm>
              <a:off x="5132078" y="427147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614550" y="400187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35"/>
            <p:cNvGrpSpPr/>
            <p:nvPr/>
          </p:nvGrpSpPr>
          <p:grpSpPr>
            <a:xfrm>
              <a:off x="6029279" y="1262135"/>
              <a:ext cx="852578" cy="1838159"/>
              <a:chOff x="5424025" y="789598"/>
              <a:chExt cx="1958599" cy="4222741"/>
            </a:xfrm>
          </p:grpSpPr>
          <p:sp>
            <p:nvSpPr>
              <p:cNvPr id="326" name="Google Shape;326;p35"/>
              <p:cNvSpPr/>
              <p:nvPr/>
            </p:nvSpPr>
            <p:spPr>
              <a:xfrm>
                <a:off x="5424025" y="789598"/>
                <a:ext cx="945411" cy="3087525"/>
              </a:xfrm>
              <a:custGeom>
                <a:avLst/>
                <a:gdLst/>
                <a:ahLst/>
                <a:cxnLst/>
                <a:rect l="l" t="t" r="r" b="b"/>
                <a:pathLst>
                  <a:path w="3781" h="12348" extrusionOk="0">
                    <a:moveTo>
                      <a:pt x="2525" y="1"/>
                    </a:moveTo>
                    <a:lnTo>
                      <a:pt x="0" y="265"/>
                    </a:lnTo>
                    <a:lnTo>
                      <a:pt x="1262" y="12347"/>
                    </a:lnTo>
                    <a:lnTo>
                      <a:pt x="3780" y="12083"/>
                    </a:lnTo>
                    <a:lnTo>
                      <a:pt x="25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6532974" y="1610997"/>
                <a:ext cx="446326" cy="1997339"/>
              </a:xfrm>
              <a:custGeom>
                <a:avLst/>
                <a:gdLst/>
                <a:ahLst/>
                <a:cxnLst/>
                <a:rect l="l" t="t" r="r" b="b"/>
                <a:pathLst>
                  <a:path w="1785" h="7988" extrusionOk="0">
                    <a:moveTo>
                      <a:pt x="480" y="1"/>
                    </a:moveTo>
                    <a:lnTo>
                      <a:pt x="1" y="7903"/>
                    </a:lnTo>
                    <a:lnTo>
                      <a:pt x="1307" y="7987"/>
                    </a:lnTo>
                    <a:lnTo>
                      <a:pt x="1784" y="78"/>
                    </a:lnTo>
                    <a:lnTo>
                      <a:pt x="4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6605737" y="1199172"/>
                <a:ext cx="388316" cy="817639"/>
              </a:xfrm>
              <a:custGeom>
                <a:avLst/>
                <a:gdLst/>
                <a:ahLst/>
                <a:cxnLst/>
                <a:rect l="l" t="t" r="r" b="b"/>
                <a:pathLst>
                  <a:path w="1553" h="3270" extrusionOk="0">
                    <a:moveTo>
                      <a:pt x="540" y="1"/>
                    </a:moveTo>
                    <a:cubicBezTo>
                      <a:pt x="402" y="1"/>
                      <a:pt x="291" y="108"/>
                      <a:pt x="273" y="241"/>
                    </a:cubicBezTo>
                    <a:lnTo>
                      <a:pt x="0" y="3175"/>
                    </a:lnTo>
                    <a:lnTo>
                      <a:pt x="1469" y="3270"/>
                    </a:lnTo>
                    <a:lnTo>
                      <a:pt x="1553" y="327"/>
                    </a:lnTo>
                    <a:cubicBezTo>
                      <a:pt x="1553" y="181"/>
                      <a:pt x="1450" y="61"/>
                      <a:pt x="1307" y="52"/>
                    </a:cubicBezTo>
                    <a:lnTo>
                      <a:pt x="555" y="1"/>
                    </a:lnTo>
                    <a:cubicBezTo>
                      <a:pt x="550" y="1"/>
                      <a:pt x="545" y="1"/>
                      <a:pt x="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6322186" y="1939807"/>
                <a:ext cx="157777" cy="331056"/>
              </a:xfrm>
              <a:custGeom>
                <a:avLst/>
                <a:gdLst/>
                <a:ahLst/>
                <a:cxnLst/>
                <a:rect l="l" t="t" r="r" b="b"/>
                <a:pathLst>
                  <a:path w="631" h="1324" extrusionOk="0">
                    <a:moveTo>
                      <a:pt x="0" y="0"/>
                    </a:moveTo>
                    <a:lnTo>
                      <a:pt x="0" y="1323"/>
                    </a:lnTo>
                    <a:lnTo>
                      <a:pt x="631" y="1323"/>
                    </a:ln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6155656" y="1391457"/>
                <a:ext cx="145025" cy="533591"/>
              </a:xfrm>
              <a:custGeom>
                <a:avLst/>
                <a:gdLst/>
                <a:ahLst/>
                <a:cxnLst/>
                <a:rect l="l" t="t" r="r" b="b"/>
                <a:pathLst>
                  <a:path w="580" h="2134" extrusionOk="0">
                    <a:moveTo>
                      <a:pt x="291" y="0"/>
                    </a:moveTo>
                    <a:cubicBezTo>
                      <a:pt x="138" y="0"/>
                      <a:pt x="0" y="129"/>
                      <a:pt x="0" y="291"/>
                    </a:cubicBezTo>
                    <a:lnTo>
                      <a:pt x="0" y="2134"/>
                    </a:lnTo>
                    <a:lnTo>
                      <a:pt x="580" y="2134"/>
                    </a:lnTo>
                    <a:lnTo>
                      <a:pt x="580" y="291"/>
                    </a:lnTo>
                    <a:cubicBezTo>
                      <a:pt x="580" y="129"/>
                      <a:pt x="453"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6091645" y="1694513"/>
                <a:ext cx="288049" cy="1988588"/>
              </a:xfrm>
              <a:custGeom>
                <a:avLst/>
                <a:gdLst/>
                <a:ahLst/>
                <a:cxnLst/>
                <a:rect l="l" t="t" r="r" b="b"/>
                <a:pathLst>
                  <a:path w="1152" h="7953" extrusionOk="0">
                    <a:moveTo>
                      <a:pt x="580" y="0"/>
                    </a:moveTo>
                    <a:cubicBezTo>
                      <a:pt x="256" y="0"/>
                      <a:pt x="0" y="256"/>
                      <a:pt x="0" y="572"/>
                    </a:cubicBezTo>
                    <a:lnTo>
                      <a:pt x="0" y="7381"/>
                    </a:lnTo>
                    <a:cubicBezTo>
                      <a:pt x="0" y="7696"/>
                      <a:pt x="256" y="7952"/>
                      <a:pt x="580" y="7952"/>
                    </a:cubicBezTo>
                    <a:cubicBezTo>
                      <a:pt x="895" y="7952"/>
                      <a:pt x="1151" y="7696"/>
                      <a:pt x="1151" y="7381"/>
                    </a:cubicBezTo>
                    <a:lnTo>
                      <a:pt x="1151" y="572"/>
                    </a:lnTo>
                    <a:cubicBezTo>
                      <a:pt x="1151" y="256"/>
                      <a:pt x="895" y="0"/>
                      <a:pt x="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6430706" y="1773277"/>
                <a:ext cx="72762" cy="1218457"/>
              </a:xfrm>
              <a:custGeom>
                <a:avLst/>
                <a:gdLst/>
                <a:ahLst/>
                <a:cxnLst/>
                <a:rect l="l" t="t" r="r" b="b"/>
                <a:pathLst>
                  <a:path w="291" h="4873" extrusionOk="0">
                    <a:moveTo>
                      <a:pt x="146" y="1"/>
                    </a:moveTo>
                    <a:cubicBezTo>
                      <a:pt x="62" y="1"/>
                      <a:pt x="0" y="60"/>
                      <a:pt x="0" y="146"/>
                    </a:cubicBezTo>
                    <a:lnTo>
                      <a:pt x="0" y="4727"/>
                    </a:lnTo>
                    <a:cubicBezTo>
                      <a:pt x="0" y="4805"/>
                      <a:pt x="62" y="4873"/>
                      <a:pt x="146" y="4873"/>
                    </a:cubicBezTo>
                    <a:cubicBezTo>
                      <a:pt x="223" y="4873"/>
                      <a:pt x="291" y="4805"/>
                      <a:pt x="291" y="4727"/>
                    </a:cubicBezTo>
                    <a:lnTo>
                      <a:pt x="291" y="146"/>
                    </a:lnTo>
                    <a:cubicBezTo>
                      <a:pt x="291" y="60"/>
                      <a:pt x="223"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6783019" y="1820536"/>
                <a:ext cx="599602" cy="2070852"/>
              </a:xfrm>
              <a:custGeom>
                <a:avLst/>
                <a:gdLst/>
                <a:ahLst/>
                <a:cxnLst/>
                <a:rect l="l" t="t" r="r" b="b"/>
                <a:pathLst>
                  <a:path w="2398" h="8282" extrusionOk="0">
                    <a:moveTo>
                      <a:pt x="1059" y="0"/>
                    </a:moveTo>
                    <a:lnTo>
                      <a:pt x="51" y="7518"/>
                    </a:lnTo>
                    <a:cubicBezTo>
                      <a:pt x="0" y="7884"/>
                      <a:pt x="256" y="8224"/>
                      <a:pt x="631" y="8275"/>
                    </a:cubicBezTo>
                    <a:cubicBezTo>
                      <a:pt x="661" y="8280"/>
                      <a:pt x="692" y="8282"/>
                      <a:pt x="722" y="8282"/>
                    </a:cubicBezTo>
                    <a:cubicBezTo>
                      <a:pt x="1052" y="8282"/>
                      <a:pt x="1344" y="8032"/>
                      <a:pt x="1390" y="7696"/>
                    </a:cubicBezTo>
                    <a:lnTo>
                      <a:pt x="2398" y="178"/>
                    </a:lnTo>
                    <a:lnTo>
                      <a:pt x="1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p:nvPr/>
            </p:nvSpPr>
            <p:spPr>
              <a:xfrm>
                <a:off x="7047567" y="1476223"/>
                <a:ext cx="335057" cy="410820"/>
              </a:xfrm>
              <a:custGeom>
                <a:avLst/>
                <a:gdLst/>
                <a:ahLst/>
                <a:cxnLst/>
                <a:rect l="l" t="t" r="r" b="b"/>
                <a:pathLst>
                  <a:path w="1340" h="1643" extrusionOk="0">
                    <a:moveTo>
                      <a:pt x="863" y="0"/>
                    </a:moveTo>
                    <a:cubicBezTo>
                      <a:pt x="823" y="0"/>
                      <a:pt x="782" y="20"/>
                      <a:pt x="758" y="63"/>
                    </a:cubicBezTo>
                    <a:lnTo>
                      <a:pt x="1" y="1377"/>
                    </a:lnTo>
                    <a:cubicBezTo>
                      <a:pt x="268" y="1552"/>
                      <a:pt x="546" y="1642"/>
                      <a:pt x="837" y="1642"/>
                    </a:cubicBezTo>
                    <a:cubicBezTo>
                      <a:pt x="1000" y="1642"/>
                      <a:pt x="1168" y="1614"/>
                      <a:pt x="1340" y="1555"/>
                    </a:cubicBezTo>
                    <a:lnTo>
                      <a:pt x="973" y="79"/>
                    </a:lnTo>
                    <a:cubicBezTo>
                      <a:pt x="959" y="29"/>
                      <a:pt x="91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7166838" y="1476223"/>
                <a:ext cx="156027" cy="170529"/>
              </a:xfrm>
              <a:custGeom>
                <a:avLst/>
                <a:gdLst/>
                <a:ahLst/>
                <a:cxnLst/>
                <a:rect l="l" t="t" r="r" b="b"/>
                <a:pathLst>
                  <a:path w="624" h="682" extrusionOk="0">
                    <a:moveTo>
                      <a:pt x="386" y="0"/>
                    </a:moveTo>
                    <a:cubicBezTo>
                      <a:pt x="346" y="0"/>
                      <a:pt x="305" y="20"/>
                      <a:pt x="281" y="63"/>
                    </a:cubicBezTo>
                    <a:lnTo>
                      <a:pt x="1" y="550"/>
                    </a:lnTo>
                    <a:cubicBezTo>
                      <a:pt x="77" y="617"/>
                      <a:pt x="171" y="660"/>
                      <a:pt x="281" y="677"/>
                    </a:cubicBezTo>
                    <a:cubicBezTo>
                      <a:pt x="308" y="680"/>
                      <a:pt x="333" y="682"/>
                      <a:pt x="359" y="682"/>
                    </a:cubicBezTo>
                    <a:cubicBezTo>
                      <a:pt x="458" y="682"/>
                      <a:pt x="548" y="657"/>
                      <a:pt x="623" y="609"/>
                    </a:cubicBezTo>
                    <a:lnTo>
                      <a:pt x="496" y="79"/>
                    </a:lnTo>
                    <a:cubicBezTo>
                      <a:pt x="482" y="29"/>
                      <a:pt x="434"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5462293" y="3023779"/>
                <a:ext cx="1820059" cy="1988560"/>
              </a:xfrm>
              <a:custGeom>
                <a:avLst/>
                <a:gdLst/>
                <a:ahLst/>
                <a:cxnLst/>
                <a:rect l="l" t="t" r="r" b="b"/>
                <a:pathLst>
                  <a:path w="7279" h="9003" extrusionOk="0">
                    <a:moveTo>
                      <a:pt x="1" y="0"/>
                    </a:moveTo>
                    <a:lnTo>
                      <a:pt x="1" y="6655"/>
                    </a:lnTo>
                    <a:cubicBezTo>
                      <a:pt x="1" y="7954"/>
                      <a:pt x="1057" y="9002"/>
                      <a:pt x="2356" y="9002"/>
                    </a:cubicBezTo>
                    <a:lnTo>
                      <a:pt x="4932" y="9002"/>
                    </a:lnTo>
                    <a:cubicBezTo>
                      <a:pt x="6228" y="9002"/>
                      <a:pt x="7279" y="7954"/>
                      <a:pt x="7279" y="6655"/>
                    </a:cubicBezTo>
                    <a:lnTo>
                      <a:pt x="7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689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790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426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21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631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grpSp>
        <p:nvGrpSpPr>
          <p:cNvPr id="51" name="Google Shape;51;p9"/>
          <p:cNvGrpSpPr/>
          <p:nvPr/>
        </p:nvGrpSpPr>
        <p:grpSpPr>
          <a:xfrm flipH="1">
            <a:off x="203" y="942948"/>
            <a:ext cx="6120676" cy="4200374"/>
            <a:chOff x="233938" y="1332625"/>
            <a:chExt cx="5553145" cy="3810900"/>
          </a:xfrm>
        </p:grpSpPr>
        <p:sp>
          <p:nvSpPr>
            <p:cNvPr id="52" name="Google Shape;52;p9"/>
            <p:cNvSpPr/>
            <p:nvPr/>
          </p:nvSpPr>
          <p:spPr>
            <a:xfrm>
              <a:off x="233938" y="2400271"/>
              <a:ext cx="486572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9"/>
            <p:cNvGrpSpPr/>
            <p:nvPr/>
          </p:nvGrpSpPr>
          <p:grpSpPr>
            <a:xfrm>
              <a:off x="2470383" y="1332625"/>
              <a:ext cx="3316700" cy="3810900"/>
              <a:chOff x="5685925" y="1332625"/>
              <a:chExt cx="3467900" cy="3810900"/>
            </a:xfrm>
          </p:grpSpPr>
          <p:sp>
            <p:nvSpPr>
              <p:cNvPr id="54" name="Google Shape;54;p9"/>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6543175" y="1332625"/>
                <a:ext cx="1979400" cy="381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9"/>
          <p:cNvSpPr/>
          <p:nvPr/>
        </p:nvSpPr>
        <p:spPr>
          <a:xfrm>
            <a:off x="7781450" y="46331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8268525" y="40925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title"/>
          </p:nvPr>
        </p:nvSpPr>
        <p:spPr>
          <a:xfrm>
            <a:off x="3943350" y="910677"/>
            <a:ext cx="4487400" cy="16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3943350" y="2457475"/>
            <a:ext cx="4487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43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092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451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917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658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0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13"/>
        <p:cNvGrpSpPr/>
        <p:nvPr/>
      </p:nvGrpSpPr>
      <p:grpSpPr>
        <a:xfrm>
          <a:off x="0" y="0"/>
          <a:ext cx="0" cy="0"/>
          <a:chOff x="0" y="0"/>
          <a:chExt cx="0" cy="0"/>
        </a:xfrm>
      </p:grpSpPr>
      <p:sp>
        <p:nvSpPr>
          <p:cNvPr id="114" name="Google Shape;114;p17"/>
          <p:cNvSpPr/>
          <p:nvPr/>
        </p:nvSpPr>
        <p:spPr>
          <a:xfrm>
            <a:off x="8007500" y="7003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8577800" y="941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8500475" y="777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8"/>
          <p:cNvSpPr/>
          <p:nvPr/>
        </p:nvSpPr>
        <p:spPr>
          <a:xfrm>
            <a:off x="301625" y="1494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8556175" y="5267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8276875" y="1494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11_3">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0"/>
          <p:cNvSpPr/>
          <p:nvPr/>
        </p:nvSpPr>
        <p:spPr>
          <a:xfrm>
            <a:off x="177000" y="42962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675200" y="45103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405425" y="38525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720000" y="1704176"/>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2"/>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p:nvPr/>
        </p:nvSpPr>
        <p:spPr>
          <a:xfrm>
            <a:off x="477225" y="11276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713225" y="3054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837200" y="1941676"/>
            <a:ext cx="3593400" cy="70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3"/>
          <p:cNvSpPr txBox="1">
            <a:spLocks noGrp="1"/>
          </p:cNvSpPr>
          <p:nvPr>
            <p:ph type="subTitle" idx="1"/>
          </p:nvPr>
        </p:nvSpPr>
        <p:spPr>
          <a:xfrm>
            <a:off x="4837375" y="2562000"/>
            <a:ext cx="3593400" cy="85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3"/>
          <p:cNvSpPr/>
          <p:nvPr/>
        </p:nvSpPr>
        <p:spPr>
          <a:xfrm>
            <a:off x="8276875" y="845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1304325" y="2126200"/>
            <a:ext cx="3597900" cy="650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24"/>
          <p:cNvSpPr txBox="1">
            <a:spLocks noGrp="1"/>
          </p:cNvSpPr>
          <p:nvPr>
            <p:ph type="subTitle" idx="1"/>
          </p:nvPr>
        </p:nvSpPr>
        <p:spPr>
          <a:xfrm>
            <a:off x="1304325"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4"/>
          <p:cNvSpPr/>
          <p:nvPr/>
        </p:nvSpPr>
        <p:spPr>
          <a:xfrm>
            <a:off x="375850" y="115252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477250" y="2734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5" r:id="rId2"/>
    <p:sldLayoutId id="2147483658" r:id="rId3"/>
    <p:sldLayoutId id="2147483663" r:id="rId4"/>
    <p:sldLayoutId id="2147483664" r:id="rId5"/>
    <p:sldLayoutId id="2147483666" r:id="rId6"/>
    <p:sldLayoutId id="2147483668" r:id="rId7"/>
    <p:sldLayoutId id="2147483669" r:id="rId8"/>
    <p:sldLayoutId id="2147483670" r:id="rId9"/>
    <p:sldLayoutId id="2147483673" r:id="rId10"/>
    <p:sldLayoutId id="2147483677" r:id="rId11"/>
    <p:sldLayoutId id="2147483678"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16/8/2024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74315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2.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75.sv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51.sv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37.png"/><Relationship Id="rId7"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51.sv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7.pn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51.sv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106.sv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657167" y="1727095"/>
            <a:ext cx="7886020" cy="1689309"/>
          </a:xfrm>
          <a:prstGeom prst="rect">
            <a:avLst/>
          </a:prstGeom>
        </p:spPr>
        <p:txBody>
          <a:bodyPr wrap="square" lIns="0" tIns="0" rIns="0" bIns="0" rtlCol="0" anchor="t">
            <a:spAutoFit/>
          </a:bodyPr>
          <a:lstStyle/>
          <a:p>
            <a:pPr algn="ctr" defTabSz="457200">
              <a:lnSpc>
                <a:spcPct val="150000"/>
              </a:lnSpc>
              <a:buClrTx/>
            </a:pPr>
            <a:r>
              <a:rPr lang="en-US" sz="3900" b="1" kern="1200">
                <a:solidFill>
                  <a:prstClr val="black"/>
                </a:solidFill>
                <a:latin typeface="Arial" panose="020B0604020202020204" pitchFamily="34" charset="0"/>
                <a:ea typeface="+mn-ea"/>
                <a:cs typeface="Arial" panose="020B0604020202020204" pitchFamily="34" charset="0"/>
              </a:rPr>
              <a:t>CHÀO CẢ LỚP! CHÀO MỪNG CÁC </a:t>
            </a:r>
            <a:r>
              <a:rPr lang="en-US" sz="3900" b="1" kern="1200" dirty="0">
                <a:solidFill>
                  <a:prstClr val="black"/>
                </a:solidFill>
                <a:latin typeface="Arial" panose="020B0604020202020204" pitchFamily="34" charset="0"/>
                <a:ea typeface="+mn-ea"/>
                <a:cs typeface="Arial" panose="020B0604020202020204" pitchFamily="34" charset="0"/>
              </a:rPr>
              <a:t>EM ĐẾN </a:t>
            </a:r>
            <a:r>
              <a:rPr lang="en-US" sz="3900" b="1" kern="1200">
                <a:solidFill>
                  <a:prstClr val="black"/>
                </a:solidFill>
                <a:latin typeface="Arial" panose="020B0604020202020204" pitchFamily="34" charset="0"/>
                <a:ea typeface="+mn-ea"/>
                <a:cs typeface="Arial" panose="020B0604020202020204" pitchFamily="34" charset="0"/>
              </a:rPr>
              <a:t>VỚI BUỔI HỌC!</a:t>
            </a:r>
            <a:endParaRPr lang="en-US" sz="3900" b="1" kern="1200" dirty="0">
              <a:solidFill>
                <a:prstClr val="black"/>
              </a:solidFill>
              <a:latin typeface="Arial" panose="020B0604020202020204" pitchFamily="34" charset="0"/>
              <a:ea typeface="+mn-ea"/>
              <a:cs typeface="Arial" panose="020B0604020202020204" pitchFamily="34" charset="0"/>
            </a:endParaRPr>
          </a:p>
        </p:txBody>
      </p:sp>
      <p:pic>
        <p:nvPicPr>
          <p:cNvPr id="5" name="Picture 4">
            <a:hlinkClick r:id="rId3" action="ppaction://hlinksldjump"/>
            <a:extLst>
              <a:ext uri="{FF2B5EF4-FFF2-40B4-BE49-F238E27FC236}">
                <a16:creationId xmlns:a16="http://schemas.microsoft.com/office/drawing/2014/main" id="{5C540D2F-343F-3F82-F94B-792E583906D4}"/>
              </a:ext>
            </a:extLst>
          </p:cNvPr>
          <p:cNvPicPr>
            <a:picLocks noChangeAspect="1"/>
          </p:cNvPicPr>
          <p:nvPr/>
        </p:nvPicPr>
        <p:blipFill>
          <a:blip r:embed="rId4"/>
          <a:stretch>
            <a:fillRect/>
          </a:stretch>
        </p:blipFill>
        <p:spPr>
          <a:xfrm>
            <a:off x="0" y="6171"/>
            <a:ext cx="949311" cy="949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4" name="Group 3">
            <a:extLst>
              <a:ext uri="{FF2B5EF4-FFF2-40B4-BE49-F238E27FC236}">
                <a16:creationId xmlns:a16="http://schemas.microsoft.com/office/drawing/2014/main" id="{C82333E6-E35B-D411-3330-1594AA79D05E}"/>
              </a:ext>
            </a:extLst>
          </p:cNvPr>
          <p:cNvGrpSpPr/>
          <p:nvPr/>
        </p:nvGrpSpPr>
        <p:grpSpPr>
          <a:xfrm>
            <a:off x="588421" y="340942"/>
            <a:ext cx="7967158" cy="1089293"/>
            <a:chOff x="612615" y="248908"/>
            <a:chExt cx="7967158" cy="1089293"/>
          </a:xfrm>
        </p:grpSpPr>
        <p:sp>
          <p:nvSpPr>
            <p:cNvPr id="5" name="Google Shape;1250;p59">
              <a:extLst>
                <a:ext uri="{FF2B5EF4-FFF2-40B4-BE49-F238E27FC236}">
                  <a16:creationId xmlns:a16="http://schemas.microsoft.com/office/drawing/2014/main" id="{6A56188F-0D8D-DBDC-72BD-10334DF962DA}"/>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12;p68">
              <a:extLst>
                <a:ext uri="{FF2B5EF4-FFF2-40B4-BE49-F238E27FC236}">
                  <a16:creationId xmlns:a16="http://schemas.microsoft.com/office/drawing/2014/main" id="{548564BF-42D5-5B80-6C3E-ABDEFDE208E1}"/>
                </a:ext>
              </a:extLst>
            </p:cNvPr>
            <p:cNvGrpSpPr/>
            <p:nvPr/>
          </p:nvGrpSpPr>
          <p:grpSpPr>
            <a:xfrm>
              <a:off x="7891123" y="254649"/>
              <a:ext cx="688650" cy="1036978"/>
              <a:chOff x="4156067" y="3302612"/>
              <a:chExt cx="832097" cy="1274188"/>
            </a:xfrm>
          </p:grpSpPr>
          <p:sp>
            <p:nvSpPr>
              <p:cNvPr id="12" name="Google Shape;2313;p68">
                <a:extLst>
                  <a:ext uri="{FF2B5EF4-FFF2-40B4-BE49-F238E27FC236}">
                    <a16:creationId xmlns:a16="http://schemas.microsoft.com/office/drawing/2014/main" id="{9E0612F8-9A6B-9DA2-9ECD-D01FFCDD98FF}"/>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4;p68">
                <a:extLst>
                  <a:ext uri="{FF2B5EF4-FFF2-40B4-BE49-F238E27FC236}">
                    <a16:creationId xmlns:a16="http://schemas.microsoft.com/office/drawing/2014/main" id="{2476B4BA-B9C3-D842-B3E8-AB09014DE94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5;p68">
                <a:extLst>
                  <a:ext uri="{FF2B5EF4-FFF2-40B4-BE49-F238E27FC236}">
                    <a16:creationId xmlns:a16="http://schemas.microsoft.com/office/drawing/2014/main" id="{F56D1467-47D6-4C61-8470-B5914481A1D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09B10B14-18CA-7016-9DBD-5A976E41EE8C}"/>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8" name="Google Shape;2312;p68">
              <a:extLst>
                <a:ext uri="{FF2B5EF4-FFF2-40B4-BE49-F238E27FC236}">
                  <a16:creationId xmlns:a16="http://schemas.microsoft.com/office/drawing/2014/main" id="{976E7417-0A1F-37D1-36B9-D613F1D79AC2}"/>
                </a:ext>
              </a:extLst>
            </p:cNvPr>
            <p:cNvGrpSpPr/>
            <p:nvPr/>
          </p:nvGrpSpPr>
          <p:grpSpPr>
            <a:xfrm>
              <a:off x="612615" y="248908"/>
              <a:ext cx="688650" cy="1036978"/>
              <a:chOff x="4156067" y="3302612"/>
              <a:chExt cx="832097" cy="1274188"/>
            </a:xfrm>
          </p:grpSpPr>
          <p:sp>
            <p:nvSpPr>
              <p:cNvPr id="9" name="Google Shape;2313;p68">
                <a:extLst>
                  <a:ext uri="{FF2B5EF4-FFF2-40B4-BE49-F238E27FC236}">
                    <a16:creationId xmlns:a16="http://schemas.microsoft.com/office/drawing/2014/main" id="{A32943D9-ABFE-48A4-EE35-630106D4EF5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C453E43D-7680-0014-936F-610DB44626E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0BB0AF55-1EA3-4BED-2750-8E53308B8B3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a16="http://schemas.microsoft.com/office/drawing/2014/main" id="{11FB9BB3-FBB9-186C-8C11-92FA540AA3F9}"/>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môi trường sống, học tập</a:t>
            </a:r>
          </a:p>
        </p:txBody>
      </p:sp>
      <p:pic>
        <p:nvPicPr>
          <p:cNvPr id="16" name="Picture 2" descr="why you should hire movers to help you move house.">
            <a:extLst>
              <a:ext uri="{FF2B5EF4-FFF2-40B4-BE49-F238E27FC236}">
                <a16:creationId xmlns:a16="http://schemas.microsoft.com/office/drawing/2014/main" id="{DADB8971-7855-2129-78CC-50343857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33" y="1706490"/>
            <a:ext cx="4080172"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a:extLst>
              <a:ext uri="{FF2B5EF4-FFF2-40B4-BE49-F238E27FC236}">
                <a16:creationId xmlns:a16="http://schemas.microsoft.com/office/drawing/2014/main" id="{C7AF9FF4-3D65-B2AB-EE26-7F9A64E19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032" y="1710102"/>
            <a:ext cx="3980835"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0608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2" name="Group 1">
            <a:extLst>
              <a:ext uri="{FF2B5EF4-FFF2-40B4-BE49-F238E27FC236}">
                <a16:creationId xmlns:a16="http://schemas.microsoft.com/office/drawing/2014/main" id="{4234D837-BEFA-3A72-818E-3C4623DBCBCC}"/>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1183B41B-4B03-0E14-9DAB-3B20A02796D3}"/>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8" name="Google Shape;2312;p68">
              <a:extLst>
                <a:ext uri="{FF2B5EF4-FFF2-40B4-BE49-F238E27FC236}">
                  <a16:creationId xmlns:a16="http://schemas.microsoft.com/office/drawing/2014/main" id="{E8725578-C0EF-148C-2654-77C914A30367}"/>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579B940E-C2BF-25E9-CA9C-AF1DC15FECB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9FB67355-E048-47ED-03A7-0230CC761C81}"/>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A1444220-C36E-7A7F-6C68-E47621F9321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9CE96435-DE16-189A-EBA8-8B3DC2E796FA}"/>
                </a:ext>
              </a:extLst>
            </p:cNvPr>
            <p:cNvSpPr txBox="1"/>
            <p:nvPr/>
          </p:nvSpPr>
          <p:spPr>
            <a:xfrm>
              <a:off x="1410805" y="301223"/>
              <a:ext cx="6482845"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THAM KHẢO: </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20" name="Google Shape;2312;p68">
              <a:extLst>
                <a:ext uri="{FF2B5EF4-FFF2-40B4-BE49-F238E27FC236}">
                  <a16:creationId xmlns:a16="http://schemas.microsoft.com/office/drawing/2014/main" id="{F2332F8A-04CE-2F4B-D1C1-D65400F8765E}"/>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B93C81FA-F2B9-5BB6-85E5-29FC08011AD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E8A9F7C1-E7B0-2C6A-FD2B-5BE471DC9415}"/>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8FF036E2-9D08-89CC-9A17-10AC01B39860}"/>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91CD1DFE-1644-A8A0-8F96-1FAE1E77A8FB}"/>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hoàn cảnh, điều kiện của gia đình</a:t>
            </a:r>
          </a:p>
        </p:txBody>
      </p:sp>
      <p:pic>
        <p:nvPicPr>
          <p:cNvPr id="28" name="Picture 27" descr="A cartoon of a child sitting on the floor with his face in his hands&#10;&#10;Description automatically generated">
            <a:extLst>
              <a:ext uri="{FF2B5EF4-FFF2-40B4-BE49-F238E27FC236}">
                <a16:creationId xmlns:a16="http://schemas.microsoft.com/office/drawing/2014/main" id="{D5E73E21-5282-CB7B-513F-37DDE1F1369F}"/>
              </a:ext>
            </a:extLst>
          </p:cNvPr>
          <p:cNvPicPr>
            <a:picLocks noChangeAspect="1"/>
          </p:cNvPicPr>
          <p:nvPr/>
        </p:nvPicPr>
        <p:blipFill>
          <a:blip r:embed="rId3"/>
          <a:stretch>
            <a:fillRect/>
          </a:stretch>
        </p:blipFill>
        <p:spPr>
          <a:xfrm>
            <a:off x="404133" y="1744486"/>
            <a:ext cx="3915164"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
            <a:extLst>
              <a:ext uri="{FF2B5EF4-FFF2-40B4-BE49-F238E27FC236}">
                <a16:creationId xmlns:a16="http://schemas.microsoft.com/office/drawing/2014/main" id="{775CB0FF-F4C4-09C2-F4AE-4A29B7ABE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89" y="1744486"/>
            <a:ext cx="3983678" cy="2655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26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4" name="Group 3">
            <a:extLst>
              <a:ext uri="{FF2B5EF4-FFF2-40B4-BE49-F238E27FC236}">
                <a16:creationId xmlns:a16="http://schemas.microsoft.com/office/drawing/2014/main" id="{EF345196-6EAD-AFCC-6F08-2B79DD898970}"/>
              </a:ext>
            </a:extLst>
          </p:cNvPr>
          <p:cNvGrpSpPr/>
          <p:nvPr/>
        </p:nvGrpSpPr>
        <p:grpSpPr>
          <a:xfrm>
            <a:off x="588421" y="340942"/>
            <a:ext cx="7967158" cy="1089293"/>
            <a:chOff x="612615" y="248908"/>
            <a:chExt cx="7967158" cy="1089293"/>
          </a:xfrm>
        </p:grpSpPr>
        <p:sp>
          <p:nvSpPr>
            <p:cNvPr id="5" name="Google Shape;1250;p59">
              <a:extLst>
                <a:ext uri="{FF2B5EF4-FFF2-40B4-BE49-F238E27FC236}">
                  <a16:creationId xmlns:a16="http://schemas.microsoft.com/office/drawing/2014/main" id="{8A91ABDE-3C88-8FBA-40C8-A0C20523FA4B}"/>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12;p68">
              <a:extLst>
                <a:ext uri="{FF2B5EF4-FFF2-40B4-BE49-F238E27FC236}">
                  <a16:creationId xmlns:a16="http://schemas.microsoft.com/office/drawing/2014/main" id="{C8C41C55-9959-D6E6-EEA9-39D3F9182AA8}"/>
                </a:ext>
              </a:extLst>
            </p:cNvPr>
            <p:cNvGrpSpPr/>
            <p:nvPr/>
          </p:nvGrpSpPr>
          <p:grpSpPr>
            <a:xfrm>
              <a:off x="7891123" y="254649"/>
              <a:ext cx="688650" cy="1036978"/>
              <a:chOff x="4156067" y="3302612"/>
              <a:chExt cx="832097" cy="1274188"/>
            </a:xfrm>
          </p:grpSpPr>
          <p:sp>
            <p:nvSpPr>
              <p:cNvPr id="12" name="Google Shape;2313;p68">
                <a:extLst>
                  <a:ext uri="{FF2B5EF4-FFF2-40B4-BE49-F238E27FC236}">
                    <a16:creationId xmlns:a16="http://schemas.microsoft.com/office/drawing/2014/main" id="{D53B5051-FD67-0073-A274-D12F56BBE3C0}"/>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4;p68">
                <a:extLst>
                  <a:ext uri="{FF2B5EF4-FFF2-40B4-BE49-F238E27FC236}">
                    <a16:creationId xmlns:a16="http://schemas.microsoft.com/office/drawing/2014/main" id="{CC068817-E367-4ADE-AAF6-85C54C090B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5;p68">
                <a:extLst>
                  <a:ext uri="{FF2B5EF4-FFF2-40B4-BE49-F238E27FC236}">
                    <a16:creationId xmlns:a16="http://schemas.microsoft.com/office/drawing/2014/main" id="{4F872647-3B89-A9EE-D001-C0E1EAA273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E68256E7-2403-DB1F-A38C-B1AAF4987437}"/>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8" name="Google Shape;2312;p68">
              <a:extLst>
                <a:ext uri="{FF2B5EF4-FFF2-40B4-BE49-F238E27FC236}">
                  <a16:creationId xmlns:a16="http://schemas.microsoft.com/office/drawing/2014/main" id="{8DFE4CEC-6AEE-25A6-D9F8-52DC03E420FF}"/>
                </a:ext>
              </a:extLst>
            </p:cNvPr>
            <p:cNvGrpSpPr/>
            <p:nvPr/>
          </p:nvGrpSpPr>
          <p:grpSpPr>
            <a:xfrm>
              <a:off x="612615" y="248908"/>
              <a:ext cx="688650" cy="1036978"/>
              <a:chOff x="4156067" y="3302612"/>
              <a:chExt cx="832097" cy="1274188"/>
            </a:xfrm>
          </p:grpSpPr>
          <p:sp>
            <p:nvSpPr>
              <p:cNvPr id="9" name="Google Shape;2313;p68">
                <a:extLst>
                  <a:ext uri="{FF2B5EF4-FFF2-40B4-BE49-F238E27FC236}">
                    <a16:creationId xmlns:a16="http://schemas.microsoft.com/office/drawing/2014/main" id="{5FB0DC73-B5BE-DCF0-609C-A241EAD2934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F5720954-13C4-A561-3FC3-8EBCAD1F0CAE}"/>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52700968-7DB7-9303-E49C-AC418E396B5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a16="http://schemas.microsoft.com/office/drawing/2014/main" id="{81DCB296-B676-E800-9712-DB72C746EDFF}"/>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sức khỏe, tinh thần, cơ thể</a:t>
            </a:r>
          </a:p>
        </p:txBody>
      </p:sp>
      <p:pic>
        <p:nvPicPr>
          <p:cNvPr id="16" name="Picture 4" descr="12">
            <a:extLst>
              <a:ext uri="{FF2B5EF4-FFF2-40B4-BE49-F238E27FC236}">
                <a16:creationId xmlns:a16="http://schemas.microsoft.com/office/drawing/2014/main" id="{787DE4EB-2FDA-F214-F7DB-6B869BB51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04133" y="1744485"/>
            <a:ext cx="3915164"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Illness anxiety disorder, also known as hypochondria, can have a profound impact on individuals lives. Illustration photo by Freepik">
            <a:extLst>
              <a:ext uri="{FF2B5EF4-FFF2-40B4-BE49-F238E27FC236}">
                <a16:creationId xmlns:a16="http://schemas.microsoft.com/office/drawing/2014/main" id="{BD524B86-4C5B-7D2B-174B-F89D4C9EA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828" y="1744485"/>
            <a:ext cx="3982039"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17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2" name="Group 1">
            <a:extLst>
              <a:ext uri="{FF2B5EF4-FFF2-40B4-BE49-F238E27FC236}">
                <a16:creationId xmlns:a16="http://schemas.microsoft.com/office/drawing/2014/main" id="{8F83D124-2AFD-C08A-99B7-6855C83DBEC3}"/>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B68106B6-0D19-7963-1A59-29EE9FCBE19B}"/>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18" name="Google Shape;2312;p68">
              <a:extLst>
                <a:ext uri="{FF2B5EF4-FFF2-40B4-BE49-F238E27FC236}">
                  <a16:creationId xmlns:a16="http://schemas.microsoft.com/office/drawing/2014/main" id="{7D009A20-25AA-61B3-2ED4-D431E88DC69B}"/>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6E437333-BF67-C3B1-DED2-649DD5E24B0C}"/>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C12604CD-483C-6406-5DA6-714108D3DF5A}"/>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AED9CCF8-9D4A-3E9B-F98A-3C7387164E89}"/>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0ACBF68A-72BE-1AAF-2FBB-2ECD1D528237}"/>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20" name="Google Shape;2312;p68">
              <a:extLst>
                <a:ext uri="{FF2B5EF4-FFF2-40B4-BE49-F238E27FC236}">
                  <a16:creationId xmlns:a16="http://schemas.microsoft.com/office/drawing/2014/main" id="{1A248FB2-96BE-20EF-BF3B-80F55CFF0F2B}"/>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55FADC58-F892-7004-6F7E-33F8A991F79B}"/>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8117C5BE-F0FA-354E-D920-4A4358549B0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B10832D3-C1DF-27A8-87B7-ECECF9EA08B6}"/>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0DC37B0D-2EE5-C12B-7CEC-6E1AAE254846}"/>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kết quả trong học tập, trường học</a:t>
            </a:r>
          </a:p>
        </p:txBody>
      </p:sp>
      <p:pic>
        <p:nvPicPr>
          <p:cNvPr id="28" name="Picture 27" descr="A person sleeping on a book&#10;&#10;Description automatically generated">
            <a:extLst>
              <a:ext uri="{FF2B5EF4-FFF2-40B4-BE49-F238E27FC236}">
                <a16:creationId xmlns:a16="http://schemas.microsoft.com/office/drawing/2014/main" id="{D043E8FE-AF8E-3494-E906-DBB2F1C3C976}"/>
              </a:ext>
            </a:extLst>
          </p:cNvPr>
          <p:cNvPicPr>
            <a:picLocks noChangeAspect="1"/>
          </p:cNvPicPr>
          <p:nvPr/>
        </p:nvPicPr>
        <p:blipFill rotWithShape="1">
          <a:blip r:embed="rId3"/>
          <a:srcRect r="12089"/>
          <a:stretch/>
        </p:blipFill>
        <p:spPr>
          <a:xfrm>
            <a:off x="524253" y="1710102"/>
            <a:ext cx="3861920"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4">
            <a:extLst>
              <a:ext uri="{FF2B5EF4-FFF2-40B4-BE49-F238E27FC236}">
                <a16:creationId xmlns:a16="http://schemas.microsoft.com/office/drawing/2014/main" id="{15EA46E0-4FC6-EF26-B0C1-4B43ED06D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27" y="1710102"/>
            <a:ext cx="3877120"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138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 name="Freeform 14">
            <a:extLst>
              <a:ext uri="{FF2B5EF4-FFF2-40B4-BE49-F238E27FC236}">
                <a16:creationId xmlns:a16="http://schemas.microsoft.com/office/drawing/2014/main" id="{C4FD781C-05EA-EFCF-3A09-65AC738AC912}"/>
              </a:ext>
            </a:extLst>
          </p:cNvPr>
          <p:cNvSpPr/>
          <p:nvPr/>
        </p:nvSpPr>
        <p:spPr>
          <a:xfrm>
            <a:off x="76200" y="132643"/>
            <a:ext cx="641023" cy="572914"/>
          </a:xfrm>
          <a:custGeom>
            <a:avLst/>
            <a:gdLst/>
            <a:ahLst/>
            <a:cxnLst/>
            <a:rect l="l" t="t" r="r" b="b"/>
            <a:pathLst>
              <a:path w="1282045" h="1145828">
                <a:moveTo>
                  <a:pt x="0" y="0"/>
                </a:moveTo>
                <a:lnTo>
                  <a:pt x="1282046" y="0"/>
                </a:lnTo>
                <a:lnTo>
                  <a:pt x="1282046" y="1145829"/>
                </a:lnTo>
                <a:lnTo>
                  <a:pt x="0" y="1145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 name="Freeform 2">
            <a:extLst>
              <a:ext uri="{FF2B5EF4-FFF2-40B4-BE49-F238E27FC236}">
                <a16:creationId xmlns:a16="http://schemas.microsoft.com/office/drawing/2014/main" id="{50359425-9D78-798B-F2F0-2C30A3CDF730}"/>
              </a:ext>
            </a:extLst>
          </p:cNvPr>
          <p:cNvSpPr/>
          <p:nvPr/>
        </p:nvSpPr>
        <p:spPr>
          <a:xfrm>
            <a:off x="1030313" y="834780"/>
            <a:ext cx="7244913" cy="352767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5">
              <a:duotone>
                <a:srgbClr val="4BACC6">
                  <a:shade val="45000"/>
                  <a:satMod val="135000"/>
                </a:srgbClr>
                <a:prstClr val="white"/>
              </a:duotone>
              <a:extLst>
                <a:ext uri="{96DAC541-7B7A-43D3-8B79-37D633B846F1}">
                  <asvg:svgBlip xmlns:asvg="http://schemas.microsoft.com/office/drawing/2016/SVG/main" r:embed="rId6"/>
                </a:ext>
              </a:extLst>
            </a:blip>
            <a:stretch>
              <a:fillRect/>
            </a:stretch>
          </a:blip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Freeform 4">
            <a:extLst>
              <a:ext uri="{FF2B5EF4-FFF2-40B4-BE49-F238E27FC236}">
                <a16:creationId xmlns:a16="http://schemas.microsoft.com/office/drawing/2014/main" id="{0CA95654-58C5-0D34-EE36-0F0B540C289F}"/>
              </a:ext>
            </a:extLst>
          </p:cNvPr>
          <p:cNvSpPr/>
          <p:nvPr/>
        </p:nvSpPr>
        <p:spPr>
          <a:xfrm>
            <a:off x="1014245" y="1123950"/>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5" name="Freeform 5">
            <a:extLst>
              <a:ext uri="{FF2B5EF4-FFF2-40B4-BE49-F238E27FC236}">
                <a16:creationId xmlns:a16="http://schemas.microsoft.com/office/drawing/2014/main" id="{95E81D15-44D2-726B-A1EC-DA24D1B26450}"/>
              </a:ext>
            </a:extLst>
          </p:cNvPr>
          <p:cNvSpPr/>
          <p:nvPr/>
        </p:nvSpPr>
        <p:spPr>
          <a:xfrm>
            <a:off x="7721281" y="3409444"/>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6" name="Freeform 6">
            <a:extLst>
              <a:ext uri="{FF2B5EF4-FFF2-40B4-BE49-F238E27FC236}">
                <a16:creationId xmlns:a16="http://schemas.microsoft.com/office/drawing/2014/main" id="{4E8E56F4-CCE4-179E-84B6-457EBB944EA1}"/>
              </a:ext>
            </a:extLst>
          </p:cNvPr>
          <p:cNvSpPr/>
          <p:nvPr/>
        </p:nvSpPr>
        <p:spPr>
          <a:xfrm>
            <a:off x="7043841" y="517343"/>
            <a:ext cx="1069846" cy="1069846"/>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7" name="TextBox 11">
            <a:extLst>
              <a:ext uri="{FF2B5EF4-FFF2-40B4-BE49-F238E27FC236}">
                <a16:creationId xmlns:a16="http://schemas.microsoft.com/office/drawing/2014/main" id="{E5D8AD2D-AA09-9F7B-9722-6E34D980C543}"/>
              </a:ext>
            </a:extLst>
          </p:cNvPr>
          <p:cNvSpPr txBox="1"/>
          <p:nvPr/>
        </p:nvSpPr>
        <p:spPr>
          <a:xfrm>
            <a:off x="1777906" y="1455610"/>
            <a:ext cx="5749725" cy="2286010"/>
          </a:xfrm>
          <a:prstGeom prst="rect">
            <a:avLst/>
          </a:prstGeom>
        </p:spPr>
        <p:txBody>
          <a:bodyPr wrap="square" lIns="0" tIns="0" rIns="0" bIns="0" rtlCol="0" anchor="t">
            <a:spAutoFit/>
          </a:bodyPr>
          <a:lstStyle/>
          <a:p>
            <a:pPr algn="ctr" defTabSz="457200">
              <a:lnSpc>
                <a:spcPct val="150000"/>
              </a:lnSpc>
              <a:spcBef>
                <a:spcPct val="0"/>
              </a:spcBef>
              <a:buClrTx/>
            </a:pPr>
            <a:r>
              <a:rPr lang="en-US" sz="3000" b="1" kern="1200">
                <a:solidFill>
                  <a:srgbClr val="1F497D">
                    <a:lumMod val="50000"/>
                  </a:srgbClr>
                </a:solidFill>
                <a:latin typeface="Arial" panose="020B0604020202020204" pitchFamily="34" charset="0"/>
                <a:ea typeface="+mn-ea"/>
                <a:cs typeface="Arial" panose="020B0604020202020204" pitchFamily="34" charset="0"/>
              </a:rPr>
              <a:t>KẾT LUẬN</a:t>
            </a:r>
          </a:p>
          <a:p>
            <a:pPr algn="ctr" defTabSz="457200">
              <a:lnSpc>
                <a:spcPct val="150000"/>
              </a:lnSpc>
              <a:spcBef>
                <a:spcPct val="0"/>
              </a:spcBef>
              <a:buClrTx/>
            </a:pPr>
            <a:r>
              <a:rPr lang="vi-VN" sz="2400" kern="1200">
                <a:solidFill>
                  <a:prstClr val="black"/>
                </a:solidFill>
                <a:latin typeface="Arial" panose="020B0604020202020204" pitchFamily="34" charset="0"/>
                <a:ea typeface="+mn-ea"/>
                <a:cs typeface="Arial" panose="020B0604020202020204" pitchFamily="34" charset="0"/>
              </a:rPr>
              <a:t>Trong cuộc sống cũng như trong học tập, mỗi người đều đã xảy ra những thay đổi theo những mức độ khác nhau.</a:t>
            </a:r>
            <a:endParaRPr lang="vi-VN" sz="2400" kern="1200" dirty="0">
              <a:solidFill>
                <a:prstClr val="black"/>
              </a:solidFill>
              <a:latin typeface="Arial" panose="020B0604020202020204" pitchFamily="34" charset="0"/>
              <a:ea typeface="+mn-ea"/>
              <a:cs typeface="Arial" panose="020B0604020202020204" pitchFamily="34" charset="0"/>
            </a:endParaRPr>
          </a:p>
        </p:txBody>
      </p:sp>
      <p:pic>
        <p:nvPicPr>
          <p:cNvPr id="8" name="Picture 14">
            <a:extLst>
              <a:ext uri="{FF2B5EF4-FFF2-40B4-BE49-F238E27FC236}">
                <a16:creationId xmlns:a16="http://schemas.microsoft.com/office/drawing/2014/main" id="{675044CF-C71C-0414-70BE-4869565C56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122" y="3262653"/>
            <a:ext cx="1755888" cy="1912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2" name="TextBox 1">
            <a:extLst>
              <a:ext uri="{FF2B5EF4-FFF2-40B4-BE49-F238E27FC236}">
                <a16:creationId xmlns:a16="http://schemas.microsoft.com/office/drawing/2014/main" id="{B3E416AB-FD18-ACF1-B76F-17C816DB8147}"/>
              </a:ext>
            </a:extLst>
          </p:cNvPr>
          <p:cNvSpPr txBox="1"/>
          <p:nvPr/>
        </p:nvSpPr>
        <p:spPr>
          <a:xfrm>
            <a:off x="1119782" y="312194"/>
            <a:ext cx="6904435"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Trao đổi về cách rèn luyện khả năng thích ứng với sự thay đổi</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E2CEB5CF-84B8-C4F6-3290-8347047848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61420" y="3011584"/>
            <a:ext cx="3445328" cy="2137936"/>
          </a:xfrm>
          <a:prstGeom prst="rect">
            <a:avLst/>
          </a:prstGeom>
        </p:spPr>
      </p:pic>
      <p:grpSp>
        <p:nvGrpSpPr>
          <p:cNvPr id="11" name="Group 10">
            <a:extLst>
              <a:ext uri="{FF2B5EF4-FFF2-40B4-BE49-F238E27FC236}">
                <a16:creationId xmlns:a16="http://schemas.microsoft.com/office/drawing/2014/main" id="{8A782E4D-8957-0BB8-2616-2CC095CBC0B9}"/>
              </a:ext>
            </a:extLst>
          </p:cNvPr>
          <p:cNvGrpSpPr/>
          <p:nvPr/>
        </p:nvGrpSpPr>
        <p:grpSpPr>
          <a:xfrm>
            <a:off x="444358" y="1478677"/>
            <a:ext cx="5117063" cy="2735091"/>
            <a:chOff x="445095" y="1104500"/>
            <a:chExt cx="5117063" cy="2735091"/>
          </a:xfrm>
        </p:grpSpPr>
        <p:grpSp>
          <p:nvGrpSpPr>
            <p:cNvPr id="12" name="Group 11">
              <a:extLst>
                <a:ext uri="{FF2B5EF4-FFF2-40B4-BE49-F238E27FC236}">
                  <a16:creationId xmlns:a16="http://schemas.microsoft.com/office/drawing/2014/main" id="{5B1E668A-0DF2-BB15-6872-BAA1CB5FA09E}"/>
                </a:ext>
              </a:extLst>
            </p:cNvPr>
            <p:cNvGrpSpPr/>
            <p:nvPr/>
          </p:nvGrpSpPr>
          <p:grpSpPr>
            <a:xfrm>
              <a:off x="445095" y="1104500"/>
              <a:ext cx="5117063" cy="2735091"/>
              <a:chOff x="918623" y="1552367"/>
              <a:chExt cx="5117063" cy="2735091"/>
            </a:xfrm>
          </p:grpSpPr>
          <p:grpSp>
            <p:nvGrpSpPr>
              <p:cNvPr id="14" name="Group 13">
                <a:extLst>
                  <a:ext uri="{FF2B5EF4-FFF2-40B4-BE49-F238E27FC236}">
                    <a16:creationId xmlns:a16="http://schemas.microsoft.com/office/drawing/2014/main" id="{BE51D6E7-01D0-DDA4-AAFF-975B1C98F4D6}"/>
                  </a:ext>
                </a:extLst>
              </p:cNvPr>
              <p:cNvGrpSpPr/>
              <p:nvPr/>
            </p:nvGrpSpPr>
            <p:grpSpPr>
              <a:xfrm>
                <a:off x="1256702" y="1814797"/>
                <a:ext cx="4778984" cy="2472661"/>
                <a:chOff x="560334" y="1722472"/>
                <a:chExt cx="4778984" cy="2472661"/>
              </a:xfrm>
            </p:grpSpPr>
            <p:sp>
              <p:nvSpPr>
                <p:cNvPr id="16" name="Folded Corner 22">
                  <a:extLst>
                    <a:ext uri="{FF2B5EF4-FFF2-40B4-BE49-F238E27FC236}">
                      <a16:creationId xmlns:a16="http://schemas.microsoft.com/office/drawing/2014/main" id="{347F0645-F827-47BD-DBB1-657E95C0F4A8}"/>
                    </a:ext>
                  </a:extLst>
                </p:cNvPr>
                <p:cNvSpPr/>
                <p:nvPr/>
              </p:nvSpPr>
              <p:spPr>
                <a:xfrm>
                  <a:off x="560334" y="1722472"/>
                  <a:ext cx="4778984" cy="2472661"/>
                </a:xfrm>
                <a:prstGeom prst="foldedCorner">
                  <a:avLst/>
                </a:prstGeom>
                <a:solidFill>
                  <a:srgbClr val="D9ECFB"/>
                </a:solidFill>
                <a:ln w="127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C865"/>
                    </a:solidFill>
                    <a:effectLst/>
                    <a:uLnTx/>
                    <a:uFillTx/>
                    <a:ea typeface="+mn-ea"/>
                  </a:endParaRPr>
                </a:p>
              </p:txBody>
            </p:sp>
            <p:sp>
              <p:nvSpPr>
                <p:cNvPr id="17" name="TextBox 16">
                  <a:extLst>
                    <a:ext uri="{FF2B5EF4-FFF2-40B4-BE49-F238E27FC236}">
                      <a16:creationId xmlns:a16="http://schemas.microsoft.com/office/drawing/2014/main" id="{AFD03C5E-BBFC-719F-33C9-B9288FD301CD}"/>
                    </a:ext>
                  </a:extLst>
                </p:cNvPr>
                <p:cNvSpPr txBox="1"/>
                <p:nvPr/>
              </p:nvSpPr>
              <p:spPr>
                <a:xfrm>
                  <a:off x="824211" y="2017807"/>
                  <a:ext cx="4251229" cy="188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Cả lớp chia </a:t>
                  </a:r>
                  <a:r>
                    <a:rPr kumimoji="0" lang="vi-VN" sz="2000" b="0" i="0" u="none" strike="noStrike" kern="0" cap="none" spc="0" normalizeH="0" baseline="0" noProof="0">
                      <a:ln>
                        <a:noFill/>
                      </a:ln>
                      <a:solidFill>
                        <a:sysClr val="windowText" lastClr="000000"/>
                      </a:solidFill>
                      <a:effectLst/>
                      <a:uLnTx/>
                      <a:uFillTx/>
                    </a:rPr>
                    <a:t>thành các nhóm (</a:t>
                  </a:r>
                  <a:r>
                    <a:rPr lang="en-US" sz="2000">
                      <a:solidFill>
                        <a:sysClr val="windowText" lastClr="000000"/>
                      </a:solidFill>
                    </a:rPr>
                    <a:t>4 </a:t>
                  </a:r>
                  <a:r>
                    <a:rPr kumimoji="0" lang="vi-VN" sz="2000" b="0" i="0" u="none" strike="noStrike" kern="0" cap="none" spc="0" normalizeH="0" baseline="0" noProof="0">
                      <a:ln>
                        <a:noFill/>
                      </a:ln>
                      <a:solidFill>
                        <a:sysClr val="windowText" lastClr="000000"/>
                      </a:solidFill>
                      <a:effectLst/>
                      <a:uLnTx/>
                      <a:uFillTx/>
                    </a:rPr>
                    <a:t>HS)</a:t>
                  </a:r>
                  <a:r>
                    <a:rPr kumimoji="0" lang="en-US" sz="2000" b="0" i="0" u="none" strike="noStrike" kern="0" cap="none" spc="0" normalizeH="0" baseline="0" noProof="0">
                      <a:ln>
                        <a:noFill/>
                      </a:ln>
                      <a:solidFill>
                        <a:sysClr val="windowText" lastClr="000000"/>
                      </a:solidFill>
                      <a:effectLst/>
                      <a:uLnTx/>
                      <a:uFillTx/>
                    </a:rPr>
                    <a:t>, mỗi nhóm hãy trao </a:t>
                  </a:r>
                  <a:r>
                    <a:rPr kumimoji="0" lang="vi-VN" sz="2000" b="0" i="0" u="none" strike="noStrike" kern="0" cap="none" spc="0" normalizeH="0" baseline="0" noProof="0">
                      <a:ln>
                        <a:noFill/>
                      </a:ln>
                      <a:solidFill>
                        <a:sysClr val="windowText" lastClr="000000"/>
                      </a:solidFill>
                      <a:effectLst/>
                      <a:uLnTx/>
                      <a:uFillTx/>
                    </a:rPr>
                    <a:t>đổi </a:t>
                  </a:r>
                  <a:r>
                    <a:rPr kumimoji="0" lang="en-US" sz="2000" b="0" i="0" u="none" strike="noStrike" kern="0" cap="none" spc="0" normalizeH="0" baseline="0" noProof="0">
                      <a:ln>
                        <a:noFill/>
                      </a:ln>
                      <a:solidFill>
                        <a:sysClr val="windowText" lastClr="000000"/>
                      </a:solidFill>
                      <a:effectLst/>
                      <a:uLnTx/>
                      <a:uFillTx/>
                    </a:rPr>
                    <a:t>với nhau </a:t>
                  </a:r>
                  <a:r>
                    <a:rPr kumimoji="0" lang="vi-VN" sz="2000" b="0" i="0" u="none" strike="noStrike" kern="0" cap="none" spc="0" normalizeH="0" baseline="0" noProof="0">
                      <a:ln>
                        <a:noFill/>
                      </a:ln>
                      <a:solidFill>
                        <a:sysClr val="windowText" lastClr="000000"/>
                      </a:solidFill>
                      <a:effectLst/>
                      <a:uLnTx/>
                      <a:uFillTx/>
                    </a:rPr>
                    <a:t>về các cách rèn luyện khả năng thích ứng với sự thay đổi của bản thân.</a:t>
                  </a:r>
                </a:p>
              </p:txBody>
            </p:sp>
          </p:grpSp>
          <p:pic>
            <p:nvPicPr>
              <p:cNvPr id="15" name="Picture 12">
                <a:extLst>
                  <a:ext uri="{FF2B5EF4-FFF2-40B4-BE49-F238E27FC236}">
                    <a16:creationId xmlns:a16="http://schemas.microsoft.com/office/drawing/2014/main" id="{DD422774-0B49-9319-1194-0DB73E2B5E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57454">
                <a:off x="918623" y="1552367"/>
                <a:ext cx="655469" cy="713060"/>
              </a:xfrm>
              <a:prstGeom prst="rect">
                <a:avLst/>
              </a:prstGeom>
            </p:spPr>
          </p:pic>
        </p:grpSp>
        <p:pic>
          <p:nvPicPr>
            <p:cNvPr id="13" name="Picture 12">
              <a:extLst>
                <a:ext uri="{FF2B5EF4-FFF2-40B4-BE49-F238E27FC236}">
                  <a16:creationId xmlns:a16="http://schemas.microsoft.com/office/drawing/2014/main" id="{5A3B0A63-8F4F-5B5C-DB48-F08B86817FFF}"/>
                </a:ext>
              </a:extLst>
            </p:cNvPr>
            <p:cNvPicPr>
              <a:picLocks noChangeAspect="1"/>
            </p:cNvPicPr>
            <p:nvPr/>
          </p:nvPicPr>
          <p:blipFill>
            <a:blip r:embed="rId7"/>
            <a:stretch>
              <a:fillRect/>
            </a:stretch>
          </p:blipFill>
          <p:spPr>
            <a:xfrm rot="21080147">
              <a:off x="3006228" y="1163598"/>
              <a:ext cx="398777" cy="398777"/>
            </a:xfrm>
            <a:prstGeom prst="rect">
              <a:avLst/>
            </a:prstGeom>
          </p:spPr>
        </p:pic>
      </p:grpSp>
    </p:spTree>
    <p:extLst>
      <p:ext uri="{BB962C8B-B14F-4D97-AF65-F5344CB8AC3E}">
        <p14:creationId xmlns:p14="http://schemas.microsoft.com/office/powerpoint/2010/main" val="35278107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2" name="Group 1">
            <a:extLst>
              <a:ext uri="{FF2B5EF4-FFF2-40B4-BE49-F238E27FC236}">
                <a16:creationId xmlns:a16="http://schemas.microsoft.com/office/drawing/2014/main" id="{0E5E7538-00DB-9730-E57F-3FDDCA23E60E}"/>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6CC9E0E8-2E12-8969-3C83-AFB6235632F3}"/>
                </a:ext>
              </a:extLst>
            </p:cNvPr>
            <p:cNvSpPr/>
            <p:nvPr/>
          </p:nvSpPr>
          <p:spPr>
            <a:xfrm flipV="1">
              <a:off x="4834930" y="84191"/>
              <a:ext cx="7359542" cy="1232175"/>
            </a:xfrm>
            <a:prstGeom prst="round2SameRect">
              <a:avLst>
                <a:gd name="adj1" fmla="val 37720"/>
                <a:gd name="adj2" fmla="val 0"/>
              </a:avLst>
            </a:prstGeom>
            <a:solidFill>
              <a:srgbClr val="00B050"/>
            </a:solidFill>
            <a:ln w="25400" cap="flat" cmpd="sng" algn="ctr">
              <a:solidFill>
                <a:srgbClr val="00823B"/>
              </a:solidFill>
              <a:prstDash val="solid"/>
            </a:ln>
            <a:effectLst/>
          </p:spPr>
          <p:txBody>
            <a:bodyPr rtlCol="0" anchor="ctr"/>
            <a:lstStyle/>
            <a:p>
              <a:pPr algn="ctr" defTabSz="457200">
                <a:buClrTx/>
                <a:buFontTx/>
                <a:buNone/>
                <a:defRPr/>
              </a:pPr>
              <a:endParaRPr lang="en-US" sz="900" kern="1200" dirty="0">
                <a:solidFill>
                  <a:prstClr val="white"/>
                </a:solidFill>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31919220-A36D-C4CA-C0A5-A6964B456EA7}"/>
                </a:ext>
              </a:extLst>
            </p:cNvPr>
            <p:cNvSpPr txBox="1"/>
            <p:nvPr/>
          </p:nvSpPr>
          <p:spPr>
            <a:xfrm>
              <a:off x="5313042" y="337067"/>
              <a:ext cx="6403318" cy="819637"/>
            </a:xfrm>
            <a:prstGeom prst="rect">
              <a:avLst/>
            </a:prstGeom>
            <a:noFill/>
          </p:spPr>
          <p:txBody>
            <a:bodyPr wrap="square" rtlCol="0">
              <a:spAutoFit/>
            </a:bodyPr>
            <a:lstStyle/>
            <a:p>
              <a:pPr algn="ctr" defTabSz="457200">
                <a:buClrTx/>
                <a:buFontTx/>
                <a:buNone/>
                <a:defRPr/>
              </a:pPr>
              <a:r>
                <a:rPr lang="en-US" sz="2400" b="1" kern="1200">
                  <a:solidFill>
                    <a:prstClr val="white"/>
                  </a:solidFill>
                  <a:latin typeface="Arial" panose="020B0604020202020204" pitchFamily="34" charset="0"/>
                  <a:ea typeface="+mn-ea"/>
                  <a:cs typeface="Arial" panose="020B0604020202020204" pitchFamily="34" charset="0"/>
                </a:rPr>
                <a:t>GỢI Ý THAM KHẢO</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sp>
        <p:nvSpPr>
          <p:cNvPr id="8" name="Rounded Rectangle 3">
            <a:extLst>
              <a:ext uri="{FF2B5EF4-FFF2-40B4-BE49-F238E27FC236}">
                <a16:creationId xmlns:a16="http://schemas.microsoft.com/office/drawing/2014/main" id="{BF8B89ED-611C-988C-5EC6-C308658925D0}"/>
              </a:ext>
            </a:extLst>
          </p:cNvPr>
          <p:cNvSpPr/>
          <p:nvPr/>
        </p:nvSpPr>
        <p:spPr>
          <a:xfrm>
            <a:off x="5028766" y="1339356"/>
            <a:ext cx="3658034" cy="1436504"/>
          </a:xfrm>
          <a:prstGeom prst="rect">
            <a:avLst/>
          </a:prstGeom>
          <a:solidFill>
            <a:srgbClr val="FFFFFF"/>
          </a:solidFill>
          <a:ln w="19050" cap="flat" cmpd="sng" algn="ctr">
            <a:solidFill>
              <a:srgbClr val="1C3026">
                <a:lumMod val="90000"/>
                <a:lumOff val="10000"/>
              </a:srgbClr>
            </a:solidFill>
            <a:prstDash val="solid"/>
          </a:ln>
          <a:effectLst/>
        </p:spPr>
        <p:txBody>
          <a:bodyPr rtlCol="0" anchor="ctr"/>
          <a:lstStyle/>
          <a:p>
            <a:pPr algn="ctr">
              <a:lnSpc>
                <a:spcPct val="150000"/>
              </a:lnSpc>
              <a:buClrTx/>
            </a:pPr>
            <a:r>
              <a:rPr lang="vi-VN" sz="1800">
                <a:solidFill>
                  <a:sysClr val="windowText" lastClr="000000"/>
                </a:solidFill>
                <a:latin typeface="Arial" panose="020B0604020202020204" pitchFamily="34" charset="0"/>
                <a:ea typeface="+mn-ea"/>
                <a:cs typeface="Arial" panose="020B0604020202020204" pitchFamily="34" charset="0"/>
              </a:rPr>
              <a:t>Chủ động, tìm tòi, khám phá những điều mới</a:t>
            </a:r>
            <a:r>
              <a:rPr lang="en-US" sz="1800">
                <a:solidFill>
                  <a:sysClr val="windowText" lastClr="000000"/>
                </a:solidFill>
                <a:latin typeface="Arial" panose="020B0604020202020204" pitchFamily="34" charset="0"/>
                <a:ea typeface="+mn-ea"/>
                <a:cs typeface="Arial" panose="020B0604020202020204" pitchFamily="34" charset="0"/>
              </a:rPr>
              <a:t>.</a:t>
            </a:r>
            <a:endParaRPr lang="vi-VN" sz="1800">
              <a:solidFill>
                <a:sysClr val="windowText" lastClr="000000"/>
              </a:solidFill>
              <a:latin typeface="Arial" panose="020B0604020202020204" pitchFamily="34" charset="0"/>
              <a:ea typeface="+mn-ea"/>
              <a:cs typeface="Arial" panose="020B0604020202020204" pitchFamily="34" charset="0"/>
            </a:endParaRPr>
          </a:p>
        </p:txBody>
      </p:sp>
      <p:sp>
        <p:nvSpPr>
          <p:cNvPr id="9" name="Rounded Rectangle 4">
            <a:extLst>
              <a:ext uri="{FF2B5EF4-FFF2-40B4-BE49-F238E27FC236}">
                <a16:creationId xmlns:a16="http://schemas.microsoft.com/office/drawing/2014/main" id="{1386322B-D0B8-7BB7-4C80-E895F457F8E0}"/>
              </a:ext>
            </a:extLst>
          </p:cNvPr>
          <p:cNvSpPr/>
          <p:nvPr/>
        </p:nvSpPr>
        <p:spPr>
          <a:xfrm>
            <a:off x="5028766" y="3159579"/>
            <a:ext cx="3658034" cy="1698171"/>
          </a:xfrm>
          <a:prstGeom prst="rect">
            <a:avLst/>
          </a:prstGeom>
          <a:solidFill>
            <a:srgbClr val="FFFFFF"/>
          </a:solidFill>
          <a:ln w="19050" cap="flat" cmpd="sng" algn="ctr">
            <a:solidFill>
              <a:srgbClr val="1C3026">
                <a:lumMod val="90000"/>
                <a:lumOff val="10000"/>
              </a:srgbClr>
            </a:solidFill>
            <a:prstDash val="solid"/>
          </a:ln>
          <a:effectLst/>
        </p:spPr>
        <p:txBody>
          <a:bodyPr rtlCol="0" anchor="ctr"/>
          <a:lstStyle/>
          <a:p>
            <a:pPr algn="ctr">
              <a:lnSpc>
                <a:spcPct val="150000"/>
              </a:lnSpc>
              <a:buClrTx/>
            </a:pPr>
            <a:r>
              <a:rPr lang="vi-VN" sz="1800">
                <a:solidFill>
                  <a:sysClr val="windowText" lastClr="000000"/>
                </a:solidFill>
                <a:latin typeface="Arial" panose="020B0604020202020204" pitchFamily="34" charset="0"/>
                <a:ea typeface="+mn-ea"/>
                <a:cs typeface="Arial" panose="020B0604020202020204" pitchFamily="34" charset="0"/>
              </a:rPr>
              <a:t>Quan sát, tư duy về những sự thay đổi xung quanh và đặt mình vào sự thay đổi đó</a:t>
            </a:r>
          </a:p>
        </p:txBody>
      </p:sp>
      <p:sp>
        <p:nvSpPr>
          <p:cNvPr id="10" name="Down Arrow 5">
            <a:extLst>
              <a:ext uri="{FF2B5EF4-FFF2-40B4-BE49-F238E27FC236}">
                <a16:creationId xmlns:a16="http://schemas.microsoft.com/office/drawing/2014/main" id="{23002AED-E206-FD1D-6D29-C234DF573557}"/>
              </a:ext>
            </a:extLst>
          </p:cNvPr>
          <p:cNvSpPr/>
          <p:nvPr/>
        </p:nvSpPr>
        <p:spPr>
          <a:xfrm rot="16200000">
            <a:off x="4020988" y="1800561"/>
            <a:ext cx="702128" cy="514093"/>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Down Arrow 6">
            <a:extLst>
              <a:ext uri="{FF2B5EF4-FFF2-40B4-BE49-F238E27FC236}">
                <a16:creationId xmlns:a16="http://schemas.microsoft.com/office/drawing/2014/main" id="{E0700535-7870-748C-A8E1-DBCB64D627CC}"/>
              </a:ext>
            </a:extLst>
          </p:cNvPr>
          <p:cNvSpPr/>
          <p:nvPr/>
        </p:nvSpPr>
        <p:spPr>
          <a:xfrm rot="16200000">
            <a:off x="4020988" y="3735769"/>
            <a:ext cx="702130" cy="514093"/>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grpSp>
        <p:nvGrpSpPr>
          <p:cNvPr id="18" name="Group 17">
            <a:extLst>
              <a:ext uri="{FF2B5EF4-FFF2-40B4-BE49-F238E27FC236}">
                <a16:creationId xmlns:a16="http://schemas.microsoft.com/office/drawing/2014/main" id="{8E92500B-8610-E4B7-492D-A6A6809CE997}"/>
              </a:ext>
            </a:extLst>
          </p:cNvPr>
          <p:cNvGrpSpPr/>
          <p:nvPr/>
        </p:nvGrpSpPr>
        <p:grpSpPr>
          <a:xfrm>
            <a:off x="376146" y="948320"/>
            <a:ext cx="3339193" cy="1843962"/>
            <a:chOff x="558005" y="1429698"/>
            <a:chExt cx="3339193" cy="1817076"/>
          </a:xfrm>
        </p:grpSpPr>
        <p:sp>
          <p:nvSpPr>
            <p:cNvPr id="19" name="Rounded Rectangle 206">
              <a:extLst>
                <a:ext uri="{FF2B5EF4-FFF2-40B4-BE49-F238E27FC236}">
                  <a16:creationId xmlns:a16="http://schemas.microsoft.com/office/drawing/2014/main" id="{2F68146B-C93F-85BC-AA53-362A6A151CEE}"/>
                </a:ext>
              </a:extLst>
            </p:cNvPr>
            <p:cNvSpPr/>
            <p:nvPr/>
          </p:nvSpPr>
          <p:spPr>
            <a:xfrm>
              <a:off x="558005" y="1696466"/>
              <a:ext cx="3339193" cy="1550308"/>
            </a:xfrm>
            <a:prstGeom prst="roundRect">
              <a:avLst>
                <a:gd name="adj" fmla="val 11255"/>
              </a:avLst>
            </a:prstGeom>
            <a:solidFill>
              <a:srgbClr val="FFF8E1"/>
            </a:solidFill>
            <a:ln w="12700" cap="flat" cmpd="sng" algn="ctr">
              <a:solidFill>
                <a:srgbClr val="EC7070">
                  <a:lumMod val="50000"/>
                </a:srgbClr>
              </a:solidFill>
              <a:prstDash val="solid"/>
            </a:ln>
            <a:effectLst/>
          </p:spPr>
          <p:txBody>
            <a:bodyPr rtlCol="0" anchor="ctr"/>
            <a:lstStyle/>
            <a:p>
              <a:pPr algn="ctr">
                <a:lnSpc>
                  <a:spcPct val="150000"/>
                </a:lnSpc>
                <a:buClrTx/>
                <a:buFontTx/>
                <a:buNone/>
                <a:defRPr/>
              </a:pPr>
              <a:r>
                <a:rPr lang="vi-VN" sz="2000" b="1">
                  <a:solidFill>
                    <a:srgbClr val="C00000"/>
                  </a:solidFill>
                  <a:ea typeface="+mn-ea"/>
                  <a:cs typeface="Arial" panose="020B0604020202020204" pitchFamily="34" charset="0"/>
                </a:rPr>
                <a:t>Một số cách rèn luyện khả năng thích ứng với sự thay đổi</a:t>
              </a:r>
              <a:r>
                <a:rPr lang="en-US" sz="2000" b="1">
                  <a:solidFill>
                    <a:srgbClr val="C00000"/>
                  </a:solidFill>
                  <a:ea typeface="+mn-ea"/>
                  <a:cs typeface="Arial" panose="020B0604020202020204" pitchFamily="34" charset="0"/>
                </a:rPr>
                <a:t> như:</a:t>
              </a:r>
              <a:endParaRPr lang="vi-VN" sz="2000" b="1">
                <a:solidFill>
                  <a:srgbClr val="C00000"/>
                </a:solidFill>
                <a:ea typeface="+mn-ea"/>
                <a:cs typeface="Arial" panose="020B0604020202020204" pitchFamily="34" charset="0"/>
              </a:endParaRPr>
            </a:p>
          </p:txBody>
        </p:sp>
        <p:pic>
          <p:nvPicPr>
            <p:cNvPr id="20" name="Picture 9">
              <a:extLst>
                <a:ext uri="{FF2B5EF4-FFF2-40B4-BE49-F238E27FC236}">
                  <a16:creationId xmlns:a16="http://schemas.microsoft.com/office/drawing/2014/main" id="{65B0123A-0BB6-808C-53A4-E9CAAA5501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1377" y="1429698"/>
              <a:ext cx="298583" cy="401517"/>
            </a:xfrm>
            <a:prstGeom prst="rect">
              <a:avLst/>
            </a:prstGeom>
          </p:spPr>
        </p:pic>
      </p:grpSp>
      <p:pic>
        <p:nvPicPr>
          <p:cNvPr id="21" name="Picture 2" descr="Vector learning or study help reach goal and success knowledge and education for business challenge moti">
            <a:extLst>
              <a:ext uri="{FF2B5EF4-FFF2-40B4-BE49-F238E27FC236}">
                <a16:creationId xmlns:a16="http://schemas.microsoft.com/office/drawing/2014/main" id="{0E7606CA-A135-129D-AC7E-CDE27E116A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8075" y="3046574"/>
            <a:ext cx="2121468" cy="1892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81207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2" name="Group 1">
            <a:extLst>
              <a:ext uri="{FF2B5EF4-FFF2-40B4-BE49-F238E27FC236}">
                <a16:creationId xmlns:a16="http://schemas.microsoft.com/office/drawing/2014/main" id="{0E5E7538-00DB-9730-E57F-3FDDCA23E60E}"/>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6CC9E0E8-2E12-8969-3C83-AFB6235632F3}"/>
                </a:ext>
              </a:extLst>
            </p:cNvPr>
            <p:cNvSpPr/>
            <p:nvPr/>
          </p:nvSpPr>
          <p:spPr>
            <a:xfrm flipV="1">
              <a:off x="4834930" y="84191"/>
              <a:ext cx="7359542" cy="1232175"/>
            </a:xfrm>
            <a:prstGeom prst="round2SameRect">
              <a:avLst>
                <a:gd name="adj1" fmla="val 37720"/>
                <a:gd name="adj2" fmla="val 0"/>
              </a:avLst>
            </a:prstGeom>
            <a:solidFill>
              <a:srgbClr val="00B050"/>
            </a:solidFill>
            <a:ln w="25400" cap="flat" cmpd="sng" algn="ctr">
              <a:solidFill>
                <a:srgbClr val="00823B"/>
              </a:solidFill>
              <a:prstDash val="solid"/>
            </a:ln>
            <a:effectLst/>
          </p:spPr>
          <p:txBody>
            <a:bodyPr rtlCol="0" anchor="ctr"/>
            <a:lstStyle/>
            <a:p>
              <a:pPr algn="ctr" defTabSz="457200">
                <a:buClrTx/>
                <a:buFontTx/>
                <a:buNone/>
                <a:defRPr/>
              </a:pPr>
              <a:endParaRPr lang="en-US" sz="900" kern="1200" dirty="0">
                <a:solidFill>
                  <a:prstClr val="white"/>
                </a:solidFill>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31919220-A36D-C4CA-C0A5-A6964B456EA7}"/>
                </a:ext>
              </a:extLst>
            </p:cNvPr>
            <p:cNvSpPr txBox="1"/>
            <p:nvPr/>
          </p:nvSpPr>
          <p:spPr>
            <a:xfrm>
              <a:off x="5313042" y="337067"/>
              <a:ext cx="6403318" cy="819637"/>
            </a:xfrm>
            <a:prstGeom prst="rect">
              <a:avLst/>
            </a:prstGeom>
            <a:noFill/>
          </p:spPr>
          <p:txBody>
            <a:bodyPr wrap="square" rtlCol="0">
              <a:spAutoFit/>
            </a:bodyPr>
            <a:lstStyle/>
            <a:p>
              <a:pPr algn="ctr" defTabSz="457200">
                <a:buClrTx/>
                <a:buFontTx/>
                <a:buNone/>
                <a:defRPr/>
              </a:pPr>
              <a:r>
                <a:rPr lang="en-US" sz="2400" b="1" kern="1200">
                  <a:solidFill>
                    <a:prstClr val="white"/>
                  </a:solidFill>
                  <a:latin typeface="Arial" panose="020B0604020202020204" pitchFamily="34" charset="0"/>
                  <a:ea typeface="+mn-ea"/>
                  <a:cs typeface="Arial" panose="020B0604020202020204" pitchFamily="34" charset="0"/>
                </a:rPr>
                <a:t>GỢI Ý THAM KHẢO</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5FC04FA3-4B65-6201-3018-B17C004930E7}"/>
              </a:ext>
            </a:extLst>
          </p:cNvPr>
          <p:cNvGrpSpPr/>
          <p:nvPr/>
        </p:nvGrpSpPr>
        <p:grpSpPr>
          <a:xfrm>
            <a:off x="376146" y="948320"/>
            <a:ext cx="3339193" cy="1843962"/>
            <a:chOff x="558005" y="1429698"/>
            <a:chExt cx="3339193" cy="1817076"/>
          </a:xfrm>
        </p:grpSpPr>
        <p:sp>
          <p:nvSpPr>
            <p:cNvPr id="11" name="Rounded Rectangle 206">
              <a:extLst>
                <a:ext uri="{FF2B5EF4-FFF2-40B4-BE49-F238E27FC236}">
                  <a16:creationId xmlns:a16="http://schemas.microsoft.com/office/drawing/2014/main" id="{03E423C3-C1F0-B86A-0B67-70230716A1D2}"/>
                </a:ext>
              </a:extLst>
            </p:cNvPr>
            <p:cNvSpPr/>
            <p:nvPr/>
          </p:nvSpPr>
          <p:spPr>
            <a:xfrm>
              <a:off x="558005" y="1696466"/>
              <a:ext cx="3339193" cy="1550308"/>
            </a:xfrm>
            <a:prstGeom prst="roundRect">
              <a:avLst>
                <a:gd name="adj" fmla="val 11255"/>
              </a:avLst>
            </a:prstGeom>
            <a:solidFill>
              <a:srgbClr val="FFF8E1"/>
            </a:solidFill>
            <a:ln w="12700" cap="flat" cmpd="sng" algn="ctr">
              <a:solidFill>
                <a:srgbClr val="EC7070">
                  <a:lumMod val="50000"/>
                </a:srgbClr>
              </a:solidFill>
              <a:prstDash val="solid"/>
            </a:ln>
            <a:effectLst/>
          </p:spPr>
          <p:txBody>
            <a:bodyPr rtlCol="0" anchor="ctr"/>
            <a:lstStyle/>
            <a:p>
              <a:pPr algn="ctr">
                <a:lnSpc>
                  <a:spcPct val="150000"/>
                </a:lnSpc>
                <a:buClrTx/>
                <a:buFontTx/>
                <a:buNone/>
                <a:defRPr/>
              </a:pPr>
              <a:r>
                <a:rPr lang="vi-VN" sz="2000" b="1">
                  <a:solidFill>
                    <a:srgbClr val="C00000"/>
                  </a:solidFill>
                  <a:ea typeface="+mn-ea"/>
                  <a:cs typeface="Arial" panose="020B0604020202020204" pitchFamily="34" charset="0"/>
                </a:rPr>
                <a:t>Một số cách rèn luyện khả năng thích ứng với sự thay đổi</a:t>
              </a:r>
              <a:r>
                <a:rPr lang="en-US" sz="2000" b="1">
                  <a:solidFill>
                    <a:srgbClr val="C00000"/>
                  </a:solidFill>
                  <a:ea typeface="+mn-ea"/>
                  <a:cs typeface="Arial" panose="020B0604020202020204" pitchFamily="34" charset="0"/>
                </a:rPr>
                <a:t> như:</a:t>
              </a:r>
              <a:endParaRPr lang="vi-VN" sz="2000" b="1">
                <a:solidFill>
                  <a:srgbClr val="C00000"/>
                </a:solidFill>
                <a:ea typeface="+mn-ea"/>
                <a:cs typeface="Arial" panose="020B0604020202020204" pitchFamily="34" charset="0"/>
              </a:endParaRPr>
            </a:p>
          </p:txBody>
        </p:sp>
        <p:pic>
          <p:nvPicPr>
            <p:cNvPr id="12" name="Picture 9">
              <a:extLst>
                <a:ext uri="{FF2B5EF4-FFF2-40B4-BE49-F238E27FC236}">
                  <a16:creationId xmlns:a16="http://schemas.microsoft.com/office/drawing/2014/main" id="{37816D21-CC50-F174-00C6-E8AE82FF23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1377" y="1429698"/>
              <a:ext cx="298583" cy="401517"/>
            </a:xfrm>
            <a:prstGeom prst="rect">
              <a:avLst/>
            </a:prstGeom>
          </p:spPr>
        </p:pic>
      </p:grpSp>
      <p:pic>
        <p:nvPicPr>
          <p:cNvPr id="8194" name="Picture 2" descr="Vector learning or study help reach goal and success knowledge and education for business challenge moti">
            <a:extLst>
              <a:ext uri="{FF2B5EF4-FFF2-40B4-BE49-F238E27FC236}">
                <a16:creationId xmlns:a16="http://schemas.microsoft.com/office/drawing/2014/main" id="{1D51EA8E-A592-EEE6-7E29-9E672BC2B8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38075" y="3046574"/>
            <a:ext cx="2121468" cy="1892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a:extLst>
              <a:ext uri="{FF2B5EF4-FFF2-40B4-BE49-F238E27FC236}">
                <a16:creationId xmlns:a16="http://schemas.microsoft.com/office/drawing/2014/main" id="{C17D363D-ED42-58C7-70FC-D9ADD5FE6B26}"/>
              </a:ext>
            </a:extLst>
          </p:cNvPr>
          <p:cNvSpPr/>
          <p:nvPr/>
        </p:nvSpPr>
        <p:spPr>
          <a:xfrm>
            <a:off x="4923064" y="1022793"/>
            <a:ext cx="3885611" cy="1405934"/>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Sẵn sàng đón nhận những </a:t>
            </a:r>
            <a:endParaRPr lang="en-US" sz="1800" kern="1200">
              <a:solidFill>
                <a:sysClr val="windowText" lastClr="000000"/>
              </a:solidFill>
              <a:latin typeface="Arial" panose="020B0604020202020204" pitchFamily="34" charset="0"/>
              <a:ea typeface="+mn-ea"/>
              <a:cs typeface="Arial" panose="020B0604020202020204" pitchFamily="34" charset="0"/>
            </a:endParaRPr>
          </a:p>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khó khăn, thử thách trong cuộc sống và tìm cách giải quyết</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AD349A82-DBFF-F330-CEF0-526A5E7BB5B3}"/>
              </a:ext>
            </a:extLst>
          </p:cNvPr>
          <p:cNvSpPr/>
          <p:nvPr/>
        </p:nvSpPr>
        <p:spPr>
          <a:xfrm>
            <a:off x="4923064" y="2665947"/>
            <a:ext cx="3885611" cy="1017945"/>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Không ngừng học tập và mở rộng kiến thức</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B654F964-DA12-063E-ECB0-C77011532B0A}"/>
              </a:ext>
            </a:extLst>
          </p:cNvPr>
          <p:cNvSpPr/>
          <p:nvPr/>
        </p:nvSpPr>
        <p:spPr>
          <a:xfrm>
            <a:off x="4923064" y="3921113"/>
            <a:ext cx="3885611" cy="1017945"/>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Chuẩn bị các phương án khác nhau cho những thay đổi có thể xảy ra</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6" name="Down Arrow 5">
            <a:extLst>
              <a:ext uri="{FF2B5EF4-FFF2-40B4-BE49-F238E27FC236}">
                <a16:creationId xmlns:a16="http://schemas.microsoft.com/office/drawing/2014/main" id="{CB2FF1BE-C2CF-099A-ECEA-C3D66C8F17CB}"/>
              </a:ext>
            </a:extLst>
          </p:cNvPr>
          <p:cNvSpPr/>
          <p:nvPr/>
        </p:nvSpPr>
        <p:spPr>
          <a:xfrm rot="16200000">
            <a:off x="3968137" y="1423809"/>
            <a:ext cx="702128"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Down Arrow 6">
            <a:extLst>
              <a:ext uri="{FF2B5EF4-FFF2-40B4-BE49-F238E27FC236}">
                <a16:creationId xmlns:a16="http://schemas.microsoft.com/office/drawing/2014/main" id="{3F1F142A-5CC2-F729-521A-59EDBAE917B9}"/>
              </a:ext>
            </a:extLst>
          </p:cNvPr>
          <p:cNvSpPr/>
          <p:nvPr/>
        </p:nvSpPr>
        <p:spPr>
          <a:xfrm rot="16200000">
            <a:off x="3966153" y="2872968"/>
            <a:ext cx="702130"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8" name="Down Arrow 6">
            <a:extLst>
              <a:ext uri="{FF2B5EF4-FFF2-40B4-BE49-F238E27FC236}">
                <a16:creationId xmlns:a16="http://schemas.microsoft.com/office/drawing/2014/main" id="{14231615-26CC-61B4-1E6C-68D2FE42135A}"/>
              </a:ext>
            </a:extLst>
          </p:cNvPr>
          <p:cNvSpPr/>
          <p:nvPr/>
        </p:nvSpPr>
        <p:spPr>
          <a:xfrm rot="16200000">
            <a:off x="3966153" y="4128134"/>
            <a:ext cx="702130"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Tree>
    <p:extLst>
      <p:ext uri="{BB962C8B-B14F-4D97-AF65-F5344CB8AC3E}">
        <p14:creationId xmlns:p14="http://schemas.microsoft.com/office/powerpoint/2010/main" val="1718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7579319" y="0"/>
            <a:ext cx="1564681" cy="596837"/>
          </a:xfrm>
          <a:prstGeom prst="rect">
            <a:avLst/>
          </a:prstGeom>
        </p:spPr>
      </p:pic>
      <p:grpSp>
        <p:nvGrpSpPr>
          <p:cNvPr id="2" name="Group 1">
            <a:extLst>
              <a:ext uri="{FF2B5EF4-FFF2-40B4-BE49-F238E27FC236}">
                <a16:creationId xmlns:a16="http://schemas.microsoft.com/office/drawing/2014/main" id="{65BF584D-4CD1-6804-EEC3-74F15E39CB84}"/>
              </a:ext>
            </a:extLst>
          </p:cNvPr>
          <p:cNvGrpSpPr/>
          <p:nvPr/>
        </p:nvGrpSpPr>
        <p:grpSpPr>
          <a:xfrm>
            <a:off x="233858" y="1094332"/>
            <a:ext cx="8747900" cy="958660"/>
            <a:chOff x="471129" y="1179260"/>
            <a:chExt cx="8783855" cy="958660"/>
          </a:xfrm>
        </p:grpSpPr>
        <p:sp>
          <p:nvSpPr>
            <p:cNvPr id="5" name="TextBox 4">
              <a:extLst>
                <a:ext uri="{FF2B5EF4-FFF2-40B4-BE49-F238E27FC236}">
                  <a16:creationId xmlns:a16="http://schemas.microsoft.com/office/drawing/2014/main" id="{3A7916D4-D0AC-2562-1304-B08DA454DCC8}"/>
                </a:ext>
              </a:extLst>
            </p:cNvPr>
            <p:cNvSpPr txBox="1"/>
            <p:nvPr/>
          </p:nvSpPr>
          <p:spPr>
            <a:xfrm>
              <a:off x="1186986" y="1179260"/>
              <a:ext cx="8067998"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Các em </a:t>
              </a:r>
              <a:r>
                <a:rPr kumimoji="0" lang="vi-VN" sz="2000" b="0" i="0" u="none" strike="noStrike" kern="0" cap="none" spc="0" normalizeH="0" baseline="0" noProof="0">
                  <a:ln>
                    <a:noFill/>
                  </a:ln>
                  <a:solidFill>
                    <a:sysClr val="windowText" lastClr="000000"/>
                  </a:solidFill>
                  <a:effectLst/>
                  <a:uLnTx/>
                  <a:uFillTx/>
                </a:rPr>
                <a:t>đọc tình huống và thực hiện nhiệm vụ:</a:t>
              </a:r>
              <a:r>
                <a:rPr kumimoji="0" lang="en-US" sz="2000" b="0" i="0" u="none" strike="noStrike" kern="0" cap="none" spc="0" normalizeH="0" baseline="0" noProof="0">
                  <a:ln>
                    <a:noFill/>
                  </a:ln>
                  <a:solidFill>
                    <a:sysClr val="windowText" lastClr="000000"/>
                  </a:solidFill>
                  <a:effectLst/>
                  <a:uLnTx/>
                  <a:uFillTx/>
                </a:rPr>
                <a:t> </a:t>
              </a:r>
              <a:r>
                <a:rPr kumimoji="0" lang="vi-VN" sz="2000" b="0" i="0" u="none" strike="noStrike" kern="0" cap="none" spc="0" normalizeH="0" baseline="0" noProof="0">
                  <a:ln>
                    <a:noFill/>
                  </a:ln>
                  <a:solidFill>
                    <a:srgbClr val="FF0000"/>
                  </a:solidFill>
                  <a:effectLst/>
                  <a:uLnTx/>
                  <a:uFillTx/>
                </a:rPr>
                <a:t>Trao đổi về biểu hiện thích nghi với sự thay đổi trong cuộc sống của nhân vật ở tình huống</a:t>
              </a:r>
            </a:p>
          </p:txBody>
        </p:sp>
        <p:sp>
          <p:nvSpPr>
            <p:cNvPr id="9" name="Freeform 2">
              <a:extLst>
                <a:ext uri="{FF2B5EF4-FFF2-40B4-BE49-F238E27FC236}">
                  <a16:creationId xmlns:a16="http://schemas.microsoft.com/office/drawing/2014/main" id="{B6A1636A-C7C2-B39F-E394-4A647A0632D7}"/>
                </a:ext>
              </a:extLst>
            </p:cNvPr>
            <p:cNvSpPr/>
            <p:nvPr/>
          </p:nvSpPr>
          <p:spPr>
            <a:xfrm>
              <a:off x="471129" y="1372051"/>
              <a:ext cx="672094" cy="57307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Rounded Rectangle 34">
            <a:extLst>
              <a:ext uri="{FF2B5EF4-FFF2-40B4-BE49-F238E27FC236}">
                <a16:creationId xmlns:a16="http://schemas.microsoft.com/office/drawing/2014/main" id="{62A57B59-DF97-913C-BE37-7C43E1800750}"/>
              </a:ext>
            </a:extLst>
          </p:cNvPr>
          <p:cNvSpPr/>
          <p:nvPr/>
        </p:nvSpPr>
        <p:spPr>
          <a:xfrm>
            <a:off x="2553993" y="356776"/>
            <a:ext cx="4036013" cy="680087"/>
          </a:xfrm>
          <a:prstGeom prst="roundRect">
            <a:avLst/>
          </a:prstGeom>
          <a:solidFill>
            <a:srgbClr val="00206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buClrTx/>
              <a:buFontTx/>
              <a:buNone/>
              <a:defRPr/>
            </a:pPr>
            <a:r>
              <a:rPr lang="en-US" sz="2200" b="1">
                <a:solidFill>
                  <a:srgbClr val="FFFFFF"/>
                </a:solidFill>
                <a:ea typeface="+mn-ea"/>
                <a:cs typeface="Arial" panose="020B0604020202020204" pitchFamily="34" charset="0"/>
              </a:rPr>
              <a:t>HOẠT ĐỘNG CẢ LỚP</a:t>
            </a:r>
            <a:endParaRPr lang="en-US" sz="2200" b="1" dirty="0">
              <a:solidFill>
                <a:srgbClr val="FFFFFF"/>
              </a:solidFill>
              <a:ea typeface="+mn-ea"/>
              <a:cs typeface="Arial" panose="020B0604020202020204" pitchFamily="34" charset="0"/>
            </a:endParaRPr>
          </a:p>
        </p:txBody>
      </p:sp>
      <p:grpSp>
        <p:nvGrpSpPr>
          <p:cNvPr id="24" name="Group 23">
            <a:extLst>
              <a:ext uri="{FF2B5EF4-FFF2-40B4-BE49-F238E27FC236}">
                <a16:creationId xmlns:a16="http://schemas.microsoft.com/office/drawing/2014/main" id="{D218E2AB-CBB9-5091-696A-B938E0DDCD31}"/>
              </a:ext>
            </a:extLst>
          </p:cNvPr>
          <p:cNvGrpSpPr/>
          <p:nvPr/>
        </p:nvGrpSpPr>
        <p:grpSpPr>
          <a:xfrm>
            <a:off x="233858" y="2220684"/>
            <a:ext cx="8747900" cy="2733731"/>
            <a:chOff x="233862" y="2030105"/>
            <a:chExt cx="8747900" cy="2733731"/>
          </a:xfrm>
        </p:grpSpPr>
        <p:grpSp>
          <p:nvGrpSpPr>
            <p:cNvPr id="25" name="Group 24">
              <a:extLst>
                <a:ext uri="{FF2B5EF4-FFF2-40B4-BE49-F238E27FC236}">
                  <a16:creationId xmlns:a16="http://schemas.microsoft.com/office/drawing/2014/main" id="{E1067E7D-E125-EE25-1049-86E3762034B2}"/>
                </a:ext>
              </a:extLst>
            </p:cNvPr>
            <p:cNvGrpSpPr/>
            <p:nvPr/>
          </p:nvGrpSpPr>
          <p:grpSpPr>
            <a:xfrm>
              <a:off x="233862" y="2030105"/>
              <a:ext cx="8747900" cy="2733731"/>
              <a:chOff x="329624" y="2891916"/>
              <a:chExt cx="8747900" cy="2733731"/>
            </a:xfrm>
          </p:grpSpPr>
          <p:sp>
            <p:nvSpPr>
              <p:cNvPr id="29" name="Rectangle 28">
                <a:extLst>
                  <a:ext uri="{FF2B5EF4-FFF2-40B4-BE49-F238E27FC236}">
                    <a16:creationId xmlns:a16="http://schemas.microsoft.com/office/drawing/2014/main" id="{5B7AD4F6-C2D5-1CB6-B7CC-85DF821DA66A}"/>
                  </a:ext>
                </a:extLst>
              </p:cNvPr>
              <p:cNvSpPr/>
              <p:nvPr/>
            </p:nvSpPr>
            <p:spPr>
              <a:xfrm>
                <a:off x="329624" y="2891916"/>
                <a:ext cx="8747900" cy="2733731"/>
              </a:xfrm>
              <a:prstGeom prst="rect">
                <a:avLst/>
              </a:prstGeom>
              <a:solidFill>
                <a:sysClr val="window" lastClr="FFFFFF"/>
              </a:solidFill>
              <a:ln w="19050" cap="flat" cmpd="sng" algn="ctr">
                <a:solidFill>
                  <a:srgbClr val="4F81BD"/>
                </a:solidFill>
                <a:prstDash val="solid"/>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t>
                </a:r>
              </a:p>
            </p:txBody>
          </p:sp>
          <p:sp>
            <p:nvSpPr>
              <p:cNvPr id="28" name="TextBox 27">
                <a:extLst>
                  <a:ext uri="{FF2B5EF4-FFF2-40B4-BE49-F238E27FC236}">
                    <a16:creationId xmlns:a16="http://schemas.microsoft.com/office/drawing/2014/main" id="{11D14E4E-AA6D-FD58-D7BF-72CAA6190926}"/>
                  </a:ext>
                </a:extLst>
              </p:cNvPr>
              <p:cNvSpPr txBox="1"/>
              <p:nvPr/>
            </p:nvSpPr>
            <p:spPr>
              <a:xfrm>
                <a:off x="544734" y="3059604"/>
                <a:ext cx="5474764" cy="2398349"/>
              </a:xfrm>
              <a:prstGeom prst="rect">
                <a:avLst/>
              </a:prstGeom>
              <a:noFill/>
            </p:spPr>
            <p:txBody>
              <a:bodyPr wrap="square">
                <a:spAutoFit/>
              </a:bodyPr>
              <a:lstStyle/>
              <a:p>
                <a:pPr algn="just">
                  <a:lnSpc>
                    <a:spcPct val="150000"/>
                  </a:lnSpc>
                </a:pPr>
                <a:r>
                  <a:rPr kumimoji="0" lang="vi-VN" sz="1700" b="0" i="0" u="none" strike="noStrike" kern="1200" cap="none" spc="0" normalizeH="0" baseline="0" noProof="0">
                    <a:ln>
                      <a:noFill/>
                    </a:ln>
                    <a:solidFill>
                      <a:prstClr val="black"/>
                    </a:solidFill>
                    <a:effectLst/>
                    <a:uLnTx/>
                    <a:uFillTx/>
                    <a:latin typeface="+mn-lt"/>
                    <a:ea typeface="+mn-ea"/>
                    <a:cs typeface="Arial" panose="020B0604020202020204" pitchFamily="34" charset="0"/>
                  </a:rPr>
                  <a:t>A phải chuyển trường vì gia đình đến sống ở một địa phương khác. A chủ động hỏi bố mẹ về nơi ở mới và tìm hiểu ngôi trường mà mình sắp học qua trang thông tin điện tử của trường. Những ngày đầu đi học, A khá bỡ ngỡ, nhưng chỉ sau một tuần A đã có những người bạn mới. A cũng quen với cách dạy của các thầy cô. </a:t>
                </a:r>
                <a:endParaRPr lang="en-US" sz="1700"/>
              </a:p>
            </p:txBody>
          </p:sp>
        </p:grpSp>
        <p:pic>
          <p:nvPicPr>
            <p:cNvPr id="26" name="Picture 25" descr="A family with two children&#10;&#10;Description automatically generated">
              <a:extLst>
                <a:ext uri="{FF2B5EF4-FFF2-40B4-BE49-F238E27FC236}">
                  <a16:creationId xmlns:a16="http://schemas.microsoft.com/office/drawing/2014/main" id="{F5D8DD66-51B3-B3C0-7F45-AEF65920BD0E}"/>
                </a:ext>
              </a:extLst>
            </p:cNvPr>
            <p:cNvPicPr>
              <a:picLocks noChangeAspect="1"/>
            </p:cNvPicPr>
            <p:nvPr/>
          </p:nvPicPr>
          <p:blipFill rotWithShape="1">
            <a:blip r:embed="rId6"/>
            <a:srcRect t="10944"/>
            <a:stretch/>
          </p:blipFill>
          <p:spPr>
            <a:xfrm>
              <a:off x="5923736" y="2433166"/>
              <a:ext cx="2890225" cy="1927605"/>
            </a:xfrm>
            <a:prstGeom prst="rect">
              <a:avLst/>
            </a:prstGeom>
          </p:spPr>
        </p:pic>
      </p:grpSp>
    </p:spTree>
    <p:extLst>
      <p:ext uri="{BB962C8B-B14F-4D97-AF65-F5344CB8AC3E}">
        <p14:creationId xmlns:p14="http://schemas.microsoft.com/office/powerpoint/2010/main" val="2745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2" name="Group 1">
            <a:extLst>
              <a:ext uri="{FF2B5EF4-FFF2-40B4-BE49-F238E27FC236}">
                <a16:creationId xmlns:a16="http://schemas.microsoft.com/office/drawing/2014/main" id="{A10BE388-77A2-AAA0-250F-7C79F218CBB6}"/>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87BF4A3C-E416-7FB5-E787-A1EAEF77F172}"/>
                </a:ext>
              </a:extLst>
            </p:cNvPr>
            <p:cNvSpPr/>
            <p:nvPr/>
          </p:nvSpPr>
          <p:spPr>
            <a:xfrm flipV="1">
              <a:off x="4834930" y="84191"/>
              <a:ext cx="7359542" cy="1232175"/>
            </a:xfrm>
            <a:prstGeom prst="round2SameRect">
              <a:avLst>
                <a:gd name="adj1" fmla="val 37720"/>
                <a:gd name="adj2" fmla="val 0"/>
              </a:avLst>
            </a:prstGeom>
            <a:solidFill>
              <a:srgbClr val="F7CABE">
                <a:lumMod val="50000"/>
              </a:srgbClr>
            </a:solidFill>
            <a:ln w="25400" cap="flat" cmpd="sng" algn="ctr">
              <a:solidFill>
                <a:srgbClr val="F7CABE">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6C17300A-C070-7A09-10F8-1171C2BC70CF}"/>
                </a:ext>
              </a:extLst>
            </p:cNvPr>
            <p:cNvSpPr txBox="1"/>
            <p:nvPr/>
          </p:nvSpPr>
          <p:spPr>
            <a:xfrm>
              <a:off x="5254231" y="277036"/>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CÂU TRẢ LỜI</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 name="Rectangle: Rounded Corners 4">
            <a:extLst>
              <a:ext uri="{FF2B5EF4-FFF2-40B4-BE49-F238E27FC236}">
                <a16:creationId xmlns:a16="http://schemas.microsoft.com/office/drawing/2014/main" id="{B7131711-0C7E-99DA-17D9-8A2A14AA312A}"/>
              </a:ext>
            </a:extLst>
          </p:cNvPr>
          <p:cNvSpPr/>
          <p:nvPr/>
        </p:nvSpPr>
        <p:spPr>
          <a:xfrm>
            <a:off x="302077" y="1028733"/>
            <a:ext cx="3543302" cy="1673678"/>
          </a:xfrm>
          <a:prstGeom prst="roundRect">
            <a:avLst/>
          </a:prstGeom>
          <a:solidFill>
            <a:srgbClr val="FFF9E5"/>
          </a:solidFill>
          <a:ln w="25400" cap="flat" cmpd="sng" algn="ctr">
            <a:solidFill>
              <a:srgbClr val="4BACC6">
                <a:lumMod val="75000"/>
              </a:srgbClr>
            </a:solidFill>
            <a:prstDash val="solid"/>
          </a:ln>
          <a:effectLst/>
        </p:spPr>
        <p:txBody>
          <a:bodyPr rtlCol="0" anchor="ctr"/>
          <a:lstStyle/>
          <a:p>
            <a:pPr lvl="0" algn="ctr" defTabSz="457200">
              <a:lnSpc>
                <a:spcPct val="150000"/>
              </a:lnSpc>
              <a:buClrTx/>
            </a:pPr>
            <a:r>
              <a:rPr lang="vi-VN" sz="2000" b="1" kern="1200">
                <a:solidFill>
                  <a:srgbClr val="1F497D">
                    <a:lumMod val="50000"/>
                  </a:srgbClr>
                </a:solidFill>
                <a:latin typeface="Arial" panose="020B0604020202020204" pitchFamily="34" charset="0"/>
                <a:ea typeface="+mn-ea"/>
                <a:cs typeface="Arial" panose="020B0604020202020204" pitchFamily="34" charset="0"/>
              </a:rPr>
              <a:t>Sự thay đổi trong cuộc sống của nhân vật A </a:t>
            </a:r>
            <a:r>
              <a:rPr lang="en-US" sz="2000" b="1" kern="1200">
                <a:solidFill>
                  <a:srgbClr val="1F497D">
                    <a:lumMod val="50000"/>
                  </a:srgbClr>
                </a:solidFill>
                <a:latin typeface="Arial" panose="020B0604020202020204" pitchFamily="34" charset="0"/>
                <a:ea typeface="+mn-ea"/>
                <a:cs typeface="Arial" panose="020B0604020202020204" pitchFamily="34" charset="0"/>
              </a:rPr>
              <a:t>ở </a:t>
            </a:r>
            <a:r>
              <a:rPr lang="vi-VN" sz="2000" b="1" kern="1200">
                <a:solidFill>
                  <a:srgbClr val="1F497D">
                    <a:lumMod val="50000"/>
                  </a:srgbClr>
                </a:solidFill>
                <a:latin typeface="Arial" panose="020B0604020202020204" pitchFamily="34" charset="0"/>
                <a:ea typeface="+mn-ea"/>
                <a:cs typeface="Arial" panose="020B0604020202020204" pitchFamily="34" charset="0"/>
              </a:rPr>
              <a:t>tình huống</a:t>
            </a:r>
            <a:r>
              <a:rPr lang="en-US" sz="2000" b="1" kern="1200">
                <a:solidFill>
                  <a:srgbClr val="1F497D">
                    <a:lumMod val="50000"/>
                  </a:srgbClr>
                </a:solidFill>
                <a:latin typeface="Arial" panose="020B0604020202020204" pitchFamily="34" charset="0"/>
                <a:ea typeface="+mn-ea"/>
                <a:cs typeface="Arial" panose="020B0604020202020204" pitchFamily="34" charset="0"/>
              </a:rPr>
              <a:t> là:</a:t>
            </a:r>
            <a:endParaRPr kumimoji="0" lang="en-US" sz="2000" b="1" i="0" u="none" strike="noStrike" kern="1200" cap="none" spc="0" normalizeH="0" baseline="0" noProof="0" dirty="0">
              <a:ln>
                <a:noFill/>
              </a:ln>
              <a:solidFill>
                <a:srgbClr val="1F497D">
                  <a:lumMod val="50000"/>
                </a:srgbClr>
              </a:solidFill>
              <a:effectLst/>
              <a:uLnTx/>
              <a:uFillTx/>
              <a:latin typeface="Calibri"/>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EF4ED2E4-D0E0-D2C1-C89C-E46E365E877A}"/>
              </a:ext>
            </a:extLst>
          </p:cNvPr>
          <p:cNvSpPr/>
          <p:nvPr/>
        </p:nvSpPr>
        <p:spPr>
          <a:xfrm>
            <a:off x="5314950" y="1028733"/>
            <a:ext cx="3526974" cy="1673678"/>
          </a:xfrm>
          <a:prstGeom prst="roundRect">
            <a:avLst/>
          </a:prstGeom>
          <a:solidFill>
            <a:srgbClr val="FFF9E5"/>
          </a:solidFill>
          <a:ln w="25400" cap="flat" cmpd="sng" algn="ctr">
            <a:solidFill>
              <a:srgbClr val="4BACC6">
                <a:lumMod val="75000"/>
              </a:srgbClr>
            </a:solidFill>
            <a:prstDash val="solid"/>
          </a:ln>
          <a:effectLst/>
        </p:spPr>
        <p:txBody>
          <a:bodyPr rtlCol="0" anchor="ctr"/>
          <a:lstStyle/>
          <a:p>
            <a:pPr lvl="0" algn="ctr"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Chuyển trường, chuyển nhà sang ở địa phương khác.</a:t>
            </a: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 name="Arrow: Right 6">
            <a:extLst>
              <a:ext uri="{FF2B5EF4-FFF2-40B4-BE49-F238E27FC236}">
                <a16:creationId xmlns:a16="http://schemas.microsoft.com/office/drawing/2014/main" id="{E2CA7264-98A7-9597-F536-C9C504952AA7}"/>
              </a:ext>
            </a:extLst>
          </p:cNvPr>
          <p:cNvSpPr/>
          <p:nvPr/>
        </p:nvSpPr>
        <p:spPr>
          <a:xfrm>
            <a:off x="4232517" y="1579940"/>
            <a:ext cx="695293" cy="571263"/>
          </a:xfrm>
          <a:prstGeom prst="rightArrow">
            <a:avLst/>
          </a:prstGeom>
          <a:solidFill>
            <a:srgbClr val="FFFFFF"/>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500" b="0" i="0" u="none" strike="noStrike" kern="0" cap="none" spc="0" normalizeH="0" baseline="0" noProof="0" dirty="0">
              <a:ln>
                <a:noFill/>
              </a:ln>
              <a:solidFill>
                <a:srgbClr val="F5C7BB"/>
              </a:solidFill>
              <a:effectLst/>
              <a:uLnTx/>
              <a:uFillTx/>
              <a:latin typeface="Arial" panose="020B0604020202020204" pitchFamily="34" charset="0"/>
              <a:ea typeface="+mn-ea"/>
              <a:cs typeface="Arial" panose="020B0604020202020204" pitchFamily="34" charset="0"/>
            </a:endParaRPr>
          </a:p>
        </p:txBody>
      </p:sp>
      <p:pic>
        <p:nvPicPr>
          <p:cNvPr id="8" name="Picture 2" descr="Cách viết đơn xin chuyển lớp cho học sinh, sinh viên chuẩn nhất 2022">
            <a:extLst>
              <a:ext uri="{FF2B5EF4-FFF2-40B4-BE49-F238E27FC236}">
                <a16:creationId xmlns:a16="http://schemas.microsoft.com/office/drawing/2014/main" id="{52290005-3E46-4F1B-ECF9-5E1B6C4B4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110905" y="2992298"/>
            <a:ext cx="2922190" cy="1920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377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17" name="Picture 2">
            <a:extLst>
              <a:ext uri="{FF2B5EF4-FFF2-40B4-BE49-F238E27FC236}">
                <a16:creationId xmlns:a16="http://schemas.microsoft.com/office/drawing/2014/main" id="{8B053CB4-0680-C345-636E-B1B4250E7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586565" y="-1594377"/>
            <a:ext cx="4038116" cy="8430083"/>
          </a:xfrm>
          <a:prstGeom prst="rect">
            <a:avLst/>
          </a:prstGeom>
        </p:spPr>
      </p:pic>
      <p:sp>
        <p:nvSpPr>
          <p:cNvPr id="2" name="TextBox 9">
            <a:extLst>
              <a:ext uri="{FF2B5EF4-FFF2-40B4-BE49-F238E27FC236}">
                <a16:creationId xmlns:a16="http://schemas.microsoft.com/office/drawing/2014/main" id="{A72192B6-ACD1-2A64-B591-806D43BE4FA7}"/>
              </a:ext>
            </a:extLst>
          </p:cNvPr>
          <p:cNvSpPr txBox="1"/>
          <p:nvPr/>
        </p:nvSpPr>
        <p:spPr>
          <a:xfrm>
            <a:off x="700373" y="1009624"/>
            <a:ext cx="7810500" cy="2563587"/>
          </a:xfrm>
          <a:prstGeom prst="rect">
            <a:avLst/>
          </a:prstGeom>
        </p:spPr>
        <p:txBody>
          <a:bodyPr wrap="square" lIns="0" tIns="0" rIns="0" bIns="0" rtlCol="0" anchor="t">
            <a:spAutoFit/>
          </a:bodyPr>
          <a:lstStyle/>
          <a:p>
            <a:pPr algn="ctr" defTabSz="457200">
              <a:lnSpc>
                <a:spcPct val="150000"/>
              </a:lnSpc>
              <a:buClrTx/>
            </a:pPr>
            <a:r>
              <a:rPr lang="en-US" sz="3600" b="1" kern="1200">
                <a:solidFill>
                  <a:srgbClr val="1F497D">
                    <a:lumMod val="50000"/>
                  </a:srgbClr>
                </a:solidFill>
                <a:latin typeface="Arial" panose="020B0604020202020204" pitchFamily="34" charset="0"/>
                <a:ea typeface="+mn-ea"/>
                <a:cs typeface="Arial" panose="020B0604020202020204" pitchFamily="34" charset="0"/>
              </a:rPr>
              <a:t>Hoạt động giáo dục theo chủ đề</a:t>
            </a:r>
          </a:p>
          <a:p>
            <a:pPr algn="ctr" defTabSz="457200">
              <a:lnSpc>
                <a:spcPct val="150000"/>
              </a:lnSpc>
              <a:buClrTx/>
            </a:pPr>
            <a:r>
              <a:rPr lang="en-US" sz="4000" b="1" kern="1200">
                <a:solidFill>
                  <a:srgbClr val="C00000"/>
                </a:solidFill>
                <a:latin typeface="Arial" panose="020B0604020202020204" pitchFamily="34" charset="0"/>
                <a:ea typeface="+mn-ea"/>
                <a:cs typeface="Arial" panose="020B0604020202020204" pitchFamily="34" charset="0"/>
              </a:rPr>
              <a:t>Chủ đề 1: Rèn luyện bản thân và thích ứng với sự thay đổi</a:t>
            </a:r>
            <a:endParaRPr lang="vi-VN" sz="4000" b="1" kern="1200">
              <a:solidFill>
                <a:srgbClr val="C00000"/>
              </a:solidFill>
              <a:latin typeface="Arial" panose="020B0604020202020204" pitchFamily="34" charset="0"/>
              <a:ea typeface="+mn-ea"/>
              <a:cs typeface="Arial" panose="020B0604020202020204" pitchFamily="34" charset="0"/>
            </a:endParaRPr>
          </a:p>
        </p:txBody>
      </p:sp>
      <p:pic>
        <p:nvPicPr>
          <p:cNvPr id="3" name="Picture 6">
            <a:extLst>
              <a:ext uri="{FF2B5EF4-FFF2-40B4-BE49-F238E27FC236}">
                <a16:creationId xmlns:a16="http://schemas.microsoft.com/office/drawing/2014/main" id="{3F6E3012-107E-DF57-BE2A-47DC5791D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43199" y="3749040"/>
            <a:ext cx="3657600" cy="1394460"/>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2" name="Group 1">
            <a:extLst>
              <a:ext uri="{FF2B5EF4-FFF2-40B4-BE49-F238E27FC236}">
                <a16:creationId xmlns:a16="http://schemas.microsoft.com/office/drawing/2014/main" id="{A10BE388-77A2-AAA0-250F-7C79F218CBB6}"/>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87BF4A3C-E416-7FB5-E787-A1EAEF77F172}"/>
                </a:ext>
              </a:extLst>
            </p:cNvPr>
            <p:cNvSpPr/>
            <p:nvPr/>
          </p:nvSpPr>
          <p:spPr>
            <a:xfrm flipV="1">
              <a:off x="4834930" y="84191"/>
              <a:ext cx="7359542" cy="1232175"/>
            </a:xfrm>
            <a:prstGeom prst="round2SameRect">
              <a:avLst>
                <a:gd name="adj1" fmla="val 37720"/>
                <a:gd name="adj2" fmla="val 0"/>
              </a:avLst>
            </a:prstGeom>
            <a:solidFill>
              <a:srgbClr val="F7CABE">
                <a:lumMod val="50000"/>
              </a:srgbClr>
            </a:solidFill>
            <a:ln w="25400" cap="flat" cmpd="sng" algn="ctr">
              <a:solidFill>
                <a:srgbClr val="F7CABE">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6C17300A-C070-7A09-10F8-1171C2BC70CF}"/>
                </a:ext>
              </a:extLst>
            </p:cNvPr>
            <p:cNvSpPr txBox="1"/>
            <p:nvPr/>
          </p:nvSpPr>
          <p:spPr>
            <a:xfrm>
              <a:off x="5254231" y="277036"/>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CÂU TRẢ LỜI</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909F9D0-370A-5306-826F-BC8B1632FFEE}"/>
              </a:ext>
            </a:extLst>
          </p:cNvPr>
          <p:cNvGrpSpPr/>
          <p:nvPr/>
        </p:nvGrpSpPr>
        <p:grpSpPr>
          <a:xfrm>
            <a:off x="94043" y="824365"/>
            <a:ext cx="8955913" cy="496996"/>
            <a:chOff x="775602" y="1869077"/>
            <a:chExt cx="8955913" cy="496996"/>
          </a:xfrm>
        </p:grpSpPr>
        <p:sp>
          <p:nvSpPr>
            <p:cNvPr id="10" name="TextBox 9">
              <a:extLst>
                <a:ext uri="{FF2B5EF4-FFF2-40B4-BE49-F238E27FC236}">
                  <a16:creationId xmlns:a16="http://schemas.microsoft.com/office/drawing/2014/main" id="{AB95E45D-4909-99D4-04D7-10DE3C933371}"/>
                </a:ext>
              </a:extLst>
            </p:cNvPr>
            <p:cNvSpPr txBox="1"/>
            <p:nvPr/>
          </p:nvSpPr>
          <p:spPr>
            <a:xfrm>
              <a:off x="775602" y="1869077"/>
              <a:ext cx="8955913" cy="496996"/>
            </a:xfrm>
            <a:prstGeom prst="rect">
              <a:avLst/>
            </a:prstGeom>
            <a:noFill/>
          </p:spPr>
          <p:txBody>
            <a:bodyPr wrap="square" rtlCol="0">
              <a:spAutoFit/>
            </a:bodyPr>
            <a:lstStyle/>
            <a:p>
              <a:pPr algn="ctr">
                <a:lnSpc>
                  <a:spcPct val="150000"/>
                </a:lnSpc>
                <a:buClrTx/>
                <a:defRPr/>
              </a:pPr>
              <a:r>
                <a:rPr lang="en-US" sz="2000" b="1">
                  <a:solidFill>
                    <a:srgbClr val="C00000"/>
                  </a:solidFill>
                  <a:latin typeface="Arial" panose="020B0604020202020204" pitchFamily="34" charset="0"/>
                  <a:ea typeface="+mn-ea"/>
                  <a:cs typeface="Arial" panose="020B0604020202020204" pitchFamily="34" charset="0"/>
                </a:rPr>
                <a:t>      </a:t>
              </a:r>
              <a:r>
                <a:rPr lang="vi-VN" sz="2000" b="1">
                  <a:solidFill>
                    <a:srgbClr val="C00000"/>
                  </a:solidFill>
                  <a:latin typeface="Arial" panose="020B0604020202020204" pitchFamily="34" charset="0"/>
                  <a:ea typeface="+mn-ea"/>
                  <a:cs typeface="Arial" panose="020B0604020202020204" pitchFamily="34" charset="0"/>
                </a:rPr>
                <a:t>Những biểu hiện thích nghi với sự thay đổi</a:t>
              </a:r>
              <a:r>
                <a:rPr lang="en-US" sz="2000" b="1">
                  <a:solidFill>
                    <a:srgbClr val="C00000"/>
                  </a:solidFill>
                  <a:latin typeface="Arial" panose="020B0604020202020204" pitchFamily="34" charset="0"/>
                  <a:ea typeface="+mn-ea"/>
                  <a:cs typeface="Arial" panose="020B0604020202020204" pitchFamily="34" charset="0"/>
                </a:rPr>
                <a:t> của nhân vật A là:</a:t>
              </a:r>
              <a:endParaRPr lang="vi-VN" sz="2000" b="1">
                <a:solidFill>
                  <a:srgbClr val="C00000"/>
                </a:solidFill>
                <a:latin typeface="Arial" panose="020B0604020202020204" pitchFamily="34" charset="0"/>
                <a:ea typeface="+mn-ea"/>
                <a:cs typeface="Arial" panose="020B0604020202020204" pitchFamily="34" charset="0"/>
              </a:endParaRPr>
            </a:p>
          </p:txBody>
        </p:sp>
        <p:pic>
          <p:nvPicPr>
            <p:cNvPr id="11" name="Picture 44" descr="https://cdn-icons-png.flaticon.com/128/5726/5726775.png">
              <a:extLst>
                <a:ext uri="{FF2B5EF4-FFF2-40B4-BE49-F238E27FC236}">
                  <a16:creationId xmlns:a16="http://schemas.microsoft.com/office/drawing/2014/main" id="{BF72D906-7131-AB1E-68F1-D1AD154D8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192" y="1897137"/>
              <a:ext cx="440875" cy="44087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Đáp án đúng">
            <a:extLst>
              <a:ext uri="{FF2B5EF4-FFF2-40B4-BE49-F238E27FC236}">
                <a16:creationId xmlns:a16="http://schemas.microsoft.com/office/drawing/2014/main" id="{8986702F-8FA8-F5D0-0A8E-82613838948C}"/>
              </a:ext>
            </a:extLst>
          </p:cNvPr>
          <p:cNvSpPr/>
          <p:nvPr/>
        </p:nvSpPr>
        <p:spPr>
          <a:xfrm>
            <a:off x="499121" y="1633167"/>
            <a:ext cx="3656500" cy="1428440"/>
          </a:xfrm>
          <a:prstGeom prst="roundRect">
            <a:avLst>
              <a:gd name="adj" fmla="val 12662"/>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Chủ động hỏi bố mẹ về nơi </a:t>
            </a:r>
            <a:endParaRPr lang="en-US" sz="2000" kern="1200" noProof="1">
              <a:solidFill>
                <a:prstClr val="black"/>
              </a:solidFill>
              <a:ea typeface="+mn-ea"/>
              <a:cs typeface="Arial" panose="020B0604020202020204" pitchFamily="34" charset="0"/>
            </a:endParaRPr>
          </a:p>
          <a:p>
            <a:pPr algn="ctr" defTabSz="685800">
              <a:lnSpc>
                <a:spcPct val="150000"/>
              </a:lnSpc>
              <a:buClrTx/>
              <a:defRPr/>
            </a:pPr>
            <a:r>
              <a:rPr lang="vi-VN" sz="2000" kern="1200" noProof="1">
                <a:solidFill>
                  <a:prstClr val="black"/>
                </a:solidFill>
                <a:ea typeface="+mn-ea"/>
                <a:cs typeface="Arial" panose="020B0604020202020204" pitchFamily="34" charset="0"/>
              </a:rPr>
              <a:t>ở mới</a:t>
            </a:r>
            <a:r>
              <a:rPr lang="en-US" sz="2000" kern="1200" noProof="1">
                <a:solidFill>
                  <a:prstClr val="black"/>
                </a:solidFill>
                <a:ea typeface="+mn-ea"/>
                <a:cs typeface="Arial" panose="020B0604020202020204" pitchFamily="34" charset="0"/>
              </a:rPr>
              <a:t>.</a:t>
            </a:r>
            <a:endParaRPr lang="vi-VN" sz="2000" kern="1200" noProof="1">
              <a:solidFill>
                <a:prstClr val="black"/>
              </a:solidFill>
              <a:ea typeface="+mn-ea"/>
              <a:cs typeface="Arial" panose="020B0604020202020204" pitchFamily="34" charset="0"/>
            </a:endParaRPr>
          </a:p>
        </p:txBody>
      </p:sp>
      <p:sp>
        <p:nvSpPr>
          <p:cNvPr id="20" name="Đáp án đúng">
            <a:extLst>
              <a:ext uri="{FF2B5EF4-FFF2-40B4-BE49-F238E27FC236}">
                <a16:creationId xmlns:a16="http://schemas.microsoft.com/office/drawing/2014/main" id="{0870F75E-C52C-BEC1-4F1C-29309B775122}"/>
              </a:ext>
            </a:extLst>
          </p:cNvPr>
          <p:cNvSpPr/>
          <p:nvPr/>
        </p:nvSpPr>
        <p:spPr>
          <a:xfrm>
            <a:off x="4702627" y="1633167"/>
            <a:ext cx="3752420" cy="1428440"/>
          </a:xfrm>
          <a:prstGeom prst="roundRect">
            <a:avLst>
              <a:gd name="adj" fmla="val 11861"/>
            </a:avLst>
          </a:prstGeom>
          <a:solidFill>
            <a:srgbClr val="FFFFE1"/>
          </a:solidFill>
          <a:ln w="12700" cap="flat" cmpd="sng" algn="ctr">
            <a:solidFill>
              <a:srgbClr val="000000"/>
            </a:solidFill>
            <a:prstDash val="solid"/>
          </a:ln>
          <a:effectLst/>
        </p:spPr>
        <p:txBody>
          <a:bodyPr rtlCol="0" anchor="ctr"/>
          <a:lstStyle/>
          <a:p>
            <a:pPr algn="ctr" defTabSz="685800">
              <a:buClrTx/>
              <a:defRPr/>
            </a:pPr>
            <a:r>
              <a:rPr lang="vi-VN" sz="2000" kern="1200" noProof="1">
                <a:solidFill>
                  <a:prstClr val="black"/>
                </a:solidFill>
                <a:ea typeface="+mn-ea"/>
                <a:cs typeface="Arial" panose="020B0604020202020204" pitchFamily="34" charset="0"/>
              </a:rPr>
              <a:t>Tìm hiểu về ngôi trường mới.</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21" name="Đáp án đúng">
            <a:extLst>
              <a:ext uri="{FF2B5EF4-FFF2-40B4-BE49-F238E27FC236}">
                <a16:creationId xmlns:a16="http://schemas.microsoft.com/office/drawing/2014/main" id="{853C889E-0471-EE12-F1D1-70020E277C34}"/>
              </a:ext>
            </a:extLst>
          </p:cNvPr>
          <p:cNvSpPr/>
          <p:nvPr/>
        </p:nvSpPr>
        <p:spPr>
          <a:xfrm>
            <a:off x="499120" y="3418532"/>
            <a:ext cx="3656501" cy="1428440"/>
          </a:xfrm>
          <a:prstGeom prst="roundRect">
            <a:avLst>
              <a:gd name="adj" fmla="val 14448"/>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Quen với cách dạy của </a:t>
            </a:r>
            <a:endParaRPr lang="en-US" sz="2000" kern="1200" noProof="1">
              <a:solidFill>
                <a:prstClr val="black"/>
              </a:solidFill>
              <a:latin typeface="Arial" panose="020B0604020202020204" pitchFamily="34" charset="0"/>
              <a:ea typeface="+mn-ea"/>
              <a:cs typeface="Arial" panose="020B0604020202020204" pitchFamily="34" charset="0"/>
            </a:endParaRPr>
          </a:p>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thầy cô. </a:t>
            </a:r>
          </a:p>
        </p:txBody>
      </p:sp>
      <p:sp>
        <p:nvSpPr>
          <p:cNvPr id="22" name="Đáp án đúng">
            <a:extLst>
              <a:ext uri="{FF2B5EF4-FFF2-40B4-BE49-F238E27FC236}">
                <a16:creationId xmlns:a16="http://schemas.microsoft.com/office/drawing/2014/main" id="{53338899-DE49-0EC2-04C4-AC0C51D26E6B}"/>
              </a:ext>
            </a:extLst>
          </p:cNvPr>
          <p:cNvSpPr/>
          <p:nvPr/>
        </p:nvSpPr>
        <p:spPr>
          <a:xfrm>
            <a:off x="4702627" y="3418532"/>
            <a:ext cx="3739719" cy="1428440"/>
          </a:xfrm>
          <a:prstGeom prst="roundRect">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Có những người bạn mới sau một tuần.</a:t>
            </a:r>
          </a:p>
        </p:txBody>
      </p:sp>
      <p:cxnSp>
        <p:nvCxnSpPr>
          <p:cNvPr id="23" name="Straight Connector 22">
            <a:extLst>
              <a:ext uri="{FF2B5EF4-FFF2-40B4-BE49-F238E27FC236}">
                <a16:creationId xmlns:a16="http://schemas.microsoft.com/office/drawing/2014/main" id="{753F4F1E-EC18-E86B-3DAE-193CEF839548}"/>
              </a:ext>
            </a:extLst>
          </p:cNvPr>
          <p:cNvCxnSpPr>
            <a:cxnSpLocks/>
            <a:stCxn id="19" idx="3"/>
            <a:endCxn id="20" idx="1"/>
          </p:cNvCxnSpPr>
          <p:nvPr/>
        </p:nvCxnSpPr>
        <p:spPr>
          <a:xfrm>
            <a:off x="4155621" y="2347387"/>
            <a:ext cx="547006" cy="0"/>
          </a:xfrm>
          <a:prstGeom prst="line">
            <a:avLst/>
          </a:prstGeom>
          <a:noFill/>
          <a:ln w="12700" cap="flat" cmpd="sng" algn="ctr">
            <a:solidFill>
              <a:srgbClr val="000000"/>
            </a:solidFill>
            <a:prstDash val="solid"/>
          </a:ln>
          <a:effectLst/>
        </p:spPr>
      </p:cxnSp>
      <p:cxnSp>
        <p:nvCxnSpPr>
          <p:cNvPr id="24" name="Straight Connector 23">
            <a:extLst>
              <a:ext uri="{FF2B5EF4-FFF2-40B4-BE49-F238E27FC236}">
                <a16:creationId xmlns:a16="http://schemas.microsoft.com/office/drawing/2014/main" id="{8D34A3FD-C377-8AFC-F6A6-F9F280788F15}"/>
              </a:ext>
            </a:extLst>
          </p:cNvPr>
          <p:cNvCxnSpPr>
            <a:cxnSpLocks/>
            <a:stCxn id="21" idx="3"/>
            <a:endCxn id="22" idx="1"/>
          </p:cNvCxnSpPr>
          <p:nvPr/>
        </p:nvCxnSpPr>
        <p:spPr>
          <a:xfrm>
            <a:off x="4155621" y="4132752"/>
            <a:ext cx="547006" cy="0"/>
          </a:xfrm>
          <a:prstGeom prst="line">
            <a:avLst/>
          </a:prstGeom>
          <a:noFill/>
          <a:ln w="12700" cap="flat" cmpd="sng" algn="ctr">
            <a:solidFill>
              <a:srgbClr val="000000"/>
            </a:solidFill>
            <a:prstDash val="solid"/>
          </a:ln>
          <a:effectLst/>
        </p:spPr>
      </p:cxnSp>
      <p:cxnSp>
        <p:nvCxnSpPr>
          <p:cNvPr id="25" name="Elbow Connector 15">
            <a:extLst>
              <a:ext uri="{FF2B5EF4-FFF2-40B4-BE49-F238E27FC236}">
                <a16:creationId xmlns:a16="http://schemas.microsoft.com/office/drawing/2014/main" id="{C9D2D5F7-7063-2DC8-BF3D-9E05EBBBD14F}"/>
              </a:ext>
            </a:extLst>
          </p:cNvPr>
          <p:cNvCxnSpPr>
            <a:cxnSpLocks/>
            <a:stCxn id="20" idx="3"/>
            <a:endCxn id="22" idx="3"/>
          </p:cNvCxnSpPr>
          <p:nvPr/>
        </p:nvCxnSpPr>
        <p:spPr>
          <a:xfrm flipH="1">
            <a:off x="8442346" y="2347387"/>
            <a:ext cx="12701" cy="1785365"/>
          </a:xfrm>
          <a:prstGeom prst="bentConnector3">
            <a:avLst>
              <a:gd name="adj1" fmla="val -1799858"/>
            </a:avLst>
          </a:prstGeom>
          <a:noFill/>
          <a:ln w="12700" cap="flat" cmpd="sng" algn="ctr">
            <a:solidFill>
              <a:srgbClr val="000000"/>
            </a:solidFill>
            <a:prstDash val="solid"/>
          </a:ln>
          <a:effectLst/>
        </p:spPr>
      </p:cxnSp>
    </p:spTree>
    <p:extLst>
      <p:ext uri="{BB962C8B-B14F-4D97-AF65-F5344CB8AC3E}">
        <p14:creationId xmlns:p14="http://schemas.microsoft.com/office/powerpoint/2010/main" val="17659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righ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28" name="Google Shape;2739;p36">
            <a:extLst>
              <a:ext uri="{FF2B5EF4-FFF2-40B4-BE49-F238E27FC236}">
                <a16:creationId xmlns:a16="http://schemas.microsoft.com/office/drawing/2014/main" id="{FB20286A-C180-228A-B80B-E13003BDA36F}"/>
              </a:ext>
            </a:extLst>
          </p:cNvPr>
          <p:cNvSpPr/>
          <p:nvPr/>
        </p:nvSpPr>
        <p:spPr>
          <a:xfrm flipH="1">
            <a:off x="1529933" y="93282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rgbClr val="FBCD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Freeform 5">
            <a:extLst>
              <a:ext uri="{FF2B5EF4-FFF2-40B4-BE49-F238E27FC236}">
                <a16:creationId xmlns:a16="http://schemas.microsoft.com/office/drawing/2014/main" id="{3475161D-D86E-D921-F9DC-82AAA7DAE33C}"/>
              </a:ext>
            </a:extLst>
          </p:cNvPr>
          <p:cNvSpPr/>
          <p:nvPr/>
        </p:nvSpPr>
        <p:spPr>
          <a:xfrm rot="10800000">
            <a:off x="3164588" y="514349"/>
            <a:ext cx="5628348" cy="426476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7FBCB"/>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08F8C1C-7722-9662-726C-6CEE23CF8698}"/>
              </a:ext>
            </a:extLst>
          </p:cNvPr>
          <p:cNvSpPr txBox="1"/>
          <p:nvPr/>
        </p:nvSpPr>
        <p:spPr>
          <a:xfrm>
            <a:off x="3482295" y="726661"/>
            <a:ext cx="4992934" cy="3690177"/>
          </a:xfrm>
          <a:prstGeom prst="rect">
            <a:avLst/>
          </a:prstGeom>
          <a:noFill/>
        </p:spPr>
        <p:txBody>
          <a:bodyPr wrap="square">
            <a:spAutoFit/>
          </a:bodyPr>
          <a:lstStyle/>
          <a:p>
            <a:pPr algn="just" defTabSz="457200">
              <a:lnSpc>
                <a:spcPct val="200000"/>
              </a:lnSpc>
              <a:buClrTx/>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Sự rèn luyện sẽ giúp chúng ta hình thành và phát triển năng lực. Vậy nên, các em cần rèn luyện thường xuyên để có thể thích ứng tốt hơn. Những hoạt động tiếp theo cũng sẽ hỗ trợ cho các em có được khả năng thích ứng với sự thay đổi.</a:t>
            </a:r>
          </a:p>
        </p:txBody>
      </p:sp>
      <p:sp>
        <p:nvSpPr>
          <p:cNvPr id="41" name="Freeform 4">
            <a:extLst>
              <a:ext uri="{FF2B5EF4-FFF2-40B4-BE49-F238E27FC236}">
                <a16:creationId xmlns:a16="http://schemas.microsoft.com/office/drawing/2014/main" id="{3C1B4F08-34CE-9CAC-E04C-27167F3B3FB1}"/>
              </a:ext>
            </a:extLst>
          </p:cNvPr>
          <p:cNvSpPr/>
          <p:nvPr/>
        </p:nvSpPr>
        <p:spPr>
          <a:xfrm>
            <a:off x="351064" y="520860"/>
            <a:ext cx="2552404" cy="42291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F0C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2F02A74D-BF7E-BE77-5AD8-4EDA02C5564E}"/>
              </a:ext>
            </a:extLst>
          </p:cNvPr>
          <p:cNvSpPr txBox="1"/>
          <p:nvPr/>
        </p:nvSpPr>
        <p:spPr>
          <a:xfrm>
            <a:off x="516707" y="2186009"/>
            <a:ext cx="2250986" cy="523220"/>
          </a:xfrm>
          <a:prstGeom prst="rect">
            <a:avLst/>
          </a:prstGeom>
          <a:noFill/>
        </p:spPr>
        <p:txBody>
          <a:bodyPr wrap="square" rtlCol="0">
            <a:spAutoFit/>
          </a:bodyPr>
          <a:lstStyle/>
          <a:p>
            <a:pPr algn="ctr" defTabSz="457200">
              <a:buClrTx/>
            </a:pPr>
            <a:r>
              <a:rPr lang="en-US" sz="2800" b="1" kern="120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28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3" name="Picture 42" descr="Icon&#10;&#10;Description automatically generated">
            <a:extLst>
              <a:ext uri="{FF2B5EF4-FFF2-40B4-BE49-F238E27FC236}">
                <a16:creationId xmlns:a16="http://schemas.microsoft.com/office/drawing/2014/main" id="{9F043033-8CE3-1D68-7357-95FA591E9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54" y="726661"/>
            <a:ext cx="1360926" cy="1360926"/>
          </a:xfrm>
          <a:prstGeom prst="rect">
            <a:avLst/>
          </a:prstGeom>
        </p:spPr>
      </p:pic>
      <p:pic>
        <p:nvPicPr>
          <p:cNvPr id="45" name="Picture 44">
            <a:extLst>
              <a:ext uri="{FF2B5EF4-FFF2-40B4-BE49-F238E27FC236}">
                <a16:creationId xmlns:a16="http://schemas.microsoft.com/office/drawing/2014/main" id="{493F1D42-0B89-3AAB-F721-96144A908F7F}"/>
              </a:ext>
            </a:extLst>
          </p:cNvPr>
          <p:cNvPicPr>
            <a:picLocks noChangeAspect="1"/>
          </p:cNvPicPr>
          <p:nvPr/>
        </p:nvPicPr>
        <p:blipFill>
          <a:blip r:embed="rId4"/>
          <a:stretch>
            <a:fillRect/>
          </a:stretch>
        </p:blipFill>
        <p:spPr>
          <a:xfrm>
            <a:off x="604682" y="2988129"/>
            <a:ext cx="2099022" cy="2155371"/>
          </a:xfrm>
          <a:prstGeom prst="rect">
            <a:avLst/>
          </a:prstGeom>
        </p:spPr>
      </p:pic>
    </p:spTree>
    <p:extLst>
      <p:ext uri="{BB962C8B-B14F-4D97-AF65-F5344CB8AC3E}">
        <p14:creationId xmlns:p14="http://schemas.microsoft.com/office/powerpoint/2010/main" val="90236007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righ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5" name="TextBox 24">
            <a:extLst>
              <a:ext uri="{FF2B5EF4-FFF2-40B4-BE49-F238E27FC236}">
                <a16:creationId xmlns:a16="http://schemas.microsoft.com/office/drawing/2014/main" id="{786ECDA8-2BEF-0C94-7B1D-600BB0CC2F3B}"/>
              </a:ext>
            </a:extLst>
          </p:cNvPr>
          <p:cNvSpPr txBox="1"/>
          <p:nvPr/>
        </p:nvSpPr>
        <p:spPr>
          <a:xfrm>
            <a:off x="824724" y="222706"/>
            <a:ext cx="7494551"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3: Xây dựng kịch bản và đóng vai thể hiện khả năng thích ứng với sự thay đổi của bản thân</a:t>
            </a:r>
            <a:endParaRPr lang="en-US" sz="2200" kern="1200" dirty="0">
              <a:solidFill>
                <a:srgbClr val="C00000"/>
              </a:solidFill>
              <a:ea typeface="Calibri" panose="020F050202020403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9921F8C6-8BE6-B8D0-268E-48A819040EED}"/>
              </a:ext>
            </a:extLst>
          </p:cNvPr>
          <p:cNvSpPr/>
          <p:nvPr/>
        </p:nvSpPr>
        <p:spPr>
          <a:xfrm>
            <a:off x="3967843" y="1465963"/>
            <a:ext cx="4770087" cy="337725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8E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613D71F-D8EF-5E95-1522-999F76082E96}"/>
              </a:ext>
            </a:extLst>
          </p:cNvPr>
          <p:cNvSpPr txBox="1"/>
          <p:nvPr/>
        </p:nvSpPr>
        <p:spPr>
          <a:xfrm>
            <a:off x="4187610" y="1751929"/>
            <a:ext cx="4330551" cy="2805320"/>
          </a:xfrm>
          <a:prstGeom prst="rect">
            <a:avLst/>
          </a:prstGeom>
          <a:noFill/>
        </p:spPr>
        <p:txBody>
          <a:bodyPr wrap="square">
            <a:spAutoFit/>
          </a:bodyPr>
          <a:lstStyle/>
          <a:p>
            <a:pPr algn="just" defTabSz="457200">
              <a:lnSpc>
                <a:spcPct val="150000"/>
              </a:lnSpc>
              <a:buClrTx/>
            </a:pPr>
            <a:r>
              <a:rPr lang="en-US" sz="2000" kern="1200">
                <a:latin typeface="Arial" panose="020B0604020202020204" pitchFamily="34" charset="0"/>
                <a:ea typeface="Calibri" panose="020F0502020204030204" pitchFamily="34" charset="0"/>
                <a:cs typeface="Arial" panose="020B0604020202020204" pitchFamily="34" charset="0"/>
              </a:rPr>
              <a:t>Cả lớp chia </a:t>
            </a:r>
            <a:r>
              <a:rPr lang="vi-VN" sz="2000" kern="1200">
                <a:latin typeface="Arial" panose="020B0604020202020204" pitchFamily="34" charset="0"/>
                <a:ea typeface="Calibri" panose="020F0502020204030204" pitchFamily="34" charset="0"/>
                <a:cs typeface="Arial" panose="020B0604020202020204" pitchFamily="34" charset="0"/>
              </a:rPr>
              <a:t>thành thành 4 nhóm,</a:t>
            </a:r>
            <a:r>
              <a:rPr lang="en-US" sz="2000" kern="1200">
                <a:latin typeface="Arial" panose="020B0604020202020204" pitchFamily="34" charset="0"/>
                <a:ea typeface="Calibri" panose="020F0502020204030204" pitchFamily="34" charset="0"/>
                <a:cs typeface="Arial" panose="020B0604020202020204" pitchFamily="34" charset="0"/>
              </a:rPr>
              <a:t> các nhóm dựa vào gợi ý (SGK – tr.9) và trao đổi với nhau để</a:t>
            </a:r>
            <a:r>
              <a:rPr lang="vi-VN" sz="2000" kern="1200">
                <a:latin typeface="Arial" panose="020B0604020202020204" pitchFamily="34" charset="0"/>
                <a:ea typeface="Calibri" panose="020F0502020204030204" pitchFamily="34" charset="0"/>
                <a:cs typeface="Arial" panose="020B0604020202020204" pitchFamily="34" charset="0"/>
              </a:rPr>
              <a:t> thực hiện nhiệm vụ</a:t>
            </a:r>
            <a:r>
              <a:rPr lang="en-US" sz="2000" kern="1200">
                <a:latin typeface="Arial" panose="020B0604020202020204" pitchFamily="34" charset="0"/>
                <a:ea typeface="Calibri" panose="020F0502020204030204" pitchFamily="34" charset="0"/>
                <a:cs typeface="Arial" panose="020B0604020202020204" pitchFamily="34" charset="0"/>
              </a:rPr>
              <a:t> sau</a:t>
            </a:r>
            <a:r>
              <a:rPr lang="vi-VN" sz="2000" kern="1200">
                <a:latin typeface="Arial" panose="020B0604020202020204" pitchFamily="34" charset="0"/>
                <a:ea typeface="Calibri" panose="020F0502020204030204" pitchFamily="34" charset="0"/>
                <a:cs typeface="Arial" panose="020B0604020202020204" pitchFamily="34" charset="0"/>
              </a:rPr>
              <a:t>: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Xây dựng kịch bản và đóng vai thể hiện khả năng thích ứng với sự thay đổi của bản thân.</a:t>
            </a:r>
          </a:p>
        </p:txBody>
      </p:sp>
      <p:grpSp>
        <p:nvGrpSpPr>
          <p:cNvPr id="36" name="Group 35">
            <a:extLst>
              <a:ext uri="{FF2B5EF4-FFF2-40B4-BE49-F238E27FC236}">
                <a16:creationId xmlns:a16="http://schemas.microsoft.com/office/drawing/2014/main" id="{F9586C28-C92A-A57C-23EB-91E1A9D7653C}"/>
              </a:ext>
            </a:extLst>
          </p:cNvPr>
          <p:cNvGrpSpPr/>
          <p:nvPr/>
        </p:nvGrpSpPr>
        <p:grpSpPr>
          <a:xfrm>
            <a:off x="406070" y="1465963"/>
            <a:ext cx="3204953" cy="3377253"/>
            <a:chOff x="406070" y="1465963"/>
            <a:chExt cx="3204953" cy="3377253"/>
          </a:xfrm>
        </p:grpSpPr>
        <p:grpSp>
          <p:nvGrpSpPr>
            <p:cNvPr id="16" name="Group 15">
              <a:extLst>
                <a:ext uri="{FF2B5EF4-FFF2-40B4-BE49-F238E27FC236}">
                  <a16:creationId xmlns:a16="http://schemas.microsoft.com/office/drawing/2014/main" id="{48F52D0C-FDCF-A90C-2AE8-BE3B3F25C8FC}"/>
                </a:ext>
              </a:extLst>
            </p:cNvPr>
            <p:cNvGrpSpPr/>
            <p:nvPr/>
          </p:nvGrpSpPr>
          <p:grpSpPr>
            <a:xfrm>
              <a:off x="406070" y="1465963"/>
              <a:ext cx="3204953" cy="3377253"/>
              <a:chOff x="914400" y="2826612"/>
              <a:chExt cx="6409906" cy="6754504"/>
            </a:xfrm>
          </p:grpSpPr>
          <p:grpSp>
            <p:nvGrpSpPr>
              <p:cNvPr id="18" name="Group 6">
                <a:extLst>
                  <a:ext uri="{FF2B5EF4-FFF2-40B4-BE49-F238E27FC236}">
                    <a16:creationId xmlns:a16="http://schemas.microsoft.com/office/drawing/2014/main" id="{B1AC3175-716A-9CAF-0688-F34F5D90D2E2}"/>
                  </a:ext>
                </a:extLst>
              </p:cNvPr>
              <p:cNvGrpSpPr/>
              <p:nvPr/>
            </p:nvGrpSpPr>
            <p:grpSpPr>
              <a:xfrm>
                <a:off x="914400" y="2826612"/>
                <a:ext cx="6409906" cy="6754504"/>
                <a:chOff x="0" y="-47625"/>
                <a:chExt cx="1457118" cy="1945743"/>
              </a:xfrm>
            </p:grpSpPr>
            <p:sp>
              <p:nvSpPr>
                <p:cNvPr id="22" name="Freeform 7">
                  <a:extLst>
                    <a:ext uri="{FF2B5EF4-FFF2-40B4-BE49-F238E27FC236}">
                      <a16:creationId xmlns:a16="http://schemas.microsoft.com/office/drawing/2014/main" id="{32F3AC10-1C5B-652B-35C0-6693D2874C97}"/>
                    </a:ext>
                  </a:extLst>
                </p:cNvPr>
                <p:cNvSpPr/>
                <p:nvPr/>
              </p:nvSpPr>
              <p:spPr>
                <a:xfrm>
                  <a:off x="0" y="-47625"/>
                  <a:ext cx="1457118" cy="19457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3" name="TextBox 8">
                  <a:extLst>
                    <a:ext uri="{FF2B5EF4-FFF2-40B4-BE49-F238E27FC236}">
                      <a16:creationId xmlns:a16="http://schemas.microsoft.com/office/drawing/2014/main" id="{C86DC735-6396-3BC8-BB26-57E3F4EB799E}"/>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6DA826F5-55CE-4F19-3863-6633C667FBC4}"/>
                  </a:ext>
                </a:extLst>
              </p:cNvPr>
              <p:cNvGrpSpPr/>
              <p:nvPr/>
            </p:nvGrpSpPr>
            <p:grpSpPr>
              <a:xfrm>
                <a:off x="1097128" y="3340014"/>
                <a:ext cx="6103136" cy="1604190"/>
                <a:chOff x="1095253" y="3377236"/>
                <a:chExt cx="6103136" cy="1604190"/>
              </a:xfrm>
            </p:grpSpPr>
            <p:sp>
              <p:nvSpPr>
                <p:cNvPr id="20" name="Freeform 10">
                  <a:extLst>
                    <a:ext uri="{FF2B5EF4-FFF2-40B4-BE49-F238E27FC236}">
                      <a16:creationId xmlns:a16="http://schemas.microsoft.com/office/drawing/2014/main" id="{5EE4CBC4-E1A1-F1BD-6BB5-AF46BA0225B4}"/>
                    </a:ext>
                  </a:extLst>
                </p:cNvPr>
                <p:cNvSpPr/>
                <p:nvPr/>
              </p:nvSpPr>
              <p:spPr>
                <a:xfrm>
                  <a:off x="1233451" y="3377236"/>
                  <a:ext cx="5826740" cy="160419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5EAFA260-AB29-FF4D-0B2C-B2B5B5B22332}"/>
                    </a:ext>
                  </a:extLst>
                </p:cNvPr>
                <p:cNvSpPr txBox="1"/>
                <p:nvPr/>
              </p:nvSpPr>
              <p:spPr>
                <a:xfrm>
                  <a:off x="1095253" y="3813140"/>
                  <a:ext cx="6103136" cy="861774"/>
                </a:xfrm>
                <a:prstGeom prst="rect">
                  <a:avLst/>
                </a:prstGeom>
                <a:noFill/>
              </p:spPr>
              <p:txBody>
                <a:bodyPr wrap="square" rtlCol="0">
                  <a:spAutoFit/>
                </a:bodyPr>
                <a:lstStyle/>
                <a:p>
                  <a:pPr algn="ctr" defTabSz="457200">
                    <a:buClrTx/>
                    <a:buFontTx/>
                    <a:buNone/>
                    <a:defRPr/>
                  </a:pPr>
                  <a:r>
                    <a:rPr lang="en-US" sz="2200" b="1" kern="1200">
                      <a:solidFill>
                        <a:sysClr val="windowText" lastClr="000000"/>
                      </a:solidFill>
                      <a:latin typeface="Arial" panose="020B0604020202020204" pitchFamily="34" charset="0"/>
                      <a:ea typeface="+mn-ea"/>
                      <a:cs typeface="Arial" panose="020B0604020202020204" pitchFamily="34" charset="0"/>
                    </a:rPr>
                    <a:t>Hoạt động nhóm</a:t>
                  </a:r>
                  <a:endParaRPr lang="en-US" sz="2200" b="1" kern="1200" dirty="0">
                    <a:solidFill>
                      <a:sysClr val="windowText" lastClr="000000"/>
                    </a:solidFill>
                    <a:latin typeface="Arial" panose="020B0604020202020204" pitchFamily="34" charset="0"/>
                    <a:ea typeface="+mn-ea"/>
                    <a:cs typeface="Arial" panose="020B0604020202020204" pitchFamily="34" charset="0"/>
                  </a:endParaRPr>
                </a:p>
              </p:txBody>
            </p:sp>
          </p:grpSp>
        </p:grpSp>
        <p:pic>
          <p:nvPicPr>
            <p:cNvPr id="24" name="Picture 9">
              <a:extLst>
                <a:ext uri="{FF2B5EF4-FFF2-40B4-BE49-F238E27FC236}">
                  <a16:creationId xmlns:a16="http://schemas.microsoft.com/office/drawing/2014/main" id="{AD819D43-4B9F-652C-48D2-A9029EBDC9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1682" y="2722793"/>
              <a:ext cx="1731408" cy="1945401"/>
            </a:xfrm>
            <a:prstGeom prst="rect">
              <a:avLst/>
            </a:prstGeom>
          </p:spPr>
        </p:pic>
      </p:grpSp>
    </p:spTree>
    <p:extLst>
      <p:ext uri="{BB962C8B-B14F-4D97-AF65-F5344CB8AC3E}">
        <p14:creationId xmlns:p14="http://schemas.microsoft.com/office/powerpoint/2010/main" val="25133319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0" y="29369"/>
            <a:ext cx="1094496" cy="489845"/>
          </a:xfrm>
          <a:prstGeom prst="rect">
            <a:avLst/>
          </a:prstGeom>
        </p:spPr>
      </p:pic>
      <p:grpSp>
        <p:nvGrpSpPr>
          <p:cNvPr id="2" name="Group 1">
            <a:extLst>
              <a:ext uri="{FF2B5EF4-FFF2-40B4-BE49-F238E27FC236}">
                <a16:creationId xmlns:a16="http://schemas.microsoft.com/office/drawing/2014/main" id="{893FDAA0-5267-E29C-6364-39DAC2B82FB0}"/>
              </a:ext>
            </a:extLst>
          </p:cNvPr>
          <p:cNvGrpSpPr/>
          <p:nvPr/>
        </p:nvGrpSpPr>
        <p:grpSpPr>
          <a:xfrm>
            <a:off x="1519918" y="-11430"/>
            <a:ext cx="6104163" cy="1036332"/>
            <a:chOff x="1507218" y="0"/>
            <a:chExt cx="6104163" cy="1134073"/>
          </a:xfrm>
        </p:grpSpPr>
        <p:cxnSp>
          <p:nvCxnSpPr>
            <p:cNvPr id="3" name="Straight Connector 2">
              <a:extLst>
                <a:ext uri="{FF2B5EF4-FFF2-40B4-BE49-F238E27FC236}">
                  <a16:creationId xmlns:a16="http://schemas.microsoft.com/office/drawing/2014/main" id="{CBE08B24-1594-CB45-19B5-9A3876684902}"/>
                </a:ext>
              </a:extLst>
            </p:cNvPr>
            <p:cNvCxnSpPr/>
            <p:nvPr/>
          </p:nvCxnSpPr>
          <p:spPr>
            <a:xfrm flipV="1">
              <a:off x="3533141" y="0"/>
              <a:ext cx="0" cy="381000"/>
            </a:xfrm>
            <a:prstGeom prst="line">
              <a:avLst/>
            </a:prstGeom>
            <a:noFill/>
            <a:ln w="38100" cap="flat" cmpd="sng" algn="ctr">
              <a:solidFill>
                <a:srgbClr val="002060"/>
              </a:solidFill>
              <a:prstDash val="solid"/>
            </a:ln>
            <a:effectLst/>
          </p:spPr>
        </p:cxnSp>
        <p:cxnSp>
          <p:nvCxnSpPr>
            <p:cNvPr id="4" name="Straight Connector 3">
              <a:extLst>
                <a:ext uri="{FF2B5EF4-FFF2-40B4-BE49-F238E27FC236}">
                  <a16:creationId xmlns:a16="http://schemas.microsoft.com/office/drawing/2014/main" id="{FE1D0186-9DDA-92E5-BEAF-CE4FE46647B5}"/>
                </a:ext>
              </a:extLst>
            </p:cNvPr>
            <p:cNvCxnSpPr/>
            <p:nvPr/>
          </p:nvCxnSpPr>
          <p:spPr>
            <a:xfrm flipV="1">
              <a:off x="5628006" y="0"/>
              <a:ext cx="0" cy="381000"/>
            </a:xfrm>
            <a:prstGeom prst="line">
              <a:avLst/>
            </a:prstGeom>
            <a:noFill/>
            <a:ln w="38100" cap="flat" cmpd="sng" algn="ctr">
              <a:solidFill>
                <a:srgbClr val="002060"/>
              </a:solidFill>
              <a:prstDash val="solid"/>
            </a:ln>
            <a:effectLst/>
          </p:spPr>
        </p:cxnSp>
        <p:sp>
          <p:nvSpPr>
            <p:cNvPr id="5" name="Rounded Rectangle 12">
              <a:extLst>
                <a:ext uri="{FF2B5EF4-FFF2-40B4-BE49-F238E27FC236}">
                  <a16:creationId xmlns:a16="http://schemas.microsoft.com/office/drawing/2014/main" id="{4CDAA226-2142-FABA-A075-2D030F4787C5}"/>
                </a:ext>
              </a:extLst>
            </p:cNvPr>
            <p:cNvSpPr/>
            <p:nvPr/>
          </p:nvSpPr>
          <p:spPr>
            <a:xfrm>
              <a:off x="1507218" y="362188"/>
              <a:ext cx="6104163" cy="771885"/>
            </a:xfrm>
            <a:prstGeom prst="roundRect">
              <a:avLst>
                <a:gd name="adj" fmla="val 18641"/>
              </a:avLst>
            </a:prstGeom>
            <a:solidFill>
              <a:srgbClr val="00206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400" b="1" kern="1200">
                  <a:solidFill>
                    <a:srgbClr val="FFFFF3"/>
                  </a:solidFill>
                  <a:cs typeface="Arial" panose="020B0604020202020204" pitchFamily="34" charset="0"/>
                </a:rPr>
                <a:t>GỢI Ý THỰC HIỆN</a:t>
              </a:r>
              <a:endParaRPr lang="en-US" sz="2400" b="1" kern="1200" dirty="0">
                <a:solidFill>
                  <a:srgbClr val="FFFFF3"/>
                </a:solidFill>
                <a:cs typeface="Arial" panose="020B0604020202020204" pitchFamily="34" charset="0"/>
              </a:endParaRPr>
            </a:p>
          </p:txBody>
        </p:sp>
      </p:grpSp>
      <p:sp>
        <p:nvSpPr>
          <p:cNvPr id="6" name="Rounded Rectangle 207">
            <a:extLst>
              <a:ext uri="{FF2B5EF4-FFF2-40B4-BE49-F238E27FC236}">
                <a16:creationId xmlns:a16="http://schemas.microsoft.com/office/drawing/2014/main" id="{6BB3B6AE-335B-0770-FF0C-9ABF8660B4C7}"/>
              </a:ext>
            </a:extLst>
          </p:cNvPr>
          <p:cNvSpPr/>
          <p:nvPr/>
        </p:nvSpPr>
        <p:spPr>
          <a:xfrm>
            <a:off x="4514849" y="1355875"/>
            <a:ext cx="4270282" cy="109496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Lựa chọn tình huống với sự thay đổi thường xảy ra trong cuộc sống</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7" name="Elbow Connector 209">
            <a:extLst>
              <a:ext uri="{FF2B5EF4-FFF2-40B4-BE49-F238E27FC236}">
                <a16:creationId xmlns:a16="http://schemas.microsoft.com/office/drawing/2014/main" id="{D387063A-E014-ED59-DB25-4A1609B7F299}"/>
              </a:ext>
            </a:extLst>
          </p:cNvPr>
          <p:cNvCxnSpPr>
            <a:cxnSpLocks/>
            <a:stCxn id="64" idx="3"/>
            <a:endCxn id="6" idx="1"/>
          </p:cNvCxnSpPr>
          <p:nvPr/>
        </p:nvCxnSpPr>
        <p:spPr>
          <a:xfrm flipV="1">
            <a:off x="3786261" y="1903356"/>
            <a:ext cx="728588" cy="1206340"/>
          </a:xfrm>
          <a:prstGeom prst="bentConnector3">
            <a:avLst>
              <a:gd name="adj1" fmla="val 50000"/>
            </a:avLst>
          </a:prstGeom>
          <a:noFill/>
          <a:ln w="19050" cap="flat" cmpd="sng" algn="ctr">
            <a:solidFill>
              <a:srgbClr val="000000"/>
            </a:solidFill>
            <a:prstDash val="solid"/>
            <a:tailEnd type="triangle"/>
          </a:ln>
          <a:effectLst/>
        </p:spPr>
      </p:cxnSp>
      <p:cxnSp>
        <p:nvCxnSpPr>
          <p:cNvPr id="8" name="Straight Arrow Connector 7">
            <a:extLst>
              <a:ext uri="{FF2B5EF4-FFF2-40B4-BE49-F238E27FC236}">
                <a16:creationId xmlns:a16="http://schemas.microsoft.com/office/drawing/2014/main" id="{6ABCFA5B-4FC9-5EA0-3562-739DF4222191}"/>
              </a:ext>
            </a:extLst>
          </p:cNvPr>
          <p:cNvCxnSpPr>
            <a:cxnSpLocks/>
            <a:stCxn id="64" idx="3"/>
            <a:endCxn id="9" idx="1"/>
          </p:cNvCxnSpPr>
          <p:nvPr/>
        </p:nvCxnSpPr>
        <p:spPr>
          <a:xfrm>
            <a:off x="3786261" y="3109696"/>
            <a:ext cx="728589" cy="7307"/>
          </a:xfrm>
          <a:prstGeom prst="straightConnector1">
            <a:avLst/>
          </a:prstGeom>
          <a:noFill/>
          <a:ln w="19050" cap="flat" cmpd="sng" algn="ctr">
            <a:solidFill>
              <a:srgbClr val="000000"/>
            </a:solidFill>
            <a:prstDash val="solid"/>
            <a:tailEnd type="triangle"/>
          </a:ln>
          <a:effectLst/>
        </p:spPr>
      </p:cxnSp>
      <p:sp>
        <p:nvSpPr>
          <p:cNvPr id="9" name="Rounded Rectangle 211">
            <a:extLst>
              <a:ext uri="{FF2B5EF4-FFF2-40B4-BE49-F238E27FC236}">
                <a16:creationId xmlns:a16="http://schemas.microsoft.com/office/drawing/2014/main" id="{080F290A-9EDB-2FC6-ABFC-589D1B6853C2}"/>
              </a:ext>
            </a:extLst>
          </p:cNvPr>
          <p:cNvSpPr/>
          <p:nvPr/>
        </p:nvSpPr>
        <p:spPr>
          <a:xfrm>
            <a:off x="4514850" y="2698328"/>
            <a:ext cx="4270282" cy="83734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buClrTx/>
              <a:defRPr/>
            </a:pPr>
            <a:r>
              <a:rPr lang="vi-VN" sz="2000">
                <a:solidFill>
                  <a:sysClr val="windowText" lastClr="000000"/>
                </a:solidFill>
                <a:ea typeface="+mn-ea"/>
                <a:cs typeface="Arial" panose="020B0604020202020204" pitchFamily="34" charset="0"/>
              </a:rPr>
              <a:t>Liệt kê các vấn đề có thể xảy ra</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10" name="Elbow Connector 213">
            <a:extLst>
              <a:ext uri="{FF2B5EF4-FFF2-40B4-BE49-F238E27FC236}">
                <a16:creationId xmlns:a16="http://schemas.microsoft.com/office/drawing/2014/main" id="{1F7C8D5C-1249-10E2-1BD5-DF2E5D168E9A}"/>
              </a:ext>
            </a:extLst>
          </p:cNvPr>
          <p:cNvCxnSpPr>
            <a:cxnSpLocks/>
            <a:stCxn id="64" idx="3"/>
            <a:endCxn id="13" idx="1"/>
          </p:cNvCxnSpPr>
          <p:nvPr/>
        </p:nvCxnSpPr>
        <p:spPr>
          <a:xfrm>
            <a:off x="3786261" y="3109696"/>
            <a:ext cx="728587" cy="1238527"/>
          </a:xfrm>
          <a:prstGeom prst="bentConnector3">
            <a:avLst>
              <a:gd name="adj1" fmla="val 50000"/>
            </a:avLst>
          </a:prstGeom>
          <a:noFill/>
          <a:ln w="19050" cap="flat" cmpd="sng" algn="ctr">
            <a:solidFill>
              <a:srgbClr val="000000"/>
            </a:solidFill>
            <a:prstDash val="solid"/>
            <a:tailEnd type="triangle"/>
          </a:ln>
          <a:effectLst/>
        </p:spPr>
      </p:cxnSp>
      <p:sp>
        <p:nvSpPr>
          <p:cNvPr id="13" name="Rounded Rectangle 211">
            <a:extLst>
              <a:ext uri="{FF2B5EF4-FFF2-40B4-BE49-F238E27FC236}">
                <a16:creationId xmlns:a16="http://schemas.microsoft.com/office/drawing/2014/main" id="{EA88C504-D0C5-3F1F-F96D-A0D5CCA6B861}"/>
              </a:ext>
            </a:extLst>
          </p:cNvPr>
          <p:cNvSpPr/>
          <p:nvPr/>
        </p:nvSpPr>
        <p:spPr>
          <a:xfrm>
            <a:off x="4514848" y="3783169"/>
            <a:ext cx="4270283" cy="1130108"/>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Thảo luận cách ứng phó với những thay đổi đó</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pic>
        <p:nvPicPr>
          <p:cNvPr id="64" name="Picture 63" descr="A group of people sitting at a table&#10;&#10;Description automatically generated">
            <a:extLst>
              <a:ext uri="{FF2B5EF4-FFF2-40B4-BE49-F238E27FC236}">
                <a16:creationId xmlns:a16="http://schemas.microsoft.com/office/drawing/2014/main" id="{3550BA12-2DBC-9444-33E1-FD57DBD36933}"/>
              </a:ext>
            </a:extLst>
          </p:cNvPr>
          <p:cNvPicPr>
            <a:picLocks noChangeAspect="1"/>
          </p:cNvPicPr>
          <p:nvPr/>
        </p:nvPicPr>
        <p:blipFill>
          <a:blip r:embed="rId4"/>
          <a:stretch>
            <a:fillRect/>
          </a:stretch>
        </p:blipFill>
        <p:spPr>
          <a:xfrm>
            <a:off x="358868" y="1871168"/>
            <a:ext cx="3427393" cy="2477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0630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0" y="29369"/>
            <a:ext cx="1094496" cy="489845"/>
          </a:xfrm>
          <a:prstGeom prst="rect">
            <a:avLst/>
          </a:prstGeom>
        </p:spPr>
      </p:pic>
      <p:grpSp>
        <p:nvGrpSpPr>
          <p:cNvPr id="2" name="Group 1">
            <a:extLst>
              <a:ext uri="{FF2B5EF4-FFF2-40B4-BE49-F238E27FC236}">
                <a16:creationId xmlns:a16="http://schemas.microsoft.com/office/drawing/2014/main" id="{893FDAA0-5267-E29C-6364-39DAC2B82FB0}"/>
              </a:ext>
            </a:extLst>
          </p:cNvPr>
          <p:cNvGrpSpPr/>
          <p:nvPr/>
        </p:nvGrpSpPr>
        <p:grpSpPr>
          <a:xfrm>
            <a:off x="1519918" y="-11430"/>
            <a:ext cx="6104163" cy="1036332"/>
            <a:chOff x="1507218" y="0"/>
            <a:chExt cx="6104163" cy="1134073"/>
          </a:xfrm>
        </p:grpSpPr>
        <p:cxnSp>
          <p:nvCxnSpPr>
            <p:cNvPr id="3" name="Straight Connector 2">
              <a:extLst>
                <a:ext uri="{FF2B5EF4-FFF2-40B4-BE49-F238E27FC236}">
                  <a16:creationId xmlns:a16="http://schemas.microsoft.com/office/drawing/2014/main" id="{CBE08B24-1594-CB45-19B5-9A3876684902}"/>
                </a:ext>
              </a:extLst>
            </p:cNvPr>
            <p:cNvCxnSpPr/>
            <p:nvPr/>
          </p:nvCxnSpPr>
          <p:spPr>
            <a:xfrm flipV="1">
              <a:off x="3533141" y="0"/>
              <a:ext cx="0" cy="381000"/>
            </a:xfrm>
            <a:prstGeom prst="line">
              <a:avLst/>
            </a:prstGeom>
            <a:noFill/>
            <a:ln w="38100" cap="flat" cmpd="sng" algn="ctr">
              <a:solidFill>
                <a:srgbClr val="002060"/>
              </a:solidFill>
              <a:prstDash val="solid"/>
            </a:ln>
            <a:effectLst/>
          </p:spPr>
        </p:cxnSp>
        <p:cxnSp>
          <p:nvCxnSpPr>
            <p:cNvPr id="4" name="Straight Connector 3">
              <a:extLst>
                <a:ext uri="{FF2B5EF4-FFF2-40B4-BE49-F238E27FC236}">
                  <a16:creationId xmlns:a16="http://schemas.microsoft.com/office/drawing/2014/main" id="{FE1D0186-9DDA-92E5-BEAF-CE4FE46647B5}"/>
                </a:ext>
              </a:extLst>
            </p:cNvPr>
            <p:cNvCxnSpPr/>
            <p:nvPr/>
          </p:nvCxnSpPr>
          <p:spPr>
            <a:xfrm flipV="1">
              <a:off x="5628006" y="0"/>
              <a:ext cx="0" cy="381000"/>
            </a:xfrm>
            <a:prstGeom prst="line">
              <a:avLst/>
            </a:prstGeom>
            <a:noFill/>
            <a:ln w="38100" cap="flat" cmpd="sng" algn="ctr">
              <a:solidFill>
                <a:srgbClr val="002060"/>
              </a:solidFill>
              <a:prstDash val="solid"/>
            </a:ln>
            <a:effectLst/>
          </p:spPr>
        </p:cxnSp>
        <p:sp>
          <p:nvSpPr>
            <p:cNvPr id="5" name="Rounded Rectangle 12">
              <a:extLst>
                <a:ext uri="{FF2B5EF4-FFF2-40B4-BE49-F238E27FC236}">
                  <a16:creationId xmlns:a16="http://schemas.microsoft.com/office/drawing/2014/main" id="{4CDAA226-2142-FABA-A075-2D030F4787C5}"/>
                </a:ext>
              </a:extLst>
            </p:cNvPr>
            <p:cNvSpPr/>
            <p:nvPr/>
          </p:nvSpPr>
          <p:spPr>
            <a:xfrm>
              <a:off x="1507218" y="362188"/>
              <a:ext cx="6104163" cy="771885"/>
            </a:xfrm>
            <a:prstGeom prst="roundRect">
              <a:avLst>
                <a:gd name="adj" fmla="val 18641"/>
              </a:avLst>
            </a:prstGeom>
            <a:solidFill>
              <a:srgbClr val="00206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400" b="1" kern="1200">
                  <a:solidFill>
                    <a:srgbClr val="FFFFF3"/>
                  </a:solidFill>
                  <a:cs typeface="Arial" panose="020B0604020202020204" pitchFamily="34" charset="0"/>
                </a:rPr>
                <a:t>GỢI Ý THỰC HIỆN</a:t>
              </a:r>
              <a:endParaRPr lang="en-US" sz="2400" b="1" kern="1200" dirty="0">
                <a:solidFill>
                  <a:srgbClr val="FFFFF3"/>
                </a:solidFill>
                <a:cs typeface="Arial" panose="020B0604020202020204" pitchFamily="34" charset="0"/>
              </a:endParaRPr>
            </a:p>
          </p:txBody>
        </p:sp>
      </p:grpSp>
      <p:sp>
        <p:nvSpPr>
          <p:cNvPr id="6" name="Rounded Rectangle 207">
            <a:extLst>
              <a:ext uri="{FF2B5EF4-FFF2-40B4-BE49-F238E27FC236}">
                <a16:creationId xmlns:a16="http://schemas.microsoft.com/office/drawing/2014/main" id="{6BB3B6AE-335B-0770-FF0C-9ABF8660B4C7}"/>
              </a:ext>
            </a:extLst>
          </p:cNvPr>
          <p:cNvSpPr/>
          <p:nvPr/>
        </p:nvSpPr>
        <p:spPr>
          <a:xfrm>
            <a:off x="4727122" y="1455068"/>
            <a:ext cx="3927382" cy="15229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Xác định các nhân vật tham gia tình huống</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7" name="Elbow Connector 209">
            <a:extLst>
              <a:ext uri="{FF2B5EF4-FFF2-40B4-BE49-F238E27FC236}">
                <a16:creationId xmlns:a16="http://schemas.microsoft.com/office/drawing/2014/main" id="{D387063A-E014-ED59-DB25-4A1609B7F299}"/>
              </a:ext>
            </a:extLst>
          </p:cNvPr>
          <p:cNvCxnSpPr>
            <a:cxnSpLocks/>
            <a:stCxn id="23" idx="3"/>
            <a:endCxn id="6" idx="1"/>
          </p:cNvCxnSpPr>
          <p:nvPr/>
        </p:nvCxnSpPr>
        <p:spPr>
          <a:xfrm flipV="1">
            <a:off x="3786261" y="2216560"/>
            <a:ext cx="940861" cy="893136"/>
          </a:xfrm>
          <a:prstGeom prst="bentConnector3">
            <a:avLst>
              <a:gd name="adj1" fmla="val 50000"/>
            </a:avLst>
          </a:prstGeom>
          <a:noFill/>
          <a:ln w="19050" cap="flat" cmpd="sng" algn="ctr">
            <a:solidFill>
              <a:srgbClr val="000000"/>
            </a:solidFill>
            <a:prstDash val="solid"/>
            <a:tailEnd type="triangle"/>
          </a:ln>
          <a:effectLst/>
        </p:spPr>
      </p:cxnSp>
      <p:cxnSp>
        <p:nvCxnSpPr>
          <p:cNvPr id="10" name="Elbow Connector 213">
            <a:extLst>
              <a:ext uri="{FF2B5EF4-FFF2-40B4-BE49-F238E27FC236}">
                <a16:creationId xmlns:a16="http://schemas.microsoft.com/office/drawing/2014/main" id="{1F7C8D5C-1249-10E2-1BD5-DF2E5D168E9A}"/>
              </a:ext>
            </a:extLst>
          </p:cNvPr>
          <p:cNvCxnSpPr>
            <a:cxnSpLocks/>
            <a:stCxn id="23" idx="3"/>
            <a:endCxn id="13" idx="1"/>
          </p:cNvCxnSpPr>
          <p:nvPr/>
        </p:nvCxnSpPr>
        <p:spPr>
          <a:xfrm>
            <a:off x="3786261" y="3109696"/>
            <a:ext cx="940861" cy="952769"/>
          </a:xfrm>
          <a:prstGeom prst="bentConnector3">
            <a:avLst>
              <a:gd name="adj1" fmla="val 50000"/>
            </a:avLst>
          </a:prstGeom>
          <a:noFill/>
          <a:ln w="19050" cap="flat" cmpd="sng" algn="ctr">
            <a:solidFill>
              <a:srgbClr val="000000"/>
            </a:solidFill>
            <a:prstDash val="solid"/>
            <a:tailEnd type="triangle"/>
          </a:ln>
          <a:effectLst/>
        </p:spPr>
      </p:cxnSp>
      <p:sp>
        <p:nvSpPr>
          <p:cNvPr id="13" name="Rounded Rectangle 211">
            <a:extLst>
              <a:ext uri="{FF2B5EF4-FFF2-40B4-BE49-F238E27FC236}">
                <a16:creationId xmlns:a16="http://schemas.microsoft.com/office/drawing/2014/main" id="{EA88C504-D0C5-3F1F-F96D-A0D5CCA6B861}"/>
              </a:ext>
            </a:extLst>
          </p:cNvPr>
          <p:cNvSpPr/>
          <p:nvPr/>
        </p:nvSpPr>
        <p:spPr>
          <a:xfrm>
            <a:off x="4727122" y="3300973"/>
            <a:ext cx="3927382" cy="15229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Xây dựng lời thoại cho từng nhân vật để thể hiện các cách ứng phó</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pic>
        <p:nvPicPr>
          <p:cNvPr id="23" name="Picture 22" descr="A group of people sitting at a table&#10;&#10;Description automatically generated">
            <a:extLst>
              <a:ext uri="{FF2B5EF4-FFF2-40B4-BE49-F238E27FC236}">
                <a16:creationId xmlns:a16="http://schemas.microsoft.com/office/drawing/2014/main" id="{DE4989C4-9606-A549-7703-0F9F97E3B16B}"/>
              </a:ext>
            </a:extLst>
          </p:cNvPr>
          <p:cNvPicPr>
            <a:picLocks noChangeAspect="1"/>
          </p:cNvPicPr>
          <p:nvPr/>
        </p:nvPicPr>
        <p:blipFill>
          <a:blip r:embed="rId4"/>
          <a:stretch>
            <a:fillRect/>
          </a:stretch>
        </p:blipFill>
        <p:spPr>
          <a:xfrm>
            <a:off x="358868" y="1871168"/>
            <a:ext cx="3427393" cy="2477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794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31" name="Group 30">
            <a:extLst>
              <a:ext uri="{FF2B5EF4-FFF2-40B4-BE49-F238E27FC236}">
                <a16:creationId xmlns:a16="http://schemas.microsoft.com/office/drawing/2014/main" id="{E4167AD7-E837-1870-B552-8529C44643BD}"/>
              </a:ext>
            </a:extLst>
          </p:cNvPr>
          <p:cNvGrpSpPr/>
          <p:nvPr/>
        </p:nvGrpSpPr>
        <p:grpSpPr>
          <a:xfrm>
            <a:off x="2285998" y="2862314"/>
            <a:ext cx="4572000" cy="519852"/>
            <a:chOff x="3029863" y="1823688"/>
            <a:chExt cx="12362538" cy="1262412"/>
          </a:xfrm>
        </p:grpSpPr>
        <p:cxnSp>
          <p:nvCxnSpPr>
            <p:cNvPr id="32" name="Straight Connector 31">
              <a:extLst>
                <a:ext uri="{FF2B5EF4-FFF2-40B4-BE49-F238E27FC236}">
                  <a16:creationId xmlns:a16="http://schemas.microsoft.com/office/drawing/2014/main" id="{2A7B35FF-2950-5475-8A3C-5C0BD7239B7B}"/>
                </a:ext>
              </a:extLst>
            </p:cNvPr>
            <p:cNvCxnSpPr>
              <a:cxnSpLocks/>
            </p:cNvCxnSpPr>
            <p:nvPr/>
          </p:nvCxnSpPr>
          <p:spPr>
            <a:xfrm>
              <a:off x="9144001" y="1823688"/>
              <a:ext cx="0" cy="576612"/>
            </a:xfrm>
            <a:prstGeom prst="line">
              <a:avLst/>
            </a:prstGeom>
            <a:noFill/>
            <a:ln w="28575" cap="flat" cmpd="sng" algn="ctr">
              <a:solidFill>
                <a:srgbClr val="1C3026"/>
              </a:solidFill>
              <a:prstDash val="solid"/>
            </a:ln>
            <a:effectLst/>
          </p:spPr>
        </p:cxnSp>
        <p:cxnSp>
          <p:nvCxnSpPr>
            <p:cNvPr id="33" name="Straight Connector 32">
              <a:extLst>
                <a:ext uri="{FF2B5EF4-FFF2-40B4-BE49-F238E27FC236}">
                  <a16:creationId xmlns:a16="http://schemas.microsoft.com/office/drawing/2014/main" id="{7BCC8FEA-DAC7-04B4-C1D3-1BE9513EC89B}"/>
                </a:ext>
              </a:extLst>
            </p:cNvPr>
            <p:cNvCxnSpPr>
              <a:cxnSpLocks/>
            </p:cNvCxnSpPr>
            <p:nvPr/>
          </p:nvCxnSpPr>
          <p:spPr>
            <a:xfrm>
              <a:off x="3029863" y="2400300"/>
              <a:ext cx="12362538" cy="0"/>
            </a:xfrm>
            <a:prstGeom prst="line">
              <a:avLst/>
            </a:prstGeom>
            <a:noFill/>
            <a:ln w="28575" cap="flat" cmpd="sng" algn="ctr">
              <a:solidFill>
                <a:srgbClr val="1C3026"/>
              </a:solidFill>
              <a:prstDash val="solid"/>
            </a:ln>
            <a:effectLst/>
          </p:spPr>
        </p:cxnSp>
        <p:cxnSp>
          <p:nvCxnSpPr>
            <p:cNvPr id="34" name="Straight Connector 33">
              <a:extLst>
                <a:ext uri="{FF2B5EF4-FFF2-40B4-BE49-F238E27FC236}">
                  <a16:creationId xmlns:a16="http://schemas.microsoft.com/office/drawing/2014/main" id="{9D8C9E37-A288-2330-427A-5C1EAB4F9432}"/>
                </a:ext>
              </a:extLst>
            </p:cNvPr>
            <p:cNvCxnSpPr>
              <a:cxnSpLocks/>
            </p:cNvCxnSpPr>
            <p:nvPr/>
          </p:nvCxnSpPr>
          <p:spPr>
            <a:xfrm>
              <a:off x="3029863" y="2400300"/>
              <a:ext cx="0" cy="685800"/>
            </a:xfrm>
            <a:prstGeom prst="line">
              <a:avLst/>
            </a:prstGeom>
            <a:noFill/>
            <a:ln w="28575" cap="flat" cmpd="sng" algn="ctr">
              <a:solidFill>
                <a:srgbClr val="1C3026"/>
              </a:solidFill>
              <a:prstDash val="solid"/>
            </a:ln>
            <a:effectLst/>
          </p:spPr>
        </p:cxnSp>
        <p:cxnSp>
          <p:nvCxnSpPr>
            <p:cNvPr id="35" name="Straight Connector 34">
              <a:extLst>
                <a:ext uri="{FF2B5EF4-FFF2-40B4-BE49-F238E27FC236}">
                  <a16:creationId xmlns:a16="http://schemas.microsoft.com/office/drawing/2014/main" id="{9FFE04A9-2970-39D9-F796-F55984CCC534}"/>
                </a:ext>
              </a:extLst>
            </p:cNvPr>
            <p:cNvCxnSpPr>
              <a:cxnSpLocks/>
            </p:cNvCxnSpPr>
            <p:nvPr/>
          </p:nvCxnSpPr>
          <p:spPr>
            <a:xfrm>
              <a:off x="15392401" y="2400300"/>
              <a:ext cx="0" cy="685794"/>
            </a:xfrm>
            <a:prstGeom prst="line">
              <a:avLst/>
            </a:prstGeom>
            <a:noFill/>
            <a:ln w="28575" cap="flat" cmpd="sng" algn="ctr">
              <a:solidFill>
                <a:srgbClr val="1C3026"/>
              </a:solidFill>
              <a:prstDash val="solid"/>
            </a:ln>
            <a:effectLst/>
          </p:spPr>
        </p:cxnSp>
      </p:grpSp>
      <p:grpSp>
        <p:nvGrpSpPr>
          <p:cNvPr id="26" name="Group 25">
            <a:extLst>
              <a:ext uri="{FF2B5EF4-FFF2-40B4-BE49-F238E27FC236}">
                <a16:creationId xmlns:a16="http://schemas.microsoft.com/office/drawing/2014/main" id="{B3E0F600-B8EE-4799-C59F-89DF6BF7B960}"/>
              </a:ext>
            </a:extLst>
          </p:cNvPr>
          <p:cNvGrpSpPr/>
          <p:nvPr/>
        </p:nvGrpSpPr>
        <p:grpSpPr>
          <a:xfrm>
            <a:off x="314255" y="1150887"/>
            <a:ext cx="8515485" cy="1711426"/>
            <a:chOff x="-1325612" y="1297187"/>
            <a:chExt cx="17030969" cy="3422852"/>
          </a:xfrm>
        </p:grpSpPr>
        <p:sp>
          <p:nvSpPr>
            <p:cNvPr id="27" name="Speech Bubble: Rectangle with Corners Rounded 26">
              <a:extLst>
                <a:ext uri="{FF2B5EF4-FFF2-40B4-BE49-F238E27FC236}">
                  <a16:creationId xmlns:a16="http://schemas.microsoft.com/office/drawing/2014/main" id="{F06CDE93-23BA-BDA1-5353-B0621DAFD4F6}"/>
                </a:ext>
              </a:extLst>
            </p:cNvPr>
            <p:cNvSpPr/>
            <p:nvPr/>
          </p:nvSpPr>
          <p:spPr>
            <a:xfrm>
              <a:off x="-931394" y="1706027"/>
              <a:ext cx="16636751" cy="3014012"/>
            </a:xfrm>
            <a:prstGeom prst="wedgeRoundRectCallout">
              <a:avLst>
                <a:gd name="adj1" fmla="val -26405"/>
                <a:gd name="adj2" fmla="val 46900"/>
                <a:gd name="adj3" fmla="val 16667"/>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buFontTx/>
                <a:buNone/>
                <a:defRPr/>
              </a:pPr>
              <a:r>
                <a:rPr lang="vi-VN" sz="2000" kern="1200">
                  <a:ea typeface="Calibri" panose="020F0502020204030204" pitchFamily="34" charset="0"/>
                  <a:cs typeface="Arial" panose="020B0604020202020204" pitchFamily="34" charset="0"/>
                </a:rPr>
                <a:t>Các nhóm </a:t>
              </a:r>
              <a:r>
                <a:rPr lang="en-US" sz="2000" kern="1200">
                  <a:ea typeface="Calibri" panose="020F0502020204030204" pitchFamily="34" charset="0"/>
                  <a:cs typeface="Arial" panose="020B0604020202020204" pitchFamily="34" charset="0"/>
                </a:rPr>
                <a:t>dựa vào gợi ý ở trên để </a:t>
              </a:r>
              <a:r>
                <a:rPr lang="vi-VN" sz="2000" kern="1200">
                  <a:ea typeface="Calibri" panose="020F0502020204030204" pitchFamily="34" charset="0"/>
                  <a:cs typeface="Arial" panose="020B0604020202020204" pitchFamily="34" charset="0"/>
                </a:rPr>
                <a:t>thể hiện khả năng thích ứng với sự thay đổi của bản thân</a:t>
              </a:r>
              <a:r>
                <a:rPr lang="en-US" sz="2000" kern="1200">
                  <a:ea typeface="Calibri" panose="020F0502020204030204" pitchFamily="34" charset="0"/>
                  <a:cs typeface="Arial" panose="020B0604020202020204" pitchFamily="34" charset="0"/>
                </a:rPr>
                <a:t> trong </a:t>
              </a:r>
              <a:r>
                <a:rPr lang="vi-VN" sz="2000" kern="1200">
                  <a:ea typeface="Calibri" panose="020F0502020204030204" pitchFamily="34" charset="0"/>
                  <a:cs typeface="Arial" panose="020B0604020202020204" pitchFamily="34" charset="0"/>
                </a:rPr>
                <a:t>các tình huống </a:t>
              </a:r>
              <a:r>
                <a:rPr lang="en-US" sz="2000" kern="1200">
                  <a:ea typeface="Calibri" panose="020F0502020204030204" pitchFamily="34" charset="0"/>
                  <a:cs typeface="Arial" panose="020B0604020202020204" pitchFamily="34" charset="0"/>
                </a:rPr>
                <a:t>theo sự phân công sau</a:t>
              </a:r>
              <a:endParaRPr lang="en-US" sz="2000" kern="1200" dirty="0">
                <a:solidFill>
                  <a:prstClr val="white"/>
                </a:solidFill>
                <a:ea typeface="+mn-ea"/>
                <a:cs typeface="Arial" panose="020B0604020202020204" pitchFamily="34" charset="0"/>
              </a:endParaRPr>
            </a:p>
          </p:txBody>
        </p:sp>
        <p:pic>
          <p:nvPicPr>
            <p:cNvPr id="28" name="Picture 4">
              <a:extLst>
                <a:ext uri="{FF2B5EF4-FFF2-40B4-BE49-F238E27FC236}">
                  <a16:creationId xmlns:a16="http://schemas.microsoft.com/office/drawing/2014/main" id="{41340A32-EB35-B723-A3E1-1569B77E63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55803">
              <a:off x="-1325612" y="1297187"/>
              <a:ext cx="1446040" cy="817672"/>
            </a:xfrm>
            <a:prstGeom prst="rect">
              <a:avLst/>
            </a:prstGeom>
          </p:spPr>
        </p:pic>
      </p:grpSp>
      <p:sp>
        <p:nvSpPr>
          <p:cNvPr id="29" name="Rectangle 28">
            <a:extLst>
              <a:ext uri="{FF2B5EF4-FFF2-40B4-BE49-F238E27FC236}">
                <a16:creationId xmlns:a16="http://schemas.microsoft.com/office/drawing/2014/main" id="{9D7F5A9B-28A0-4978-76F5-4A81D7DD6EC2}"/>
              </a:ext>
            </a:extLst>
          </p:cNvPr>
          <p:cNvSpPr/>
          <p:nvPr/>
        </p:nvSpPr>
        <p:spPr>
          <a:xfrm>
            <a:off x="1020536" y="3363688"/>
            <a:ext cx="3347354" cy="152548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2000" b="1" kern="1200">
                <a:solidFill>
                  <a:prstClr val="black"/>
                </a:solidFill>
                <a:latin typeface="Arial" panose="020B0604020202020204" pitchFamily="34" charset="0"/>
                <a:ea typeface="+mn-ea"/>
                <a:cs typeface="Arial" panose="020B0604020202020204" pitchFamily="34" charset="0"/>
              </a:rPr>
              <a:t>Nhóm 1,2: </a:t>
            </a:r>
            <a:endParaRPr lang="en-US" sz="2000" b="1" kern="1200">
              <a:solidFill>
                <a:prstClr val="black"/>
              </a:solidFill>
              <a:latin typeface="Arial" panose="020B0604020202020204" pitchFamily="34" charset="0"/>
              <a:ea typeface="+mn-ea"/>
              <a:cs typeface="Arial" panose="020B0604020202020204" pitchFamily="34" charset="0"/>
            </a:endParaRPr>
          </a:p>
          <a:p>
            <a:pPr algn="ctr"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Xử lí tình huống 1</a:t>
            </a:r>
            <a:endParaRPr lang="vi-VN" sz="2000" i="1" kern="1200">
              <a:solidFill>
                <a:srgbClr val="FF0000"/>
              </a:solidFill>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D2442C93-E9BF-664A-9227-D155B97E7A93}"/>
              </a:ext>
            </a:extLst>
          </p:cNvPr>
          <p:cNvSpPr/>
          <p:nvPr/>
        </p:nvSpPr>
        <p:spPr>
          <a:xfrm>
            <a:off x="4776111" y="3363688"/>
            <a:ext cx="3347355" cy="152548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2000" b="1" kern="1200">
                <a:solidFill>
                  <a:prstClr val="black"/>
                </a:solidFill>
                <a:latin typeface="Arial" panose="020B0604020202020204" pitchFamily="34" charset="0"/>
                <a:cs typeface="Arial" panose="020B0604020202020204" pitchFamily="34" charset="0"/>
              </a:rPr>
              <a:t>Nhóm </a:t>
            </a:r>
            <a:r>
              <a:rPr lang="en-US" sz="2000" b="1" kern="1200">
                <a:solidFill>
                  <a:prstClr val="black"/>
                </a:solidFill>
                <a:latin typeface="Arial" panose="020B0604020202020204" pitchFamily="34" charset="0"/>
                <a:cs typeface="Arial" panose="020B0604020202020204" pitchFamily="34" charset="0"/>
              </a:rPr>
              <a:t>3,4</a:t>
            </a:r>
            <a:r>
              <a:rPr lang="vi-VN" sz="2000" b="1" kern="1200">
                <a:solidFill>
                  <a:prstClr val="black"/>
                </a:solidFill>
                <a:latin typeface="Arial" panose="020B0604020202020204" pitchFamily="34" charset="0"/>
                <a:cs typeface="Arial" panose="020B0604020202020204" pitchFamily="34" charset="0"/>
              </a:rPr>
              <a:t>: </a:t>
            </a:r>
            <a:endParaRPr lang="en-US" sz="2000" b="1" kern="1200">
              <a:solidFill>
                <a:prstClr val="black"/>
              </a:solidFill>
              <a:latin typeface="Arial" panose="020B0604020202020204" pitchFamily="34" charset="0"/>
              <a:cs typeface="Arial" panose="020B0604020202020204" pitchFamily="34" charset="0"/>
            </a:endParaRPr>
          </a:p>
          <a:p>
            <a:pPr algn="ctr" defTabSz="457200">
              <a:lnSpc>
                <a:spcPct val="150000"/>
              </a:lnSpc>
              <a:buClrTx/>
            </a:pPr>
            <a:r>
              <a:rPr lang="en-US" sz="2000" kern="1200">
                <a:solidFill>
                  <a:prstClr val="black"/>
                </a:solidFill>
                <a:latin typeface="Arial" panose="020B0604020202020204" pitchFamily="34" charset="0"/>
                <a:cs typeface="Arial" panose="020B0604020202020204" pitchFamily="34" charset="0"/>
              </a:rPr>
              <a:t>Xử lí tình huống  2</a:t>
            </a:r>
            <a:endParaRPr lang="vi-VN" sz="2000" i="1" kern="1200">
              <a:solidFill>
                <a:srgbClr val="FF0000"/>
              </a:solidFill>
              <a:latin typeface="Arial" panose="020B0604020202020204" pitchFamily="34" charset="0"/>
              <a:cs typeface="Arial" panose="020B0604020202020204" pitchFamily="34" charset="0"/>
            </a:endParaRPr>
          </a:p>
        </p:txBody>
      </p:sp>
      <p:sp>
        <p:nvSpPr>
          <p:cNvPr id="2" name="Rounded Rectangle 34">
            <a:extLst>
              <a:ext uri="{FF2B5EF4-FFF2-40B4-BE49-F238E27FC236}">
                <a16:creationId xmlns:a16="http://schemas.microsoft.com/office/drawing/2014/main" id="{F1D2595F-6CA1-250D-D3E4-3D2CFC2B096C}"/>
              </a:ext>
            </a:extLst>
          </p:cNvPr>
          <p:cNvSpPr/>
          <p:nvPr/>
        </p:nvSpPr>
        <p:spPr>
          <a:xfrm>
            <a:off x="2610070" y="352795"/>
            <a:ext cx="3923855" cy="699323"/>
          </a:xfrm>
          <a:prstGeom prst="roundRect">
            <a:avLst/>
          </a:prstGeom>
          <a:solidFill>
            <a:schemeClr val="accent6">
              <a:lumMod val="75000"/>
              <a:lumOff val="2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ea typeface="+mn-ea"/>
                <a:cs typeface="Arial" panose="020B0604020202020204" pitchFamily="34" charset="0"/>
              </a:rPr>
              <a:t>HOẠT ĐỘNG NHÓM</a:t>
            </a:r>
            <a:endParaRPr kumimoji="0" lang="en-US" sz="22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1880173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1+#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8" name="Freeform 4">
            <a:extLst>
              <a:ext uri="{FF2B5EF4-FFF2-40B4-BE49-F238E27FC236}">
                <a16:creationId xmlns:a16="http://schemas.microsoft.com/office/drawing/2014/main" id="{FC199F0F-CA1D-B6C7-4A37-1E332034DB87}"/>
              </a:ext>
            </a:extLst>
          </p:cNvPr>
          <p:cNvSpPr/>
          <p:nvPr/>
        </p:nvSpPr>
        <p:spPr>
          <a:xfrm>
            <a:off x="2951529" y="627820"/>
            <a:ext cx="5781692" cy="4238094"/>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D9ECFB"/>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6">
            <a:extLst>
              <a:ext uri="{FF2B5EF4-FFF2-40B4-BE49-F238E27FC236}">
                <a16:creationId xmlns:a16="http://schemas.microsoft.com/office/drawing/2014/main" id="{62A2B4BE-EB34-8413-89BA-7BE547243F0A}"/>
              </a:ext>
            </a:extLst>
          </p:cNvPr>
          <p:cNvGrpSpPr/>
          <p:nvPr/>
        </p:nvGrpSpPr>
        <p:grpSpPr>
          <a:xfrm>
            <a:off x="280156" y="1137622"/>
            <a:ext cx="2820988" cy="2828908"/>
            <a:chOff x="0" y="0"/>
            <a:chExt cx="812800" cy="812800"/>
          </a:xfrm>
        </p:grpSpPr>
        <p:sp>
          <p:nvSpPr>
            <p:cNvPr id="13" name="Freeform 7">
              <a:extLst>
                <a:ext uri="{FF2B5EF4-FFF2-40B4-BE49-F238E27FC236}">
                  <a16:creationId xmlns:a16="http://schemas.microsoft.com/office/drawing/2014/main" id="{0D7D72CD-939E-367F-AB59-19385FEEA48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8">
              <a:extLst>
                <a:ext uri="{FF2B5EF4-FFF2-40B4-BE49-F238E27FC236}">
                  <a16:creationId xmlns:a16="http://schemas.microsoft.com/office/drawing/2014/main" id="{8FF97101-F358-4A45-F4A9-0393857A9F50}"/>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E9A502DC-8D43-18E8-91A3-CA146A183851}"/>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TÌNH HUỐNG ĐƯA RA</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8AD28E3-822F-5F57-B8FB-4694A2190A87}"/>
              </a:ext>
            </a:extLst>
          </p:cNvPr>
          <p:cNvSpPr txBox="1"/>
          <p:nvPr/>
        </p:nvSpPr>
        <p:spPr>
          <a:xfrm>
            <a:off x="3309847" y="1031643"/>
            <a:ext cx="5077858" cy="3575594"/>
          </a:xfrm>
          <a:prstGeom prst="rect">
            <a:avLst/>
          </a:prstGeom>
          <a:noFill/>
        </p:spPr>
        <p:txBody>
          <a:bodyPr wrap="square">
            <a:spAutoFit/>
          </a:bodyPr>
          <a:lstStyle/>
          <a:p>
            <a:pPr algn="just" defTabSz="457200">
              <a:lnSpc>
                <a:spcPct val="150000"/>
              </a:lnSpc>
              <a:buClrTx/>
            </a:pPr>
            <a:r>
              <a:rPr lang="vi-VN" sz="1700" kern="1200">
                <a:latin typeface="Arial" panose="020B0604020202020204" pitchFamily="34" charset="0"/>
                <a:ea typeface="Calibri" panose="020F0502020204030204" pitchFamily="34" charset="0"/>
                <a:cs typeface="Arial" panose="020B0604020202020204" pitchFamily="34" charset="0"/>
              </a:rPr>
              <a:t>Hùng luôn mơ ước được học ở trường Đại học X sau khi tốt nghiệp. Tuy nhiên, từ kì thi năm trước thì trường X có những thay đổi trong quy chế tuyển sinh, đòi hỏi các thí sinh phải đạt điểm cao ở tất cả các môn trong tổ hợp xét tuyển. Hùng thấy bối rối và lo lắng vì hiện tại Hùng học chưa tốt một trong các môn thuộc tổ hợp xét tuyển của trường.</a:t>
            </a:r>
          </a:p>
          <a:p>
            <a:pPr marL="285750" indent="-285750" algn="just" defTabSz="457200">
              <a:lnSpc>
                <a:spcPct val="150000"/>
              </a:lnSpc>
              <a:buClrTx/>
              <a:buFont typeface="Wingdings" panose="05000000000000000000" pitchFamily="2" charset="2"/>
              <a:buChar char="Ø"/>
            </a:pPr>
            <a:r>
              <a:rPr lang="vi-VN" sz="17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Hùng, em sẽ làm gì để thích ứng với sự thay đổi trong định hướng học tập?</a:t>
            </a:r>
          </a:p>
        </p:txBody>
      </p:sp>
      <p:pic>
        <p:nvPicPr>
          <p:cNvPr id="17" name="Picture 18">
            <a:extLst>
              <a:ext uri="{FF2B5EF4-FFF2-40B4-BE49-F238E27FC236}">
                <a16:creationId xmlns:a16="http://schemas.microsoft.com/office/drawing/2014/main" id="{8E23F364-5AA6-8594-6BB4-A7C5FB4BA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326758">
            <a:off x="978727" y="613204"/>
            <a:ext cx="991528" cy="991528"/>
          </a:xfrm>
          <a:prstGeom prst="rect">
            <a:avLst/>
          </a:prstGeom>
        </p:spPr>
      </p:pic>
      <p:grpSp>
        <p:nvGrpSpPr>
          <p:cNvPr id="19" name="Group 18">
            <a:extLst>
              <a:ext uri="{FF2B5EF4-FFF2-40B4-BE49-F238E27FC236}">
                <a16:creationId xmlns:a16="http://schemas.microsoft.com/office/drawing/2014/main" id="{54FDC2A8-6AA6-ADCD-21EB-0791898F5F70}"/>
              </a:ext>
            </a:extLst>
          </p:cNvPr>
          <p:cNvGrpSpPr/>
          <p:nvPr/>
        </p:nvGrpSpPr>
        <p:grpSpPr>
          <a:xfrm>
            <a:off x="4223124" y="317375"/>
            <a:ext cx="3238501" cy="620890"/>
            <a:chOff x="5872534" y="881343"/>
            <a:chExt cx="6477002" cy="1241779"/>
          </a:xfrm>
        </p:grpSpPr>
        <p:pic>
          <p:nvPicPr>
            <p:cNvPr id="20" name="Picture 9">
              <a:extLst>
                <a:ext uri="{FF2B5EF4-FFF2-40B4-BE49-F238E27FC236}">
                  <a16:creationId xmlns:a16="http://schemas.microsoft.com/office/drawing/2014/main" id="{9CEE2C74-B7E2-2EDE-AE97-5E567FA50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40" y="881343"/>
              <a:ext cx="6451396" cy="1241779"/>
            </a:xfrm>
            <a:prstGeom prst="rect">
              <a:avLst/>
            </a:prstGeom>
          </p:spPr>
        </p:pic>
        <p:sp>
          <p:nvSpPr>
            <p:cNvPr id="21" name="TextBox 20">
              <a:extLst>
                <a:ext uri="{FF2B5EF4-FFF2-40B4-BE49-F238E27FC236}">
                  <a16:creationId xmlns:a16="http://schemas.microsoft.com/office/drawing/2014/main" id="{F8037A91-06E5-8848-7CF2-3938D815CFC8}"/>
                </a:ext>
              </a:extLst>
            </p:cNvPr>
            <p:cNvSpPr txBox="1"/>
            <p:nvPr/>
          </p:nvSpPr>
          <p:spPr>
            <a:xfrm>
              <a:off x="5872534" y="1073399"/>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1</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pic>
        <p:nvPicPr>
          <p:cNvPr id="22" name="Picture 21">
            <a:extLst>
              <a:ext uri="{FF2B5EF4-FFF2-40B4-BE49-F238E27FC236}">
                <a16:creationId xmlns:a16="http://schemas.microsoft.com/office/drawing/2014/main" id="{EF05F74A-2C3B-706D-24B7-1159343CE4B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89217" y="3083686"/>
            <a:ext cx="2202861" cy="2060646"/>
          </a:xfrm>
          <a:prstGeom prst="rect">
            <a:avLst/>
          </a:prstGeom>
        </p:spPr>
      </p:pic>
    </p:spTree>
    <p:extLst>
      <p:ext uri="{BB962C8B-B14F-4D97-AF65-F5344CB8AC3E}">
        <p14:creationId xmlns:p14="http://schemas.microsoft.com/office/powerpoint/2010/main" val="34015665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8" name="Freeform 4">
            <a:extLst>
              <a:ext uri="{FF2B5EF4-FFF2-40B4-BE49-F238E27FC236}">
                <a16:creationId xmlns:a16="http://schemas.microsoft.com/office/drawing/2014/main" id="{FC199F0F-CA1D-B6C7-4A37-1E332034DB87}"/>
              </a:ext>
            </a:extLst>
          </p:cNvPr>
          <p:cNvSpPr/>
          <p:nvPr/>
        </p:nvSpPr>
        <p:spPr>
          <a:xfrm>
            <a:off x="2951529" y="627820"/>
            <a:ext cx="5781692" cy="4238094"/>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D9ECFB"/>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6">
            <a:extLst>
              <a:ext uri="{FF2B5EF4-FFF2-40B4-BE49-F238E27FC236}">
                <a16:creationId xmlns:a16="http://schemas.microsoft.com/office/drawing/2014/main" id="{62A2B4BE-EB34-8413-89BA-7BE547243F0A}"/>
              </a:ext>
            </a:extLst>
          </p:cNvPr>
          <p:cNvGrpSpPr/>
          <p:nvPr/>
        </p:nvGrpSpPr>
        <p:grpSpPr>
          <a:xfrm>
            <a:off x="280156" y="1137622"/>
            <a:ext cx="2820988" cy="2828908"/>
            <a:chOff x="0" y="0"/>
            <a:chExt cx="812800" cy="812800"/>
          </a:xfrm>
        </p:grpSpPr>
        <p:sp>
          <p:nvSpPr>
            <p:cNvPr id="13" name="Freeform 7">
              <a:extLst>
                <a:ext uri="{FF2B5EF4-FFF2-40B4-BE49-F238E27FC236}">
                  <a16:creationId xmlns:a16="http://schemas.microsoft.com/office/drawing/2014/main" id="{0D7D72CD-939E-367F-AB59-19385FEEA48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8">
              <a:extLst>
                <a:ext uri="{FF2B5EF4-FFF2-40B4-BE49-F238E27FC236}">
                  <a16:creationId xmlns:a16="http://schemas.microsoft.com/office/drawing/2014/main" id="{8FF97101-F358-4A45-F4A9-0393857A9F50}"/>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E9A502DC-8D43-18E8-91A3-CA146A183851}"/>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TÌNH HUỐNG ĐƯA RA</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8AD28E3-822F-5F57-B8FB-4694A2190A87}"/>
              </a:ext>
            </a:extLst>
          </p:cNvPr>
          <p:cNvSpPr txBox="1"/>
          <p:nvPr/>
        </p:nvSpPr>
        <p:spPr>
          <a:xfrm>
            <a:off x="3353024" y="962773"/>
            <a:ext cx="5035925" cy="3780522"/>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Mẹ Lan thay đổi vị trí công tác nên cả nhà chuyển chỗ ở. Tại nơi ở mới, Lan chưa quen biết ai và mọi thứ đều xa lạ. Hơn nữa, từ nhà tới trường mới, Lan phải di chuyển bằng xe buýt. Trường mới, bạn mới cũng khiến Lan có nhiều bỡ ngỡ và lo lắng. </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Lan, em sẽ thể hiện khả năng thích ứng với sự thay đổi về hoàn cảnh, môi trường sống như thể nào?</a:t>
            </a:r>
          </a:p>
        </p:txBody>
      </p:sp>
      <p:pic>
        <p:nvPicPr>
          <p:cNvPr id="17" name="Picture 18">
            <a:extLst>
              <a:ext uri="{FF2B5EF4-FFF2-40B4-BE49-F238E27FC236}">
                <a16:creationId xmlns:a16="http://schemas.microsoft.com/office/drawing/2014/main" id="{8E23F364-5AA6-8594-6BB4-A7C5FB4BA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326758">
            <a:off x="978727" y="613204"/>
            <a:ext cx="991528" cy="991528"/>
          </a:xfrm>
          <a:prstGeom prst="rect">
            <a:avLst/>
          </a:prstGeom>
        </p:spPr>
      </p:pic>
      <p:grpSp>
        <p:nvGrpSpPr>
          <p:cNvPr id="19" name="Group 18">
            <a:extLst>
              <a:ext uri="{FF2B5EF4-FFF2-40B4-BE49-F238E27FC236}">
                <a16:creationId xmlns:a16="http://schemas.microsoft.com/office/drawing/2014/main" id="{54FDC2A8-6AA6-ADCD-21EB-0791898F5F70}"/>
              </a:ext>
            </a:extLst>
          </p:cNvPr>
          <p:cNvGrpSpPr/>
          <p:nvPr/>
        </p:nvGrpSpPr>
        <p:grpSpPr>
          <a:xfrm>
            <a:off x="4223124" y="325539"/>
            <a:ext cx="3238501" cy="604561"/>
            <a:chOff x="5872534" y="881343"/>
            <a:chExt cx="6477002" cy="1209121"/>
          </a:xfrm>
        </p:grpSpPr>
        <p:pic>
          <p:nvPicPr>
            <p:cNvPr id="20" name="Picture 9">
              <a:extLst>
                <a:ext uri="{FF2B5EF4-FFF2-40B4-BE49-F238E27FC236}">
                  <a16:creationId xmlns:a16="http://schemas.microsoft.com/office/drawing/2014/main" id="{9CEE2C74-B7E2-2EDE-AE97-5E567FA50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40" y="881343"/>
              <a:ext cx="6451396" cy="1209121"/>
            </a:xfrm>
            <a:prstGeom prst="rect">
              <a:avLst/>
            </a:prstGeom>
          </p:spPr>
        </p:pic>
        <p:sp>
          <p:nvSpPr>
            <p:cNvPr id="21" name="TextBox 20">
              <a:extLst>
                <a:ext uri="{FF2B5EF4-FFF2-40B4-BE49-F238E27FC236}">
                  <a16:creationId xmlns:a16="http://schemas.microsoft.com/office/drawing/2014/main" id="{F8037A91-06E5-8848-7CF2-3938D815CFC8}"/>
                </a:ext>
              </a:extLst>
            </p:cNvPr>
            <p:cNvSpPr txBox="1"/>
            <p:nvPr/>
          </p:nvSpPr>
          <p:spPr>
            <a:xfrm>
              <a:off x="5872534" y="103067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2</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pic>
        <p:nvPicPr>
          <p:cNvPr id="22" name="Picture 21">
            <a:extLst>
              <a:ext uri="{FF2B5EF4-FFF2-40B4-BE49-F238E27FC236}">
                <a16:creationId xmlns:a16="http://schemas.microsoft.com/office/drawing/2014/main" id="{EF05F74A-2C3B-706D-24B7-1159343CE4B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89217" y="3083686"/>
            <a:ext cx="2202861" cy="2060646"/>
          </a:xfrm>
          <a:prstGeom prst="rect">
            <a:avLst/>
          </a:prstGeom>
        </p:spPr>
      </p:pic>
    </p:spTree>
    <p:extLst>
      <p:ext uri="{BB962C8B-B14F-4D97-AF65-F5344CB8AC3E}">
        <p14:creationId xmlns:p14="http://schemas.microsoft.com/office/powerpoint/2010/main" val="31211094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Box 1">
            <a:extLst>
              <a:ext uri="{FF2B5EF4-FFF2-40B4-BE49-F238E27FC236}">
                <a16:creationId xmlns:a16="http://schemas.microsoft.com/office/drawing/2014/main" id="{06F1031B-40E9-1434-7DEE-6FFB6E1418F2}"/>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3" name="Freeform 4">
            <a:extLst>
              <a:ext uri="{FF2B5EF4-FFF2-40B4-BE49-F238E27FC236}">
                <a16:creationId xmlns:a16="http://schemas.microsoft.com/office/drawing/2014/main" id="{743ABCF4-9688-70CA-0E18-24CFEC9D77A8}"/>
              </a:ext>
            </a:extLst>
          </p:cNvPr>
          <p:cNvSpPr/>
          <p:nvPr/>
        </p:nvSpPr>
        <p:spPr>
          <a:xfrm>
            <a:off x="364954" y="1059912"/>
            <a:ext cx="4778546"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E6885C5-3D9D-CA8A-F400-C80D82805F88}"/>
              </a:ext>
            </a:extLst>
          </p:cNvPr>
          <p:cNvSpPr txBox="1"/>
          <p:nvPr/>
        </p:nvSpPr>
        <p:spPr>
          <a:xfrm>
            <a:off x="547065" y="1274269"/>
            <a:ext cx="4414323" cy="3266985"/>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Hùng, em sẽ tự đánh giá lại kết quả học tập của mình đối với từng môn trong tổ hợp xét tuyển.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Sau khi đánh giá, Hùng cần lập kế hoạch cụ thể để cải thiện kết quả học tập của mình đối với những môn mà hiện tại chưa tốt.</a:t>
            </a:r>
          </a:p>
        </p:txBody>
      </p:sp>
      <p:grpSp>
        <p:nvGrpSpPr>
          <p:cNvPr id="14" name="Group 13">
            <a:extLst>
              <a:ext uri="{FF2B5EF4-FFF2-40B4-BE49-F238E27FC236}">
                <a16:creationId xmlns:a16="http://schemas.microsoft.com/office/drawing/2014/main" id="{6F819AC6-0BC3-DE2D-3D83-D4F2D37A5B58}"/>
              </a:ext>
            </a:extLst>
          </p:cNvPr>
          <p:cNvGrpSpPr/>
          <p:nvPr/>
        </p:nvGrpSpPr>
        <p:grpSpPr>
          <a:xfrm>
            <a:off x="5434632" y="1059912"/>
            <a:ext cx="3344414" cy="3695700"/>
            <a:chOff x="5434632" y="1059912"/>
            <a:chExt cx="3344414" cy="3695700"/>
          </a:xfrm>
        </p:grpSpPr>
        <p:grpSp>
          <p:nvGrpSpPr>
            <p:cNvPr id="6" name="Group 5">
              <a:extLst>
                <a:ext uri="{FF2B5EF4-FFF2-40B4-BE49-F238E27FC236}">
                  <a16:creationId xmlns:a16="http://schemas.microsoft.com/office/drawing/2014/main" id="{7C4398D0-F48E-317D-19A9-DCB3BCB96F8A}"/>
                </a:ext>
              </a:extLst>
            </p:cNvPr>
            <p:cNvGrpSpPr/>
            <p:nvPr/>
          </p:nvGrpSpPr>
          <p:grpSpPr>
            <a:xfrm>
              <a:off x="5434632" y="1059912"/>
              <a:ext cx="3344414" cy="3695700"/>
              <a:chOff x="10889914" y="2095500"/>
              <a:chExt cx="6688827" cy="7391400"/>
            </a:xfrm>
          </p:grpSpPr>
          <p:sp>
            <p:nvSpPr>
              <p:cNvPr id="8" name="Freeform 7">
                <a:extLst>
                  <a:ext uri="{FF2B5EF4-FFF2-40B4-BE49-F238E27FC236}">
                    <a16:creationId xmlns:a16="http://schemas.microsoft.com/office/drawing/2014/main" id="{446EE21B-D434-B79B-EDBA-9BF05F7DBD06}"/>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D7B8F710-FF1B-21D5-5AA4-2F4B9B1C7FB4}"/>
                  </a:ext>
                </a:extLst>
              </p:cNvPr>
              <p:cNvGrpSpPr/>
              <p:nvPr/>
            </p:nvGrpSpPr>
            <p:grpSpPr>
              <a:xfrm>
                <a:off x="11324445" y="2628900"/>
                <a:ext cx="5819763" cy="1524000"/>
                <a:chOff x="1663018" y="3251983"/>
                <a:chExt cx="5427420" cy="1524000"/>
              </a:xfrm>
            </p:grpSpPr>
            <p:sp>
              <p:nvSpPr>
                <p:cNvPr id="10" name="Freeform 10">
                  <a:extLst>
                    <a:ext uri="{FF2B5EF4-FFF2-40B4-BE49-F238E27FC236}">
                      <a16:creationId xmlns:a16="http://schemas.microsoft.com/office/drawing/2014/main" id="{E7B3E3CB-A9E1-1037-70CE-783F5CDC6391}"/>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654C9D0-869F-F6AE-93B8-C19BCD57D7AE}"/>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13" name="Picture 12" descr="A cartoon of a child sitting at a desk with a paper with red marks&#10;&#10;Description automatically generated">
              <a:extLst>
                <a:ext uri="{FF2B5EF4-FFF2-40B4-BE49-F238E27FC236}">
                  <a16:creationId xmlns:a16="http://schemas.microsoft.com/office/drawing/2014/main" id="{99383C43-2686-F9F6-8D05-CFE303A37293}"/>
                </a:ext>
              </a:extLst>
            </p:cNvPr>
            <p:cNvPicPr>
              <a:picLocks noChangeAspect="1"/>
            </p:cNvPicPr>
            <p:nvPr/>
          </p:nvPicPr>
          <p:blipFill>
            <a:blip r:embed="rId3"/>
            <a:stretch>
              <a:fillRect/>
            </a:stretch>
          </p:blipFill>
          <p:spPr>
            <a:xfrm>
              <a:off x="6004345" y="2269322"/>
              <a:ext cx="2425067" cy="2325211"/>
            </a:xfrm>
            <a:prstGeom prst="rect">
              <a:avLst/>
            </a:prstGeom>
          </p:spPr>
        </p:pic>
      </p:grpSp>
    </p:spTree>
    <p:extLst>
      <p:ext uri="{BB962C8B-B14F-4D97-AF65-F5344CB8AC3E}">
        <p14:creationId xmlns:p14="http://schemas.microsoft.com/office/powerpoint/2010/main" val="7464915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Box 1">
            <a:extLst>
              <a:ext uri="{FF2B5EF4-FFF2-40B4-BE49-F238E27FC236}">
                <a16:creationId xmlns:a16="http://schemas.microsoft.com/office/drawing/2014/main" id="{06F1031B-40E9-1434-7DEE-6FFB6E1418F2}"/>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3" name="Freeform 4">
            <a:extLst>
              <a:ext uri="{FF2B5EF4-FFF2-40B4-BE49-F238E27FC236}">
                <a16:creationId xmlns:a16="http://schemas.microsoft.com/office/drawing/2014/main" id="{743ABCF4-9688-70CA-0E18-24CFEC9D77A8}"/>
              </a:ext>
            </a:extLst>
          </p:cNvPr>
          <p:cNvSpPr/>
          <p:nvPr/>
        </p:nvSpPr>
        <p:spPr>
          <a:xfrm>
            <a:off x="364954" y="1059912"/>
            <a:ext cx="4852412"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E6885C5-3D9D-CA8A-F400-C80D82805F88}"/>
              </a:ext>
            </a:extLst>
          </p:cNvPr>
          <p:cNvSpPr txBox="1"/>
          <p:nvPr/>
        </p:nvSpPr>
        <p:spPr>
          <a:xfrm>
            <a:off x="523844" y="1338774"/>
            <a:ext cx="4534631" cy="3183179"/>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1700" kern="1200">
                <a:latin typeface="Arial" panose="020B0604020202020204" pitchFamily="34" charset="0"/>
                <a:ea typeface="Calibri" panose="020F0502020204030204" pitchFamily="34" charset="0"/>
                <a:cs typeface="Arial" panose="020B0604020202020204" pitchFamily="34" charset="0"/>
              </a:rPr>
              <a:t>Nếu em là Lan, em sẽ tìm hiểu về khu vực mới mà gia đình chuyển đến, giao tiếp với hàng xóm và người dân địa phương để làm quen với môi trường mới.</a:t>
            </a:r>
            <a:endParaRPr lang="en-US" sz="17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1700" kern="1200">
                <a:latin typeface="Arial" panose="020B0604020202020204" pitchFamily="34" charset="0"/>
                <a:ea typeface="Calibri" panose="020F0502020204030204" pitchFamily="34" charset="0"/>
                <a:cs typeface="Arial" panose="020B0604020202020204" pitchFamily="34" charset="0"/>
              </a:rPr>
              <a:t>Ngoài ra, Lan cần sử dụng kỹ năng giải quyết vấn đề để tìm cách xử lý và điều chỉnh. Việc này sẽ giúp Lan tự tin hơn trong việc đối mặt với các thử thách mới.</a:t>
            </a:r>
          </a:p>
        </p:txBody>
      </p:sp>
      <p:grpSp>
        <p:nvGrpSpPr>
          <p:cNvPr id="14" name="Group 13">
            <a:extLst>
              <a:ext uri="{FF2B5EF4-FFF2-40B4-BE49-F238E27FC236}">
                <a16:creationId xmlns:a16="http://schemas.microsoft.com/office/drawing/2014/main" id="{3B08A10B-8B0B-985D-22B8-EE952E711F64}"/>
              </a:ext>
            </a:extLst>
          </p:cNvPr>
          <p:cNvGrpSpPr/>
          <p:nvPr/>
        </p:nvGrpSpPr>
        <p:grpSpPr>
          <a:xfrm>
            <a:off x="5434632" y="1059912"/>
            <a:ext cx="3344414" cy="3695700"/>
            <a:chOff x="5434632" y="1059912"/>
            <a:chExt cx="3344414" cy="3695700"/>
          </a:xfrm>
        </p:grpSpPr>
        <p:grpSp>
          <p:nvGrpSpPr>
            <p:cNvPr id="6" name="Group 5">
              <a:extLst>
                <a:ext uri="{FF2B5EF4-FFF2-40B4-BE49-F238E27FC236}">
                  <a16:creationId xmlns:a16="http://schemas.microsoft.com/office/drawing/2014/main" id="{7C4398D0-F48E-317D-19A9-DCB3BCB96F8A}"/>
                </a:ext>
              </a:extLst>
            </p:cNvPr>
            <p:cNvGrpSpPr/>
            <p:nvPr/>
          </p:nvGrpSpPr>
          <p:grpSpPr>
            <a:xfrm>
              <a:off x="5434632" y="1059912"/>
              <a:ext cx="3344414" cy="3695700"/>
              <a:chOff x="10889914" y="2095500"/>
              <a:chExt cx="6688827" cy="7391400"/>
            </a:xfrm>
          </p:grpSpPr>
          <p:sp>
            <p:nvSpPr>
              <p:cNvPr id="8" name="Freeform 7">
                <a:extLst>
                  <a:ext uri="{FF2B5EF4-FFF2-40B4-BE49-F238E27FC236}">
                    <a16:creationId xmlns:a16="http://schemas.microsoft.com/office/drawing/2014/main" id="{446EE21B-D434-B79B-EDBA-9BF05F7DBD06}"/>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D7B8F710-FF1B-21D5-5AA4-2F4B9B1C7FB4}"/>
                  </a:ext>
                </a:extLst>
              </p:cNvPr>
              <p:cNvGrpSpPr/>
              <p:nvPr/>
            </p:nvGrpSpPr>
            <p:grpSpPr>
              <a:xfrm>
                <a:off x="11324445" y="2628900"/>
                <a:ext cx="5819763" cy="1524000"/>
                <a:chOff x="1663018" y="3251983"/>
                <a:chExt cx="5427420" cy="1524000"/>
              </a:xfrm>
            </p:grpSpPr>
            <p:sp>
              <p:nvSpPr>
                <p:cNvPr id="10" name="Freeform 10">
                  <a:extLst>
                    <a:ext uri="{FF2B5EF4-FFF2-40B4-BE49-F238E27FC236}">
                      <a16:creationId xmlns:a16="http://schemas.microsoft.com/office/drawing/2014/main" id="{E7B3E3CB-A9E1-1037-70CE-783F5CDC6391}"/>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654C9D0-869F-F6AE-93B8-C19BCD57D7AE}"/>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13" name="Picture 12" descr="A cartoon of a child with blue hair&#10;&#10;Description automatically generated">
              <a:extLst>
                <a:ext uri="{FF2B5EF4-FFF2-40B4-BE49-F238E27FC236}">
                  <a16:creationId xmlns:a16="http://schemas.microsoft.com/office/drawing/2014/main" id="{A5F0B840-446A-801D-7057-7AF9FD1623E8}"/>
                </a:ext>
              </a:extLst>
            </p:cNvPr>
            <p:cNvPicPr>
              <a:picLocks noChangeAspect="1"/>
            </p:cNvPicPr>
            <p:nvPr/>
          </p:nvPicPr>
          <p:blipFill>
            <a:blip r:embed="rId3"/>
            <a:stretch>
              <a:fillRect/>
            </a:stretch>
          </p:blipFill>
          <p:spPr>
            <a:xfrm>
              <a:off x="6004345" y="2198830"/>
              <a:ext cx="2446564" cy="2446564"/>
            </a:xfrm>
            <a:prstGeom prst="rect">
              <a:avLst/>
            </a:prstGeom>
          </p:spPr>
        </p:pic>
      </p:grpSp>
    </p:spTree>
    <p:extLst>
      <p:ext uri="{BB962C8B-B14F-4D97-AF65-F5344CB8AC3E}">
        <p14:creationId xmlns:p14="http://schemas.microsoft.com/office/powerpoint/2010/main" val="37401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5" name="Picture 4">
            <a:extLst>
              <a:ext uri="{FF2B5EF4-FFF2-40B4-BE49-F238E27FC236}">
                <a16:creationId xmlns:a16="http://schemas.microsoft.com/office/drawing/2014/main" id="{BAB4F710-E662-096E-2955-40534F0C4B58}"/>
              </a:ext>
            </a:extLst>
          </p:cNvPr>
          <p:cNvPicPr>
            <a:picLocks noChangeAspect="1"/>
          </p:cNvPicPr>
          <p:nvPr/>
        </p:nvPicPr>
        <p:blipFill>
          <a:blip r:embed="rId3"/>
          <a:stretch>
            <a:fillRect/>
          </a:stretch>
        </p:blipFill>
        <p:spPr>
          <a:xfrm>
            <a:off x="-60653" y="1"/>
            <a:ext cx="738289" cy="1109830"/>
          </a:xfrm>
          <a:prstGeom prst="rect">
            <a:avLst/>
          </a:prstGeom>
        </p:spPr>
      </p:pic>
      <p:grpSp>
        <p:nvGrpSpPr>
          <p:cNvPr id="16" name="Group 15">
            <a:extLst>
              <a:ext uri="{FF2B5EF4-FFF2-40B4-BE49-F238E27FC236}">
                <a16:creationId xmlns:a16="http://schemas.microsoft.com/office/drawing/2014/main" id="{AC90686E-D04F-76C6-1B7E-97CB986F6D0D}"/>
              </a:ext>
            </a:extLst>
          </p:cNvPr>
          <p:cNvGrpSpPr/>
          <p:nvPr/>
        </p:nvGrpSpPr>
        <p:grpSpPr>
          <a:xfrm>
            <a:off x="1882265" y="0"/>
            <a:ext cx="5379470" cy="794387"/>
            <a:chOff x="3677277" y="831974"/>
            <a:chExt cx="10758940" cy="1588774"/>
          </a:xfrm>
        </p:grpSpPr>
        <p:sp>
          <p:nvSpPr>
            <p:cNvPr id="17" name="Freeform 3">
              <a:extLst>
                <a:ext uri="{FF2B5EF4-FFF2-40B4-BE49-F238E27FC236}">
                  <a16:creationId xmlns:a16="http://schemas.microsoft.com/office/drawing/2014/main" id="{503CF030-E448-B818-A0B5-4506D209EA33}"/>
                </a:ext>
              </a:extLst>
            </p:cNvPr>
            <p:cNvSpPr/>
            <p:nvPr/>
          </p:nvSpPr>
          <p:spPr>
            <a:xfrm>
              <a:off x="3677277" y="831974"/>
              <a:ext cx="10758940" cy="1588774"/>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rgbClr val="4F81BD">
                    <a:shade val="45000"/>
                    <a:satMod val="135000"/>
                  </a:srgbClr>
                  <a:prstClr val="white"/>
                </a:duotone>
                <a:extLst>
                  <a:ext uri="{96DAC541-7B7A-43D3-8B79-37D633B846F1}">
                    <asvg:svgBlip xmlns:asvg="http://schemas.microsoft.com/office/drawing/2016/SVG/main" r:embed="rId5"/>
                  </a:ext>
                </a:extLst>
              </a:blip>
              <a:stretch>
                <a:fillRect t="-34305" b="-32863"/>
              </a:stretch>
            </a:blipFill>
          </p:spPr>
          <p:txBody>
            <a:bodyPr/>
            <a:lstStyle/>
            <a:p>
              <a:pPr defTabSz="457200">
                <a:buClrTx/>
                <a:buFontTx/>
                <a:buNone/>
                <a:defRPr/>
              </a:pPr>
              <a:endParaRPr lang="en-US" sz="900" kern="1200">
                <a:solidFill>
                  <a:prstClr val="black"/>
                </a:solidFill>
                <a:ea typeface="+mn-ea"/>
                <a:cs typeface="Arial" panose="020B0604020202020204" pitchFamily="34" charset="0"/>
              </a:endParaRPr>
            </a:p>
          </p:txBody>
        </p:sp>
        <p:sp>
          <p:nvSpPr>
            <p:cNvPr id="18" name="TextBox 17">
              <a:extLst>
                <a:ext uri="{FF2B5EF4-FFF2-40B4-BE49-F238E27FC236}">
                  <a16:creationId xmlns:a16="http://schemas.microsoft.com/office/drawing/2014/main" id="{87F8E867-FE22-C3D6-F4EE-030A74797CF1}"/>
                </a:ext>
              </a:extLst>
            </p:cNvPr>
            <p:cNvSpPr txBox="1"/>
            <p:nvPr/>
          </p:nvSpPr>
          <p:spPr>
            <a:xfrm>
              <a:off x="4820277" y="1094514"/>
              <a:ext cx="8472940" cy="1107996"/>
            </a:xfrm>
            <a:prstGeom prst="rect">
              <a:avLst/>
            </a:prstGeom>
            <a:noFill/>
          </p:spPr>
          <p:txBody>
            <a:bodyPr wrap="square" rtlCol="0">
              <a:spAutoFit/>
            </a:bodyPr>
            <a:lstStyle/>
            <a:p>
              <a:pPr algn="ctr" defTabSz="457200">
                <a:buClrTx/>
                <a:buFontTx/>
                <a:buNone/>
                <a:defRPr/>
              </a:pPr>
              <a:r>
                <a:rPr lang="en-US" sz="3000" b="1" kern="1200">
                  <a:solidFill>
                    <a:srgbClr val="002060"/>
                  </a:solidFill>
                  <a:ea typeface="Calibri" panose="020F0502020204030204" pitchFamily="34" charset="0"/>
                  <a:cs typeface="Arial" panose="020B0604020202020204" pitchFamily="34" charset="0"/>
                </a:rPr>
                <a:t>NỘI DUNG BÀI HỌC</a:t>
              </a:r>
              <a:endParaRPr lang="en-US" sz="3000" b="1" kern="1200" dirty="0">
                <a:solidFill>
                  <a:srgbClr val="002060"/>
                </a:solidFill>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3471A177-44BE-27B2-C27E-77CE944ADEB7}"/>
              </a:ext>
            </a:extLst>
          </p:cNvPr>
          <p:cNvGrpSpPr/>
          <p:nvPr/>
        </p:nvGrpSpPr>
        <p:grpSpPr>
          <a:xfrm>
            <a:off x="419100" y="1106060"/>
            <a:ext cx="3980719" cy="1705901"/>
            <a:chOff x="833823" y="1889099"/>
            <a:chExt cx="7961438" cy="3411801"/>
          </a:xfrm>
        </p:grpSpPr>
        <p:sp>
          <p:nvSpPr>
            <p:cNvPr id="20" name="Freeform 7">
              <a:extLst>
                <a:ext uri="{FF2B5EF4-FFF2-40B4-BE49-F238E27FC236}">
                  <a16:creationId xmlns:a16="http://schemas.microsoft.com/office/drawing/2014/main" id="{439ACF7B-538E-7409-6128-A655DDE99E63}"/>
                </a:ext>
              </a:extLst>
            </p:cNvPr>
            <p:cNvSpPr/>
            <p:nvPr/>
          </p:nvSpPr>
          <p:spPr>
            <a:xfrm>
              <a:off x="833823" y="1889099"/>
              <a:ext cx="7961438"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1" name="TextBox 20">
              <a:extLst>
                <a:ext uri="{FF2B5EF4-FFF2-40B4-BE49-F238E27FC236}">
                  <a16:creationId xmlns:a16="http://schemas.microsoft.com/office/drawing/2014/main" id="{1DCFC981-9A40-150F-5634-A1151B323ED9}"/>
                </a:ext>
              </a:extLst>
            </p:cNvPr>
            <p:cNvSpPr txBox="1"/>
            <p:nvPr/>
          </p:nvSpPr>
          <p:spPr>
            <a:xfrm>
              <a:off x="1074601" y="2079913"/>
              <a:ext cx="7336266" cy="2840649"/>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1: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Nhận diện sự trưởng thành của bản thân</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66A19390-CE3E-1C85-EB7C-F5196E064E0F}"/>
              </a:ext>
            </a:extLst>
          </p:cNvPr>
          <p:cNvGrpSpPr/>
          <p:nvPr/>
        </p:nvGrpSpPr>
        <p:grpSpPr>
          <a:xfrm>
            <a:off x="4829884" y="1106060"/>
            <a:ext cx="3986847" cy="1705900"/>
            <a:chOff x="9359797" y="2543079"/>
            <a:chExt cx="7973693" cy="3411800"/>
          </a:xfrm>
        </p:grpSpPr>
        <p:sp>
          <p:nvSpPr>
            <p:cNvPr id="23" name="Freeform 7">
              <a:extLst>
                <a:ext uri="{FF2B5EF4-FFF2-40B4-BE49-F238E27FC236}">
                  <a16:creationId xmlns:a16="http://schemas.microsoft.com/office/drawing/2014/main" id="{305704FB-155B-D296-C439-560ECCF4319F}"/>
                </a:ext>
              </a:extLst>
            </p:cNvPr>
            <p:cNvSpPr/>
            <p:nvPr/>
          </p:nvSpPr>
          <p:spPr>
            <a:xfrm>
              <a:off x="9359797" y="2543079"/>
              <a:ext cx="7973693"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4" name="TextBox 11">
              <a:extLst>
                <a:ext uri="{FF2B5EF4-FFF2-40B4-BE49-F238E27FC236}">
                  <a16:creationId xmlns:a16="http://schemas.microsoft.com/office/drawing/2014/main" id="{9A290E32-B4BB-D80F-E94D-BB5319DD0CB5}"/>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25" name="TextBox 24">
              <a:extLst>
                <a:ext uri="{FF2B5EF4-FFF2-40B4-BE49-F238E27FC236}">
                  <a16:creationId xmlns:a16="http://schemas.microsoft.com/office/drawing/2014/main" id="{0F9A6C3D-A799-354A-FCFE-1D85C3E1AD2D}"/>
                </a:ext>
              </a:extLst>
            </p:cNvPr>
            <p:cNvSpPr txBox="1"/>
            <p:nvPr/>
          </p:nvSpPr>
          <p:spPr>
            <a:xfrm>
              <a:off x="9810107" y="2733893"/>
              <a:ext cx="7073071"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2: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Tìm hiểu khả năng tư duy độc lập</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D3EBD4C-2DB7-7007-94D8-4601A099E8C2}"/>
              </a:ext>
            </a:extLst>
          </p:cNvPr>
          <p:cNvGrpSpPr/>
          <p:nvPr/>
        </p:nvGrpSpPr>
        <p:grpSpPr>
          <a:xfrm>
            <a:off x="408782" y="3123631"/>
            <a:ext cx="3991037" cy="1764789"/>
            <a:chOff x="840987" y="2476210"/>
            <a:chExt cx="7982074" cy="3529578"/>
          </a:xfrm>
        </p:grpSpPr>
        <p:sp>
          <p:nvSpPr>
            <p:cNvPr id="27" name="Freeform 7">
              <a:extLst>
                <a:ext uri="{FF2B5EF4-FFF2-40B4-BE49-F238E27FC236}">
                  <a16:creationId xmlns:a16="http://schemas.microsoft.com/office/drawing/2014/main" id="{3074509F-AC90-AE78-221F-BD86867721EC}"/>
                </a:ext>
              </a:extLst>
            </p:cNvPr>
            <p:cNvSpPr/>
            <p:nvPr/>
          </p:nvSpPr>
          <p:spPr>
            <a:xfrm>
              <a:off x="840987" y="2476210"/>
              <a:ext cx="7982074" cy="352957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8" name="TextBox 27">
              <a:extLst>
                <a:ext uri="{FF2B5EF4-FFF2-40B4-BE49-F238E27FC236}">
                  <a16:creationId xmlns:a16="http://schemas.microsoft.com/office/drawing/2014/main" id="{135B42C5-5317-6FC6-F43D-60D9A8EA09E0}"/>
                </a:ext>
              </a:extLst>
            </p:cNvPr>
            <p:cNvSpPr txBox="1"/>
            <p:nvPr/>
          </p:nvSpPr>
          <p:spPr>
            <a:xfrm>
              <a:off x="1555349" y="2820672"/>
              <a:ext cx="6553348"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3: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khả năng thích ứng với sự thay đổi</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0796BF61-43D6-8E99-8745-5551F4095F70}"/>
              </a:ext>
            </a:extLst>
          </p:cNvPr>
          <p:cNvGrpSpPr/>
          <p:nvPr/>
        </p:nvGrpSpPr>
        <p:grpSpPr>
          <a:xfrm>
            <a:off x="4829885" y="3123632"/>
            <a:ext cx="3972946" cy="1764787"/>
            <a:chOff x="9387601" y="3130191"/>
            <a:chExt cx="7945891" cy="3529574"/>
          </a:xfrm>
        </p:grpSpPr>
        <p:sp>
          <p:nvSpPr>
            <p:cNvPr id="30" name="Freeform 7">
              <a:extLst>
                <a:ext uri="{FF2B5EF4-FFF2-40B4-BE49-F238E27FC236}">
                  <a16:creationId xmlns:a16="http://schemas.microsoft.com/office/drawing/2014/main" id="{6AE8DC69-1750-E9D9-3E69-D063D6B9E04B}"/>
                </a:ext>
              </a:extLst>
            </p:cNvPr>
            <p:cNvSpPr/>
            <p:nvPr/>
          </p:nvSpPr>
          <p:spPr>
            <a:xfrm>
              <a:off x="9387601" y="3130191"/>
              <a:ext cx="7945891" cy="352957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31" name="TextBox 11">
              <a:extLst>
                <a:ext uri="{FF2B5EF4-FFF2-40B4-BE49-F238E27FC236}">
                  <a16:creationId xmlns:a16="http://schemas.microsoft.com/office/drawing/2014/main" id="{27A82318-3EE6-0CAC-DEA3-D6A580AFE503}"/>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32" name="TextBox 31">
              <a:extLst>
                <a:ext uri="{FF2B5EF4-FFF2-40B4-BE49-F238E27FC236}">
                  <a16:creationId xmlns:a16="http://schemas.microsoft.com/office/drawing/2014/main" id="{F1F9EDF0-AC11-9629-72DD-4DB256734BBD}"/>
                </a:ext>
              </a:extLst>
            </p:cNvPr>
            <p:cNvSpPr txBox="1"/>
            <p:nvPr/>
          </p:nvSpPr>
          <p:spPr>
            <a:xfrm>
              <a:off x="9915449" y="3469633"/>
              <a:ext cx="7090551"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4: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Điều chỉnh cảm xúc và ứng xử hợp lí trong các tình huống giao tiếp</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301A5037-F934-4CF1-E6E6-DC20F7F73E91}"/>
              </a:ext>
            </a:extLst>
          </p:cNvPr>
          <p:cNvSpPr txBox="1"/>
          <p:nvPr/>
        </p:nvSpPr>
        <p:spPr>
          <a:xfrm>
            <a:off x="2866740" y="312183"/>
            <a:ext cx="3410519"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sng" strike="noStrike" kern="0" cap="none" spc="0" normalizeH="0" baseline="0" noProof="0">
                <a:ln>
                  <a:noFill/>
                </a:ln>
                <a:solidFill>
                  <a:srgbClr val="0F3757"/>
                </a:solidFill>
                <a:effectLst/>
                <a:uLnTx/>
                <a:uFillTx/>
              </a:rPr>
              <a:t>KẾT LUẬN</a:t>
            </a:r>
            <a:endParaRPr kumimoji="0" lang="vi-VN" sz="3000" b="1" i="1" u="sng" strike="noStrike" kern="0" cap="none" spc="0" normalizeH="0" baseline="0" noProof="0">
              <a:ln>
                <a:noFill/>
              </a:ln>
              <a:solidFill>
                <a:srgbClr val="0F3757"/>
              </a:solidFill>
              <a:effectLst/>
              <a:uLnTx/>
              <a:uFillTx/>
            </a:endParaRPr>
          </a:p>
        </p:txBody>
      </p:sp>
      <p:sp>
        <p:nvSpPr>
          <p:cNvPr id="3" name="TextBox 2">
            <a:extLst>
              <a:ext uri="{FF2B5EF4-FFF2-40B4-BE49-F238E27FC236}">
                <a16:creationId xmlns:a16="http://schemas.microsoft.com/office/drawing/2014/main" id="{A7D96491-3C3C-AFF3-9233-77B3B60AC756}"/>
              </a:ext>
            </a:extLst>
          </p:cNvPr>
          <p:cNvSpPr txBox="1"/>
          <p:nvPr/>
        </p:nvSpPr>
        <p:spPr>
          <a:xfrm>
            <a:off x="773564" y="883276"/>
            <a:ext cx="7596869" cy="1881990"/>
          </a:xfrm>
          <a:prstGeom prst="rect">
            <a:avLst/>
          </a:prstGeom>
          <a:noFill/>
          <a:ln w="12700">
            <a:noFill/>
          </a:ln>
        </p:spPr>
        <p:txBody>
          <a:bodyPr wrap="square">
            <a:spAutoFit/>
          </a:bodyPr>
          <a:lstStyle/>
          <a:p>
            <a:pPr algn="just">
              <a:lnSpc>
                <a:spcPct val="150000"/>
              </a:lnSpc>
              <a:buClr>
                <a:srgbClr val="3F2220"/>
              </a:buClr>
            </a:pPr>
            <a:r>
              <a:rPr lang="vi-VN" sz="2000">
                <a:solidFill>
                  <a:srgbClr val="080808"/>
                </a:solidFill>
                <a:latin typeface="Arial" panose="020B0604020202020204" pitchFamily="34" charset="0"/>
                <a:cs typeface="Arial" panose="020B0604020202020204" pitchFamily="34" charset="0"/>
              </a:rPr>
              <a:t>Sự thay đổi là quy luật của cuộc sống. Có những thay đổi có thể dễ dàng đến đón nhận những cũng có những thay đổi làm xáo trộn cuộc sống của chúng ta. Chúng ta cần rèn luyện, thích nghi với sự thay đổi để học tập, làm việc hiệu quả. </a:t>
            </a:r>
          </a:p>
        </p:txBody>
      </p:sp>
      <p:pic>
        <p:nvPicPr>
          <p:cNvPr id="4" name="Picture 4">
            <a:extLst>
              <a:ext uri="{FF2B5EF4-FFF2-40B4-BE49-F238E27FC236}">
                <a16:creationId xmlns:a16="http://schemas.microsoft.com/office/drawing/2014/main" id="{6E3635A2-890C-92DF-C1AE-C4F2BAFB2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94890" y="2947093"/>
            <a:ext cx="3102428" cy="1959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group of people embling a puzzle&#10;&#10;Description automatically generated">
            <a:extLst>
              <a:ext uri="{FF2B5EF4-FFF2-40B4-BE49-F238E27FC236}">
                <a16:creationId xmlns:a16="http://schemas.microsoft.com/office/drawing/2014/main" id="{76FBE889-6500-8740-2364-DF7C25448F93}"/>
              </a:ext>
            </a:extLst>
          </p:cNvPr>
          <p:cNvPicPr>
            <a:picLocks noChangeAspect="1"/>
          </p:cNvPicPr>
          <p:nvPr/>
        </p:nvPicPr>
        <p:blipFill rotWithShape="1">
          <a:blip r:embed="rId4"/>
          <a:srcRect l="13492" t="28889" r="14187"/>
          <a:stretch/>
        </p:blipFill>
        <p:spPr>
          <a:xfrm>
            <a:off x="4863822" y="2949327"/>
            <a:ext cx="3185288" cy="1957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404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5" name="TextBox 4">
            <a:extLst>
              <a:ext uri="{FF2B5EF4-FFF2-40B4-BE49-F238E27FC236}">
                <a16:creationId xmlns:a16="http://schemas.microsoft.com/office/drawing/2014/main" id="{FF1E5A56-D6FE-5AEF-51CA-B469279434BD}"/>
              </a:ext>
            </a:extLst>
          </p:cNvPr>
          <p:cNvSpPr txBox="1"/>
          <p:nvPr/>
        </p:nvSpPr>
        <p:spPr>
          <a:xfrm>
            <a:off x="403506" y="163034"/>
            <a:ext cx="8282886" cy="1553054"/>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4: Vận dụng một số cách rèn luyện khả năng thích ứng với sự thay đổi trong học tập, cuộc sống hằng ngày của em và đánh giá kết quả</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5">
            <a:extLst>
              <a:ext uri="{FF2B5EF4-FFF2-40B4-BE49-F238E27FC236}">
                <a16:creationId xmlns:a16="http://schemas.microsoft.com/office/drawing/2014/main" id="{97189C6B-5C9B-62E1-E693-C5491AC5CF07}"/>
              </a:ext>
            </a:extLst>
          </p:cNvPr>
          <p:cNvSpPr/>
          <p:nvPr/>
        </p:nvSpPr>
        <p:spPr>
          <a:xfrm rot="10800000">
            <a:off x="3510641" y="1853292"/>
            <a:ext cx="5175751" cy="3079356"/>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2">
            <a:extLst>
              <a:ext uri="{FF2B5EF4-FFF2-40B4-BE49-F238E27FC236}">
                <a16:creationId xmlns:a16="http://schemas.microsoft.com/office/drawing/2014/main" id="{09465DD0-8104-7A83-2001-3927E2A98778}"/>
              </a:ext>
            </a:extLst>
          </p:cNvPr>
          <p:cNvSpPr/>
          <p:nvPr/>
        </p:nvSpPr>
        <p:spPr>
          <a:xfrm rot="10800000">
            <a:off x="403506" y="1853289"/>
            <a:ext cx="2774783" cy="307936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2121F907-890B-F24A-39C1-80FFF2EC031B}"/>
              </a:ext>
            </a:extLst>
          </p:cNvPr>
          <p:cNvGrpSpPr/>
          <p:nvPr/>
        </p:nvGrpSpPr>
        <p:grpSpPr>
          <a:xfrm>
            <a:off x="4041116" y="2127694"/>
            <a:ext cx="4114800" cy="631409"/>
            <a:chOff x="7683843" y="2141976"/>
            <a:chExt cx="8229600" cy="1262817"/>
          </a:xfrm>
        </p:grpSpPr>
        <p:sp>
          <p:nvSpPr>
            <p:cNvPr id="10" name="Freeform 8">
              <a:extLst>
                <a:ext uri="{FF2B5EF4-FFF2-40B4-BE49-F238E27FC236}">
                  <a16:creationId xmlns:a16="http://schemas.microsoft.com/office/drawing/2014/main" id="{2525820E-3E7C-2FA1-4510-4313A976F558}"/>
                </a:ext>
              </a:extLst>
            </p:cNvPr>
            <p:cNvSpPr/>
            <p:nvPr/>
          </p:nvSpPr>
          <p:spPr>
            <a:xfrm>
              <a:off x="7683843" y="2141976"/>
              <a:ext cx="8229600" cy="126281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471691E-23E1-F6FA-576E-A5453413568B}"/>
                </a:ext>
              </a:extLst>
            </p:cNvPr>
            <p:cNvSpPr txBox="1"/>
            <p:nvPr/>
          </p:nvSpPr>
          <p:spPr>
            <a:xfrm>
              <a:off x="7796653" y="2342496"/>
              <a:ext cx="8003980" cy="861773"/>
            </a:xfrm>
            <a:prstGeom prst="rect">
              <a:avLst/>
            </a:prstGeom>
            <a:noFill/>
          </p:spPr>
          <p:txBody>
            <a:bodyPr wrap="square" rtlCol="0">
              <a:spAutoFit/>
            </a:bodyPr>
            <a:lstStyle/>
            <a:p>
              <a:pPr algn="ctr" defTabSz="457200">
                <a:buClrTx/>
              </a:pPr>
              <a:r>
                <a:rPr lang="en-US" sz="2100" b="1" kern="1200">
                  <a:solidFill>
                    <a:prstClr val="white"/>
                  </a:solidFill>
                  <a:latin typeface="Arial" panose="020B0604020202020204" pitchFamily="34" charset="0"/>
                  <a:ea typeface="+mn-ea"/>
                  <a:cs typeface="Arial" panose="020B0604020202020204" pitchFamily="34" charset="0"/>
                </a:rPr>
                <a:t>HOẠT ĐỘNG CẢ LỚP</a:t>
              </a:r>
              <a:endParaRPr lang="en-US" sz="2100" b="1" kern="1200" dirty="0">
                <a:solidFill>
                  <a:prstClr val="white"/>
                </a:solidFill>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539EC892-4B33-7598-63BA-AD3625063200}"/>
              </a:ext>
            </a:extLst>
          </p:cNvPr>
          <p:cNvSpPr txBox="1"/>
          <p:nvPr/>
        </p:nvSpPr>
        <p:spPr>
          <a:xfrm>
            <a:off x="3961196" y="2818114"/>
            <a:ext cx="4274639" cy="1881990"/>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em hãy chia sẻ trước lớp về những việc sẽ làm để rèn luyện khả năng thích ứng với sự thay đổi trong học tập, cuộc sống hằng ngày.</a:t>
            </a:r>
            <a:endPar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5805F1A9-59E8-9E10-6967-423E291997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010" y="2468524"/>
            <a:ext cx="2664279" cy="2367878"/>
          </a:xfrm>
          <a:prstGeom prst="rect">
            <a:avLst/>
          </a:prstGeom>
        </p:spPr>
      </p:pic>
      <p:pic>
        <p:nvPicPr>
          <p:cNvPr id="6" name="Picture 5">
            <a:extLst>
              <a:ext uri="{FF2B5EF4-FFF2-40B4-BE49-F238E27FC236}">
                <a16:creationId xmlns:a16="http://schemas.microsoft.com/office/drawing/2014/main" id="{FF03E5B7-1A16-154D-5CF5-9F3AB415C96B}"/>
              </a:ext>
            </a:extLst>
          </p:cNvPr>
          <p:cNvPicPr>
            <a:picLocks noChangeAspect="1"/>
          </p:cNvPicPr>
          <p:nvPr/>
        </p:nvPicPr>
        <p:blipFill>
          <a:blip r:embed="rId5"/>
          <a:stretch>
            <a:fillRect/>
          </a:stretch>
        </p:blipFill>
        <p:spPr>
          <a:xfrm>
            <a:off x="8419714" y="4469150"/>
            <a:ext cx="781436" cy="674350"/>
          </a:xfrm>
          <a:prstGeom prst="rect">
            <a:avLst/>
          </a:prstGeom>
        </p:spPr>
      </p:pic>
    </p:spTree>
    <p:extLst>
      <p:ext uri="{BB962C8B-B14F-4D97-AF65-F5344CB8AC3E}">
        <p14:creationId xmlns:p14="http://schemas.microsoft.com/office/powerpoint/2010/main" val="13915501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outVertical)">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6" name="Rounded Rectangle 207">
            <a:extLst>
              <a:ext uri="{FF2B5EF4-FFF2-40B4-BE49-F238E27FC236}">
                <a16:creationId xmlns:a16="http://schemas.microsoft.com/office/drawing/2014/main" id="{F6E14CD1-7274-5A99-2701-C9912850C819}"/>
              </a:ext>
            </a:extLst>
          </p:cNvPr>
          <p:cNvSpPr/>
          <p:nvPr/>
        </p:nvSpPr>
        <p:spPr>
          <a:xfrm>
            <a:off x="4229099" y="351065"/>
            <a:ext cx="4661805" cy="145544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pPr>
            <a:r>
              <a:rPr lang="vi-VN" sz="1800">
                <a:solidFill>
                  <a:sysClr val="windowText" lastClr="000000"/>
                </a:solidFill>
                <a:ea typeface="+mn-ea"/>
                <a:cs typeface="Arial" panose="020B0604020202020204" pitchFamily="34" charset="0"/>
              </a:rPr>
              <a:t>Chia sẻ những tình huống mà em đã rèn luyện được khả năng thích ứng với sự thay đổi trong học tập và cuộc sống hằng ngày.</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17" name="Elbow Connector 209">
            <a:extLst>
              <a:ext uri="{FF2B5EF4-FFF2-40B4-BE49-F238E27FC236}">
                <a16:creationId xmlns:a16="http://schemas.microsoft.com/office/drawing/2014/main" id="{52ACFA84-74B7-3A9B-9C9F-A1AA9B586A2A}"/>
              </a:ext>
            </a:extLst>
          </p:cNvPr>
          <p:cNvCxnSpPr>
            <a:cxnSpLocks/>
            <a:stCxn id="22" idx="0"/>
            <a:endCxn id="16" idx="1"/>
          </p:cNvCxnSpPr>
          <p:nvPr/>
        </p:nvCxnSpPr>
        <p:spPr>
          <a:xfrm rot="5400000" flipH="1" flipV="1">
            <a:off x="2915908" y="203952"/>
            <a:ext cx="438357" cy="2188026"/>
          </a:xfrm>
          <a:prstGeom prst="bentConnector2">
            <a:avLst/>
          </a:prstGeom>
          <a:noFill/>
          <a:ln w="19050" cap="flat" cmpd="sng" algn="ctr">
            <a:solidFill>
              <a:srgbClr val="000000"/>
            </a:solidFill>
            <a:prstDash val="solid"/>
            <a:tailEnd type="triangle"/>
          </a:ln>
          <a:effectLst/>
        </p:spPr>
      </p:cxnSp>
      <p:cxnSp>
        <p:nvCxnSpPr>
          <p:cNvPr id="18" name="Straight Arrow Connector 17">
            <a:extLst>
              <a:ext uri="{FF2B5EF4-FFF2-40B4-BE49-F238E27FC236}">
                <a16:creationId xmlns:a16="http://schemas.microsoft.com/office/drawing/2014/main" id="{93208045-59C1-822E-D9B4-C21C4DABB911}"/>
              </a:ext>
            </a:extLst>
          </p:cNvPr>
          <p:cNvCxnSpPr>
            <a:cxnSpLocks/>
            <a:stCxn id="22" idx="3"/>
            <a:endCxn id="19" idx="1"/>
          </p:cNvCxnSpPr>
          <p:nvPr/>
        </p:nvCxnSpPr>
        <p:spPr>
          <a:xfrm>
            <a:off x="3829050" y="2815421"/>
            <a:ext cx="400048" cy="1"/>
          </a:xfrm>
          <a:prstGeom prst="straightConnector1">
            <a:avLst/>
          </a:prstGeom>
          <a:noFill/>
          <a:ln w="19050" cap="flat" cmpd="sng" algn="ctr">
            <a:solidFill>
              <a:srgbClr val="000000"/>
            </a:solidFill>
            <a:prstDash val="solid"/>
            <a:tailEnd type="triangle"/>
          </a:ln>
          <a:effectLst/>
        </p:spPr>
      </p:cxnSp>
      <p:sp>
        <p:nvSpPr>
          <p:cNvPr id="19" name="Rounded Rectangle 211">
            <a:extLst>
              <a:ext uri="{FF2B5EF4-FFF2-40B4-BE49-F238E27FC236}">
                <a16:creationId xmlns:a16="http://schemas.microsoft.com/office/drawing/2014/main" id="{EDA9E60F-E859-F554-CA93-0643E275248D}"/>
              </a:ext>
            </a:extLst>
          </p:cNvPr>
          <p:cNvSpPr/>
          <p:nvPr/>
        </p:nvSpPr>
        <p:spPr>
          <a:xfrm>
            <a:off x="4229098" y="2037507"/>
            <a:ext cx="4661805" cy="155582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Thuận lợi, khó khăn khi em rèn luyện khả năng thích ứng với sự thay đổi trong học tập và cuộc sống hằng ngày.</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20" name="Rounded Rectangle 212">
            <a:extLst>
              <a:ext uri="{FF2B5EF4-FFF2-40B4-BE49-F238E27FC236}">
                <a16:creationId xmlns:a16="http://schemas.microsoft.com/office/drawing/2014/main" id="{C39F8C81-1D20-0A34-72FF-14A00D6701CA}"/>
              </a:ext>
            </a:extLst>
          </p:cNvPr>
          <p:cNvSpPr/>
          <p:nvPr/>
        </p:nvSpPr>
        <p:spPr>
          <a:xfrm>
            <a:off x="4229098" y="3824337"/>
            <a:ext cx="4661805" cy="11313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Đánh giá kết quả rèn luyện của bản thân về khả năng thích ứng với sự thay đổi.</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21" name="Elbow Connector 213">
            <a:extLst>
              <a:ext uri="{FF2B5EF4-FFF2-40B4-BE49-F238E27FC236}">
                <a16:creationId xmlns:a16="http://schemas.microsoft.com/office/drawing/2014/main" id="{7D9EAAAA-7D2E-F2F6-0C2F-0A8574936095}"/>
              </a:ext>
            </a:extLst>
          </p:cNvPr>
          <p:cNvCxnSpPr>
            <a:cxnSpLocks/>
            <a:stCxn id="22" idx="2"/>
            <a:endCxn id="20" idx="1"/>
          </p:cNvCxnSpPr>
          <p:nvPr/>
        </p:nvCxnSpPr>
        <p:spPr>
          <a:xfrm rot="16200000" flipH="1">
            <a:off x="2996920" y="3157851"/>
            <a:ext cx="276330" cy="2188025"/>
          </a:xfrm>
          <a:prstGeom prst="bentConnector2">
            <a:avLst/>
          </a:prstGeom>
          <a:noFill/>
          <a:ln w="19050" cap="flat" cmpd="sng" algn="ctr">
            <a:solidFill>
              <a:srgbClr val="000000"/>
            </a:solidFill>
            <a:prstDash val="solid"/>
            <a:tailEnd type="triangle"/>
          </a:ln>
          <a:effectLst/>
        </p:spPr>
      </p:cxnSp>
      <p:sp>
        <p:nvSpPr>
          <p:cNvPr id="22" name="Rounded Rectangle 17">
            <a:extLst>
              <a:ext uri="{FF2B5EF4-FFF2-40B4-BE49-F238E27FC236}">
                <a16:creationId xmlns:a16="http://schemas.microsoft.com/office/drawing/2014/main" id="{17B1AC6C-0A9B-00FF-B3A8-D65D37C95E5E}"/>
              </a:ext>
            </a:extLst>
          </p:cNvPr>
          <p:cNvSpPr/>
          <p:nvPr/>
        </p:nvSpPr>
        <p:spPr>
          <a:xfrm>
            <a:off x="253096" y="1517143"/>
            <a:ext cx="3575954" cy="2596556"/>
          </a:xfrm>
          <a:prstGeom prst="roundRect">
            <a:avLst/>
          </a:prstGeom>
          <a:solidFill>
            <a:schemeClr val="accent1">
              <a:lumMod val="75000"/>
            </a:schemeClr>
          </a:solidFill>
          <a:ln w="19050" cap="flat" cmpd="sng" algn="ctr">
            <a:noFill/>
            <a:prstDash val="solid"/>
          </a:ln>
          <a:effectLst/>
        </p:spPr>
        <p:txBody>
          <a:bodyPr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LÀM VIỆC CÁ NHÂN</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Các em tiếp tục rèn luyện khả năng thích ứng với sự thay đổi trong học tập và trong cuộc sống</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 </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theo hướng dẫn </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sau:</a:t>
            </a:r>
            <a:endPar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4924560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0242" name="Picture 2" descr="Kỹ năng thích ứng là gì? Rèn luyện kỹ năng này như thế nào? - JobsGO Blog">
            <a:extLst>
              <a:ext uri="{FF2B5EF4-FFF2-40B4-BE49-F238E27FC236}">
                <a16:creationId xmlns:a16="http://schemas.microsoft.com/office/drawing/2014/main" id="{DB45B494-5C91-1553-2EE4-2FB36615C2F3}"/>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A9BE31-B727-F8FF-6245-FA2BE3091905}"/>
              </a:ext>
            </a:extLst>
          </p:cNvPr>
          <p:cNvGrpSpPr/>
          <p:nvPr/>
        </p:nvGrpSpPr>
        <p:grpSpPr>
          <a:xfrm>
            <a:off x="1573665" y="987537"/>
            <a:ext cx="5996669" cy="3168425"/>
            <a:chOff x="-1204202" y="-1274982"/>
            <a:chExt cx="11993337" cy="6336850"/>
          </a:xfrm>
        </p:grpSpPr>
        <p:sp>
          <p:nvSpPr>
            <p:cNvPr id="4" name="Round Same Side Corner Rectangle 3">
              <a:extLst>
                <a:ext uri="{FF2B5EF4-FFF2-40B4-BE49-F238E27FC236}">
                  <a16:creationId xmlns:a16="http://schemas.microsoft.com/office/drawing/2014/main" id="{A4C4259D-88F3-D1DD-5F59-E831F2201B6B}"/>
                </a:ext>
              </a:extLst>
            </p:cNvPr>
            <p:cNvSpPr/>
            <p:nvPr/>
          </p:nvSpPr>
          <p:spPr>
            <a:xfrm rot="5400000">
              <a:off x="1624042" y="-4103226"/>
              <a:ext cx="6336850" cy="11993337"/>
            </a:xfrm>
            <a:prstGeom prst="rect">
              <a:avLst/>
            </a:prstGeom>
            <a:solidFill>
              <a:srgbClr val="FFF8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BF3F08C4-602F-2D86-DA5F-D7D27B65163B}"/>
                </a:ext>
              </a:extLst>
            </p:cNvPr>
            <p:cNvSpPr txBox="1"/>
            <p:nvPr/>
          </p:nvSpPr>
          <p:spPr>
            <a:xfrm>
              <a:off x="-905186" y="-1073460"/>
              <a:ext cx="11395303" cy="59338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Để phát triển bản thân, một trong những điều quan trọng là cần khám phá để hiểu về khả năng thích ứng với sự thay đổi của chính mình. Từ việc hiểu mình, mỗi người sẽ có cách thức phù hợp để thay đổi, hoàn thiện bản thân mỗi ngày.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87640874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2"/>
          <p:cNvGrpSpPr/>
          <p:nvPr/>
        </p:nvGrpSpPr>
        <p:grpSpPr>
          <a:xfrm>
            <a:off x="4125" y="1327385"/>
            <a:ext cx="3787893" cy="3816126"/>
            <a:chOff x="4125" y="1271835"/>
            <a:chExt cx="3787893" cy="3816126"/>
          </a:xfrm>
        </p:grpSpPr>
        <p:sp>
          <p:nvSpPr>
            <p:cNvPr id="452" name="Google Shape;452;p42"/>
            <p:cNvSpPr/>
            <p:nvPr/>
          </p:nvSpPr>
          <p:spPr>
            <a:xfrm>
              <a:off x="634218" y="1301714"/>
              <a:ext cx="841799" cy="1049918"/>
            </a:xfrm>
            <a:custGeom>
              <a:avLst/>
              <a:gdLst/>
              <a:ahLst/>
              <a:cxnLst/>
              <a:rect l="l" t="t" r="r" b="b"/>
              <a:pathLst>
                <a:path w="2423" h="3022" extrusionOk="0">
                  <a:moveTo>
                    <a:pt x="0" y="1"/>
                  </a:moveTo>
                  <a:lnTo>
                    <a:pt x="0" y="2493"/>
                  </a:lnTo>
                  <a:lnTo>
                    <a:pt x="43" y="3021"/>
                  </a:lnTo>
                  <a:lnTo>
                    <a:pt x="2423" y="2970"/>
                  </a:lnTo>
                  <a:lnTo>
                    <a:pt x="2304" y="2458"/>
                  </a:lnTo>
                  <a:lnTo>
                    <a:pt x="23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2"/>
            <p:cNvSpPr/>
            <p:nvPr/>
          </p:nvSpPr>
          <p:spPr>
            <a:xfrm>
              <a:off x="880194" y="1271835"/>
              <a:ext cx="267166" cy="63231"/>
            </a:xfrm>
            <a:custGeom>
              <a:avLst/>
              <a:gdLst/>
              <a:ahLst/>
              <a:cxnLst/>
              <a:rect l="l" t="t" r="r" b="b"/>
              <a:pathLst>
                <a:path w="769" h="182" extrusionOk="0">
                  <a:moveTo>
                    <a:pt x="1" y="1"/>
                  </a:moveTo>
                  <a:lnTo>
                    <a:pt x="1" y="181"/>
                  </a:lnTo>
                  <a:lnTo>
                    <a:pt x="769" y="181"/>
                  </a:lnTo>
                  <a:lnTo>
                    <a:pt x="7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2"/>
            <p:cNvSpPr/>
            <p:nvPr/>
          </p:nvSpPr>
          <p:spPr>
            <a:xfrm>
              <a:off x="1612215" y="1654699"/>
              <a:ext cx="842146" cy="1049918"/>
            </a:xfrm>
            <a:custGeom>
              <a:avLst/>
              <a:gdLst/>
              <a:ahLst/>
              <a:cxnLst/>
              <a:rect l="l" t="t" r="r" b="b"/>
              <a:pathLst>
                <a:path w="2424" h="3022" extrusionOk="0">
                  <a:moveTo>
                    <a:pt x="1" y="1"/>
                  </a:moveTo>
                  <a:lnTo>
                    <a:pt x="1" y="2482"/>
                  </a:lnTo>
                  <a:lnTo>
                    <a:pt x="44" y="3021"/>
                  </a:lnTo>
                  <a:lnTo>
                    <a:pt x="2423" y="2962"/>
                  </a:lnTo>
                  <a:lnTo>
                    <a:pt x="2305" y="2450"/>
                  </a:lnTo>
                  <a:lnTo>
                    <a:pt x="23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2"/>
            <p:cNvSpPr/>
            <p:nvPr/>
          </p:nvSpPr>
          <p:spPr>
            <a:xfrm>
              <a:off x="1858538" y="1622041"/>
              <a:ext cx="267166" cy="62884"/>
            </a:xfrm>
            <a:custGeom>
              <a:avLst/>
              <a:gdLst/>
              <a:ahLst/>
              <a:cxnLst/>
              <a:rect l="l" t="t" r="r" b="b"/>
              <a:pathLst>
                <a:path w="769" h="181" extrusionOk="0">
                  <a:moveTo>
                    <a:pt x="0" y="0"/>
                  </a:moveTo>
                  <a:lnTo>
                    <a:pt x="0" y="181"/>
                  </a:lnTo>
                  <a:lnTo>
                    <a:pt x="768" y="181"/>
                  </a:lnTo>
                  <a:lnTo>
                    <a:pt x="7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6" name="Google Shape;456;p42"/>
            <p:cNvGrpSpPr/>
            <p:nvPr/>
          </p:nvGrpSpPr>
          <p:grpSpPr>
            <a:xfrm>
              <a:off x="4125" y="3044751"/>
              <a:ext cx="3682050" cy="2043210"/>
              <a:chOff x="4125" y="3044751"/>
              <a:chExt cx="3682050" cy="2043210"/>
            </a:xfrm>
          </p:grpSpPr>
          <p:sp>
            <p:nvSpPr>
              <p:cNvPr id="457" name="Google Shape;457;p42"/>
              <p:cNvSpPr/>
              <p:nvPr/>
            </p:nvSpPr>
            <p:spPr>
              <a:xfrm>
                <a:off x="385116" y="364406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2"/>
              <p:cNvSpPr/>
              <p:nvPr/>
            </p:nvSpPr>
            <p:spPr>
              <a:xfrm>
                <a:off x="1342614" y="364406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2"/>
              <p:cNvSpPr/>
              <p:nvPr/>
            </p:nvSpPr>
            <p:spPr>
              <a:xfrm>
                <a:off x="1386737" y="368227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2"/>
              <p:cNvSpPr/>
              <p:nvPr/>
            </p:nvSpPr>
            <p:spPr>
              <a:xfrm>
                <a:off x="1457959" y="304475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2"/>
              <p:cNvSpPr/>
              <p:nvPr/>
            </p:nvSpPr>
            <p:spPr>
              <a:xfrm>
                <a:off x="577936" y="304475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2"/>
              <p:cNvSpPr/>
              <p:nvPr/>
            </p:nvSpPr>
            <p:spPr>
              <a:xfrm>
                <a:off x="631091" y="308053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2"/>
              <p:cNvSpPr/>
              <p:nvPr/>
            </p:nvSpPr>
            <p:spPr>
              <a:xfrm>
                <a:off x="1419395" y="334457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2"/>
              <p:cNvSpPr/>
              <p:nvPr/>
            </p:nvSpPr>
            <p:spPr>
              <a:xfrm>
                <a:off x="464676" y="334457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a:off x="518179" y="338001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2"/>
              <p:cNvSpPr/>
              <p:nvPr/>
            </p:nvSpPr>
            <p:spPr>
              <a:xfrm>
                <a:off x="521653" y="421592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2"/>
              <p:cNvSpPr/>
              <p:nvPr/>
            </p:nvSpPr>
            <p:spPr>
              <a:xfrm>
                <a:off x="4125" y="394632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42"/>
            <p:cNvGrpSpPr/>
            <p:nvPr/>
          </p:nvGrpSpPr>
          <p:grpSpPr>
            <a:xfrm>
              <a:off x="2329051" y="1706725"/>
              <a:ext cx="1462967" cy="2266036"/>
              <a:chOff x="4405010" y="644441"/>
              <a:chExt cx="2556294" cy="3959524"/>
            </a:xfrm>
          </p:grpSpPr>
          <p:sp>
            <p:nvSpPr>
              <p:cNvPr id="469" name="Google Shape;469;p42"/>
              <p:cNvSpPr/>
              <p:nvPr/>
            </p:nvSpPr>
            <p:spPr>
              <a:xfrm>
                <a:off x="5867361" y="803665"/>
                <a:ext cx="561610" cy="3091509"/>
              </a:xfrm>
              <a:custGeom>
                <a:avLst/>
                <a:gdLst/>
                <a:ahLst/>
                <a:cxnLst/>
                <a:rect l="l" t="t" r="r" b="b"/>
                <a:pathLst>
                  <a:path w="1305" h="7184" extrusionOk="0">
                    <a:moveTo>
                      <a:pt x="80" y="0"/>
                    </a:moveTo>
                    <a:cubicBezTo>
                      <a:pt x="60" y="0"/>
                      <a:pt x="40" y="9"/>
                      <a:pt x="25" y="25"/>
                    </a:cubicBezTo>
                    <a:cubicBezTo>
                      <a:pt x="0" y="59"/>
                      <a:pt x="8" y="100"/>
                      <a:pt x="33" y="119"/>
                    </a:cubicBezTo>
                    <a:cubicBezTo>
                      <a:pt x="41" y="127"/>
                      <a:pt x="238" y="281"/>
                      <a:pt x="451" y="588"/>
                    </a:cubicBezTo>
                    <a:cubicBezTo>
                      <a:pt x="656" y="868"/>
                      <a:pt x="912" y="1339"/>
                      <a:pt x="998" y="1986"/>
                    </a:cubicBezTo>
                    <a:cubicBezTo>
                      <a:pt x="1168" y="3258"/>
                      <a:pt x="998" y="7073"/>
                      <a:pt x="998" y="7106"/>
                    </a:cubicBezTo>
                    <a:cubicBezTo>
                      <a:pt x="989" y="7149"/>
                      <a:pt x="1024" y="7176"/>
                      <a:pt x="1057" y="7184"/>
                    </a:cubicBezTo>
                    <a:lnTo>
                      <a:pt x="1065" y="7184"/>
                    </a:lnTo>
                    <a:cubicBezTo>
                      <a:pt x="1100" y="7184"/>
                      <a:pt x="1127" y="7149"/>
                      <a:pt x="1135" y="7114"/>
                    </a:cubicBezTo>
                    <a:cubicBezTo>
                      <a:pt x="1135" y="7073"/>
                      <a:pt x="1305" y="3250"/>
                      <a:pt x="1135" y="1970"/>
                    </a:cubicBezTo>
                    <a:cubicBezTo>
                      <a:pt x="955" y="674"/>
                      <a:pt x="154" y="41"/>
                      <a:pt x="119" y="16"/>
                    </a:cubicBezTo>
                    <a:cubicBezTo>
                      <a:pt x="108" y="5"/>
                      <a:pt x="94" y="0"/>
                      <a:pt x="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2"/>
              <p:cNvSpPr/>
              <p:nvPr/>
            </p:nvSpPr>
            <p:spPr>
              <a:xfrm>
                <a:off x="5657347" y="711143"/>
                <a:ext cx="356762" cy="367504"/>
              </a:xfrm>
              <a:custGeom>
                <a:avLst/>
                <a:gdLst/>
                <a:ahLst/>
                <a:cxnLst/>
                <a:rect l="l" t="t" r="r" b="b"/>
                <a:pathLst>
                  <a:path w="829" h="854" extrusionOk="0">
                    <a:moveTo>
                      <a:pt x="504" y="0"/>
                    </a:moveTo>
                    <a:cubicBezTo>
                      <a:pt x="470" y="0"/>
                      <a:pt x="435" y="6"/>
                      <a:pt x="402" y="18"/>
                    </a:cubicBezTo>
                    <a:lnTo>
                      <a:pt x="1" y="172"/>
                    </a:lnTo>
                    <a:lnTo>
                      <a:pt x="284" y="854"/>
                    </a:lnTo>
                    <a:lnTo>
                      <a:pt x="693" y="520"/>
                    </a:lnTo>
                    <a:cubicBezTo>
                      <a:pt x="804" y="436"/>
                      <a:pt x="828" y="283"/>
                      <a:pt x="769" y="162"/>
                    </a:cubicBezTo>
                    <a:cubicBezTo>
                      <a:pt x="718" y="59"/>
                      <a:pt x="612" y="0"/>
                      <a:pt x="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2"/>
              <p:cNvSpPr/>
              <p:nvPr/>
            </p:nvSpPr>
            <p:spPr>
              <a:xfrm>
                <a:off x="4886579" y="644441"/>
                <a:ext cx="1083197" cy="1003535"/>
              </a:xfrm>
              <a:custGeom>
                <a:avLst/>
                <a:gdLst/>
                <a:ahLst/>
                <a:cxnLst/>
                <a:rect l="l" t="t" r="r" b="b"/>
                <a:pathLst>
                  <a:path w="2517" h="2332" extrusionOk="0">
                    <a:moveTo>
                      <a:pt x="1666" y="1"/>
                    </a:moveTo>
                    <a:cubicBezTo>
                      <a:pt x="1628" y="1"/>
                      <a:pt x="1590" y="4"/>
                      <a:pt x="1552" y="10"/>
                    </a:cubicBezTo>
                    <a:lnTo>
                      <a:pt x="0" y="233"/>
                    </a:lnTo>
                    <a:lnTo>
                      <a:pt x="938" y="2332"/>
                    </a:lnTo>
                    <a:lnTo>
                      <a:pt x="2142" y="1384"/>
                    </a:lnTo>
                    <a:cubicBezTo>
                      <a:pt x="2423" y="1163"/>
                      <a:pt x="2517" y="769"/>
                      <a:pt x="2363" y="446"/>
                    </a:cubicBezTo>
                    <a:lnTo>
                      <a:pt x="2355" y="438"/>
                    </a:lnTo>
                    <a:cubicBezTo>
                      <a:pt x="2226" y="173"/>
                      <a:pt x="1957" y="1"/>
                      <a:pt x="1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2"/>
              <p:cNvSpPr/>
              <p:nvPr/>
            </p:nvSpPr>
            <p:spPr>
              <a:xfrm>
                <a:off x="4640415" y="728787"/>
                <a:ext cx="844782" cy="960502"/>
              </a:xfrm>
              <a:custGeom>
                <a:avLst/>
                <a:gdLst/>
                <a:ahLst/>
                <a:cxnLst/>
                <a:rect l="l" t="t" r="r" b="b"/>
                <a:pathLst>
                  <a:path w="1963" h="2232" extrusionOk="0">
                    <a:moveTo>
                      <a:pt x="777" y="1"/>
                    </a:moveTo>
                    <a:cubicBezTo>
                      <a:pt x="707" y="1"/>
                      <a:pt x="638" y="12"/>
                      <a:pt x="572" y="37"/>
                    </a:cubicBezTo>
                    <a:cubicBezTo>
                      <a:pt x="154" y="199"/>
                      <a:pt x="1" y="805"/>
                      <a:pt x="230" y="1401"/>
                    </a:cubicBezTo>
                    <a:cubicBezTo>
                      <a:pt x="418" y="1904"/>
                      <a:pt x="816" y="2231"/>
                      <a:pt x="1186" y="2231"/>
                    </a:cubicBezTo>
                    <a:cubicBezTo>
                      <a:pt x="1256" y="2231"/>
                      <a:pt x="1325" y="2220"/>
                      <a:pt x="1391" y="2195"/>
                    </a:cubicBezTo>
                    <a:cubicBezTo>
                      <a:pt x="1809" y="2042"/>
                      <a:pt x="1963" y="1427"/>
                      <a:pt x="1741" y="829"/>
                    </a:cubicBezTo>
                    <a:cubicBezTo>
                      <a:pt x="1547" y="328"/>
                      <a:pt x="1148"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2"/>
              <p:cNvSpPr/>
              <p:nvPr/>
            </p:nvSpPr>
            <p:spPr>
              <a:xfrm>
                <a:off x="4952424" y="895327"/>
                <a:ext cx="488880" cy="488427"/>
              </a:xfrm>
              <a:custGeom>
                <a:avLst/>
                <a:gdLst/>
                <a:ahLst/>
                <a:cxnLst/>
                <a:rect l="l" t="t" r="r" b="b"/>
                <a:pathLst>
                  <a:path w="1136" h="1135" extrusionOk="0">
                    <a:moveTo>
                      <a:pt x="564" y="0"/>
                    </a:moveTo>
                    <a:cubicBezTo>
                      <a:pt x="248" y="0"/>
                      <a:pt x="1" y="256"/>
                      <a:pt x="1" y="563"/>
                    </a:cubicBezTo>
                    <a:cubicBezTo>
                      <a:pt x="1" y="879"/>
                      <a:pt x="248" y="1135"/>
                      <a:pt x="564" y="1135"/>
                    </a:cubicBezTo>
                    <a:cubicBezTo>
                      <a:pt x="879" y="1135"/>
                      <a:pt x="1135" y="879"/>
                      <a:pt x="1135" y="563"/>
                    </a:cubicBezTo>
                    <a:cubicBezTo>
                      <a:pt x="1135" y="256"/>
                      <a:pt x="879" y="0"/>
                      <a:pt x="5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2"/>
              <p:cNvSpPr/>
              <p:nvPr/>
            </p:nvSpPr>
            <p:spPr>
              <a:xfrm>
                <a:off x="5712863" y="3784608"/>
                <a:ext cx="1127954" cy="198814"/>
              </a:xfrm>
              <a:custGeom>
                <a:avLst/>
                <a:gdLst/>
                <a:ahLst/>
                <a:cxnLst/>
                <a:rect l="l" t="t" r="r" b="b"/>
                <a:pathLst>
                  <a:path w="2621" h="462" extrusionOk="0">
                    <a:moveTo>
                      <a:pt x="462" y="1"/>
                    </a:moveTo>
                    <a:cubicBezTo>
                      <a:pt x="206" y="1"/>
                      <a:pt x="1" y="206"/>
                      <a:pt x="1" y="462"/>
                    </a:cubicBezTo>
                    <a:lnTo>
                      <a:pt x="2620" y="462"/>
                    </a:lnTo>
                    <a:cubicBezTo>
                      <a:pt x="2620" y="206"/>
                      <a:pt x="2415" y="1"/>
                      <a:pt x="21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2"/>
              <p:cNvSpPr/>
              <p:nvPr/>
            </p:nvSpPr>
            <p:spPr>
              <a:xfrm>
                <a:off x="4405010" y="3982993"/>
                <a:ext cx="2556294" cy="224203"/>
              </a:xfrm>
              <a:custGeom>
                <a:avLst/>
                <a:gdLst/>
                <a:ahLst/>
                <a:cxnLst/>
                <a:rect l="l" t="t" r="r" b="b"/>
                <a:pathLst>
                  <a:path w="5940" h="521" extrusionOk="0">
                    <a:moveTo>
                      <a:pt x="1" y="1"/>
                    </a:moveTo>
                    <a:lnTo>
                      <a:pt x="1" y="521"/>
                    </a:lnTo>
                    <a:lnTo>
                      <a:pt x="5940" y="521"/>
                    </a:lnTo>
                    <a:lnTo>
                      <a:pt x="59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2"/>
              <p:cNvSpPr/>
              <p:nvPr/>
            </p:nvSpPr>
            <p:spPr>
              <a:xfrm>
                <a:off x="6391535" y="4169760"/>
                <a:ext cx="335245" cy="434205"/>
              </a:xfrm>
              <a:custGeom>
                <a:avLst/>
                <a:gdLst/>
                <a:ahLst/>
                <a:cxnLst/>
                <a:rect l="l" t="t" r="r" b="b"/>
                <a:pathLst>
                  <a:path w="779" h="1009" extrusionOk="0">
                    <a:moveTo>
                      <a:pt x="1" y="1"/>
                    </a:moveTo>
                    <a:lnTo>
                      <a:pt x="343" y="1008"/>
                    </a:lnTo>
                    <a:lnTo>
                      <a:pt x="779" y="1008"/>
                    </a:lnTo>
                    <a:lnTo>
                      <a:pt x="4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2"/>
              <p:cNvSpPr/>
              <p:nvPr/>
            </p:nvSpPr>
            <p:spPr>
              <a:xfrm>
                <a:off x="4640415" y="4169760"/>
                <a:ext cx="334384" cy="434205"/>
              </a:xfrm>
              <a:custGeom>
                <a:avLst/>
                <a:gdLst/>
                <a:ahLst/>
                <a:cxnLst/>
                <a:rect l="l" t="t" r="r" b="b"/>
                <a:pathLst>
                  <a:path w="777" h="1009" extrusionOk="0">
                    <a:moveTo>
                      <a:pt x="351" y="1"/>
                    </a:moveTo>
                    <a:lnTo>
                      <a:pt x="1" y="1008"/>
                    </a:lnTo>
                    <a:lnTo>
                      <a:pt x="435" y="1008"/>
                    </a:lnTo>
                    <a:lnTo>
                      <a:pt x="7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78" name="Google Shape;478;p42"/>
          <p:cNvSpPr/>
          <p:nvPr/>
        </p:nvSpPr>
        <p:spPr>
          <a:xfrm>
            <a:off x="7621700" y="3943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DE1E441-93CA-BE17-0AD1-C3EEFE4973CB}"/>
              </a:ext>
            </a:extLst>
          </p:cNvPr>
          <p:cNvSpPr txBox="1"/>
          <p:nvPr/>
        </p:nvSpPr>
        <p:spPr>
          <a:xfrm>
            <a:off x="3928875" y="473903"/>
            <a:ext cx="4976973" cy="2863413"/>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4</a:t>
            </a:r>
            <a:r>
              <a:rPr kumimoji="0" lang="en-US"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a:t>
            </a: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Điều chỉnh cảm xúc và ứng xử hợp lí trong các tình huống giao tiếp</a:t>
            </a:r>
          </a:p>
        </p:txBody>
      </p:sp>
    </p:spTree>
    <p:extLst>
      <p:ext uri="{BB962C8B-B14F-4D97-AF65-F5344CB8AC3E}">
        <p14:creationId xmlns:p14="http://schemas.microsoft.com/office/powerpoint/2010/main" val="799654242"/>
      </p:ext>
    </p:extLst>
  </p:cSld>
  <p:clrMapOvr>
    <a:masterClrMapping/>
  </p:clrMapOvr>
  <p:transition spd="med">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5" name="TextBox 14">
            <a:extLst>
              <a:ext uri="{FF2B5EF4-FFF2-40B4-BE49-F238E27FC236}">
                <a16:creationId xmlns:a16="http://schemas.microsoft.com/office/drawing/2014/main" id="{5A084EC7-5DE1-E01D-DD93-D5D58E59F90C}"/>
              </a:ext>
            </a:extLst>
          </p:cNvPr>
          <p:cNvSpPr txBox="1"/>
          <p:nvPr/>
        </p:nvSpPr>
        <p:spPr>
          <a:xfrm>
            <a:off x="713139" y="365995"/>
            <a:ext cx="7717721"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tình huống giao tiếp mà các em đã thực hiện điều chỉnh cảm xúc và ứng xử hợp lí</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9E3C1AC-2CCD-AF80-0ACF-FAE051251D0E}"/>
              </a:ext>
            </a:extLst>
          </p:cNvPr>
          <p:cNvGrpSpPr/>
          <p:nvPr/>
        </p:nvGrpSpPr>
        <p:grpSpPr>
          <a:xfrm>
            <a:off x="626483" y="1471447"/>
            <a:ext cx="5050873" cy="2940010"/>
            <a:chOff x="681105" y="2306315"/>
            <a:chExt cx="10101746" cy="5880019"/>
          </a:xfrm>
        </p:grpSpPr>
        <p:grpSp>
          <p:nvGrpSpPr>
            <p:cNvPr id="17" name="Group 16">
              <a:extLst>
                <a:ext uri="{FF2B5EF4-FFF2-40B4-BE49-F238E27FC236}">
                  <a16:creationId xmlns:a16="http://schemas.microsoft.com/office/drawing/2014/main" id="{4429F1DD-8361-AF2C-8519-7B3EFFB7080D}"/>
                </a:ext>
              </a:extLst>
            </p:cNvPr>
            <p:cNvGrpSpPr/>
            <p:nvPr/>
          </p:nvGrpSpPr>
          <p:grpSpPr>
            <a:xfrm>
              <a:off x="1201202" y="2972034"/>
              <a:ext cx="9581649" cy="5214300"/>
              <a:chOff x="1201202" y="2972034"/>
              <a:chExt cx="9581649" cy="5214300"/>
            </a:xfrm>
          </p:grpSpPr>
          <p:sp>
            <p:nvSpPr>
              <p:cNvPr id="19" name="Freeform 3">
                <a:extLst>
                  <a:ext uri="{FF2B5EF4-FFF2-40B4-BE49-F238E27FC236}">
                    <a16:creationId xmlns:a16="http://schemas.microsoft.com/office/drawing/2014/main" id="{730D5B08-E6F2-D6C2-B287-475167882BE6}"/>
                  </a:ext>
                </a:extLst>
              </p:cNvPr>
              <p:cNvSpPr/>
              <p:nvPr/>
            </p:nvSpPr>
            <p:spPr>
              <a:xfrm>
                <a:off x="1201202" y="2972034"/>
                <a:ext cx="9581649" cy="5214300"/>
              </a:xfrm>
              <a:prstGeom prst="wedgeRectCallout">
                <a:avLst>
                  <a:gd name="adj1" fmla="val 62711"/>
                  <a:gd name="adj2" fmla="val 38895"/>
                </a:avLst>
              </a:prstGeom>
              <a:solidFill>
                <a:sysClr val="window" lastClr="FFFFFF"/>
              </a:solidFill>
              <a:ln>
                <a:solidFill>
                  <a:srgbClr val="002060"/>
                </a:solidFill>
              </a:ln>
            </p:spPr>
            <p:txBody>
              <a:bodyPr/>
              <a:lstStyle/>
              <a:p>
                <a:pPr defTabSz="457200">
                  <a:buClrTx/>
                  <a:buFontTx/>
                  <a:buNone/>
                  <a:defRPr/>
                </a:pPr>
                <a:endParaRPr lang="en-US" sz="900" kern="1200" dirty="0">
                  <a:solidFill>
                    <a:prstClr val="black"/>
                  </a:solidFill>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924471C-7AF1-357C-FF20-708B9184855D}"/>
                  </a:ext>
                </a:extLst>
              </p:cNvPr>
              <p:cNvSpPr txBox="1"/>
              <p:nvPr/>
            </p:nvSpPr>
            <p:spPr>
              <a:xfrm>
                <a:off x="1526162" y="3193774"/>
                <a:ext cx="8931725" cy="4733476"/>
              </a:xfrm>
              <a:prstGeom prst="rect">
                <a:avLst/>
              </a:prstGeom>
              <a:noFill/>
            </p:spPr>
            <p:txBody>
              <a:bodyPr wrap="square">
                <a:spAutoFit/>
              </a:bodyPr>
              <a:lstStyle/>
              <a:p>
                <a:pPr algn="ctr" defTabSz="457200">
                  <a:lnSpc>
                    <a:spcPct val="150000"/>
                  </a:lnSpc>
                  <a:buClrTx/>
                  <a:buFontTx/>
                  <a:buNone/>
                  <a:defRPr/>
                </a:pPr>
                <a:r>
                  <a:rPr lang="en-US" sz="21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NHÓM </a:t>
                </a:r>
              </a:p>
              <a:p>
                <a:pPr algn="just" defTabSz="457200">
                  <a:lnSpc>
                    <a:spcPct val="150000"/>
                  </a:lnSpc>
                  <a:buClrTx/>
                  <a:buFontTx/>
                  <a:buNone/>
                  <a:defRPr/>
                </a:pPr>
                <a:r>
                  <a:rPr lang="en-US" sz="20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Cả lớp chia thành 4 nhóm, các nhóm chia sẻ với nhau về những tình huống giao tiếp mà các em đã thực hiện điều chỉnh cảm xúc và ứng xử hợp lí.</a:t>
                </a:r>
              </a:p>
            </p:txBody>
          </p:sp>
        </p:grpSp>
        <p:pic>
          <p:nvPicPr>
            <p:cNvPr id="18" name="Picture 17">
              <a:extLst>
                <a:ext uri="{FF2B5EF4-FFF2-40B4-BE49-F238E27FC236}">
                  <a16:creationId xmlns:a16="http://schemas.microsoft.com/office/drawing/2014/main" id="{1837DDB0-7BAC-FC3B-CD16-9F55E2A5840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0608254">
              <a:off x="681105" y="2306315"/>
              <a:ext cx="1040186" cy="1331438"/>
            </a:xfrm>
            <a:prstGeom prst="rect">
              <a:avLst/>
            </a:prstGeom>
          </p:spPr>
        </p:pic>
      </p:grpSp>
      <p:pic>
        <p:nvPicPr>
          <p:cNvPr id="21" name="Picture 10">
            <a:extLst>
              <a:ext uri="{FF2B5EF4-FFF2-40B4-BE49-F238E27FC236}">
                <a16:creationId xmlns:a16="http://schemas.microsoft.com/office/drawing/2014/main" id="{B2A77AF5-9541-977B-8791-8BD2CFF1C1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18574" y="3098546"/>
            <a:ext cx="1998943" cy="2044954"/>
          </a:xfrm>
          <a:prstGeom prst="rect">
            <a:avLst/>
          </a:prstGeom>
        </p:spPr>
      </p:pic>
    </p:spTree>
    <p:extLst>
      <p:ext uri="{BB962C8B-B14F-4D97-AF65-F5344CB8AC3E}">
        <p14:creationId xmlns:p14="http://schemas.microsoft.com/office/powerpoint/2010/main" val="33369087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2" name="Group 1">
            <a:extLst>
              <a:ext uri="{FF2B5EF4-FFF2-40B4-BE49-F238E27FC236}">
                <a16:creationId xmlns:a16="http://schemas.microsoft.com/office/drawing/2014/main" id="{B32D32D5-396D-7014-6B75-71FD30173A6F}"/>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F84602AA-96A5-F55F-656D-8347D3CBC883}"/>
                </a:ext>
              </a:extLst>
            </p:cNvPr>
            <p:cNvSpPr/>
            <p:nvPr/>
          </p:nvSpPr>
          <p:spPr>
            <a:xfrm>
              <a:off x="857914" y="301223"/>
              <a:ext cx="7410635" cy="1036978"/>
            </a:xfrm>
            <a:prstGeom prst="roundRect">
              <a:avLst>
                <a:gd name="adj" fmla="val 16667"/>
              </a:avLst>
            </a:pr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nvGrpSpPr>
            <p:cNvPr id="4" name="Google Shape;2312;p68">
              <a:extLst>
                <a:ext uri="{FF2B5EF4-FFF2-40B4-BE49-F238E27FC236}">
                  <a16:creationId xmlns:a16="http://schemas.microsoft.com/office/drawing/2014/main" id="{4F77E1A9-3BC3-C459-3E6D-FDCA7E45B293}"/>
                </a:ext>
              </a:extLst>
            </p:cNvPr>
            <p:cNvGrpSpPr/>
            <p:nvPr/>
          </p:nvGrpSpPr>
          <p:grpSpPr>
            <a:xfrm>
              <a:off x="7891123" y="254649"/>
              <a:ext cx="688650" cy="1036978"/>
              <a:chOff x="4156067" y="3302612"/>
              <a:chExt cx="832097" cy="1274188"/>
            </a:xfrm>
          </p:grpSpPr>
          <p:sp>
            <p:nvSpPr>
              <p:cNvPr id="16" name="Google Shape;2313;p68">
                <a:extLst>
                  <a:ext uri="{FF2B5EF4-FFF2-40B4-BE49-F238E27FC236}">
                    <a16:creationId xmlns:a16="http://schemas.microsoft.com/office/drawing/2014/main" id="{0D1398D9-72B2-01AC-086F-F4C62B492C3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7" name="Google Shape;2314;p68">
                <a:extLst>
                  <a:ext uri="{FF2B5EF4-FFF2-40B4-BE49-F238E27FC236}">
                    <a16:creationId xmlns:a16="http://schemas.microsoft.com/office/drawing/2014/main" id="{1D054BBD-D9C2-03E7-99B1-1F9342D86FB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8" name="Google Shape;2315;p68">
                <a:extLst>
                  <a:ext uri="{FF2B5EF4-FFF2-40B4-BE49-F238E27FC236}">
                    <a16:creationId xmlns:a16="http://schemas.microsoft.com/office/drawing/2014/main" id="{8998A741-FAE7-7108-1037-27298F038452}"/>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sp>
          <p:nvSpPr>
            <p:cNvPr id="5" name="TextBox 4">
              <a:extLst>
                <a:ext uri="{FF2B5EF4-FFF2-40B4-BE49-F238E27FC236}">
                  <a16:creationId xmlns:a16="http://schemas.microsoft.com/office/drawing/2014/main" id="{6AA30CFB-D6D6-C4F6-EFAE-3B2910A970DA}"/>
                </a:ext>
              </a:extLst>
            </p:cNvPr>
            <p:cNvSpPr txBox="1"/>
            <p:nvPr/>
          </p:nvSpPr>
          <p:spPr>
            <a:xfrm>
              <a:off x="1430888" y="301223"/>
              <a:ext cx="633061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Tham khảo: </a:t>
              </a:r>
              <a:r>
                <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Quan sát thêm hình ảnh </a:t>
              </a:r>
              <a:r>
                <a:rPr kumimoji="0" lang="vi-VN"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về một số hành vi điều chỉnh cảm xúc, ứng xử hợp lí hoặc chưa hợp lí</a:t>
              </a:r>
              <a:endPar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endParaRPr>
            </a:p>
          </p:txBody>
        </p:sp>
        <p:grpSp>
          <p:nvGrpSpPr>
            <p:cNvPr id="12" name="Google Shape;2312;p68">
              <a:extLst>
                <a:ext uri="{FF2B5EF4-FFF2-40B4-BE49-F238E27FC236}">
                  <a16:creationId xmlns:a16="http://schemas.microsoft.com/office/drawing/2014/main" id="{0D7B48BA-E2B2-5C27-8218-14C5398E1F85}"/>
                </a:ext>
              </a:extLst>
            </p:cNvPr>
            <p:cNvGrpSpPr/>
            <p:nvPr/>
          </p:nvGrpSpPr>
          <p:grpSpPr>
            <a:xfrm>
              <a:off x="612615" y="248908"/>
              <a:ext cx="688650" cy="1036978"/>
              <a:chOff x="4156067" y="3302612"/>
              <a:chExt cx="832097" cy="1274188"/>
            </a:xfrm>
          </p:grpSpPr>
          <p:sp>
            <p:nvSpPr>
              <p:cNvPr id="13" name="Google Shape;2313;p68">
                <a:extLst>
                  <a:ext uri="{FF2B5EF4-FFF2-40B4-BE49-F238E27FC236}">
                    <a16:creationId xmlns:a16="http://schemas.microsoft.com/office/drawing/2014/main" id="{F4876EA3-34BC-CE91-A5B4-539960D3F9F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F61F341A-4158-CB2F-7367-A465E3BA41D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5" name="Google Shape;2315;p68">
                <a:extLst>
                  <a:ext uri="{FF2B5EF4-FFF2-40B4-BE49-F238E27FC236}">
                    <a16:creationId xmlns:a16="http://schemas.microsoft.com/office/drawing/2014/main" id="{4889AD3A-DE39-5C76-83D1-D06CE700863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grpSp>
      <p:sp>
        <p:nvSpPr>
          <p:cNvPr id="19" name="TextBox 18">
            <a:extLst>
              <a:ext uri="{FF2B5EF4-FFF2-40B4-BE49-F238E27FC236}">
                <a16:creationId xmlns:a16="http://schemas.microsoft.com/office/drawing/2014/main" id="{DDDA4071-6146-8570-A5B2-ED85D59FE047}"/>
              </a:ext>
            </a:extLst>
          </p:cNvPr>
          <p:cNvSpPr txBox="1"/>
          <p:nvPr/>
        </p:nvSpPr>
        <p:spPr>
          <a:xfrm>
            <a:off x="685136" y="4172157"/>
            <a:ext cx="3738280" cy="872034"/>
          </a:xfrm>
          <a:prstGeom prst="rect">
            <a:avLst/>
          </a:prstGeom>
          <a:noFill/>
        </p:spPr>
        <p:txBody>
          <a:bodyPr wrap="square">
            <a:spAutoFit/>
          </a:bodyPr>
          <a:lstStyle/>
          <a:p>
            <a:pPr lvl="0" algn="ctr" defTabSz="457200">
              <a:lnSpc>
                <a:spcPct val="150000"/>
              </a:lnSpc>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Lắng nghe, thể hiện sự tôn trọng trong giao tiếp</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87C22891-BC2A-A1AA-00C5-82DFAD46F7E1}"/>
              </a:ext>
            </a:extLst>
          </p:cNvPr>
          <p:cNvSpPr txBox="1"/>
          <p:nvPr/>
        </p:nvSpPr>
        <p:spPr>
          <a:xfrm>
            <a:off x="4720584" y="4172157"/>
            <a:ext cx="3738280" cy="872034"/>
          </a:xfrm>
          <a:prstGeom prst="rect">
            <a:avLst/>
          </a:prstGeom>
          <a:noFill/>
        </p:spPr>
        <p:txBody>
          <a:bodyPr wrap="square">
            <a:spAutoFit/>
          </a:bodyPr>
          <a:lstStyle/>
          <a:p>
            <a:pPr lvl="0" algn="ctr" defTabSz="457200">
              <a:lnSpc>
                <a:spcPct val="150000"/>
              </a:lnSpc>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sự đồng cảm, tôn trọng người đối diện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4" descr="Kỹ năng mềm trong giao tiếp là gì? Cách phát triển kỹ năng mềm trong giao  tiếp">
            <a:extLst>
              <a:ext uri="{FF2B5EF4-FFF2-40B4-BE49-F238E27FC236}">
                <a16:creationId xmlns:a16="http://schemas.microsoft.com/office/drawing/2014/main" id="{9642F6C2-6AA4-B5BC-D9D2-D0B9DEB022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67174" y="1719439"/>
            <a:ext cx="3174204" cy="236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8" name="Picture 2" descr="Người Hà Nội thanh lịch, văn minh. (Nguồn: TTXVN)">
            <a:extLst>
              <a:ext uri="{FF2B5EF4-FFF2-40B4-BE49-F238E27FC236}">
                <a16:creationId xmlns:a16="http://schemas.microsoft.com/office/drawing/2014/main" id="{937AAC9B-8500-B492-B92D-9365B02B5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835" y="1719439"/>
            <a:ext cx="3548112" cy="236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8986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wipe(up)">
                                      <p:cBhvr>
                                        <p:cTn id="2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2" name="Group 1">
            <a:extLst>
              <a:ext uri="{FF2B5EF4-FFF2-40B4-BE49-F238E27FC236}">
                <a16:creationId xmlns:a16="http://schemas.microsoft.com/office/drawing/2014/main" id="{B32D32D5-396D-7014-6B75-71FD30173A6F}"/>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F84602AA-96A5-F55F-656D-8347D3CBC883}"/>
                </a:ext>
              </a:extLst>
            </p:cNvPr>
            <p:cNvSpPr/>
            <p:nvPr/>
          </p:nvSpPr>
          <p:spPr>
            <a:xfrm>
              <a:off x="857914" y="301223"/>
              <a:ext cx="7410635" cy="1036978"/>
            </a:xfrm>
            <a:prstGeom prst="roundRect">
              <a:avLst>
                <a:gd name="adj" fmla="val 16667"/>
              </a:avLst>
            </a:pr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nvGrpSpPr>
            <p:cNvPr id="4" name="Google Shape;2312;p68">
              <a:extLst>
                <a:ext uri="{FF2B5EF4-FFF2-40B4-BE49-F238E27FC236}">
                  <a16:creationId xmlns:a16="http://schemas.microsoft.com/office/drawing/2014/main" id="{4F77E1A9-3BC3-C459-3E6D-FDCA7E45B293}"/>
                </a:ext>
              </a:extLst>
            </p:cNvPr>
            <p:cNvGrpSpPr/>
            <p:nvPr/>
          </p:nvGrpSpPr>
          <p:grpSpPr>
            <a:xfrm>
              <a:off x="7891123" y="254649"/>
              <a:ext cx="688650" cy="1036978"/>
              <a:chOff x="4156067" y="3302612"/>
              <a:chExt cx="832097" cy="1274188"/>
            </a:xfrm>
          </p:grpSpPr>
          <p:sp>
            <p:nvSpPr>
              <p:cNvPr id="16" name="Google Shape;2313;p68">
                <a:extLst>
                  <a:ext uri="{FF2B5EF4-FFF2-40B4-BE49-F238E27FC236}">
                    <a16:creationId xmlns:a16="http://schemas.microsoft.com/office/drawing/2014/main" id="{0D1398D9-72B2-01AC-086F-F4C62B492C3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7" name="Google Shape;2314;p68">
                <a:extLst>
                  <a:ext uri="{FF2B5EF4-FFF2-40B4-BE49-F238E27FC236}">
                    <a16:creationId xmlns:a16="http://schemas.microsoft.com/office/drawing/2014/main" id="{1D054BBD-D9C2-03E7-99B1-1F9342D86FB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8" name="Google Shape;2315;p68">
                <a:extLst>
                  <a:ext uri="{FF2B5EF4-FFF2-40B4-BE49-F238E27FC236}">
                    <a16:creationId xmlns:a16="http://schemas.microsoft.com/office/drawing/2014/main" id="{8998A741-FAE7-7108-1037-27298F038452}"/>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sp>
          <p:nvSpPr>
            <p:cNvPr id="5" name="TextBox 4">
              <a:extLst>
                <a:ext uri="{FF2B5EF4-FFF2-40B4-BE49-F238E27FC236}">
                  <a16:creationId xmlns:a16="http://schemas.microsoft.com/office/drawing/2014/main" id="{6AA30CFB-D6D6-C4F6-EFAE-3B2910A970DA}"/>
                </a:ext>
              </a:extLst>
            </p:cNvPr>
            <p:cNvSpPr txBox="1"/>
            <p:nvPr/>
          </p:nvSpPr>
          <p:spPr>
            <a:xfrm>
              <a:off x="1430888" y="301223"/>
              <a:ext cx="633061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Tham khảo: </a:t>
              </a:r>
              <a:r>
                <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Quan sát thêm hình ảnh </a:t>
              </a:r>
              <a:r>
                <a:rPr kumimoji="0" lang="vi-VN"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về một số hành vi điều chỉnh cảm xúc, ứng xử hợp lí hoặc chưa hợp lí</a:t>
              </a:r>
              <a:endPar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endParaRPr>
            </a:p>
          </p:txBody>
        </p:sp>
        <p:grpSp>
          <p:nvGrpSpPr>
            <p:cNvPr id="12" name="Google Shape;2312;p68">
              <a:extLst>
                <a:ext uri="{FF2B5EF4-FFF2-40B4-BE49-F238E27FC236}">
                  <a16:creationId xmlns:a16="http://schemas.microsoft.com/office/drawing/2014/main" id="{0D7B48BA-E2B2-5C27-8218-14C5398E1F85}"/>
                </a:ext>
              </a:extLst>
            </p:cNvPr>
            <p:cNvGrpSpPr/>
            <p:nvPr/>
          </p:nvGrpSpPr>
          <p:grpSpPr>
            <a:xfrm>
              <a:off x="612615" y="248908"/>
              <a:ext cx="688650" cy="1036978"/>
              <a:chOff x="4156067" y="3302612"/>
              <a:chExt cx="832097" cy="1274188"/>
            </a:xfrm>
          </p:grpSpPr>
          <p:sp>
            <p:nvSpPr>
              <p:cNvPr id="13" name="Google Shape;2313;p68">
                <a:extLst>
                  <a:ext uri="{FF2B5EF4-FFF2-40B4-BE49-F238E27FC236}">
                    <a16:creationId xmlns:a16="http://schemas.microsoft.com/office/drawing/2014/main" id="{F4876EA3-34BC-CE91-A5B4-539960D3F9F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F61F341A-4158-CB2F-7367-A465E3BA41D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5" name="Google Shape;2315;p68">
                <a:extLst>
                  <a:ext uri="{FF2B5EF4-FFF2-40B4-BE49-F238E27FC236}">
                    <a16:creationId xmlns:a16="http://schemas.microsoft.com/office/drawing/2014/main" id="{4889AD3A-DE39-5C76-83D1-D06CE700863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grpSp>
      <p:sp>
        <p:nvSpPr>
          <p:cNvPr id="19" name="TextBox 18">
            <a:extLst>
              <a:ext uri="{FF2B5EF4-FFF2-40B4-BE49-F238E27FC236}">
                <a16:creationId xmlns:a16="http://schemas.microsoft.com/office/drawing/2014/main" id="{DDDA4071-6146-8570-A5B2-ED85D59FE047}"/>
              </a:ext>
            </a:extLst>
          </p:cNvPr>
          <p:cNvSpPr txBox="1"/>
          <p:nvPr/>
        </p:nvSpPr>
        <p:spPr>
          <a:xfrm>
            <a:off x="588421" y="4528397"/>
            <a:ext cx="3738280" cy="369332"/>
          </a:xfrm>
          <a:prstGeom prst="rect">
            <a:avLst/>
          </a:prstGeom>
          <a:noFill/>
        </p:spPr>
        <p:txBody>
          <a:bodyPr wrap="square">
            <a:spAutoFit/>
          </a:bodyPr>
          <a:lstStyle/>
          <a:p>
            <a:pPr lvl="0" algn="ctr" defTabSz="457200">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Chỉ trích, phê phán người khác</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87C22891-BC2A-A1AA-00C5-82DFAD46F7E1}"/>
              </a:ext>
            </a:extLst>
          </p:cNvPr>
          <p:cNvSpPr txBox="1"/>
          <p:nvPr/>
        </p:nvSpPr>
        <p:spPr>
          <a:xfrm>
            <a:off x="4817299" y="4528397"/>
            <a:ext cx="3738280" cy="369332"/>
          </a:xfrm>
          <a:prstGeom prst="rect">
            <a:avLst/>
          </a:prstGeom>
          <a:noFill/>
        </p:spPr>
        <p:txBody>
          <a:bodyPr wrap="square">
            <a:spAutoFit/>
          </a:bodyPr>
          <a:lstStyle/>
          <a:p>
            <a:pPr lvl="0" algn="ctr" defTabSz="457200">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Bắt nạt học đường</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6" name="Picture 2" descr="Ứng xử là gì? Chuẩn mực văn hóa trong giao tiếp ứng xử">
            <a:extLst>
              <a:ext uri="{FF2B5EF4-FFF2-40B4-BE49-F238E27FC236}">
                <a16:creationId xmlns:a16="http://schemas.microsoft.com/office/drawing/2014/main" id="{4BD72B2D-BB40-B381-3066-04A716E70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4557" y="1850194"/>
            <a:ext cx="4164959" cy="2536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2" name="Picture 2" descr="Bạo lực học đường cần được nghiêm túc nhìn nhận ra sao? (08/10/2023)">
            <a:extLst>
              <a:ext uri="{FF2B5EF4-FFF2-40B4-BE49-F238E27FC236}">
                <a16:creationId xmlns:a16="http://schemas.microsoft.com/office/drawing/2014/main" id="{A55B68FD-0518-7AF7-F127-6A17C2F41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509" y="1850194"/>
            <a:ext cx="3807934" cy="2536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78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ipe(up)">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2" name="Google Shape;1808;p75">
            <a:extLst>
              <a:ext uri="{FF2B5EF4-FFF2-40B4-BE49-F238E27FC236}">
                <a16:creationId xmlns:a16="http://schemas.microsoft.com/office/drawing/2014/main" id="{505C1235-0A2C-5085-8289-23241E9F338A}"/>
              </a:ext>
            </a:extLst>
          </p:cNvPr>
          <p:cNvGrpSpPr/>
          <p:nvPr/>
        </p:nvGrpSpPr>
        <p:grpSpPr>
          <a:xfrm>
            <a:off x="8538990" y="4033157"/>
            <a:ext cx="686653" cy="1110343"/>
            <a:chOff x="-151088" y="2626778"/>
            <a:chExt cx="1215751" cy="2099075"/>
          </a:xfrm>
        </p:grpSpPr>
        <p:sp>
          <p:nvSpPr>
            <p:cNvPr id="3" name="Google Shape;1809;p75">
              <a:extLst>
                <a:ext uri="{FF2B5EF4-FFF2-40B4-BE49-F238E27FC236}">
                  <a16:creationId xmlns:a16="http://schemas.microsoft.com/office/drawing/2014/main" id="{B4DE09C5-A6FE-ADFD-8874-5322FD96A11C}"/>
                </a:ext>
              </a:extLst>
            </p:cNvPr>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10;p75">
              <a:extLst>
                <a:ext uri="{FF2B5EF4-FFF2-40B4-BE49-F238E27FC236}">
                  <a16:creationId xmlns:a16="http://schemas.microsoft.com/office/drawing/2014/main" id="{44974CF7-B5B8-8FA6-55BF-74D7D4541F40}"/>
                </a:ext>
              </a:extLst>
            </p:cNvPr>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11;p75">
              <a:extLst>
                <a:ext uri="{FF2B5EF4-FFF2-40B4-BE49-F238E27FC236}">
                  <a16:creationId xmlns:a16="http://schemas.microsoft.com/office/drawing/2014/main" id="{6DEA04C9-A365-C25C-31B9-50BEC090ADCF}"/>
                </a:ext>
              </a:extLst>
            </p:cNvPr>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12;p75">
              <a:extLst>
                <a:ext uri="{FF2B5EF4-FFF2-40B4-BE49-F238E27FC236}">
                  <a16:creationId xmlns:a16="http://schemas.microsoft.com/office/drawing/2014/main" id="{8D2BBDD2-40AD-D13E-49AB-38B12AFD8121}"/>
                </a:ext>
              </a:extLst>
            </p:cNvPr>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13;p75">
              <a:extLst>
                <a:ext uri="{FF2B5EF4-FFF2-40B4-BE49-F238E27FC236}">
                  <a16:creationId xmlns:a16="http://schemas.microsoft.com/office/drawing/2014/main" id="{73711311-2A9A-75F6-6344-FA17032D096B}"/>
                </a:ext>
              </a:extLst>
            </p:cNvPr>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14;p75">
              <a:extLst>
                <a:ext uri="{FF2B5EF4-FFF2-40B4-BE49-F238E27FC236}">
                  <a16:creationId xmlns:a16="http://schemas.microsoft.com/office/drawing/2014/main" id="{05B85C8E-E8D2-5D91-8681-A503E2C90A8E}"/>
                </a:ext>
              </a:extLst>
            </p:cNvPr>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15;p75">
              <a:extLst>
                <a:ext uri="{FF2B5EF4-FFF2-40B4-BE49-F238E27FC236}">
                  <a16:creationId xmlns:a16="http://schemas.microsoft.com/office/drawing/2014/main" id="{A9395F95-888E-660E-54CB-2F171A1123B2}"/>
                </a:ext>
              </a:extLst>
            </p:cNvPr>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FFFFEB20-A408-BF12-583A-E4FE4D7434D1}"/>
              </a:ext>
            </a:extLst>
          </p:cNvPr>
          <p:cNvSpPr txBox="1"/>
          <p:nvPr/>
        </p:nvSpPr>
        <p:spPr>
          <a:xfrm>
            <a:off x="481690" y="330141"/>
            <a:ext cx="8173289" cy="10452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latin typeface="Arial"/>
                <a:cs typeface="Arial"/>
                <a:sym typeface="Arial"/>
              </a:rPr>
              <a:t>Mời các em xem thêm video sau</a:t>
            </a:r>
            <a:r>
              <a:rPr kumimoji="0" lang="vi-VN" sz="2200" b="1" i="0" u="none" strike="noStrike" kern="0" cap="none" spc="0" normalizeH="0" baseline="0" noProof="0">
                <a:ln>
                  <a:noFill/>
                </a:ln>
                <a:solidFill>
                  <a:sysClr val="windowText" lastClr="000000"/>
                </a:solidFill>
                <a:effectLst/>
                <a:uLnTx/>
                <a:uFillTx/>
                <a:latin typeface="Arial"/>
                <a:cs typeface="Arial"/>
                <a:sym typeface="Arial"/>
              </a:rPr>
              <a:t> </a:t>
            </a:r>
            <a:r>
              <a:rPr lang="en-US" sz="2200" b="1">
                <a:solidFill>
                  <a:sysClr val="windowText" lastClr="000000"/>
                </a:solidFill>
              </a:rPr>
              <a:t>để hiểu thêm về </a:t>
            </a:r>
            <a:r>
              <a:rPr kumimoji="0" lang="vi-VN" sz="2200" b="1" i="0" u="none" strike="noStrike" kern="0" cap="none" spc="0" normalizeH="0" baseline="0" noProof="0">
                <a:ln>
                  <a:noFill/>
                </a:ln>
                <a:solidFill>
                  <a:sysClr val="windowText" lastClr="000000"/>
                </a:solidFill>
                <a:effectLst/>
                <a:uLnTx/>
                <a:uFillTx/>
                <a:latin typeface="Arial"/>
                <a:cs typeface="Arial"/>
                <a:sym typeface="Arial"/>
              </a:rPr>
              <a:t>hành vi điều chỉnh cảm xúc, ứng xử hợp lí hoặc chưa hợp lí:</a:t>
            </a:r>
            <a:endParaRPr kumimoji="0" lang="en-US" sz="2200" b="1"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TÌNH HUỐNG - KĨ NĂNG LẮNG NGHE (1)">
            <a:hlinkClick r:id="" action="ppaction://media"/>
            <a:extLst>
              <a:ext uri="{FF2B5EF4-FFF2-40B4-BE49-F238E27FC236}">
                <a16:creationId xmlns:a16="http://schemas.microsoft.com/office/drawing/2014/main" id="{AE4F8CE0-467B-4AAB-EAD7-D8BDC4DEA8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8241" y="1553473"/>
            <a:ext cx="5840186" cy="3290246"/>
          </a:xfrm>
          <a:prstGeom prst="rect">
            <a:avLst/>
          </a:prstGeom>
        </p:spPr>
      </p:pic>
    </p:spTree>
    <p:extLst>
      <p:ext uri="{BB962C8B-B14F-4D97-AF65-F5344CB8AC3E}">
        <p14:creationId xmlns:p14="http://schemas.microsoft.com/office/powerpoint/2010/main" val="26165992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49C942-E35A-FC00-6115-AF55487A5BE9}"/>
            </a:ext>
          </a:extLst>
        </p:cNvPr>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170" name="Picture 2" descr="10 bí quyết về cách nói chuyện khiến ai cũng thích bạn – Fanpage">
            <a:extLst>
              <a:ext uri="{FF2B5EF4-FFF2-40B4-BE49-F238E27FC236}">
                <a16:creationId xmlns:a16="http://schemas.microsoft.com/office/drawing/2014/main" id="{1202D9F5-48A2-304D-07A4-B015D6B2DAC0}"/>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a:stretch/>
        </p:blipFill>
        <p:spPr bwMode="auto">
          <a:xfrm>
            <a:off x="10" y="962"/>
            <a:ext cx="9143990" cy="5142539"/>
          </a:xfrm>
          <a:prstGeom prst="rect">
            <a:avLst/>
          </a:prstGeom>
          <a:noFill/>
          <a:extLst>
            <a:ext uri="{909E8E84-426E-40DD-AFC4-6F175D3DCCD1}">
              <a14:hiddenFill xmlns:a14="http://schemas.microsoft.com/office/drawing/2010/main">
                <a:solidFill>
                  <a:srgbClr val="FFFFFF"/>
                </a:solidFill>
              </a14:hiddenFill>
            </a:ext>
          </a:extLst>
        </p:spPr>
      </p:pic>
      <p:sp>
        <p:nvSpPr>
          <p:cNvPr id="2" name="Pentagon 12">
            <a:extLst>
              <a:ext uri="{FF2B5EF4-FFF2-40B4-BE49-F238E27FC236}">
                <a16:creationId xmlns:a16="http://schemas.microsoft.com/office/drawing/2014/main" id="{75233EFE-F07F-D48E-6197-70FBBA5617A4}"/>
              </a:ext>
            </a:extLst>
          </p:cNvPr>
          <p:cNvSpPr/>
          <p:nvPr/>
        </p:nvSpPr>
        <p:spPr>
          <a:xfrm>
            <a:off x="1142" y="2133600"/>
            <a:ext cx="3347357" cy="8763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KẾT LUẬN</a:t>
            </a:r>
          </a:p>
        </p:txBody>
      </p:sp>
      <p:grpSp>
        <p:nvGrpSpPr>
          <p:cNvPr id="3" name="Group 2">
            <a:extLst>
              <a:ext uri="{FF2B5EF4-FFF2-40B4-BE49-F238E27FC236}">
                <a16:creationId xmlns:a16="http://schemas.microsoft.com/office/drawing/2014/main" id="{FAE084DC-01CF-A98B-371F-AD97F8B1B11D}"/>
              </a:ext>
            </a:extLst>
          </p:cNvPr>
          <p:cNvGrpSpPr/>
          <p:nvPr/>
        </p:nvGrpSpPr>
        <p:grpSpPr>
          <a:xfrm>
            <a:off x="4267217" y="563336"/>
            <a:ext cx="4876784" cy="1795682"/>
            <a:chOff x="8513537" y="734154"/>
            <a:chExt cx="9753568" cy="3591364"/>
          </a:xfrm>
        </p:grpSpPr>
        <p:sp>
          <p:nvSpPr>
            <p:cNvPr id="4" name="Round Same Side Corner Rectangle 3">
              <a:extLst>
                <a:ext uri="{FF2B5EF4-FFF2-40B4-BE49-F238E27FC236}">
                  <a16:creationId xmlns:a16="http://schemas.microsoft.com/office/drawing/2014/main" id="{E9106B0D-17EF-C03E-9016-4C7B13F86A63}"/>
                </a:ext>
              </a:extLst>
            </p:cNvPr>
            <p:cNvSpPr/>
            <p:nvPr/>
          </p:nvSpPr>
          <p:spPr>
            <a:xfrm rot="16200000">
              <a:off x="11594639" y="-2346948"/>
              <a:ext cx="3591364" cy="9753568"/>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26E423D-56E5-4384-D981-429AA858BFDB}"/>
                </a:ext>
              </a:extLst>
            </p:cNvPr>
            <p:cNvSpPr txBox="1"/>
            <p:nvPr/>
          </p:nvSpPr>
          <p:spPr>
            <a:xfrm>
              <a:off x="8958477" y="1034032"/>
              <a:ext cx="8863688" cy="28406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Hành vi giao tiếp, ứng xử tích cực được thể hiện qua lời nói, cử chỉ, tác phong, tốc độ giải quyết vấn đề,…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6" name="Group 5">
            <a:extLst>
              <a:ext uri="{FF2B5EF4-FFF2-40B4-BE49-F238E27FC236}">
                <a16:creationId xmlns:a16="http://schemas.microsoft.com/office/drawing/2014/main" id="{164884AA-E1F0-11BC-6B80-9F65A89CBABC}"/>
              </a:ext>
            </a:extLst>
          </p:cNvPr>
          <p:cNvGrpSpPr/>
          <p:nvPr/>
        </p:nvGrpSpPr>
        <p:grpSpPr>
          <a:xfrm>
            <a:off x="4266064" y="2853418"/>
            <a:ext cx="4876793" cy="1795682"/>
            <a:chOff x="8513517" y="263202"/>
            <a:chExt cx="9753586" cy="3591364"/>
          </a:xfrm>
        </p:grpSpPr>
        <p:sp>
          <p:nvSpPr>
            <p:cNvPr id="7" name="Round Same Side Corner Rectangle 3">
              <a:extLst>
                <a:ext uri="{FF2B5EF4-FFF2-40B4-BE49-F238E27FC236}">
                  <a16:creationId xmlns:a16="http://schemas.microsoft.com/office/drawing/2014/main" id="{5EF820C5-F21E-9546-8DD0-6BFB4626C983}"/>
                </a:ext>
              </a:extLst>
            </p:cNvPr>
            <p:cNvSpPr/>
            <p:nvPr/>
          </p:nvSpPr>
          <p:spPr>
            <a:xfrm rot="16200000">
              <a:off x="11594628" y="-2817909"/>
              <a:ext cx="3591364" cy="9753586"/>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082FB7D4-3BE8-EEEA-54A8-3345390F58FF}"/>
                </a:ext>
              </a:extLst>
            </p:cNvPr>
            <p:cNvSpPr txBox="1"/>
            <p:nvPr/>
          </p:nvSpPr>
          <p:spPr>
            <a:xfrm>
              <a:off x="9110419" y="638558"/>
              <a:ext cx="8699064" cy="28406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Hành vi giao tiếp, ứng xử tích cực cũng phản ánh nhân cách của một con người.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35044077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5" name="Picture 4">
            <a:extLst>
              <a:ext uri="{FF2B5EF4-FFF2-40B4-BE49-F238E27FC236}">
                <a16:creationId xmlns:a16="http://schemas.microsoft.com/office/drawing/2014/main" id="{BAB4F710-E662-096E-2955-40534F0C4B58}"/>
              </a:ext>
            </a:extLst>
          </p:cNvPr>
          <p:cNvPicPr>
            <a:picLocks noChangeAspect="1"/>
          </p:cNvPicPr>
          <p:nvPr/>
        </p:nvPicPr>
        <p:blipFill>
          <a:blip r:embed="rId3"/>
          <a:stretch>
            <a:fillRect/>
          </a:stretch>
        </p:blipFill>
        <p:spPr>
          <a:xfrm>
            <a:off x="-60653" y="1"/>
            <a:ext cx="738289" cy="1109830"/>
          </a:xfrm>
          <a:prstGeom prst="rect">
            <a:avLst/>
          </a:prstGeom>
        </p:spPr>
      </p:pic>
      <p:grpSp>
        <p:nvGrpSpPr>
          <p:cNvPr id="16" name="Group 15">
            <a:extLst>
              <a:ext uri="{FF2B5EF4-FFF2-40B4-BE49-F238E27FC236}">
                <a16:creationId xmlns:a16="http://schemas.microsoft.com/office/drawing/2014/main" id="{AC90686E-D04F-76C6-1B7E-97CB986F6D0D}"/>
              </a:ext>
            </a:extLst>
          </p:cNvPr>
          <p:cNvGrpSpPr/>
          <p:nvPr/>
        </p:nvGrpSpPr>
        <p:grpSpPr>
          <a:xfrm>
            <a:off x="1882265" y="0"/>
            <a:ext cx="5379470" cy="794387"/>
            <a:chOff x="3677277" y="831974"/>
            <a:chExt cx="10758940" cy="1588774"/>
          </a:xfrm>
        </p:grpSpPr>
        <p:sp>
          <p:nvSpPr>
            <p:cNvPr id="17" name="Freeform 3">
              <a:extLst>
                <a:ext uri="{FF2B5EF4-FFF2-40B4-BE49-F238E27FC236}">
                  <a16:creationId xmlns:a16="http://schemas.microsoft.com/office/drawing/2014/main" id="{503CF030-E448-B818-A0B5-4506D209EA33}"/>
                </a:ext>
              </a:extLst>
            </p:cNvPr>
            <p:cNvSpPr/>
            <p:nvPr/>
          </p:nvSpPr>
          <p:spPr>
            <a:xfrm>
              <a:off x="3677277" y="831974"/>
              <a:ext cx="10758940" cy="1588774"/>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rgbClr val="4F81BD">
                    <a:shade val="45000"/>
                    <a:satMod val="135000"/>
                  </a:srgbClr>
                  <a:prstClr val="white"/>
                </a:duotone>
                <a:extLst>
                  <a:ext uri="{96DAC541-7B7A-43D3-8B79-37D633B846F1}">
                    <asvg:svgBlip xmlns:asvg="http://schemas.microsoft.com/office/drawing/2016/SVG/main" r:embed="rId5"/>
                  </a:ext>
                </a:extLst>
              </a:blip>
              <a:stretch>
                <a:fillRect t="-34305" b="-32863"/>
              </a:stretch>
            </a:blipFill>
          </p:spPr>
          <p:txBody>
            <a:bodyPr/>
            <a:lstStyle/>
            <a:p>
              <a:pPr defTabSz="457200">
                <a:buClrTx/>
                <a:buFontTx/>
                <a:buNone/>
                <a:defRPr/>
              </a:pPr>
              <a:endParaRPr lang="en-US" sz="900" kern="1200">
                <a:solidFill>
                  <a:prstClr val="black"/>
                </a:solidFill>
                <a:ea typeface="+mn-ea"/>
                <a:cs typeface="Arial" panose="020B0604020202020204" pitchFamily="34" charset="0"/>
              </a:endParaRPr>
            </a:p>
          </p:txBody>
        </p:sp>
        <p:sp>
          <p:nvSpPr>
            <p:cNvPr id="18" name="TextBox 17">
              <a:extLst>
                <a:ext uri="{FF2B5EF4-FFF2-40B4-BE49-F238E27FC236}">
                  <a16:creationId xmlns:a16="http://schemas.microsoft.com/office/drawing/2014/main" id="{87F8E867-FE22-C3D6-F4EE-030A74797CF1}"/>
                </a:ext>
              </a:extLst>
            </p:cNvPr>
            <p:cNvSpPr txBox="1"/>
            <p:nvPr/>
          </p:nvSpPr>
          <p:spPr>
            <a:xfrm>
              <a:off x="4820277" y="1094514"/>
              <a:ext cx="8472940" cy="1107996"/>
            </a:xfrm>
            <a:prstGeom prst="rect">
              <a:avLst/>
            </a:prstGeom>
            <a:noFill/>
          </p:spPr>
          <p:txBody>
            <a:bodyPr wrap="square" rtlCol="0">
              <a:spAutoFit/>
            </a:bodyPr>
            <a:lstStyle/>
            <a:p>
              <a:pPr algn="ctr" defTabSz="457200">
                <a:buClrTx/>
                <a:buFontTx/>
                <a:buNone/>
                <a:defRPr/>
              </a:pPr>
              <a:r>
                <a:rPr lang="en-US" sz="3000" b="1" kern="1200">
                  <a:solidFill>
                    <a:srgbClr val="002060"/>
                  </a:solidFill>
                  <a:ea typeface="Calibri" panose="020F0502020204030204" pitchFamily="34" charset="0"/>
                  <a:cs typeface="Arial" panose="020B0604020202020204" pitchFamily="34" charset="0"/>
                </a:rPr>
                <a:t>NỘI DUNG BÀI HỌC</a:t>
              </a:r>
              <a:endParaRPr lang="en-US" sz="3000" b="1" kern="1200" dirty="0">
                <a:solidFill>
                  <a:srgbClr val="002060"/>
                </a:solidFill>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3471A177-44BE-27B2-C27E-77CE944ADEB7}"/>
              </a:ext>
            </a:extLst>
          </p:cNvPr>
          <p:cNvGrpSpPr/>
          <p:nvPr/>
        </p:nvGrpSpPr>
        <p:grpSpPr>
          <a:xfrm>
            <a:off x="1193346" y="1117496"/>
            <a:ext cx="6757307" cy="1705901"/>
            <a:chOff x="833823" y="1889099"/>
            <a:chExt cx="13514614" cy="3411801"/>
          </a:xfrm>
        </p:grpSpPr>
        <p:sp>
          <p:nvSpPr>
            <p:cNvPr id="20" name="Freeform 7">
              <a:extLst>
                <a:ext uri="{FF2B5EF4-FFF2-40B4-BE49-F238E27FC236}">
                  <a16:creationId xmlns:a16="http://schemas.microsoft.com/office/drawing/2014/main" id="{439ACF7B-538E-7409-6128-A655DDE99E63}"/>
                </a:ext>
              </a:extLst>
            </p:cNvPr>
            <p:cNvSpPr/>
            <p:nvPr/>
          </p:nvSpPr>
          <p:spPr>
            <a:xfrm>
              <a:off x="833823" y="1889099"/>
              <a:ext cx="1351461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1" name="TextBox 20">
              <a:extLst>
                <a:ext uri="{FF2B5EF4-FFF2-40B4-BE49-F238E27FC236}">
                  <a16:creationId xmlns:a16="http://schemas.microsoft.com/office/drawing/2014/main" id="{1DCFC981-9A40-150F-5634-A1151B323ED9}"/>
                </a:ext>
              </a:extLst>
            </p:cNvPr>
            <p:cNvSpPr txBox="1"/>
            <p:nvPr/>
          </p:nvSpPr>
          <p:spPr>
            <a:xfrm>
              <a:off x="1329767" y="2057545"/>
              <a:ext cx="12522722" cy="2840649"/>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5: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tinh thần trách nhiệm, sự trung thực, tuân thủ nội quy, quy định của pháp luật trong đời sống</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D3EBD4C-2DB7-7007-94D8-4601A099E8C2}"/>
              </a:ext>
            </a:extLst>
          </p:cNvPr>
          <p:cNvGrpSpPr/>
          <p:nvPr/>
        </p:nvGrpSpPr>
        <p:grpSpPr>
          <a:xfrm>
            <a:off x="387838" y="3120819"/>
            <a:ext cx="3991037" cy="1764789"/>
            <a:chOff x="840987" y="2476210"/>
            <a:chExt cx="7982074" cy="3529578"/>
          </a:xfrm>
        </p:grpSpPr>
        <p:sp>
          <p:nvSpPr>
            <p:cNvPr id="27" name="Freeform 7">
              <a:extLst>
                <a:ext uri="{FF2B5EF4-FFF2-40B4-BE49-F238E27FC236}">
                  <a16:creationId xmlns:a16="http://schemas.microsoft.com/office/drawing/2014/main" id="{3074509F-AC90-AE78-221F-BD86867721EC}"/>
                </a:ext>
              </a:extLst>
            </p:cNvPr>
            <p:cNvSpPr/>
            <p:nvPr/>
          </p:nvSpPr>
          <p:spPr>
            <a:xfrm>
              <a:off x="840987" y="2476210"/>
              <a:ext cx="7982074" cy="352957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8" name="TextBox 27">
              <a:extLst>
                <a:ext uri="{FF2B5EF4-FFF2-40B4-BE49-F238E27FC236}">
                  <a16:creationId xmlns:a16="http://schemas.microsoft.com/office/drawing/2014/main" id="{135B42C5-5317-6FC6-F43D-60D9A8EA09E0}"/>
                </a:ext>
              </a:extLst>
            </p:cNvPr>
            <p:cNvSpPr txBox="1"/>
            <p:nvPr/>
          </p:nvSpPr>
          <p:spPr>
            <a:xfrm>
              <a:off x="1364271" y="3282338"/>
              <a:ext cx="6935504" cy="191732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6: </a:t>
              </a:r>
            </a:p>
            <a:p>
              <a:pPr algn="ctr" defTabSz="457200">
                <a:lnSpc>
                  <a:spcPct val="150000"/>
                </a:lnSpc>
                <a:buClrTx/>
                <a:buFontTx/>
                <a:buNone/>
                <a:defRP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Đánh giá kết quả trải nghiệm</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0796BF61-43D6-8E99-8745-5551F4095F70}"/>
              </a:ext>
            </a:extLst>
          </p:cNvPr>
          <p:cNvGrpSpPr/>
          <p:nvPr/>
        </p:nvGrpSpPr>
        <p:grpSpPr>
          <a:xfrm>
            <a:off x="4783216" y="3123632"/>
            <a:ext cx="3972946" cy="1764787"/>
            <a:chOff x="9387601" y="3130191"/>
            <a:chExt cx="7945891" cy="3529574"/>
          </a:xfrm>
        </p:grpSpPr>
        <p:sp>
          <p:nvSpPr>
            <p:cNvPr id="30" name="Freeform 7">
              <a:extLst>
                <a:ext uri="{FF2B5EF4-FFF2-40B4-BE49-F238E27FC236}">
                  <a16:creationId xmlns:a16="http://schemas.microsoft.com/office/drawing/2014/main" id="{6AE8DC69-1750-E9D9-3E69-D063D6B9E04B}"/>
                </a:ext>
              </a:extLst>
            </p:cNvPr>
            <p:cNvSpPr/>
            <p:nvPr/>
          </p:nvSpPr>
          <p:spPr>
            <a:xfrm>
              <a:off x="9387601" y="3130191"/>
              <a:ext cx="7945891" cy="352957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31" name="TextBox 11">
              <a:extLst>
                <a:ext uri="{FF2B5EF4-FFF2-40B4-BE49-F238E27FC236}">
                  <a16:creationId xmlns:a16="http://schemas.microsoft.com/office/drawing/2014/main" id="{27A82318-3EE6-0CAC-DEA3-D6A580AFE503}"/>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32" name="TextBox 31">
              <a:extLst>
                <a:ext uri="{FF2B5EF4-FFF2-40B4-BE49-F238E27FC236}">
                  <a16:creationId xmlns:a16="http://schemas.microsoft.com/office/drawing/2014/main" id="{F1F9EDF0-AC11-9629-72DD-4DB256734BBD}"/>
                </a:ext>
              </a:extLst>
            </p:cNvPr>
            <p:cNvSpPr txBox="1"/>
            <p:nvPr/>
          </p:nvSpPr>
          <p:spPr>
            <a:xfrm>
              <a:off x="9737215" y="3930693"/>
              <a:ext cx="7246661" cy="191732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a:t>
              </a:r>
            </a:p>
            <a:p>
              <a:pPr algn="ctr" defTabSz="457200">
                <a:lnSpc>
                  <a:spcPct val="150000"/>
                </a:lnSpc>
                <a:buClrTx/>
                <a:buFontTx/>
                <a:buNone/>
                <a:defRP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285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428E242D-3922-0EDA-A2E1-2EC27D5C480B}"/>
              </a:ext>
            </a:extLst>
          </p:cNvPr>
          <p:cNvSpPr txBox="1"/>
          <p:nvPr/>
        </p:nvSpPr>
        <p:spPr>
          <a:xfrm>
            <a:off x="480486" y="269819"/>
            <a:ext cx="8222836"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và đề xuất cách điều chỉnh cảm xúc, ứng xử hợp lí trong các tình huống giao tiếp</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B18033-5259-A939-8627-99A3FDEA5D01}"/>
              </a:ext>
            </a:extLst>
          </p:cNvPr>
          <p:cNvSpPr/>
          <p:nvPr/>
        </p:nvSpPr>
        <p:spPr>
          <a:xfrm>
            <a:off x="3967843" y="1537607"/>
            <a:ext cx="4695672" cy="329445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E331B2B-A1BA-0BD7-3B2E-E380E8F248CF}"/>
              </a:ext>
            </a:extLst>
          </p:cNvPr>
          <p:cNvSpPr txBox="1"/>
          <p:nvPr/>
        </p:nvSpPr>
        <p:spPr>
          <a:xfrm>
            <a:off x="4276349" y="1564153"/>
            <a:ext cx="4078660" cy="3074624"/>
          </a:xfrm>
          <a:prstGeom prst="rect">
            <a:avLst/>
          </a:prstGeom>
          <a:noFill/>
        </p:spPr>
        <p:txBody>
          <a:bodyPr wrap="square">
            <a:spAutoFit/>
          </a:bodyPr>
          <a:lstStyle/>
          <a:p>
            <a:pPr algn="just" defTabSz="457200">
              <a:lnSpc>
                <a:spcPct val="200000"/>
              </a:lnSpc>
              <a:buClrTx/>
              <a:defRPr/>
            </a:pPr>
            <a:r>
              <a:rPr lang="en-US" sz="2000" kern="1200">
                <a:latin typeface="Arial" panose="020B0604020202020204" pitchFamily="34" charset="0"/>
                <a:ea typeface="Calibri" panose="020F0502020204030204" pitchFamily="34" charset="0"/>
                <a:cs typeface="Arial" panose="020B0604020202020204" pitchFamily="34" charset="0"/>
              </a:rPr>
              <a:t>Cả lớp chia thành các nhóm nhỏ (4 – 6 HS/nhóm), mỗi nhóm hãy thảo luận với nhau và đề xuất các cách điều chỉnh cảm xúc, ứng xử hợp lí trong tình huống giao tiếp.</a:t>
            </a:r>
          </a:p>
        </p:txBody>
      </p:sp>
      <p:grpSp>
        <p:nvGrpSpPr>
          <p:cNvPr id="14" name="Group 13">
            <a:extLst>
              <a:ext uri="{FF2B5EF4-FFF2-40B4-BE49-F238E27FC236}">
                <a16:creationId xmlns:a16="http://schemas.microsoft.com/office/drawing/2014/main" id="{8886F059-94B8-BB95-118F-D99D5B7EF0D0}"/>
              </a:ext>
            </a:extLst>
          </p:cNvPr>
          <p:cNvGrpSpPr/>
          <p:nvPr/>
        </p:nvGrpSpPr>
        <p:grpSpPr>
          <a:xfrm>
            <a:off x="406070" y="1465963"/>
            <a:ext cx="3204953" cy="3366104"/>
            <a:chOff x="812140" y="2931926"/>
            <a:chExt cx="6409906" cy="6732207"/>
          </a:xfrm>
        </p:grpSpPr>
        <p:grpSp>
          <p:nvGrpSpPr>
            <p:cNvPr id="15" name="Group 14">
              <a:extLst>
                <a:ext uri="{FF2B5EF4-FFF2-40B4-BE49-F238E27FC236}">
                  <a16:creationId xmlns:a16="http://schemas.microsoft.com/office/drawing/2014/main" id="{E4382426-5E82-7FAD-4416-ED1CE5AEAC41}"/>
                </a:ext>
              </a:extLst>
            </p:cNvPr>
            <p:cNvGrpSpPr/>
            <p:nvPr/>
          </p:nvGrpSpPr>
          <p:grpSpPr>
            <a:xfrm>
              <a:off x="812140" y="2931926"/>
              <a:ext cx="6409906" cy="6732207"/>
              <a:chOff x="914400" y="2826612"/>
              <a:chExt cx="6409906" cy="6732207"/>
            </a:xfrm>
          </p:grpSpPr>
          <p:grpSp>
            <p:nvGrpSpPr>
              <p:cNvPr id="17" name="Group 6">
                <a:extLst>
                  <a:ext uri="{FF2B5EF4-FFF2-40B4-BE49-F238E27FC236}">
                    <a16:creationId xmlns:a16="http://schemas.microsoft.com/office/drawing/2014/main" id="{E0420105-33D8-A1E4-EB84-EB467EB1159F}"/>
                  </a:ext>
                </a:extLst>
              </p:cNvPr>
              <p:cNvGrpSpPr/>
              <p:nvPr/>
            </p:nvGrpSpPr>
            <p:grpSpPr>
              <a:xfrm>
                <a:off x="914400" y="2826612"/>
                <a:ext cx="6409906" cy="6732207"/>
                <a:chOff x="0" y="-47625"/>
                <a:chExt cx="1457118" cy="1939320"/>
              </a:xfrm>
            </p:grpSpPr>
            <p:sp>
              <p:nvSpPr>
                <p:cNvPr id="21" name="Freeform 7">
                  <a:extLst>
                    <a:ext uri="{FF2B5EF4-FFF2-40B4-BE49-F238E27FC236}">
                      <a16:creationId xmlns:a16="http://schemas.microsoft.com/office/drawing/2014/main" id="{0F2D33B3-4F6B-4407-A937-944A0598F29E}"/>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1">
                    <a:lumMod val="60000"/>
                    <a:lumOff val="4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5F3DFFA3-D82A-9A90-6A5B-1472089284D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FC5E3BAA-054C-597E-9384-31EEC2FAE53B}"/>
                  </a:ext>
                </a:extLst>
              </p:cNvPr>
              <p:cNvGrpSpPr/>
              <p:nvPr/>
            </p:nvGrpSpPr>
            <p:grpSpPr>
              <a:xfrm>
                <a:off x="1063232" y="3434292"/>
                <a:ext cx="6103136" cy="1509912"/>
                <a:chOff x="1061357" y="3471514"/>
                <a:chExt cx="6103136" cy="1509912"/>
              </a:xfrm>
            </p:grpSpPr>
            <p:sp>
              <p:nvSpPr>
                <p:cNvPr id="19" name="Freeform 10">
                  <a:extLst>
                    <a:ext uri="{FF2B5EF4-FFF2-40B4-BE49-F238E27FC236}">
                      <a16:creationId xmlns:a16="http://schemas.microsoft.com/office/drawing/2014/main" id="{F7ED6456-0BF5-C8F4-E718-C61A07802184}"/>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BC3CEFDB-3CC2-04C5-0177-8C4583A1D53D}"/>
                    </a:ext>
                  </a:extLst>
                </p:cNvPr>
                <p:cNvSpPr txBox="1"/>
                <p:nvPr/>
              </p:nvSpPr>
              <p:spPr>
                <a:xfrm>
                  <a:off x="1061357" y="3824934"/>
                  <a:ext cx="6103136" cy="800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HOẠT ĐỘNG NHÓM</a:t>
                  </a:r>
                  <a:endParaRPr kumimoji="0" 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pic>
          <p:nvPicPr>
            <p:cNvPr id="16" name="Picture 9">
              <a:extLst>
                <a:ext uri="{FF2B5EF4-FFF2-40B4-BE49-F238E27FC236}">
                  <a16:creationId xmlns:a16="http://schemas.microsoft.com/office/drawing/2014/main" id="{BB066C11-C555-228D-9587-EDB09B7C7C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5531336"/>
              <a:ext cx="3429000" cy="3612931"/>
            </a:xfrm>
            <a:prstGeom prst="rect">
              <a:avLst/>
            </a:prstGeom>
          </p:spPr>
        </p:pic>
      </p:grpSp>
      <p:pic>
        <p:nvPicPr>
          <p:cNvPr id="23" name="Picture 22">
            <a:extLst>
              <a:ext uri="{FF2B5EF4-FFF2-40B4-BE49-F238E27FC236}">
                <a16:creationId xmlns:a16="http://schemas.microsoft.com/office/drawing/2014/main" id="{DFA5AE62-8777-55D1-8D60-A4FB2E962BD0}"/>
              </a:ext>
            </a:extLst>
          </p:cNvPr>
          <p:cNvPicPr>
            <a:picLocks noChangeAspect="1"/>
          </p:cNvPicPr>
          <p:nvPr/>
        </p:nvPicPr>
        <p:blipFill>
          <a:blip r:embed="rId5"/>
          <a:stretch>
            <a:fillRect/>
          </a:stretch>
        </p:blipFill>
        <p:spPr>
          <a:xfrm>
            <a:off x="8222451" y="4750059"/>
            <a:ext cx="882128" cy="336482"/>
          </a:xfrm>
          <a:prstGeom prst="rect">
            <a:avLst/>
          </a:prstGeom>
        </p:spPr>
      </p:pic>
    </p:spTree>
    <p:extLst>
      <p:ext uri="{BB962C8B-B14F-4D97-AF65-F5344CB8AC3E}">
        <p14:creationId xmlns:p14="http://schemas.microsoft.com/office/powerpoint/2010/main" val="34838982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35" name="Group 34">
            <a:extLst>
              <a:ext uri="{FF2B5EF4-FFF2-40B4-BE49-F238E27FC236}">
                <a16:creationId xmlns:a16="http://schemas.microsoft.com/office/drawing/2014/main" id="{7C63EFB0-BE18-DD03-C159-F1120CAB5128}"/>
              </a:ext>
            </a:extLst>
          </p:cNvPr>
          <p:cNvGrpSpPr/>
          <p:nvPr/>
        </p:nvGrpSpPr>
        <p:grpSpPr>
          <a:xfrm>
            <a:off x="236764" y="69231"/>
            <a:ext cx="7647894" cy="1495255"/>
            <a:chOff x="328749" y="-522299"/>
            <a:chExt cx="15295788" cy="2990510"/>
          </a:xfrm>
        </p:grpSpPr>
        <p:sp>
          <p:nvSpPr>
            <p:cNvPr id="36" name="Line Callout 1 (Border and Accent Bar) 3">
              <a:extLst>
                <a:ext uri="{FF2B5EF4-FFF2-40B4-BE49-F238E27FC236}">
                  <a16:creationId xmlns:a16="http://schemas.microsoft.com/office/drawing/2014/main" id="{FDBB881E-0356-CEFC-051C-8F32C0F20E9B}"/>
                </a:ext>
              </a:extLst>
            </p:cNvPr>
            <p:cNvSpPr/>
            <p:nvPr/>
          </p:nvSpPr>
          <p:spPr>
            <a:xfrm>
              <a:off x="328749" y="77777"/>
              <a:ext cx="14695714" cy="2390434"/>
            </a:xfrm>
            <a:prstGeom prst="accentBorderCallout1">
              <a:avLst>
                <a:gd name="adj1" fmla="val 18750"/>
                <a:gd name="adj2" fmla="val -3127"/>
                <a:gd name="adj3" fmla="val 17954"/>
                <a:gd name="adj4" fmla="val -17509"/>
              </a:avLst>
            </a:prstGeom>
            <a:solidFill>
              <a:srgbClr val="FFFFFF"/>
            </a:solidFill>
            <a:ln w="19050" cap="flat" cmpd="sng" algn="ctr">
              <a:solidFill>
                <a:srgbClr val="CDEBDC">
                  <a:lumMod val="1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Gợi ý: </a:t>
              </a:r>
              <a:r>
                <a:rPr kumimoji="0" lang="en-US" sz="2000" b="0"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Một số cách điều chỉnh cảm xúc, ứng xử hợp lí trong các tình huống giao tiếp có thể kể đến như:</a:t>
              </a:r>
              <a:endParaRPr kumimoji="0" lang="en-US" sz="2000" b="0" i="0" u="none" strike="noStrike" kern="1200" cap="none" spc="0" normalizeH="0" baseline="0" noProof="0" dirty="0">
                <a:ln>
                  <a:noFill/>
                </a:ln>
                <a:solidFill>
                  <a:srgbClr val="1C3026">
                    <a:lumMod val="90000"/>
                    <a:lumOff val="10000"/>
                  </a:srgbClr>
                </a:solidFill>
                <a:effectLst/>
                <a:uLnTx/>
                <a:uFillTx/>
                <a:latin typeface="Arial"/>
                <a:ea typeface="+mn-ea"/>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3DCA0F7B-28C8-027C-4D06-91E0EE623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387" y="-522299"/>
              <a:ext cx="1200150" cy="1200150"/>
            </a:xfrm>
            <a:prstGeom prst="rect">
              <a:avLst/>
            </a:prstGeom>
          </p:spPr>
        </p:pic>
      </p:grpSp>
      <p:sp>
        <p:nvSpPr>
          <p:cNvPr id="38" name="Rectangle: Rounded Corners 37">
            <a:extLst>
              <a:ext uri="{FF2B5EF4-FFF2-40B4-BE49-F238E27FC236}">
                <a16:creationId xmlns:a16="http://schemas.microsoft.com/office/drawing/2014/main" id="{E30586AF-8968-AAD2-5DFF-659F81D59F3A}"/>
              </a:ext>
            </a:extLst>
          </p:cNvPr>
          <p:cNvSpPr/>
          <p:nvPr/>
        </p:nvSpPr>
        <p:spPr>
          <a:xfrm>
            <a:off x="236764" y="1864523"/>
            <a:ext cx="2416628"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Nhận biết cảm xúc hiện tại</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Rectangle: Rounded Corners 38">
            <a:extLst>
              <a:ext uri="{FF2B5EF4-FFF2-40B4-BE49-F238E27FC236}">
                <a16:creationId xmlns:a16="http://schemas.microsoft.com/office/drawing/2014/main" id="{2D672DA0-6934-7C11-91F0-4AAD6E3E95DC}"/>
              </a:ext>
            </a:extLst>
          </p:cNvPr>
          <p:cNvSpPr/>
          <p:nvPr/>
        </p:nvSpPr>
        <p:spPr>
          <a:xfrm>
            <a:off x="2814637" y="1864523"/>
            <a:ext cx="351472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Đặt mình vào hoàn cảnh, tâm trạng của đối tượng giao tiếp</a:t>
            </a:r>
            <a:endParaRPr kumimoji="0" lang="en-US"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40" name="Rectangle: Rounded Corners 39">
            <a:extLst>
              <a:ext uri="{FF2B5EF4-FFF2-40B4-BE49-F238E27FC236}">
                <a16:creationId xmlns:a16="http://schemas.microsoft.com/office/drawing/2014/main" id="{805AF450-8FB5-C1C9-7306-3F64B2D8BF24}"/>
              </a:ext>
            </a:extLst>
          </p:cNvPr>
          <p:cNvSpPr/>
          <p:nvPr/>
        </p:nvSpPr>
        <p:spPr>
          <a:xfrm>
            <a:off x="6486526" y="1864524"/>
            <a:ext cx="2420710"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Hít thở sâu để cân bằng cảm xúc</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41" name="Picture 4" descr="Ví dụ, tình huống bạn cần quản trị cảm xúc">
            <a:extLst>
              <a:ext uri="{FF2B5EF4-FFF2-40B4-BE49-F238E27FC236}">
                <a16:creationId xmlns:a16="http://schemas.microsoft.com/office/drawing/2014/main" id="{3FDC4FB7-54F9-8A02-B81F-8C2A82D77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30" r="4392"/>
          <a:stretch/>
        </p:blipFill>
        <p:spPr bwMode="auto">
          <a:xfrm>
            <a:off x="291872" y="3333987"/>
            <a:ext cx="2306411"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8" descr="Cách để An ủi người khác: 14 Bước (kèm Ảnh) – wikiHow">
            <a:extLst>
              <a:ext uri="{FF2B5EF4-FFF2-40B4-BE49-F238E27FC236}">
                <a16:creationId xmlns:a16="http://schemas.microsoft.com/office/drawing/2014/main" id="{39EC045C-EBCD-C6BE-8912-C5E507033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538" y="3333987"/>
            <a:ext cx="2114924"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Tại sao hít thở sâu giúp bạn bình tĩnh và thư giãn hơn? Các nhà khoa học đã  tìm thấy manh mối">
            <a:extLst>
              <a:ext uri="{FF2B5EF4-FFF2-40B4-BE49-F238E27FC236}">
                <a16:creationId xmlns:a16="http://schemas.microsoft.com/office/drawing/2014/main" id="{4B32C01C-EFB0-35B8-990C-5914378FE2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670335" y="3333987"/>
            <a:ext cx="2053092"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87862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par>
                                <p:cTn id="21" presetID="16" presetClass="entr" presetSubtype="21"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barn(inVertical)">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35" name="Group 34">
            <a:extLst>
              <a:ext uri="{FF2B5EF4-FFF2-40B4-BE49-F238E27FC236}">
                <a16:creationId xmlns:a16="http://schemas.microsoft.com/office/drawing/2014/main" id="{7C63EFB0-BE18-DD03-C159-F1120CAB5128}"/>
              </a:ext>
            </a:extLst>
          </p:cNvPr>
          <p:cNvGrpSpPr/>
          <p:nvPr/>
        </p:nvGrpSpPr>
        <p:grpSpPr>
          <a:xfrm>
            <a:off x="236764" y="69231"/>
            <a:ext cx="7647894" cy="1495255"/>
            <a:chOff x="328749" y="-522299"/>
            <a:chExt cx="15295788" cy="2990510"/>
          </a:xfrm>
        </p:grpSpPr>
        <p:sp>
          <p:nvSpPr>
            <p:cNvPr id="36" name="Line Callout 1 (Border and Accent Bar) 3">
              <a:extLst>
                <a:ext uri="{FF2B5EF4-FFF2-40B4-BE49-F238E27FC236}">
                  <a16:creationId xmlns:a16="http://schemas.microsoft.com/office/drawing/2014/main" id="{FDBB881E-0356-CEFC-051C-8F32C0F20E9B}"/>
                </a:ext>
              </a:extLst>
            </p:cNvPr>
            <p:cNvSpPr/>
            <p:nvPr/>
          </p:nvSpPr>
          <p:spPr>
            <a:xfrm>
              <a:off x="328749" y="77777"/>
              <a:ext cx="14695714" cy="2390434"/>
            </a:xfrm>
            <a:prstGeom prst="accentBorderCallout1">
              <a:avLst>
                <a:gd name="adj1" fmla="val 18750"/>
                <a:gd name="adj2" fmla="val -3127"/>
                <a:gd name="adj3" fmla="val 17954"/>
                <a:gd name="adj4" fmla="val -17509"/>
              </a:avLst>
            </a:prstGeom>
            <a:solidFill>
              <a:srgbClr val="FFFFFF"/>
            </a:solidFill>
            <a:ln w="19050" cap="flat" cmpd="sng" algn="ctr">
              <a:solidFill>
                <a:srgbClr val="CDEBDC">
                  <a:lumMod val="1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Gợi ý: </a:t>
              </a:r>
              <a:r>
                <a:rPr kumimoji="0" lang="en-US" sz="2000" b="0"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Một số cách điều chỉnh cảm xúc, ứng xử hợp lí trong các tình huống giao tiếp có thể kể đến như:</a:t>
              </a:r>
              <a:endParaRPr kumimoji="0" lang="en-US" sz="2000" b="0" i="0" u="none" strike="noStrike" kern="1200" cap="none" spc="0" normalizeH="0" baseline="0" noProof="0" dirty="0">
                <a:ln>
                  <a:noFill/>
                </a:ln>
                <a:solidFill>
                  <a:srgbClr val="1C3026">
                    <a:lumMod val="90000"/>
                    <a:lumOff val="10000"/>
                  </a:srgbClr>
                </a:solidFill>
                <a:effectLst/>
                <a:uLnTx/>
                <a:uFillTx/>
                <a:latin typeface="Arial"/>
                <a:ea typeface="+mn-ea"/>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3DCA0F7B-28C8-027C-4D06-91E0EE623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387" y="-522299"/>
              <a:ext cx="1200150" cy="1200150"/>
            </a:xfrm>
            <a:prstGeom prst="rect">
              <a:avLst/>
            </a:prstGeom>
          </p:spPr>
        </p:pic>
      </p:grpSp>
      <p:sp>
        <p:nvSpPr>
          <p:cNvPr id="38" name="Rectangle: Rounded Corners 37">
            <a:extLst>
              <a:ext uri="{FF2B5EF4-FFF2-40B4-BE49-F238E27FC236}">
                <a16:creationId xmlns:a16="http://schemas.microsoft.com/office/drawing/2014/main" id="{E30586AF-8968-AAD2-5DFF-659F81D59F3A}"/>
              </a:ext>
            </a:extLst>
          </p:cNvPr>
          <p:cNvSpPr/>
          <p:nvPr/>
        </p:nvSpPr>
        <p:spPr>
          <a:xfrm>
            <a:off x="367392" y="1864523"/>
            <a:ext cx="250643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Suy nghĩ theo hướng tích cực</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Rectangle: Rounded Corners 38">
            <a:extLst>
              <a:ext uri="{FF2B5EF4-FFF2-40B4-BE49-F238E27FC236}">
                <a16:creationId xmlns:a16="http://schemas.microsoft.com/office/drawing/2014/main" id="{2D672DA0-6934-7C11-91F0-4AAD6E3E95DC}"/>
              </a:ext>
            </a:extLst>
          </p:cNvPr>
          <p:cNvSpPr/>
          <p:nvPr/>
        </p:nvSpPr>
        <p:spPr>
          <a:xfrm>
            <a:off x="3134065" y="1864523"/>
            <a:ext cx="2875870"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Không làm tổn thương đối tượng giao tiếp</a:t>
            </a:r>
            <a:endParaRPr kumimoji="0" lang="en-US"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40" name="Rectangle: Rounded Corners 39">
            <a:extLst>
              <a:ext uri="{FF2B5EF4-FFF2-40B4-BE49-F238E27FC236}">
                <a16:creationId xmlns:a16="http://schemas.microsoft.com/office/drawing/2014/main" id="{805AF450-8FB5-C1C9-7306-3F64B2D8BF24}"/>
              </a:ext>
            </a:extLst>
          </p:cNvPr>
          <p:cNvSpPr/>
          <p:nvPr/>
        </p:nvSpPr>
        <p:spPr>
          <a:xfrm>
            <a:off x="6270172" y="1864524"/>
            <a:ext cx="250643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Giữ điềm tĩnh khi ứng xử</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2" descr="Cách để Luôn luôn có thái độ Tích cực: 9 Bước (kèm Ảnh) – wikiHow">
            <a:extLst>
              <a:ext uri="{FF2B5EF4-FFF2-40B4-BE49-F238E27FC236}">
                <a16:creationId xmlns:a16="http://schemas.microsoft.com/office/drawing/2014/main" id="{B358EAAF-F0F3-9B5E-07BB-6190BA98CB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33120" y="3283372"/>
            <a:ext cx="2374979" cy="1675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Dấu hiệu của giao tiếp kém là gì? Nguyên nhân, hậu quả, khắc phục">
            <a:extLst>
              <a:ext uri="{FF2B5EF4-FFF2-40B4-BE49-F238E27FC236}">
                <a16:creationId xmlns:a16="http://schemas.microsoft.com/office/drawing/2014/main" id="{A803896B-709F-1D77-A9E4-34C9EC560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978" y="3283371"/>
            <a:ext cx="2920044" cy="1675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8" descr="12 Cách giao tiếp thông minh không phải ai cũng biết">
            <a:extLst>
              <a:ext uri="{FF2B5EF4-FFF2-40B4-BE49-F238E27FC236}">
                <a16:creationId xmlns:a16="http://schemas.microsoft.com/office/drawing/2014/main" id="{F048822C-9DE0-9C05-1B37-ED7A91E17F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331402" y="3283371"/>
            <a:ext cx="2506436" cy="1675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53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27" name="TextBox 26">
            <a:extLst>
              <a:ext uri="{FF2B5EF4-FFF2-40B4-BE49-F238E27FC236}">
                <a16:creationId xmlns:a16="http://schemas.microsoft.com/office/drawing/2014/main" id="{E82FE8A4-6B17-2ECA-7D5D-B967A068D4D7}"/>
              </a:ext>
            </a:extLst>
          </p:cNvPr>
          <p:cNvSpPr txBox="1"/>
          <p:nvPr/>
        </p:nvSpPr>
        <p:spPr>
          <a:xfrm>
            <a:off x="685136" y="4507267"/>
            <a:ext cx="3532608" cy="400110"/>
          </a:xfrm>
          <a:prstGeom prst="rect">
            <a:avLst/>
          </a:prstGeom>
          <a:noFill/>
        </p:spPr>
        <p:txBody>
          <a:bodyPr wrap="square">
            <a:spAutoFit/>
          </a:bodyPr>
          <a:lstStyle/>
          <a:p>
            <a:pPr algn="ctr" defTabSz="457200">
              <a:buClr>
                <a:prstClr val="black"/>
              </a:buClr>
              <a:defRPr/>
            </a:pPr>
            <a:r>
              <a:rPr lang="vi-VN" sz="2000" kern="1200">
                <a:latin typeface="Arial" panose="020B0604020202020204" pitchFamily="34" charset="0"/>
                <a:ea typeface="Calibri" panose="020F0502020204030204" pitchFamily="34" charset="0"/>
                <a:cs typeface="Arial" panose="020B0604020202020204" pitchFamily="34" charset="0"/>
              </a:rPr>
              <a:t>Mỉm cười thân thiện</a:t>
            </a:r>
          </a:p>
        </p:txBody>
      </p:sp>
      <p:sp>
        <p:nvSpPr>
          <p:cNvPr id="28" name="TextBox 27">
            <a:extLst>
              <a:ext uri="{FF2B5EF4-FFF2-40B4-BE49-F238E27FC236}">
                <a16:creationId xmlns:a16="http://schemas.microsoft.com/office/drawing/2014/main" id="{B36E0599-0461-076C-159A-10F66CC7D2D6}"/>
              </a:ext>
            </a:extLst>
          </p:cNvPr>
          <p:cNvSpPr txBox="1"/>
          <p:nvPr/>
        </p:nvSpPr>
        <p:spPr>
          <a:xfrm>
            <a:off x="4726550" y="4507267"/>
            <a:ext cx="3861220" cy="400110"/>
          </a:xfrm>
          <a:prstGeom prst="rect">
            <a:avLst/>
          </a:prstGeom>
          <a:noFill/>
        </p:spPr>
        <p:txBody>
          <a:bodyPr wrap="square">
            <a:spAutoFit/>
          </a:bodyPr>
          <a:lstStyle/>
          <a:p>
            <a:pPr algn="ctr" defTabSz="457200">
              <a:buClr>
                <a:prstClr val="black"/>
              </a:buClr>
              <a:defRPr/>
            </a:pPr>
            <a:r>
              <a:rPr lang="vi-VN" sz="2000" kern="1200">
                <a:latin typeface="Arial" panose="020B0604020202020204" pitchFamily="34" charset="0"/>
                <a:ea typeface="Calibri" panose="020F0502020204030204" pitchFamily="34" charset="0"/>
                <a:cs typeface="Arial" panose="020B0604020202020204" pitchFamily="34" charset="0"/>
              </a:rPr>
              <a:t>Sử dụng ánh mắt trong giao tiếp</a:t>
            </a:r>
          </a:p>
        </p:txBody>
      </p:sp>
      <p:pic>
        <p:nvPicPr>
          <p:cNvPr id="29" name="Picture 2">
            <a:extLst>
              <a:ext uri="{FF2B5EF4-FFF2-40B4-BE49-F238E27FC236}">
                <a16:creationId xmlns:a16="http://schemas.microsoft.com/office/drawing/2014/main" id="{FA3336AB-241D-1C29-6282-91720B7F6F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3938" y="1758651"/>
            <a:ext cx="3613806"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4" descr="Nghệ thuật giao tiếp bằng ánh mắt">
            <a:extLst>
              <a:ext uri="{FF2B5EF4-FFF2-40B4-BE49-F238E27FC236}">
                <a16:creationId xmlns:a16="http://schemas.microsoft.com/office/drawing/2014/main" id="{249F167F-5C4C-BA7D-33BA-07B5EE25A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296" y="1758651"/>
            <a:ext cx="3985474"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1" name="Group 30">
            <a:extLst>
              <a:ext uri="{FF2B5EF4-FFF2-40B4-BE49-F238E27FC236}">
                <a16:creationId xmlns:a16="http://schemas.microsoft.com/office/drawing/2014/main" id="{BEB7626C-E55D-A689-AD0E-DA9D56182738}"/>
              </a:ext>
            </a:extLst>
          </p:cNvPr>
          <p:cNvGrpSpPr/>
          <p:nvPr/>
        </p:nvGrpSpPr>
        <p:grpSpPr>
          <a:xfrm>
            <a:off x="588421" y="340942"/>
            <a:ext cx="7967158" cy="1089293"/>
            <a:chOff x="612615" y="248908"/>
            <a:chExt cx="7967158" cy="1089293"/>
          </a:xfrm>
        </p:grpSpPr>
        <p:sp>
          <p:nvSpPr>
            <p:cNvPr id="32" name="Google Shape;1250;p59">
              <a:extLst>
                <a:ext uri="{FF2B5EF4-FFF2-40B4-BE49-F238E27FC236}">
                  <a16:creationId xmlns:a16="http://schemas.microsoft.com/office/drawing/2014/main" id="{24535AC8-2702-F065-1F8C-9784DAE85571}"/>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33" name="Google Shape;2312;p68">
              <a:extLst>
                <a:ext uri="{FF2B5EF4-FFF2-40B4-BE49-F238E27FC236}">
                  <a16:creationId xmlns:a16="http://schemas.microsoft.com/office/drawing/2014/main" id="{F642222F-CAA3-60A9-6042-57A9B6BD31BD}"/>
                </a:ext>
              </a:extLst>
            </p:cNvPr>
            <p:cNvGrpSpPr/>
            <p:nvPr/>
          </p:nvGrpSpPr>
          <p:grpSpPr>
            <a:xfrm>
              <a:off x="7891123" y="254649"/>
              <a:ext cx="688650" cy="1036978"/>
              <a:chOff x="4156067" y="3302612"/>
              <a:chExt cx="832097" cy="1274188"/>
            </a:xfrm>
          </p:grpSpPr>
          <p:sp>
            <p:nvSpPr>
              <p:cNvPr id="39" name="Google Shape;2313;p68">
                <a:extLst>
                  <a:ext uri="{FF2B5EF4-FFF2-40B4-BE49-F238E27FC236}">
                    <a16:creationId xmlns:a16="http://schemas.microsoft.com/office/drawing/2014/main" id="{5941F531-10AC-6C64-1ED6-6287D7C6119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40" name="Google Shape;2314;p68">
                <a:extLst>
                  <a:ext uri="{FF2B5EF4-FFF2-40B4-BE49-F238E27FC236}">
                    <a16:creationId xmlns:a16="http://schemas.microsoft.com/office/drawing/2014/main" id="{73CAF6DD-34E6-E764-471B-D7A927A09659}"/>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41" name="Google Shape;2315;p68">
                <a:extLst>
                  <a:ext uri="{FF2B5EF4-FFF2-40B4-BE49-F238E27FC236}">
                    <a16:creationId xmlns:a16="http://schemas.microsoft.com/office/drawing/2014/main" id="{CC5FBAEF-4B60-0516-97AB-166A50C11FC5}"/>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1608A0B9-3CAF-7D79-BFA1-55FDEF8D1F92}"/>
                </a:ext>
              </a:extLst>
            </p:cNvPr>
            <p:cNvSpPr txBox="1"/>
            <p:nvPr/>
          </p:nvSpPr>
          <p:spPr>
            <a:xfrm>
              <a:off x="1281021" y="339774"/>
              <a:ext cx="6640892" cy="915315"/>
            </a:xfrm>
            <a:prstGeom prst="rect">
              <a:avLst/>
            </a:prstGeom>
            <a:noFill/>
          </p:spPr>
          <p:txBody>
            <a:bodyPr wrap="square">
              <a:spAutoFit/>
            </a:bodyPr>
            <a:lstStyle/>
            <a:p>
              <a:pPr algn="ctr">
                <a:lnSpc>
                  <a:spcPct val="150000"/>
                </a:lnSpc>
                <a:buClrTx/>
                <a:buFontTx/>
                <a:buNone/>
                <a:defRPr/>
              </a:pPr>
              <a:r>
                <a:rPr lang="en-US" sz="1900" b="1">
                  <a:solidFill>
                    <a:srgbClr val="C00000"/>
                  </a:solidFill>
                  <a:latin typeface="Arial" panose="020B0604020202020204" pitchFamily="34" charset="0"/>
                  <a:cs typeface="Arial" panose="020B0604020202020204" pitchFamily="34" charset="0"/>
                </a:rPr>
                <a:t>THAM KHẢO: </a:t>
              </a:r>
              <a:r>
                <a:rPr lang="en-US" sz="1900">
                  <a:solidFill>
                    <a:srgbClr val="C00000"/>
                  </a:solidFill>
                  <a:latin typeface="Arial" panose="020B0604020202020204" pitchFamily="34" charset="0"/>
                  <a:cs typeface="Arial" panose="020B0604020202020204" pitchFamily="34" charset="0"/>
                </a:rPr>
                <a:t>Quan sát các hình</a:t>
              </a:r>
              <a:r>
                <a:rPr lang="vi-VN" sz="1900">
                  <a:solidFill>
                    <a:srgbClr val="C00000"/>
                  </a:solidFill>
                  <a:latin typeface="Arial" panose="020B0604020202020204" pitchFamily="34" charset="0"/>
                  <a:cs typeface="Arial" panose="020B0604020202020204" pitchFamily="34" charset="0"/>
                </a:rPr>
                <a:t> ảnh</a:t>
              </a:r>
              <a:r>
                <a:rPr lang="en-US" sz="1900">
                  <a:solidFill>
                    <a:srgbClr val="C00000"/>
                  </a:solidFill>
                  <a:latin typeface="Arial" panose="020B0604020202020204" pitchFamily="34" charset="0"/>
                  <a:cs typeface="Arial" panose="020B0604020202020204" pitchFamily="34" charset="0"/>
                </a:rPr>
                <a:t> v</a:t>
              </a:r>
              <a:r>
                <a:rPr lang="vi-VN" sz="1900">
                  <a:solidFill>
                    <a:srgbClr val="C00000"/>
                  </a:solidFill>
                  <a:latin typeface="Arial" panose="020B0604020202020204" pitchFamily="34" charset="0"/>
                  <a:cs typeface="Arial" panose="020B0604020202020204" pitchFamily="34" charset="0"/>
                </a:rPr>
                <a:t>ề một số cách điều chỉnh cảm xúc, ứng xử hợp lí trong các tình huống giao tiếp</a:t>
              </a:r>
              <a:endParaRPr lang="en-US" sz="1900">
                <a:solidFill>
                  <a:srgbClr val="C00000"/>
                </a:solidFill>
                <a:latin typeface="Arial" panose="020B0604020202020204" pitchFamily="34" charset="0"/>
                <a:cs typeface="Arial" panose="020B0604020202020204" pitchFamily="34" charset="0"/>
              </a:endParaRPr>
            </a:p>
          </p:txBody>
        </p:sp>
        <p:grpSp>
          <p:nvGrpSpPr>
            <p:cNvPr id="35" name="Google Shape;2312;p68">
              <a:extLst>
                <a:ext uri="{FF2B5EF4-FFF2-40B4-BE49-F238E27FC236}">
                  <a16:creationId xmlns:a16="http://schemas.microsoft.com/office/drawing/2014/main" id="{F6F2A96C-B3FF-759C-0A47-C204FE87A86F}"/>
                </a:ext>
              </a:extLst>
            </p:cNvPr>
            <p:cNvGrpSpPr/>
            <p:nvPr/>
          </p:nvGrpSpPr>
          <p:grpSpPr>
            <a:xfrm>
              <a:off x="612615" y="248908"/>
              <a:ext cx="688650" cy="1036978"/>
              <a:chOff x="4156067" y="3302612"/>
              <a:chExt cx="832097" cy="1274188"/>
            </a:xfrm>
          </p:grpSpPr>
          <p:sp>
            <p:nvSpPr>
              <p:cNvPr id="36" name="Google Shape;2313;p68">
                <a:extLst>
                  <a:ext uri="{FF2B5EF4-FFF2-40B4-BE49-F238E27FC236}">
                    <a16:creationId xmlns:a16="http://schemas.microsoft.com/office/drawing/2014/main" id="{55FF7E7D-32E8-131C-0374-8D00A119C75C}"/>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7" name="Google Shape;2314;p68">
                <a:extLst>
                  <a:ext uri="{FF2B5EF4-FFF2-40B4-BE49-F238E27FC236}">
                    <a16:creationId xmlns:a16="http://schemas.microsoft.com/office/drawing/2014/main" id="{8A89730D-8E91-AFA8-F219-3F7D10EBC42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8" name="Google Shape;2315;p68">
                <a:extLst>
                  <a:ext uri="{FF2B5EF4-FFF2-40B4-BE49-F238E27FC236}">
                    <a16:creationId xmlns:a16="http://schemas.microsoft.com/office/drawing/2014/main" id="{DEA3AEE7-4462-E00F-6C2A-9B3B0DE634F7}"/>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5251920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7" name="Group 6">
            <a:extLst>
              <a:ext uri="{FF2B5EF4-FFF2-40B4-BE49-F238E27FC236}">
                <a16:creationId xmlns:a16="http://schemas.microsoft.com/office/drawing/2014/main" id="{1FB66ACF-7A77-0ED0-4F99-8A7A5C26B95B}"/>
              </a:ext>
            </a:extLst>
          </p:cNvPr>
          <p:cNvGrpSpPr/>
          <p:nvPr/>
        </p:nvGrpSpPr>
        <p:grpSpPr>
          <a:xfrm>
            <a:off x="588421" y="340942"/>
            <a:ext cx="7967158" cy="1089293"/>
            <a:chOff x="612615" y="248908"/>
            <a:chExt cx="7967158" cy="1089293"/>
          </a:xfrm>
        </p:grpSpPr>
        <p:sp>
          <p:nvSpPr>
            <p:cNvPr id="8" name="Google Shape;1250;p59">
              <a:extLst>
                <a:ext uri="{FF2B5EF4-FFF2-40B4-BE49-F238E27FC236}">
                  <a16:creationId xmlns:a16="http://schemas.microsoft.com/office/drawing/2014/main" id="{C14FDD18-5F20-6CF9-50A8-87FB2658D434}"/>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9" name="Google Shape;2312;p68">
              <a:extLst>
                <a:ext uri="{FF2B5EF4-FFF2-40B4-BE49-F238E27FC236}">
                  <a16:creationId xmlns:a16="http://schemas.microsoft.com/office/drawing/2014/main" id="{EB1C53C7-77C5-31BE-3F5E-20983D40460D}"/>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F04A4647-CA55-1CD8-5900-287063C72D5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936EC468-DF6B-41DD-F6C7-177B176368C5}"/>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9FDB7CBC-8B15-31E8-74B9-FD895FBE16B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5D76D5BB-66EE-A826-1BEF-495FC7F2166C}"/>
                </a:ext>
              </a:extLst>
            </p:cNvPr>
            <p:cNvSpPr txBox="1"/>
            <p:nvPr/>
          </p:nvSpPr>
          <p:spPr>
            <a:xfrm>
              <a:off x="1281021" y="339774"/>
              <a:ext cx="6640892" cy="915315"/>
            </a:xfrm>
            <a:prstGeom prst="rect">
              <a:avLst/>
            </a:prstGeom>
            <a:noFill/>
          </p:spPr>
          <p:txBody>
            <a:bodyPr wrap="square">
              <a:spAutoFit/>
            </a:bodyPr>
            <a:lstStyle/>
            <a:p>
              <a:pPr algn="ctr">
                <a:lnSpc>
                  <a:spcPct val="150000"/>
                </a:lnSpc>
                <a:buClrTx/>
                <a:buFontTx/>
                <a:buNone/>
                <a:defRPr/>
              </a:pPr>
              <a:r>
                <a:rPr lang="en-US" sz="1900" b="1">
                  <a:solidFill>
                    <a:srgbClr val="C00000"/>
                  </a:solidFill>
                  <a:latin typeface="Arial" panose="020B0604020202020204" pitchFamily="34" charset="0"/>
                  <a:cs typeface="Arial" panose="020B0604020202020204" pitchFamily="34" charset="0"/>
                </a:rPr>
                <a:t>THAM KHẢO: </a:t>
              </a:r>
              <a:r>
                <a:rPr lang="en-US" sz="1900">
                  <a:solidFill>
                    <a:srgbClr val="C00000"/>
                  </a:solidFill>
                  <a:latin typeface="Arial" panose="020B0604020202020204" pitchFamily="34" charset="0"/>
                  <a:cs typeface="Arial" panose="020B0604020202020204" pitchFamily="34" charset="0"/>
                </a:rPr>
                <a:t>Quan sát các hình</a:t>
              </a:r>
              <a:r>
                <a:rPr lang="vi-VN" sz="1900">
                  <a:solidFill>
                    <a:srgbClr val="C00000"/>
                  </a:solidFill>
                  <a:latin typeface="Arial" panose="020B0604020202020204" pitchFamily="34" charset="0"/>
                  <a:cs typeface="Arial" panose="020B0604020202020204" pitchFamily="34" charset="0"/>
                </a:rPr>
                <a:t> ảnh</a:t>
              </a:r>
              <a:r>
                <a:rPr lang="en-US" sz="1900">
                  <a:solidFill>
                    <a:srgbClr val="C00000"/>
                  </a:solidFill>
                  <a:latin typeface="Arial" panose="020B0604020202020204" pitchFamily="34" charset="0"/>
                  <a:cs typeface="Arial" panose="020B0604020202020204" pitchFamily="34" charset="0"/>
                </a:rPr>
                <a:t> v</a:t>
              </a:r>
              <a:r>
                <a:rPr lang="vi-VN" sz="1900">
                  <a:solidFill>
                    <a:srgbClr val="C00000"/>
                  </a:solidFill>
                  <a:latin typeface="Arial" panose="020B0604020202020204" pitchFamily="34" charset="0"/>
                  <a:cs typeface="Arial" panose="020B0604020202020204" pitchFamily="34" charset="0"/>
                </a:rPr>
                <a:t>ề một số cách điều chỉnh cảm xúc, ứng xử hợp lí trong các tình huống giao tiếp</a:t>
              </a:r>
              <a:endParaRPr lang="en-US" sz="1900">
                <a:solidFill>
                  <a:srgbClr val="C00000"/>
                </a:solidFill>
                <a:latin typeface="Arial" panose="020B0604020202020204" pitchFamily="34" charset="0"/>
                <a:cs typeface="Arial" panose="020B0604020202020204" pitchFamily="34" charset="0"/>
              </a:endParaRPr>
            </a:p>
          </p:txBody>
        </p:sp>
        <p:grpSp>
          <p:nvGrpSpPr>
            <p:cNvPr id="11" name="Google Shape;2312;p68">
              <a:extLst>
                <a:ext uri="{FF2B5EF4-FFF2-40B4-BE49-F238E27FC236}">
                  <a16:creationId xmlns:a16="http://schemas.microsoft.com/office/drawing/2014/main" id="{7DD4E0B9-0DF4-C4ED-26CB-0508CCE0DE3D}"/>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AB786C9D-9DAD-4A75-BEA8-D72E760B0884}"/>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609202B3-7BD7-8866-5A44-4FFE933DE62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FACA9E10-9858-E44B-0C91-73FB8EEB7FA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2" name="TextBox 1">
            <a:extLst>
              <a:ext uri="{FF2B5EF4-FFF2-40B4-BE49-F238E27FC236}">
                <a16:creationId xmlns:a16="http://schemas.microsoft.com/office/drawing/2014/main" id="{50D9A723-77F6-2D47-5C85-B7C6058AAA2A}"/>
              </a:ext>
            </a:extLst>
          </p:cNvPr>
          <p:cNvSpPr txBox="1"/>
          <p:nvPr/>
        </p:nvSpPr>
        <p:spPr>
          <a:xfrm>
            <a:off x="588421" y="4396707"/>
            <a:ext cx="3532608"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Bắt tay chào hỏi</a:t>
            </a:r>
          </a:p>
        </p:txBody>
      </p:sp>
      <p:sp>
        <p:nvSpPr>
          <p:cNvPr id="3" name="TextBox 2">
            <a:extLst>
              <a:ext uri="{FF2B5EF4-FFF2-40B4-BE49-F238E27FC236}">
                <a16:creationId xmlns:a16="http://schemas.microsoft.com/office/drawing/2014/main" id="{9EAA3259-E39F-111F-339A-D05108EA6870}"/>
              </a:ext>
            </a:extLst>
          </p:cNvPr>
          <p:cNvSpPr txBox="1"/>
          <p:nvPr/>
        </p:nvSpPr>
        <p:spPr>
          <a:xfrm>
            <a:off x="4358216" y="4396707"/>
            <a:ext cx="4482193"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Sử dụng ngôn ngữ cơ thể phù hợp </a:t>
            </a:r>
          </a:p>
        </p:txBody>
      </p:sp>
      <p:pic>
        <p:nvPicPr>
          <p:cNvPr id="4" name="Picture 2">
            <a:extLst>
              <a:ext uri="{FF2B5EF4-FFF2-40B4-BE49-F238E27FC236}">
                <a16:creationId xmlns:a16="http://schemas.microsoft.com/office/drawing/2014/main" id="{B5AA4711-7B86-289C-EC9B-2B7CE8D84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85" y="1792998"/>
            <a:ext cx="3532608" cy="2496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Ruh Sağlığı Enstitüsü">
            <a:extLst>
              <a:ext uri="{FF2B5EF4-FFF2-40B4-BE49-F238E27FC236}">
                <a16:creationId xmlns:a16="http://schemas.microsoft.com/office/drawing/2014/main" id="{DDDC7B22-A831-2878-5A02-3EBA9787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545" y="1792998"/>
            <a:ext cx="4169536" cy="2496376"/>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Tree>
    <p:extLst>
      <p:ext uri="{BB962C8B-B14F-4D97-AF65-F5344CB8AC3E}">
        <p14:creationId xmlns:p14="http://schemas.microsoft.com/office/powerpoint/2010/main" val="368015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122" name="Picture 2" descr="Cách ứng xử trong giao tiếp quan trọng như thế nào trong công việc?">
            <a:extLst>
              <a:ext uri="{FF2B5EF4-FFF2-40B4-BE49-F238E27FC236}">
                <a16:creationId xmlns:a16="http://schemas.microsoft.com/office/drawing/2014/main" id="{B65C9593-B467-4A5F-F528-8A4681CE3B7D}"/>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a:stretch/>
        </p:blipFill>
        <p:spPr bwMode="auto">
          <a:xfrm>
            <a:off x="10" y="962"/>
            <a:ext cx="914399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6F7FC31-AF24-2080-855E-960C75A9A1A0}"/>
              </a:ext>
            </a:extLst>
          </p:cNvPr>
          <p:cNvGrpSpPr/>
          <p:nvPr/>
        </p:nvGrpSpPr>
        <p:grpSpPr>
          <a:xfrm>
            <a:off x="2047194" y="1187134"/>
            <a:ext cx="5049611" cy="2769232"/>
            <a:chOff x="281686" y="-1944017"/>
            <a:chExt cx="10099222" cy="5538463"/>
          </a:xfrm>
        </p:grpSpPr>
        <p:sp>
          <p:nvSpPr>
            <p:cNvPr id="5" name="Round Same Side Corner Rectangle 3">
              <a:extLst>
                <a:ext uri="{FF2B5EF4-FFF2-40B4-BE49-F238E27FC236}">
                  <a16:creationId xmlns:a16="http://schemas.microsoft.com/office/drawing/2014/main" id="{5276AE61-681D-DC4B-126F-02AAD28CB414}"/>
                </a:ext>
              </a:extLst>
            </p:cNvPr>
            <p:cNvSpPr/>
            <p:nvPr/>
          </p:nvSpPr>
          <p:spPr>
            <a:xfrm rot="5400000">
              <a:off x="2562065" y="-4224396"/>
              <a:ext cx="5538463" cy="10099222"/>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A91579E6-A430-62C8-972E-8B8F7A03EBE4}"/>
                </a:ext>
              </a:extLst>
            </p:cNvPr>
            <p:cNvSpPr txBox="1"/>
            <p:nvPr/>
          </p:nvSpPr>
          <p:spPr>
            <a:xfrm>
              <a:off x="754446" y="-1680023"/>
              <a:ext cx="9153698" cy="50104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Giao tiếp, ứng xử tích cực tuân thủ các quy tắc xã hội, đồng thời đáp ứng một cách phù hợp với các tình huống và môi trường xung quanh.</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cSld>
  <p:clrMapOvr>
    <a:masterClrMapping/>
  </p:clrMapOvr>
  <p:transition spd="med">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5" name="TextBox 4">
            <a:extLst>
              <a:ext uri="{FF2B5EF4-FFF2-40B4-BE49-F238E27FC236}">
                <a16:creationId xmlns:a16="http://schemas.microsoft.com/office/drawing/2014/main" id="{4074CD4F-B293-FC74-A120-4BEBC7A72617}"/>
              </a:ext>
            </a:extLst>
          </p:cNvPr>
          <p:cNvSpPr txBox="1"/>
          <p:nvPr/>
        </p:nvSpPr>
        <p:spPr>
          <a:xfrm>
            <a:off x="1328802" y="310086"/>
            <a:ext cx="6486395"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3: Điều chỉnh cảm xúc và ứng xử hợp lí trong các tình huống</a:t>
            </a:r>
            <a:endParaRPr lang="en-US" sz="2200" kern="1200" dirty="0">
              <a:solidFill>
                <a:srgbClr val="C00000"/>
              </a:solidFill>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F7415328-27FA-8B00-6ADB-E40BBE817AA3}"/>
              </a:ext>
            </a:extLst>
          </p:cNvPr>
          <p:cNvGrpSpPr/>
          <p:nvPr/>
        </p:nvGrpSpPr>
        <p:grpSpPr>
          <a:xfrm>
            <a:off x="3876458" y="1498177"/>
            <a:ext cx="4465016" cy="3223524"/>
            <a:chOff x="747369" y="2889381"/>
            <a:chExt cx="8930031" cy="6447047"/>
          </a:xfrm>
        </p:grpSpPr>
        <p:sp>
          <p:nvSpPr>
            <p:cNvPr id="48" name="Freeform 4">
              <a:extLst>
                <a:ext uri="{FF2B5EF4-FFF2-40B4-BE49-F238E27FC236}">
                  <a16:creationId xmlns:a16="http://schemas.microsoft.com/office/drawing/2014/main" id="{ABF1D888-BD60-D759-5B95-940E93DA2D52}"/>
                </a:ext>
              </a:extLst>
            </p:cNvPr>
            <p:cNvSpPr/>
            <p:nvPr/>
          </p:nvSpPr>
          <p:spPr>
            <a:xfrm>
              <a:off x="747369" y="3460851"/>
              <a:ext cx="8930031" cy="5875577"/>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FCD6C">
                <a:lumMod val="40000"/>
                <a:lumOff val="6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F04516A2-BE2E-B93A-071E-0F49A6F303D1}"/>
                </a:ext>
              </a:extLst>
            </p:cNvPr>
            <p:cNvGrpSpPr/>
            <p:nvPr/>
          </p:nvGrpSpPr>
          <p:grpSpPr>
            <a:xfrm>
              <a:off x="1517594" y="2889381"/>
              <a:ext cx="7329092" cy="1142938"/>
              <a:chOff x="1805556" y="2902746"/>
              <a:chExt cx="7329092" cy="1142938"/>
            </a:xfrm>
          </p:grpSpPr>
          <p:pic>
            <p:nvPicPr>
              <p:cNvPr id="51" name="Picture 9">
                <a:extLst>
                  <a:ext uri="{FF2B5EF4-FFF2-40B4-BE49-F238E27FC236}">
                    <a16:creationId xmlns:a16="http://schemas.microsoft.com/office/drawing/2014/main" id="{FA5CF67C-BAE8-81C7-ECB9-176FEC7FEF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5556" y="2902746"/>
                <a:ext cx="7329092" cy="1142938"/>
              </a:xfrm>
              <a:prstGeom prst="rect">
                <a:avLst/>
              </a:prstGeom>
            </p:spPr>
          </p:pic>
          <p:sp>
            <p:nvSpPr>
              <p:cNvPr id="52" name="TextBox 51">
                <a:extLst>
                  <a:ext uri="{FF2B5EF4-FFF2-40B4-BE49-F238E27FC236}">
                    <a16:creationId xmlns:a16="http://schemas.microsoft.com/office/drawing/2014/main" id="{7983AC64-29E6-BCD4-141D-8509544E5E1F}"/>
                  </a:ext>
                </a:extLst>
              </p:cNvPr>
              <p:cNvSpPr txBox="1"/>
              <p:nvPr/>
            </p:nvSpPr>
            <p:spPr>
              <a:xfrm>
                <a:off x="2264290" y="3038150"/>
                <a:ext cx="6411624"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Hoạt động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0" name="TextBox 9">
              <a:extLst>
                <a:ext uri="{FF2B5EF4-FFF2-40B4-BE49-F238E27FC236}">
                  <a16:creationId xmlns:a16="http://schemas.microsoft.com/office/drawing/2014/main" id="{B75382FC-79E3-24C9-4E76-33DDD8A6D0A8}"/>
                </a:ext>
              </a:extLst>
            </p:cNvPr>
            <p:cNvSpPr txBox="1"/>
            <p:nvPr/>
          </p:nvSpPr>
          <p:spPr>
            <a:xfrm>
              <a:off x="1323547" y="4281613"/>
              <a:ext cx="7777673" cy="4502643"/>
            </a:xfrm>
            <a:prstGeom prst="rect">
              <a:avLst/>
            </a:prstGeom>
          </p:spPr>
          <p:txBody>
            <a:bodyPr wrap="square" lIns="0" tIns="0" rIns="0" bIns="0" rtlCol="0" anchor="t">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 lớp chia thành 6 nhóm (2 nhóm thực hiện 1 nhiệm vụ), đọc tình huống 1, 2, 3 (SGK – tr.10,11) và thảo luận để thực hiện nhiệm vụ theo sự phân công dưới đây</a:t>
              </a:r>
            </a:p>
          </p:txBody>
        </p:sp>
      </p:grpSp>
      <p:grpSp>
        <p:nvGrpSpPr>
          <p:cNvPr id="53" name="Group 52">
            <a:extLst>
              <a:ext uri="{FF2B5EF4-FFF2-40B4-BE49-F238E27FC236}">
                <a16:creationId xmlns:a16="http://schemas.microsoft.com/office/drawing/2014/main" id="{2957A113-290F-F46B-B564-78D43CBBF26D}"/>
              </a:ext>
            </a:extLst>
          </p:cNvPr>
          <p:cNvGrpSpPr/>
          <p:nvPr/>
        </p:nvGrpSpPr>
        <p:grpSpPr>
          <a:xfrm>
            <a:off x="858536" y="1552492"/>
            <a:ext cx="2851509" cy="3298507"/>
            <a:chOff x="2069466" y="2794472"/>
            <a:chExt cx="5703018" cy="6597013"/>
          </a:xfrm>
        </p:grpSpPr>
        <p:sp>
          <p:nvSpPr>
            <p:cNvPr id="54" name="Freeform 5">
              <a:extLst>
                <a:ext uri="{FF2B5EF4-FFF2-40B4-BE49-F238E27FC236}">
                  <a16:creationId xmlns:a16="http://schemas.microsoft.com/office/drawing/2014/main" id="{D3EE823B-4A76-1122-BF46-26C4B70E324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55" name="Freeform 12">
              <a:extLst>
                <a:ext uri="{FF2B5EF4-FFF2-40B4-BE49-F238E27FC236}">
                  <a16:creationId xmlns:a16="http://schemas.microsoft.com/office/drawing/2014/main" id="{A19D5459-52C2-C524-9885-0AB8FE0D6B08}"/>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grpSp>
      <p:pic>
        <p:nvPicPr>
          <p:cNvPr id="56" name="Picture 10">
            <a:extLst>
              <a:ext uri="{FF2B5EF4-FFF2-40B4-BE49-F238E27FC236}">
                <a16:creationId xmlns:a16="http://schemas.microsoft.com/office/drawing/2014/main" id="{CADD2823-B0A1-8C24-A6DA-7E425AB4D7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7694" y="2152647"/>
            <a:ext cx="2290690" cy="1844005"/>
          </a:xfrm>
          <a:prstGeom prst="rect">
            <a:avLst/>
          </a:prstGeom>
        </p:spPr>
      </p:pic>
    </p:spTree>
    <p:extLst>
      <p:ext uri="{BB962C8B-B14F-4D97-AF65-F5344CB8AC3E}">
        <p14:creationId xmlns:p14="http://schemas.microsoft.com/office/powerpoint/2010/main" val="4261795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668572" y="1177262"/>
            <a:ext cx="4245176" cy="3546805"/>
          </a:xfrm>
          <a:prstGeom prst="rect">
            <a:avLst/>
          </a:prstGeom>
          <a:noFill/>
        </p:spPr>
        <p:txBody>
          <a:bodyPr wrap="square">
            <a:spAutoFit/>
          </a:bodyPr>
          <a:lstStyle/>
          <a:p>
            <a:pPr algn="just" defTabSz="457200">
              <a:lnSpc>
                <a:spcPct val="150000"/>
              </a:lnSpc>
              <a:buClrTx/>
            </a:pPr>
            <a:r>
              <a:rPr lang="vi-VN" sz="1900" kern="1200">
                <a:latin typeface="Arial" panose="020B0604020202020204" pitchFamily="34" charset="0"/>
                <a:ea typeface="Calibri" panose="020F0502020204030204" pitchFamily="34" charset="0"/>
                <a:cs typeface="Arial" panose="020B0604020202020204" pitchFamily="34" charset="0"/>
              </a:rPr>
              <a:t>N được giáo viên chủ nhiệm chỉ định làm Lớp trưởng tạm thời. N vui vẻ thực hiện nhiệm vụ, tuy nhiên có một số bạn không hợp tác, tỏ thái độ chống đối. N cảm thấy rất tức giận xen lẫn tổn thương.</a:t>
            </a:r>
          </a:p>
          <a:p>
            <a:pPr marL="285750" indent="-285750" algn="just" defTabSz="457200">
              <a:lnSpc>
                <a:spcPct val="150000"/>
              </a:lnSpc>
              <a:buClrTx/>
              <a:buFont typeface="Wingdings" panose="05000000000000000000" pitchFamily="2" charset="2"/>
              <a:buChar char="Ø"/>
            </a:pPr>
            <a:r>
              <a:rPr lang="vi-VN" sz="19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N, em sẽ điều chỉnh cảm xúc và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1,2</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397D5690-CFEB-B573-D9C3-9BD3F50185A9}"/>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3" y="2679602"/>
                <a:ext cx="5819763" cy="1524000"/>
                <a:chOff x="1663016" y="3302685"/>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6" y="3302685"/>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89" y="3633797"/>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9" name="Picture 8" descr="A group of people standing together&#10;&#10;Description automatically generated">
              <a:extLst>
                <a:ext uri="{FF2B5EF4-FFF2-40B4-BE49-F238E27FC236}">
                  <a16:creationId xmlns:a16="http://schemas.microsoft.com/office/drawing/2014/main" id="{8B799BF8-1BEC-EEAD-58BB-313AB8B7C14F}"/>
                </a:ext>
              </a:extLst>
            </p:cNvPr>
            <p:cNvPicPr>
              <a:picLocks noChangeAspect="1"/>
            </p:cNvPicPr>
            <p:nvPr/>
          </p:nvPicPr>
          <p:blipFill rotWithShape="1">
            <a:blip r:embed="rId3"/>
            <a:srcRect l="5238" t="5910" r="4286" b="5910"/>
            <a:stretch/>
          </p:blipFill>
          <p:spPr>
            <a:xfrm>
              <a:off x="5520984" y="2406014"/>
              <a:ext cx="3198328" cy="2078097"/>
            </a:xfrm>
            <a:prstGeom prst="rect">
              <a:avLst/>
            </a:prstGeom>
          </p:spPr>
        </p:pic>
      </p:grpSp>
    </p:spTree>
    <p:extLst>
      <p:ext uri="{BB962C8B-B14F-4D97-AF65-F5344CB8AC3E}">
        <p14:creationId xmlns:p14="http://schemas.microsoft.com/office/powerpoint/2010/main" val="26278357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85065" y="1268153"/>
            <a:ext cx="4412189"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D đang tìm tài liệu cho bài thuyết trình về chủ đề </a:t>
            </a:r>
            <a:r>
              <a:rPr lang="vi-VN" sz="1800" i="1" kern="1200">
                <a:latin typeface="Arial" panose="020B0604020202020204" pitchFamily="34" charset="0"/>
                <a:ea typeface="Calibri" panose="020F0502020204030204" pitchFamily="34" charset="0"/>
                <a:cs typeface="Arial" panose="020B0604020202020204" pitchFamily="34" charset="0"/>
              </a:rPr>
              <a:t>Tác hại của trò chơi trực tuyến trên mạng </a:t>
            </a:r>
            <a:r>
              <a:rPr lang="vi-VN" sz="1800" kern="1200">
                <a:latin typeface="Arial" panose="020B0604020202020204" pitchFamily="34" charset="0"/>
                <a:ea typeface="Calibri" panose="020F0502020204030204" pitchFamily="34" charset="0"/>
                <a:cs typeface="Arial" panose="020B0604020202020204" pitchFamily="34" charset="0"/>
              </a:rPr>
              <a:t>thì mẹ bước vào và nhìn thấy D mở trang mạng có nhiều hình ảnh liên quan đến trò chơi điện tử. Mẹ tức giận và quát mắng D. D cảm thấy rất ấm ức.</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D, em sẽ điều chỉnh cảm xúc và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3,4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E1983E49-102E-4D86-1236-042CC97A6A26}"/>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person pointing at a child&#10;&#10;Description automatically generated">
              <a:extLst>
                <a:ext uri="{FF2B5EF4-FFF2-40B4-BE49-F238E27FC236}">
                  <a16:creationId xmlns:a16="http://schemas.microsoft.com/office/drawing/2014/main" id="{ABA380E9-ED0F-98C7-D077-6287030E5687}"/>
                </a:ext>
              </a:extLst>
            </p:cNvPr>
            <p:cNvPicPr>
              <a:picLocks noChangeAspect="1"/>
            </p:cNvPicPr>
            <p:nvPr/>
          </p:nvPicPr>
          <p:blipFill rotWithShape="1">
            <a:blip r:embed="rId3"/>
            <a:srcRect l="30983" r="28704"/>
            <a:stretch/>
          </p:blipFill>
          <p:spPr>
            <a:xfrm>
              <a:off x="6115050" y="2214896"/>
              <a:ext cx="1801849" cy="2500240"/>
            </a:xfrm>
            <a:prstGeom prst="rect">
              <a:avLst/>
            </a:prstGeom>
          </p:spPr>
        </p:pic>
      </p:grpSp>
    </p:spTree>
    <p:extLst>
      <p:ext uri="{BB962C8B-B14F-4D97-AF65-F5344CB8AC3E}">
        <p14:creationId xmlns:p14="http://schemas.microsoft.com/office/powerpoint/2010/main" val="147087075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25570" y="1268153"/>
            <a:ext cx="4531179"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V biết mình học môn Toán chưa tốt nên đã lập kế hoạch học tập và cố gắng để có được kết quả tốt hơn. Sau quá trình nỗ lực, V nhận bài kiểm tra với kết quả cao. V rất vui và tự hào về bản thân. V đã chia sẻ niềm vui đó với Y thì bị Y châm chọc và nói kết quả có được là do may mắn.</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V, em sẽ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5,6</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94FCF331-1DCE-D229-5105-E9F3798A2B50}"/>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3</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cartoon of a child and a child&#10;&#10;Description automatically generated">
              <a:extLst>
                <a:ext uri="{FF2B5EF4-FFF2-40B4-BE49-F238E27FC236}">
                  <a16:creationId xmlns:a16="http://schemas.microsoft.com/office/drawing/2014/main" id="{236F6E28-8C54-C16B-96E9-B1AF284C748B}"/>
                </a:ext>
              </a:extLst>
            </p:cNvPr>
            <p:cNvPicPr>
              <a:picLocks noChangeAspect="1"/>
            </p:cNvPicPr>
            <p:nvPr/>
          </p:nvPicPr>
          <p:blipFill rotWithShape="1">
            <a:blip r:embed="rId3"/>
            <a:srcRect l="8413" t="13493" r="5658" b="9922"/>
            <a:stretch/>
          </p:blipFill>
          <p:spPr>
            <a:xfrm>
              <a:off x="5710212" y="2279520"/>
              <a:ext cx="2851568" cy="2541516"/>
            </a:xfrm>
            <a:prstGeom prst="rect">
              <a:avLst/>
            </a:prstGeom>
          </p:spPr>
        </p:pic>
      </p:grpSp>
    </p:spTree>
    <p:extLst>
      <p:ext uri="{BB962C8B-B14F-4D97-AF65-F5344CB8AC3E}">
        <p14:creationId xmlns:p14="http://schemas.microsoft.com/office/powerpoint/2010/main" val="319164222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2"/>
          <p:cNvGrpSpPr/>
          <p:nvPr/>
        </p:nvGrpSpPr>
        <p:grpSpPr>
          <a:xfrm>
            <a:off x="4125" y="1327385"/>
            <a:ext cx="3787893" cy="3816126"/>
            <a:chOff x="4125" y="1271835"/>
            <a:chExt cx="3787893" cy="3816126"/>
          </a:xfrm>
        </p:grpSpPr>
        <p:sp>
          <p:nvSpPr>
            <p:cNvPr id="452" name="Google Shape;452;p42"/>
            <p:cNvSpPr/>
            <p:nvPr/>
          </p:nvSpPr>
          <p:spPr>
            <a:xfrm>
              <a:off x="634218" y="1301714"/>
              <a:ext cx="841799" cy="1049918"/>
            </a:xfrm>
            <a:custGeom>
              <a:avLst/>
              <a:gdLst/>
              <a:ahLst/>
              <a:cxnLst/>
              <a:rect l="l" t="t" r="r" b="b"/>
              <a:pathLst>
                <a:path w="2423" h="3022" extrusionOk="0">
                  <a:moveTo>
                    <a:pt x="0" y="1"/>
                  </a:moveTo>
                  <a:lnTo>
                    <a:pt x="0" y="2493"/>
                  </a:lnTo>
                  <a:lnTo>
                    <a:pt x="43" y="3021"/>
                  </a:lnTo>
                  <a:lnTo>
                    <a:pt x="2423" y="2970"/>
                  </a:lnTo>
                  <a:lnTo>
                    <a:pt x="2304" y="2458"/>
                  </a:lnTo>
                  <a:lnTo>
                    <a:pt x="23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2"/>
            <p:cNvSpPr/>
            <p:nvPr/>
          </p:nvSpPr>
          <p:spPr>
            <a:xfrm>
              <a:off x="880194" y="1271835"/>
              <a:ext cx="267166" cy="63231"/>
            </a:xfrm>
            <a:custGeom>
              <a:avLst/>
              <a:gdLst/>
              <a:ahLst/>
              <a:cxnLst/>
              <a:rect l="l" t="t" r="r" b="b"/>
              <a:pathLst>
                <a:path w="769" h="182" extrusionOk="0">
                  <a:moveTo>
                    <a:pt x="1" y="1"/>
                  </a:moveTo>
                  <a:lnTo>
                    <a:pt x="1" y="181"/>
                  </a:lnTo>
                  <a:lnTo>
                    <a:pt x="769" y="181"/>
                  </a:lnTo>
                  <a:lnTo>
                    <a:pt x="7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2"/>
            <p:cNvSpPr/>
            <p:nvPr/>
          </p:nvSpPr>
          <p:spPr>
            <a:xfrm>
              <a:off x="1612215" y="1654699"/>
              <a:ext cx="842146" cy="1049918"/>
            </a:xfrm>
            <a:custGeom>
              <a:avLst/>
              <a:gdLst/>
              <a:ahLst/>
              <a:cxnLst/>
              <a:rect l="l" t="t" r="r" b="b"/>
              <a:pathLst>
                <a:path w="2424" h="3022" extrusionOk="0">
                  <a:moveTo>
                    <a:pt x="1" y="1"/>
                  </a:moveTo>
                  <a:lnTo>
                    <a:pt x="1" y="2482"/>
                  </a:lnTo>
                  <a:lnTo>
                    <a:pt x="44" y="3021"/>
                  </a:lnTo>
                  <a:lnTo>
                    <a:pt x="2423" y="2962"/>
                  </a:lnTo>
                  <a:lnTo>
                    <a:pt x="2305" y="2450"/>
                  </a:lnTo>
                  <a:lnTo>
                    <a:pt x="23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2"/>
            <p:cNvSpPr/>
            <p:nvPr/>
          </p:nvSpPr>
          <p:spPr>
            <a:xfrm>
              <a:off x="1858538" y="1622041"/>
              <a:ext cx="267166" cy="62884"/>
            </a:xfrm>
            <a:custGeom>
              <a:avLst/>
              <a:gdLst/>
              <a:ahLst/>
              <a:cxnLst/>
              <a:rect l="l" t="t" r="r" b="b"/>
              <a:pathLst>
                <a:path w="769" h="181" extrusionOk="0">
                  <a:moveTo>
                    <a:pt x="0" y="0"/>
                  </a:moveTo>
                  <a:lnTo>
                    <a:pt x="0" y="181"/>
                  </a:lnTo>
                  <a:lnTo>
                    <a:pt x="768" y="181"/>
                  </a:lnTo>
                  <a:lnTo>
                    <a:pt x="7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6" name="Google Shape;456;p42"/>
            <p:cNvGrpSpPr/>
            <p:nvPr/>
          </p:nvGrpSpPr>
          <p:grpSpPr>
            <a:xfrm>
              <a:off x="4125" y="3044751"/>
              <a:ext cx="3682050" cy="2043210"/>
              <a:chOff x="4125" y="3044751"/>
              <a:chExt cx="3682050" cy="2043210"/>
            </a:xfrm>
          </p:grpSpPr>
          <p:sp>
            <p:nvSpPr>
              <p:cNvPr id="457" name="Google Shape;457;p42"/>
              <p:cNvSpPr/>
              <p:nvPr/>
            </p:nvSpPr>
            <p:spPr>
              <a:xfrm>
                <a:off x="385116" y="364406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2"/>
              <p:cNvSpPr/>
              <p:nvPr/>
            </p:nvSpPr>
            <p:spPr>
              <a:xfrm>
                <a:off x="1342614" y="364406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2"/>
              <p:cNvSpPr/>
              <p:nvPr/>
            </p:nvSpPr>
            <p:spPr>
              <a:xfrm>
                <a:off x="1386737" y="368227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2"/>
              <p:cNvSpPr/>
              <p:nvPr/>
            </p:nvSpPr>
            <p:spPr>
              <a:xfrm>
                <a:off x="1457959" y="304475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2"/>
              <p:cNvSpPr/>
              <p:nvPr/>
            </p:nvSpPr>
            <p:spPr>
              <a:xfrm>
                <a:off x="577936" y="304475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2"/>
              <p:cNvSpPr/>
              <p:nvPr/>
            </p:nvSpPr>
            <p:spPr>
              <a:xfrm>
                <a:off x="631091" y="308053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2"/>
              <p:cNvSpPr/>
              <p:nvPr/>
            </p:nvSpPr>
            <p:spPr>
              <a:xfrm>
                <a:off x="1419395" y="334457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2"/>
              <p:cNvSpPr/>
              <p:nvPr/>
            </p:nvSpPr>
            <p:spPr>
              <a:xfrm>
                <a:off x="464676" y="334457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a:off x="518179" y="338001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2"/>
              <p:cNvSpPr/>
              <p:nvPr/>
            </p:nvSpPr>
            <p:spPr>
              <a:xfrm>
                <a:off x="521653" y="421592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2"/>
              <p:cNvSpPr/>
              <p:nvPr/>
            </p:nvSpPr>
            <p:spPr>
              <a:xfrm>
                <a:off x="4125" y="394632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42"/>
            <p:cNvGrpSpPr/>
            <p:nvPr/>
          </p:nvGrpSpPr>
          <p:grpSpPr>
            <a:xfrm>
              <a:off x="2329051" y="1706725"/>
              <a:ext cx="1462967" cy="2266036"/>
              <a:chOff x="4405010" y="644441"/>
              <a:chExt cx="2556294" cy="3959524"/>
            </a:xfrm>
          </p:grpSpPr>
          <p:sp>
            <p:nvSpPr>
              <p:cNvPr id="469" name="Google Shape;469;p42"/>
              <p:cNvSpPr/>
              <p:nvPr/>
            </p:nvSpPr>
            <p:spPr>
              <a:xfrm>
                <a:off x="5867361" y="803665"/>
                <a:ext cx="561610" cy="3091509"/>
              </a:xfrm>
              <a:custGeom>
                <a:avLst/>
                <a:gdLst/>
                <a:ahLst/>
                <a:cxnLst/>
                <a:rect l="l" t="t" r="r" b="b"/>
                <a:pathLst>
                  <a:path w="1305" h="7184" extrusionOk="0">
                    <a:moveTo>
                      <a:pt x="80" y="0"/>
                    </a:moveTo>
                    <a:cubicBezTo>
                      <a:pt x="60" y="0"/>
                      <a:pt x="40" y="9"/>
                      <a:pt x="25" y="25"/>
                    </a:cubicBezTo>
                    <a:cubicBezTo>
                      <a:pt x="0" y="59"/>
                      <a:pt x="8" y="100"/>
                      <a:pt x="33" y="119"/>
                    </a:cubicBezTo>
                    <a:cubicBezTo>
                      <a:pt x="41" y="127"/>
                      <a:pt x="238" y="281"/>
                      <a:pt x="451" y="588"/>
                    </a:cubicBezTo>
                    <a:cubicBezTo>
                      <a:pt x="656" y="868"/>
                      <a:pt x="912" y="1339"/>
                      <a:pt x="998" y="1986"/>
                    </a:cubicBezTo>
                    <a:cubicBezTo>
                      <a:pt x="1168" y="3258"/>
                      <a:pt x="998" y="7073"/>
                      <a:pt x="998" y="7106"/>
                    </a:cubicBezTo>
                    <a:cubicBezTo>
                      <a:pt x="989" y="7149"/>
                      <a:pt x="1024" y="7176"/>
                      <a:pt x="1057" y="7184"/>
                    </a:cubicBezTo>
                    <a:lnTo>
                      <a:pt x="1065" y="7184"/>
                    </a:lnTo>
                    <a:cubicBezTo>
                      <a:pt x="1100" y="7184"/>
                      <a:pt x="1127" y="7149"/>
                      <a:pt x="1135" y="7114"/>
                    </a:cubicBezTo>
                    <a:cubicBezTo>
                      <a:pt x="1135" y="7073"/>
                      <a:pt x="1305" y="3250"/>
                      <a:pt x="1135" y="1970"/>
                    </a:cubicBezTo>
                    <a:cubicBezTo>
                      <a:pt x="955" y="674"/>
                      <a:pt x="154" y="41"/>
                      <a:pt x="119" y="16"/>
                    </a:cubicBezTo>
                    <a:cubicBezTo>
                      <a:pt x="108" y="5"/>
                      <a:pt x="94" y="0"/>
                      <a:pt x="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2"/>
              <p:cNvSpPr/>
              <p:nvPr/>
            </p:nvSpPr>
            <p:spPr>
              <a:xfrm>
                <a:off x="5657347" y="711143"/>
                <a:ext cx="356762" cy="367504"/>
              </a:xfrm>
              <a:custGeom>
                <a:avLst/>
                <a:gdLst/>
                <a:ahLst/>
                <a:cxnLst/>
                <a:rect l="l" t="t" r="r" b="b"/>
                <a:pathLst>
                  <a:path w="829" h="854" extrusionOk="0">
                    <a:moveTo>
                      <a:pt x="504" y="0"/>
                    </a:moveTo>
                    <a:cubicBezTo>
                      <a:pt x="470" y="0"/>
                      <a:pt x="435" y="6"/>
                      <a:pt x="402" y="18"/>
                    </a:cubicBezTo>
                    <a:lnTo>
                      <a:pt x="1" y="172"/>
                    </a:lnTo>
                    <a:lnTo>
                      <a:pt x="284" y="854"/>
                    </a:lnTo>
                    <a:lnTo>
                      <a:pt x="693" y="520"/>
                    </a:lnTo>
                    <a:cubicBezTo>
                      <a:pt x="804" y="436"/>
                      <a:pt x="828" y="283"/>
                      <a:pt x="769" y="162"/>
                    </a:cubicBezTo>
                    <a:cubicBezTo>
                      <a:pt x="718" y="59"/>
                      <a:pt x="612" y="0"/>
                      <a:pt x="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2"/>
              <p:cNvSpPr/>
              <p:nvPr/>
            </p:nvSpPr>
            <p:spPr>
              <a:xfrm>
                <a:off x="4886579" y="644441"/>
                <a:ext cx="1083197" cy="1003535"/>
              </a:xfrm>
              <a:custGeom>
                <a:avLst/>
                <a:gdLst/>
                <a:ahLst/>
                <a:cxnLst/>
                <a:rect l="l" t="t" r="r" b="b"/>
                <a:pathLst>
                  <a:path w="2517" h="2332" extrusionOk="0">
                    <a:moveTo>
                      <a:pt x="1666" y="1"/>
                    </a:moveTo>
                    <a:cubicBezTo>
                      <a:pt x="1628" y="1"/>
                      <a:pt x="1590" y="4"/>
                      <a:pt x="1552" y="10"/>
                    </a:cubicBezTo>
                    <a:lnTo>
                      <a:pt x="0" y="233"/>
                    </a:lnTo>
                    <a:lnTo>
                      <a:pt x="938" y="2332"/>
                    </a:lnTo>
                    <a:lnTo>
                      <a:pt x="2142" y="1384"/>
                    </a:lnTo>
                    <a:cubicBezTo>
                      <a:pt x="2423" y="1163"/>
                      <a:pt x="2517" y="769"/>
                      <a:pt x="2363" y="446"/>
                    </a:cubicBezTo>
                    <a:lnTo>
                      <a:pt x="2355" y="438"/>
                    </a:lnTo>
                    <a:cubicBezTo>
                      <a:pt x="2226" y="173"/>
                      <a:pt x="1957" y="1"/>
                      <a:pt x="1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2"/>
              <p:cNvSpPr/>
              <p:nvPr/>
            </p:nvSpPr>
            <p:spPr>
              <a:xfrm>
                <a:off x="4640415" y="728787"/>
                <a:ext cx="844782" cy="960502"/>
              </a:xfrm>
              <a:custGeom>
                <a:avLst/>
                <a:gdLst/>
                <a:ahLst/>
                <a:cxnLst/>
                <a:rect l="l" t="t" r="r" b="b"/>
                <a:pathLst>
                  <a:path w="1963" h="2232" extrusionOk="0">
                    <a:moveTo>
                      <a:pt x="777" y="1"/>
                    </a:moveTo>
                    <a:cubicBezTo>
                      <a:pt x="707" y="1"/>
                      <a:pt x="638" y="12"/>
                      <a:pt x="572" y="37"/>
                    </a:cubicBezTo>
                    <a:cubicBezTo>
                      <a:pt x="154" y="199"/>
                      <a:pt x="1" y="805"/>
                      <a:pt x="230" y="1401"/>
                    </a:cubicBezTo>
                    <a:cubicBezTo>
                      <a:pt x="418" y="1904"/>
                      <a:pt x="816" y="2231"/>
                      <a:pt x="1186" y="2231"/>
                    </a:cubicBezTo>
                    <a:cubicBezTo>
                      <a:pt x="1256" y="2231"/>
                      <a:pt x="1325" y="2220"/>
                      <a:pt x="1391" y="2195"/>
                    </a:cubicBezTo>
                    <a:cubicBezTo>
                      <a:pt x="1809" y="2042"/>
                      <a:pt x="1963" y="1427"/>
                      <a:pt x="1741" y="829"/>
                    </a:cubicBezTo>
                    <a:cubicBezTo>
                      <a:pt x="1547" y="328"/>
                      <a:pt x="1148"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2"/>
              <p:cNvSpPr/>
              <p:nvPr/>
            </p:nvSpPr>
            <p:spPr>
              <a:xfrm>
                <a:off x="4952424" y="895327"/>
                <a:ext cx="488880" cy="488427"/>
              </a:xfrm>
              <a:custGeom>
                <a:avLst/>
                <a:gdLst/>
                <a:ahLst/>
                <a:cxnLst/>
                <a:rect l="l" t="t" r="r" b="b"/>
                <a:pathLst>
                  <a:path w="1136" h="1135" extrusionOk="0">
                    <a:moveTo>
                      <a:pt x="564" y="0"/>
                    </a:moveTo>
                    <a:cubicBezTo>
                      <a:pt x="248" y="0"/>
                      <a:pt x="1" y="256"/>
                      <a:pt x="1" y="563"/>
                    </a:cubicBezTo>
                    <a:cubicBezTo>
                      <a:pt x="1" y="879"/>
                      <a:pt x="248" y="1135"/>
                      <a:pt x="564" y="1135"/>
                    </a:cubicBezTo>
                    <a:cubicBezTo>
                      <a:pt x="879" y="1135"/>
                      <a:pt x="1135" y="879"/>
                      <a:pt x="1135" y="563"/>
                    </a:cubicBezTo>
                    <a:cubicBezTo>
                      <a:pt x="1135" y="256"/>
                      <a:pt x="879" y="0"/>
                      <a:pt x="5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2"/>
              <p:cNvSpPr/>
              <p:nvPr/>
            </p:nvSpPr>
            <p:spPr>
              <a:xfrm>
                <a:off x="5712863" y="3784608"/>
                <a:ext cx="1127954" cy="198814"/>
              </a:xfrm>
              <a:custGeom>
                <a:avLst/>
                <a:gdLst/>
                <a:ahLst/>
                <a:cxnLst/>
                <a:rect l="l" t="t" r="r" b="b"/>
                <a:pathLst>
                  <a:path w="2621" h="462" extrusionOk="0">
                    <a:moveTo>
                      <a:pt x="462" y="1"/>
                    </a:moveTo>
                    <a:cubicBezTo>
                      <a:pt x="206" y="1"/>
                      <a:pt x="1" y="206"/>
                      <a:pt x="1" y="462"/>
                    </a:cubicBezTo>
                    <a:lnTo>
                      <a:pt x="2620" y="462"/>
                    </a:lnTo>
                    <a:cubicBezTo>
                      <a:pt x="2620" y="206"/>
                      <a:pt x="2415" y="1"/>
                      <a:pt x="21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2"/>
              <p:cNvSpPr/>
              <p:nvPr/>
            </p:nvSpPr>
            <p:spPr>
              <a:xfrm>
                <a:off x="4405010" y="3982993"/>
                <a:ext cx="2556294" cy="224203"/>
              </a:xfrm>
              <a:custGeom>
                <a:avLst/>
                <a:gdLst/>
                <a:ahLst/>
                <a:cxnLst/>
                <a:rect l="l" t="t" r="r" b="b"/>
                <a:pathLst>
                  <a:path w="5940" h="521" extrusionOk="0">
                    <a:moveTo>
                      <a:pt x="1" y="1"/>
                    </a:moveTo>
                    <a:lnTo>
                      <a:pt x="1" y="521"/>
                    </a:lnTo>
                    <a:lnTo>
                      <a:pt x="5940" y="521"/>
                    </a:lnTo>
                    <a:lnTo>
                      <a:pt x="59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2"/>
              <p:cNvSpPr/>
              <p:nvPr/>
            </p:nvSpPr>
            <p:spPr>
              <a:xfrm>
                <a:off x="6391535" y="4169760"/>
                <a:ext cx="335245" cy="434205"/>
              </a:xfrm>
              <a:custGeom>
                <a:avLst/>
                <a:gdLst/>
                <a:ahLst/>
                <a:cxnLst/>
                <a:rect l="l" t="t" r="r" b="b"/>
                <a:pathLst>
                  <a:path w="779" h="1009" extrusionOk="0">
                    <a:moveTo>
                      <a:pt x="1" y="1"/>
                    </a:moveTo>
                    <a:lnTo>
                      <a:pt x="343" y="1008"/>
                    </a:lnTo>
                    <a:lnTo>
                      <a:pt x="779" y="1008"/>
                    </a:lnTo>
                    <a:lnTo>
                      <a:pt x="4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2"/>
              <p:cNvSpPr/>
              <p:nvPr/>
            </p:nvSpPr>
            <p:spPr>
              <a:xfrm>
                <a:off x="4640415" y="4169760"/>
                <a:ext cx="334384" cy="434205"/>
              </a:xfrm>
              <a:custGeom>
                <a:avLst/>
                <a:gdLst/>
                <a:ahLst/>
                <a:cxnLst/>
                <a:rect l="l" t="t" r="r" b="b"/>
                <a:pathLst>
                  <a:path w="777" h="1009" extrusionOk="0">
                    <a:moveTo>
                      <a:pt x="351" y="1"/>
                    </a:moveTo>
                    <a:lnTo>
                      <a:pt x="1" y="1008"/>
                    </a:lnTo>
                    <a:lnTo>
                      <a:pt x="435" y="1008"/>
                    </a:lnTo>
                    <a:lnTo>
                      <a:pt x="7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78" name="Google Shape;478;p42"/>
          <p:cNvSpPr/>
          <p:nvPr/>
        </p:nvSpPr>
        <p:spPr>
          <a:xfrm>
            <a:off x="7621700" y="3943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DE1E441-93CA-BE17-0AD1-C3EEFE4973CB}"/>
              </a:ext>
            </a:extLst>
          </p:cNvPr>
          <p:cNvSpPr txBox="1"/>
          <p:nvPr/>
        </p:nvSpPr>
        <p:spPr>
          <a:xfrm>
            <a:off x="3808816" y="671678"/>
            <a:ext cx="4976973" cy="225754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3</a:t>
            </a:r>
            <a:r>
              <a:rPr kumimoji="0" lang="en-US"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a:t>
            </a: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 </a:t>
            </a:r>
            <a:endParaRPr kumimoji="0" lang="en-US"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Thể hiện khả năng thích ứng với sự thay đổi</a:t>
            </a:r>
          </a:p>
        </p:txBody>
      </p:sp>
    </p:spTree>
    <p:extLst>
      <p:ext uri="{BB962C8B-B14F-4D97-AF65-F5344CB8AC3E}">
        <p14:creationId xmlns:p14="http://schemas.microsoft.com/office/powerpoint/2010/main" val="2147895735"/>
      </p:ext>
    </p:extLst>
  </p:cSld>
  <p:clrMapOvr>
    <a:masterClrMapping/>
  </p:clrMapOvr>
  <p:transition spd="med">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02493" y="966877"/>
            <a:ext cx="5057692" cy="3728649"/>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N, em sẽ</a:t>
            </a:r>
            <a:r>
              <a:rPr lang="en-US" sz="2000" kern="1200">
                <a:latin typeface="Arial" panose="020B0604020202020204" pitchFamily="34" charset="0"/>
                <a:ea typeface="Calibri" panose="020F0502020204030204" pitchFamily="34" charset="0"/>
                <a:cs typeface="Arial" panose="020B0604020202020204" pitchFamily="34" charset="0"/>
              </a:rPr>
              <a:t> b</a:t>
            </a:r>
            <a:r>
              <a:rPr lang="vi-VN" sz="2000" kern="1200">
                <a:latin typeface="Arial" panose="020B0604020202020204" pitchFamily="34" charset="0"/>
                <a:ea typeface="Calibri" panose="020F0502020204030204" pitchFamily="34" charset="0"/>
                <a:cs typeface="Arial" panose="020B0604020202020204" pitchFamily="34" charset="0"/>
              </a:rPr>
              <a:t>ình tĩnh, kiềm chế cảm xúc lại và </a:t>
            </a:r>
            <a:r>
              <a:rPr lang="en-US" sz="2000" kern="1200">
                <a:latin typeface="Arial" panose="020B0604020202020204" pitchFamily="34" charset="0"/>
                <a:ea typeface="Calibri" panose="020F0502020204030204" pitchFamily="34" charset="0"/>
                <a:cs typeface="Arial" panose="020B0604020202020204" pitchFamily="34" charset="0"/>
              </a:rPr>
              <a:t>t</a:t>
            </a:r>
            <a:r>
              <a:rPr lang="vi-VN" sz="2000" kern="1200">
                <a:latin typeface="Arial" panose="020B0604020202020204" pitchFamily="34" charset="0"/>
                <a:ea typeface="Calibri" panose="020F0502020204030204" pitchFamily="34" charset="0"/>
                <a:cs typeface="Arial" panose="020B0604020202020204" pitchFamily="34" charset="0"/>
              </a:rPr>
              <a:t>ìm cơ hội nói chuyện riêng với những bạn không hợp tác để hiểu rõ lý do họ có thái độ chống đối.</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Sau đó, N nên dùng lời lẽ nhẹ nhàng, tôn trọng để giải thích lý do vì sao N được chỉ định làm lớp trưởng và nhiệm vụ của N là giúp đỡ cả lớp.</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43535"/>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1</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7439589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85223" y="967725"/>
            <a:ext cx="4927108" cy="3690177"/>
          </a:xfrm>
          <a:prstGeom prst="rect">
            <a:avLst/>
          </a:prstGeom>
          <a:noFill/>
        </p:spPr>
        <p:txBody>
          <a:bodyPr wrap="square">
            <a:spAutoFit/>
          </a:bodyPr>
          <a:lstStyle/>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em là D, em sẽ hít thở sâu để kiềm chế cảm xúc tức giận và ấm ức.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200000"/>
              </a:lnSpc>
              <a:buClrTx/>
              <a:buFont typeface="Courier New" panose="02070309020205020404" pitchFamily="49" charset="0"/>
              <a:buChar char="o"/>
            </a:pPr>
            <a:r>
              <a:rPr lang="en-US" sz="2000" kern="1200">
                <a:latin typeface="Arial" panose="020B0604020202020204" pitchFamily="34" charset="0"/>
                <a:ea typeface="Calibri" panose="020F0502020204030204" pitchFamily="34" charset="0"/>
                <a:cs typeface="Arial" panose="020B0604020202020204" pitchFamily="34" charset="0"/>
              </a:rPr>
              <a:t>Sau đó, </a:t>
            </a:r>
            <a:r>
              <a:rPr lang="vi-VN" sz="2000" kern="1200">
                <a:latin typeface="Arial" panose="020B0604020202020204" pitchFamily="34" charset="0"/>
                <a:ea typeface="Calibri" panose="020F0502020204030204" pitchFamily="34" charset="0"/>
                <a:cs typeface="Arial" panose="020B0604020202020204" pitchFamily="34" charset="0"/>
              </a:rPr>
              <a:t>D nên giải thích với mẹ rằng D đang tìm tài liệu cho bài thuyết trình và các hình ảnh đó chỉ là một phần của nghiên cứu.</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50660"/>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2</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931263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28994" y="922844"/>
            <a:ext cx="5062737" cy="3690177"/>
          </a:xfrm>
          <a:prstGeom prst="rect">
            <a:avLst/>
          </a:prstGeom>
          <a:noFill/>
        </p:spPr>
        <p:txBody>
          <a:bodyPr wrap="square">
            <a:spAutoFit/>
          </a:bodyPr>
          <a:lstStyle/>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V, em sẽ giữ thái độ tích cực và ứng xử lịch sự.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V không nên tranh cãi với Y</a:t>
            </a:r>
            <a:r>
              <a:rPr lang="en-US" sz="2000" kern="1200">
                <a:latin typeface="Arial" panose="020B0604020202020204" pitchFamily="34" charset="0"/>
                <a:ea typeface="Calibri" panose="020F0502020204030204" pitchFamily="34" charset="0"/>
                <a:cs typeface="Arial" panose="020B0604020202020204" pitchFamily="34" charset="0"/>
              </a:rPr>
              <a:t> và </a:t>
            </a:r>
            <a:r>
              <a:rPr lang="vi-VN" sz="2000" kern="1200">
                <a:latin typeface="Arial" panose="020B0604020202020204" pitchFamily="34" charset="0"/>
                <a:ea typeface="Calibri" panose="020F0502020204030204" pitchFamily="34" charset="0"/>
                <a:cs typeface="Arial" panose="020B0604020202020204" pitchFamily="34" charset="0"/>
              </a:rPr>
              <a:t>có thể nói với Y rằng đây là sự nỗ lực bằng chính bản thân mình để Y hiểu được và sẻ chia niềm vui với mình.</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50660"/>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3</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636680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10" name="Google Shape;440;p28">
            <a:extLst>
              <a:ext uri="{FF2B5EF4-FFF2-40B4-BE49-F238E27FC236}">
                <a16:creationId xmlns:a16="http://schemas.microsoft.com/office/drawing/2014/main" id="{8BC4CE6C-A6A3-F620-1C2F-88E044FDB2B7}"/>
              </a:ext>
            </a:extLst>
          </p:cNvPr>
          <p:cNvGrpSpPr/>
          <p:nvPr/>
        </p:nvGrpSpPr>
        <p:grpSpPr>
          <a:xfrm>
            <a:off x="494511" y="1377944"/>
            <a:ext cx="2214990" cy="3112258"/>
            <a:chOff x="624596" y="982906"/>
            <a:chExt cx="2001980" cy="3181003"/>
          </a:xfrm>
        </p:grpSpPr>
        <p:sp>
          <p:nvSpPr>
            <p:cNvPr id="11" name="Google Shape;441;p28">
              <a:extLst>
                <a:ext uri="{FF2B5EF4-FFF2-40B4-BE49-F238E27FC236}">
                  <a16:creationId xmlns:a16="http://schemas.microsoft.com/office/drawing/2014/main" id="{FA125A31-1311-2105-3811-38BDDBBB1733}"/>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2;p28">
              <a:extLst>
                <a:ext uri="{FF2B5EF4-FFF2-40B4-BE49-F238E27FC236}">
                  <a16:creationId xmlns:a16="http://schemas.microsoft.com/office/drawing/2014/main" id="{1B9BE985-4FD4-57FB-4E7E-99B10FE82AA8}"/>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Google Shape;443;p28">
            <a:extLst>
              <a:ext uri="{FF2B5EF4-FFF2-40B4-BE49-F238E27FC236}">
                <a16:creationId xmlns:a16="http://schemas.microsoft.com/office/drawing/2014/main" id="{AA41329D-7BEC-5595-F5A8-4BB3994EBA34}"/>
              </a:ext>
            </a:extLst>
          </p:cNvPr>
          <p:cNvGrpSpPr/>
          <p:nvPr/>
        </p:nvGrpSpPr>
        <p:grpSpPr>
          <a:xfrm>
            <a:off x="0" y="4692326"/>
            <a:ext cx="3997821" cy="263896"/>
            <a:chOff x="0" y="4397412"/>
            <a:chExt cx="4600713" cy="150450"/>
          </a:xfrm>
        </p:grpSpPr>
        <p:sp>
          <p:nvSpPr>
            <p:cNvPr id="14" name="Google Shape;444;p28">
              <a:extLst>
                <a:ext uri="{FF2B5EF4-FFF2-40B4-BE49-F238E27FC236}">
                  <a16:creationId xmlns:a16="http://schemas.microsoft.com/office/drawing/2014/main" id="{EA564AC8-99E1-BBE9-913C-502B121FC513}"/>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5;p28">
              <a:extLst>
                <a:ext uri="{FF2B5EF4-FFF2-40B4-BE49-F238E27FC236}">
                  <a16:creationId xmlns:a16="http://schemas.microsoft.com/office/drawing/2014/main" id="{498AF8E8-58EE-3B08-150F-DD855FBE339B}"/>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6;p28">
              <a:extLst>
                <a:ext uri="{FF2B5EF4-FFF2-40B4-BE49-F238E27FC236}">
                  <a16:creationId xmlns:a16="http://schemas.microsoft.com/office/drawing/2014/main" id="{8E31868C-AC69-FB45-4695-03134984B954}"/>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7;p28">
              <a:extLst>
                <a:ext uri="{FF2B5EF4-FFF2-40B4-BE49-F238E27FC236}">
                  <a16:creationId xmlns:a16="http://schemas.microsoft.com/office/drawing/2014/main" id="{3C03539A-B49E-3AC2-9C3C-174BE5DEFCCA}"/>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8;p28">
              <a:extLst>
                <a:ext uri="{FF2B5EF4-FFF2-40B4-BE49-F238E27FC236}">
                  <a16:creationId xmlns:a16="http://schemas.microsoft.com/office/drawing/2014/main" id="{0B98AFB2-4D9B-C86F-391C-1C50F865D958}"/>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roup 19">
            <a:extLst>
              <a:ext uri="{FF2B5EF4-FFF2-40B4-BE49-F238E27FC236}">
                <a16:creationId xmlns:a16="http://schemas.microsoft.com/office/drawing/2014/main" id="{14D9DC50-8DAB-09EF-6F70-6B2E8C04F36C}"/>
              </a:ext>
            </a:extLst>
          </p:cNvPr>
          <p:cNvGrpSpPr/>
          <p:nvPr/>
        </p:nvGrpSpPr>
        <p:grpSpPr>
          <a:xfrm>
            <a:off x="4306076" y="847430"/>
            <a:ext cx="4479972" cy="3867074"/>
            <a:chOff x="-71783" y="1211754"/>
            <a:chExt cx="4479972" cy="3867074"/>
          </a:xfrm>
        </p:grpSpPr>
        <p:grpSp>
          <p:nvGrpSpPr>
            <p:cNvPr id="21" name="Group 20">
              <a:extLst>
                <a:ext uri="{FF2B5EF4-FFF2-40B4-BE49-F238E27FC236}">
                  <a16:creationId xmlns:a16="http://schemas.microsoft.com/office/drawing/2014/main" id="{274393D5-262E-ACEC-F31A-CC89A7CA519C}"/>
                </a:ext>
              </a:extLst>
            </p:cNvPr>
            <p:cNvGrpSpPr/>
            <p:nvPr/>
          </p:nvGrpSpPr>
          <p:grpSpPr>
            <a:xfrm>
              <a:off x="-71783" y="1680029"/>
              <a:ext cx="4479972" cy="3398799"/>
              <a:chOff x="-122583" y="1897744"/>
              <a:chExt cx="4479972" cy="3398799"/>
            </a:xfrm>
          </p:grpSpPr>
          <p:sp>
            <p:nvSpPr>
              <p:cNvPr id="23" name="Rectangle: Rounded Corners 22">
                <a:extLst>
                  <a:ext uri="{FF2B5EF4-FFF2-40B4-BE49-F238E27FC236}">
                    <a16:creationId xmlns:a16="http://schemas.microsoft.com/office/drawing/2014/main" id="{4F83D4C3-8A29-8AE8-F914-52A10D872D5F}"/>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24" name="TextBox 23">
                <a:extLst>
                  <a:ext uri="{FF2B5EF4-FFF2-40B4-BE49-F238E27FC236}">
                    <a16:creationId xmlns:a16="http://schemas.microsoft.com/office/drawing/2014/main" id="{5E06345E-1F68-E05A-852F-6DB26FD50F6B}"/>
                  </a:ext>
                </a:extLst>
              </p:cNvPr>
              <p:cNvSpPr txBox="1"/>
              <p:nvPr/>
            </p:nvSpPr>
            <p:spPr>
              <a:xfrm>
                <a:off x="188027" y="2246949"/>
                <a:ext cx="3856018"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Những hành vi giao tiếp, ứng xử tích cực được mọi người xung quanh yêu mến sẽ là động lực cho bản thân tiếp tục thực hiện các hành vi giao tiếp, ứng xử tích cực, văn minh.</a:t>
                </a:r>
                <a:endParaRPr kumimoji="0" lang="en-US" sz="2000" b="0" i="0" u="none" strike="noStrike" kern="0" cap="none" spc="0" normalizeH="0" baseline="0" noProof="0">
                  <a:ln>
                    <a:noFill/>
                  </a:ln>
                  <a:solidFill>
                    <a:sysClr val="windowText" lastClr="000000"/>
                  </a:solidFill>
                  <a:effectLst/>
                  <a:uLnTx/>
                  <a:uFillTx/>
                </a:endParaRPr>
              </a:p>
            </p:txBody>
          </p:sp>
        </p:grpSp>
        <p:pic>
          <p:nvPicPr>
            <p:cNvPr id="22" name="Picture 21">
              <a:extLst>
                <a:ext uri="{FF2B5EF4-FFF2-40B4-BE49-F238E27FC236}">
                  <a16:creationId xmlns:a16="http://schemas.microsoft.com/office/drawing/2014/main" id="{39877EC3-BFD3-63E4-778C-EEE76F0BE58F}"/>
                </a:ext>
              </a:extLst>
            </p:cNvPr>
            <p:cNvPicPr>
              <a:picLocks noChangeAspect="1"/>
            </p:cNvPicPr>
            <p:nvPr/>
          </p:nvPicPr>
          <p:blipFill>
            <a:blip r:embed="rId3"/>
            <a:stretch>
              <a:fillRect/>
            </a:stretch>
          </p:blipFill>
          <p:spPr>
            <a:xfrm>
              <a:off x="1653417" y="1211754"/>
              <a:ext cx="1026838" cy="751752"/>
            </a:xfrm>
            <a:prstGeom prst="rect">
              <a:avLst/>
            </a:prstGeom>
          </p:spPr>
        </p:pic>
      </p:grpSp>
      <p:sp>
        <p:nvSpPr>
          <p:cNvPr id="25" name="Pentagon 1">
            <a:extLst>
              <a:ext uri="{FF2B5EF4-FFF2-40B4-BE49-F238E27FC236}">
                <a16:creationId xmlns:a16="http://schemas.microsoft.com/office/drawing/2014/main" id="{147600C9-1A83-A5C0-2B89-4D265734494C}"/>
              </a:ext>
            </a:extLst>
          </p:cNvPr>
          <p:cNvSpPr/>
          <p:nvPr/>
        </p:nvSpPr>
        <p:spPr>
          <a:xfrm>
            <a:off x="0" y="324216"/>
            <a:ext cx="3758227" cy="686223"/>
          </a:xfrm>
          <a:prstGeom prst="homePlate">
            <a:avLst>
              <a:gd name="adj" fmla="val 33353"/>
            </a:avLst>
          </a:prstGeom>
          <a:solidFill>
            <a:srgbClr val="FFAB40">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ea typeface="+mn-ea"/>
              </a:rPr>
              <a:t>KẾT LUẬN</a:t>
            </a:r>
            <a:endParaRPr kumimoji="0" lang="en-US" sz="2800" b="0" i="0" u="none" strike="noStrike" kern="0" cap="none" spc="0" normalizeH="0" baseline="0" noProof="0">
              <a:ln>
                <a:noFill/>
              </a:ln>
              <a:solidFill>
                <a:srgbClr val="FFFFFF"/>
              </a:solidFill>
              <a:effectLst/>
              <a:uLnTx/>
              <a:uFillTx/>
              <a:ea typeface="+mn-ea"/>
            </a:endParaRPr>
          </a:p>
        </p:txBody>
      </p:sp>
      <p:pic>
        <p:nvPicPr>
          <p:cNvPr id="26" name="Picture 7">
            <a:extLst>
              <a:ext uri="{FF2B5EF4-FFF2-40B4-BE49-F238E27FC236}">
                <a16:creationId xmlns:a16="http://schemas.microsoft.com/office/drawing/2014/main" id="{CAB170E7-3443-4A8F-5225-DEAC9746A4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7849" y="2252864"/>
            <a:ext cx="3478551" cy="2460285"/>
          </a:xfrm>
          <a:prstGeom prst="rect">
            <a:avLst/>
          </a:prstGeom>
        </p:spPr>
      </p:pic>
    </p:spTree>
    <p:extLst>
      <p:ext uri="{BB962C8B-B14F-4D97-AF65-F5344CB8AC3E}">
        <p14:creationId xmlns:p14="http://schemas.microsoft.com/office/powerpoint/2010/main" val="760312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2" name="Google Shape;1808;p75">
            <a:extLst>
              <a:ext uri="{FF2B5EF4-FFF2-40B4-BE49-F238E27FC236}">
                <a16:creationId xmlns:a16="http://schemas.microsoft.com/office/drawing/2014/main" id="{505C1235-0A2C-5085-8289-23241E9F338A}"/>
              </a:ext>
            </a:extLst>
          </p:cNvPr>
          <p:cNvGrpSpPr/>
          <p:nvPr/>
        </p:nvGrpSpPr>
        <p:grpSpPr>
          <a:xfrm>
            <a:off x="8538990" y="4033157"/>
            <a:ext cx="686653" cy="1110343"/>
            <a:chOff x="-151088" y="2626778"/>
            <a:chExt cx="1215751" cy="2099075"/>
          </a:xfrm>
        </p:grpSpPr>
        <p:sp>
          <p:nvSpPr>
            <p:cNvPr id="3" name="Google Shape;1809;p75">
              <a:extLst>
                <a:ext uri="{FF2B5EF4-FFF2-40B4-BE49-F238E27FC236}">
                  <a16:creationId xmlns:a16="http://schemas.microsoft.com/office/drawing/2014/main" id="{B4DE09C5-A6FE-ADFD-8874-5322FD96A11C}"/>
                </a:ext>
              </a:extLst>
            </p:cNvPr>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10;p75">
              <a:extLst>
                <a:ext uri="{FF2B5EF4-FFF2-40B4-BE49-F238E27FC236}">
                  <a16:creationId xmlns:a16="http://schemas.microsoft.com/office/drawing/2014/main" id="{44974CF7-B5B8-8FA6-55BF-74D7D4541F40}"/>
                </a:ext>
              </a:extLst>
            </p:cNvPr>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11;p75">
              <a:extLst>
                <a:ext uri="{FF2B5EF4-FFF2-40B4-BE49-F238E27FC236}">
                  <a16:creationId xmlns:a16="http://schemas.microsoft.com/office/drawing/2014/main" id="{6DEA04C9-A365-C25C-31B9-50BEC090ADCF}"/>
                </a:ext>
              </a:extLst>
            </p:cNvPr>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12;p75">
              <a:extLst>
                <a:ext uri="{FF2B5EF4-FFF2-40B4-BE49-F238E27FC236}">
                  <a16:creationId xmlns:a16="http://schemas.microsoft.com/office/drawing/2014/main" id="{8D2BBDD2-40AD-D13E-49AB-38B12AFD8121}"/>
                </a:ext>
              </a:extLst>
            </p:cNvPr>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13;p75">
              <a:extLst>
                <a:ext uri="{FF2B5EF4-FFF2-40B4-BE49-F238E27FC236}">
                  <a16:creationId xmlns:a16="http://schemas.microsoft.com/office/drawing/2014/main" id="{73711311-2A9A-75F6-6344-FA17032D096B}"/>
                </a:ext>
              </a:extLst>
            </p:cNvPr>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14;p75">
              <a:extLst>
                <a:ext uri="{FF2B5EF4-FFF2-40B4-BE49-F238E27FC236}">
                  <a16:creationId xmlns:a16="http://schemas.microsoft.com/office/drawing/2014/main" id="{05B85C8E-E8D2-5D91-8681-A503E2C90A8E}"/>
                </a:ext>
              </a:extLst>
            </p:cNvPr>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15;p75">
              <a:extLst>
                <a:ext uri="{FF2B5EF4-FFF2-40B4-BE49-F238E27FC236}">
                  <a16:creationId xmlns:a16="http://schemas.microsoft.com/office/drawing/2014/main" id="{A9395F95-888E-660E-54CB-2F171A1123B2}"/>
                </a:ext>
              </a:extLst>
            </p:cNvPr>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TextBox 35">
            <a:extLst>
              <a:ext uri="{FF2B5EF4-FFF2-40B4-BE49-F238E27FC236}">
                <a16:creationId xmlns:a16="http://schemas.microsoft.com/office/drawing/2014/main" id="{3BA8B54D-E3A6-0D14-0F7E-B9F08E6563AC}"/>
              </a:ext>
            </a:extLst>
          </p:cNvPr>
          <p:cNvSpPr txBox="1"/>
          <p:nvPr/>
        </p:nvSpPr>
        <p:spPr>
          <a:xfrm>
            <a:off x="262155" y="256880"/>
            <a:ext cx="8619689"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4: Thực hành cách điều chỉnh cảm xúc, ứng xử hợp lí của em trong các tình huống giao tiếp và chia sẻ kết quả</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61" name="Rounded Rectangle 1">
            <a:extLst>
              <a:ext uri="{FF2B5EF4-FFF2-40B4-BE49-F238E27FC236}">
                <a16:creationId xmlns:a16="http://schemas.microsoft.com/office/drawing/2014/main" id="{476BD16D-3588-25F4-FD36-135B01234105}"/>
              </a:ext>
            </a:extLst>
          </p:cNvPr>
          <p:cNvSpPr/>
          <p:nvPr/>
        </p:nvSpPr>
        <p:spPr>
          <a:xfrm>
            <a:off x="895324" y="1592036"/>
            <a:ext cx="4264505" cy="2230286"/>
          </a:xfrm>
          <a:prstGeom prst="rect">
            <a:avLst/>
          </a:prstGeom>
          <a:solidFill>
            <a:srgbClr val="FFFFFF"/>
          </a:solidFill>
          <a:ln w="19050" cap="flat" cmpd="sng" algn="ctr">
            <a:noFill/>
            <a:prstDash val="dash"/>
          </a:ln>
          <a:effectLst/>
        </p:spPr>
        <p:txBody>
          <a:bodyPr rtlCol="0" anchor="ctr"/>
          <a:lstStyle/>
          <a:p>
            <a:pPr algn="ctr">
              <a:lnSpc>
                <a:spcPct val="150000"/>
              </a:lnSpc>
              <a:buClrTx/>
            </a:pPr>
            <a:r>
              <a:rPr lang="en-US" sz="2000">
                <a:ea typeface="+mn-ea"/>
                <a:cs typeface="Arial" panose="020B0604020202020204" pitchFamily="34" charset="0"/>
              </a:rPr>
              <a:t>Các em hãy chia sẻ trước lớp về những việc sẽ làm để điều chỉnh cảm xúc, ứng xử hợp lí của em trong các tình huống giao tiếp.</a:t>
            </a:r>
            <a:endParaRPr lang="vi-VN" sz="2000">
              <a:solidFill>
                <a:srgbClr val="FF0000"/>
              </a:solidFill>
              <a:ea typeface="+mn-ea"/>
              <a:cs typeface="Arial" panose="020B0604020202020204" pitchFamily="34" charset="0"/>
            </a:endParaRPr>
          </a:p>
        </p:txBody>
      </p:sp>
      <p:pic>
        <p:nvPicPr>
          <p:cNvPr id="62" name="Picture 61">
            <a:extLst>
              <a:ext uri="{FF2B5EF4-FFF2-40B4-BE49-F238E27FC236}">
                <a16:creationId xmlns:a16="http://schemas.microsoft.com/office/drawing/2014/main" id="{3A7F3736-B99D-48DF-94C9-835F80CCFEA7}"/>
              </a:ext>
            </a:extLst>
          </p:cNvPr>
          <p:cNvPicPr>
            <a:picLocks noChangeAspect="1"/>
          </p:cNvPicPr>
          <p:nvPr/>
        </p:nvPicPr>
        <p:blipFill>
          <a:blip r:embed="rId3"/>
          <a:stretch>
            <a:fillRect/>
          </a:stretch>
        </p:blipFill>
        <p:spPr>
          <a:xfrm rot="21183069">
            <a:off x="686909" y="1485199"/>
            <a:ext cx="416829" cy="397035"/>
          </a:xfrm>
          <a:prstGeom prst="rect">
            <a:avLst/>
          </a:prstGeom>
        </p:spPr>
      </p:pic>
      <p:sp>
        <p:nvSpPr>
          <p:cNvPr id="63" name="Rounded Rectangle 1">
            <a:extLst>
              <a:ext uri="{FF2B5EF4-FFF2-40B4-BE49-F238E27FC236}">
                <a16:creationId xmlns:a16="http://schemas.microsoft.com/office/drawing/2014/main" id="{4D9CC3DF-1533-9423-718D-315C1DAEACBB}"/>
              </a:ext>
            </a:extLst>
          </p:cNvPr>
          <p:cNvSpPr/>
          <p:nvPr/>
        </p:nvSpPr>
        <p:spPr>
          <a:xfrm>
            <a:off x="896540" y="4014720"/>
            <a:ext cx="7350920" cy="757284"/>
          </a:xfrm>
          <a:prstGeom prst="roundRect">
            <a:avLst/>
          </a:prstGeom>
          <a:solidFill>
            <a:srgbClr val="478ECF">
              <a:lumMod val="75000"/>
            </a:srgbClr>
          </a:solidFill>
          <a:ln w="19050" cap="flat" cmpd="sng" algn="ctr">
            <a:noFill/>
            <a:prstDash val="solid"/>
          </a:ln>
          <a:effectLst/>
        </p:spPr>
        <p:txBody>
          <a:bodyPr rtlCol="0" anchor="ctr"/>
          <a:lstStyle/>
          <a:p>
            <a:pPr algn="ctr">
              <a:buClrTx/>
              <a:defRPr/>
            </a:pPr>
            <a:r>
              <a:rPr lang="en-US" sz="2200" b="1">
                <a:solidFill>
                  <a:srgbClr val="FFFFFF"/>
                </a:solidFill>
                <a:ea typeface="+mn-ea"/>
                <a:cs typeface="Arial" panose="020B0604020202020204" pitchFamily="34" charset="0"/>
              </a:rPr>
              <a:t>HOẠT ĐỘNG CẢ LỚP</a:t>
            </a:r>
            <a:endParaRPr lang="vi-VN" sz="2200" b="1" dirty="0">
              <a:solidFill>
                <a:srgbClr val="FFFFFF"/>
              </a:solidFill>
              <a:latin typeface="Arial" panose="020B0604020202020204" pitchFamily="34" charset="0"/>
              <a:ea typeface="+mn-ea"/>
              <a:cs typeface="Arial" panose="020B0604020202020204" pitchFamily="34" charset="0"/>
            </a:endParaRPr>
          </a:p>
        </p:txBody>
      </p:sp>
      <p:pic>
        <p:nvPicPr>
          <p:cNvPr id="64" name="Picture 63" descr="A group of people using laptops&#10;&#10;Description automatically generated with medium confidence">
            <a:extLst>
              <a:ext uri="{FF2B5EF4-FFF2-40B4-BE49-F238E27FC236}">
                <a16:creationId xmlns:a16="http://schemas.microsoft.com/office/drawing/2014/main" id="{375A54F9-055D-3F23-5342-7F836794F1F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59829" y="1673678"/>
            <a:ext cx="2971800" cy="1959429"/>
          </a:xfrm>
          <a:prstGeom prst="rect">
            <a:avLst/>
          </a:prstGeom>
        </p:spPr>
      </p:pic>
    </p:spTree>
    <p:extLst>
      <p:ext uri="{BB962C8B-B14F-4D97-AF65-F5344CB8AC3E}">
        <p14:creationId xmlns:p14="http://schemas.microsoft.com/office/powerpoint/2010/main" val="26080097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circle(in)">
                                      <p:cBhvr>
                                        <p:cTn id="12" dur="500"/>
                                        <p:tgtEl>
                                          <p:spTgt spid="63"/>
                                        </p:tgtEl>
                                      </p:cBhvr>
                                    </p:animEffect>
                                  </p:childTnLst>
                                </p:cTn>
                              </p:par>
                              <p:par>
                                <p:cTn id="13" presetID="6" presetClass="entr" presetSubtype="16"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circle(in)">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2" presetClass="entr" presetSubtype="8"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1" grpId="0" animBg="1"/>
      <p:bldP spid="6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6" name="Rounded Rectangle 207">
            <a:extLst>
              <a:ext uri="{FF2B5EF4-FFF2-40B4-BE49-F238E27FC236}">
                <a16:creationId xmlns:a16="http://schemas.microsoft.com/office/drawing/2014/main" id="{F6E14CD1-7274-5A99-2701-C9912850C819}"/>
              </a:ext>
            </a:extLst>
          </p:cNvPr>
          <p:cNvSpPr/>
          <p:nvPr/>
        </p:nvSpPr>
        <p:spPr>
          <a:xfrm>
            <a:off x="4416879" y="351065"/>
            <a:ext cx="4408714" cy="137976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pPr>
            <a:r>
              <a:rPr lang="vi-VN" sz="1800">
                <a:solidFill>
                  <a:sysClr val="windowText" lastClr="000000"/>
                </a:solidFill>
                <a:ea typeface="+mn-ea"/>
                <a:cs typeface="Arial" panose="020B0604020202020204" pitchFamily="34" charset="0"/>
              </a:rPr>
              <a:t>Chia sẻ những tình huống mà em đã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17" name="Elbow Connector 209">
            <a:extLst>
              <a:ext uri="{FF2B5EF4-FFF2-40B4-BE49-F238E27FC236}">
                <a16:creationId xmlns:a16="http://schemas.microsoft.com/office/drawing/2014/main" id="{52ACFA84-74B7-3A9B-9C9F-A1AA9B586A2A}"/>
              </a:ext>
            </a:extLst>
          </p:cNvPr>
          <p:cNvCxnSpPr>
            <a:cxnSpLocks/>
            <a:stCxn id="22" idx="0"/>
            <a:endCxn id="16" idx="1"/>
          </p:cNvCxnSpPr>
          <p:nvPr/>
        </p:nvCxnSpPr>
        <p:spPr>
          <a:xfrm rot="5400000" flipH="1" flipV="1">
            <a:off x="3102411" y="65333"/>
            <a:ext cx="338854" cy="2290082"/>
          </a:xfrm>
          <a:prstGeom prst="bentConnector2">
            <a:avLst/>
          </a:prstGeom>
          <a:noFill/>
          <a:ln w="19050" cap="flat" cmpd="sng" algn="ctr">
            <a:solidFill>
              <a:srgbClr val="000000"/>
            </a:solidFill>
            <a:prstDash val="solid"/>
            <a:tailEnd type="triangle"/>
          </a:ln>
          <a:effectLst/>
        </p:spPr>
      </p:cxnSp>
      <p:cxnSp>
        <p:nvCxnSpPr>
          <p:cNvPr id="18" name="Straight Arrow Connector 17">
            <a:extLst>
              <a:ext uri="{FF2B5EF4-FFF2-40B4-BE49-F238E27FC236}">
                <a16:creationId xmlns:a16="http://schemas.microsoft.com/office/drawing/2014/main" id="{93208045-59C1-822E-D9B4-C21C4DABB911}"/>
              </a:ext>
            </a:extLst>
          </p:cNvPr>
          <p:cNvCxnSpPr>
            <a:cxnSpLocks/>
            <a:stCxn id="22" idx="3"/>
            <a:endCxn id="19" idx="1"/>
          </p:cNvCxnSpPr>
          <p:nvPr/>
        </p:nvCxnSpPr>
        <p:spPr>
          <a:xfrm>
            <a:off x="3935187" y="2673343"/>
            <a:ext cx="481692" cy="1"/>
          </a:xfrm>
          <a:prstGeom prst="straightConnector1">
            <a:avLst/>
          </a:prstGeom>
          <a:noFill/>
          <a:ln w="19050" cap="flat" cmpd="sng" algn="ctr">
            <a:solidFill>
              <a:srgbClr val="000000"/>
            </a:solidFill>
            <a:prstDash val="solid"/>
            <a:tailEnd type="triangle"/>
          </a:ln>
          <a:effectLst/>
        </p:spPr>
      </p:cxnSp>
      <p:sp>
        <p:nvSpPr>
          <p:cNvPr id="19" name="Rounded Rectangle 211">
            <a:extLst>
              <a:ext uri="{FF2B5EF4-FFF2-40B4-BE49-F238E27FC236}">
                <a16:creationId xmlns:a16="http://schemas.microsoft.com/office/drawing/2014/main" id="{EDA9E60F-E859-F554-CA93-0643E275248D}"/>
              </a:ext>
            </a:extLst>
          </p:cNvPr>
          <p:cNvSpPr/>
          <p:nvPr/>
        </p:nvSpPr>
        <p:spPr>
          <a:xfrm>
            <a:off x="4416879" y="1985761"/>
            <a:ext cx="4408714" cy="1375165"/>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Thuận lợi, khó khăn khi em rèn luyện kĩ năng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20" name="Rounded Rectangle 212">
            <a:extLst>
              <a:ext uri="{FF2B5EF4-FFF2-40B4-BE49-F238E27FC236}">
                <a16:creationId xmlns:a16="http://schemas.microsoft.com/office/drawing/2014/main" id="{C39F8C81-1D20-0A34-72FF-14A00D6701CA}"/>
              </a:ext>
            </a:extLst>
          </p:cNvPr>
          <p:cNvSpPr/>
          <p:nvPr/>
        </p:nvSpPr>
        <p:spPr>
          <a:xfrm>
            <a:off x="4416879" y="3615858"/>
            <a:ext cx="4408714" cy="1339863"/>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Bài học rút ra khi em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21" name="Elbow Connector 213">
            <a:extLst>
              <a:ext uri="{FF2B5EF4-FFF2-40B4-BE49-F238E27FC236}">
                <a16:creationId xmlns:a16="http://schemas.microsoft.com/office/drawing/2014/main" id="{7D9EAAAA-7D2E-F2F6-0C2F-0A8574936095}"/>
              </a:ext>
            </a:extLst>
          </p:cNvPr>
          <p:cNvCxnSpPr>
            <a:cxnSpLocks/>
            <a:stCxn id="22" idx="2"/>
            <a:endCxn id="20" idx="1"/>
          </p:cNvCxnSpPr>
          <p:nvPr/>
        </p:nvCxnSpPr>
        <p:spPr>
          <a:xfrm rot="16200000" flipH="1">
            <a:off x="3112385" y="2981296"/>
            <a:ext cx="318906" cy="2290082"/>
          </a:xfrm>
          <a:prstGeom prst="bentConnector2">
            <a:avLst/>
          </a:prstGeom>
          <a:noFill/>
          <a:ln w="19050" cap="flat" cmpd="sng" algn="ctr">
            <a:solidFill>
              <a:srgbClr val="000000"/>
            </a:solidFill>
            <a:prstDash val="solid"/>
            <a:tailEnd type="triangle"/>
          </a:ln>
          <a:effectLst/>
        </p:spPr>
      </p:cxnSp>
      <p:sp>
        <p:nvSpPr>
          <p:cNvPr id="22" name="Rounded Rectangle 17">
            <a:extLst>
              <a:ext uri="{FF2B5EF4-FFF2-40B4-BE49-F238E27FC236}">
                <a16:creationId xmlns:a16="http://schemas.microsoft.com/office/drawing/2014/main" id="{17B1AC6C-0A9B-00FF-B3A8-D65D37C95E5E}"/>
              </a:ext>
            </a:extLst>
          </p:cNvPr>
          <p:cNvSpPr/>
          <p:nvPr/>
        </p:nvSpPr>
        <p:spPr>
          <a:xfrm>
            <a:off x="318407" y="1379801"/>
            <a:ext cx="3616780" cy="2587083"/>
          </a:xfrm>
          <a:prstGeom prst="roundRect">
            <a:avLst/>
          </a:prstGeom>
          <a:solidFill>
            <a:schemeClr val="bg1">
              <a:lumMod val="25000"/>
            </a:schemeClr>
          </a:solidFill>
          <a:ln w="19050" cap="flat" cmpd="sng" algn="ctr">
            <a:noFill/>
            <a:prstDash val="solid"/>
          </a:ln>
          <a:effectLst/>
        </p:spPr>
        <p:txBody>
          <a:bodyPr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LÀM VIỆC CÁ NHÂN</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1800" kern="1200">
                <a:solidFill>
                  <a:prstClr val="white"/>
                </a:solidFill>
                <a:ea typeface="+mn-ea"/>
                <a:cs typeface="Arial" panose="020B0604020202020204" pitchFamily="34" charset="0"/>
              </a:rPr>
              <a:t>T</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hực hành và rèn luyện điều chỉnh cảm xúc, ứng xử hợp lí của em trong các tình huống giao tiếp</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 </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theo hướng dẫn </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sau:</a:t>
            </a:r>
            <a:endPar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18771189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8046625" y="4653655"/>
            <a:ext cx="1094496" cy="489845"/>
          </a:xfrm>
          <a:prstGeom prst="rect">
            <a:avLst/>
          </a:prstGeom>
        </p:spPr>
      </p:pic>
      <p:sp>
        <p:nvSpPr>
          <p:cNvPr id="2" name="Freeform 3">
            <a:extLst>
              <a:ext uri="{FF2B5EF4-FFF2-40B4-BE49-F238E27FC236}">
                <a16:creationId xmlns:a16="http://schemas.microsoft.com/office/drawing/2014/main" id="{61D4C1E6-0EA2-3032-400E-1717A262CBC3}"/>
              </a:ext>
            </a:extLst>
          </p:cNvPr>
          <p:cNvSpPr/>
          <p:nvPr/>
        </p:nvSpPr>
        <p:spPr>
          <a:xfrm>
            <a:off x="466780" y="819151"/>
            <a:ext cx="8210440" cy="396512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1">
              <a:lumMod val="20000"/>
              <a:lumOff val="80000"/>
            </a:schemeClr>
          </a:solidFill>
        </p:spPr>
        <p:txBody>
          <a:bodyPr/>
          <a:lstStyle/>
          <a:p>
            <a:pPr defTabSz="457200">
              <a:buClrTx/>
              <a:defRPr/>
            </a:pPr>
            <a:endParaRPr lang="en-US" sz="900">
              <a:solidFill>
                <a:prstClr val="black"/>
              </a:solidFill>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49FE39AF-C68D-3400-3D4D-C84516F4C667}"/>
              </a:ext>
            </a:extLst>
          </p:cNvPr>
          <p:cNvGrpSpPr/>
          <p:nvPr/>
        </p:nvGrpSpPr>
        <p:grpSpPr>
          <a:xfrm>
            <a:off x="2834148" y="508103"/>
            <a:ext cx="3638265" cy="622095"/>
            <a:chOff x="5883946" y="1270945"/>
            <a:chExt cx="7276529" cy="1244189"/>
          </a:xfrm>
        </p:grpSpPr>
        <p:pic>
          <p:nvPicPr>
            <p:cNvPr id="4" name="Picture 9">
              <a:extLst>
                <a:ext uri="{FF2B5EF4-FFF2-40B4-BE49-F238E27FC236}">
                  <a16:creationId xmlns:a16="http://schemas.microsoft.com/office/drawing/2014/main" id="{8469E33F-5E77-A2CA-CCEC-1D1E4DBD6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5" name="TextBox 4">
              <a:extLst>
                <a:ext uri="{FF2B5EF4-FFF2-40B4-BE49-F238E27FC236}">
                  <a16:creationId xmlns:a16="http://schemas.microsoft.com/office/drawing/2014/main" id="{17377378-7BC6-DE9F-73BE-07123BD39C19}"/>
                </a:ext>
              </a:extLst>
            </p:cNvPr>
            <p:cNvSpPr txBox="1"/>
            <p:nvPr/>
          </p:nvSpPr>
          <p:spPr>
            <a:xfrm>
              <a:off x="5883947" y="1369819"/>
              <a:ext cx="7276528" cy="1046439"/>
            </a:xfrm>
            <a:prstGeom prst="rect">
              <a:avLst/>
            </a:prstGeom>
            <a:noFill/>
          </p:spPr>
          <p:txBody>
            <a:bodyPr wrap="square" rtlCol="0">
              <a:spAutoFit/>
            </a:bodyPr>
            <a:lstStyle/>
            <a:p>
              <a:pPr algn="ctr" defTabSz="457200">
                <a:buClrTx/>
                <a:defRPr/>
              </a:pPr>
              <a:r>
                <a:rPr lang="en-US" sz="2800" b="1" kern="1200">
                  <a:solidFill>
                    <a:srgbClr val="C00000"/>
                  </a:solidFill>
                  <a:latin typeface="Arial" panose="020B0604020202020204" pitchFamily="34" charset="0"/>
                  <a:ea typeface="+mn-ea"/>
                  <a:cs typeface="Arial" panose="020B0604020202020204" pitchFamily="34" charset="0"/>
                </a:rPr>
                <a:t>KẾT LUẬN</a:t>
              </a:r>
              <a:endParaRPr lang="en-US" sz="2800" b="1" kern="1200" dirty="0">
                <a:solidFill>
                  <a:srgbClr val="C00000"/>
                </a:solidFill>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8DD8CC81-435B-DAFD-6B7B-138068514192}"/>
              </a:ext>
            </a:extLst>
          </p:cNvPr>
          <p:cNvSpPr txBox="1"/>
          <p:nvPr/>
        </p:nvSpPr>
        <p:spPr>
          <a:xfrm>
            <a:off x="3392808" y="1299023"/>
            <a:ext cx="4986025" cy="3266985"/>
          </a:xfrm>
          <a:prstGeom prst="rect">
            <a:avLst/>
          </a:prstGeom>
          <a:noFill/>
        </p:spPr>
        <p:txBody>
          <a:bodyPr wrap="square">
            <a:spAutoFit/>
          </a:bodyPr>
          <a:lstStyle/>
          <a:p>
            <a:pPr marL="285750" indent="-285750" algn="just" defTabSz="457200">
              <a:lnSpc>
                <a:spcPct val="150000"/>
              </a:lnSpc>
              <a:buClrTx/>
              <a:buFont typeface="Wingdings" panose="05000000000000000000" pitchFamily="2" charset="2"/>
              <a:buChar char="Ø"/>
              <a:defRPr/>
            </a:pPr>
            <a:r>
              <a:rPr lang="vi-VN" sz="2000" kern="1200">
                <a:latin typeface="Arial" panose="020B0604020202020204" pitchFamily="34" charset="0"/>
                <a:ea typeface="Calibri" panose="020F0502020204030204" pitchFamily="34" charset="0"/>
                <a:cs typeface="Arial" panose="020B0604020202020204" pitchFamily="34" charset="0"/>
              </a:rPr>
              <a:t>Giao tiếp giúp thiết lập và duy trì mối quan hệ với người khác.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Wingdings" panose="05000000000000000000" pitchFamily="2" charset="2"/>
              <a:buChar char="Ø"/>
              <a:defRPr/>
            </a:pPr>
            <a:r>
              <a:rPr lang="vi-VN" sz="2000" kern="1200">
                <a:latin typeface="Arial" panose="020B0604020202020204" pitchFamily="34" charset="0"/>
                <a:ea typeface="Calibri" panose="020F0502020204030204" pitchFamily="34" charset="0"/>
                <a:cs typeface="Arial" panose="020B0604020202020204" pitchFamily="34" charset="0"/>
              </a:rPr>
              <a:t>Giao tiếp, ứng xử tích cực tạo điều kiện cho con người có cuộc sống thuận lợi, hạnh phúc. Vì vậy, chúng ta cần rèn luyện, khắc phục hành vi giao tiếp, ứng xử chưa tích cực.</a:t>
            </a:r>
          </a:p>
        </p:txBody>
      </p:sp>
      <p:grpSp>
        <p:nvGrpSpPr>
          <p:cNvPr id="13" name="Group 12">
            <a:extLst>
              <a:ext uri="{FF2B5EF4-FFF2-40B4-BE49-F238E27FC236}">
                <a16:creationId xmlns:a16="http://schemas.microsoft.com/office/drawing/2014/main" id="{9111212D-2FAE-AD4F-7083-AD75F4B776EE}"/>
              </a:ext>
            </a:extLst>
          </p:cNvPr>
          <p:cNvGrpSpPr/>
          <p:nvPr/>
        </p:nvGrpSpPr>
        <p:grpSpPr>
          <a:xfrm>
            <a:off x="765167" y="1969024"/>
            <a:ext cx="2329254" cy="1926982"/>
            <a:chOff x="1491098" y="3676440"/>
            <a:chExt cx="4658508" cy="3853964"/>
          </a:xfrm>
        </p:grpSpPr>
        <p:grpSp>
          <p:nvGrpSpPr>
            <p:cNvPr id="14" name="Group 13">
              <a:extLst>
                <a:ext uri="{FF2B5EF4-FFF2-40B4-BE49-F238E27FC236}">
                  <a16:creationId xmlns:a16="http://schemas.microsoft.com/office/drawing/2014/main" id="{B818EA4B-94C1-691F-8A0E-75A0D81B90B9}"/>
                </a:ext>
              </a:extLst>
            </p:cNvPr>
            <p:cNvGrpSpPr/>
            <p:nvPr/>
          </p:nvGrpSpPr>
          <p:grpSpPr>
            <a:xfrm>
              <a:off x="1491098" y="3676440"/>
              <a:ext cx="4658508" cy="3853964"/>
              <a:chOff x="0" y="0"/>
              <a:chExt cx="1100661" cy="893945"/>
            </a:xfrm>
          </p:grpSpPr>
          <p:sp>
            <p:nvSpPr>
              <p:cNvPr id="16" name="Freeform 9">
                <a:extLst>
                  <a:ext uri="{FF2B5EF4-FFF2-40B4-BE49-F238E27FC236}">
                    <a16:creationId xmlns:a16="http://schemas.microsoft.com/office/drawing/2014/main" id="{CF10E581-E9C7-14DC-9A9F-86AEEF5B3195}"/>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7" name="TextBox 10">
                <a:extLst>
                  <a:ext uri="{FF2B5EF4-FFF2-40B4-BE49-F238E27FC236}">
                    <a16:creationId xmlns:a16="http://schemas.microsoft.com/office/drawing/2014/main" id="{E3CE88E7-15C1-4183-27EC-49C262E20883}"/>
                  </a:ext>
                </a:extLst>
              </p:cNvPr>
              <p:cNvSpPr txBox="1"/>
              <p:nvPr/>
            </p:nvSpPr>
            <p:spPr>
              <a:xfrm>
                <a:off x="0" y="0"/>
                <a:ext cx="812800" cy="812800"/>
              </a:xfrm>
              <a:prstGeom prst="rect">
                <a:avLst/>
              </a:prstGeom>
            </p:spPr>
            <p:txBody>
              <a:bodyPr lIns="25400" tIns="25400" rIns="25400" bIns="25400" rtlCol="0" anchor="ctr"/>
              <a:lstStyle/>
              <a:p>
                <a:pPr algn="ctr" defTabSz="457200">
                  <a:lnSpc>
                    <a:spcPts val="1545"/>
                  </a:lnSpc>
                  <a:buClrTx/>
                  <a:defRPr/>
                </a:pPr>
                <a:endParaRPr sz="900" kern="1200">
                  <a:solidFill>
                    <a:prstClr val="black"/>
                  </a:solidFill>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2E7807C3-5A64-020A-6757-D5EC7AC4CB0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02176" y="4030180"/>
              <a:ext cx="3836352" cy="3146482"/>
            </a:xfrm>
            <a:prstGeom prst="rect">
              <a:avLst/>
            </a:prstGeom>
          </p:spPr>
        </p:pic>
      </p:grpSp>
    </p:spTree>
    <p:extLst>
      <p:ext uri="{BB962C8B-B14F-4D97-AF65-F5344CB8AC3E}">
        <p14:creationId xmlns:p14="http://schemas.microsoft.com/office/powerpoint/2010/main" val="8428444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513786" y="1727095"/>
            <a:ext cx="8116427" cy="1689309"/>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39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ƠN TẤT CẢ CÁC EM ĐÃ LẮNG NGHE TIẾT HỌC HÔM NAY!</a:t>
            </a:r>
            <a:endPar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987523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D75088C7-C861-5AC5-F3C0-02AC834A1D05}"/>
              </a:ext>
            </a:extLst>
          </p:cNvPr>
          <p:cNvSpPr txBox="1"/>
          <p:nvPr/>
        </p:nvSpPr>
        <p:spPr>
          <a:xfrm>
            <a:off x="1215464" y="291767"/>
            <a:ext cx="6713072"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biểu hiện của khả năng thích ứng với sự thay đổi</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ounded Rectangle 1">
            <a:extLst>
              <a:ext uri="{FF2B5EF4-FFF2-40B4-BE49-F238E27FC236}">
                <a16:creationId xmlns:a16="http://schemas.microsoft.com/office/drawing/2014/main" id="{CCD3B1C7-5080-109D-FE2C-836EAB3BFB9E}"/>
              </a:ext>
            </a:extLst>
          </p:cNvPr>
          <p:cNvSpPr/>
          <p:nvPr/>
        </p:nvSpPr>
        <p:spPr>
          <a:xfrm>
            <a:off x="896540" y="1576225"/>
            <a:ext cx="4197974" cy="2230286"/>
          </a:xfrm>
          <a:prstGeom prst="rect">
            <a:avLst/>
          </a:prstGeom>
          <a:solidFill>
            <a:srgbClr val="FFFFFF"/>
          </a:solidFill>
          <a:ln w="19050" cap="flat" cmpd="sng" algn="ctr">
            <a:noFill/>
            <a:prstDash val="dash"/>
          </a:ln>
          <a:effectLst/>
        </p:spPr>
        <p:txBody>
          <a:bodyPr rtlCol="0" anchor="ctr"/>
          <a:lstStyle/>
          <a:p>
            <a:pPr algn="ctr">
              <a:lnSpc>
                <a:spcPct val="150000"/>
              </a:lnSpc>
              <a:buClrTx/>
            </a:pPr>
            <a:r>
              <a:rPr lang="en-US" sz="2000">
                <a:ea typeface="+mn-ea"/>
                <a:cs typeface="Arial" panose="020B0604020202020204" pitchFamily="34" charset="0"/>
              </a:rPr>
              <a:t>Cả lớp suy nghĩ và chia sẻ những biểu hiện của khả năng thích ứng với sự thay đổi mà em biết.</a:t>
            </a:r>
            <a:endParaRPr lang="vi-VN" sz="2000">
              <a:solidFill>
                <a:srgbClr val="FF0000"/>
              </a:solidFill>
              <a:ea typeface="+mn-ea"/>
              <a:cs typeface="Arial" panose="020B0604020202020204" pitchFamily="34" charset="0"/>
            </a:endParaRPr>
          </a:p>
        </p:txBody>
      </p:sp>
      <p:pic>
        <p:nvPicPr>
          <p:cNvPr id="16" name="Picture 15">
            <a:extLst>
              <a:ext uri="{FF2B5EF4-FFF2-40B4-BE49-F238E27FC236}">
                <a16:creationId xmlns:a16="http://schemas.microsoft.com/office/drawing/2014/main" id="{D17DE295-9474-9C0C-4DBE-ADECCB984C4A}"/>
              </a:ext>
            </a:extLst>
          </p:cNvPr>
          <p:cNvPicPr>
            <a:picLocks noChangeAspect="1"/>
          </p:cNvPicPr>
          <p:nvPr/>
        </p:nvPicPr>
        <p:blipFill>
          <a:blip r:embed="rId3"/>
          <a:stretch>
            <a:fillRect/>
          </a:stretch>
        </p:blipFill>
        <p:spPr>
          <a:xfrm>
            <a:off x="695915" y="1336990"/>
            <a:ext cx="629850" cy="599941"/>
          </a:xfrm>
          <a:prstGeom prst="rect">
            <a:avLst/>
          </a:prstGeom>
        </p:spPr>
      </p:pic>
      <p:sp>
        <p:nvSpPr>
          <p:cNvPr id="17" name="Rounded Rectangle 1">
            <a:extLst>
              <a:ext uri="{FF2B5EF4-FFF2-40B4-BE49-F238E27FC236}">
                <a16:creationId xmlns:a16="http://schemas.microsoft.com/office/drawing/2014/main" id="{DA89A0A4-9E06-ED76-9DA2-0112BA1804C7}"/>
              </a:ext>
            </a:extLst>
          </p:cNvPr>
          <p:cNvSpPr/>
          <p:nvPr/>
        </p:nvSpPr>
        <p:spPr>
          <a:xfrm>
            <a:off x="896540" y="4014719"/>
            <a:ext cx="7350920" cy="769551"/>
          </a:xfrm>
          <a:prstGeom prst="roundRect">
            <a:avLst/>
          </a:prstGeom>
          <a:solidFill>
            <a:srgbClr val="478ECF">
              <a:lumMod val="75000"/>
            </a:srgbClr>
          </a:solidFill>
          <a:ln w="19050" cap="flat" cmpd="sng" algn="ctr">
            <a:noFill/>
            <a:prstDash val="solid"/>
          </a:ln>
          <a:effectLst/>
        </p:spPr>
        <p:txBody>
          <a:bodyPr rtlCol="0" anchor="ctr"/>
          <a:lstStyle/>
          <a:p>
            <a:pPr algn="ctr">
              <a:buClrTx/>
              <a:defRPr/>
            </a:pPr>
            <a:r>
              <a:rPr lang="en-US" sz="2200" b="1">
                <a:solidFill>
                  <a:srgbClr val="FFFFFF"/>
                </a:solidFill>
                <a:ea typeface="+mn-ea"/>
                <a:cs typeface="Arial" panose="020B0604020202020204" pitchFamily="34" charset="0"/>
              </a:rPr>
              <a:t>HOẠT ĐỘNG CẢ LỚP</a:t>
            </a:r>
            <a:endParaRPr lang="vi-VN" sz="2200" b="1" dirty="0">
              <a:solidFill>
                <a:srgbClr val="FFFFFF"/>
              </a:solidFill>
              <a:latin typeface="Arial" panose="020B0604020202020204" pitchFamily="34" charset="0"/>
              <a:ea typeface="+mn-ea"/>
              <a:cs typeface="Arial" panose="020B0604020202020204" pitchFamily="34" charset="0"/>
            </a:endParaRPr>
          </a:p>
        </p:txBody>
      </p:sp>
      <p:pic>
        <p:nvPicPr>
          <p:cNvPr id="18" name="Picture 17" descr="A group of people using laptops&#10;&#10;Description automatically generated with medium confidence">
            <a:extLst>
              <a:ext uri="{FF2B5EF4-FFF2-40B4-BE49-F238E27FC236}">
                <a16:creationId xmlns:a16="http://schemas.microsoft.com/office/drawing/2014/main" id="{ADC35988-1D6F-1C02-EAA6-2F4803AFB6C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95139" y="1456607"/>
            <a:ext cx="2973716" cy="2230286"/>
          </a:xfrm>
          <a:prstGeom prst="rect">
            <a:avLst/>
          </a:prstGeom>
        </p:spPr>
      </p:pic>
    </p:spTree>
    <p:extLst>
      <p:ext uri="{BB962C8B-B14F-4D97-AF65-F5344CB8AC3E}">
        <p14:creationId xmlns:p14="http://schemas.microsoft.com/office/powerpoint/2010/main" val="4166505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1633059"/>
            <a:ext cx="895693" cy="133394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895693" cy="1333939"/>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5" name="Google Shape;1504;p81">
            <a:extLst>
              <a:ext uri="{FF2B5EF4-FFF2-40B4-BE49-F238E27FC236}">
                <a16:creationId xmlns:a16="http://schemas.microsoft.com/office/drawing/2014/main" id="{16FA85A9-20A5-7A4E-FAC6-1843B3566B92}"/>
              </a:ext>
            </a:extLst>
          </p:cNvPr>
          <p:cNvCxnSpPr>
            <a:cxnSpLocks/>
            <a:stCxn id="29" idx="3"/>
            <a:endCxn id="27" idx="1"/>
          </p:cNvCxnSpPr>
          <p:nvPr/>
        </p:nvCxnSpPr>
        <p:spPr>
          <a:xfrm>
            <a:off x="3308914" y="2966999"/>
            <a:ext cx="895693" cy="0"/>
          </a:xfrm>
          <a:prstGeom prst="straightConnector1">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204607" y="1055036"/>
            <a:ext cx="4527886" cy="1156046"/>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Sẵn sàng đón nhận mọi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5776C251-62E6-C606-A370-55D4AE91F41C}"/>
              </a:ext>
            </a:extLst>
          </p:cNvPr>
          <p:cNvSpPr/>
          <p:nvPr/>
        </p:nvSpPr>
        <p:spPr>
          <a:xfrm>
            <a:off x="4204607" y="2388976"/>
            <a:ext cx="4542221" cy="115604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Hiểu và chấp nhận việc thay đổi sẽ luôn xảy ra</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204607" y="3722914"/>
            <a:ext cx="4542220" cy="1156047"/>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Kịp thời điều chỉnh suy nghĩ, cảm xúc của bản thân phù hợp với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6269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1623712"/>
            <a:ext cx="765065" cy="1343287"/>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765065" cy="1343286"/>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5" name="Google Shape;1504;p81">
            <a:extLst>
              <a:ext uri="{FF2B5EF4-FFF2-40B4-BE49-F238E27FC236}">
                <a16:creationId xmlns:a16="http://schemas.microsoft.com/office/drawing/2014/main" id="{16FA85A9-20A5-7A4E-FAC6-1843B3566B92}"/>
              </a:ext>
            </a:extLst>
          </p:cNvPr>
          <p:cNvCxnSpPr>
            <a:cxnSpLocks/>
            <a:stCxn id="29" idx="3"/>
            <a:endCxn id="27" idx="1"/>
          </p:cNvCxnSpPr>
          <p:nvPr/>
        </p:nvCxnSpPr>
        <p:spPr>
          <a:xfrm>
            <a:off x="3308914" y="2966999"/>
            <a:ext cx="765065" cy="0"/>
          </a:xfrm>
          <a:prstGeom prst="straightConnector1">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073979" y="1055036"/>
            <a:ext cx="4658514" cy="1137352"/>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Ứng biến nhanh chóng trước mọi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5776C251-62E6-C606-A370-55D4AE91F41C}"/>
              </a:ext>
            </a:extLst>
          </p:cNvPr>
          <p:cNvSpPr/>
          <p:nvPr/>
        </p:nvSpPr>
        <p:spPr>
          <a:xfrm>
            <a:off x="4073979" y="2427705"/>
            <a:ext cx="4672848" cy="1078587"/>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Chủ động tìm kiếm và học hỏi điều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073979" y="3741608"/>
            <a:ext cx="4672848" cy="1137353"/>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Giữ được nền nếp sinh hoạt trong môi trường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59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2050839"/>
            <a:ext cx="936515" cy="91616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936515" cy="1043676"/>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245429" y="1191831"/>
            <a:ext cx="4487064" cy="171801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Vui vẻ, thoải mái với mọi người trong môi trường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245429" y="3253409"/>
            <a:ext cx="4501398" cy="1514531"/>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Linh hoạt trong giải quyết vấn đề</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95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theme/theme1.xml><?xml version="1.0" encoding="utf-8"?>
<a:theme xmlns:a="http://schemas.openxmlformats.org/drawingml/2006/main" name="Supporting Transgender Students in School by Slidesgo">
  <a:themeElements>
    <a:clrScheme name="Simple Light">
      <a:dk1>
        <a:srgbClr val="040A46"/>
      </a:dk1>
      <a:lt1>
        <a:srgbClr val="FFEBEF"/>
      </a:lt1>
      <a:dk2>
        <a:srgbClr val="BBDDEB"/>
      </a:dk2>
      <a:lt2>
        <a:srgbClr val="5BCEFA"/>
      </a:lt2>
      <a:accent1>
        <a:srgbClr val="187AC5"/>
      </a:accent1>
      <a:accent2>
        <a:srgbClr val="F5A9B8"/>
      </a:accent2>
      <a:accent3>
        <a:srgbClr val="EA88A0"/>
      </a:accent3>
      <a:accent4>
        <a:srgbClr val="FCFCFC"/>
      </a:accent4>
      <a:accent5>
        <a:srgbClr val="741B47"/>
      </a:accent5>
      <a:accent6>
        <a:srgbClr val="4C1130"/>
      </a:accent6>
      <a:hlink>
        <a:srgbClr val="040A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3125</Words>
  <PresentationFormat>On-screen Show (16:9)</PresentationFormat>
  <Paragraphs>195</Paragraphs>
  <Slides>57</Slides>
  <Notes>54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57</vt:i4>
      </vt:variant>
    </vt:vector>
  </HeadingPairs>
  <TitlesOfParts>
    <vt:vector size="68" baseType="lpstr">
      <vt:lpstr>Courier New</vt:lpstr>
      <vt:lpstr>Epilogue</vt:lpstr>
      <vt:lpstr>Arial</vt:lpstr>
      <vt:lpstr>Calibri</vt:lpstr>
      <vt:lpstr>PT Sans</vt:lpstr>
      <vt:lpstr>Anaheim</vt:lpstr>
      <vt:lpstr>Bebas Neue</vt:lpstr>
      <vt:lpstr>Lato</vt:lpstr>
      <vt:lpstr>Wingdings</vt:lpstr>
      <vt:lpstr>Supporting Transgender Students in School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modified xsi:type="dcterms:W3CDTF">2024-08-16T15:52:52Z</dcterms:modified>
</cp:coreProperties>
</file>