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74" r:id="rId2"/>
    <p:sldId id="275" r:id="rId3"/>
    <p:sldId id="267" r:id="rId4"/>
    <p:sldId id="351" r:id="rId5"/>
    <p:sldId id="271" r:id="rId6"/>
    <p:sldId id="308" r:id="rId7"/>
    <p:sldId id="337" r:id="rId8"/>
    <p:sldId id="338" r:id="rId9"/>
    <p:sldId id="339" r:id="rId10"/>
    <p:sldId id="340" r:id="rId11"/>
    <p:sldId id="341" r:id="rId12"/>
    <p:sldId id="311" r:id="rId13"/>
    <p:sldId id="279" r:id="rId14"/>
    <p:sldId id="342" r:id="rId15"/>
    <p:sldId id="343" r:id="rId16"/>
    <p:sldId id="344" r:id="rId17"/>
    <p:sldId id="345" r:id="rId18"/>
    <p:sldId id="346" r:id="rId19"/>
    <p:sldId id="347" r:id="rId20"/>
    <p:sldId id="280" r:id="rId21"/>
    <p:sldId id="298" r:id="rId22"/>
    <p:sldId id="348" r:id="rId23"/>
    <p:sldId id="349" r:id="rId24"/>
    <p:sldId id="299" r:id="rId25"/>
    <p:sldId id="327" r:id="rId26"/>
    <p:sldId id="285" r:id="rId27"/>
    <p:sldId id="287" r:id="rId28"/>
    <p:sldId id="335" r:id="rId29"/>
    <p:sldId id="328" r:id="rId30"/>
    <p:sldId id="332" r:id="rId31"/>
    <p:sldId id="320" r:id="rId32"/>
    <p:sldId id="329" r:id="rId33"/>
    <p:sldId id="336" r:id="rId34"/>
    <p:sldId id="330" r:id="rId35"/>
    <p:sldId id="296" r:id="rId36"/>
    <p:sldId id="350" r:id="rId37"/>
    <p:sldId id="331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25"/>
    <p:restoredTop sz="84375" autoAdjust="0"/>
  </p:normalViewPr>
  <p:slideViewPr>
    <p:cSldViewPr snapToGrid="0">
      <p:cViewPr varScale="1">
        <p:scale>
          <a:sx n="67" d="100"/>
          <a:sy n="67" d="100"/>
        </p:scale>
        <p:origin x="109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26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580C3-10A0-F24B-9171-9C298DDDC288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76A19-E2AB-6844-9AD8-6B270F244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06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3AE5B-46B9-D346-90D2-161EE896BD8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C5F4E-D73C-2E4E-806F-B079AC055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68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/>
              <a:t>u ý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hôm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.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05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05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/>
              <a:t>u ý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hôm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.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33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31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/>
              <a:t>u ý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hôm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.</a:t>
            </a: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51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ý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Chia </a:t>
            </a:r>
            <a:r>
              <a:rPr lang="en-US" dirty="0" err="1"/>
              <a:t>sẻ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;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/</a:t>
            </a:r>
            <a:r>
              <a:rPr lang="en-US" dirty="0" err="1"/>
              <a:t>sai</a:t>
            </a:r>
            <a:r>
              <a:rPr lang="en-US" dirty="0"/>
              <a:t>;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“</a:t>
            </a:r>
            <a:r>
              <a:rPr lang="en-US" dirty="0" err="1"/>
              <a:t>ngớ</a:t>
            </a:r>
            <a:r>
              <a:rPr lang="en-US" dirty="0"/>
              <a:t> </a:t>
            </a:r>
            <a:r>
              <a:rPr lang="en-US" dirty="0" err="1"/>
              <a:t>ngẩn</a:t>
            </a:r>
            <a:r>
              <a:rPr lang="en-US" dirty="0"/>
              <a:t>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4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GV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baseline="0" dirty="0"/>
              <a:t> </a:t>
            </a:r>
            <a:r>
              <a:rPr lang="en-US" baseline="0" dirty="0" err="1"/>
              <a:t>về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r>
              <a:rPr lang="en-US" baseline="0" dirty="0"/>
              <a:t> (</a:t>
            </a:r>
            <a:r>
              <a:rPr lang="en-US" baseline="0" dirty="0" err="1"/>
              <a:t>trường</a:t>
            </a:r>
            <a:r>
              <a:rPr lang="en-US" baseline="0" dirty="0"/>
              <a:t>) </a:t>
            </a:r>
            <a:r>
              <a:rPr lang="en-US" baseline="0" dirty="0" err="1"/>
              <a:t>tham</a:t>
            </a:r>
            <a:r>
              <a:rPr lang="en-US" baseline="0" dirty="0"/>
              <a:t> </a:t>
            </a:r>
            <a:r>
              <a:rPr lang="en-US" baseline="0" dirty="0" err="1"/>
              <a:t>gia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lớp</a:t>
            </a:r>
            <a:r>
              <a:rPr lang="en-US" baseline="0" dirty="0"/>
              <a:t> </a:t>
            </a:r>
            <a:r>
              <a:rPr lang="en-US" baseline="0" dirty="0" err="1"/>
              <a:t>trước</a:t>
            </a:r>
            <a:r>
              <a:rPr lang="en-US" baseline="0" dirty="0"/>
              <a:t> </a:t>
            </a:r>
            <a:r>
              <a:rPr lang="en-US" baseline="0" dirty="0" err="1"/>
              <a:t>khi</a:t>
            </a:r>
            <a:r>
              <a:rPr lang="en-US" baseline="0" dirty="0"/>
              <a:t> chia </a:t>
            </a:r>
            <a:r>
              <a:rPr lang="en-US" baseline="0" dirty="0" err="1"/>
              <a:t>nhóm</a:t>
            </a:r>
            <a:r>
              <a:rPr lang="en-US" baseline="0" dirty="0"/>
              <a:t>,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lập</a:t>
            </a:r>
            <a:r>
              <a:rPr lang="en-US" baseline="0" dirty="0"/>
              <a:t> ban </a:t>
            </a:r>
            <a:r>
              <a:rPr lang="en-US" baseline="0" dirty="0" err="1"/>
              <a:t>cán</a:t>
            </a:r>
            <a:r>
              <a:rPr lang="en-US" baseline="0" dirty="0"/>
              <a:t> </a:t>
            </a:r>
            <a:r>
              <a:rPr lang="en-US" baseline="0" dirty="0" err="1"/>
              <a:t>sự</a:t>
            </a:r>
            <a:r>
              <a:rPr lang="en-US" baseline="0" dirty="0"/>
              <a:t> </a:t>
            </a:r>
            <a:r>
              <a:rPr lang="en-US" baseline="0" dirty="0" err="1"/>
              <a:t>lớp</a:t>
            </a:r>
            <a:r>
              <a:rPr lang="en-US" baseline="0" dirty="0"/>
              <a:t>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err="1"/>
              <a:t>Phát</a:t>
            </a:r>
            <a:r>
              <a:rPr lang="en-US" baseline="0" dirty="0"/>
              <a:t> </a:t>
            </a:r>
            <a:r>
              <a:rPr lang="en-US" baseline="0" dirty="0" err="1"/>
              <a:t>phiếu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chia </a:t>
            </a:r>
            <a:r>
              <a:rPr lang="en-US" baseline="0" dirty="0" err="1"/>
              <a:t>vai</a:t>
            </a:r>
            <a:r>
              <a:rPr lang="en-US" baseline="0" dirty="0"/>
              <a:t> </a:t>
            </a:r>
            <a:r>
              <a:rPr lang="en-US" baseline="0" dirty="0" err="1"/>
              <a:t>trò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nhóm</a:t>
            </a:r>
            <a:r>
              <a:rPr lang="en-US" baseline="0" dirty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09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10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”</a:t>
            </a:r>
            <a:r>
              <a:rPr lang="en-US" dirty="0" err="1"/>
              <a:t>Khám</a:t>
            </a:r>
            <a:r>
              <a:rPr lang="en-US" dirty="0"/>
              <a:t> </a:t>
            </a:r>
            <a:r>
              <a:rPr lang="en-US" dirty="0" err="1"/>
              <a:t>phá</a:t>
            </a:r>
            <a:r>
              <a:rPr lang="en-US" dirty="0"/>
              <a:t>”,</a:t>
            </a:r>
            <a:r>
              <a:rPr lang="en-US" baseline="0" dirty="0"/>
              <a:t> GV </a:t>
            </a:r>
            <a:r>
              <a:rPr lang="en-US" baseline="0" dirty="0" err="1"/>
              <a:t>cần</a:t>
            </a:r>
            <a:r>
              <a:rPr lang="en-US" baseline="0" dirty="0"/>
              <a:t> </a:t>
            </a:r>
            <a:r>
              <a:rPr lang="en-US" baseline="0" dirty="0" err="1"/>
              <a:t>thống</a:t>
            </a:r>
            <a:r>
              <a:rPr lang="en-US" baseline="0" dirty="0"/>
              <a:t> </a:t>
            </a:r>
            <a:r>
              <a:rPr lang="en-US" baseline="0" dirty="0" err="1"/>
              <a:t>nhất</a:t>
            </a:r>
            <a:r>
              <a:rPr lang="en-US" baseline="0" dirty="0"/>
              <a:t>: Sau </a:t>
            </a:r>
            <a:r>
              <a:rPr lang="en-US" baseline="0" dirty="0" err="1"/>
              <a:t>đây</a:t>
            </a:r>
            <a:r>
              <a:rPr lang="en-US" baseline="0" dirty="0"/>
              <a:t>, </a:t>
            </a:r>
            <a:r>
              <a:rPr lang="en-US" baseline="0" dirty="0" err="1"/>
              <a:t>chúng</a:t>
            </a:r>
            <a:r>
              <a:rPr lang="en-US" baseline="0" dirty="0"/>
              <a:t> ta </a:t>
            </a:r>
            <a:r>
              <a:rPr lang="en-US" baseline="0" dirty="0" err="1"/>
              <a:t>sẽ</a:t>
            </a:r>
            <a:r>
              <a:rPr lang="en-US" baseline="0" dirty="0"/>
              <a:t> </a:t>
            </a:r>
            <a:r>
              <a:rPr lang="en-US" baseline="0" dirty="0" err="1"/>
              <a:t>cùng</a:t>
            </a:r>
            <a:r>
              <a:rPr lang="en-US" baseline="0" dirty="0"/>
              <a:t> </a:t>
            </a:r>
            <a:r>
              <a:rPr lang="en-US" baseline="0" dirty="0" err="1"/>
              <a:t>trải</a:t>
            </a:r>
            <a:r>
              <a:rPr lang="en-US" baseline="0" dirty="0"/>
              <a:t> </a:t>
            </a:r>
            <a:r>
              <a:rPr lang="en-US" baseline="0" dirty="0" err="1"/>
              <a:t>nghiệm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hoạt</a:t>
            </a:r>
            <a:r>
              <a:rPr lang="en-US" baseline="0" dirty="0"/>
              <a:t> </a:t>
            </a:r>
            <a:r>
              <a:rPr lang="en-US" baseline="0" dirty="0" err="1"/>
              <a:t>động</a:t>
            </a:r>
            <a:r>
              <a:rPr lang="en-US" baseline="0" dirty="0"/>
              <a:t> </a:t>
            </a:r>
            <a:r>
              <a:rPr lang="en-US" baseline="0" dirty="0" err="1"/>
              <a:t>mà</a:t>
            </a:r>
            <a:r>
              <a:rPr lang="en-US" baseline="0" dirty="0"/>
              <a:t> </a:t>
            </a:r>
            <a:r>
              <a:rPr lang="en-US" baseline="0" dirty="0" err="1"/>
              <a:t>thầy</a:t>
            </a:r>
            <a:r>
              <a:rPr lang="en-US" baseline="0" dirty="0"/>
              <a:t>, </a:t>
            </a:r>
            <a:r>
              <a:rPr lang="en-US" baseline="0" dirty="0" err="1"/>
              <a:t>cô</a:t>
            </a:r>
            <a:r>
              <a:rPr lang="en-US" baseline="0" dirty="0"/>
              <a:t> </a:t>
            </a:r>
            <a:r>
              <a:rPr lang="en-US" baseline="0" dirty="0" err="1"/>
              <a:t>đóng</a:t>
            </a:r>
            <a:r>
              <a:rPr lang="en-US" baseline="0" dirty="0"/>
              <a:t> </a:t>
            </a:r>
            <a:r>
              <a:rPr lang="en-US" baseline="0" dirty="0" err="1"/>
              <a:t>vai</a:t>
            </a:r>
            <a:r>
              <a:rPr lang="en-US" baseline="0" dirty="0"/>
              <a:t> </a:t>
            </a:r>
            <a:r>
              <a:rPr lang="en-US" baseline="0" dirty="0" err="1"/>
              <a:t>là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 </a:t>
            </a:r>
            <a:r>
              <a:rPr lang="en-US" baseline="0" dirty="0" err="1"/>
              <a:t>sinh</a:t>
            </a:r>
            <a:r>
              <a:rPr lang="en-US" baseline="0" dirty="0"/>
              <a:t> </a:t>
            </a:r>
            <a:r>
              <a:rPr lang="en-US" baseline="0" dirty="0" err="1"/>
              <a:t>phổ</a:t>
            </a:r>
            <a:r>
              <a:rPr lang="en-US" baseline="0" dirty="0"/>
              <a:t> </a:t>
            </a:r>
            <a:r>
              <a:rPr lang="en-US" baseline="0" dirty="0" err="1"/>
              <a:t>thông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00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68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Lưu ý </a:t>
            </a:r>
            <a:r>
              <a:rPr lang="vi-VN" dirty="0" err="1"/>
              <a:t>về</a:t>
            </a:r>
            <a:r>
              <a:rPr lang="vi-VN" dirty="0"/>
              <a:t> </a:t>
            </a:r>
            <a:r>
              <a:rPr lang="vi-VN" dirty="0" err="1"/>
              <a:t>tính</a:t>
            </a:r>
            <a:r>
              <a:rPr lang="vi-VN" dirty="0"/>
              <a:t> </a:t>
            </a:r>
            <a:r>
              <a:rPr lang="vi-VN" dirty="0" err="1"/>
              <a:t>khả</a:t>
            </a:r>
            <a:r>
              <a:rPr lang="vi-VN" dirty="0"/>
              <a:t> thi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ý t</a:t>
            </a:r>
            <a:r>
              <a:rPr lang="vi-VN" dirty="0"/>
              <a:t>ư</a:t>
            </a:r>
            <a:r>
              <a:rPr lang="en-US" dirty="0" err="1"/>
              <a:t>ởng</a:t>
            </a:r>
            <a:r>
              <a:rPr lang="vi-VN" dirty="0"/>
              <a:t> khi </a:t>
            </a:r>
            <a:r>
              <a:rPr lang="vi-VN" dirty="0" err="1"/>
              <a:t>điều</a:t>
            </a:r>
            <a:r>
              <a:rPr lang="vi-VN" dirty="0"/>
              <a:t> </a:t>
            </a:r>
            <a:r>
              <a:rPr lang="vi-VN" dirty="0" err="1"/>
              <a:t>kiện</a:t>
            </a:r>
            <a:r>
              <a:rPr lang="vi-VN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,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khóa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d</a:t>
            </a:r>
            <a:r>
              <a:rPr lang="vi-VN" dirty="0"/>
              <a:t>ư</a:t>
            </a:r>
            <a:r>
              <a:rPr lang="en-US" dirty="0" err="1"/>
              <a:t>ỡng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h</a:t>
            </a:r>
            <a:r>
              <a:rPr lang="vi-VN" dirty="0"/>
              <a:t>ơ</a:t>
            </a:r>
            <a:r>
              <a:rPr lang="en-US" dirty="0"/>
              <a:t>n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đ</a:t>
            </a:r>
            <a:r>
              <a:rPr lang="vi-VN" dirty="0"/>
              <a:t>ơ</a:t>
            </a:r>
            <a:r>
              <a:rPr lang="en-US" dirty="0"/>
              <a:t>n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vi-VN" dirty="0"/>
              <a:t>.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81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21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C5F4E-D73C-2E4E-806F-B079AC055FB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26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image" Target="NUL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59267" y="2393951"/>
          <a:ext cx="12103100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Image" r:id="rId3" imgW="10209524" imgH="1815873" progId="Photoshop.Image.6">
                  <p:embed/>
                </p:oleObj>
              </mc:Choice>
              <mc:Fallback>
                <p:oleObj name="Image" r:id="rId3" imgW="10209524" imgH="1815873" progId="Photoshop.Image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7" y="2393951"/>
                        <a:ext cx="12103100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6567" y="4292600"/>
            <a:ext cx="12098867" cy="2520950"/>
            <a:chOff x="0" y="2640"/>
            <a:chExt cx="5760" cy="1680"/>
          </a:xfrm>
        </p:grpSpPr>
        <p:sp>
          <p:nvSpPr>
            <p:cNvPr id="6" name="Rectangle 17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168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1800"/>
            </a:p>
          </p:txBody>
        </p:sp>
        <p:sp>
          <p:nvSpPr>
            <p:cNvPr id="7" name="Rectangle 18">
              <a:extLst>
                <a:ext uri="{FF2B5EF4-FFF2-40B4-BE49-F238E27FC236}">
                  <a16:creationId xmlns:a16="http://schemas.microsoft.com/office/drawing/2014/main" xmlns="" id="{86E02331-76E4-40CC-B116-8A19AA6D43E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96"/>
            </a:xfrm>
            <a:prstGeom prst="rect">
              <a:avLst/>
            </a:prstGeom>
            <a:gradFill rotWithShape="0">
              <a:gsLst>
                <a:gs pos="0">
                  <a:srgbClr val="5D5D5D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</p:grpSp>
      <p:sp>
        <p:nvSpPr>
          <p:cNvPr id="8" name="Rectangle 19">
            <a:extLst>
              <a:ext uri="{FF2B5EF4-FFF2-40B4-BE49-F238E27FC236}">
                <a16:creationId xmlns:a16="http://schemas.microsoft.com/office/drawing/2014/main" xmlns="" id="{5B0CFDE7-A331-400D-AA75-1F6C18931B16}"/>
              </a:ext>
            </a:extLst>
          </p:cNvPr>
          <p:cNvSpPr>
            <a:spLocks noChangeArrowheads="1"/>
          </p:cNvSpPr>
          <p:nvPr/>
        </p:nvSpPr>
        <p:spPr bwMode="gray">
          <a:xfrm>
            <a:off x="46567" y="44450"/>
            <a:ext cx="12098867" cy="414655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0D264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-6350" y="1"/>
            <a:ext cx="12198351" cy="6856413"/>
            <a:chOff x="-3" y="0"/>
            <a:chExt cx="5763" cy="4319"/>
          </a:xfrm>
        </p:grpSpPr>
        <p:sp>
          <p:nvSpPr>
            <p:cNvPr id="10" name="AutoShape 21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2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1800"/>
            </a:p>
          </p:txBody>
        </p:sp>
        <p:sp>
          <p:nvSpPr>
            <p:cNvPr id="11" name="Freeform 22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>
                <a:gd name="T0" fmla="*/ 0 w 336"/>
                <a:gd name="T1" fmla="*/ 6 h 384"/>
                <a:gd name="T2" fmla="*/ 0 w 336"/>
                <a:gd name="T3" fmla="*/ 52 h 384"/>
                <a:gd name="T4" fmla="*/ 33 w 336"/>
                <a:gd name="T5" fmla="*/ 26 h 384"/>
                <a:gd name="T6" fmla="*/ 65 w 336"/>
                <a:gd name="T7" fmla="*/ 6 h 384"/>
                <a:gd name="T8" fmla="*/ 115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2" name="Freeform 23"/>
            <p:cNvSpPr>
              <a:spLocks/>
            </p:cNvSpPr>
            <p:nvPr userDrawn="1"/>
          </p:nvSpPr>
          <p:spPr bwMode="gray">
            <a:xfrm rot="-5408600">
              <a:off x="-50" y="4030"/>
              <a:ext cx="336" cy="242"/>
            </a:xfrm>
            <a:custGeom>
              <a:avLst/>
              <a:gdLst>
                <a:gd name="T0" fmla="*/ 0 w 336"/>
                <a:gd name="T1" fmla="*/ 2 h 384"/>
                <a:gd name="T2" fmla="*/ 0 w 336"/>
                <a:gd name="T3" fmla="*/ 15 h 384"/>
                <a:gd name="T4" fmla="*/ 96 w 336"/>
                <a:gd name="T5" fmla="*/ 8 h 384"/>
                <a:gd name="T6" fmla="*/ 192 w 336"/>
                <a:gd name="T7" fmla="*/ 2 h 384"/>
                <a:gd name="T8" fmla="*/ 336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3" name="Freeform 24"/>
            <p:cNvSpPr>
              <a:spLocks/>
            </p:cNvSpPr>
            <p:nvPr userDrawn="1"/>
          </p:nvSpPr>
          <p:spPr bwMode="gray">
            <a:xfrm rot="10769190">
              <a:off x="5519" y="4031"/>
              <a:ext cx="232" cy="287"/>
            </a:xfrm>
            <a:custGeom>
              <a:avLst/>
              <a:gdLst>
                <a:gd name="T0" fmla="*/ 0 w 336"/>
                <a:gd name="T1" fmla="*/ 6 h 384"/>
                <a:gd name="T2" fmla="*/ 0 w 336"/>
                <a:gd name="T3" fmla="*/ 50 h 384"/>
                <a:gd name="T4" fmla="*/ 7 w 336"/>
                <a:gd name="T5" fmla="*/ 25 h 384"/>
                <a:gd name="T6" fmla="*/ 15 w 336"/>
                <a:gd name="T7" fmla="*/ 6 h 384"/>
                <a:gd name="T8" fmla="*/ 25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4" name="Freeform 25"/>
            <p:cNvSpPr>
              <a:spLocks/>
            </p:cNvSpPr>
            <p:nvPr userDrawn="1"/>
          </p:nvSpPr>
          <p:spPr bwMode="gray">
            <a:xfrm rot="5400000">
              <a:off x="5472" y="0"/>
              <a:ext cx="288" cy="288"/>
            </a:xfrm>
            <a:custGeom>
              <a:avLst/>
              <a:gdLst>
                <a:gd name="T0" fmla="*/ 0 w 336"/>
                <a:gd name="T1" fmla="*/ 6 h 384"/>
                <a:gd name="T2" fmla="*/ 0 w 336"/>
                <a:gd name="T3" fmla="*/ 52 h 384"/>
                <a:gd name="T4" fmla="*/ 33 w 336"/>
                <a:gd name="T5" fmla="*/ 26 h 384"/>
                <a:gd name="T6" fmla="*/ 65 w 336"/>
                <a:gd name="T7" fmla="*/ 6 h 384"/>
                <a:gd name="T8" fmla="*/ 115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949820" y="1744786"/>
            <a:ext cx="10363200" cy="1066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953000"/>
            <a:ext cx="85344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1BF75E63-3F15-4419-A133-8DBBD8778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20" name="Rectangle 5">
            <a:extLst>
              <a:ext uri="{FF2B5EF4-FFF2-40B4-BE49-F238E27FC236}">
                <a16:creationId xmlns:a16="http://schemas.microsoft.com/office/drawing/2014/main" xmlns="" id="{FCA7B6E4-769C-4348-B61D-80366A7FA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E08DEE6-20D6-41A7-9E84-DA899FB354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650" y="223963"/>
            <a:ext cx="1536700" cy="13462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6122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6122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8839200" cy="868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47801"/>
            <a:ext cx="10972800" cy="4949825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1"/>
            <a:ext cx="53848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1"/>
            <a:ext cx="53848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285751"/>
            <a:ext cx="12208933" cy="911225"/>
            <a:chOff x="-1" y="196"/>
            <a:chExt cx="5768" cy="635"/>
          </a:xfrm>
        </p:grpSpPr>
        <p:sp>
          <p:nvSpPr>
            <p:cNvPr id="1036" name="Rectangle 12"/>
            <p:cNvSpPr>
              <a:spLocks noChangeArrowheads="1"/>
            </p:cNvSpPr>
            <p:nvPr userDrawn="1"/>
          </p:nvSpPr>
          <p:spPr bwMode="gray">
            <a:xfrm>
              <a:off x="1" y="196"/>
              <a:ext cx="5766" cy="63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1800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gray">
            <a:xfrm flipH="1" flipV="1">
              <a:off x="2265" y="196"/>
              <a:ext cx="3497" cy="226"/>
            </a:xfrm>
            <a:custGeom>
              <a:avLst/>
              <a:gdLst>
                <a:gd name="T0" fmla="*/ 7291 w 1497"/>
                <a:gd name="T1" fmla="*/ 2 h 590"/>
                <a:gd name="T2" fmla="*/ 243258 w 1497"/>
                <a:gd name="T3" fmla="*/ 2 h 590"/>
                <a:gd name="T4" fmla="*/ 0 w 1497"/>
                <a:gd name="T5" fmla="*/ 0 h 590"/>
                <a:gd name="T6" fmla="*/ 0 w 1497"/>
                <a:gd name="T7" fmla="*/ 2 h 5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rgbClr val="0D264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gray">
            <a:xfrm>
              <a:off x="-1" y="514"/>
              <a:ext cx="3702" cy="311"/>
            </a:xfrm>
            <a:custGeom>
              <a:avLst/>
              <a:gdLst>
                <a:gd name="T0" fmla="*/ 10255 w 1497"/>
                <a:gd name="T1" fmla="*/ 13 h 590"/>
                <a:gd name="T2" fmla="*/ 342387 w 1497"/>
                <a:gd name="T3" fmla="*/ 13 h 590"/>
                <a:gd name="T4" fmla="*/ 0 w 1497"/>
                <a:gd name="T5" fmla="*/ 0 h 590"/>
                <a:gd name="T6" fmla="*/ 0 w 1497"/>
                <a:gd name="T7" fmla="*/ 13 h 5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rgbClr val="00475E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039" name="Rectangle 15">
            <a:extLst>
              <a:ext uri="{FF2B5EF4-FFF2-40B4-BE49-F238E27FC236}">
                <a16:creationId xmlns:a16="http://schemas.microsoft.com/office/drawing/2014/main" xmlns="" id="{7B8F8BD7-D186-4B3E-8F66-ED5E90E3169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17" y="0"/>
            <a:ext cx="12192000" cy="2413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0D264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1040" name="Rectangle 16">
            <a:extLst>
              <a:ext uri="{FF2B5EF4-FFF2-40B4-BE49-F238E27FC236}">
                <a16:creationId xmlns:a16="http://schemas.microsoft.com/office/drawing/2014/main" xmlns="" id="{95312F61-506E-4905-9068-6CE062B0DD61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933" y="1235075"/>
            <a:ext cx="12177184" cy="158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235200" y="274638"/>
            <a:ext cx="88392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07763" dir="18900000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1"/>
            <a:ext cx="10972800" cy="494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18CE9C96-E6DA-4561-89FA-6049D1E456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1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fld id="{A24F9D5F-C252-4832-930F-3EC09A21CCBB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BF25E7CB-7A86-402C-8906-74D580CE86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1"/>
            <a:ext cx="3860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BAE2610D-66D0-40EE-B5D9-4127FD5D5E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fld id="{8F412A52-2C33-4797-8753-8689369D666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81" y="69517"/>
            <a:ext cx="1234072" cy="108108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875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wipe dir="r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inyurl.com/preSTEM2019-DN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tinyurl.com/chudeCanhan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9820" y="2511397"/>
            <a:ext cx="10363200" cy="1066800"/>
          </a:xfrm>
        </p:spPr>
        <p:txBody>
          <a:bodyPr/>
          <a:lstStyle/>
          <a:p>
            <a:r>
              <a:rPr lang="en-US" b="1" cap="all" dirty="0">
                <a:latin typeface="Arial" panose="020B0604020202020204" pitchFamily="34" charset="0"/>
                <a:cs typeface="Arial" panose="020B0604020202020204" pitchFamily="34" charset="0"/>
              </a:rPr>
              <a:t>XÂY </a:t>
            </a:r>
            <a:r>
              <a:rPr lang="en-US" b="1" cap="all">
                <a:latin typeface="Arial" panose="020B0604020202020204" pitchFamily="34" charset="0"/>
                <a:cs typeface="Arial" panose="020B0604020202020204" pitchFamily="34" charset="0"/>
              </a:rPr>
              <a:t>DỰNG </a:t>
            </a:r>
            <a:r>
              <a:rPr lang="en-US" b="1" cap="all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</a:t>
            </a:r>
            <a:r>
              <a:rPr lang="en-US" b="1" cap="all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 GIÁO DỤC STEM </a:t>
            </a:r>
            <a:r>
              <a:rPr lang="en-US" b="1" cap="all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en-US" b="1" cap="all" smtClean="0">
                <a:latin typeface="Arial" panose="020B0604020202020204" pitchFamily="34" charset="0"/>
                <a:cs typeface="Arial" panose="020B0604020202020204" pitchFamily="34" charset="0"/>
              </a:rPr>
              <a:t>GIÁO DỤC TRUNG </a:t>
            </a:r>
            <a:r>
              <a:rPr lang="en-US" b="1" cap="all" dirty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, 28/10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31/10/2019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3040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TRẢI NGHIỆM CHỦ ĐỀ 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18137"/>
            <a:ext cx="11009971" cy="4949825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: 45 </a:t>
            </a:r>
            <a:r>
              <a:rPr lang="en-US" dirty="0" err="1" smtClean="0"/>
              <a:t>phút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AutoNum type="arabicPeriod" startAt="3"/>
            </a:pP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:</a:t>
            </a:r>
          </a:p>
          <a:p>
            <a:pPr marL="400050" lvl="1" indent="0">
              <a:buNone/>
            </a:pPr>
            <a:r>
              <a:rPr lang="en-US" sz="3200" dirty="0"/>
              <a:t>+ </a:t>
            </a:r>
            <a:r>
              <a:rPr lang="en-US" sz="3200" dirty="0" err="1"/>
              <a:t>Thảo</a:t>
            </a:r>
            <a:r>
              <a:rPr lang="en-US" sz="3200" dirty="0"/>
              <a:t> </a:t>
            </a:r>
            <a:r>
              <a:rPr lang="en-US" sz="3200" dirty="0" err="1"/>
              <a:t>luận</a:t>
            </a:r>
            <a:r>
              <a:rPr lang="en-US" sz="3200" dirty="0"/>
              <a:t>,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mạch</a:t>
            </a:r>
            <a:r>
              <a:rPr lang="en-US" sz="3200" dirty="0"/>
              <a:t> </a:t>
            </a:r>
            <a:r>
              <a:rPr lang="en-US" sz="3200" dirty="0" err="1"/>
              <a:t>điện</a:t>
            </a:r>
            <a:r>
              <a:rPr lang="en-US" sz="3200" dirty="0"/>
              <a:t>,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thiết</a:t>
            </a:r>
            <a:r>
              <a:rPr lang="en-US" sz="3200" dirty="0"/>
              <a:t> </a:t>
            </a:r>
            <a:r>
              <a:rPr lang="en-US" sz="3200" dirty="0" err="1"/>
              <a:t>kế</a:t>
            </a:r>
            <a:r>
              <a:rPr lang="en-US" sz="3200" dirty="0"/>
              <a:t> </a:t>
            </a:r>
            <a:r>
              <a:rPr lang="en-US" sz="3200" dirty="0" err="1"/>
              <a:t>sản</a:t>
            </a:r>
            <a:r>
              <a:rPr lang="en-US" sz="3200" dirty="0"/>
              <a:t> </a:t>
            </a:r>
            <a:r>
              <a:rPr lang="en-US" sz="3200" dirty="0" err="1"/>
              <a:t>phẩm</a:t>
            </a:r>
            <a:r>
              <a:rPr lang="en-US" sz="3200" dirty="0"/>
              <a:t> (</a:t>
            </a:r>
            <a:r>
              <a:rPr lang="en-US" sz="3200" dirty="0" err="1"/>
              <a:t>giấy</a:t>
            </a:r>
            <a:r>
              <a:rPr lang="en-US" sz="3200" dirty="0"/>
              <a:t> A0</a:t>
            </a:r>
            <a:r>
              <a:rPr lang="en-US" sz="3200" dirty="0" smtClean="0"/>
              <a:t>).</a:t>
            </a:r>
            <a:endParaRPr lang="en-US" sz="3200" dirty="0"/>
          </a:p>
          <a:p>
            <a:pPr marL="400050" lvl="1" indent="0">
              <a:buNone/>
            </a:pPr>
            <a:r>
              <a:rPr lang="en-US" sz="3200" dirty="0"/>
              <a:t>+ </a:t>
            </a:r>
            <a:r>
              <a:rPr lang="en-US" sz="3200" b="1" dirty="0" err="1"/>
              <a:t>Chế</a:t>
            </a:r>
            <a:r>
              <a:rPr lang="en-US" sz="3200" b="1" dirty="0"/>
              <a:t> </a:t>
            </a:r>
            <a:r>
              <a:rPr lang="en-US" sz="3200" b="1" dirty="0" err="1"/>
              <a:t>tạo</a:t>
            </a:r>
            <a:r>
              <a:rPr lang="en-US" sz="3200" b="1" dirty="0"/>
              <a:t> </a:t>
            </a:r>
            <a:r>
              <a:rPr lang="en-US" sz="3200" dirty="0" err="1"/>
              <a:t>đèn</a:t>
            </a:r>
            <a:r>
              <a:rPr lang="en-US" sz="3200" dirty="0"/>
              <a:t> </a:t>
            </a:r>
            <a:r>
              <a:rPr lang="en-US" sz="3200" dirty="0" err="1"/>
              <a:t>ngủ</a:t>
            </a:r>
            <a:r>
              <a:rPr lang="en-US" sz="3200" dirty="0"/>
              <a:t> </a:t>
            </a:r>
            <a:r>
              <a:rPr lang="en-US" sz="3200" dirty="0" err="1"/>
              <a:t>theo</a:t>
            </a:r>
            <a:r>
              <a:rPr lang="en-US" sz="3200" dirty="0"/>
              <a:t> </a:t>
            </a:r>
            <a:r>
              <a:rPr lang="en-US" sz="3200" dirty="0" err="1"/>
              <a:t>tiêu</a:t>
            </a:r>
            <a:r>
              <a:rPr lang="en-US" sz="3200" dirty="0"/>
              <a:t> </a:t>
            </a:r>
            <a:r>
              <a:rPr lang="en-US" sz="3200" dirty="0" err="1"/>
              <a:t>chuẩn</a:t>
            </a:r>
            <a:r>
              <a:rPr lang="en-US" sz="3200" dirty="0"/>
              <a:t>.</a:t>
            </a:r>
          </a:p>
          <a:p>
            <a:pPr marL="400050" lvl="1" indent="0">
              <a:buNone/>
            </a:pPr>
            <a:r>
              <a:rPr lang="en-US" sz="3200" dirty="0"/>
              <a:t>+ </a:t>
            </a:r>
            <a:r>
              <a:rPr lang="en-US" sz="3200" dirty="0" err="1"/>
              <a:t>Chuẩn</a:t>
            </a:r>
            <a:r>
              <a:rPr lang="en-US" sz="3200" dirty="0"/>
              <a:t>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b="1" dirty="0" err="1"/>
              <a:t>báo</a:t>
            </a:r>
            <a:r>
              <a:rPr lang="en-US" sz="3200" b="1" dirty="0"/>
              <a:t> </a:t>
            </a:r>
            <a:r>
              <a:rPr lang="en-US" sz="3200" b="1" dirty="0" err="1"/>
              <a:t>cáo</a:t>
            </a:r>
            <a:r>
              <a:rPr lang="en-US" sz="3200" b="1" dirty="0"/>
              <a:t> </a:t>
            </a:r>
            <a:r>
              <a:rPr lang="en-US" sz="3200" b="1" dirty="0" err="1"/>
              <a:t>bản</a:t>
            </a:r>
            <a:r>
              <a:rPr lang="en-US" sz="3200" b="1" dirty="0"/>
              <a:t> </a:t>
            </a:r>
            <a:r>
              <a:rPr lang="en-US" sz="3200" b="1" dirty="0" err="1"/>
              <a:t>vẽ</a:t>
            </a:r>
            <a:r>
              <a:rPr lang="en-US" sz="3200" b="1" dirty="0"/>
              <a:t>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sản</a:t>
            </a:r>
            <a:r>
              <a:rPr lang="en-US" sz="3200" b="1" dirty="0"/>
              <a:t> </a:t>
            </a:r>
            <a:r>
              <a:rPr lang="en-US" sz="3200" b="1" dirty="0" err="1"/>
              <a:t>phẩm</a:t>
            </a:r>
            <a:r>
              <a:rPr lang="en-US" sz="3200" b="1" dirty="0"/>
              <a:t> </a:t>
            </a:r>
            <a:r>
              <a:rPr lang="en-US" sz="3200" dirty="0"/>
              <a:t>(</a:t>
            </a:r>
            <a:r>
              <a:rPr lang="en-US" sz="3200" dirty="0" err="1"/>
              <a:t>mô</a:t>
            </a:r>
            <a:r>
              <a:rPr lang="en-US" sz="3200" dirty="0"/>
              <a:t> </a:t>
            </a:r>
            <a:r>
              <a:rPr lang="en-US" sz="3200" dirty="0" err="1"/>
              <a:t>tả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sản</a:t>
            </a:r>
            <a:r>
              <a:rPr lang="en-US" sz="3200" dirty="0"/>
              <a:t> </a:t>
            </a:r>
            <a:r>
              <a:rPr lang="en-US" sz="3200" dirty="0" err="1"/>
              <a:t>phẩm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i="1" dirty="0" err="1"/>
              <a:t>kiến</a:t>
            </a:r>
            <a:r>
              <a:rPr lang="en-US" sz="3200" i="1" dirty="0"/>
              <a:t> </a:t>
            </a:r>
            <a:r>
              <a:rPr lang="en-US" sz="3200" i="1" dirty="0" err="1"/>
              <a:t>thức</a:t>
            </a:r>
            <a:r>
              <a:rPr lang="en-US" sz="3200" i="1" dirty="0"/>
              <a:t> </a:t>
            </a:r>
            <a:r>
              <a:rPr lang="en-US" sz="3200" i="1" dirty="0" err="1"/>
              <a:t>liên</a:t>
            </a:r>
            <a:r>
              <a:rPr lang="en-US" sz="3200" i="1" dirty="0"/>
              <a:t> </a:t>
            </a:r>
            <a:r>
              <a:rPr lang="en-US" sz="3200" i="1" dirty="0" err="1"/>
              <a:t>quan</a:t>
            </a:r>
            <a:r>
              <a:rPr lang="en-US" sz="3200" i="1" dirty="0"/>
              <a:t>; </a:t>
            </a:r>
            <a:r>
              <a:rPr lang="en-US" sz="3200" i="1" dirty="0" err="1"/>
              <a:t>kết</a:t>
            </a:r>
            <a:r>
              <a:rPr lang="en-US" sz="3200" i="1" dirty="0"/>
              <a:t> </a:t>
            </a:r>
            <a:r>
              <a:rPr lang="en-US" sz="3200" i="1" dirty="0" err="1"/>
              <a:t>quả</a:t>
            </a:r>
            <a:r>
              <a:rPr lang="en-US" sz="3200" i="1" dirty="0"/>
              <a:t> </a:t>
            </a:r>
            <a:r>
              <a:rPr lang="en-US" sz="3200" i="1" dirty="0" err="1"/>
              <a:t>thử</a:t>
            </a:r>
            <a:r>
              <a:rPr lang="en-US" sz="3200" i="1" dirty="0"/>
              <a:t> </a:t>
            </a:r>
            <a:r>
              <a:rPr lang="en-US" sz="3200" i="1" dirty="0" err="1"/>
              <a:t>nghiệm</a:t>
            </a:r>
            <a:r>
              <a:rPr lang="en-SG" sz="3200" i="1" dirty="0"/>
              <a:t>, </a:t>
            </a:r>
            <a:r>
              <a:rPr lang="en-SG" sz="3200" i="1" dirty="0" err="1"/>
              <a:t>các</a:t>
            </a:r>
            <a:r>
              <a:rPr lang="en-SG" sz="3200" i="1" dirty="0"/>
              <a:t> </a:t>
            </a:r>
            <a:r>
              <a:rPr lang="en-SG" sz="3200" i="1" dirty="0" err="1"/>
              <a:t>tiêu</a:t>
            </a:r>
            <a:r>
              <a:rPr lang="en-SG" sz="3200" i="1" dirty="0"/>
              <a:t> </a:t>
            </a:r>
            <a:r>
              <a:rPr lang="en-SG" sz="3200" i="1" dirty="0" err="1"/>
              <a:t>chí</a:t>
            </a:r>
            <a:r>
              <a:rPr lang="en-SG" sz="3200" i="1" dirty="0"/>
              <a:t> </a:t>
            </a:r>
            <a:r>
              <a:rPr lang="en-SG" sz="3200" dirty="0" err="1"/>
              <a:t>của</a:t>
            </a:r>
            <a:r>
              <a:rPr lang="en-SG" sz="3200" dirty="0"/>
              <a:t> </a:t>
            </a:r>
            <a:r>
              <a:rPr lang="en-SG" sz="3200" dirty="0" err="1"/>
              <a:t>sản</a:t>
            </a:r>
            <a:r>
              <a:rPr lang="en-SG" sz="3200" dirty="0"/>
              <a:t> </a:t>
            </a:r>
            <a:r>
              <a:rPr lang="en-SG" sz="3200" dirty="0" err="1"/>
              <a:t>phẩm</a:t>
            </a:r>
            <a:r>
              <a:rPr lang="en-SG" sz="3200" dirty="0"/>
              <a:t>).</a:t>
            </a:r>
            <a:endParaRPr lang="en-US" sz="3200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GK: </a:t>
            </a:r>
            <a:r>
              <a:rPr lang="en-US" u="sng" dirty="0" smtClean="0"/>
              <a:t>test.sgk.edu.vn )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6433504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TRẢI NGHIỆM CHỦ ĐỀ 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8137"/>
            <a:ext cx="6414198" cy="4949825"/>
          </a:xfrm>
        </p:spPr>
        <p:txBody>
          <a:bodyPr/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Tiêu chí bản vẽ thiết kế sản phẩm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9599" y="2288501"/>
          <a:ext cx="11270984" cy="4126992"/>
        </p:xfrm>
        <a:graphic>
          <a:graphicData uri="http://schemas.openxmlformats.org/drawingml/2006/table">
            <a:tbl>
              <a:tblPr/>
              <a:tblGrid>
                <a:gridCol w="66386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56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66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0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Tiêu</a:t>
                      </a: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chí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Điểm tối đa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Điểm đạt được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2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Bản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vẽ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mạch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điện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đèn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vẽ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ràng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đúng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nguyên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03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Bản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thiết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kê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́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kiểu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dáng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đèn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vẽ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ràng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đẹp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sáng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tạo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khả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thi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02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Giải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thích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nguyên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đèn</a:t>
                      </a: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02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Trình bày rõ ràng, logic, sinh động.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0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Tổng điểm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SG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SG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19099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smtClean="0"/>
              <a:t>BÁO CÁO SẢN PHẨM</a:t>
            </a:r>
            <a:endParaRPr lang="en-S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68510"/>
            <a:ext cx="10972800" cy="420708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SG" sz="3600" dirty="0" err="1"/>
              <a:t>Mỗi</a:t>
            </a:r>
            <a:r>
              <a:rPr lang="en-SG" sz="3600" dirty="0"/>
              <a:t> </a:t>
            </a:r>
            <a:r>
              <a:rPr lang="en-SG" sz="3600" dirty="0" err="1"/>
              <a:t>nhóm</a:t>
            </a:r>
            <a:r>
              <a:rPr lang="en-SG" sz="3600" dirty="0"/>
              <a:t> </a:t>
            </a:r>
            <a:r>
              <a:rPr lang="en-SG" sz="3600" dirty="0" err="1"/>
              <a:t>báo</a:t>
            </a:r>
            <a:r>
              <a:rPr lang="en-SG" sz="3600" dirty="0"/>
              <a:t> </a:t>
            </a:r>
            <a:r>
              <a:rPr lang="en-SG" sz="3600" dirty="0" err="1"/>
              <a:t>cáo</a:t>
            </a:r>
            <a:r>
              <a:rPr lang="en-SG" sz="3600" dirty="0"/>
              <a:t> </a:t>
            </a:r>
            <a:r>
              <a:rPr lang="en-SG" sz="3600" dirty="0" err="1" smtClean="0"/>
              <a:t>hoạt</a:t>
            </a:r>
            <a:r>
              <a:rPr lang="en-SG" sz="3600" dirty="0" smtClean="0"/>
              <a:t> </a:t>
            </a:r>
            <a:r>
              <a:rPr lang="en-SG" sz="3600" dirty="0" err="1" smtClean="0"/>
              <a:t>động</a:t>
            </a:r>
            <a:r>
              <a:rPr lang="en-SG" sz="3600" dirty="0" smtClean="0"/>
              <a:t> </a:t>
            </a:r>
            <a:r>
              <a:rPr lang="en-SG" sz="3600" dirty="0" err="1" smtClean="0"/>
              <a:t>trải</a:t>
            </a:r>
            <a:r>
              <a:rPr lang="en-SG" sz="3600" dirty="0" smtClean="0"/>
              <a:t> </a:t>
            </a:r>
            <a:r>
              <a:rPr lang="en-SG" sz="3600" dirty="0" err="1" smtClean="0"/>
              <a:t>nghiệm</a:t>
            </a:r>
            <a:r>
              <a:rPr lang="en-SG" sz="3600" dirty="0" smtClean="0"/>
              <a:t> </a:t>
            </a:r>
            <a:r>
              <a:rPr lang="en-SG" sz="3600" dirty="0" err="1"/>
              <a:t>trong</a:t>
            </a:r>
            <a:r>
              <a:rPr lang="en-SG" sz="3600" dirty="0"/>
              <a:t> 5 </a:t>
            </a:r>
            <a:r>
              <a:rPr lang="en-SG" sz="3600" dirty="0" err="1"/>
              <a:t>phút</a:t>
            </a:r>
            <a:r>
              <a:rPr lang="en-SG" sz="3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SG" sz="3600" dirty="0" err="1"/>
              <a:t>Các</a:t>
            </a:r>
            <a:r>
              <a:rPr lang="en-SG" sz="3600" dirty="0"/>
              <a:t> </a:t>
            </a:r>
            <a:r>
              <a:rPr lang="en-SG" sz="3600" dirty="0" err="1"/>
              <a:t>nhóm</a:t>
            </a:r>
            <a:r>
              <a:rPr lang="en-SG" sz="3600" dirty="0"/>
              <a:t> </a:t>
            </a:r>
            <a:r>
              <a:rPr lang="en-SG" sz="3600" dirty="0" err="1"/>
              <a:t>khác</a:t>
            </a:r>
            <a:r>
              <a:rPr lang="en-SG" sz="3600" dirty="0"/>
              <a:t> </a:t>
            </a:r>
            <a:r>
              <a:rPr lang="en-SG" sz="3600" dirty="0" err="1"/>
              <a:t>đặt</a:t>
            </a:r>
            <a:r>
              <a:rPr lang="en-SG" sz="3600" dirty="0"/>
              <a:t> </a:t>
            </a:r>
            <a:r>
              <a:rPr lang="en-SG" sz="3600" dirty="0" err="1"/>
              <a:t>câu</a:t>
            </a:r>
            <a:r>
              <a:rPr lang="en-SG" sz="3600" dirty="0"/>
              <a:t> </a:t>
            </a:r>
            <a:r>
              <a:rPr lang="en-SG" sz="3600" dirty="0" err="1"/>
              <a:t>hỏi</a:t>
            </a:r>
            <a:r>
              <a:rPr lang="en-SG" sz="3600" dirty="0"/>
              <a:t> </a:t>
            </a:r>
            <a:r>
              <a:rPr lang="en-SG" sz="3600" dirty="0" err="1"/>
              <a:t>cho</a:t>
            </a:r>
            <a:r>
              <a:rPr lang="en-SG" sz="3600" dirty="0"/>
              <a:t> </a:t>
            </a:r>
            <a:r>
              <a:rPr lang="en-SG" sz="3600" dirty="0" err="1"/>
              <a:t>nhóm</a:t>
            </a:r>
            <a:r>
              <a:rPr lang="en-SG" sz="3600" dirty="0"/>
              <a:t> </a:t>
            </a:r>
            <a:r>
              <a:rPr lang="en-SG" sz="3600" dirty="0" err="1"/>
              <a:t>trình</a:t>
            </a:r>
            <a:r>
              <a:rPr lang="en-SG" sz="3600" dirty="0"/>
              <a:t> </a:t>
            </a:r>
            <a:r>
              <a:rPr lang="en-SG" sz="3600" dirty="0" err="1"/>
              <a:t>bày</a:t>
            </a:r>
            <a:r>
              <a:rPr lang="en-SG" sz="3600" dirty="0"/>
              <a:t> </a:t>
            </a:r>
            <a:r>
              <a:rPr lang="en-SG" sz="3600" dirty="0" err="1"/>
              <a:t>và</a:t>
            </a:r>
            <a:r>
              <a:rPr lang="en-SG" sz="3600" dirty="0"/>
              <a:t> </a:t>
            </a:r>
            <a:r>
              <a:rPr lang="en-SG" sz="3600" dirty="0" err="1"/>
              <a:t>trả</a:t>
            </a:r>
            <a:r>
              <a:rPr lang="en-SG" sz="3600" dirty="0"/>
              <a:t> </a:t>
            </a:r>
            <a:r>
              <a:rPr lang="en-SG" sz="3600" dirty="0" err="1"/>
              <a:t>lời</a:t>
            </a:r>
            <a:r>
              <a:rPr lang="en-SG" sz="3600" dirty="0"/>
              <a:t> </a:t>
            </a:r>
            <a:r>
              <a:rPr lang="en-SG" sz="3600" dirty="0" err="1"/>
              <a:t>trong</a:t>
            </a:r>
            <a:r>
              <a:rPr lang="en-SG" sz="3600" dirty="0"/>
              <a:t> 5 </a:t>
            </a:r>
            <a:r>
              <a:rPr lang="en-SG" sz="3600" dirty="0" err="1" smtClean="0"/>
              <a:t>phút</a:t>
            </a:r>
            <a:r>
              <a:rPr lang="en-SG" sz="3600" dirty="0" smtClean="0"/>
              <a:t>.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151615719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715500" cy="868362"/>
          </a:xfrm>
        </p:spPr>
        <p:txBody>
          <a:bodyPr>
            <a:normAutofit/>
          </a:bodyPr>
          <a:lstStyle/>
          <a:p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Yêu cầu thảo luận: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trải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.</a:t>
            </a:r>
            <a:endParaRPr lang="vi-VN" dirty="0"/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vi-VN" dirty="0"/>
              <a:t>Trao đổi, đề xuất về cách thức tổ chức, giao nhiệm vụ, đánh giá </a:t>
            </a:r>
            <a:r>
              <a:rPr lang="vi-VN" dirty="0" smtClean="0"/>
              <a:t>HS</a:t>
            </a:r>
            <a:r>
              <a:rPr lang="en-US" dirty="0" smtClean="0"/>
              <a:t>?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giai</a:t>
            </a:r>
            <a:r>
              <a:rPr lang="en-US" dirty="0" smtClean="0"/>
              <a:t> </a:t>
            </a:r>
            <a:r>
              <a:rPr lang="en-US" dirty="0" err="1" smtClean="0"/>
              <a:t>đoạn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chốt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/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STEM?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59107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330909"/>
            <a:ext cx="10339137" cy="868362"/>
          </a:xfrm>
        </p:spPr>
        <p:txBody>
          <a:bodyPr/>
          <a:lstStyle/>
          <a:p>
            <a:r>
              <a:rPr lang="en-US" sz="3200" smtClean="0"/>
              <a:t>PHÂN TÍCH KẾT QUẢ HỌC TẬP THEO S-T-E-M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HS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, GV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HS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Nội</a:t>
            </a:r>
            <a:r>
              <a:rPr lang="en-US" dirty="0" smtClean="0"/>
              <a:t> dung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S-T-E-M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HS </a:t>
            </a:r>
            <a:r>
              <a:rPr lang="en-US" u="sng" dirty="0" err="1" smtClean="0"/>
              <a:t>khai</a:t>
            </a:r>
            <a:r>
              <a:rPr lang="en-US" u="sng" dirty="0" smtClean="0"/>
              <a:t> </a:t>
            </a:r>
            <a:r>
              <a:rPr lang="en-US" u="sng" dirty="0" err="1" smtClean="0"/>
              <a:t>thác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u="sng" dirty="0" err="1" smtClean="0"/>
              <a:t>khám</a:t>
            </a:r>
            <a:r>
              <a:rPr lang="en-US" u="sng" dirty="0" smtClean="0"/>
              <a:t> </a:t>
            </a:r>
            <a:r>
              <a:rPr lang="en-US" u="sng" dirty="0" err="1" smtClean="0"/>
              <a:t>phá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3490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274638"/>
            <a:ext cx="10339137" cy="868362"/>
          </a:xfrm>
        </p:spPr>
        <p:txBody>
          <a:bodyPr/>
          <a:lstStyle/>
          <a:p>
            <a:r>
              <a:rPr lang="en-US" smtClean="0"/>
              <a:t>PHÂN TÍCH BẢN THIẾT KẾ THEO S-T-E-M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:</a:t>
            </a:r>
          </a:p>
          <a:p>
            <a:pPr lvl="1" algn="just"/>
            <a:r>
              <a:rPr lang="en-US" sz="3200" dirty="0" err="1" smtClean="0"/>
              <a:t>Sơ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 </a:t>
            </a:r>
            <a:r>
              <a:rPr lang="en-US" sz="3200" dirty="0" err="1" smtClean="0"/>
              <a:t>thiết</a:t>
            </a:r>
            <a:r>
              <a:rPr lang="en-US" sz="3200" dirty="0" smtClean="0"/>
              <a:t> </a:t>
            </a:r>
            <a:r>
              <a:rPr lang="en-US" sz="3200" dirty="0" err="1" smtClean="0"/>
              <a:t>kế</a:t>
            </a:r>
            <a:r>
              <a:rPr lang="en-US" sz="3200" dirty="0" smtClean="0"/>
              <a:t> chi </a:t>
            </a:r>
            <a:r>
              <a:rPr lang="en-US" sz="3200" dirty="0" err="1" smtClean="0"/>
              <a:t>tiết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hiện</a:t>
            </a:r>
            <a:r>
              <a:rPr lang="en-US" sz="3200" dirty="0" smtClean="0"/>
              <a:t> </a:t>
            </a:r>
            <a:r>
              <a:rPr lang="en-US" sz="3200" dirty="0" err="1" smtClean="0"/>
              <a:t>nguyên</a:t>
            </a:r>
            <a:r>
              <a:rPr lang="en-US" sz="3200" dirty="0" smtClean="0"/>
              <a:t> </a:t>
            </a:r>
            <a:r>
              <a:rPr lang="en-US" sz="3200" dirty="0" err="1" smtClean="0"/>
              <a:t>lý</a:t>
            </a:r>
            <a:r>
              <a:rPr lang="en-US" sz="3200" dirty="0" smtClean="0"/>
              <a:t> </a:t>
            </a:r>
            <a:r>
              <a:rPr lang="en-US" sz="3200" dirty="0" err="1" smtClean="0"/>
              <a:t>hoạt</a:t>
            </a:r>
            <a:r>
              <a:rPr lang="en-US" sz="3200" dirty="0" smtClean="0"/>
              <a:t> </a:t>
            </a:r>
            <a:r>
              <a:rPr lang="en-US" sz="3200" dirty="0" err="1" smtClean="0"/>
              <a:t>động</a:t>
            </a:r>
            <a:r>
              <a:rPr lang="en-US" sz="3200" dirty="0" smtClean="0"/>
              <a:t>, </a:t>
            </a:r>
            <a:r>
              <a:rPr lang="en-US" sz="3200" dirty="0" err="1" smtClean="0"/>
              <a:t>chức</a:t>
            </a:r>
            <a:r>
              <a:rPr lang="en-US" sz="3200" dirty="0" smtClean="0"/>
              <a:t> </a:t>
            </a:r>
            <a:r>
              <a:rPr lang="en-US" sz="3200" dirty="0" err="1" smtClean="0"/>
              <a:t>năng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từng</a:t>
            </a:r>
            <a:r>
              <a:rPr lang="en-US" sz="3200" dirty="0" smtClean="0"/>
              <a:t> </a:t>
            </a:r>
            <a:r>
              <a:rPr lang="en-US" sz="3200" dirty="0" err="1" smtClean="0"/>
              <a:t>phần</a:t>
            </a:r>
            <a:r>
              <a:rPr lang="en-US" sz="3200" dirty="0" smtClean="0"/>
              <a:t> </a:t>
            </a:r>
            <a:r>
              <a:rPr lang="en-US" sz="3200" dirty="0" err="1" smtClean="0"/>
              <a:t>tử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sơ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, </a:t>
            </a:r>
            <a:r>
              <a:rPr lang="en-US" sz="3200" dirty="0" err="1" smtClean="0"/>
              <a:t>đồng</a:t>
            </a:r>
            <a:r>
              <a:rPr lang="en-US" sz="3200" dirty="0" smtClean="0"/>
              <a:t> </a:t>
            </a:r>
            <a:r>
              <a:rPr lang="en-US" sz="3200" dirty="0" err="1" smtClean="0"/>
              <a:t>thời</a:t>
            </a:r>
            <a:r>
              <a:rPr lang="en-US" sz="3200" dirty="0" smtClean="0"/>
              <a:t> </a:t>
            </a:r>
            <a:r>
              <a:rPr lang="en-US" sz="3200" dirty="0" err="1" smtClean="0"/>
              <a:t>ghi</a:t>
            </a:r>
            <a:r>
              <a:rPr lang="en-US" sz="3200" dirty="0" smtClean="0"/>
              <a:t> </a:t>
            </a:r>
            <a:r>
              <a:rPr lang="en-US" sz="3200" dirty="0" err="1" smtClean="0"/>
              <a:t>chú</a:t>
            </a:r>
            <a:r>
              <a:rPr lang="en-US" sz="3200" dirty="0" smtClean="0"/>
              <a:t> </a:t>
            </a:r>
            <a:r>
              <a:rPr lang="en-US" sz="3200" dirty="0" err="1" smtClean="0"/>
              <a:t>cụ</a:t>
            </a:r>
            <a:r>
              <a:rPr lang="en-US" sz="3200" dirty="0" smtClean="0"/>
              <a:t> </a:t>
            </a:r>
            <a:r>
              <a:rPr lang="en-US" sz="3200" dirty="0" err="1" smtClean="0"/>
              <a:t>thể</a:t>
            </a:r>
            <a:r>
              <a:rPr lang="en-US" sz="3200" dirty="0" smtClean="0"/>
              <a:t> </a:t>
            </a:r>
            <a:r>
              <a:rPr lang="en-US" sz="3200" dirty="0" err="1" smtClean="0"/>
              <a:t>thông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cho</a:t>
            </a:r>
            <a:r>
              <a:rPr lang="en-US" sz="3200" dirty="0" smtClean="0"/>
              <a:t> </a:t>
            </a:r>
            <a:r>
              <a:rPr lang="en-US" sz="3200" dirty="0" err="1" smtClean="0"/>
              <a:t>từng</a:t>
            </a:r>
            <a:r>
              <a:rPr lang="en-US" sz="3200" dirty="0" smtClean="0"/>
              <a:t> </a:t>
            </a:r>
            <a:r>
              <a:rPr lang="en-US" sz="3200" dirty="0" err="1" smtClean="0"/>
              <a:t>thành</a:t>
            </a:r>
            <a:r>
              <a:rPr lang="en-US" sz="3200" dirty="0" smtClean="0"/>
              <a:t> </a:t>
            </a:r>
            <a:r>
              <a:rPr lang="en-US" sz="3200" dirty="0" err="1" smtClean="0"/>
              <a:t>phần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sơ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.</a:t>
            </a:r>
          </a:p>
          <a:p>
            <a:pPr lvl="1" algn="just"/>
            <a:r>
              <a:rPr lang="en-US" sz="3200" dirty="0" err="1" smtClean="0"/>
              <a:t>Sơ</a:t>
            </a:r>
            <a:r>
              <a:rPr lang="en-US" sz="3200" dirty="0" smtClean="0"/>
              <a:t> </a:t>
            </a:r>
            <a:r>
              <a:rPr lang="en-US" sz="3200" dirty="0" err="1" smtClean="0"/>
              <a:t>đồ</a:t>
            </a:r>
            <a:r>
              <a:rPr lang="en-US" sz="3200" dirty="0" smtClean="0"/>
              <a:t> </a:t>
            </a:r>
            <a:r>
              <a:rPr lang="en-US" sz="3200" dirty="0" err="1" smtClean="0"/>
              <a:t>thiết</a:t>
            </a:r>
            <a:r>
              <a:rPr lang="en-US" sz="3200" dirty="0" smtClean="0"/>
              <a:t> </a:t>
            </a:r>
            <a:r>
              <a:rPr lang="en-US" sz="3200" dirty="0" err="1" smtClean="0"/>
              <a:t>kế</a:t>
            </a:r>
            <a:r>
              <a:rPr lang="en-US" sz="3200" dirty="0" smtClean="0"/>
              <a:t> </a:t>
            </a:r>
            <a:r>
              <a:rPr lang="en-US" sz="3200" dirty="0" err="1" smtClean="0"/>
              <a:t>sản</a:t>
            </a:r>
            <a:r>
              <a:rPr lang="en-US" sz="3200" dirty="0" smtClean="0"/>
              <a:t> </a:t>
            </a:r>
            <a:r>
              <a:rPr lang="en-US" sz="3200" dirty="0" err="1" smtClean="0"/>
              <a:t>phẩm</a:t>
            </a:r>
            <a:r>
              <a:rPr lang="en-US" sz="3200" dirty="0" smtClean="0"/>
              <a:t>: </a:t>
            </a:r>
            <a:r>
              <a:rPr lang="en-US" sz="3200" dirty="0" err="1" smtClean="0"/>
              <a:t>hình</a:t>
            </a:r>
            <a:r>
              <a:rPr lang="en-US" sz="3200" dirty="0" smtClean="0"/>
              <a:t> </a:t>
            </a:r>
            <a:r>
              <a:rPr lang="en-US" sz="3200" dirty="0" err="1" smtClean="0"/>
              <a:t>dạng</a:t>
            </a:r>
            <a:r>
              <a:rPr lang="en-US" sz="3200" dirty="0" smtClean="0"/>
              <a:t>, </a:t>
            </a:r>
            <a:r>
              <a:rPr lang="en-US" sz="3200" dirty="0" err="1" smtClean="0"/>
              <a:t>kích</a:t>
            </a:r>
            <a:r>
              <a:rPr lang="en-US" sz="3200" dirty="0" smtClean="0"/>
              <a:t> </a:t>
            </a:r>
            <a:r>
              <a:rPr lang="en-US" sz="3200" dirty="0" err="1" smtClean="0"/>
              <a:t>thước</a:t>
            </a:r>
            <a:r>
              <a:rPr lang="en-US" sz="3200" dirty="0" smtClean="0"/>
              <a:t>, </a:t>
            </a:r>
            <a:r>
              <a:rPr lang="en-US" sz="3200" dirty="0" err="1" smtClean="0"/>
              <a:t>tính</a:t>
            </a:r>
            <a:r>
              <a:rPr lang="en-US" sz="3200" dirty="0" smtClean="0"/>
              <a:t> </a:t>
            </a:r>
            <a:r>
              <a:rPr lang="en-US" sz="3200" dirty="0" err="1" smtClean="0"/>
              <a:t>chất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từng</a:t>
            </a:r>
            <a:r>
              <a:rPr lang="en-US" sz="3200" dirty="0" smtClean="0"/>
              <a:t> </a:t>
            </a:r>
            <a:r>
              <a:rPr lang="en-US" sz="3200" dirty="0" err="1" smtClean="0"/>
              <a:t>phần</a:t>
            </a:r>
            <a:r>
              <a:rPr lang="en-US" sz="3200" dirty="0" smtClean="0"/>
              <a:t> </a:t>
            </a:r>
            <a:r>
              <a:rPr lang="en-US" sz="3200" dirty="0" err="1" smtClean="0"/>
              <a:t>tử</a:t>
            </a:r>
            <a:r>
              <a:rPr lang="en-US" sz="3200" dirty="0" smtClean="0"/>
              <a:t>, </a:t>
            </a:r>
            <a:r>
              <a:rPr lang="en-US" sz="3200" dirty="0" err="1" smtClean="0"/>
              <a:t>vật</a:t>
            </a:r>
            <a:r>
              <a:rPr lang="en-US" sz="3200" dirty="0" smtClean="0"/>
              <a:t> </a:t>
            </a:r>
            <a:r>
              <a:rPr lang="en-US" sz="3200" dirty="0" err="1" smtClean="0"/>
              <a:t>liệu</a:t>
            </a:r>
            <a:r>
              <a:rPr lang="en-US" sz="3200" dirty="0" smtClean="0"/>
              <a:t>… </a:t>
            </a:r>
          </a:p>
          <a:p>
            <a:pPr lvl="1" algn="just"/>
            <a:r>
              <a:rPr lang="en-US" sz="3200" dirty="0" err="1" smtClean="0"/>
              <a:t>Việc</a:t>
            </a:r>
            <a:r>
              <a:rPr lang="en-US" sz="3200" dirty="0" smtClean="0"/>
              <a:t> </a:t>
            </a:r>
            <a:r>
              <a:rPr lang="en-US" sz="3200" dirty="0" err="1" smtClean="0"/>
              <a:t>chế</a:t>
            </a:r>
            <a:r>
              <a:rPr lang="en-US" sz="3200" dirty="0" smtClean="0"/>
              <a:t> </a:t>
            </a:r>
            <a:r>
              <a:rPr lang="en-US" sz="3200" dirty="0" err="1" smtClean="0"/>
              <a:t>tạo</a:t>
            </a:r>
            <a:r>
              <a:rPr lang="en-US" sz="3200" dirty="0" smtClean="0"/>
              <a:t> </a:t>
            </a:r>
            <a:r>
              <a:rPr lang="en-US" sz="3200" dirty="0" err="1" smtClean="0"/>
              <a:t>sản</a:t>
            </a:r>
            <a:r>
              <a:rPr lang="en-US" sz="3200" dirty="0" smtClean="0"/>
              <a:t> </a:t>
            </a:r>
            <a:r>
              <a:rPr lang="en-US" sz="3200" dirty="0" err="1" smtClean="0"/>
              <a:t>phẩm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gì</a:t>
            </a:r>
            <a:r>
              <a:rPr lang="en-US" sz="3200" dirty="0" smtClean="0"/>
              <a:t> </a:t>
            </a:r>
            <a:r>
              <a:rPr lang="en-US" sz="3200" dirty="0" err="1" smtClean="0"/>
              <a:t>cần</a:t>
            </a:r>
            <a:r>
              <a:rPr lang="en-US" sz="3200" dirty="0" smtClean="0"/>
              <a:t> </a:t>
            </a:r>
            <a:r>
              <a:rPr lang="en-US" sz="3200" dirty="0" err="1" smtClean="0"/>
              <a:t>chú</a:t>
            </a:r>
            <a:r>
              <a:rPr lang="en-US" sz="3200" dirty="0" smtClean="0"/>
              <a:t> ý,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gì</a:t>
            </a:r>
            <a:r>
              <a:rPr lang="en-US" sz="3200" dirty="0" smtClean="0"/>
              <a:t> </a:t>
            </a:r>
            <a:r>
              <a:rPr lang="en-US" sz="3200" dirty="0" err="1" smtClean="0"/>
              <a:t>khác</a:t>
            </a:r>
            <a:r>
              <a:rPr lang="en-US" sz="3200" dirty="0" smtClean="0"/>
              <a:t> so </a:t>
            </a:r>
            <a:r>
              <a:rPr lang="en-US" sz="3200" dirty="0" err="1" smtClean="0"/>
              <a:t>với</a:t>
            </a:r>
            <a:r>
              <a:rPr lang="en-US" sz="3200" dirty="0" smtClean="0"/>
              <a:t> </a:t>
            </a:r>
            <a:r>
              <a:rPr lang="en-US" sz="3200" dirty="0" err="1" smtClean="0"/>
              <a:t>thiết</a:t>
            </a:r>
            <a:r>
              <a:rPr lang="en-US" sz="3200" dirty="0" smtClean="0"/>
              <a:t> </a:t>
            </a:r>
            <a:r>
              <a:rPr lang="en-US" sz="3200" dirty="0" err="1" smtClean="0"/>
              <a:t>kế</a:t>
            </a:r>
            <a:r>
              <a:rPr lang="en-US" sz="3200" dirty="0" smtClean="0"/>
              <a:t>, </a:t>
            </a:r>
            <a:r>
              <a:rPr lang="en-US" sz="3200" dirty="0" err="1" smtClean="0"/>
              <a:t>vì</a:t>
            </a:r>
            <a:r>
              <a:rPr lang="en-US" sz="3200" dirty="0" smtClean="0"/>
              <a:t> </a:t>
            </a:r>
            <a:r>
              <a:rPr lang="en-US" sz="3200" dirty="0" err="1" smtClean="0"/>
              <a:t>sao</a:t>
            </a:r>
            <a:r>
              <a:rPr lang="en-US" sz="32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4436278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274638"/>
            <a:ext cx="10339137" cy="868362"/>
          </a:xfrm>
        </p:spPr>
        <p:txBody>
          <a:bodyPr/>
          <a:lstStyle/>
          <a:p>
            <a:r>
              <a:rPr lang="en-US" smtClean="0"/>
              <a:t>PHÂN TÍCH BẢN THIẾT KẾ THEO </a:t>
            </a:r>
            <a:r>
              <a:rPr lang="en-US" b="1" smtClean="0">
                <a:solidFill>
                  <a:srgbClr val="FFFF00"/>
                </a:solidFill>
              </a:rPr>
              <a:t>S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-T-E-M</a:t>
            </a:r>
            <a:endParaRPr lang="en-US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1"/>
            <a:ext cx="11349789" cy="49498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kế</a:t>
            </a:r>
            <a:r>
              <a:rPr lang="en-US" b="1" dirty="0" smtClean="0"/>
              <a:t> </a:t>
            </a:r>
            <a:r>
              <a:rPr lang="en-US" b="1" dirty="0" err="1" smtClean="0"/>
              <a:t>đèn</a:t>
            </a:r>
            <a:r>
              <a:rPr lang="en-US" b="1" dirty="0" smtClean="0"/>
              <a:t> </a:t>
            </a:r>
            <a:r>
              <a:rPr lang="en-US" b="1" dirty="0" err="1" smtClean="0"/>
              <a:t>ngủ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nguồn</a:t>
            </a:r>
            <a:r>
              <a:rPr lang="en-US" b="1" dirty="0" smtClean="0"/>
              <a:t> </a:t>
            </a:r>
            <a:r>
              <a:rPr lang="en-US" b="1" dirty="0" err="1" smtClean="0"/>
              <a:t>điện</a:t>
            </a:r>
            <a:r>
              <a:rPr lang="en-US" b="1" dirty="0" smtClean="0"/>
              <a:t> </a:t>
            </a:r>
            <a:r>
              <a:rPr lang="en-US" b="1" dirty="0" err="1" smtClean="0"/>
              <a:t>rau</a:t>
            </a:r>
            <a:r>
              <a:rPr lang="en-US" b="1" dirty="0" smtClean="0"/>
              <a:t> </a:t>
            </a:r>
            <a:r>
              <a:rPr lang="en-US" b="1" dirty="0" err="1" smtClean="0"/>
              <a:t>củ</a:t>
            </a:r>
            <a:r>
              <a:rPr lang="en-US" b="1" dirty="0" smtClean="0"/>
              <a:t> </a:t>
            </a:r>
            <a:r>
              <a:rPr lang="en-US" b="1" dirty="0" err="1" smtClean="0"/>
              <a:t>quả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b="1" dirty="0" smtClean="0"/>
              <a:t>S (</a:t>
            </a:r>
            <a:r>
              <a:rPr lang="en-US" b="1" dirty="0" err="1" smtClean="0"/>
              <a:t>Khoa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)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 (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,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).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smtClean="0"/>
              <a:t>HĐT </a:t>
            </a:r>
            <a:r>
              <a:rPr lang="en-US" i="1" dirty="0" err="1" smtClean="0"/>
              <a:t>trên</a:t>
            </a:r>
            <a:r>
              <a:rPr lang="en-US" i="1" dirty="0" smtClean="0"/>
              <a:t> 1 </a:t>
            </a:r>
            <a:r>
              <a:rPr lang="en-US" i="1" dirty="0" err="1" smtClean="0"/>
              <a:t>quả</a:t>
            </a:r>
            <a:r>
              <a:rPr lang="en-US" i="1" dirty="0" smtClean="0"/>
              <a:t>/</a:t>
            </a:r>
            <a:r>
              <a:rPr lang="en-US" i="1" dirty="0" err="1" smtClean="0"/>
              <a:t>củ</a:t>
            </a:r>
            <a:r>
              <a:rPr lang="en-US" i="1" dirty="0" smtClean="0"/>
              <a:t>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đạt</a:t>
            </a:r>
            <a:r>
              <a:rPr lang="en-US" i="1" dirty="0" smtClean="0"/>
              <a:t> </a:t>
            </a:r>
            <a:r>
              <a:rPr lang="en-US" i="1" dirty="0" err="1" smtClean="0"/>
              <a:t>yêu</a:t>
            </a:r>
            <a:r>
              <a:rPr lang="en-US" i="1" dirty="0" smtClean="0"/>
              <a:t> </a:t>
            </a:r>
            <a:r>
              <a:rPr lang="en-US" i="1" dirty="0" err="1" smtClean="0"/>
              <a:t>cầu</a:t>
            </a:r>
            <a:r>
              <a:rPr lang="en-US" i="1" dirty="0" smtClean="0"/>
              <a:t> (3V) </a:t>
            </a:r>
            <a:r>
              <a:rPr lang="en-US" i="1" dirty="0" err="1" smtClean="0"/>
              <a:t>không</a:t>
            </a:r>
            <a:r>
              <a:rPr lang="en-US" i="1" dirty="0" smtClean="0"/>
              <a:t>?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thích</a:t>
            </a:r>
            <a:r>
              <a:rPr lang="en-US" i="1" dirty="0" smtClean="0"/>
              <a:t> </a:t>
            </a:r>
            <a:r>
              <a:rPr lang="en-US" i="1" dirty="0" err="1" smtClean="0"/>
              <a:t>cách</a:t>
            </a:r>
            <a:r>
              <a:rPr lang="en-US" i="1" dirty="0" smtClean="0"/>
              <a:t> </a:t>
            </a: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HĐT </a:t>
            </a:r>
            <a:r>
              <a:rPr lang="en-US" i="1" dirty="0" err="1" smtClean="0"/>
              <a:t>đạt</a:t>
            </a:r>
            <a:r>
              <a:rPr lang="en-US" i="1" dirty="0" smtClean="0"/>
              <a:t> </a:t>
            </a:r>
            <a:r>
              <a:rPr lang="en-US" i="1" dirty="0" err="1" smtClean="0"/>
              <a:t>yêu</a:t>
            </a:r>
            <a:r>
              <a:rPr lang="en-US" i="1" dirty="0" smtClean="0"/>
              <a:t> </a:t>
            </a:r>
            <a:r>
              <a:rPr lang="en-US" i="1" dirty="0" err="1" smtClean="0"/>
              <a:t>cầu</a:t>
            </a:r>
            <a:r>
              <a:rPr lang="en-US" i="1" dirty="0" smtClean="0"/>
              <a:t> (</a:t>
            </a:r>
            <a:r>
              <a:rPr lang="en-US" i="1" dirty="0" err="1" smtClean="0">
                <a:solidFill>
                  <a:srgbClr val="FF0000"/>
                </a:solidFill>
              </a:rPr>
              <a:t>bằng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cách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vận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dụng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kiến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thức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về</a:t>
            </a:r>
            <a:r>
              <a:rPr lang="en-US" i="1" dirty="0" smtClean="0">
                <a:solidFill>
                  <a:srgbClr val="FF0000"/>
                </a:solidFill>
              </a:rPr>
              <a:t> đ/l </a:t>
            </a:r>
            <a:r>
              <a:rPr lang="en-US" i="1" dirty="0" err="1" smtClean="0">
                <a:solidFill>
                  <a:srgbClr val="FF0000"/>
                </a:solidFill>
              </a:rPr>
              <a:t>Ôm</a:t>
            </a:r>
            <a:r>
              <a:rPr lang="en-US" i="1" dirty="0" smtClean="0">
                <a:solidFill>
                  <a:srgbClr val="FF0000"/>
                </a:solidFill>
              </a:rPr>
              <a:t>…</a:t>
            </a:r>
            <a:r>
              <a:rPr lang="en-US" i="1" dirty="0" smtClean="0"/>
              <a:t>).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smtClean="0"/>
              <a:t>HĐT </a:t>
            </a:r>
            <a:r>
              <a:rPr lang="en-US" i="1" dirty="0" err="1" smtClean="0"/>
              <a:t>đo</a:t>
            </a:r>
            <a:r>
              <a:rPr lang="en-US" i="1" dirty="0" smtClean="0"/>
              <a:t> </a:t>
            </a:r>
            <a:r>
              <a:rPr lang="en-US" i="1" dirty="0" err="1" smtClean="0"/>
              <a:t>được</a:t>
            </a:r>
            <a:r>
              <a:rPr lang="en-US" i="1" dirty="0" smtClean="0"/>
              <a:t> </a:t>
            </a:r>
            <a:r>
              <a:rPr lang="en-US" i="1" dirty="0" err="1" smtClean="0"/>
              <a:t>trên</a:t>
            </a:r>
            <a:r>
              <a:rPr lang="en-US" i="1" dirty="0" smtClean="0"/>
              <a:t> </a:t>
            </a:r>
            <a:r>
              <a:rPr lang="en-US" i="1" dirty="0" err="1" smtClean="0"/>
              <a:t>bộ</a:t>
            </a:r>
            <a:r>
              <a:rPr lang="en-US" i="1" dirty="0" smtClean="0"/>
              <a:t> </a:t>
            </a:r>
            <a:r>
              <a:rPr lang="en-US" i="1" dirty="0" err="1" smtClean="0"/>
              <a:t>nguồn</a:t>
            </a:r>
            <a:r>
              <a:rPr lang="en-US" i="1" dirty="0" smtClean="0"/>
              <a:t>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bằng</a:t>
            </a:r>
            <a:r>
              <a:rPr lang="en-US" i="1" dirty="0" smtClean="0"/>
              <a:t> </a:t>
            </a:r>
            <a:r>
              <a:rPr lang="en-US" i="1" dirty="0" err="1" smtClean="0"/>
              <a:t>tổng</a:t>
            </a:r>
            <a:r>
              <a:rPr lang="en-US" i="1" dirty="0" smtClean="0"/>
              <a:t> HĐT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nguồn</a:t>
            </a:r>
            <a:r>
              <a:rPr lang="en-US" i="1" dirty="0" smtClean="0"/>
              <a:t> </a:t>
            </a:r>
            <a:r>
              <a:rPr lang="en-US" i="1" dirty="0" err="1" smtClean="0"/>
              <a:t>riêng</a:t>
            </a:r>
            <a:r>
              <a:rPr lang="en-US" i="1" dirty="0" smtClean="0"/>
              <a:t> </a:t>
            </a:r>
            <a:r>
              <a:rPr lang="en-US" i="1" dirty="0" err="1" smtClean="0"/>
              <a:t>lẻ</a:t>
            </a:r>
            <a:r>
              <a:rPr lang="en-US" i="1" dirty="0" smtClean="0"/>
              <a:t> </a:t>
            </a:r>
            <a:r>
              <a:rPr lang="en-US" i="1" dirty="0" err="1" smtClean="0"/>
              <a:t>không</a:t>
            </a:r>
            <a:r>
              <a:rPr lang="en-US" i="1" dirty="0" smtClean="0"/>
              <a:t>?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thích</a:t>
            </a:r>
            <a:r>
              <a:rPr lang="en-US" i="1" dirty="0" smtClean="0"/>
              <a:t>?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thích</a:t>
            </a:r>
            <a:r>
              <a:rPr lang="en-US" i="1" dirty="0" smtClean="0"/>
              <a:t> </a:t>
            </a:r>
            <a:r>
              <a:rPr lang="en-US" i="1" dirty="0" err="1" smtClean="0"/>
              <a:t>tại</a:t>
            </a:r>
            <a:r>
              <a:rPr lang="en-US" i="1" dirty="0" smtClean="0"/>
              <a:t> </a:t>
            </a:r>
            <a:r>
              <a:rPr lang="en-US" i="1" dirty="0" err="1" smtClean="0"/>
              <a:t>sao</a:t>
            </a:r>
            <a:r>
              <a:rPr lang="en-US" i="1" dirty="0" smtClean="0"/>
              <a:t> </a:t>
            </a: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pin </a:t>
            </a:r>
            <a:r>
              <a:rPr lang="en-US" i="1" dirty="0" err="1" smtClean="0"/>
              <a:t>như</a:t>
            </a:r>
            <a:r>
              <a:rPr lang="en-US" i="1" dirty="0" smtClean="0"/>
              <a:t> </a:t>
            </a:r>
            <a:r>
              <a:rPr lang="en-US" i="1" dirty="0" err="1" smtClean="0"/>
              <a:t>vậy</a:t>
            </a:r>
            <a:r>
              <a:rPr lang="en-US" i="1" dirty="0" smtClean="0"/>
              <a:t>? </a:t>
            </a:r>
            <a:r>
              <a:rPr lang="en-US" i="1" dirty="0" err="1" smtClean="0"/>
              <a:t>Tại</a:t>
            </a:r>
            <a:r>
              <a:rPr lang="en-US" i="1" dirty="0" smtClean="0"/>
              <a:t> </a:t>
            </a:r>
            <a:r>
              <a:rPr lang="en-US" i="1" dirty="0" err="1" smtClean="0"/>
              <a:t>sao</a:t>
            </a:r>
            <a:r>
              <a:rPr lang="en-US" i="1" dirty="0" smtClean="0"/>
              <a:t> </a:t>
            </a:r>
            <a:r>
              <a:rPr lang="en-US" i="1" dirty="0" err="1" smtClean="0"/>
              <a:t>chọn</a:t>
            </a:r>
            <a:r>
              <a:rPr lang="en-US" i="1" dirty="0" smtClean="0"/>
              <a:t> </a:t>
            </a:r>
            <a:r>
              <a:rPr lang="en-US" i="1" dirty="0" err="1" smtClean="0"/>
              <a:t>vật</a:t>
            </a:r>
            <a:r>
              <a:rPr lang="en-US" i="1" dirty="0" smtClean="0"/>
              <a:t> </a:t>
            </a:r>
            <a:r>
              <a:rPr lang="en-US" i="1" dirty="0" err="1" smtClean="0"/>
              <a:t>liệu</a:t>
            </a:r>
            <a:r>
              <a:rPr lang="en-US" i="1" dirty="0" smtClean="0"/>
              <a:t> </a:t>
            </a:r>
            <a:r>
              <a:rPr lang="en-US" i="1" dirty="0" err="1" smtClean="0"/>
              <a:t>như</a:t>
            </a:r>
            <a:r>
              <a:rPr lang="en-US" i="1" dirty="0" smtClean="0"/>
              <a:t> </a:t>
            </a:r>
            <a:r>
              <a:rPr lang="en-US" i="1" dirty="0" err="1" smtClean="0"/>
              <a:t>trong</a:t>
            </a:r>
            <a:r>
              <a:rPr lang="en-US" i="1" dirty="0" smtClean="0"/>
              <a:t> </a:t>
            </a: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? </a:t>
            </a:r>
            <a:r>
              <a:rPr lang="en-US" i="1" dirty="0" err="1" smtClean="0"/>
              <a:t>Giải</a:t>
            </a:r>
            <a:r>
              <a:rPr lang="en-US" i="1" dirty="0" smtClean="0"/>
              <a:t> </a:t>
            </a:r>
            <a:r>
              <a:rPr lang="en-US" i="1" dirty="0" err="1" smtClean="0"/>
              <a:t>thích</a:t>
            </a:r>
            <a:r>
              <a:rPr lang="en-US" i="1" dirty="0" smtClean="0"/>
              <a:t> </a:t>
            </a:r>
            <a:r>
              <a:rPr lang="en-US" i="1" dirty="0" err="1" smtClean="0"/>
              <a:t>bằng</a:t>
            </a:r>
            <a:r>
              <a:rPr lang="en-US" i="1" dirty="0" smtClean="0"/>
              <a:t> </a:t>
            </a:r>
            <a:r>
              <a:rPr lang="en-US" i="1" dirty="0" err="1" smtClean="0"/>
              <a:t>kiến</a:t>
            </a:r>
            <a:r>
              <a:rPr lang="en-US" i="1" dirty="0" smtClean="0"/>
              <a:t> </a:t>
            </a:r>
            <a:r>
              <a:rPr lang="en-US" i="1" dirty="0" err="1" smtClean="0"/>
              <a:t>thức</a:t>
            </a:r>
            <a:r>
              <a:rPr lang="en-US" i="1" dirty="0" smtClean="0"/>
              <a:t> </a:t>
            </a:r>
            <a:r>
              <a:rPr lang="en-US" i="1" dirty="0" err="1" smtClean="0"/>
              <a:t>khoa</a:t>
            </a:r>
            <a:r>
              <a:rPr lang="en-US" i="1" dirty="0" smtClean="0"/>
              <a:t> </a:t>
            </a:r>
            <a:r>
              <a:rPr lang="en-US" i="1" dirty="0" err="1" smtClean="0"/>
              <a:t>học</a:t>
            </a:r>
            <a:r>
              <a:rPr lang="en-US" i="1" dirty="0" smtClean="0"/>
              <a:t> </a:t>
            </a:r>
            <a:r>
              <a:rPr lang="en-US" i="1" dirty="0" err="1" smtClean="0"/>
              <a:t>trong</a:t>
            </a:r>
            <a:r>
              <a:rPr lang="en-US" i="1" dirty="0" smtClean="0"/>
              <a:t> </a:t>
            </a:r>
            <a:r>
              <a:rPr lang="en-US" i="1" dirty="0" err="1" smtClean="0"/>
              <a:t>vật</a:t>
            </a:r>
            <a:r>
              <a:rPr lang="en-US" i="1" dirty="0" smtClean="0"/>
              <a:t> </a:t>
            </a:r>
            <a:r>
              <a:rPr lang="en-US" i="1" dirty="0" err="1" smtClean="0"/>
              <a:t>liệu</a:t>
            </a:r>
            <a:r>
              <a:rPr lang="en-US" i="1" dirty="0" smtClean="0"/>
              <a:t>? 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5943375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274638"/>
            <a:ext cx="10339137" cy="868362"/>
          </a:xfrm>
        </p:spPr>
        <p:txBody>
          <a:bodyPr/>
          <a:lstStyle/>
          <a:p>
            <a:r>
              <a:rPr lang="en-US" smtClean="0"/>
              <a:t>PHÂN TÍCH BẢN THIẾT KẾ THEO S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</a:t>
            </a:r>
            <a:r>
              <a:rPr lang="en-US" b="1" smtClean="0">
                <a:solidFill>
                  <a:srgbClr val="FFFF00"/>
                </a:solidFill>
              </a:rPr>
              <a:t>T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-E-M</a:t>
            </a:r>
            <a:endParaRPr lang="en-US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1"/>
            <a:ext cx="11349789" cy="49498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kế</a:t>
            </a:r>
            <a:r>
              <a:rPr lang="en-US" b="1" dirty="0" smtClean="0"/>
              <a:t> </a:t>
            </a:r>
            <a:r>
              <a:rPr lang="en-US" b="1" dirty="0" err="1" smtClean="0"/>
              <a:t>đèn</a:t>
            </a:r>
            <a:r>
              <a:rPr lang="en-US" b="1" dirty="0" smtClean="0"/>
              <a:t> </a:t>
            </a:r>
            <a:r>
              <a:rPr lang="en-US" b="1" dirty="0" err="1" smtClean="0"/>
              <a:t>ngủ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nguồn</a:t>
            </a:r>
            <a:r>
              <a:rPr lang="en-US" b="1" dirty="0" smtClean="0"/>
              <a:t> </a:t>
            </a:r>
            <a:r>
              <a:rPr lang="en-US" b="1" dirty="0" err="1" smtClean="0"/>
              <a:t>điện</a:t>
            </a:r>
            <a:r>
              <a:rPr lang="en-US" b="1" dirty="0" smtClean="0"/>
              <a:t> </a:t>
            </a:r>
            <a:r>
              <a:rPr lang="en-US" b="1" dirty="0" err="1" smtClean="0"/>
              <a:t>rau</a:t>
            </a:r>
            <a:r>
              <a:rPr lang="en-US" b="1" dirty="0" smtClean="0"/>
              <a:t> </a:t>
            </a:r>
            <a:r>
              <a:rPr lang="en-US" b="1" dirty="0" err="1" smtClean="0"/>
              <a:t>củ</a:t>
            </a:r>
            <a:r>
              <a:rPr lang="en-US" b="1" dirty="0" smtClean="0"/>
              <a:t> </a:t>
            </a:r>
            <a:r>
              <a:rPr lang="en-US" b="1" dirty="0" err="1" smtClean="0"/>
              <a:t>quả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b="1" dirty="0" smtClean="0"/>
              <a:t>T (</a:t>
            </a:r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 smtClean="0"/>
              <a:t>nghệ</a:t>
            </a:r>
            <a:r>
              <a:rPr lang="en-US" b="1" dirty="0" smtClean="0"/>
              <a:t>)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nghệ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trình</a:t>
            </a:r>
            <a:r>
              <a:rPr lang="en-US" i="1" dirty="0" smtClean="0"/>
              <a:t> </a:t>
            </a:r>
            <a:r>
              <a:rPr lang="en-US" i="1" dirty="0" err="1" smtClean="0"/>
              <a:t>bày</a:t>
            </a:r>
            <a:r>
              <a:rPr lang="en-US" i="1" dirty="0" smtClean="0"/>
              <a:t> </a:t>
            </a:r>
            <a:r>
              <a:rPr lang="en-US" i="1" dirty="0" err="1" smtClean="0"/>
              <a:t>bản</a:t>
            </a:r>
            <a:r>
              <a:rPr lang="en-US" i="1" dirty="0" smtClean="0"/>
              <a:t> </a:t>
            </a:r>
            <a:r>
              <a:rPr lang="en-US" i="1" dirty="0" err="1" smtClean="0"/>
              <a:t>vẽ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cả</a:t>
            </a:r>
            <a:r>
              <a:rPr lang="en-US" i="1" dirty="0" smtClean="0"/>
              <a:t> </a:t>
            </a:r>
            <a:r>
              <a:rPr lang="en-US" i="1" dirty="0" err="1" smtClean="0"/>
              <a:t>lớp</a:t>
            </a:r>
            <a:r>
              <a:rPr lang="en-US" i="1" dirty="0" smtClean="0"/>
              <a:t>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thể</a:t>
            </a:r>
            <a:r>
              <a:rPr lang="en-US" i="1" dirty="0" smtClean="0"/>
              <a:t> </a:t>
            </a:r>
            <a:r>
              <a:rPr lang="en-US" i="1" dirty="0" err="1" smtClean="0"/>
              <a:t>theo</a:t>
            </a:r>
            <a:r>
              <a:rPr lang="en-US" i="1" dirty="0" smtClean="0"/>
              <a:t> </a:t>
            </a:r>
            <a:r>
              <a:rPr lang="en-US" i="1" dirty="0" err="1" smtClean="0"/>
              <a:t>dõi</a:t>
            </a:r>
            <a:r>
              <a:rPr lang="en-US" i="1" dirty="0" smtClean="0"/>
              <a:t>?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trình</a:t>
            </a:r>
            <a:r>
              <a:rPr lang="en-US" i="1" dirty="0" smtClean="0"/>
              <a:t> </a:t>
            </a:r>
            <a:r>
              <a:rPr lang="en-US" i="1" dirty="0" err="1" smtClean="0"/>
              <a:t>bày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 </a:t>
            </a:r>
            <a:r>
              <a:rPr lang="en-US" i="1" dirty="0" err="1" smtClean="0"/>
              <a:t>sắc</a:t>
            </a:r>
            <a:r>
              <a:rPr lang="en-US" i="1" dirty="0" smtClean="0"/>
              <a:t> </a:t>
            </a:r>
            <a:r>
              <a:rPr lang="en-US" i="1" dirty="0" err="1" smtClean="0"/>
              <a:t>nét</a:t>
            </a:r>
            <a:r>
              <a:rPr lang="en-US" i="1" dirty="0" smtClean="0"/>
              <a:t>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nghệ</a:t>
            </a:r>
            <a:r>
              <a:rPr lang="en-US" dirty="0" smtClean="0"/>
              <a:t>,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nghệ</a:t>
            </a:r>
            <a:r>
              <a:rPr lang="en-US" dirty="0" smtClean="0"/>
              <a:t>,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nghệ</a:t>
            </a:r>
            <a:r>
              <a:rPr lang="en-US" dirty="0" smtClean="0"/>
              <a:t>,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nghệ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</a:t>
            </a:r>
            <a:r>
              <a:rPr lang="en-US" i="1" dirty="0" err="1" smtClean="0"/>
              <a:t>nguồn</a:t>
            </a:r>
            <a:r>
              <a:rPr lang="en-US" i="1" dirty="0" smtClean="0"/>
              <a:t> </a:t>
            </a:r>
            <a:r>
              <a:rPr lang="en-US" i="1" dirty="0" err="1" smtClean="0"/>
              <a:t>như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sử</a:t>
            </a:r>
            <a:r>
              <a:rPr lang="en-US" i="1" dirty="0" smtClean="0"/>
              <a:t> </a:t>
            </a:r>
            <a:r>
              <a:rPr lang="en-US" i="1" dirty="0" err="1" smtClean="0"/>
              <a:t>dụng</a:t>
            </a:r>
            <a:r>
              <a:rPr lang="en-US" i="1" dirty="0" smtClean="0"/>
              <a:t> </a:t>
            </a:r>
            <a:r>
              <a:rPr lang="en-US" i="1" dirty="0" err="1" smtClean="0"/>
              <a:t>số</a:t>
            </a:r>
            <a:r>
              <a:rPr lang="en-US" i="1" dirty="0" smtClean="0"/>
              <a:t> </a:t>
            </a:r>
            <a:r>
              <a:rPr lang="en-US" i="1" dirty="0" err="1" smtClean="0"/>
              <a:t>lượng</a:t>
            </a:r>
            <a:r>
              <a:rPr lang="en-US" i="1" dirty="0" smtClean="0"/>
              <a:t> </a:t>
            </a:r>
            <a:r>
              <a:rPr lang="en-US" i="1" dirty="0" err="1" smtClean="0"/>
              <a:t>quả</a:t>
            </a:r>
            <a:r>
              <a:rPr lang="en-US" i="1" dirty="0" smtClean="0"/>
              <a:t> </a:t>
            </a:r>
            <a:r>
              <a:rPr lang="en-US" i="1" dirty="0" err="1" smtClean="0"/>
              <a:t>làm</a:t>
            </a:r>
            <a:r>
              <a:rPr lang="en-US" i="1" dirty="0" smtClean="0"/>
              <a:t> pin </a:t>
            </a:r>
            <a:r>
              <a:rPr lang="en-US" i="1" dirty="0" err="1" smtClean="0"/>
              <a:t>là</a:t>
            </a:r>
            <a:r>
              <a:rPr lang="en-US" i="1" dirty="0" smtClean="0"/>
              <a:t> </a:t>
            </a:r>
            <a:r>
              <a:rPr lang="en-US" i="1" dirty="0" err="1" smtClean="0"/>
              <a:t>ít</a:t>
            </a:r>
            <a:r>
              <a:rPr lang="en-US" i="1" dirty="0" smtClean="0"/>
              <a:t> </a:t>
            </a:r>
            <a:r>
              <a:rPr lang="en-US" i="1" dirty="0" err="1" smtClean="0"/>
              <a:t>nhất</a:t>
            </a:r>
            <a:r>
              <a:rPr lang="en-US" i="1" dirty="0" smtClean="0"/>
              <a:t>?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gia</a:t>
            </a:r>
            <a:r>
              <a:rPr lang="en-US" i="1" dirty="0" smtClean="0"/>
              <a:t> </a:t>
            </a:r>
            <a:r>
              <a:rPr lang="en-US" i="1" dirty="0" err="1" smtClean="0"/>
              <a:t>tăng</a:t>
            </a:r>
            <a:r>
              <a:rPr lang="en-US" i="1" dirty="0" smtClean="0"/>
              <a:t> </a:t>
            </a:r>
            <a:r>
              <a:rPr lang="en-US" i="1" dirty="0" err="1" smtClean="0"/>
              <a:t>công</a:t>
            </a:r>
            <a:r>
              <a:rPr lang="en-US" i="1" dirty="0" smtClean="0"/>
              <a:t> </a:t>
            </a:r>
            <a:r>
              <a:rPr lang="en-US" i="1" dirty="0" err="1" smtClean="0"/>
              <a:t>suất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mạch</a:t>
            </a:r>
            <a:r>
              <a:rPr lang="en-US" i="1" dirty="0" smtClean="0"/>
              <a:t>?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chi </a:t>
            </a:r>
            <a:r>
              <a:rPr lang="en-US" i="1" dirty="0" err="1" smtClean="0"/>
              <a:t>phí</a:t>
            </a:r>
            <a:r>
              <a:rPr lang="en-US" i="1" dirty="0" smtClean="0"/>
              <a:t> </a:t>
            </a:r>
            <a:r>
              <a:rPr lang="en-US" i="1" dirty="0" err="1" smtClean="0"/>
              <a:t>thực</a:t>
            </a:r>
            <a:r>
              <a:rPr lang="en-US" i="1" dirty="0" smtClean="0"/>
              <a:t> </a:t>
            </a:r>
            <a:r>
              <a:rPr lang="en-US" i="1" dirty="0" err="1" smtClean="0"/>
              <a:t>hiện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 </a:t>
            </a:r>
            <a:r>
              <a:rPr lang="en-US" i="1" dirty="0" err="1" smtClean="0"/>
              <a:t>là</a:t>
            </a:r>
            <a:r>
              <a:rPr lang="en-US" i="1" dirty="0" smtClean="0"/>
              <a:t> </a:t>
            </a:r>
            <a:r>
              <a:rPr lang="en-US" i="1" dirty="0" err="1" smtClean="0"/>
              <a:t>ít</a:t>
            </a:r>
            <a:r>
              <a:rPr lang="en-US" i="1" dirty="0" smtClean="0"/>
              <a:t> </a:t>
            </a:r>
            <a:r>
              <a:rPr lang="en-US" i="1" dirty="0" err="1" smtClean="0"/>
              <a:t>nhất</a:t>
            </a:r>
            <a:r>
              <a:rPr lang="en-US" i="1" dirty="0" smtClean="0"/>
              <a:t>?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722524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274638"/>
            <a:ext cx="10339137" cy="868362"/>
          </a:xfrm>
        </p:spPr>
        <p:txBody>
          <a:bodyPr/>
          <a:lstStyle/>
          <a:p>
            <a:r>
              <a:rPr lang="en-US" smtClean="0"/>
              <a:t>PHÂN TÍCH BẢN THIẾT KẾ THEO </a:t>
            </a:r>
            <a:r>
              <a:rPr lang="en-US" smtClean="0">
                <a:solidFill>
                  <a:schemeClr val="bg1">
                    <a:lumMod val="95000"/>
                  </a:schemeClr>
                </a:solidFill>
              </a:rPr>
              <a:t>S-T-</a:t>
            </a:r>
            <a:r>
              <a:rPr lang="en-US" b="1" smtClean="0">
                <a:solidFill>
                  <a:srgbClr val="FFFF00"/>
                </a:solidFill>
              </a:rPr>
              <a:t>E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-M</a:t>
            </a:r>
            <a:endParaRPr lang="en-US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445" y="1447801"/>
            <a:ext cx="11851104" cy="49498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kế</a:t>
            </a:r>
            <a:r>
              <a:rPr lang="en-US" b="1" dirty="0" smtClean="0"/>
              <a:t> </a:t>
            </a:r>
            <a:r>
              <a:rPr lang="en-US" b="1" dirty="0" err="1" smtClean="0"/>
              <a:t>đèn</a:t>
            </a:r>
            <a:r>
              <a:rPr lang="en-US" b="1" dirty="0" smtClean="0"/>
              <a:t> </a:t>
            </a:r>
            <a:r>
              <a:rPr lang="en-US" b="1" dirty="0" err="1" smtClean="0"/>
              <a:t>ngủ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nguồn</a:t>
            </a:r>
            <a:r>
              <a:rPr lang="en-US" b="1" dirty="0" smtClean="0"/>
              <a:t> </a:t>
            </a:r>
            <a:r>
              <a:rPr lang="en-US" b="1" dirty="0" err="1" smtClean="0"/>
              <a:t>điện</a:t>
            </a:r>
            <a:r>
              <a:rPr lang="en-US" b="1" dirty="0" smtClean="0"/>
              <a:t> </a:t>
            </a:r>
            <a:r>
              <a:rPr lang="en-US" b="1" dirty="0" err="1" smtClean="0"/>
              <a:t>rau</a:t>
            </a:r>
            <a:r>
              <a:rPr lang="en-US" b="1" dirty="0" smtClean="0"/>
              <a:t> </a:t>
            </a:r>
            <a:r>
              <a:rPr lang="en-US" b="1" dirty="0" err="1" smtClean="0"/>
              <a:t>củ</a:t>
            </a:r>
            <a:r>
              <a:rPr lang="en-US" b="1" dirty="0" smtClean="0"/>
              <a:t> </a:t>
            </a:r>
            <a:r>
              <a:rPr lang="en-US" b="1" dirty="0" err="1" smtClean="0"/>
              <a:t>quả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b="1" dirty="0" smtClean="0"/>
              <a:t>E (</a:t>
            </a:r>
            <a:r>
              <a:rPr lang="en-US" b="1" dirty="0" err="1" smtClean="0"/>
              <a:t>kỹ</a:t>
            </a:r>
            <a:r>
              <a:rPr lang="en-US" b="1" dirty="0" smtClean="0"/>
              <a:t> </a:t>
            </a:r>
            <a:r>
              <a:rPr lang="en-US" b="1" dirty="0" err="1" smtClean="0"/>
              <a:t>thuật</a:t>
            </a:r>
            <a:r>
              <a:rPr lang="en-US" b="1" dirty="0" smtClean="0"/>
              <a:t>)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Kĩ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Từ</a:t>
            </a:r>
            <a:r>
              <a:rPr lang="en-US" i="1" dirty="0" smtClean="0"/>
              <a:t> </a:t>
            </a:r>
            <a:r>
              <a:rPr lang="en-US" i="1" dirty="0" err="1" smtClean="0"/>
              <a:t>yêu</a:t>
            </a:r>
            <a:r>
              <a:rPr lang="en-US" i="1" dirty="0" smtClean="0"/>
              <a:t> </a:t>
            </a:r>
            <a:r>
              <a:rPr lang="en-US" i="1" dirty="0" err="1" smtClean="0"/>
              <a:t>cầu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, </a:t>
            </a:r>
            <a:r>
              <a:rPr lang="en-US" i="1" dirty="0" err="1" smtClean="0"/>
              <a:t>xác</a:t>
            </a:r>
            <a:r>
              <a:rPr lang="en-US" i="1" dirty="0" smtClean="0"/>
              <a:t> </a:t>
            </a:r>
            <a:r>
              <a:rPr lang="en-US" i="1" dirty="0" err="1" smtClean="0"/>
              <a:t>định</a:t>
            </a:r>
            <a:r>
              <a:rPr lang="en-US" i="1" dirty="0" smtClean="0"/>
              <a:t> </a:t>
            </a:r>
            <a:r>
              <a:rPr lang="en-US" i="1" dirty="0" err="1" smtClean="0"/>
              <a:t>được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phần</a:t>
            </a:r>
            <a:r>
              <a:rPr lang="en-US" i="1" dirty="0" smtClean="0"/>
              <a:t> </a:t>
            </a:r>
            <a:r>
              <a:rPr lang="en-US" i="1" dirty="0" err="1" smtClean="0"/>
              <a:t>tử</a:t>
            </a:r>
            <a:r>
              <a:rPr lang="en-US" i="1" dirty="0" smtClean="0"/>
              <a:t> (</a:t>
            </a:r>
            <a:r>
              <a:rPr lang="en-US" i="1" dirty="0" err="1" smtClean="0"/>
              <a:t>linh</a:t>
            </a:r>
            <a:r>
              <a:rPr lang="en-US" i="1" dirty="0" smtClean="0"/>
              <a:t> </a:t>
            </a:r>
            <a:r>
              <a:rPr lang="en-US" i="1" dirty="0" err="1" smtClean="0"/>
              <a:t>kiện</a:t>
            </a:r>
            <a:r>
              <a:rPr lang="en-US" i="1" dirty="0" smtClean="0"/>
              <a:t>)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trong</a:t>
            </a:r>
            <a:r>
              <a:rPr lang="en-US" i="1" dirty="0" smtClean="0"/>
              <a:t>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Từ</a:t>
            </a:r>
            <a:r>
              <a:rPr lang="en-US" i="1" dirty="0" smtClean="0"/>
              <a:t> </a:t>
            </a:r>
            <a:r>
              <a:rPr lang="en-US" i="1" dirty="0" err="1" smtClean="0"/>
              <a:t>yêu</a:t>
            </a:r>
            <a:r>
              <a:rPr lang="en-US" i="1" dirty="0" smtClean="0"/>
              <a:t> </a:t>
            </a:r>
            <a:r>
              <a:rPr lang="en-US" i="1" dirty="0" err="1" smtClean="0"/>
              <a:t>cầu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, </a:t>
            </a:r>
            <a:r>
              <a:rPr lang="en-US" i="1" dirty="0" err="1" smtClean="0"/>
              <a:t>xác</a:t>
            </a:r>
            <a:r>
              <a:rPr lang="en-US" i="1" dirty="0" smtClean="0"/>
              <a:t> </a:t>
            </a:r>
            <a:r>
              <a:rPr lang="en-US" i="1" dirty="0" err="1" smtClean="0"/>
              <a:t>định</a:t>
            </a:r>
            <a:r>
              <a:rPr lang="en-US" i="1" dirty="0" smtClean="0"/>
              <a:t> </a:t>
            </a:r>
            <a:r>
              <a:rPr lang="en-US" i="1" dirty="0" err="1" smtClean="0"/>
              <a:t>được</a:t>
            </a:r>
            <a:r>
              <a:rPr lang="en-US" i="1" dirty="0" smtClean="0"/>
              <a:t> </a:t>
            </a:r>
            <a:r>
              <a:rPr lang="en-US" i="1" dirty="0" err="1" smtClean="0"/>
              <a:t>cấu</a:t>
            </a:r>
            <a:r>
              <a:rPr lang="en-US" i="1" dirty="0" smtClean="0"/>
              <a:t> </a:t>
            </a:r>
            <a:r>
              <a:rPr lang="en-US" i="1" dirty="0" err="1" smtClean="0"/>
              <a:t>tạo</a:t>
            </a:r>
            <a:r>
              <a:rPr lang="en-US" i="1" dirty="0" smtClean="0"/>
              <a:t> </a:t>
            </a:r>
            <a:r>
              <a:rPr lang="en-US" i="1" dirty="0" err="1" smtClean="0"/>
              <a:t>của</a:t>
            </a:r>
            <a:r>
              <a:rPr lang="en-US" i="1" dirty="0" smtClean="0"/>
              <a:t>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mô</a:t>
            </a:r>
            <a:r>
              <a:rPr lang="en-US" i="1" dirty="0" smtClean="0"/>
              <a:t> </a:t>
            </a:r>
            <a:r>
              <a:rPr lang="en-US" i="1" dirty="0" err="1" smtClean="0"/>
              <a:t>hình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Kĩ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</a:t>
            </a:r>
            <a:r>
              <a:rPr lang="en-US" i="1" dirty="0" err="1" smtClean="0"/>
              <a:t>được</a:t>
            </a:r>
            <a:r>
              <a:rPr lang="en-US" i="1" dirty="0" smtClean="0"/>
              <a:t>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nguyên</a:t>
            </a:r>
            <a:r>
              <a:rPr lang="en-US" i="1" dirty="0" smtClean="0"/>
              <a:t> </a:t>
            </a:r>
            <a:r>
              <a:rPr lang="en-US" i="1" dirty="0" err="1" smtClean="0"/>
              <a:t>lý</a:t>
            </a:r>
            <a:r>
              <a:rPr lang="en-US" i="1" dirty="0" smtClean="0"/>
              <a:t>,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chi </a:t>
            </a:r>
            <a:r>
              <a:rPr lang="en-US" i="1" dirty="0" err="1" smtClean="0"/>
              <a:t>tiết</a:t>
            </a:r>
            <a:r>
              <a:rPr lang="en-US" i="1" dirty="0" smtClean="0"/>
              <a:t>,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mô</a:t>
            </a:r>
            <a:r>
              <a:rPr lang="en-US" i="1" dirty="0" smtClean="0"/>
              <a:t> </a:t>
            </a:r>
            <a:r>
              <a:rPr lang="en-US" i="1" dirty="0" err="1" smtClean="0"/>
              <a:t>hình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898023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863" y="274638"/>
            <a:ext cx="10339137" cy="868362"/>
          </a:xfrm>
        </p:spPr>
        <p:txBody>
          <a:bodyPr/>
          <a:lstStyle/>
          <a:p>
            <a:r>
              <a:rPr lang="en-US" smtClean="0"/>
              <a:t>PHÂN TÍCH BẢN THIẾT KẾ THEO </a:t>
            </a:r>
            <a:r>
              <a:rPr lang="en-US" smtClean="0">
                <a:solidFill>
                  <a:schemeClr val="bg1">
                    <a:lumMod val="95000"/>
                  </a:schemeClr>
                </a:solidFill>
              </a:rPr>
              <a:t>S-T-E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-</a:t>
            </a:r>
            <a:r>
              <a:rPr lang="en-US" b="1" smtClean="0">
                <a:solidFill>
                  <a:srgbClr val="FFFF00"/>
                </a:solidFill>
              </a:rPr>
              <a:t>M</a:t>
            </a:r>
            <a:endParaRPr lang="en-US" b="1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445" y="1447801"/>
            <a:ext cx="11851104" cy="49498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 </a:t>
            </a:r>
            <a:r>
              <a:rPr lang="en-US" b="1" dirty="0" err="1" smtClean="0"/>
              <a:t>Thiết</a:t>
            </a:r>
            <a:r>
              <a:rPr lang="en-US" b="1" dirty="0" smtClean="0"/>
              <a:t> </a:t>
            </a:r>
            <a:r>
              <a:rPr lang="en-US" b="1" dirty="0" err="1" smtClean="0"/>
              <a:t>kế</a:t>
            </a:r>
            <a:r>
              <a:rPr lang="en-US" b="1" dirty="0" smtClean="0"/>
              <a:t> </a:t>
            </a:r>
            <a:r>
              <a:rPr lang="en-US" b="1" dirty="0" err="1" smtClean="0"/>
              <a:t>đèn</a:t>
            </a:r>
            <a:r>
              <a:rPr lang="en-US" b="1" dirty="0" smtClean="0"/>
              <a:t> </a:t>
            </a:r>
            <a:r>
              <a:rPr lang="en-US" b="1" dirty="0" err="1" smtClean="0"/>
              <a:t>ngủ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nguồn</a:t>
            </a:r>
            <a:r>
              <a:rPr lang="en-US" b="1" dirty="0" smtClean="0"/>
              <a:t> </a:t>
            </a:r>
            <a:r>
              <a:rPr lang="en-US" b="1" dirty="0" err="1" smtClean="0"/>
              <a:t>điện</a:t>
            </a:r>
            <a:r>
              <a:rPr lang="en-US" b="1" dirty="0" smtClean="0"/>
              <a:t> </a:t>
            </a:r>
            <a:r>
              <a:rPr lang="en-US" b="1" dirty="0" err="1" smtClean="0"/>
              <a:t>rau</a:t>
            </a:r>
            <a:r>
              <a:rPr lang="en-US" b="1" dirty="0" smtClean="0"/>
              <a:t> </a:t>
            </a:r>
            <a:r>
              <a:rPr lang="en-US" b="1" dirty="0" err="1" smtClean="0"/>
              <a:t>củ</a:t>
            </a:r>
            <a:r>
              <a:rPr lang="en-US" b="1" dirty="0" smtClean="0"/>
              <a:t> </a:t>
            </a:r>
            <a:r>
              <a:rPr lang="en-US" b="1" dirty="0" err="1" smtClean="0"/>
              <a:t>quả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b="1" dirty="0" smtClean="0"/>
              <a:t>M (</a:t>
            </a:r>
            <a:r>
              <a:rPr lang="en-US" b="1" dirty="0" err="1" smtClean="0"/>
              <a:t>toán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)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Tính</a:t>
            </a:r>
            <a:r>
              <a:rPr lang="en-US" i="1" dirty="0" smtClean="0"/>
              <a:t> </a:t>
            </a:r>
            <a:r>
              <a:rPr lang="en-US" i="1" dirty="0" err="1" smtClean="0"/>
              <a:t>toán</a:t>
            </a:r>
            <a:r>
              <a:rPr lang="en-US" i="1" dirty="0" smtClean="0"/>
              <a:t> </a:t>
            </a:r>
            <a:r>
              <a:rPr lang="en-US" i="1" dirty="0" err="1" smtClean="0"/>
              <a:t>số</a:t>
            </a:r>
            <a:r>
              <a:rPr lang="en-US" i="1" dirty="0" smtClean="0"/>
              <a:t> </a:t>
            </a:r>
            <a:r>
              <a:rPr lang="en-US" i="1" dirty="0" err="1" smtClean="0"/>
              <a:t>lượng</a:t>
            </a:r>
            <a:r>
              <a:rPr lang="en-US" i="1" dirty="0" smtClean="0"/>
              <a:t> </a:t>
            </a:r>
            <a:r>
              <a:rPr lang="en-US" i="1" dirty="0" err="1" smtClean="0"/>
              <a:t>vật</a:t>
            </a:r>
            <a:r>
              <a:rPr lang="en-US" i="1" dirty="0" smtClean="0"/>
              <a:t> </a:t>
            </a:r>
            <a:r>
              <a:rPr lang="en-US" i="1" dirty="0" err="1" smtClean="0"/>
              <a:t>tư</a:t>
            </a:r>
            <a:r>
              <a:rPr lang="en-US" i="1" dirty="0" smtClean="0"/>
              <a:t> </a:t>
            </a:r>
            <a:r>
              <a:rPr lang="en-US" i="1" dirty="0" err="1" smtClean="0"/>
              <a:t>tiêu</a:t>
            </a:r>
            <a:r>
              <a:rPr lang="en-US" i="1" dirty="0" smtClean="0"/>
              <a:t> </a:t>
            </a:r>
            <a:r>
              <a:rPr lang="en-US" i="1" dirty="0" err="1" smtClean="0"/>
              <a:t>hao</a:t>
            </a:r>
            <a:r>
              <a:rPr lang="en-US" i="1" dirty="0" smtClean="0"/>
              <a:t> </a:t>
            </a:r>
            <a:r>
              <a:rPr lang="en-US" i="1" dirty="0" err="1" smtClean="0"/>
              <a:t>sao</a:t>
            </a:r>
            <a:r>
              <a:rPr lang="en-US" i="1" dirty="0" smtClean="0"/>
              <a:t> </a:t>
            </a:r>
            <a:r>
              <a:rPr lang="en-US" i="1" dirty="0" err="1" smtClean="0"/>
              <a:t>cho</a:t>
            </a:r>
            <a:r>
              <a:rPr lang="en-US" i="1" dirty="0" smtClean="0"/>
              <a:t> </a:t>
            </a:r>
            <a:r>
              <a:rPr lang="en-US" i="1" dirty="0" err="1" smtClean="0"/>
              <a:t>tiết</a:t>
            </a:r>
            <a:r>
              <a:rPr lang="en-US" i="1" dirty="0" smtClean="0"/>
              <a:t> </a:t>
            </a:r>
            <a:r>
              <a:rPr lang="en-US" i="1" dirty="0" err="1" smtClean="0"/>
              <a:t>kiệm</a:t>
            </a:r>
            <a:r>
              <a:rPr lang="en-US" i="1" dirty="0" smtClean="0"/>
              <a:t> </a:t>
            </a:r>
            <a:r>
              <a:rPr lang="en-US" i="1" dirty="0" err="1" smtClean="0"/>
              <a:t>nhất</a:t>
            </a:r>
            <a:r>
              <a:rPr lang="en-US" i="1" dirty="0" smtClean="0"/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Thống</a:t>
            </a:r>
            <a:r>
              <a:rPr lang="en-US" i="1" dirty="0" smtClean="0"/>
              <a:t> </a:t>
            </a:r>
            <a:r>
              <a:rPr lang="en-US" i="1" dirty="0" err="1" smtClean="0"/>
              <a:t>kê</a:t>
            </a:r>
            <a:r>
              <a:rPr lang="en-US" i="1" dirty="0" smtClean="0"/>
              <a:t> </a:t>
            </a:r>
            <a:r>
              <a:rPr lang="en-US" i="1" dirty="0" err="1" smtClean="0"/>
              <a:t>được</a:t>
            </a:r>
            <a:r>
              <a:rPr lang="en-US" i="1" dirty="0" smtClean="0"/>
              <a:t> </a:t>
            </a:r>
            <a:r>
              <a:rPr lang="en-US" i="1" dirty="0" err="1" smtClean="0"/>
              <a:t>kết</a:t>
            </a:r>
            <a:r>
              <a:rPr lang="en-US" i="1" dirty="0" smtClean="0"/>
              <a:t> </a:t>
            </a:r>
            <a:r>
              <a:rPr lang="en-US" i="1" dirty="0" err="1" smtClean="0"/>
              <a:t>quả</a:t>
            </a:r>
            <a:r>
              <a:rPr lang="en-US" i="1" dirty="0" smtClean="0"/>
              <a:t> </a:t>
            </a:r>
            <a:r>
              <a:rPr lang="en-US" i="1" dirty="0" err="1" smtClean="0"/>
              <a:t>thực</a:t>
            </a:r>
            <a:r>
              <a:rPr lang="en-US" i="1" dirty="0" smtClean="0"/>
              <a:t> </a:t>
            </a:r>
            <a:r>
              <a:rPr lang="en-US" i="1" dirty="0" err="1" smtClean="0"/>
              <a:t>nghiệm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sai</a:t>
            </a:r>
            <a:r>
              <a:rPr lang="en-US" i="1" dirty="0" smtClean="0"/>
              <a:t> </a:t>
            </a:r>
            <a:r>
              <a:rPr lang="en-US" i="1" dirty="0" err="1" smtClean="0"/>
              <a:t>số</a:t>
            </a:r>
            <a:r>
              <a:rPr lang="en-US" i="1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tri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i="1" dirty="0" err="1" smtClean="0"/>
              <a:t>Làm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nào</a:t>
            </a:r>
            <a:r>
              <a:rPr lang="en-US" i="1" dirty="0" smtClean="0"/>
              <a:t> </a:t>
            </a:r>
            <a:r>
              <a:rPr lang="en-US" i="1" dirty="0" err="1" smtClean="0"/>
              <a:t>để</a:t>
            </a:r>
            <a:r>
              <a:rPr lang="en-US" i="1" dirty="0" smtClean="0"/>
              <a:t> </a:t>
            </a:r>
            <a:r>
              <a:rPr lang="en-US" i="1" dirty="0" err="1" smtClean="0"/>
              <a:t>thiết</a:t>
            </a:r>
            <a:r>
              <a:rPr lang="en-US" i="1" dirty="0" smtClean="0"/>
              <a:t> </a:t>
            </a:r>
            <a:r>
              <a:rPr lang="en-US" i="1" dirty="0" err="1" smtClean="0"/>
              <a:t>kế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hình</a:t>
            </a:r>
            <a:r>
              <a:rPr lang="en-US" i="1" dirty="0" smtClean="0"/>
              <a:t> </a:t>
            </a:r>
            <a:r>
              <a:rPr lang="en-US" i="1" dirty="0" err="1" smtClean="0"/>
              <a:t>dạng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kích</a:t>
            </a:r>
            <a:r>
              <a:rPr lang="en-US" i="1" dirty="0" smtClean="0"/>
              <a:t> </a:t>
            </a:r>
            <a:r>
              <a:rPr lang="en-US" i="1" dirty="0" err="1" smtClean="0"/>
              <a:t>thước</a:t>
            </a:r>
            <a:r>
              <a:rPr lang="en-US" i="1" dirty="0" smtClean="0"/>
              <a:t> </a:t>
            </a:r>
            <a:r>
              <a:rPr lang="en-US" i="1" dirty="0" err="1" smtClean="0"/>
              <a:t>phù</a:t>
            </a:r>
            <a:r>
              <a:rPr lang="en-US" i="1" dirty="0" smtClean="0"/>
              <a:t> </a:t>
            </a:r>
            <a:r>
              <a:rPr lang="en-US" i="1" dirty="0" err="1" smtClean="0"/>
              <a:t>hợp</a:t>
            </a:r>
            <a:r>
              <a:rPr lang="en-US" i="1" dirty="0" smtClean="0"/>
              <a:t> </a:t>
            </a:r>
            <a:r>
              <a:rPr lang="en-US" i="1" dirty="0" err="1" smtClean="0"/>
              <a:t>với</a:t>
            </a:r>
            <a:r>
              <a:rPr lang="en-US" i="1" dirty="0" smtClean="0"/>
              <a:t> </a:t>
            </a:r>
            <a:r>
              <a:rPr lang="en-US" i="1" dirty="0" err="1" smtClean="0"/>
              <a:t>đèn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nguồn</a:t>
            </a:r>
            <a:r>
              <a:rPr lang="en-US" i="1" dirty="0" smtClean="0"/>
              <a:t> </a:t>
            </a:r>
            <a:r>
              <a:rPr lang="en-US" i="1" dirty="0" err="1" smtClean="0"/>
              <a:t>điện</a:t>
            </a:r>
            <a:r>
              <a:rPr lang="en-US" i="1" dirty="0" smtClean="0"/>
              <a:t> </a:t>
            </a:r>
            <a:r>
              <a:rPr lang="en-US" i="1" dirty="0" err="1" smtClean="0"/>
              <a:t>sử</a:t>
            </a:r>
            <a:r>
              <a:rPr lang="en-US" i="1" dirty="0" smtClean="0"/>
              <a:t> </a:t>
            </a:r>
            <a:r>
              <a:rPr lang="en-US" i="1" dirty="0" err="1" smtClean="0"/>
              <a:t>dụng</a:t>
            </a:r>
            <a:r>
              <a:rPr lang="en-US" i="1" dirty="0" smtClean="0"/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10252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MỤC ĐÍCH CỦA ĐỢT BỒI DƯỠNG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600" dirty="0" err="1" smtClean="0">
                <a:latin typeface="+mj-lt"/>
              </a:rPr>
              <a:t>Trang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bị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những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kiến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thức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cơ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bản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về</a:t>
            </a:r>
            <a:r>
              <a:rPr lang="en-US" sz="3600" dirty="0" smtClean="0">
                <a:latin typeface="+mj-lt"/>
              </a:rPr>
              <a:t>  </a:t>
            </a:r>
            <a:r>
              <a:rPr lang="en-US" sz="3600" dirty="0">
                <a:latin typeface="+mj-lt"/>
              </a:rPr>
              <a:t>S</a:t>
            </a:r>
            <a:r>
              <a:rPr lang="en-US" sz="3600" dirty="0" smtClean="0">
                <a:latin typeface="+mj-lt"/>
              </a:rPr>
              <a:t>TEM </a:t>
            </a:r>
            <a:r>
              <a:rPr lang="en-US" sz="3600" dirty="0" err="1" smtClean="0">
                <a:latin typeface="+mj-lt"/>
              </a:rPr>
              <a:t>và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giáo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dục</a:t>
            </a:r>
            <a:r>
              <a:rPr lang="en-US" sz="3600" dirty="0">
                <a:latin typeface="+mj-lt"/>
              </a:rPr>
              <a:t> STEM</a:t>
            </a:r>
            <a:r>
              <a:rPr lang="en-US" sz="3600" dirty="0" smtClean="0">
                <a:latin typeface="+mj-lt"/>
              </a:rPr>
              <a:t>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600" dirty="0" err="1" smtClean="0">
                <a:latin typeface="+mj-lt"/>
              </a:rPr>
              <a:t>Xây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dựng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đội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ngũ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giáo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viên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cốt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cán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cho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việc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triển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khai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nhân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rộng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về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giáo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dục</a:t>
            </a:r>
            <a:r>
              <a:rPr lang="en-US" sz="3600" dirty="0" smtClean="0">
                <a:latin typeface="+mj-lt"/>
              </a:rPr>
              <a:t> STEM </a:t>
            </a:r>
            <a:r>
              <a:rPr lang="en-US" sz="3600" dirty="0" err="1" smtClean="0">
                <a:latin typeface="+mj-lt"/>
              </a:rPr>
              <a:t>tại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các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địa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phương</a:t>
            </a:r>
            <a:r>
              <a:rPr lang="en-US" sz="36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6338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8839200" cy="656387"/>
          </a:xfrm>
        </p:spPr>
        <p:txBody>
          <a:bodyPr/>
          <a:lstStyle/>
          <a:p>
            <a:r>
              <a:rPr lang="en-US" b="1" dirty="0"/>
              <a:t>BÀI TẬP VỀ NHÀ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23" y="1143000"/>
            <a:ext cx="10972800" cy="549055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:</a:t>
            </a:r>
          </a:p>
          <a:p>
            <a:pPr algn="just">
              <a:spcBef>
                <a:spcPts val="0"/>
              </a:spcBef>
            </a:pPr>
            <a:r>
              <a:rPr lang="vi-VN" dirty="0"/>
              <a:t>Nghiên cứu Kế hoạch bài dạy chủ </a:t>
            </a:r>
            <a:r>
              <a:rPr lang="vi-VN" dirty="0" smtClean="0"/>
              <a:t>đề</a:t>
            </a:r>
            <a:r>
              <a:rPr lang="en-US" dirty="0" smtClean="0"/>
              <a:t> </a:t>
            </a:r>
            <a:r>
              <a:rPr lang="en-US" b="1" u="sng" dirty="0" smtClean="0"/>
              <a:t>(</a:t>
            </a:r>
            <a:r>
              <a:rPr lang="en-US" b="1" u="sng" dirty="0" err="1" smtClean="0"/>
              <a:t>Thiết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kế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hệ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thống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báo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động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khi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mở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cửa-Tr</a:t>
            </a:r>
            <a:r>
              <a:rPr lang="en-US" b="1" u="sng" dirty="0" smtClean="0"/>
              <a:t> 186-Tài </a:t>
            </a:r>
            <a:r>
              <a:rPr lang="en-US" b="1" u="sng" dirty="0" err="1" smtClean="0"/>
              <a:t>liệu</a:t>
            </a:r>
            <a:r>
              <a:rPr lang="en-US" b="1" u="sng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:</a:t>
            </a:r>
          </a:p>
          <a:p>
            <a:pPr lvl="1" algn="just">
              <a:spcBef>
                <a:spcPts val="0"/>
              </a:spcBef>
            </a:pPr>
            <a:r>
              <a:rPr lang="vi-VN" sz="2400" i="1" dirty="0"/>
              <a:t>KHDH </a:t>
            </a:r>
            <a:r>
              <a:rPr lang="vi-VN" sz="2400" i="1" dirty="0" err="1"/>
              <a:t>này</a:t>
            </a:r>
            <a:r>
              <a:rPr lang="vi-VN" sz="2400" i="1" dirty="0"/>
              <a:t> </a:t>
            </a:r>
            <a:r>
              <a:rPr lang="vi-VN" sz="2400" i="1" dirty="0" err="1"/>
              <a:t>có</a:t>
            </a:r>
            <a:r>
              <a:rPr lang="vi-VN" sz="2400" i="1" dirty="0"/>
              <a:t> </a:t>
            </a:r>
            <a:r>
              <a:rPr lang="vi-VN" sz="2400" i="1" dirty="0" err="1"/>
              <a:t>những</a:t>
            </a:r>
            <a:r>
              <a:rPr lang="vi-VN" sz="2400" i="1" dirty="0"/>
              <a:t> </a:t>
            </a:r>
            <a:r>
              <a:rPr lang="vi-VN" sz="2400" i="1" dirty="0" err="1"/>
              <a:t>đặc</a:t>
            </a:r>
            <a:r>
              <a:rPr lang="vi-VN" sz="2400" i="1" dirty="0"/>
              <a:t> </a:t>
            </a:r>
            <a:r>
              <a:rPr lang="vi-VN" sz="2400" i="1" dirty="0" err="1"/>
              <a:t>điểm</a:t>
            </a:r>
            <a:r>
              <a:rPr lang="vi-VN" sz="2400" i="1" dirty="0"/>
              <a:t> </a:t>
            </a:r>
            <a:r>
              <a:rPr lang="vi-VN" sz="2400" i="1" dirty="0" err="1"/>
              <a:t>nào</a:t>
            </a:r>
            <a:r>
              <a:rPr lang="vi-VN" sz="2400" i="1" dirty="0"/>
              <a:t> </a:t>
            </a:r>
            <a:r>
              <a:rPr lang="vi-VN" sz="2400" i="1" dirty="0" err="1"/>
              <a:t>đáp</a:t>
            </a:r>
            <a:r>
              <a:rPr lang="vi-VN" sz="2400" i="1" dirty="0"/>
              <a:t> </a:t>
            </a:r>
            <a:r>
              <a:rPr lang="vi-VN" sz="2400" i="1" dirty="0" err="1"/>
              <a:t>ứng</a:t>
            </a:r>
            <a:r>
              <a:rPr lang="vi-VN" sz="2400" i="1" dirty="0"/>
              <a:t> </a:t>
            </a:r>
            <a:r>
              <a:rPr lang="vi-VN" sz="2400" i="1" dirty="0" err="1"/>
              <a:t>hoặc</a:t>
            </a:r>
            <a:r>
              <a:rPr lang="vi-VN" sz="2400" i="1" dirty="0"/>
              <a:t> chưa </a:t>
            </a:r>
            <a:r>
              <a:rPr lang="vi-VN" sz="2400" i="1" dirty="0" err="1"/>
              <a:t>đáp</a:t>
            </a:r>
            <a:r>
              <a:rPr lang="vi-VN" sz="2400" i="1" dirty="0"/>
              <a:t> </a:t>
            </a:r>
            <a:r>
              <a:rPr lang="vi-VN" sz="2400" i="1" dirty="0" err="1"/>
              <a:t>ứng</a:t>
            </a:r>
            <a:r>
              <a:rPr lang="vi-VN" sz="2400" i="1" dirty="0"/>
              <a:t> </a:t>
            </a:r>
            <a:r>
              <a:rPr lang="vi-VN" sz="2400" i="1" dirty="0" err="1"/>
              <a:t>các</a:t>
            </a:r>
            <a:r>
              <a:rPr lang="vi-VN" sz="2400" i="1" dirty="0"/>
              <a:t> tiêu </a:t>
            </a:r>
            <a:r>
              <a:rPr lang="vi-VN" sz="2400" i="1" dirty="0" err="1"/>
              <a:t>chí</a:t>
            </a:r>
            <a:r>
              <a:rPr lang="vi-VN" sz="2400" i="1" dirty="0"/>
              <a:t> xây </a:t>
            </a:r>
            <a:r>
              <a:rPr lang="vi-VN" sz="2400" i="1" dirty="0" err="1"/>
              <a:t>dựng</a:t>
            </a:r>
            <a:r>
              <a:rPr lang="vi-VN" sz="2400" i="1" dirty="0"/>
              <a:t> </a:t>
            </a:r>
            <a:r>
              <a:rPr lang="vi-VN" sz="2400" i="1" dirty="0" err="1"/>
              <a:t>bài</a:t>
            </a:r>
            <a:r>
              <a:rPr lang="vi-VN" sz="2400" i="1" dirty="0"/>
              <a:t> </a:t>
            </a:r>
            <a:r>
              <a:rPr lang="vi-VN" sz="2400" i="1" dirty="0" err="1"/>
              <a:t>học</a:t>
            </a:r>
            <a:r>
              <a:rPr lang="vi-VN" sz="2400" i="1" dirty="0"/>
              <a:t> STEM?</a:t>
            </a:r>
            <a:endParaRPr lang="en-US" sz="2400" dirty="0"/>
          </a:p>
          <a:p>
            <a:pPr lvl="1" algn="just">
              <a:spcBef>
                <a:spcPts val="0"/>
              </a:spcBef>
            </a:pPr>
            <a:r>
              <a:rPr lang="vi-VN" sz="2400" i="1" dirty="0"/>
              <a:t>Quy </a:t>
            </a:r>
            <a:r>
              <a:rPr lang="vi-VN" sz="2400" i="1" dirty="0" err="1"/>
              <a:t>trình</a:t>
            </a:r>
            <a:r>
              <a:rPr lang="vi-VN" sz="2400" i="1" dirty="0"/>
              <a:t> </a:t>
            </a:r>
            <a:r>
              <a:rPr lang="vi-VN" sz="2400" i="1" dirty="0" err="1"/>
              <a:t>tổ</a:t>
            </a:r>
            <a:r>
              <a:rPr lang="vi-VN" sz="2400" i="1" dirty="0"/>
              <a:t> </a:t>
            </a:r>
            <a:r>
              <a:rPr lang="vi-VN" sz="2400" i="1" dirty="0" err="1"/>
              <a:t>chức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học</a:t>
            </a:r>
            <a:r>
              <a:rPr lang="vi-VN" sz="2400" i="1" dirty="0"/>
              <a:t> ở đây </a:t>
            </a:r>
            <a:r>
              <a:rPr lang="vi-VN" sz="2400" i="1" dirty="0" err="1"/>
              <a:t>có</a:t>
            </a:r>
            <a:r>
              <a:rPr lang="vi-VN" sz="2400" i="1" dirty="0"/>
              <a:t> </a:t>
            </a:r>
            <a:r>
              <a:rPr lang="vi-VN" sz="2400" i="1" dirty="0" err="1"/>
              <a:t>điểm</a:t>
            </a:r>
            <a:r>
              <a:rPr lang="vi-VN" sz="2400" i="1" dirty="0"/>
              <a:t> </a:t>
            </a:r>
            <a:r>
              <a:rPr lang="vi-VN" sz="2400" i="1" dirty="0" err="1"/>
              <a:t>gì</a:t>
            </a:r>
            <a:r>
              <a:rPr lang="vi-VN" sz="2400" i="1" dirty="0"/>
              <a:t> </a:t>
            </a:r>
            <a:r>
              <a:rPr lang="vi-VN" sz="2400" i="1" dirty="0" err="1"/>
              <a:t>khác</a:t>
            </a:r>
            <a:r>
              <a:rPr lang="vi-VN" sz="2400" i="1" dirty="0"/>
              <a:t> </a:t>
            </a:r>
            <a:r>
              <a:rPr lang="vi-VN" sz="2400" i="1" dirty="0" err="1"/>
              <a:t>với</a:t>
            </a:r>
            <a:r>
              <a:rPr lang="vi-VN" sz="2400" i="1" dirty="0"/>
              <a:t> </a:t>
            </a:r>
            <a:r>
              <a:rPr lang="vi-VN" sz="2400" i="1" dirty="0" err="1"/>
              <a:t>kế</a:t>
            </a:r>
            <a:r>
              <a:rPr lang="vi-VN" sz="2400" i="1" dirty="0"/>
              <a:t> </a:t>
            </a:r>
            <a:r>
              <a:rPr lang="vi-VN" sz="2400" i="1" dirty="0" err="1"/>
              <a:t>hoạch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học</a:t>
            </a:r>
            <a:r>
              <a:rPr lang="vi-VN" sz="2400" i="1" dirty="0"/>
              <a:t> thông </a:t>
            </a:r>
            <a:r>
              <a:rPr lang="vi-VN" sz="2400" i="1" dirty="0" err="1"/>
              <a:t>thường</a:t>
            </a:r>
            <a:r>
              <a:rPr lang="vi-VN" sz="2400" i="1" dirty="0"/>
              <a:t>?</a:t>
            </a:r>
            <a:endParaRPr lang="en-US" sz="2400" dirty="0"/>
          </a:p>
          <a:p>
            <a:pPr lvl="1" algn="just">
              <a:spcBef>
                <a:spcPts val="0"/>
              </a:spcBef>
            </a:pPr>
            <a:r>
              <a:rPr lang="vi-VN" sz="2400" i="1" dirty="0" err="1"/>
              <a:t>Hoạt</a:t>
            </a:r>
            <a:r>
              <a:rPr lang="vi-VN" sz="2400" i="1" dirty="0"/>
              <a:t> </a:t>
            </a:r>
            <a:r>
              <a:rPr lang="vi-VN" sz="2400" i="1" dirty="0" err="1"/>
              <a:t>động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học</a:t>
            </a:r>
            <a:r>
              <a:rPr lang="vi-VN" sz="2400" i="1" dirty="0"/>
              <a:t>/</a:t>
            </a:r>
            <a:r>
              <a:rPr lang="vi-VN" sz="2400" i="1" dirty="0" err="1"/>
              <a:t>Kỹ</a:t>
            </a:r>
            <a:r>
              <a:rPr lang="vi-VN" sz="2400" i="1" dirty="0"/>
              <a:t> </a:t>
            </a:r>
            <a:r>
              <a:rPr lang="vi-VN" sz="2400" i="1" dirty="0" err="1"/>
              <a:t>thuật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học</a:t>
            </a:r>
            <a:r>
              <a:rPr lang="vi-VN" sz="2400" i="1" dirty="0"/>
              <a:t> </a:t>
            </a:r>
            <a:r>
              <a:rPr lang="vi-VN" sz="2400" i="1" dirty="0" err="1"/>
              <a:t>nào</a:t>
            </a:r>
            <a:r>
              <a:rPr lang="vi-VN" sz="2400" i="1" dirty="0"/>
              <a:t> </a:t>
            </a:r>
            <a:r>
              <a:rPr lang="vi-VN" sz="2400" i="1" dirty="0" err="1"/>
              <a:t>thầy</a:t>
            </a:r>
            <a:r>
              <a:rPr lang="vi-VN" sz="2400" i="1" dirty="0"/>
              <a:t>, cô </a:t>
            </a:r>
            <a:r>
              <a:rPr lang="vi-VN" sz="2400" i="1" dirty="0" err="1"/>
              <a:t>thấy</a:t>
            </a:r>
            <a:r>
              <a:rPr lang="vi-VN" sz="2400" i="1" dirty="0"/>
              <a:t> </a:t>
            </a:r>
            <a:r>
              <a:rPr lang="vi-VN" sz="2400" i="1" dirty="0" err="1"/>
              <a:t>hứng</a:t>
            </a:r>
            <a:r>
              <a:rPr lang="vi-VN" sz="2400" i="1" dirty="0"/>
              <a:t> </a:t>
            </a:r>
            <a:r>
              <a:rPr lang="vi-VN" sz="2400" i="1" dirty="0" err="1"/>
              <a:t>thú</a:t>
            </a:r>
            <a:r>
              <a:rPr lang="vi-VN" sz="2400" i="1" dirty="0"/>
              <a:t> trong </a:t>
            </a:r>
            <a:r>
              <a:rPr lang="vi-VN" sz="2400" i="1" dirty="0" err="1"/>
              <a:t>kế</a:t>
            </a:r>
            <a:r>
              <a:rPr lang="vi-VN" sz="2400" i="1" dirty="0"/>
              <a:t> </a:t>
            </a:r>
            <a:r>
              <a:rPr lang="vi-VN" sz="2400" i="1" dirty="0" err="1"/>
              <a:t>hoạch</a:t>
            </a:r>
            <a:r>
              <a:rPr lang="vi-VN" sz="2400" i="1" dirty="0"/>
              <a:t> </a:t>
            </a:r>
            <a:r>
              <a:rPr lang="vi-VN" sz="2400" i="1" dirty="0" err="1"/>
              <a:t>bài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này</a:t>
            </a:r>
            <a:r>
              <a:rPr lang="vi-VN" sz="2400" i="1" dirty="0"/>
              <a:t>?</a:t>
            </a:r>
            <a:endParaRPr lang="en-US" sz="2400" dirty="0"/>
          </a:p>
          <a:p>
            <a:pPr lvl="1" algn="just">
              <a:spcBef>
                <a:spcPts val="0"/>
              </a:spcBef>
            </a:pPr>
            <a:r>
              <a:rPr lang="vi-VN" sz="2400" i="1" dirty="0" err="1"/>
              <a:t>Hãy</a:t>
            </a:r>
            <a:r>
              <a:rPr lang="vi-VN" sz="2400" i="1" dirty="0"/>
              <a:t> </a:t>
            </a:r>
            <a:r>
              <a:rPr lang="vi-VN" sz="2400" i="1" dirty="0" err="1"/>
              <a:t>đặt</a:t>
            </a:r>
            <a:r>
              <a:rPr lang="vi-VN" sz="2400" i="1" dirty="0"/>
              <a:t> </a:t>
            </a:r>
            <a:r>
              <a:rPr lang="vi-VN" sz="2400" i="1" dirty="0" err="1"/>
              <a:t>một</a:t>
            </a:r>
            <a:r>
              <a:rPr lang="vi-VN" sz="2400" i="1" dirty="0"/>
              <a:t> câu </a:t>
            </a:r>
            <a:r>
              <a:rPr lang="vi-VN" sz="2400" i="1" dirty="0" err="1"/>
              <a:t>hỏi</a:t>
            </a:r>
            <a:r>
              <a:rPr lang="vi-VN" sz="2400" i="1" dirty="0"/>
              <a:t> liên quan </a:t>
            </a:r>
            <a:r>
              <a:rPr lang="vi-VN" sz="2400" i="1" dirty="0" err="1"/>
              <a:t>đến</a:t>
            </a:r>
            <a:r>
              <a:rPr lang="vi-VN" sz="2400" i="1" dirty="0"/>
              <a:t> </a:t>
            </a:r>
            <a:r>
              <a:rPr lang="vi-VN" sz="2400" i="1" dirty="0" err="1"/>
              <a:t>kế</a:t>
            </a:r>
            <a:r>
              <a:rPr lang="vi-VN" sz="2400" i="1" dirty="0"/>
              <a:t> </a:t>
            </a:r>
            <a:r>
              <a:rPr lang="vi-VN" sz="2400" i="1" dirty="0" err="1"/>
              <a:t>hoạch</a:t>
            </a:r>
            <a:r>
              <a:rPr lang="vi-VN" sz="2400" i="1" dirty="0"/>
              <a:t> </a:t>
            </a:r>
            <a:r>
              <a:rPr lang="vi-VN" sz="2400" i="1" dirty="0" err="1"/>
              <a:t>bài</a:t>
            </a:r>
            <a:r>
              <a:rPr lang="vi-VN" sz="2400" i="1" dirty="0"/>
              <a:t> </a:t>
            </a:r>
            <a:r>
              <a:rPr lang="vi-VN" sz="2400" i="1" dirty="0" err="1"/>
              <a:t>dạy</a:t>
            </a:r>
            <a:r>
              <a:rPr lang="vi-VN" sz="2400" i="1" dirty="0"/>
              <a:t> </a:t>
            </a:r>
            <a:r>
              <a:rPr lang="vi-VN" sz="2400" i="1" dirty="0" err="1"/>
              <a:t>này</a:t>
            </a:r>
            <a:r>
              <a:rPr lang="vi-VN" sz="2400" i="1" dirty="0"/>
              <a:t>.</a:t>
            </a: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33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BÀI TẬP VỀ NHÀ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907" y="1143000"/>
            <a:ext cx="10972800" cy="557165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:</a:t>
            </a:r>
          </a:p>
          <a:p>
            <a:pPr algn="just">
              <a:spcBef>
                <a:spcPts val="0"/>
              </a:spcBef>
            </a:pPr>
            <a:r>
              <a:rPr lang="vi-VN" dirty="0"/>
              <a:t>Xem video về hoạt động 1, 3 và 5 của chủ đề </a:t>
            </a:r>
            <a:r>
              <a:rPr lang="en-US" u="sng" dirty="0" smtClean="0"/>
              <a:t>(</a:t>
            </a:r>
            <a:r>
              <a:rPr lang="en-US" b="1" u="sng" dirty="0" err="1"/>
              <a:t>Thiết</a:t>
            </a:r>
            <a:r>
              <a:rPr lang="en-US" b="1" u="sng" dirty="0"/>
              <a:t> </a:t>
            </a:r>
            <a:r>
              <a:rPr lang="en-US" b="1" u="sng" dirty="0" err="1"/>
              <a:t>kế</a:t>
            </a:r>
            <a:r>
              <a:rPr lang="en-US" b="1" u="sng" dirty="0"/>
              <a:t> </a:t>
            </a:r>
            <a:r>
              <a:rPr lang="en-US" b="1" u="sng" dirty="0" err="1"/>
              <a:t>hệ</a:t>
            </a:r>
            <a:r>
              <a:rPr lang="en-US" b="1" u="sng" dirty="0"/>
              <a:t> </a:t>
            </a:r>
            <a:r>
              <a:rPr lang="en-US" b="1" u="sng" dirty="0" err="1"/>
              <a:t>thống</a:t>
            </a:r>
            <a:r>
              <a:rPr lang="en-US" b="1" u="sng" dirty="0"/>
              <a:t> </a:t>
            </a:r>
            <a:r>
              <a:rPr lang="en-US" b="1" u="sng" dirty="0" err="1"/>
              <a:t>báo</a:t>
            </a:r>
            <a:r>
              <a:rPr lang="en-US" b="1" u="sng" dirty="0"/>
              <a:t> </a:t>
            </a:r>
            <a:r>
              <a:rPr lang="en-US" b="1" u="sng" dirty="0" err="1"/>
              <a:t>động</a:t>
            </a:r>
            <a:r>
              <a:rPr lang="en-US" b="1" u="sng" dirty="0"/>
              <a:t> </a:t>
            </a:r>
            <a:r>
              <a:rPr lang="en-US" b="1" u="sng" dirty="0" err="1"/>
              <a:t>khi</a:t>
            </a:r>
            <a:r>
              <a:rPr lang="en-US" b="1" u="sng" dirty="0"/>
              <a:t> </a:t>
            </a:r>
            <a:r>
              <a:rPr lang="en-US" b="1" u="sng" dirty="0" err="1"/>
              <a:t>mở</a:t>
            </a:r>
            <a:r>
              <a:rPr lang="en-US" b="1" u="sng" dirty="0"/>
              <a:t> </a:t>
            </a:r>
            <a:r>
              <a:rPr lang="en-US" b="1" u="sng" dirty="0" err="1"/>
              <a:t>cửa-Tr</a:t>
            </a:r>
            <a:r>
              <a:rPr lang="en-US" b="1" u="sng" dirty="0"/>
              <a:t> </a:t>
            </a:r>
            <a:r>
              <a:rPr lang="en-US" b="1" u="sng" dirty="0" smtClean="0"/>
              <a:t>186-Tài </a:t>
            </a:r>
            <a:r>
              <a:rPr lang="en-US" b="1" u="sng" dirty="0" err="1"/>
              <a:t>liệu</a:t>
            </a:r>
            <a:r>
              <a:rPr lang="vi-VN" dirty="0" smtClean="0"/>
              <a:t> </a:t>
            </a:r>
            <a:r>
              <a:rPr lang="vi-VN" dirty="0"/>
              <a:t>trên trang </a:t>
            </a:r>
            <a:r>
              <a:rPr lang="vi-VN" dirty="0" smtClean="0"/>
              <a:t>“</a:t>
            </a:r>
            <a:r>
              <a:rPr lang="en-US" dirty="0" smtClean="0"/>
              <a:t>taphuan.sesdp2.edu.vn</a:t>
            </a:r>
            <a:r>
              <a:rPr lang="vi-VN" dirty="0" smtClean="0"/>
              <a:t>”</a:t>
            </a:r>
            <a:r>
              <a:rPr lang="en-US" dirty="0" smtClean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: </a:t>
            </a:r>
          </a:p>
          <a:p>
            <a:pPr lvl="1" algn="just">
              <a:spcBef>
                <a:spcPts val="0"/>
              </a:spcBef>
            </a:pPr>
            <a:r>
              <a:rPr lang="vi-VN" i="1" dirty="0"/>
              <a:t>Quan </a:t>
            </a:r>
            <a:r>
              <a:rPr lang="vi-VN" i="1" dirty="0" err="1"/>
              <a:t>sát</a:t>
            </a:r>
            <a:r>
              <a:rPr lang="vi-VN" i="1" dirty="0"/>
              <a:t>, mô </a:t>
            </a:r>
            <a:r>
              <a:rPr lang="vi-VN" i="1" dirty="0" err="1"/>
              <a:t>tả</a:t>
            </a:r>
            <a:r>
              <a:rPr lang="vi-VN" i="1" dirty="0"/>
              <a:t> HS </a:t>
            </a:r>
            <a:r>
              <a:rPr lang="vi-VN" i="1" dirty="0" err="1"/>
              <a:t>nào</a:t>
            </a:r>
            <a:r>
              <a:rPr lang="vi-VN" i="1" dirty="0"/>
              <a:t> </a:t>
            </a:r>
            <a:r>
              <a:rPr lang="vi-VN" i="1" dirty="0" err="1"/>
              <a:t>đã</a:t>
            </a:r>
            <a:r>
              <a:rPr lang="vi-VN" i="1" dirty="0"/>
              <a:t> </a:t>
            </a:r>
            <a:r>
              <a:rPr lang="vi-VN" i="1" dirty="0" err="1"/>
              <a:t>làm</a:t>
            </a:r>
            <a:r>
              <a:rPr lang="vi-VN" i="1" dirty="0"/>
              <a:t> </a:t>
            </a:r>
            <a:r>
              <a:rPr lang="vi-VN" i="1" dirty="0" err="1"/>
              <a:t>gì</a:t>
            </a:r>
            <a:r>
              <a:rPr lang="vi-VN" i="1" dirty="0"/>
              <a:t>, ghi </a:t>
            </a:r>
            <a:r>
              <a:rPr lang="vi-VN" i="1" dirty="0" err="1"/>
              <a:t>gì</a:t>
            </a:r>
            <a:r>
              <a:rPr lang="vi-VN" i="1" dirty="0"/>
              <a:t>, </a:t>
            </a:r>
            <a:r>
              <a:rPr lang="vi-VN" i="1" dirty="0" err="1"/>
              <a:t>phát</a:t>
            </a:r>
            <a:r>
              <a:rPr lang="vi-VN" i="1" dirty="0"/>
              <a:t> </a:t>
            </a:r>
            <a:r>
              <a:rPr lang="vi-VN" i="1" dirty="0" err="1"/>
              <a:t>biểu</a:t>
            </a:r>
            <a:r>
              <a:rPr lang="vi-VN" i="1" dirty="0"/>
              <a:t> </a:t>
            </a:r>
            <a:r>
              <a:rPr lang="vi-VN" i="1" dirty="0" err="1"/>
              <a:t>gì</a:t>
            </a:r>
            <a:r>
              <a:rPr lang="vi-VN" i="1" dirty="0"/>
              <a:t>, tương </a:t>
            </a:r>
            <a:r>
              <a:rPr lang="vi-VN" i="1" dirty="0" err="1"/>
              <a:t>tác</a:t>
            </a:r>
            <a:r>
              <a:rPr lang="vi-VN" i="1" dirty="0"/>
              <a:t> như </a:t>
            </a:r>
            <a:r>
              <a:rPr lang="vi-VN" i="1" dirty="0" err="1"/>
              <a:t>thế</a:t>
            </a:r>
            <a:r>
              <a:rPr lang="vi-VN" i="1" dirty="0"/>
              <a:t> </a:t>
            </a:r>
            <a:r>
              <a:rPr lang="vi-VN" i="1" dirty="0" err="1"/>
              <a:t>nào</a:t>
            </a:r>
            <a:r>
              <a:rPr lang="vi-VN" i="1" dirty="0"/>
              <a:t>.</a:t>
            </a:r>
            <a:endParaRPr lang="en-US" dirty="0"/>
          </a:p>
          <a:p>
            <a:pPr lvl="1" algn="just">
              <a:spcBef>
                <a:spcPts val="0"/>
              </a:spcBef>
            </a:pPr>
            <a:r>
              <a:rPr lang="vi-VN" i="1" dirty="0"/>
              <a:t>Phân </a:t>
            </a:r>
            <a:r>
              <a:rPr lang="vi-VN" i="1" dirty="0" err="1"/>
              <a:t>tích</a:t>
            </a:r>
            <a:r>
              <a:rPr lang="vi-VN" i="1" dirty="0"/>
              <a:t> HS </a:t>
            </a:r>
            <a:r>
              <a:rPr lang="vi-VN" i="1" dirty="0" err="1"/>
              <a:t>đã</a:t>
            </a:r>
            <a:r>
              <a:rPr lang="vi-VN" i="1" dirty="0"/>
              <a:t> </a:t>
            </a:r>
            <a:r>
              <a:rPr lang="vi-VN" i="1" dirty="0" err="1"/>
              <a:t>học</a:t>
            </a:r>
            <a:r>
              <a:rPr lang="vi-VN" i="1" dirty="0"/>
              <a:t> </a:t>
            </a:r>
            <a:r>
              <a:rPr lang="vi-VN" i="1" dirty="0" err="1"/>
              <a:t>được</a:t>
            </a:r>
            <a:r>
              <a:rPr lang="vi-VN" i="1" dirty="0"/>
              <a:t> </a:t>
            </a:r>
            <a:r>
              <a:rPr lang="vi-VN" i="1" dirty="0" err="1"/>
              <a:t>gì</a:t>
            </a:r>
            <a:r>
              <a:rPr lang="vi-VN" i="1" dirty="0"/>
              <a:t>? </a:t>
            </a:r>
            <a:r>
              <a:rPr lang="vi-VN" i="1" dirty="0" err="1"/>
              <a:t>Mục</a:t>
            </a:r>
            <a:r>
              <a:rPr lang="vi-VN" i="1" dirty="0"/>
              <a:t> tiêu mong </a:t>
            </a:r>
            <a:r>
              <a:rPr lang="vi-VN" i="1" dirty="0" err="1"/>
              <a:t>đợi</a:t>
            </a:r>
            <a:r>
              <a:rPr lang="vi-VN" i="1" dirty="0"/>
              <a:t> </a:t>
            </a:r>
            <a:r>
              <a:rPr lang="vi-VN" i="1" dirty="0" err="1"/>
              <a:t>nào</a:t>
            </a:r>
            <a:r>
              <a:rPr lang="vi-VN" i="1" dirty="0"/>
              <a:t> </a:t>
            </a:r>
            <a:r>
              <a:rPr lang="vi-VN" i="1" dirty="0" err="1"/>
              <a:t>mà</a:t>
            </a:r>
            <a:r>
              <a:rPr lang="vi-VN" i="1" dirty="0"/>
              <a:t> chưa </a:t>
            </a:r>
            <a:r>
              <a:rPr lang="vi-VN" i="1" dirty="0" err="1"/>
              <a:t>đạt</a:t>
            </a:r>
            <a:r>
              <a:rPr lang="vi-VN" i="1" dirty="0"/>
              <a:t> </a:t>
            </a:r>
            <a:r>
              <a:rPr lang="vi-VN" i="1" dirty="0" err="1"/>
              <a:t>được</a:t>
            </a:r>
            <a:r>
              <a:rPr lang="vi-VN" i="1" dirty="0"/>
              <a:t>? (Minh </a:t>
            </a:r>
            <a:r>
              <a:rPr lang="vi-VN" i="1" dirty="0" err="1"/>
              <a:t>chứng</a:t>
            </a:r>
            <a:r>
              <a:rPr lang="vi-VN" i="1" dirty="0"/>
              <a:t> </a:t>
            </a:r>
            <a:r>
              <a:rPr lang="vi-VN" i="1" dirty="0" err="1"/>
              <a:t>từ</a:t>
            </a:r>
            <a:r>
              <a:rPr lang="vi-VN" i="1" dirty="0"/>
              <a:t> mô </a:t>
            </a:r>
            <a:r>
              <a:rPr lang="vi-VN" i="1" dirty="0" err="1"/>
              <a:t>tả</a:t>
            </a:r>
            <a:r>
              <a:rPr lang="vi-VN" i="1" dirty="0"/>
              <a:t> ở </a:t>
            </a:r>
            <a:r>
              <a:rPr lang="vi-VN" i="1" dirty="0" err="1"/>
              <a:t>bước</a:t>
            </a:r>
            <a:r>
              <a:rPr lang="vi-VN" i="1" dirty="0"/>
              <a:t> 1).</a:t>
            </a:r>
            <a:endParaRPr lang="en-US" dirty="0"/>
          </a:p>
          <a:p>
            <a:pPr lvl="1" algn="just">
              <a:spcBef>
                <a:spcPts val="0"/>
              </a:spcBef>
            </a:pPr>
            <a:r>
              <a:rPr lang="vi-VN" i="1" dirty="0"/>
              <a:t>Nguyên nhân </a:t>
            </a:r>
            <a:r>
              <a:rPr lang="vi-VN" i="1" dirty="0" err="1"/>
              <a:t>của</a:t>
            </a:r>
            <a:r>
              <a:rPr lang="vi-VN" i="1" dirty="0"/>
              <a:t> </a:t>
            </a:r>
            <a:r>
              <a:rPr lang="vi-VN" i="1" dirty="0" err="1"/>
              <a:t>những</a:t>
            </a:r>
            <a:r>
              <a:rPr lang="vi-VN" i="1" dirty="0"/>
              <a:t> </a:t>
            </a:r>
            <a:r>
              <a:rPr lang="vi-VN" i="1" dirty="0" err="1"/>
              <a:t>thành</a:t>
            </a:r>
            <a:r>
              <a:rPr lang="vi-VN" i="1" dirty="0"/>
              <a:t> công </a:t>
            </a:r>
            <a:r>
              <a:rPr lang="vi-VN" i="1" dirty="0" err="1"/>
              <a:t>hoặc</a:t>
            </a:r>
            <a:r>
              <a:rPr lang="vi-VN" i="1" dirty="0"/>
              <a:t> chưa </a:t>
            </a:r>
            <a:r>
              <a:rPr lang="vi-VN" i="1" dirty="0" err="1"/>
              <a:t>thành</a:t>
            </a:r>
            <a:r>
              <a:rPr lang="vi-VN" i="1" dirty="0"/>
              <a:t> công nêu trên.</a:t>
            </a:r>
            <a:endParaRPr lang="en-US" dirty="0"/>
          </a:p>
          <a:p>
            <a:pPr lvl="1" algn="just">
              <a:spcBef>
                <a:spcPts val="0"/>
              </a:spcBef>
            </a:pPr>
            <a:r>
              <a:rPr lang="vi-VN" i="1" dirty="0" err="1"/>
              <a:t>Đề</a:t>
            </a:r>
            <a:r>
              <a:rPr lang="vi-VN" i="1" dirty="0"/>
              <a:t> </a:t>
            </a:r>
            <a:r>
              <a:rPr lang="vi-VN" i="1" dirty="0" err="1"/>
              <a:t>xuất</a:t>
            </a:r>
            <a:r>
              <a:rPr lang="vi-VN" i="1" dirty="0"/>
              <a:t> </a:t>
            </a:r>
            <a:r>
              <a:rPr lang="vi-VN" i="1" dirty="0" err="1"/>
              <a:t>những</a:t>
            </a:r>
            <a:r>
              <a:rPr lang="vi-VN" i="1" dirty="0"/>
              <a:t> </a:t>
            </a:r>
            <a:r>
              <a:rPr lang="vi-VN" i="1" dirty="0" err="1"/>
              <a:t>cải</a:t>
            </a:r>
            <a:r>
              <a:rPr lang="vi-VN" i="1" dirty="0"/>
              <a:t> </a:t>
            </a:r>
            <a:r>
              <a:rPr lang="vi-VN" i="1" dirty="0" err="1"/>
              <a:t>tiến</a:t>
            </a:r>
            <a:r>
              <a:rPr lang="vi-VN" i="1" dirty="0"/>
              <a:t> cho </a:t>
            </a:r>
            <a:r>
              <a:rPr lang="vi-VN" i="1" dirty="0" err="1"/>
              <a:t>hoạt</a:t>
            </a:r>
            <a:r>
              <a:rPr lang="vi-VN" i="1" dirty="0"/>
              <a:t> </a:t>
            </a:r>
            <a:r>
              <a:rPr lang="vi-VN" i="1" dirty="0" err="1"/>
              <a:t>động</a:t>
            </a:r>
            <a:r>
              <a:rPr lang="vi-VN" i="1" dirty="0"/>
              <a:t> </a:t>
            </a:r>
            <a:r>
              <a:rPr lang="vi-VN" i="1" dirty="0" err="1"/>
              <a:t>dạy</a:t>
            </a:r>
            <a:r>
              <a:rPr lang="vi-VN" i="1" dirty="0"/>
              <a:t> </a:t>
            </a:r>
            <a:r>
              <a:rPr lang="vi-VN" i="1" dirty="0" err="1"/>
              <a:t>học</a:t>
            </a:r>
            <a:r>
              <a:rPr lang="vi-VN" i="1" dirty="0"/>
              <a:t> </a:t>
            </a:r>
            <a:r>
              <a:rPr lang="vi-VN" i="1" dirty="0" err="1"/>
              <a:t>tốt</a:t>
            </a:r>
            <a:r>
              <a:rPr lang="vi-VN" i="1" dirty="0"/>
              <a:t> hơn</a:t>
            </a:r>
            <a:r>
              <a:rPr lang="vi-VN" sz="2400" i="1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469555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Thực hiện khảo sát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1.Thực hiện khảo sát nhận thức về giáo dục STEM. Thầy cô khai báo qua đường link:</a:t>
            </a:r>
          </a:p>
          <a:p>
            <a:pPr marL="0" indent="0">
              <a:buNone/>
            </a:pPr>
            <a:r>
              <a:rPr lang="en-US" smtClean="0"/>
              <a:t>  </a:t>
            </a:r>
            <a:r>
              <a:rPr lang="en-US" smtClean="0">
                <a:hlinkClick r:id="rId2"/>
              </a:rPr>
              <a:t>https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tinyurl.com/preSTEM2019-DN</a:t>
            </a:r>
            <a:endParaRPr lang="en-US" smtClean="0"/>
          </a:p>
          <a:p>
            <a:pPr marL="0" indent="0">
              <a:buNone/>
            </a:pPr>
            <a:r>
              <a:rPr lang="en-US" smtClean="0"/>
              <a:t>     </a:t>
            </a:r>
          </a:p>
          <a:p>
            <a:pPr marL="0" indent="0">
              <a:buNone/>
            </a:pPr>
            <a:r>
              <a:rPr lang="en-US" smtClean="0"/>
              <a:t> hoặc quét mã QR-code để vào </a:t>
            </a:r>
          </a:p>
          <a:p>
            <a:pPr marL="0" indent="0">
              <a:buNone/>
            </a:pPr>
            <a:r>
              <a:rPr lang="en-US"/>
              <a:t>t</a:t>
            </a:r>
            <a:r>
              <a:rPr lang="en-US" smtClean="0"/>
              <a:t>rang khai báo.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1637" y="2297829"/>
            <a:ext cx="3760763" cy="376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765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Đưa ra ý tưởng chủ đề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735" y="1328651"/>
            <a:ext cx="10872194" cy="49314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Đưa</a:t>
            </a:r>
            <a:r>
              <a:rPr lang="en-US" dirty="0" smtClean="0"/>
              <a:t> ý </a:t>
            </a:r>
            <a:r>
              <a:rPr lang="en-US" dirty="0" err="1" smtClean="0"/>
              <a:t>tưởng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điền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dung qua </a:t>
            </a:r>
            <a:r>
              <a:rPr lang="en-US" dirty="0" err="1" smtClean="0"/>
              <a:t>đường</a:t>
            </a:r>
            <a:r>
              <a:rPr lang="en-US" dirty="0" smtClean="0"/>
              <a:t> link:</a:t>
            </a:r>
          </a:p>
          <a:p>
            <a:pPr marL="0" indent="0">
              <a:buNone/>
            </a:pPr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tinyurl.com/chudeCanhan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err="1" smtClean="0"/>
              <a:t>Hoặc</a:t>
            </a:r>
            <a:r>
              <a:rPr lang="en-US" sz="3600" dirty="0" smtClean="0"/>
              <a:t> </a:t>
            </a:r>
            <a:r>
              <a:rPr lang="en-US" sz="3600" dirty="0" err="1" smtClean="0"/>
              <a:t>quét</a:t>
            </a:r>
            <a:r>
              <a:rPr lang="en-US" sz="3600" dirty="0" smtClean="0"/>
              <a:t> </a:t>
            </a:r>
            <a:r>
              <a:rPr lang="en-US" sz="3600" dirty="0" err="1" smtClean="0"/>
              <a:t>mã</a:t>
            </a:r>
            <a:r>
              <a:rPr lang="en-US" sz="3600" dirty="0" smtClean="0"/>
              <a:t> QR-code </a:t>
            </a:r>
            <a:r>
              <a:rPr lang="en-US" sz="3600" dirty="0" err="1" smtClean="0"/>
              <a:t>để</a:t>
            </a:r>
            <a:r>
              <a:rPr lang="en-US" sz="3600" dirty="0" smtClean="0"/>
              <a:t> </a:t>
            </a:r>
            <a:r>
              <a:rPr lang="en-US" sz="3600" dirty="0" err="1" smtClean="0"/>
              <a:t>vào</a:t>
            </a:r>
            <a:r>
              <a:rPr lang="en-US" sz="3600" dirty="0" smtClean="0"/>
              <a:t> </a:t>
            </a:r>
          </a:p>
          <a:p>
            <a:pPr marL="0" indent="0">
              <a:buNone/>
            </a:pPr>
            <a:r>
              <a:rPr lang="en-US" sz="3600" dirty="0" err="1" smtClean="0"/>
              <a:t>trang</a:t>
            </a:r>
            <a:r>
              <a:rPr lang="en-US" sz="3600" dirty="0" smtClean="0"/>
              <a:t> </a:t>
            </a:r>
            <a:r>
              <a:rPr lang="en-US" sz="3600" dirty="0" err="1" smtClean="0"/>
              <a:t>để</a:t>
            </a:r>
            <a:r>
              <a:rPr lang="en-US" sz="3600" dirty="0" smtClean="0"/>
              <a:t> </a:t>
            </a:r>
            <a:r>
              <a:rPr lang="en-US" sz="3600" dirty="0" err="1" smtClean="0"/>
              <a:t>khai</a:t>
            </a:r>
            <a:r>
              <a:rPr lang="en-US" sz="3600" dirty="0" smtClean="0"/>
              <a:t> </a:t>
            </a:r>
            <a:r>
              <a:rPr lang="en-US" sz="3600" dirty="0" err="1" smtClean="0"/>
              <a:t>báo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653" y="2236764"/>
            <a:ext cx="3884250" cy="388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976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BÀI TẬP VỀ NHÀ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:</a:t>
            </a:r>
          </a:p>
          <a:p>
            <a:r>
              <a:rPr lang="vi-VN" dirty="0" err="1"/>
              <a:t>Thảo</a:t>
            </a:r>
            <a:r>
              <a:rPr lang="vi-VN" dirty="0"/>
              <a:t> </a:t>
            </a:r>
            <a:r>
              <a:rPr lang="vi-VN" dirty="0" err="1"/>
              <a:t>luận</a:t>
            </a:r>
            <a:r>
              <a:rPr lang="vi-VN" dirty="0"/>
              <a:t> </a:t>
            </a:r>
            <a:r>
              <a:rPr lang="vi-VN" dirty="0" err="1"/>
              <a:t>chọn</a:t>
            </a:r>
            <a:r>
              <a:rPr lang="vi-VN" dirty="0"/>
              <a:t> ý </a:t>
            </a:r>
            <a:r>
              <a:rPr lang="vi-VN" dirty="0" err="1"/>
              <a:t>tưởng</a:t>
            </a:r>
            <a:r>
              <a:rPr lang="vi-VN" dirty="0"/>
              <a:t> ban </a:t>
            </a:r>
            <a:r>
              <a:rPr lang="vi-VN" dirty="0" err="1"/>
              <a:t>đầu</a:t>
            </a:r>
            <a:r>
              <a:rPr lang="vi-VN" dirty="0"/>
              <a:t> cho </a:t>
            </a:r>
            <a:r>
              <a:rPr lang="vi-VN" dirty="0" err="1"/>
              <a:t>chủ</a:t>
            </a:r>
            <a:r>
              <a:rPr lang="vi-VN" dirty="0"/>
              <a:t> </a:t>
            </a:r>
            <a:r>
              <a:rPr lang="vi-VN" dirty="0" err="1"/>
              <a:t>đề</a:t>
            </a:r>
            <a:r>
              <a:rPr lang="vi-VN" dirty="0"/>
              <a:t> </a:t>
            </a:r>
            <a:r>
              <a:rPr lang="vi-VN" dirty="0" err="1"/>
              <a:t>giáo</a:t>
            </a:r>
            <a:r>
              <a:rPr lang="vi-VN" dirty="0"/>
              <a:t> </a:t>
            </a:r>
            <a:r>
              <a:rPr lang="vi-VN" dirty="0" err="1"/>
              <a:t>dục</a:t>
            </a:r>
            <a:r>
              <a:rPr lang="vi-VN" dirty="0"/>
              <a:t> STEM </a:t>
            </a:r>
            <a:r>
              <a:rPr lang="vi-VN" dirty="0" err="1"/>
              <a:t>sẽ</a:t>
            </a:r>
            <a:r>
              <a:rPr lang="vi-VN" dirty="0"/>
              <a:t> xây </a:t>
            </a:r>
            <a:r>
              <a:rPr lang="vi-VN" dirty="0" err="1"/>
              <a:t>dựng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</a:t>
            </a:r>
            <a:r>
              <a:rPr lang="vi-VN" dirty="0" err="1"/>
              <a:t>nhóm</a:t>
            </a:r>
            <a:r>
              <a:rPr lang="en-US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3200" i="1" dirty="0" err="1"/>
              <a:t>Mỗi</a:t>
            </a:r>
            <a:r>
              <a:rPr lang="en-US" sz="3200" i="1" dirty="0"/>
              <a:t> </a:t>
            </a:r>
            <a:r>
              <a:rPr lang="en-US" sz="3200" i="1" dirty="0" err="1"/>
              <a:t>thành</a:t>
            </a:r>
            <a:r>
              <a:rPr lang="en-US" sz="3200" i="1" dirty="0"/>
              <a:t> </a:t>
            </a:r>
            <a:r>
              <a:rPr lang="en-US" sz="3200" i="1" dirty="0" err="1"/>
              <a:t>viên</a:t>
            </a:r>
            <a:r>
              <a:rPr lang="en-US" sz="3200" i="1" dirty="0"/>
              <a:t> </a:t>
            </a:r>
            <a:r>
              <a:rPr lang="en-US" sz="3200" i="1" dirty="0" err="1"/>
              <a:t>phải</a:t>
            </a:r>
            <a:r>
              <a:rPr lang="en-US" sz="3200" i="1" dirty="0"/>
              <a:t> </a:t>
            </a:r>
            <a:r>
              <a:rPr lang="en-US" sz="3200" i="1" dirty="0" err="1"/>
              <a:t>chuẩn</a:t>
            </a:r>
            <a:r>
              <a:rPr lang="en-US" sz="3200" i="1" dirty="0"/>
              <a:t> </a:t>
            </a:r>
            <a:r>
              <a:rPr lang="en-US" sz="3200" i="1" dirty="0" err="1"/>
              <a:t>bị</a:t>
            </a:r>
            <a:r>
              <a:rPr lang="en-US" sz="3200" i="1" dirty="0"/>
              <a:t> </a:t>
            </a:r>
            <a:r>
              <a:rPr lang="en-US" sz="3200" i="1" dirty="0" err="1"/>
              <a:t>một</a:t>
            </a:r>
            <a:r>
              <a:rPr lang="en-US" sz="3200" i="1" dirty="0"/>
              <a:t> </a:t>
            </a:r>
            <a:r>
              <a:rPr lang="en-US" sz="3200" i="1" dirty="0" err="1"/>
              <a:t>ý</a:t>
            </a:r>
            <a:r>
              <a:rPr lang="en-US" sz="3200" i="1" dirty="0"/>
              <a:t> </a:t>
            </a:r>
            <a:r>
              <a:rPr lang="en-US" sz="3200" i="1" dirty="0" err="1"/>
              <a:t>tưởng</a:t>
            </a:r>
            <a:r>
              <a:rPr lang="en-US" sz="3200" i="1" dirty="0"/>
              <a:t>;</a:t>
            </a:r>
          </a:p>
          <a:p>
            <a:pPr lvl="1">
              <a:lnSpc>
                <a:spcPct val="150000"/>
              </a:lnSpc>
            </a:pPr>
            <a:r>
              <a:rPr lang="en-US" sz="3200" i="1" dirty="0" err="1"/>
              <a:t>Tham</a:t>
            </a:r>
            <a:r>
              <a:rPr lang="en-US" sz="3200" i="1" dirty="0"/>
              <a:t> </a:t>
            </a:r>
            <a:r>
              <a:rPr lang="en-US" sz="3200" i="1" dirty="0" err="1"/>
              <a:t>khảo</a:t>
            </a:r>
            <a:r>
              <a:rPr lang="en-US" sz="3200" i="1" dirty="0"/>
              <a:t> </a:t>
            </a:r>
            <a:r>
              <a:rPr lang="en-US" sz="3200" i="1" dirty="0" err="1"/>
              <a:t>tài</a:t>
            </a:r>
            <a:r>
              <a:rPr lang="en-US" sz="3200" i="1" dirty="0"/>
              <a:t> </a:t>
            </a:r>
            <a:r>
              <a:rPr lang="en-US" sz="3200" i="1" dirty="0" err="1"/>
              <a:t>liệu</a:t>
            </a:r>
            <a:r>
              <a:rPr lang="en-US" sz="3200" i="1" dirty="0"/>
              <a:t> </a:t>
            </a:r>
            <a:r>
              <a:rPr lang="en-US" sz="3200" i="1" dirty="0" err="1"/>
              <a:t>học</a:t>
            </a:r>
            <a:r>
              <a:rPr lang="en-US" sz="3200" i="1" dirty="0"/>
              <a:t> </a:t>
            </a:r>
            <a:r>
              <a:rPr lang="en-US" sz="3200" i="1" dirty="0" err="1"/>
              <a:t>tập</a:t>
            </a:r>
            <a:r>
              <a:rPr lang="en-US" sz="3200" i="1" dirty="0"/>
              <a:t> </a:t>
            </a:r>
            <a:r>
              <a:rPr lang="en-US" sz="3200" i="1" dirty="0" err="1"/>
              <a:t>khi</a:t>
            </a:r>
            <a:r>
              <a:rPr lang="en-US" sz="3200" i="1" dirty="0"/>
              <a:t> </a:t>
            </a:r>
            <a:r>
              <a:rPr lang="en-US" sz="3200" i="1" dirty="0" err="1"/>
              <a:t>đề</a:t>
            </a:r>
            <a:r>
              <a:rPr lang="en-US" sz="3200" i="1" dirty="0"/>
              <a:t> </a:t>
            </a:r>
            <a:r>
              <a:rPr lang="en-US" sz="3200" i="1" dirty="0" err="1"/>
              <a:t>xuất</a:t>
            </a:r>
            <a:r>
              <a:rPr lang="en-US" sz="3200" i="1" dirty="0"/>
              <a:t> </a:t>
            </a:r>
            <a:r>
              <a:rPr lang="en-US" sz="3200" i="1" dirty="0" err="1"/>
              <a:t>ý</a:t>
            </a:r>
            <a:r>
              <a:rPr lang="en-US" sz="3200" i="1" dirty="0"/>
              <a:t> </a:t>
            </a:r>
            <a:r>
              <a:rPr lang="en-US" sz="3200" i="1" dirty="0" err="1"/>
              <a:t>tưởng</a:t>
            </a:r>
            <a:r>
              <a:rPr lang="en-US" sz="3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26347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NỘI DUNG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BUỔI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1/NGÀY 2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805529"/>
              </p:ext>
            </p:extLst>
          </p:nvPr>
        </p:nvGraphicFramePr>
        <p:xfrm>
          <a:off x="391886" y="1386671"/>
          <a:ext cx="11414927" cy="35327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3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1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0274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2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2800" b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PHÂN</a:t>
                      </a:r>
                      <a:r>
                        <a:rPr lang="en-SG" sz="2800" b="1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TÍCH ĐÁNH GIÁ CHỦ ĐỀ/BÀI HỌC STEM THEO TIÊU CHÍ ĐÁNH GIÁ CỦA CÔNG VĂN 5555</a:t>
                      </a:r>
                      <a:endParaRPr lang="en-SG" sz="28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45175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1.</a:t>
                      </a:r>
                      <a:endParaRPr lang="en-SG" sz="3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Mô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tả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hoạt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động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của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GV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và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HS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dựa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trên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video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hoạt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động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đã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tìm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hiểu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lang="en-SG" sz="3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647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2. 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Phân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tích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tiêu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chí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thực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hiện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bài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học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theo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tiêu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chí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của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công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văn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5555.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7352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64700" cy="868362"/>
          </a:xfrm>
        </p:spPr>
        <p:txBody>
          <a:bodyPr/>
          <a:lstStyle/>
          <a:p>
            <a:r>
              <a:rPr lang="en-US" sz="3600" b="1" smtClean="0"/>
              <a:t>Nội dung hoạt động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11290300" cy="4949825"/>
          </a:xfrm>
        </p:spPr>
        <p:txBody>
          <a:bodyPr/>
          <a:lstStyle/>
          <a:p>
            <a:pPr algn="just"/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b="1" u="sng" dirty="0" err="1"/>
              <a:t>hệ</a:t>
            </a:r>
            <a:r>
              <a:rPr lang="en-US" b="1" u="sng" dirty="0"/>
              <a:t> </a:t>
            </a:r>
            <a:r>
              <a:rPr lang="en-US" b="1" u="sng" dirty="0" err="1"/>
              <a:t>thống</a:t>
            </a:r>
            <a:r>
              <a:rPr lang="en-US" b="1" u="sng" dirty="0"/>
              <a:t> </a:t>
            </a:r>
            <a:r>
              <a:rPr lang="en-US" b="1" u="sng" dirty="0" err="1"/>
              <a:t>báo</a:t>
            </a:r>
            <a:r>
              <a:rPr lang="en-US" b="1" u="sng" dirty="0"/>
              <a:t> </a:t>
            </a:r>
            <a:r>
              <a:rPr lang="en-US" b="1" u="sng" dirty="0" err="1"/>
              <a:t>động</a:t>
            </a:r>
            <a:r>
              <a:rPr lang="en-US" b="1" u="sng" dirty="0"/>
              <a:t> </a:t>
            </a:r>
            <a:r>
              <a:rPr lang="en-US" b="1" u="sng" dirty="0" err="1"/>
              <a:t>khi</a:t>
            </a:r>
            <a:r>
              <a:rPr lang="en-US" b="1" u="sng" dirty="0"/>
              <a:t> </a:t>
            </a:r>
            <a:r>
              <a:rPr lang="en-US" b="1" u="sng" dirty="0" err="1"/>
              <a:t>mở</a:t>
            </a:r>
            <a:r>
              <a:rPr lang="en-US" b="1" u="sng" dirty="0"/>
              <a:t> </a:t>
            </a:r>
            <a:r>
              <a:rPr lang="en-US" b="1" u="sng" dirty="0" err="1"/>
              <a:t>cửa</a:t>
            </a:r>
            <a:r>
              <a:rPr lang="en-US" dirty="0" smtClean="0"/>
              <a:t>)</a:t>
            </a:r>
            <a:endParaRPr lang="en-US" dirty="0"/>
          </a:p>
          <a:p>
            <a:pPr lvl="1" algn="just"/>
            <a:r>
              <a:rPr lang="en-US" i="1" dirty="0"/>
              <a:t>KHBD </a:t>
            </a:r>
            <a:r>
              <a:rPr lang="en-US" i="1" dirty="0" err="1"/>
              <a:t>này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đặc</a:t>
            </a:r>
            <a:r>
              <a:rPr lang="en-US" i="1" dirty="0"/>
              <a:t> </a:t>
            </a:r>
            <a:r>
              <a:rPr lang="en-US" i="1" dirty="0" err="1"/>
              <a:t>điểm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đáp</a:t>
            </a:r>
            <a:r>
              <a:rPr lang="en-US" i="1" dirty="0"/>
              <a:t> </a:t>
            </a:r>
            <a:r>
              <a:rPr lang="en-US" i="1" dirty="0" err="1"/>
              <a:t>ứng</a:t>
            </a:r>
            <a:r>
              <a:rPr lang="en-US" i="1" dirty="0"/>
              <a:t> </a:t>
            </a:r>
            <a:r>
              <a:rPr lang="en-US" i="1" dirty="0" err="1"/>
              <a:t>hoặc</a:t>
            </a:r>
            <a:r>
              <a:rPr lang="en-US" i="1" dirty="0"/>
              <a:t> </a:t>
            </a:r>
            <a:r>
              <a:rPr lang="en-US" i="1" dirty="0" err="1"/>
              <a:t>chưa</a:t>
            </a:r>
            <a:r>
              <a:rPr lang="en-US" i="1" dirty="0"/>
              <a:t> </a:t>
            </a:r>
            <a:r>
              <a:rPr lang="en-US" i="1" dirty="0" err="1"/>
              <a:t>đáp</a:t>
            </a:r>
            <a:r>
              <a:rPr lang="en-US" i="1" dirty="0"/>
              <a:t> </a:t>
            </a:r>
            <a:r>
              <a:rPr lang="en-US" i="1" dirty="0" err="1"/>
              <a:t>ứng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các</a:t>
            </a:r>
            <a:r>
              <a:rPr lang="en-US" i="1" dirty="0"/>
              <a:t> </a:t>
            </a:r>
            <a:r>
              <a:rPr lang="en-US" i="1" dirty="0" err="1"/>
              <a:t>tiêu</a:t>
            </a:r>
            <a:r>
              <a:rPr lang="en-US" i="1" dirty="0"/>
              <a:t> </a:t>
            </a:r>
            <a:r>
              <a:rPr lang="en-US" i="1" dirty="0" err="1"/>
              <a:t>chí</a:t>
            </a:r>
            <a:r>
              <a:rPr lang="en-US" i="1" dirty="0"/>
              <a:t> </a:t>
            </a:r>
            <a:r>
              <a:rPr lang="en-US" i="1" dirty="0" err="1"/>
              <a:t>xây</a:t>
            </a:r>
            <a:r>
              <a:rPr lang="en-US" i="1" dirty="0"/>
              <a:t> </a:t>
            </a:r>
            <a:r>
              <a:rPr lang="en-US" i="1" dirty="0" err="1"/>
              <a:t>dựng</a:t>
            </a:r>
            <a:r>
              <a:rPr lang="en-US" i="1" dirty="0"/>
              <a:t> </a:t>
            </a:r>
            <a:r>
              <a:rPr lang="en-US" i="1" dirty="0" err="1"/>
              <a:t>bài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STEM?</a:t>
            </a:r>
          </a:p>
          <a:p>
            <a:pPr lvl="1" algn="just"/>
            <a:r>
              <a:rPr lang="en-US" i="1" dirty="0" err="1"/>
              <a:t>Quy</a:t>
            </a:r>
            <a:r>
              <a:rPr lang="en-US" i="1" dirty="0"/>
              <a:t> </a:t>
            </a:r>
            <a:r>
              <a:rPr lang="en-US" i="1" dirty="0" err="1"/>
              <a:t>trình</a:t>
            </a:r>
            <a:r>
              <a:rPr lang="en-US" i="1" dirty="0"/>
              <a:t> </a:t>
            </a:r>
            <a:r>
              <a:rPr lang="en-US" i="1" dirty="0" err="1"/>
              <a:t>tổ</a:t>
            </a:r>
            <a:r>
              <a:rPr lang="en-US" i="1" dirty="0"/>
              <a:t> </a:t>
            </a:r>
            <a:r>
              <a:rPr lang="en-US" i="1" dirty="0" err="1"/>
              <a:t>chức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</a:t>
            </a:r>
            <a:r>
              <a:rPr lang="en-US" i="1" dirty="0" err="1"/>
              <a:t>ở</a:t>
            </a:r>
            <a:r>
              <a:rPr lang="en-US" i="1" dirty="0"/>
              <a:t> </a:t>
            </a:r>
            <a:r>
              <a:rPr lang="en-US" i="1" dirty="0" err="1"/>
              <a:t>đây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điểm</a:t>
            </a:r>
            <a:r>
              <a:rPr lang="en-US" i="1" dirty="0"/>
              <a:t> </a:t>
            </a:r>
            <a:r>
              <a:rPr lang="en-US" i="1" dirty="0" err="1"/>
              <a:t>gì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 </a:t>
            </a:r>
            <a:r>
              <a:rPr lang="en-US" i="1" dirty="0" err="1"/>
              <a:t>với</a:t>
            </a:r>
            <a:r>
              <a:rPr lang="en-US" i="1" dirty="0"/>
              <a:t> </a:t>
            </a:r>
            <a:r>
              <a:rPr lang="en-US" i="1" dirty="0" err="1"/>
              <a:t>kế</a:t>
            </a:r>
            <a:r>
              <a:rPr lang="en-US" i="1" dirty="0"/>
              <a:t> </a:t>
            </a:r>
            <a:r>
              <a:rPr lang="en-US" i="1" dirty="0" err="1"/>
              <a:t>hoạch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</a:t>
            </a:r>
            <a:r>
              <a:rPr lang="en-US" i="1" dirty="0" err="1"/>
              <a:t>thông</a:t>
            </a:r>
            <a:r>
              <a:rPr lang="en-US" i="1" dirty="0"/>
              <a:t> </a:t>
            </a:r>
            <a:r>
              <a:rPr lang="en-US" i="1" dirty="0" err="1"/>
              <a:t>thường</a:t>
            </a:r>
            <a:r>
              <a:rPr lang="en-US" i="1" dirty="0"/>
              <a:t>?</a:t>
            </a:r>
          </a:p>
          <a:p>
            <a:pPr lvl="1" algn="just"/>
            <a:r>
              <a:rPr lang="en-US" i="1" dirty="0" err="1"/>
              <a:t>Hoạt</a:t>
            </a:r>
            <a:r>
              <a:rPr lang="en-US" i="1" dirty="0"/>
              <a:t> </a:t>
            </a:r>
            <a:r>
              <a:rPr lang="en-US" i="1" dirty="0" err="1"/>
              <a:t>động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/</a:t>
            </a:r>
            <a:r>
              <a:rPr lang="en-US" i="1" dirty="0" err="1"/>
              <a:t>Kỹ</a:t>
            </a:r>
            <a:r>
              <a:rPr lang="en-US" i="1" dirty="0"/>
              <a:t> </a:t>
            </a:r>
            <a:r>
              <a:rPr lang="en-US" i="1" dirty="0" err="1"/>
              <a:t>thuật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thầy</a:t>
            </a:r>
            <a:r>
              <a:rPr lang="en-US" i="1" dirty="0"/>
              <a:t>, </a:t>
            </a:r>
            <a:r>
              <a:rPr lang="en-US" i="1" dirty="0" err="1"/>
              <a:t>cô</a:t>
            </a:r>
            <a:r>
              <a:rPr lang="en-US" i="1" dirty="0"/>
              <a:t> </a:t>
            </a:r>
            <a:r>
              <a:rPr lang="en-US" i="1" dirty="0" err="1"/>
              <a:t>thấy</a:t>
            </a:r>
            <a:r>
              <a:rPr lang="en-US" i="1" dirty="0"/>
              <a:t> </a:t>
            </a:r>
            <a:r>
              <a:rPr lang="en-US" i="1" dirty="0" err="1"/>
              <a:t>hứng</a:t>
            </a:r>
            <a:r>
              <a:rPr lang="en-US" i="1" dirty="0"/>
              <a:t> </a:t>
            </a:r>
            <a:r>
              <a:rPr lang="en-US" i="1" dirty="0" err="1"/>
              <a:t>thú</a:t>
            </a:r>
            <a:r>
              <a:rPr lang="en-US" i="1" dirty="0"/>
              <a:t> 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kế</a:t>
            </a:r>
            <a:r>
              <a:rPr lang="en-US" i="1" dirty="0"/>
              <a:t> </a:t>
            </a:r>
            <a:r>
              <a:rPr lang="en-US" i="1" dirty="0" err="1"/>
              <a:t>hoạch</a:t>
            </a:r>
            <a:r>
              <a:rPr lang="en-US" i="1" dirty="0"/>
              <a:t> </a:t>
            </a:r>
            <a:r>
              <a:rPr lang="en-US" i="1" dirty="0" err="1"/>
              <a:t>bài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này</a:t>
            </a:r>
            <a:r>
              <a:rPr lang="en-US" i="1" dirty="0"/>
              <a:t>?</a:t>
            </a:r>
          </a:p>
          <a:p>
            <a:pPr lvl="1" algn="just"/>
            <a:r>
              <a:rPr lang="en-US" i="1" dirty="0" err="1"/>
              <a:t>Hãy</a:t>
            </a:r>
            <a:r>
              <a:rPr lang="en-US" i="1" dirty="0"/>
              <a:t> </a:t>
            </a:r>
            <a:r>
              <a:rPr lang="en-US" i="1" dirty="0" err="1"/>
              <a:t>đặt</a:t>
            </a:r>
            <a:r>
              <a:rPr lang="en-US" i="1" dirty="0"/>
              <a:t> </a:t>
            </a:r>
            <a:r>
              <a:rPr lang="en-US" i="1" dirty="0" err="1"/>
              <a:t>một</a:t>
            </a:r>
            <a:r>
              <a:rPr lang="en-US" i="1" dirty="0"/>
              <a:t> </a:t>
            </a:r>
            <a:r>
              <a:rPr lang="en-US" i="1" dirty="0" err="1"/>
              <a:t>câu</a:t>
            </a:r>
            <a:r>
              <a:rPr lang="en-US" i="1" dirty="0"/>
              <a:t> </a:t>
            </a:r>
            <a:r>
              <a:rPr lang="en-US" i="1" dirty="0" err="1"/>
              <a:t>hỏi</a:t>
            </a:r>
            <a:r>
              <a:rPr lang="en-US" i="1" dirty="0"/>
              <a:t> </a:t>
            </a:r>
            <a:r>
              <a:rPr lang="en-US" i="1" dirty="0" err="1"/>
              <a:t>liên</a:t>
            </a:r>
            <a:r>
              <a:rPr lang="en-US" i="1" dirty="0"/>
              <a:t> </a:t>
            </a:r>
            <a:r>
              <a:rPr lang="en-US" i="1" dirty="0" err="1"/>
              <a:t>quan</a:t>
            </a:r>
            <a:r>
              <a:rPr lang="en-US" i="1" dirty="0"/>
              <a:t> </a:t>
            </a:r>
            <a:r>
              <a:rPr lang="en-US" i="1" dirty="0" err="1"/>
              <a:t>đến</a:t>
            </a:r>
            <a:r>
              <a:rPr lang="en-US" i="1" dirty="0"/>
              <a:t> </a:t>
            </a:r>
            <a:r>
              <a:rPr lang="en-US" i="1" dirty="0" err="1"/>
              <a:t>kế</a:t>
            </a:r>
            <a:r>
              <a:rPr lang="en-US" i="1" dirty="0"/>
              <a:t> </a:t>
            </a:r>
            <a:r>
              <a:rPr lang="en-US" i="1" dirty="0" err="1"/>
              <a:t>hoạch</a:t>
            </a:r>
            <a:r>
              <a:rPr lang="en-US" i="1" dirty="0"/>
              <a:t> </a:t>
            </a:r>
            <a:r>
              <a:rPr lang="en-US" i="1" dirty="0" err="1"/>
              <a:t>bài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 smtClean="0"/>
              <a:t>này</a:t>
            </a:r>
            <a:r>
              <a:rPr lang="en-US" i="1" dirty="0" smtClean="0"/>
              <a:t>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83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64700" cy="868362"/>
          </a:xfrm>
        </p:spPr>
        <p:txBody>
          <a:bodyPr/>
          <a:lstStyle/>
          <a:p>
            <a:r>
              <a:rPr lang="en-US" sz="3600" b="1" smtClean="0"/>
              <a:t>Yêu cầu thực hiện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11290300" cy="4949825"/>
          </a:xfrm>
        </p:spPr>
        <p:txBody>
          <a:bodyPr/>
          <a:lstStyle/>
          <a:p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/>
              <a:t>video </a:t>
            </a:r>
            <a:r>
              <a:rPr lang="en-US" smtClean="0"/>
              <a:t>1 Hoạt động (nếu cần). </a:t>
            </a:r>
            <a:endParaRPr lang="en-US" dirty="0"/>
          </a:p>
          <a:p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: 60 </a:t>
            </a:r>
            <a:r>
              <a:rPr lang="en-US" dirty="0" err="1"/>
              <a:t>phút</a:t>
            </a:r>
            <a:endParaRPr lang="en-US" dirty="0"/>
          </a:p>
          <a:p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: </a:t>
            </a:r>
          </a:p>
          <a:p>
            <a:pPr lvl="1"/>
            <a:r>
              <a:rPr lang="en-US" i="1" dirty="0" err="1"/>
              <a:t>Cả</a:t>
            </a:r>
            <a:r>
              <a:rPr lang="en-US" i="1" dirty="0"/>
              <a:t> </a:t>
            </a:r>
            <a:r>
              <a:rPr lang="en-US" i="1" dirty="0" err="1"/>
              <a:t>lớp</a:t>
            </a:r>
            <a:r>
              <a:rPr lang="en-US" i="1" dirty="0"/>
              <a:t> </a:t>
            </a:r>
            <a:r>
              <a:rPr lang="en-US" i="1" dirty="0" err="1"/>
              <a:t>cùng</a:t>
            </a:r>
            <a:r>
              <a:rPr lang="en-US" i="1" dirty="0"/>
              <a:t> </a:t>
            </a:r>
            <a:r>
              <a:rPr lang="en-US" i="1" dirty="0" err="1"/>
              <a:t>xem</a:t>
            </a:r>
            <a:r>
              <a:rPr lang="en-US" i="1" dirty="0"/>
              <a:t> </a:t>
            </a:r>
            <a:r>
              <a:rPr lang="en-US" i="1" dirty="0" err="1"/>
              <a:t>lại</a:t>
            </a:r>
            <a:r>
              <a:rPr lang="en-US" i="1" dirty="0"/>
              <a:t> video;</a:t>
            </a:r>
          </a:p>
          <a:p>
            <a:pPr lvl="1"/>
            <a:r>
              <a:rPr lang="en-US" i="1" dirty="0" err="1"/>
              <a:t>Cá</a:t>
            </a:r>
            <a:r>
              <a:rPr lang="en-US" i="1" dirty="0"/>
              <a:t> </a:t>
            </a:r>
            <a:r>
              <a:rPr lang="en-US" i="1" dirty="0" err="1"/>
              <a:t>nhân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</a:t>
            </a:r>
            <a:r>
              <a:rPr lang="en-US" i="1" dirty="0" err="1"/>
              <a:t>dõi</a:t>
            </a:r>
            <a:r>
              <a:rPr lang="en-US" i="1" dirty="0"/>
              <a:t>, </a:t>
            </a:r>
            <a:r>
              <a:rPr lang="en-US" i="1" dirty="0" err="1"/>
              <a:t>chuẩn</a:t>
            </a:r>
            <a:r>
              <a:rPr lang="en-US" i="1" dirty="0"/>
              <a:t> </a:t>
            </a:r>
            <a:r>
              <a:rPr lang="en-US" i="1" dirty="0" err="1"/>
              <a:t>bị</a:t>
            </a:r>
            <a:r>
              <a:rPr lang="en-US" i="1" dirty="0"/>
              <a:t> </a:t>
            </a:r>
            <a:r>
              <a:rPr lang="en-US" i="1" dirty="0" err="1"/>
              <a:t>các</a:t>
            </a:r>
            <a:r>
              <a:rPr lang="en-US" i="1" dirty="0"/>
              <a:t> ý </a:t>
            </a:r>
            <a:r>
              <a:rPr lang="en-US" i="1" dirty="0" err="1"/>
              <a:t>trả</a:t>
            </a:r>
            <a:r>
              <a:rPr lang="en-US" i="1" dirty="0"/>
              <a:t> </a:t>
            </a:r>
            <a:r>
              <a:rPr lang="en-US" i="1" dirty="0" err="1"/>
              <a:t>lời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4 </a:t>
            </a:r>
            <a:r>
              <a:rPr lang="en-US" i="1" dirty="0" err="1"/>
              <a:t>bước</a:t>
            </a:r>
            <a:r>
              <a:rPr lang="en-US" i="1" dirty="0"/>
              <a:t>;</a:t>
            </a:r>
          </a:p>
          <a:p>
            <a:pPr lvl="1"/>
            <a:r>
              <a:rPr lang="en-US" i="1" dirty="0" err="1"/>
              <a:t>Nhóm</a:t>
            </a:r>
            <a:r>
              <a:rPr lang="en-US" i="1" dirty="0"/>
              <a:t> </a:t>
            </a:r>
            <a:r>
              <a:rPr lang="en-US" i="1" dirty="0" err="1"/>
              <a:t>thảo</a:t>
            </a:r>
            <a:r>
              <a:rPr lang="en-US" i="1" dirty="0"/>
              <a:t> </a:t>
            </a:r>
            <a:r>
              <a:rPr lang="en-US" i="1" dirty="0" err="1"/>
              <a:t>luận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</a:t>
            </a:r>
            <a:r>
              <a:rPr lang="en-US" i="1" dirty="0" err="1"/>
              <a:t>đúng</a:t>
            </a:r>
            <a:r>
              <a:rPr lang="en-US" i="1" dirty="0"/>
              <a:t> 4 </a:t>
            </a:r>
            <a:r>
              <a:rPr lang="en-US" i="1" dirty="0" err="1"/>
              <a:t>bước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hướng</a:t>
            </a:r>
            <a:r>
              <a:rPr lang="en-US" i="1" dirty="0"/>
              <a:t> </a:t>
            </a:r>
            <a:r>
              <a:rPr lang="en-US" i="1" dirty="0" err="1"/>
              <a:t>dẫn</a:t>
            </a:r>
            <a:r>
              <a:rPr lang="en-US" i="1" dirty="0"/>
              <a:t>;</a:t>
            </a:r>
          </a:p>
          <a:p>
            <a:pPr lvl="1"/>
            <a:r>
              <a:rPr lang="en-US" i="1" dirty="0" err="1"/>
              <a:t>Cả</a:t>
            </a:r>
            <a:r>
              <a:rPr lang="en-US" i="1" dirty="0"/>
              <a:t> </a:t>
            </a:r>
            <a:r>
              <a:rPr lang="en-US" i="1" dirty="0" err="1"/>
              <a:t>lớp</a:t>
            </a:r>
            <a:r>
              <a:rPr lang="en-US" i="1" dirty="0"/>
              <a:t> </a:t>
            </a:r>
            <a:r>
              <a:rPr lang="en-US" i="1" dirty="0" err="1"/>
              <a:t>thảo</a:t>
            </a:r>
            <a:r>
              <a:rPr lang="en-US" i="1" dirty="0"/>
              <a:t> </a:t>
            </a:r>
            <a:r>
              <a:rPr lang="en-US" i="1" dirty="0" err="1"/>
              <a:t>luận</a:t>
            </a:r>
            <a:r>
              <a:rPr lang="en-US" i="1" dirty="0"/>
              <a:t> </a:t>
            </a:r>
            <a:r>
              <a:rPr lang="en-US" i="1" dirty="0" err="1"/>
              <a:t>theo</a:t>
            </a:r>
            <a:r>
              <a:rPr lang="en-US" i="1" dirty="0"/>
              <a:t> </a:t>
            </a:r>
            <a:r>
              <a:rPr lang="en-US" i="1" dirty="0" err="1"/>
              <a:t>đúng</a:t>
            </a:r>
            <a:r>
              <a:rPr lang="en-US" i="1" dirty="0"/>
              <a:t> 4 </a:t>
            </a:r>
            <a:r>
              <a:rPr lang="en-US" i="1" dirty="0" err="1"/>
              <a:t>bước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hướng</a:t>
            </a:r>
            <a:r>
              <a:rPr lang="en-US" i="1" dirty="0"/>
              <a:t> </a:t>
            </a:r>
            <a:r>
              <a:rPr lang="en-US" i="1" dirty="0" err="1"/>
              <a:t>dẫn</a:t>
            </a:r>
            <a:r>
              <a:rPr lang="en-US" i="1" dirty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389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64700" cy="868362"/>
          </a:xfrm>
        </p:spPr>
        <p:txBody>
          <a:bodyPr/>
          <a:lstStyle/>
          <a:p>
            <a:r>
              <a:rPr lang="en-US" sz="3600" b="1" smtClean="0"/>
              <a:t>Yêu cầu thực hiện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61869"/>
            <a:ext cx="11290300" cy="4949825"/>
          </a:xfrm>
        </p:spPr>
        <p:txBody>
          <a:bodyPr/>
          <a:lstStyle/>
          <a:p>
            <a:r>
              <a:rPr lang="en-US" dirty="0" err="1"/>
              <a:t>Bốn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dõi</a:t>
            </a:r>
            <a:r>
              <a:rPr lang="en-US" dirty="0"/>
              <a:t>,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:</a:t>
            </a:r>
          </a:p>
          <a:p>
            <a:pPr lvl="1"/>
            <a:r>
              <a:rPr lang="en-US" i="1" dirty="0" err="1"/>
              <a:t>Bước</a:t>
            </a:r>
            <a:r>
              <a:rPr lang="en-US" i="1" dirty="0"/>
              <a:t> 1: </a:t>
            </a:r>
            <a:r>
              <a:rPr lang="en-US" i="1" dirty="0" err="1"/>
              <a:t>Quan</a:t>
            </a:r>
            <a:r>
              <a:rPr lang="en-US" i="1" dirty="0"/>
              <a:t> </a:t>
            </a:r>
            <a:r>
              <a:rPr lang="en-US" i="1" dirty="0" err="1"/>
              <a:t>sát</a:t>
            </a:r>
            <a:r>
              <a:rPr lang="en-US" i="1" dirty="0"/>
              <a:t>, </a:t>
            </a:r>
            <a:r>
              <a:rPr lang="en-US" i="1" dirty="0" err="1"/>
              <a:t>mô</a:t>
            </a:r>
            <a:r>
              <a:rPr lang="en-US" i="1" dirty="0"/>
              <a:t> </a:t>
            </a:r>
            <a:r>
              <a:rPr lang="en-US" i="1" dirty="0" err="1"/>
              <a:t>tả</a:t>
            </a:r>
            <a:r>
              <a:rPr lang="en-US" i="1" dirty="0"/>
              <a:t> HS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đã</a:t>
            </a:r>
            <a:r>
              <a:rPr lang="en-US" i="1" dirty="0"/>
              <a:t> </a:t>
            </a:r>
            <a:r>
              <a:rPr lang="en-US" i="1" dirty="0" err="1"/>
              <a:t>làm</a:t>
            </a:r>
            <a:r>
              <a:rPr lang="en-US" i="1" dirty="0"/>
              <a:t> </a:t>
            </a:r>
            <a:r>
              <a:rPr lang="en-US" i="1" dirty="0" err="1"/>
              <a:t>gì</a:t>
            </a:r>
            <a:r>
              <a:rPr lang="en-US" i="1" dirty="0"/>
              <a:t>, </a:t>
            </a:r>
            <a:r>
              <a:rPr lang="en-US" i="1" dirty="0" err="1"/>
              <a:t>ghi</a:t>
            </a:r>
            <a:r>
              <a:rPr lang="en-US" i="1" dirty="0"/>
              <a:t> </a:t>
            </a:r>
            <a:r>
              <a:rPr lang="en-US" i="1" dirty="0" err="1"/>
              <a:t>gì</a:t>
            </a:r>
            <a:r>
              <a:rPr lang="en-US" i="1" dirty="0"/>
              <a:t>, </a:t>
            </a:r>
            <a:r>
              <a:rPr lang="en-US" i="1" dirty="0" err="1"/>
              <a:t>phát</a:t>
            </a:r>
            <a:r>
              <a:rPr lang="en-US" i="1" dirty="0"/>
              <a:t> </a:t>
            </a:r>
            <a:r>
              <a:rPr lang="en-US" i="1" dirty="0" err="1"/>
              <a:t>biểu</a:t>
            </a:r>
            <a:r>
              <a:rPr lang="en-US" i="1" dirty="0"/>
              <a:t> </a:t>
            </a:r>
            <a:r>
              <a:rPr lang="en-US" i="1" dirty="0" err="1"/>
              <a:t>gì</a:t>
            </a:r>
            <a:r>
              <a:rPr lang="en-US" i="1" dirty="0"/>
              <a:t>, </a:t>
            </a:r>
            <a:r>
              <a:rPr lang="en-US" i="1" dirty="0" err="1"/>
              <a:t>tương</a:t>
            </a:r>
            <a:r>
              <a:rPr lang="en-US" i="1" dirty="0"/>
              <a:t> </a:t>
            </a:r>
            <a:r>
              <a:rPr lang="en-US" i="1" dirty="0" err="1"/>
              <a:t>tác</a:t>
            </a:r>
            <a:r>
              <a:rPr lang="en-US" i="1" dirty="0"/>
              <a:t> </a:t>
            </a:r>
            <a:r>
              <a:rPr lang="en-US" i="1" dirty="0" err="1"/>
              <a:t>như</a:t>
            </a:r>
            <a:r>
              <a:rPr lang="en-US" i="1" dirty="0"/>
              <a:t> </a:t>
            </a:r>
            <a:r>
              <a:rPr lang="en-US" i="1" dirty="0" err="1"/>
              <a:t>thế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nhóm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lớp</a:t>
            </a:r>
            <a:r>
              <a:rPr lang="en-US" i="1" dirty="0"/>
              <a:t>.</a:t>
            </a:r>
          </a:p>
          <a:p>
            <a:pPr lvl="1"/>
            <a:r>
              <a:rPr lang="en-US" i="1" dirty="0" err="1"/>
              <a:t>Bước</a:t>
            </a:r>
            <a:r>
              <a:rPr lang="en-US" i="1" dirty="0"/>
              <a:t> 2: </a:t>
            </a:r>
            <a:r>
              <a:rPr lang="en-US" i="1" dirty="0" err="1"/>
              <a:t>Phân</a:t>
            </a:r>
            <a:r>
              <a:rPr lang="en-US" i="1" dirty="0"/>
              <a:t> </a:t>
            </a:r>
            <a:r>
              <a:rPr lang="en-US" i="1" dirty="0" err="1"/>
              <a:t>tích</a:t>
            </a:r>
            <a:r>
              <a:rPr lang="en-US" i="1" dirty="0"/>
              <a:t> HS </a:t>
            </a:r>
            <a:r>
              <a:rPr lang="en-US" i="1" dirty="0" err="1"/>
              <a:t>đã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gì</a:t>
            </a:r>
            <a:r>
              <a:rPr lang="en-US" i="1" dirty="0"/>
              <a:t>? </a:t>
            </a:r>
            <a:r>
              <a:rPr lang="en-US" i="1" dirty="0" err="1"/>
              <a:t>Mục</a:t>
            </a:r>
            <a:r>
              <a:rPr lang="en-US" i="1" dirty="0"/>
              <a:t> </a:t>
            </a:r>
            <a:r>
              <a:rPr lang="en-US" i="1" dirty="0" err="1"/>
              <a:t>tiêu</a:t>
            </a:r>
            <a:r>
              <a:rPr lang="en-US" i="1" dirty="0"/>
              <a:t> </a:t>
            </a:r>
            <a:r>
              <a:rPr lang="en-US" i="1" dirty="0" err="1"/>
              <a:t>mong</a:t>
            </a:r>
            <a:r>
              <a:rPr lang="en-US" i="1" dirty="0"/>
              <a:t> </a:t>
            </a:r>
            <a:r>
              <a:rPr lang="en-US" i="1" dirty="0" err="1"/>
              <a:t>đợi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mà</a:t>
            </a:r>
            <a:r>
              <a:rPr lang="en-US" i="1" dirty="0"/>
              <a:t> </a:t>
            </a:r>
            <a:r>
              <a:rPr lang="en-US" i="1" dirty="0" err="1"/>
              <a:t>chưa</a:t>
            </a:r>
            <a:r>
              <a:rPr lang="en-US" i="1" dirty="0"/>
              <a:t> </a:t>
            </a:r>
            <a:r>
              <a:rPr lang="en-US" i="1" dirty="0" err="1"/>
              <a:t>đạt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? (Minh </a:t>
            </a:r>
            <a:r>
              <a:rPr lang="en-US" i="1" dirty="0" err="1"/>
              <a:t>chứng</a:t>
            </a:r>
            <a:r>
              <a:rPr lang="en-US" i="1" dirty="0"/>
              <a:t> </a:t>
            </a:r>
            <a:r>
              <a:rPr lang="en-US" i="1" dirty="0" err="1"/>
              <a:t>từ</a:t>
            </a:r>
            <a:r>
              <a:rPr lang="en-US" i="1" dirty="0"/>
              <a:t> </a:t>
            </a:r>
            <a:r>
              <a:rPr lang="en-US" i="1" dirty="0" err="1"/>
              <a:t>mô</a:t>
            </a:r>
            <a:r>
              <a:rPr lang="en-US" i="1" dirty="0"/>
              <a:t> </a:t>
            </a:r>
            <a:r>
              <a:rPr lang="en-US" i="1" dirty="0" err="1"/>
              <a:t>tả</a:t>
            </a:r>
            <a:r>
              <a:rPr lang="en-US" i="1" dirty="0"/>
              <a:t> </a:t>
            </a:r>
            <a:r>
              <a:rPr lang="en-US" i="1" dirty="0" err="1"/>
              <a:t>ở</a:t>
            </a:r>
            <a:r>
              <a:rPr lang="en-US" i="1" dirty="0"/>
              <a:t> </a:t>
            </a:r>
            <a:r>
              <a:rPr lang="en-US" i="1" dirty="0" err="1"/>
              <a:t>bước</a:t>
            </a:r>
            <a:r>
              <a:rPr lang="en-US" i="1" dirty="0"/>
              <a:t> 1).</a:t>
            </a:r>
            <a:endParaRPr lang="en-US" dirty="0"/>
          </a:p>
          <a:p>
            <a:pPr lvl="1"/>
            <a:r>
              <a:rPr lang="en-US" i="1" dirty="0" err="1"/>
              <a:t>Bước</a:t>
            </a:r>
            <a:r>
              <a:rPr lang="en-US" i="1" dirty="0"/>
              <a:t> 3: </a:t>
            </a:r>
            <a:r>
              <a:rPr lang="en-US" i="1" dirty="0" err="1"/>
              <a:t>Nguyên</a:t>
            </a:r>
            <a:r>
              <a:rPr lang="en-US" i="1" dirty="0"/>
              <a:t> </a:t>
            </a:r>
            <a:r>
              <a:rPr lang="en-US" i="1" dirty="0" err="1"/>
              <a:t>nhân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thành</a:t>
            </a:r>
            <a:r>
              <a:rPr lang="en-US" i="1" dirty="0"/>
              <a:t> </a:t>
            </a:r>
            <a:r>
              <a:rPr lang="en-US" i="1" dirty="0" err="1"/>
              <a:t>công</a:t>
            </a:r>
            <a:r>
              <a:rPr lang="en-US" i="1" dirty="0"/>
              <a:t> </a:t>
            </a:r>
            <a:r>
              <a:rPr lang="en-US" i="1" dirty="0" err="1"/>
              <a:t>hoặc</a:t>
            </a:r>
            <a:r>
              <a:rPr lang="en-US" i="1" dirty="0"/>
              <a:t> </a:t>
            </a:r>
            <a:r>
              <a:rPr lang="en-US" i="1" dirty="0" err="1"/>
              <a:t>chưa</a:t>
            </a:r>
            <a:r>
              <a:rPr lang="en-US" i="1" dirty="0"/>
              <a:t> </a:t>
            </a:r>
            <a:r>
              <a:rPr lang="en-US" i="1" dirty="0" err="1"/>
              <a:t>thành</a:t>
            </a:r>
            <a:r>
              <a:rPr lang="en-US" i="1" dirty="0"/>
              <a:t> </a:t>
            </a:r>
            <a:r>
              <a:rPr lang="en-US" i="1" dirty="0" err="1"/>
              <a:t>công</a:t>
            </a:r>
            <a:r>
              <a:rPr lang="en-US" i="1" dirty="0"/>
              <a:t> </a:t>
            </a:r>
            <a:r>
              <a:rPr lang="en-US" i="1" dirty="0" err="1"/>
              <a:t>nêu</a:t>
            </a:r>
            <a:r>
              <a:rPr lang="en-US" i="1" dirty="0"/>
              <a:t> </a:t>
            </a:r>
            <a:r>
              <a:rPr lang="en-US" i="1" dirty="0" err="1"/>
              <a:t>trên</a:t>
            </a:r>
            <a:r>
              <a:rPr lang="en-US" i="1" dirty="0"/>
              <a:t>.</a:t>
            </a:r>
            <a:endParaRPr lang="en-US" dirty="0"/>
          </a:p>
          <a:p>
            <a:pPr lvl="1"/>
            <a:r>
              <a:rPr lang="en-US" i="1" dirty="0" err="1"/>
              <a:t>Bước</a:t>
            </a:r>
            <a:r>
              <a:rPr lang="en-US" i="1" dirty="0"/>
              <a:t> 4: </a:t>
            </a:r>
            <a:r>
              <a:rPr lang="en-US" i="1" dirty="0" err="1"/>
              <a:t>Đề</a:t>
            </a:r>
            <a:r>
              <a:rPr lang="en-US" i="1" dirty="0"/>
              <a:t> </a:t>
            </a:r>
            <a:r>
              <a:rPr lang="en-US" i="1" dirty="0" err="1"/>
              <a:t>xuất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cải</a:t>
            </a:r>
            <a:r>
              <a:rPr lang="en-US" i="1" dirty="0"/>
              <a:t> </a:t>
            </a:r>
            <a:r>
              <a:rPr lang="en-US" i="1" dirty="0" err="1"/>
              <a:t>tiến</a:t>
            </a:r>
            <a:r>
              <a:rPr lang="en-US" i="1" dirty="0"/>
              <a:t> </a:t>
            </a:r>
            <a:r>
              <a:rPr lang="en-US" i="1" dirty="0" err="1"/>
              <a:t>cho</a:t>
            </a:r>
            <a:r>
              <a:rPr lang="en-US" i="1" dirty="0"/>
              <a:t> </a:t>
            </a:r>
            <a:r>
              <a:rPr lang="en-US" i="1" dirty="0" err="1"/>
              <a:t>hoạt</a:t>
            </a:r>
            <a:r>
              <a:rPr lang="en-US" i="1" dirty="0"/>
              <a:t> </a:t>
            </a:r>
            <a:r>
              <a:rPr lang="en-US" i="1" dirty="0" err="1"/>
              <a:t>động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</a:t>
            </a:r>
            <a:r>
              <a:rPr lang="en-US" i="1" dirty="0" err="1"/>
              <a:t>tốt</a:t>
            </a:r>
            <a:r>
              <a:rPr lang="en-US" i="1" dirty="0"/>
              <a:t> </a:t>
            </a:r>
            <a:r>
              <a:rPr lang="en-US" i="1" dirty="0" err="1"/>
              <a:t>hơn</a:t>
            </a:r>
            <a:r>
              <a:rPr lang="en-US" i="1" dirty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79196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NỘI DUNG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BUỔI 2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/NGÀY 2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103703"/>
              </p:ext>
            </p:extLst>
          </p:nvPr>
        </p:nvGraphicFramePr>
        <p:xfrm>
          <a:off x="391886" y="1386671"/>
          <a:ext cx="11414927" cy="47869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3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1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0274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2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2800" b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2800" b="1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NHÓM THẢO LUẬN XÁC ĐỊNH CHỦ ĐỀ/BÀI HỌC STEM TRONG CHƯƠNG TRÌNH GDPT</a:t>
                      </a:r>
                      <a:endParaRPr lang="en-SG" sz="28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45175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1.</a:t>
                      </a:r>
                      <a:endParaRPr lang="en-SG" sz="3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Thảo</a:t>
                      </a:r>
                      <a:r>
                        <a:rPr lang="en-SG" sz="3600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luận nhóm lựa chọn chủ đề, chuẩn bị báo cáo ý tưởng.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(15 phút)</a:t>
                      </a:r>
                      <a:endParaRPr lang="en-SG" sz="3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647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2. 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Trình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bày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ý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tưởng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chọn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chủ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đề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trước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lớp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để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trao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đổi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thảo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luận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nhóm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đóng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góp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ý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kiến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trao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đổi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)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31088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NỘI DUNG TẬP HUẤN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STEM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STEM.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STEM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đinh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lực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STEM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THCS, THPT.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6738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39300" cy="868362"/>
          </a:xfrm>
        </p:spPr>
        <p:txBody>
          <a:bodyPr/>
          <a:lstStyle/>
          <a:p>
            <a:r>
              <a:rPr lang="en-US" sz="3600" b="1" smtClean="0"/>
              <a:t>Nội dung trình bày: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0" indent="-514350">
              <a:buAutoNum type="arabicPeriod"/>
            </a:pPr>
            <a:r>
              <a:rPr lang="en-US" i="1" dirty="0" err="1" smtClean="0"/>
              <a:t>Tên</a:t>
            </a:r>
            <a:r>
              <a:rPr lang="en-US" i="1" dirty="0" smtClean="0"/>
              <a:t> </a:t>
            </a:r>
            <a:r>
              <a:rPr lang="en-US" i="1" dirty="0" err="1"/>
              <a:t>chủ</a:t>
            </a:r>
            <a:r>
              <a:rPr lang="en-US" i="1" dirty="0"/>
              <a:t> </a:t>
            </a:r>
            <a:r>
              <a:rPr lang="en-US" i="1" dirty="0" err="1"/>
              <a:t>đề</a:t>
            </a:r>
            <a:r>
              <a:rPr lang="en-US" i="1" dirty="0"/>
              <a:t>.</a:t>
            </a:r>
          </a:p>
          <a:p>
            <a:pPr marL="1143000" indent="-514350">
              <a:buAutoNum type="arabicPeriod"/>
            </a:pPr>
            <a:r>
              <a:rPr lang="en-US" i="1" dirty="0" err="1"/>
              <a:t>Mô</a:t>
            </a:r>
            <a:r>
              <a:rPr lang="en-US" i="1" dirty="0"/>
              <a:t> </a:t>
            </a:r>
            <a:r>
              <a:rPr lang="en-US" i="1" dirty="0" err="1"/>
              <a:t>tả</a:t>
            </a:r>
            <a:r>
              <a:rPr lang="en-US" i="1" dirty="0"/>
              <a:t> </a:t>
            </a:r>
            <a:r>
              <a:rPr lang="en-US" i="1" dirty="0" err="1" smtClean="0"/>
              <a:t>lí</a:t>
            </a:r>
            <a:r>
              <a:rPr lang="en-US" i="1" dirty="0" smtClean="0"/>
              <a:t> do </a:t>
            </a:r>
            <a:r>
              <a:rPr lang="en-US" i="1" dirty="0" err="1" smtClean="0"/>
              <a:t>chọn</a:t>
            </a:r>
            <a:r>
              <a:rPr lang="en-US" i="1" dirty="0" smtClean="0"/>
              <a:t> </a:t>
            </a:r>
            <a:r>
              <a:rPr lang="en-US" i="1" dirty="0" err="1" smtClean="0"/>
              <a:t>chủ</a:t>
            </a:r>
            <a:r>
              <a:rPr lang="en-US" i="1" dirty="0" smtClean="0"/>
              <a:t> </a:t>
            </a:r>
            <a:r>
              <a:rPr lang="en-US" i="1" dirty="0" err="1" smtClean="0"/>
              <a:t>đề</a:t>
            </a:r>
            <a:r>
              <a:rPr lang="en-US" i="1" dirty="0" smtClean="0"/>
              <a:t>.</a:t>
            </a:r>
            <a:endParaRPr lang="en-US" i="1" dirty="0"/>
          </a:p>
          <a:p>
            <a:pPr marL="1143000" indent="-514350">
              <a:buAutoNum type="arabicPeriod"/>
            </a:pPr>
            <a:r>
              <a:rPr lang="en-US" i="1" dirty="0" smtClean="0"/>
              <a:t>Ý </a:t>
            </a:r>
            <a:r>
              <a:rPr lang="en-US" i="1" dirty="0" err="1" smtClean="0"/>
              <a:t>tưởng</a:t>
            </a:r>
            <a:r>
              <a:rPr lang="en-US" i="1" dirty="0" smtClean="0"/>
              <a:t> </a:t>
            </a:r>
            <a:r>
              <a:rPr lang="en-US" i="1" dirty="0" err="1" smtClean="0"/>
              <a:t>sản</a:t>
            </a:r>
            <a:r>
              <a:rPr lang="en-US" i="1" dirty="0" smtClean="0"/>
              <a:t> </a:t>
            </a:r>
            <a:r>
              <a:rPr lang="en-US" i="1" dirty="0" err="1" smtClean="0"/>
              <a:t>phẩm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963959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BÁO CÁO TÊN CHỦ ĐỀ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722682"/>
              </p:ext>
            </p:extLst>
          </p:nvPr>
        </p:nvGraphicFramePr>
        <p:xfrm>
          <a:off x="352022" y="1271790"/>
          <a:ext cx="11290479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917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TÊN</a:t>
                      </a:r>
                      <a:r>
                        <a:rPr lang="en-US" sz="3200" b="1" baseline="0" smtClean="0"/>
                        <a:t> NHÓM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smtClean="0"/>
                        <a:t>TÊN</a:t>
                      </a:r>
                      <a:r>
                        <a:rPr lang="en-US" sz="3200" b="1" baseline="0" smtClean="0"/>
                        <a:t> CHỦ ĐỀ</a:t>
                      </a:r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1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2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3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4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5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smtClean="0"/>
                        <a:t>NHÓM</a:t>
                      </a:r>
                      <a:r>
                        <a:rPr lang="en-US" sz="3200" b="1" baseline="0" smtClean="0"/>
                        <a:t> 6</a:t>
                      </a:r>
                      <a:endParaRPr lang="en-US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461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NỘI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DUNG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NGÀY 3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850354"/>
              </p:ext>
            </p:extLst>
          </p:nvPr>
        </p:nvGraphicFramePr>
        <p:xfrm>
          <a:off x="292133" y="2683456"/>
          <a:ext cx="11414927" cy="11902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3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1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0274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2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2800" b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2800" b="1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NHÓM XÂY DỰNG CHỦ ĐỀ/BÀI HỌC STEM ĐÃ LỰA CHỌN</a:t>
                      </a:r>
                      <a:endParaRPr lang="en-SG" sz="28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56211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39300" cy="868362"/>
          </a:xfrm>
        </p:spPr>
        <p:txBody>
          <a:bodyPr/>
          <a:lstStyle/>
          <a:p>
            <a:r>
              <a:rPr lang="en-US" sz="3600" b="1" smtClean="0"/>
              <a:t>Yêu cầu xây dựng chủ đề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nhóm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dựng</a:t>
            </a:r>
            <a:r>
              <a:rPr lang="en-US" sz="2800" dirty="0"/>
              <a:t> </a:t>
            </a:r>
            <a:r>
              <a:rPr lang="en-US" sz="2800" dirty="0" err="1"/>
              <a:t>chủ</a:t>
            </a:r>
            <a:r>
              <a:rPr lang="en-US" sz="2800" dirty="0"/>
              <a:t> </a:t>
            </a:r>
            <a:r>
              <a:rPr lang="en-US" sz="2800" dirty="0" err="1"/>
              <a:t>đề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dục</a:t>
            </a:r>
            <a:r>
              <a:rPr lang="en-US" sz="2800" dirty="0"/>
              <a:t> STEM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lựa</a:t>
            </a:r>
            <a:r>
              <a:rPr lang="en-US" sz="2800" dirty="0"/>
              <a:t> </a:t>
            </a:r>
            <a:r>
              <a:rPr lang="en-US" sz="2800" dirty="0" err="1" smtClean="0"/>
              <a:t>chọn</a:t>
            </a:r>
            <a:r>
              <a:rPr lang="en-US" sz="2800" dirty="0" smtClean="0"/>
              <a:t> </a:t>
            </a:r>
            <a:r>
              <a:rPr lang="en-US" sz="2800" dirty="0" err="1" smtClean="0"/>
              <a:t>bao</a:t>
            </a:r>
            <a:r>
              <a:rPr lang="en-US" sz="2800" dirty="0" smtClean="0"/>
              <a:t> </a:t>
            </a:r>
            <a:r>
              <a:rPr lang="en-US" sz="2800" dirty="0" err="1" smtClean="0"/>
              <a:t>gồm</a:t>
            </a:r>
            <a:r>
              <a:rPr lang="en-US" sz="2800" dirty="0" smtClean="0"/>
              <a:t> </a:t>
            </a:r>
            <a:r>
              <a:rPr lang="en-US" sz="2800" dirty="0" err="1" smtClean="0"/>
              <a:t>xác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:</a:t>
            </a:r>
            <a:endParaRPr lang="en-US" sz="2800" dirty="0"/>
          </a:p>
          <a:p>
            <a:pPr marL="1143000" indent="-514350">
              <a:buAutoNum type="arabicPeriod"/>
            </a:pPr>
            <a:r>
              <a:rPr lang="en-US" sz="2800" i="1" dirty="0" err="1"/>
              <a:t>Tên</a:t>
            </a:r>
            <a:r>
              <a:rPr lang="en-US" sz="2800" i="1" dirty="0"/>
              <a:t> </a:t>
            </a:r>
            <a:r>
              <a:rPr lang="en-US" sz="2800" i="1" dirty="0" err="1"/>
              <a:t>chủ</a:t>
            </a:r>
            <a:r>
              <a:rPr lang="en-US" sz="2800" i="1" dirty="0"/>
              <a:t> </a:t>
            </a:r>
            <a:r>
              <a:rPr lang="en-US" sz="2800" i="1" dirty="0" err="1"/>
              <a:t>đề</a:t>
            </a:r>
            <a:r>
              <a:rPr lang="en-US" sz="2800" i="1" dirty="0"/>
              <a:t>.</a:t>
            </a:r>
          </a:p>
          <a:p>
            <a:pPr marL="1143000" indent="-514350">
              <a:buAutoNum type="arabicPeriod"/>
            </a:pPr>
            <a:r>
              <a:rPr lang="en-US" sz="2800" i="1" dirty="0" err="1"/>
              <a:t>Mô</a:t>
            </a:r>
            <a:r>
              <a:rPr lang="en-US" sz="2800" i="1" dirty="0"/>
              <a:t> </a:t>
            </a:r>
            <a:r>
              <a:rPr lang="en-US" sz="2800" i="1" dirty="0" err="1"/>
              <a:t>tả</a:t>
            </a:r>
            <a:r>
              <a:rPr lang="en-US" sz="2800" i="1" dirty="0"/>
              <a:t> </a:t>
            </a:r>
            <a:r>
              <a:rPr lang="en-US" sz="2800" i="1" dirty="0" err="1"/>
              <a:t>chủ</a:t>
            </a:r>
            <a:r>
              <a:rPr lang="en-US" sz="2800" i="1" dirty="0"/>
              <a:t> </a:t>
            </a:r>
            <a:r>
              <a:rPr lang="en-US" sz="2800" i="1" dirty="0" err="1"/>
              <a:t>đề</a:t>
            </a:r>
            <a:r>
              <a:rPr lang="en-US" sz="2800" i="1" dirty="0"/>
              <a:t>.</a:t>
            </a:r>
          </a:p>
          <a:p>
            <a:pPr marL="1143000" indent="-514350">
              <a:buAutoNum type="arabicPeriod"/>
            </a:pPr>
            <a:r>
              <a:rPr lang="en-US" sz="2800" i="1" dirty="0" err="1"/>
              <a:t>Mục</a:t>
            </a:r>
            <a:r>
              <a:rPr lang="en-US" sz="2800" i="1" dirty="0"/>
              <a:t> </a:t>
            </a:r>
            <a:r>
              <a:rPr lang="en-US" sz="2800" i="1" dirty="0" err="1"/>
              <a:t>tiêu</a:t>
            </a:r>
            <a:r>
              <a:rPr lang="en-US" sz="2800" i="1" dirty="0"/>
              <a:t>.</a:t>
            </a:r>
          </a:p>
          <a:p>
            <a:pPr marL="1143000" indent="-514350">
              <a:buAutoNum type="arabicPeriod"/>
            </a:pPr>
            <a:r>
              <a:rPr lang="en-US" sz="2800" i="1" dirty="0" err="1"/>
              <a:t>Thiết</a:t>
            </a:r>
            <a:r>
              <a:rPr lang="en-US" sz="2800" i="1" dirty="0"/>
              <a:t> </a:t>
            </a:r>
            <a:r>
              <a:rPr lang="en-US" sz="2800" i="1" dirty="0" err="1"/>
              <a:t>bị</a:t>
            </a:r>
            <a:r>
              <a:rPr lang="en-US" sz="2800" i="1" dirty="0"/>
              <a:t>.</a:t>
            </a:r>
          </a:p>
          <a:p>
            <a:pPr marL="1143000" indent="-514350">
              <a:buAutoNum type="arabicPeriod"/>
            </a:pPr>
            <a:r>
              <a:rPr lang="en-US" sz="2800" i="1" dirty="0" err="1"/>
              <a:t>Tiến</a:t>
            </a:r>
            <a:r>
              <a:rPr lang="en-US" sz="2800" i="1" dirty="0"/>
              <a:t> </a:t>
            </a:r>
            <a:r>
              <a:rPr lang="en-US" sz="2800" i="1" dirty="0" err="1"/>
              <a:t>trình</a:t>
            </a:r>
            <a:r>
              <a:rPr lang="en-US" sz="2800" i="1" dirty="0"/>
              <a:t> </a:t>
            </a:r>
            <a:r>
              <a:rPr lang="en-US" sz="2800" i="1" dirty="0" err="1"/>
              <a:t>dạy</a:t>
            </a:r>
            <a:r>
              <a:rPr lang="en-US" sz="2800" i="1" dirty="0"/>
              <a:t> </a:t>
            </a:r>
            <a:r>
              <a:rPr lang="en-US" sz="2800" i="1" dirty="0" err="1"/>
              <a:t>học</a:t>
            </a:r>
            <a:r>
              <a:rPr lang="en-US" sz="2800" i="1" dirty="0"/>
              <a:t> (</a:t>
            </a:r>
            <a:r>
              <a:rPr lang="en-US" sz="2800" i="1" dirty="0" err="1"/>
              <a:t>sơ</a:t>
            </a:r>
            <a:r>
              <a:rPr lang="en-US" sz="2800" i="1" dirty="0"/>
              <a:t> </a:t>
            </a:r>
            <a:r>
              <a:rPr lang="en-US" sz="2800" i="1" dirty="0" err="1"/>
              <a:t>lược</a:t>
            </a:r>
            <a:r>
              <a:rPr lang="en-US" sz="2800" i="1" dirty="0"/>
              <a:t>).</a:t>
            </a:r>
          </a:p>
          <a:p>
            <a:pPr marL="1143000" indent="-514350">
              <a:buAutoNum type="arabicPeriod"/>
            </a:pPr>
            <a:r>
              <a:rPr lang="en-US" sz="2800" i="1" dirty="0" err="1"/>
              <a:t>Chuẩn</a:t>
            </a:r>
            <a:r>
              <a:rPr lang="en-US" sz="2800" i="1" dirty="0"/>
              <a:t> </a:t>
            </a:r>
            <a:r>
              <a:rPr lang="en-US" sz="2800" i="1" dirty="0" err="1"/>
              <a:t>bị</a:t>
            </a:r>
            <a:r>
              <a:rPr lang="en-US" sz="2800" i="1" dirty="0"/>
              <a:t> </a:t>
            </a:r>
            <a:r>
              <a:rPr lang="en-US" sz="2800" i="1" dirty="0" err="1"/>
              <a:t>và</a:t>
            </a:r>
            <a:r>
              <a:rPr lang="en-US" sz="2800" i="1" dirty="0"/>
              <a:t> </a:t>
            </a:r>
            <a:r>
              <a:rPr lang="en-US" sz="2800" i="1" dirty="0" err="1"/>
              <a:t>thiết</a:t>
            </a:r>
            <a:r>
              <a:rPr lang="en-US" sz="2800" i="1" dirty="0"/>
              <a:t> </a:t>
            </a:r>
            <a:r>
              <a:rPr lang="en-US" sz="2800" i="1" dirty="0" err="1"/>
              <a:t>kế</a:t>
            </a:r>
            <a:r>
              <a:rPr lang="en-US" sz="2800" i="1" dirty="0"/>
              <a:t> </a:t>
            </a:r>
            <a:r>
              <a:rPr lang="en-US" sz="2800" i="1" dirty="0" err="1"/>
              <a:t>sản</a:t>
            </a:r>
            <a:r>
              <a:rPr lang="en-US" sz="2800" i="1" dirty="0"/>
              <a:t> </a:t>
            </a:r>
            <a:r>
              <a:rPr lang="en-US" sz="2800" i="1" dirty="0" err="1" smtClean="0"/>
              <a:t>phẩm</a:t>
            </a:r>
            <a:r>
              <a:rPr lang="en-US" sz="2800" i="1" dirty="0" smtClean="0"/>
              <a:t>.</a:t>
            </a:r>
            <a:endParaRPr lang="en-US" sz="2800" i="1" dirty="0"/>
          </a:p>
          <a:p>
            <a:pPr marL="1143000" indent="-514350">
              <a:buAutoNum type="arabicPeriod"/>
            </a:pPr>
            <a:r>
              <a:rPr lang="en-US" sz="2800" i="1" dirty="0" err="1" smtClean="0"/>
              <a:t>Lên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kế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hoạch</a:t>
            </a:r>
            <a:r>
              <a:rPr lang="en-US" sz="2800" i="1" dirty="0" smtClean="0"/>
              <a:t> </a:t>
            </a:r>
            <a:r>
              <a:rPr lang="en-US" sz="2800" i="1" dirty="0" err="1"/>
              <a:t>báo</a:t>
            </a:r>
            <a:r>
              <a:rPr lang="en-US" sz="2800" i="1" dirty="0"/>
              <a:t> </a:t>
            </a:r>
            <a:r>
              <a:rPr lang="en-US" sz="2800" i="1" dirty="0" err="1"/>
              <a:t>cáo</a:t>
            </a:r>
            <a:r>
              <a:rPr lang="en-US" sz="2800" i="1" dirty="0"/>
              <a:t>, chia </a:t>
            </a:r>
            <a:r>
              <a:rPr lang="en-US" sz="2800" i="1" dirty="0" err="1"/>
              <a:t>sẻ</a:t>
            </a:r>
            <a:r>
              <a:rPr lang="en-US" sz="2800" i="1" dirty="0"/>
              <a:t> </a:t>
            </a:r>
            <a:r>
              <a:rPr lang="en-US" sz="2800" i="1" dirty="0" err="1"/>
              <a:t>sản</a:t>
            </a:r>
            <a:r>
              <a:rPr lang="en-US" sz="2800" i="1" dirty="0"/>
              <a:t> </a:t>
            </a:r>
            <a:r>
              <a:rPr lang="en-US" sz="2800" i="1" dirty="0" err="1"/>
              <a:t>phẩm</a:t>
            </a:r>
            <a:r>
              <a:rPr lang="en-US" sz="28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732221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4953" y="391016"/>
            <a:ext cx="8839200" cy="868362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NỘI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DUNG 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NGÀY 4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986244"/>
              </p:ext>
            </p:extLst>
          </p:nvPr>
        </p:nvGraphicFramePr>
        <p:xfrm>
          <a:off x="275508" y="2251195"/>
          <a:ext cx="11414927" cy="24399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3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1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0274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1.</a:t>
                      </a:r>
                      <a:endParaRPr lang="en-SG" sz="3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Đại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diện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các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nhóm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báo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cáo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chủ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đề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và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thảo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luận</a:t>
                      </a:r>
                      <a:r>
                        <a:rPr lang="en-SG" sz="36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lang="en-SG" sz="3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647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2. 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Giải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đáp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thắc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mắc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và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tổng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SG" sz="36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kết</a:t>
                      </a:r>
                      <a:r>
                        <a:rPr lang="en-SG" sz="36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36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2946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39300" cy="868362"/>
          </a:xfrm>
        </p:spPr>
        <p:txBody>
          <a:bodyPr/>
          <a:lstStyle/>
          <a:p>
            <a:r>
              <a:rPr lang="en-US" sz="3600" b="1" smtClean="0"/>
              <a:t>Yêu cầu thực hiện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STEM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:</a:t>
            </a:r>
          </a:p>
          <a:p>
            <a:pPr lvl="1"/>
            <a:r>
              <a:rPr lang="en-US" sz="3200" i="1" dirty="0" err="1"/>
              <a:t>Thời</a:t>
            </a:r>
            <a:r>
              <a:rPr lang="en-US" sz="3200" i="1" dirty="0"/>
              <a:t> </a:t>
            </a:r>
            <a:r>
              <a:rPr lang="en-US" sz="3200" i="1" dirty="0" err="1"/>
              <a:t>gian</a:t>
            </a:r>
            <a:r>
              <a:rPr lang="en-US" sz="3200" i="1" dirty="0"/>
              <a:t>: 15 </a:t>
            </a:r>
            <a:r>
              <a:rPr lang="en-US" sz="3200" i="1" dirty="0" err="1"/>
              <a:t>phút</a:t>
            </a:r>
            <a:r>
              <a:rPr lang="en-US" sz="3200" i="1" dirty="0"/>
              <a:t> </a:t>
            </a:r>
            <a:r>
              <a:rPr lang="en-US" sz="3200" i="1" dirty="0" err="1"/>
              <a:t>một</a:t>
            </a:r>
            <a:r>
              <a:rPr lang="en-US" sz="3200" i="1" dirty="0"/>
              <a:t> </a:t>
            </a:r>
            <a:r>
              <a:rPr lang="en-US" sz="3200" i="1" dirty="0" err="1"/>
              <a:t>nhóm</a:t>
            </a:r>
            <a:r>
              <a:rPr lang="en-US" sz="3200" i="1" dirty="0"/>
              <a:t>.</a:t>
            </a:r>
          </a:p>
          <a:p>
            <a:pPr lvl="1"/>
            <a:r>
              <a:rPr lang="en-US" sz="3200" i="1" dirty="0" err="1"/>
              <a:t>Nội</a:t>
            </a:r>
            <a:r>
              <a:rPr lang="en-US" sz="3200" i="1" dirty="0"/>
              <a:t> dung: </a:t>
            </a:r>
            <a:r>
              <a:rPr lang="en-US" sz="3200" i="1" dirty="0" err="1"/>
              <a:t>báo</a:t>
            </a:r>
            <a:r>
              <a:rPr lang="en-US" sz="3200" i="1" dirty="0"/>
              <a:t> </a:t>
            </a:r>
            <a:r>
              <a:rPr lang="en-US" sz="3200" i="1" dirty="0" err="1"/>
              <a:t>cáo</a:t>
            </a:r>
            <a:r>
              <a:rPr lang="en-US" sz="3200" i="1" dirty="0"/>
              <a:t> </a:t>
            </a:r>
            <a:r>
              <a:rPr lang="en-US" sz="3200" i="1" dirty="0" err="1"/>
              <a:t>Kế</a:t>
            </a:r>
            <a:r>
              <a:rPr lang="en-US" sz="3200" i="1" dirty="0"/>
              <a:t> </a:t>
            </a:r>
            <a:r>
              <a:rPr lang="en-US" sz="3200" i="1" dirty="0" err="1"/>
              <a:t>hoạch</a:t>
            </a:r>
            <a:r>
              <a:rPr lang="en-US" sz="3200" i="1" dirty="0"/>
              <a:t> </a:t>
            </a:r>
            <a:r>
              <a:rPr lang="en-US" sz="3200" i="1" dirty="0" err="1"/>
              <a:t>dạy</a:t>
            </a:r>
            <a:r>
              <a:rPr lang="en-US" sz="3200" i="1" dirty="0"/>
              <a:t> </a:t>
            </a:r>
            <a:r>
              <a:rPr lang="en-US" sz="3200" i="1" dirty="0" err="1"/>
              <a:t>học</a:t>
            </a:r>
            <a:r>
              <a:rPr lang="en-US" sz="3200" i="1" dirty="0"/>
              <a:t> </a:t>
            </a:r>
            <a:r>
              <a:rPr lang="en-US" sz="3200" i="1" dirty="0" err="1"/>
              <a:t>và</a:t>
            </a:r>
            <a:r>
              <a:rPr lang="en-US" sz="3200" i="1" dirty="0"/>
              <a:t> </a:t>
            </a:r>
            <a:r>
              <a:rPr lang="en-US" sz="3200" i="1" dirty="0" err="1"/>
              <a:t>trình</a:t>
            </a:r>
            <a:r>
              <a:rPr lang="en-US" sz="3200" i="1" dirty="0"/>
              <a:t> </a:t>
            </a:r>
            <a:r>
              <a:rPr lang="en-US" sz="3200" i="1" dirty="0" err="1"/>
              <a:t>diễn</a:t>
            </a:r>
            <a:r>
              <a:rPr lang="en-US" sz="3200" i="1" dirty="0"/>
              <a:t> </a:t>
            </a:r>
            <a:r>
              <a:rPr lang="en-US" sz="3200" i="1" dirty="0" err="1"/>
              <a:t>hoạt</a:t>
            </a:r>
            <a:r>
              <a:rPr lang="en-US" sz="3200" i="1" dirty="0"/>
              <a:t> </a:t>
            </a:r>
            <a:r>
              <a:rPr lang="en-US" sz="3200" i="1" dirty="0" err="1"/>
              <a:t>động</a:t>
            </a:r>
            <a:r>
              <a:rPr lang="en-US" sz="3200" i="1" dirty="0"/>
              <a:t> </a:t>
            </a:r>
            <a:r>
              <a:rPr lang="en-US" sz="3200" i="1" dirty="0" err="1"/>
              <a:t>của</a:t>
            </a:r>
            <a:r>
              <a:rPr lang="en-US" sz="3200" i="1" dirty="0"/>
              <a:t> </a:t>
            </a:r>
            <a:r>
              <a:rPr lang="en-US" sz="3200" i="1" dirty="0" err="1"/>
              <a:t>sản</a:t>
            </a:r>
            <a:r>
              <a:rPr lang="en-US" sz="3200" i="1" dirty="0"/>
              <a:t> </a:t>
            </a:r>
            <a:r>
              <a:rPr lang="en-US" sz="3200" i="1" dirty="0" err="1"/>
              <a:t>phẩm</a:t>
            </a:r>
            <a:r>
              <a:rPr lang="en-US" sz="3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476301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274638"/>
            <a:ext cx="9639300" cy="868362"/>
          </a:xfrm>
        </p:spPr>
        <p:txBody>
          <a:bodyPr/>
          <a:lstStyle/>
          <a:p>
            <a:r>
              <a:rPr lang="en-US" sz="3600" b="1" smtClean="0"/>
              <a:t>Nội dung trình bày: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0" indent="-514350">
              <a:buAutoNum type="arabicPeriod"/>
            </a:pPr>
            <a:r>
              <a:rPr lang="en-US" i="1" dirty="0" err="1" smtClean="0"/>
              <a:t>Tên</a:t>
            </a:r>
            <a:r>
              <a:rPr lang="en-US" i="1" dirty="0" smtClean="0"/>
              <a:t> </a:t>
            </a:r>
            <a:r>
              <a:rPr lang="en-US" i="1" dirty="0" err="1"/>
              <a:t>chủ</a:t>
            </a:r>
            <a:r>
              <a:rPr lang="en-US" i="1" dirty="0"/>
              <a:t> </a:t>
            </a:r>
            <a:r>
              <a:rPr lang="en-US" i="1" dirty="0" err="1"/>
              <a:t>đề</a:t>
            </a:r>
            <a:r>
              <a:rPr lang="en-US" i="1" dirty="0"/>
              <a:t>.</a:t>
            </a:r>
          </a:p>
          <a:p>
            <a:pPr marL="1143000" indent="-514350">
              <a:buAutoNum type="arabicPeriod"/>
            </a:pPr>
            <a:r>
              <a:rPr lang="en-US" i="1" dirty="0" err="1"/>
              <a:t>Mô</a:t>
            </a:r>
            <a:r>
              <a:rPr lang="en-US" i="1" dirty="0"/>
              <a:t> </a:t>
            </a:r>
            <a:r>
              <a:rPr lang="en-US" i="1" dirty="0" err="1"/>
              <a:t>tả</a:t>
            </a:r>
            <a:r>
              <a:rPr lang="en-US" i="1" dirty="0"/>
              <a:t> </a:t>
            </a:r>
            <a:r>
              <a:rPr lang="en-US" i="1" dirty="0" err="1" smtClean="0"/>
              <a:t>lí</a:t>
            </a:r>
            <a:r>
              <a:rPr lang="en-US" i="1" dirty="0" smtClean="0"/>
              <a:t> do </a:t>
            </a:r>
            <a:r>
              <a:rPr lang="en-US" i="1" dirty="0" err="1" smtClean="0"/>
              <a:t>chọn</a:t>
            </a:r>
            <a:r>
              <a:rPr lang="en-US" i="1" dirty="0" smtClean="0"/>
              <a:t> </a:t>
            </a:r>
            <a:r>
              <a:rPr lang="en-US" i="1" dirty="0" err="1" smtClean="0"/>
              <a:t>chủ</a:t>
            </a:r>
            <a:r>
              <a:rPr lang="en-US" i="1" dirty="0" smtClean="0"/>
              <a:t> </a:t>
            </a:r>
            <a:r>
              <a:rPr lang="en-US" i="1" dirty="0" err="1" smtClean="0"/>
              <a:t>đề</a:t>
            </a:r>
            <a:r>
              <a:rPr lang="en-US" i="1" dirty="0" smtClean="0"/>
              <a:t>, </a:t>
            </a:r>
            <a:r>
              <a:rPr lang="en-US" i="1" dirty="0" err="1" smtClean="0"/>
              <a:t>sự</a:t>
            </a:r>
            <a:r>
              <a:rPr lang="en-US" i="1" dirty="0" smtClean="0"/>
              <a:t> </a:t>
            </a:r>
            <a:r>
              <a:rPr lang="en-US" i="1" dirty="0" err="1" smtClean="0"/>
              <a:t>tích</a:t>
            </a:r>
            <a:r>
              <a:rPr lang="en-US" i="1" dirty="0" smtClean="0"/>
              <a:t> </a:t>
            </a:r>
            <a:r>
              <a:rPr lang="en-US" i="1" dirty="0" err="1" smtClean="0"/>
              <a:t>hợp</a:t>
            </a:r>
            <a:r>
              <a:rPr lang="en-US" i="1" dirty="0" smtClean="0"/>
              <a:t> </a:t>
            </a:r>
            <a:r>
              <a:rPr lang="en-US" i="1" dirty="0" err="1" smtClean="0"/>
              <a:t>các</a:t>
            </a:r>
            <a:r>
              <a:rPr lang="en-US" i="1" dirty="0" smtClean="0"/>
              <a:t> </a:t>
            </a:r>
            <a:r>
              <a:rPr lang="en-US" i="1" dirty="0" err="1" smtClean="0"/>
              <a:t>yếu</a:t>
            </a:r>
            <a:r>
              <a:rPr lang="en-US" i="1" dirty="0" smtClean="0"/>
              <a:t> </a:t>
            </a:r>
            <a:r>
              <a:rPr lang="en-US" i="1" dirty="0" err="1" smtClean="0"/>
              <a:t>tố</a:t>
            </a:r>
            <a:r>
              <a:rPr lang="en-US" i="1" dirty="0" smtClean="0"/>
              <a:t> STEM.</a:t>
            </a:r>
            <a:endParaRPr lang="en-US" i="1" dirty="0"/>
          </a:p>
          <a:p>
            <a:pPr marL="1143000" indent="-514350">
              <a:buAutoNum type="arabicPeriod"/>
            </a:pPr>
            <a:r>
              <a:rPr lang="en-US" i="1" dirty="0" err="1"/>
              <a:t>Mục</a:t>
            </a:r>
            <a:r>
              <a:rPr lang="en-US" i="1" dirty="0"/>
              <a:t> </a:t>
            </a:r>
            <a:r>
              <a:rPr lang="en-US" i="1" dirty="0" err="1"/>
              <a:t>tiêu</a:t>
            </a:r>
            <a:r>
              <a:rPr lang="en-US" i="1" dirty="0"/>
              <a:t>.</a:t>
            </a:r>
          </a:p>
          <a:p>
            <a:pPr marL="1143000" indent="-514350">
              <a:buAutoNum type="arabicPeriod"/>
            </a:pPr>
            <a:r>
              <a:rPr lang="en-US" i="1" dirty="0" err="1"/>
              <a:t>Thiết</a:t>
            </a:r>
            <a:r>
              <a:rPr lang="en-US" i="1" dirty="0"/>
              <a:t> </a:t>
            </a:r>
            <a:r>
              <a:rPr lang="en-US" i="1" dirty="0" err="1"/>
              <a:t>bị</a:t>
            </a:r>
            <a:r>
              <a:rPr lang="en-US" i="1" dirty="0"/>
              <a:t>.</a:t>
            </a:r>
          </a:p>
          <a:p>
            <a:pPr marL="1143000" indent="-514350">
              <a:buAutoNum type="arabicPeriod"/>
            </a:pPr>
            <a:r>
              <a:rPr lang="en-US" i="1" dirty="0" err="1"/>
              <a:t>Tiến</a:t>
            </a:r>
            <a:r>
              <a:rPr lang="en-US" i="1" dirty="0"/>
              <a:t> </a:t>
            </a:r>
            <a:r>
              <a:rPr lang="en-US" i="1" dirty="0" err="1"/>
              <a:t>trình</a:t>
            </a:r>
            <a:r>
              <a:rPr lang="en-US" i="1" dirty="0"/>
              <a:t> </a:t>
            </a:r>
            <a:r>
              <a:rPr lang="en-US" i="1" dirty="0" err="1"/>
              <a:t>dạy</a:t>
            </a:r>
            <a:r>
              <a:rPr lang="en-US" i="1" dirty="0"/>
              <a:t> </a:t>
            </a:r>
            <a:r>
              <a:rPr lang="en-US" i="1" dirty="0" err="1"/>
              <a:t>học</a:t>
            </a:r>
            <a:r>
              <a:rPr lang="en-US" i="1" dirty="0"/>
              <a:t> (</a:t>
            </a:r>
            <a:r>
              <a:rPr lang="en-US" i="1" dirty="0" err="1"/>
              <a:t>sơ</a:t>
            </a:r>
            <a:r>
              <a:rPr lang="en-US" i="1" dirty="0"/>
              <a:t> </a:t>
            </a:r>
            <a:r>
              <a:rPr lang="en-US" i="1" dirty="0" err="1"/>
              <a:t>lược</a:t>
            </a:r>
            <a:r>
              <a:rPr lang="en-US" i="1" dirty="0"/>
              <a:t>).</a:t>
            </a:r>
          </a:p>
          <a:p>
            <a:pPr marL="1143000" indent="-514350">
              <a:buAutoNum type="arabicPeriod"/>
            </a:pPr>
            <a:r>
              <a:rPr lang="en-US" i="1" dirty="0" err="1"/>
              <a:t>Chuẩn</a:t>
            </a:r>
            <a:r>
              <a:rPr lang="en-US" i="1" dirty="0"/>
              <a:t> </a:t>
            </a:r>
            <a:r>
              <a:rPr lang="en-US" i="1" dirty="0" err="1"/>
              <a:t>bị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thiết</a:t>
            </a:r>
            <a:r>
              <a:rPr lang="en-US" i="1" dirty="0"/>
              <a:t> </a:t>
            </a:r>
            <a:r>
              <a:rPr lang="en-US" i="1" dirty="0" err="1"/>
              <a:t>kế</a:t>
            </a:r>
            <a:r>
              <a:rPr lang="en-US" i="1" dirty="0"/>
              <a:t> </a:t>
            </a:r>
            <a:r>
              <a:rPr lang="en-US" i="1" dirty="0" err="1"/>
              <a:t>sản</a:t>
            </a:r>
            <a:r>
              <a:rPr lang="en-US" i="1" dirty="0"/>
              <a:t> </a:t>
            </a:r>
            <a:r>
              <a:rPr lang="en-US" i="1" dirty="0" err="1" smtClean="0"/>
              <a:t>phẩm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1744704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Yêu cầu nộp sản phẩm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Nộp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nhóm</a:t>
            </a:r>
            <a:r>
              <a:rPr lang="en-US" dirty="0" smtClean="0"/>
              <a:t> </a:t>
            </a:r>
            <a:r>
              <a:rPr lang="en-US" dirty="0" err="1" smtClean="0"/>
              <a:t>chậm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16h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  <a:r>
              <a:rPr lang="en-US" dirty="0" smtClean="0"/>
              <a:t>/11/2019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97103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CƠ CẤU LỚP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69346"/>
              </p:ext>
            </p:extLst>
          </p:nvPr>
        </p:nvGraphicFramePr>
        <p:xfrm>
          <a:off x="609600" y="1447800"/>
          <a:ext cx="109728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448">
                  <a:extLst>
                    <a:ext uri="{9D8B030D-6E8A-4147-A177-3AD203B41FA5}">
                      <a16:colId xmlns:a16="http://schemas.microsoft.com/office/drawing/2014/main" xmlns="" val="1456186250"/>
                    </a:ext>
                  </a:extLst>
                </a:gridCol>
                <a:gridCol w="2175310">
                  <a:extLst>
                    <a:ext uri="{9D8B030D-6E8A-4147-A177-3AD203B41FA5}">
                      <a16:colId xmlns:a16="http://schemas.microsoft.com/office/drawing/2014/main" xmlns="" val="841968288"/>
                    </a:ext>
                  </a:extLst>
                </a:gridCol>
                <a:gridCol w="2290813">
                  <a:extLst>
                    <a:ext uri="{9D8B030D-6E8A-4147-A177-3AD203B41FA5}">
                      <a16:colId xmlns:a16="http://schemas.microsoft.com/office/drawing/2014/main" xmlns="" val="1579950360"/>
                    </a:ext>
                  </a:extLst>
                </a:gridCol>
                <a:gridCol w="5345229">
                  <a:extLst>
                    <a:ext uri="{9D8B030D-6E8A-4147-A177-3AD203B41FA5}">
                      <a16:colId xmlns:a16="http://schemas.microsoft.com/office/drawing/2014/main" xmlns="" val="1614242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NHÓM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TỈNH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SỐ</a:t>
                      </a:r>
                      <a:r>
                        <a:rPr lang="en-US" baseline="0" dirty="0" smtClean="0"/>
                        <a:t> LƯỢNG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TRƯỞNG</a:t>
                      </a:r>
                      <a:r>
                        <a:rPr lang="en-US" baseline="0" dirty="0" smtClean="0"/>
                        <a:t> NHÓM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741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Sơn</a:t>
                      </a:r>
                      <a:r>
                        <a:rPr lang="en-US" baseline="0" dirty="0" smtClean="0"/>
                        <a:t> La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Nguyễn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Vĩnh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Hà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Trưởng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đoàn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9465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Sơn</a:t>
                      </a:r>
                      <a:r>
                        <a:rPr lang="en-US" baseline="0" dirty="0" smtClean="0"/>
                        <a:t> La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Hoàng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Lê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Quốc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Thắng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1925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Thanh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Hóa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smtClean="0"/>
                        <a:t>Trần </a:t>
                      </a:r>
                      <a:r>
                        <a:rPr lang="en-US" baseline="0" dirty="0" err="1" smtClean="0"/>
                        <a:t>Ngọc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Hải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trưởng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đoàn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04945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Thanh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Hóa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Đỗ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Trình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392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Hà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Tĩnh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Trần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Thái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Toàn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trưởng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đoàn</a:t>
                      </a:r>
                      <a:r>
                        <a:rPr lang="en-US" baseline="0" dirty="0" smtClean="0"/>
                        <a:t>)-</a:t>
                      </a:r>
                      <a:r>
                        <a:rPr lang="en-US" baseline="0" dirty="0" err="1" smtClean="0"/>
                        <a:t>Lớp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Trưởng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3229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Hà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Tĩnh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Nguyễn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Trọng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Diệu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65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Tổng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955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22592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TỔ CHỨC LỚP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- PGS.TS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Khanh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- TS.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Tx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/>
              <a:t>Trần</a:t>
            </a:r>
            <a:r>
              <a:rPr lang="en-US" sz="3200" dirty="0"/>
              <a:t> </a:t>
            </a:r>
            <a:r>
              <a:rPr lang="en-US" sz="3200" dirty="0" err="1"/>
              <a:t>Thái</a:t>
            </a:r>
            <a:r>
              <a:rPr lang="en-US" sz="3200" dirty="0"/>
              <a:t> </a:t>
            </a:r>
            <a:r>
              <a:rPr lang="en-US" sz="3200" dirty="0" err="1"/>
              <a:t>Toàn</a:t>
            </a:r>
            <a:r>
              <a:rPr lang="en-US" sz="3200" dirty="0"/>
              <a:t> </a:t>
            </a:r>
            <a:endParaRPr lang="en-US" sz="3200" dirty="0" smtClean="0"/>
          </a:p>
          <a:p>
            <a:pPr lvl="1">
              <a:buFontTx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>
              <a:buFontTx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Doãn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Tĩnh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La,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Tĩnh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(57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9609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NỘI DUNG BUỔI 2/NGÀY 1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714978"/>
              </p:ext>
            </p:extLst>
          </p:nvPr>
        </p:nvGraphicFramePr>
        <p:xfrm>
          <a:off x="391886" y="1386671"/>
          <a:ext cx="11414927" cy="43906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3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1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0274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28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2800" b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PHÂN</a:t>
                      </a:r>
                      <a:r>
                        <a:rPr lang="en-SG" sz="2800" b="1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TÍCH QUY TRÌNH KĨ THUẬT XÂY DỰNG CHỦ ĐỀ /BÀI HỌC STEM:</a:t>
                      </a:r>
                      <a:endParaRPr lang="en-SG" sz="28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45175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1.</a:t>
                      </a:r>
                      <a:endParaRPr lang="en-SG" sz="36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Thực</a:t>
                      </a:r>
                      <a:r>
                        <a:rPr lang="en-SG" sz="3600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hiện trải nghiệm xây dựng chủ đề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baseline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(Thiết kế đèn ngủ với nguồn điện từ củ quả)</a:t>
                      </a:r>
                      <a:endParaRPr lang="en-SG" sz="36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647"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3600" smtClean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marL="228600" indent="-2286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2. </a:t>
                      </a: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3600" smtClean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36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Phân</a:t>
                      </a:r>
                      <a:r>
                        <a:rPr lang="en-SG" sz="3600" baseline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tích quy trình kĩ thuật qua ví dụ.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SG" sz="36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795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THÍ NGHIỆM KHÁM PHÁ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/>
              <a:t>B</a:t>
            </a:r>
            <a:r>
              <a:rPr lang="en-US" dirty="0" err="1" smtClean="0"/>
              <a:t>ộ</a:t>
            </a:r>
            <a:r>
              <a:rPr lang="en-US" dirty="0" smtClean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”.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thí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“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thí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 smtClean="0"/>
              <a:t>” </a:t>
            </a:r>
            <a:r>
              <a:rPr lang="en-US" i="1" dirty="0" smtClean="0">
                <a:solidFill>
                  <a:srgbClr val="FF0000"/>
                </a:solidFill>
              </a:rPr>
              <a:t>(</a:t>
            </a:r>
            <a:r>
              <a:rPr lang="en-US" i="1" dirty="0" err="1" smtClean="0">
                <a:solidFill>
                  <a:srgbClr val="FF0000"/>
                </a:solidFill>
              </a:rPr>
              <a:t>đo</a:t>
            </a:r>
            <a:r>
              <a:rPr lang="en-US" i="1" dirty="0" smtClean="0">
                <a:solidFill>
                  <a:srgbClr val="FF0000"/>
                </a:solidFill>
              </a:rPr>
              <a:t> HĐT </a:t>
            </a:r>
            <a:r>
              <a:rPr lang="en-US" i="1" dirty="0" err="1" smtClean="0">
                <a:solidFill>
                  <a:srgbClr val="FF0000"/>
                </a:solidFill>
              </a:rPr>
              <a:t>ứng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với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từng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loại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củ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quả</a:t>
            </a:r>
            <a:r>
              <a:rPr lang="en-US" i="1" dirty="0" smtClean="0">
                <a:solidFill>
                  <a:srgbClr val="FF0000"/>
                </a:solidFill>
              </a:rPr>
              <a:t>).</a:t>
            </a:r>
            <a:endParaRPr lang="en-US" i="1" dirty="0">
              <a:solidFill>
                <a:srgbClr val="FF0000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: </a:t>
            </a:r>
            <a:r>
              <a:rPr lang="en-US" dirty="0" smtClean="0"/>
              <a:t>15 </a:t>
            </a:r>
            <a:r>
              <a:rPr lang="en-US" dirty="0" err="1" smtClean="0"/>
              <a:t>phút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thí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42721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/>
              <a:t>HƯỚNG DẪN THÍ NGHIỆM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94" y="1275085"/>
            <a:ext cx="11542288" cy="492285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b="1" dirty="0" err="1"/>
              <a:t>Cắm</a:t>
            </a:r>
            <a:r>
              <a:rPr lang="en-US" sz="2800" b="1" dirty="0"/>
              <a:t> 2 </a:t>
            </a:r>
            <a:r>
              <a:rPr lang="en-US" sz="2800" b="1" dirty="0" err="1"/>
              <a:t>điện</a:t>
            </a:r>
            <a:r>
              <a:rPr lang="en-US" sz="2800" b="1" dirty="0"/>
              <a:t> </a:t>
            </a:r>
            <a:r>
              <a:rPr lang="en-US" sz="2800" b="1" dirty="0" err="1"/>
              <a:t>cực</a:t>
            </a:r>
            <a:r>
              <a:rPr lang="en-US" sz="2800" b="1" dirty="0"/>
              <a:t> </a:t>
            </a:r>
            <a:r>
              <a:rPr lang="en-US" sz="2800" dirty="0"/>
              <a:t>(Cu, Zn) </a:t>
            </a:r>
            <a:r>
              <a:rPr lang="en-US" sz="2800" dirty="0" err="1"/>
              <a:t>lần</a:t>
            </a:r>
            <a:r>
              <a:rPr lang="en-US" sz="2800" dirty="0"/>
              <a:t> </a:t>
            </a:r>
            <a:r>
              <a:rPr lang="en-US" sz="2800" dirty="0" err="1"/>
              <a:t>lượt</a:t>
            </a:r>
            <a:r>
              <a:rPr lang="en-US" sz="2800" dirty="0"/>
              <a:t> </a:t>
            </a:r>
            <a:r>
              <a:rPr lang="en-US" sz="2800" b="1" dirty="0" err="1"/>
              <a:t>vào</a:t>
            </a:r>
            <a:r>
              <a:rPr lang="en-US" sz="2800" b="1" dirty="0"/>
              <a:t> </a:t>
            </a:r>
            <a:r>
              <a:rPr lang="en-US" sz="2800" b="1" dirty="0" err="1"/>
              <a:t>từng</a:t>
            </a:r>
            <a:r>
              <a:rPr lang="en-US" sz="2800" b="1" dirty="0"/>
              <a:t> </a:t>
            </a:r>
            <a:r>
              <a:rPr lang="en-US" sz="2800" b="1" dirty="0" err="1"/>
              <a:t>loại</a:t>
            </a:r>
            <a:r>
              <a:rPr lang="en-US" sz="2800" b="1" dirty="0"/>
              <a:t> </a:t>
            </a:r>
            <a:r>
              <a:rPr lang="en-US" sz="2800" b="1" dirty="0" err="1"/>
              <a:t>củ</a:t>
            </a:r>
            <a:r>
              <a:rPr lang="en-US" sz="2800" b="1" dirty="0"/>
              <a:t>, </a:t>
            </a:r>
            <a:r>
              <a:rPr lang="en-US" sz="2800" b="1" dirty="0" err="1"/>
              <a:t>quả</a:t>
            </a:r>
            <a:r>
              <a:rPr lang="en-US" sz="2800" dirty="0"/>
              <a:t> (</a:t>
            </a:r>
            <a:r>
              <a:rPr lang="en-US" sz="2800" i="1" dirty="0" err="1"/>
              <a:t>cắm</a:t>
            </a:r>
            <a:r>
              <a:rPr lang="en-US" sz="2800" i="1" dirty="0"/>
              <a:t> </a:t>
            </a:r>
            <a:r>
              <a:rPr lang="en-US" sz="2800" i="1" dirty="0" err="1"/>
              <a:t>chắc</a:t>
            </a:r>
            <a:r>
              <a:rPr lang="en-US" sz="2800" i="1" dirty="0"/>
              <a:t> </a:t>
            </a:r>
            <a:r>
              <a:rPr lang="en-US" sz="2800" i="1" dirty="0" err="1"/>
              <a:t>chắn</a:t>
            </a:r>
            <a:r>
              <a:rPr lang="en-US" sz="2800" i="1" dirty="0"/>
              <a:t> </a:t>
            </a:r>
            <a:r>
              <a:rPr lang="en-US" sz="2800" i="1" dirty="0" err="1"/>
              <a:t>và</a:t>
            </a:r>
            <a:r>
              <a:rPr lang="en-US" sz="2800" i="1" dirty="0"/>
              <a:t> </a:t>
            </a:r>
            <a:r>
              <a:rPr lang="en-US" sz="2800" i="1" dirty="0" err="1"/>
              <a:t>không</a:t>
            </a:r>
            <a:r>
              <a:rPr lang="en-US" sz="2800" i="1" dirty="0"/>
              <a:t> </a:t>
            </a:r>
            <a:r>
              <a:rPr lang="en-US" sz="2800" i="1" dirty="0" err="1"/>
              <a:t>để</a:t>
            </a:r>
            <a:r>
              <a:rPr lang="en-US" sz="2800" i="1" dirty="0"/>
              <a:t> </a:t>
            </a:r>
            <a:r>
              <a:rPr lang="en-US" sz="2800" i="1" dirty="0" err="1"/>
              <a:t>tiếp</a:t>
            </a:r>
            <a:r>
              <a:rPr lang="en-US" sz="2800" i="1" dirty="0"/>
              <a:t> </a:t>
            </a:r>
            <a:r>
              <a:rPr lang="en-US" sz="2800" i="1" dirty="0" err="1"/>
              <a:t>xúc</a:t>
            </a:r>
            <a:r>
              <a:rPr lang="en-US" sz="2800" i="1" dirty="0"/>
              <a:t> </a:t>
            </a:r>
            <a:r>
              <a:rPr lang="en-US" sz="2800" i="1" dirty="0" err="1"/>
              <a:t>với</a:t>
            </a:r>
            <a:r>
              <a:rPr lang="en-US" sz="2800" i="1" dirty="0"/>
              <a:t> </a:t>
            </a:r>
            <a:r>
              <a:rPr lang="en-US" sz="2800" i="1" dirty="0" err="1"/>
              <a:t>nhau</a:t>
            </a:r>
            <a:r>
              <a:rPr lang="en-US" sz="2800" dirty="0"/>
              <a:t>).</a:t>
            </a:r>
            <a:endParaRPr lang="en-SG" sz="2800" dirty="0"/>
          </a:p>
          <a:p>
            <a:pPr algn="just">
              <a:lnSpc>
                <a:spcPct val="150000"/>
              </a:lnSpc>
            </a:pP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thanh</a:t>
            </a:r>
            <a:r>
              <a:rPr lang="en-US" sz="2800" dirty="0"/>
              <a:t> </a:t>
            </a:r>
            <a:r>
              <a:rPr lang="en-US" sz="2800" dirty="0" err="1"/>
              <a:t>kim</a:t>
            </a:r>
            <a:r>
              <a:rPr lang="en-US" sz="2800" dirty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b="1" dirty="0" err="1"/>
              <a:t>nối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dây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khác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.</a:t>
            </a:r>
            <a:endParaRPr lang="en-SG" sz="2800" dirty="0"/>
          </a:p>
          <a:p>
            <a:pPr algn="just">
              <a:lnSpc>
                <a:spcPct val="150000"/>
              </a:lnSpc>
            </a:pP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đồng</a:t>
            </a:r>
            <a:r>
              <a:rPr lang="en-US" sz="2800" dirty="0"/>
              <a:t>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đo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, </a:t>
            </a:r>
            <a:r>
              <a:rPr lang="en-US" sz="2800" dirty="0" err="1"/>
              <a:t>xoay</a:t>
            </a:r>
            <a:r>
              <a:rPr lang="en-US" sz="2800" dirty="0"/>
              <a:t> </a:t>
            </a:r>
            <a:r>
              <a:rPr lang="en-US" sz="2800" dirty="0" err="1"/>
              <a:t>núm</a:t>
            </a:r>
            <a:r>
              <a:rPr lang="en-US" sz="2800" dirty="0"/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xoay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về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chế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độ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đo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điện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áp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một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chiều</a:t>
            </a:r>
            <a:r>
              <a:rPr lang="en-US" sz="2800" b="1" i="1" dirty="0" smtClean="0">
                <a:solidFill>
                  <a:srgbClr val="FF0000"/>
                </a:solidFill>
              </a:rPr>
              <a:t> ở thang 2V,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cắm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dây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đo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vào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chân</a:t>
            </a:r>
            <a:r>
              <a:rPr lang="en-US" sz="2800" b="1" i="1" dirty="0" smtClean="0">
                <a:solidFill>
                  <a:srgbClr val="FF0000"/>
                </a:solidFill>
              </a:rPr>
              <a:t> COM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và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chân</a:t>
            </a:r>
            <a:r>
              <a:rPr lang="en-US" sz="2800" b="1" i="1" dirty="0" smtClean="0">
                <a:solidFill>
                  <a:srgbClr val="FF0000"/>
                </a:solidFill>
              </a:rPr>
              <a:t> V</a:t>
            </a:r>
            <a:r>
              <a:rPr lang="el-GR" sz="2800" b="1" i="1" dirty="0" smtClean="0">
                <a:solidFill>
                  <a:srgbClr val="FF0000"/>
                </a:solidFill>
              </a:rPr>
              <a:t>Ω</a:t>
            </a:r>
            <a:r>
              <a:rPr lang="en-US" sz="2800" b="1" i="1" dirty="0" smtClean="0">
                <a:solidFill>
                  <a:srgbClr val="FF0000"/>
                </a:solidFill>
              </a:rPr>
              <a:t>…</a:t>
            </a:r>
            <a:r>
              <a:rPr lang="en-US" sz="2800" i="1" dirty="0" smtClean="0">
                <a:solidFill>
                  <a:srgbClr val="FF0000"/>
                </a:solidFill>
              </a:rPr>
              <a:t>.</a:t>
            </a:r>
            <a:endParaRPr lang="en-SG" sz="2800" i="1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err="1"/>
              <a:t>Đo</a:t>
            </a:r>
            <a:r>
              <a:rPr lang="en-US" sz="2800" b="1" dirty="0"/>
              <a:t> </a:t>
            </a:r>
            <a:r>
              <a:rPr lang="en-US" sz="2800" b="1" dirty="0" err="1"/>
              <a:t>hiệu</a:t>
            </a:r>
            <a:r>
              <a:rPr lang="en-US" sz="2800" b="1" dirty="0"/>
              <a:t> </a:t>
            </a:r>
            <a:r>
              <a:rPr lang="en-US" sz="2800" b="1" dirty="0" err="1"/>
              <a:t>điện</a:t>
            </a:r>
            <a:r>
              <a:rPr lang="en-US" sz="2800" b="1" dirty="0"/>
              <a:t> </a:t>
            </a:r>
            <a:r>
              <a:rPr lang="en-US" sz="2800" b="1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dây</a:t>
            </a:r>
            <a:r>
              <a:rPr lang="en-US" sz="2800" dirty="0"/>
              <a:t> </a:t>
            </a:r>
            <a:r>
              <a:rPr lang="en-US" sz="2800" dirty="0" err="1"/>
              <a:t>dẫn</a:t>
            </a:r>
            <a:r>
              <a:rPr lang="en-US" sz="2800" dirty="0"/>
              <a:t> 3 </a:t>
            </a:r>
            <a:r>
              <a:rPr lang="en-US" sz="2800" dirty="0" err="1"/>
              <a:t>lần</a:t>
            </a:r>
            <a:r>
              <a:rPr lang="en-US" sz="2800" dirty="0"/>
              <a:t> </a:t>
            </a:r>
            <a:r>
              <a:rPr lang="en-US" sz="2800" dirty="0" err="1"/>
              <a:t>liên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,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sát</a:t>
            </a:r>
            <a:r>
              <a:rPr lang="en-US" sz="2800" dirty="0"/>
              <a:t> </a:t>
            </a:r>
            <a:r>
              <a:rPr lang="en-US" sz="2800" dirty="0" err="1"/>
              <a:t>chỉ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đồng</a:t>
            </a:r>
            <a:r>
              <a:rPr lang="en-US" sz="2800" dirty="0"/>
              <a:t>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ghi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điện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.</a:t>
            </a:r>
            <a:endParaRPr lang="en-SG" sz="2800" dirty="0"/>
          </a:p>
          <a:p>
            <a:pPr>
              <a:lnSpc>
                <a:spcPct val="150000"/>
              </a:lnSpc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66840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TRẢI NGHIỆM CHỦ ĐỀ 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6003"/>
            <a:ext cx="10972800" cy="494982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: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đèn</a:t>
            </a:r>
            <a:r>
              <a:rPr lang="en-US" dirty="0"/>
              <a:t> </a:t>
            </a:r>
            <a:r>
              <a:rPr lang="en-US" dirty="0" err="1"/>
              <a:t>ngủ</a:t>
            </a:r>
            <a:r>
              <a:rPr lang="en-US" dirty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điện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củ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990447"/>
              </p:ext>
            </p:extLst>
          </p:nvPr>
        </p:nvGraphicFramePr>
        <p:xfrm>
          <a:off x="723900" y="3075306"/>
          <a:ext cx="107442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39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+mn-lt"/>
                          <a:ea typeface="Arial" charset="0"/>
                        </a:rPr>
                        <a:t>Yêu</a:t>
                      </a:r>
                      <a:r>
                        <a:rPr lang="en-US" sz="2400" baseline="0" smtClean="0">
                          <a:effectLst/>
                          <a:latin typeface="+mn-lt"/>
                          <a:ea typeface="Arial" charset="0"/>
                        </a:rPr>
                        <a:t> cầu sản phẩm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 err="1">
                          <a:latin typeface="+mn-lt"/>
                        </a:rPr>
                        <a:t>Điểm</a:t>
                      </a:r>
                      <a:r>
                        <a:rPr lang="en-US" sz="2400" dirty="0">
                          <a:latin typeface="+mn-lt"/>
                        </a:rPr>
                        <a:t> </a:t>
                      </a:r>
                      <a:r>
                        <a:rPr lang="en-US" sz="2400" dirty="0" err="1">
                          <a:latin typeface="+mn-lt"/>
                        </a:rPr>
                        <a:t>tối</a:t>
                      </a:r>
                      <a:r>
                        <a:rPr lang="en-US" sz="2400" dirty="0">
                          <a:latin typeface="+mn-lt"/>
                        </a:rPr>
                        <a:t> </a:t>
                      </a:r>
                      <a:r>
                        <a:rPr lang="en-US" sz="2400" dirty="0" err="1">
                          <a:latin typeface="+mn-lt"/>
                        </a:rPr>
                        <a:t>đa</a:t>
                      </a:r>
                      <a:endParaRPr lang="en-US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Đèn sử dụng nguồn điện từ củ, </a:t>
                      </a:r>
                      <a:r>
                        <a:rPr lang="vi-VN" sz="2400" dirty="0" smtClean="0">
                          <a:effectLst/>
                          <a:latin typeface="+mn-lt"/>
                          <a:ea typeface="Times New Roman" charset="0"/>
                        </a:rPr>
                        <a:t>quả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Times New Roman" charset="0"/>
                        </a:rPr>
                        <a:t>;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Nguồn thắp sáng được bóng LED có hiệu điện thế định mức </a:t>
                      </a:r>
                      <a:r>
                        <a:rPr lang="vi-VN" sz="2400" dirty="0" smtClean="0">
                          <a:effectLst/>
                          <a:latin typeface="+mn-lt"/>
                          <a:ea typeface="Times New Roman" charset="0"/>
                        </a:rPr>
                        <a:t>3V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Times New Roman" charset="0"/>
                        </a:rPr>
                        <a:t>;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Đèn có thời gian sáng </a:t>
                      </a:r>
                      <a:r>
                        <a:rPr lang="vi-VN" sz="2400" dirty="0" smtClean="0">
                          <a:effectLst/>
                          <a:latin typeface="+mn-lt"/>
                          <a:ea typeface="Times New Roman" charset="0"/>
                        </a:rPr>
                        <a:t>tối </a:t>
                      </a: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thiểu 5 </a:t>
                      </a:r>
                      <a:r>
                        <a:rPr lang="vi-VN" sz="2400" dirty="0" smtClean="0">
                          <a:effectLst/>
                          <a:latin typeface="+mn-lt"/>
                          <a:ea typeface="Times New Roman" charset="0"/>
                        </a:rPr>
                        <a:t>phút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Times New Roman" charset="0"/>
                        </a:rPr>
                        <a:t>;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Đèn có hình thức </a:t>
                      </a:r>
                      <a:r>
                        <a:rPr lang="vi-VN" sz="2400" dirty="0" smtClean="0">
                          <a:effectLst/>
                          <a:latin typeface="+mn-lt"/>
                          <a:ea typeface="Times New Roman" charset="0"/>
                        </a:rPr>
                        <a:t>đẹp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Times New Roman" charset="0"/>
                        </a:rPr>
                        <a:t>;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effectLst/>
                          <a:latin typeface="+mn-lt"/>
                          <a:ea typeface="Times New Roman" charset="0"/>
                        </a:rPr>
                        <a:t>Chi phí làm đèn tiết kiệm.</a:t>
                      </a:r>
                      <a:endParaRPr lang="en-US" sz="2400" dirty="0">
                        <a:effectLst/>
                        <a:latin typeface="+mn-lt"/>
                        <a:ea typeface="Arial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01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 [6]">
  <a:themeElements>
    <a:clrScheme name="Sample presentation slides [6] 1">
      <a:dk1>
        <a:srgbClr val="1D528D"/>
      </a:dk1>
      <a:lt1>
        <a:srgbClr val="FFFFFF"/>
      </a:lt1>
      <a:dk2>
        <a:srgbClr val="000000"/>
      </a:dk2>
      <a:lt2>
        <a:srgbClr val="CACACA"/>
      </a:lt2>
      <a:accent1>
        <a:srgbClr val="0099CC"/>
      </a:accent1>
      <a:accent2>
        <a:srgbClr val="BFA907"/>
      </a:accent2>
      <a:accent3>
        <a:srgbClr val="FFFFFF"/>
      </a:accent3>
      <a:accent4>
        <a:srgbClr val="174578"/>
      </a:accent4>
      <a:accent5>
        <a:srgbClr val="AACAE2"/>
      </a:accent5>
      <a:accent6>
        <a:srgbClr val="AD9906"/>
      </a:accent6>
      <a:hlink>
        <a:srgbClr val="6E81E0"/>
      </a:hlink>
      <a:folHlink>
        <a:srgbClr val="009999"/>
      </a:folHlink>
    </a:clrScheme>
    <a:fontScheme name="Sample presentation slides [6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[6]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6]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6] 3">
        <a:dk1>
          <a:srgbClr val="666699"/>
        </a:dk1>
        <a:lt1>
          <a:srgbClr val="FFFFFF"/>
        </a:lt1>
        <a:dk2>
          <a:srgbClr val="000000"/>
        </a:dk2>
        <a:lt2>
          <a:srgbClr val="CACACA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Bao cao bo mon PPDH toan truong</Template>
  <TotalTime>3510</TotalTime>
  <Words>2842</Words>
  <PresentationFormat>Widescreen</PresentationFormat>
  <Paragraphs>294</Paragraphs>
  <Slides>37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ＭＳ Ｐゴシック</vt:lpstr>
      <vt:lpstr>Arial</vt:lpstr>
      <vt:lpstr>Calibri</vt:lpstr>
      <vt:lpstr>Times New Roman</vt:lpstr>
      <vt:lpstr>Wingdings</vt:lpstr>
      <vt:lpstr>Sample presentation slides [6]</vt:lpstr>
      <vt:lpstr>Image</vt:lpstr>
      <vt:lpstr>XÂY DỰNG CHỦ ĐỀ GIÁO DỤC STEM TRONG GIÁO DỤC TRUNG HỌC</vt:lpstr>
      <vt:lpstr>MỤC ĐÍCH CỦA ĐỢT BỒI DƯỠNG</vt:lpstr>
      <vt:lpstr>NỘI DUNG TẬP HUẤN</vt:lpstr>
      <vt:lpstr>CƠ CẤU LỚP</vt:lpstr>
      <vt:lpstr>TỔ CHỨC LỚP</vt:lpstr>
      <vt:lpstr>NỘI DUNG BUỔI 2/NGÀY 1</vt:lpstr>
      <vt:lpstr>THÍ NGHIỆM KHÁM PHÁ</vt:lpstr>
      <vt:lpstr>HƯỚNG DẪN THÍ NGHIỆM</vt:lpstr>
      <vt:lpstr>TRẢI NGHIỆM CHỦ ĐỀ STEM</vt:lpstr>
      <vt:lpstr>TRẢI NGHIỆM CHỦ ĐỀ STEM</vt:lpstr>
      <vt:lpstr>TRẢI NGHIỆM CHỦ ĐỀ STEM</vt:lpstr>
      <vt:lpstr>BÁO CÁO SẢN PHẨM</vt:lpstr>
      <vt:lpstr>Yêu cầu thảo luận:</vt:lpstr>
      <vt:lpstr>PHÂN TÍCH KẾT QUẢ HỌC TẬP THEO S-T-E-M</vt:lpstr>
      <vt:lpstr>PHÂN TÍCH BẢN THIẾT KẾ THEO S-T-E-M</vt:lpstr>
      <vt:lpstr>PHÂN TÍCH BẢN THIẾT KẾ THEO S-T-E-M</vt:lpstr>
      <vt:lpstr>PHÂN TÍCH BẢN THIẾT KẾ THEO S-T-E-M</vt:lpstr>
      <vt:lpstr>PHÂN TÍCH BẢN THIẾT KẾ THEO S-T-E-M</vt:lpstr>
      <vt:lpstr>PHÂN TÍCH BẢN THIẾT KẾ THEO S-T-E-M</vt:lpstr>
      <vt:lpstr>BÀI TẬP VỀ NHÀ</vt:lpstr>
      <vt:lpstr>BÀI TẬP VỀ NHÀ</vt:lpstr>
      <vt:lpstr>Thực hiện khảo sát</vt:lpstr>
      <vt:lpstr>Đưa ra ý tưởng chủ đề</vt:lpstr>
      <vt:lpstr>BÀI TẬP VỀ NHÀ</vt:lpstr>
      <vt:lpstr>NỘI DUNG BUỔI 1/NGÀY 2</vt:lpstr>
      <vt:lpstr>Nội dung hoạt động</vt:lpstr>
      <vt:lpstr>Yêu cầu thực hiện</vt:lpstr>
      <vt:lpstr>Yêu cầu thực hiện</vt:lpstr>
      <vt:lpstr>NỘI DUNG BUỔI 2/NGÀY 2</vt:lpstr>
      <vt:lpstr>Nội dung trình bày:</vt:lpstr>
      <vt:lpstr>BÁO CÁO TÊN CHỦ ĐỀ</vt:lpstr>
      <vt:lpstr>NỘI DUNG NGÀY 3</vt:lpstr>
      <vt:lpstr>Yêu cầu xây dựng chủ đề</vt:lpstr>
      <vt:lpstr>NỘI DUNG NGÀY 4</vt:lpstr>
      <vt:lpstr>Yêu cầu thực hiện</vt:lpstr>
      <vt:lpstr>Nội dung trình bày:</vt:lpstr>
      <vt:lpstr>Yêu cầu nộp sản phẩm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2018-07-15T09:53:54Z</dcterms:created>
  <dcterms:modified xsi:type="dcterms:W3CDTF">2019-10-30T01:37:39Z</dcterms:modified>
</cp:coreProperties>
</file>