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30"/>
  </p:notesMasterIdLst>
  <p:sldIdLst>
    <p:sldId id="256" r:id="rId4"/>
    <p:sldId id="257" r:id="rId5"/>
    <p:sldId id="297" r:id="rId6"/>
    <p:sldId id="266" r:id="rId7"/>
    <p:sldId id="298" r:id="rId8"/>
    <p:sldId id="258" r:id="rId9"/>
    <p:sldId id="260" r:id="rId10"/>
    <p:sldId id="261" r:id="rId11"/>
    <p:sldId id="299" r:id="rId12"/>
    <p:sldId id="300" r:id="rId13"/>
    <p:sldId id="301" r:id="rId14"/>
    <p:sldId id="302" r:id="rId15"/>
    <p:sldId id="303" r:id="rId16"/>
    <p:sldId id="304" r:id="rId17"/>
    <p:sldId id="306" r:id="rId18"/>
    <p:sldId id="282" r:id="rId19"/>
    <p:sldId id="269" r:id="rId20"/>
    <p:sldId id="270" r:id="rId21"/>
    <p:sldId id="275" r:id="rId22"/>
    <p:sldId id="277" r:id="rId23"/>
    <p:sldId id="278" r:id="rId24"/>
    <p:sldId id="307" r:id="rId25"/>
    <p:sldId id="308" r:id="rId26"/>
    <p:sldId id="272" r:id="rId27"/>
    <p:sldId id="292" r:id="rId28"/>
    <p:sldId id="29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8EE85-1FC7-40EA-98A0-3A125906AF37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A4ADD-03A3-49E0-90E9-310A1B610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29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A4ADD-03A3-49E0-90E9-310A1B6105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11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A4ADD-03A3-49E0-90E9-310A1B6105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899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2BC2-7A1A-48FD-ADD6-C804605F4C32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6975-87C3-49AD-8B25-ED012C45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15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2BC2-7A1A-48FD-ADD6-C804605F4C32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6975-87C3-49AD-8B25-ED012C45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36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2BC2-7A1A-48FD-ADD6-C804605F4C32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6975-87C3-49AD-8B25-ED012C45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3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6A5DD8-4E53-4777-9AC6-016FD0C98029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441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26BCDE-FFF8-4C59-A4D3-BC0ADE69A3AD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918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DBE2CD-03F2-44ED-9E91-643A1A8BF0FC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790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0B65DD-769B-41E0-B702-76BDE94DF940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750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A98680-6D68-410A-B54F-0469BEB70363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075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50C7AD-DF48-4657-BC15-BC17DA15C377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0047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DDC337-0360-40AF-AB4E-E74CA1756E00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578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7CA248-CE4B-4AC4-9E03-8EC5E785BB25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13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2BC2-7A1A-48FD-ADD6-C804605F4C32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6975-87C3-49AD-8B25-ED012C45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72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FFF219-11DD-4D8C-BA74-6D3907C2A014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751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608C1B-3AB6-48A2-AF7F-A3156FF9F11F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972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BAAEF6-CD95-424F-8D00-BE50F638C97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796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51CC55-6306-4012-B370-33ED19F747B6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7611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6A5DD8-4E53-4777-9AC6-016FD0C98029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827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26BCDE-FFF8-4C59-A4D3-BC0ADE69A3AD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2886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DBE2CD-03F2-44ED-9E91-643A1A8BF0FC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7074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0B65DD-769B-41E0-B702-76BDE94DF940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5316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A98680-6D68-410A-B54F-0469BEB70363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8717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50C7AD-DF48-4657-BC15-BC17DA15C377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59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2BC2-7A1A-48FD-ADD6-C804605F4C32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6975-87C3-49AD-8B25-ED012C45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58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DDC337-0360-40AF-AB4E-E74CA1756E00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698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7CA248-CE4B-4AC4-9E03-8EC5E785BB25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0607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FFF219-11DD-4D8C-BA74-6D3907C2A014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9318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608C1B-3AB6-48A2-AF7F-A3156FF9F11F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1122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BAAEF6-CD95-424F-8D00-BE50F638C978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6558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51CC55-6306-4012-B370-33ED19F747B6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84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2BC2-7A1A-48FD-ADD6-C804605F4C32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6975-87C3-49AD-8B25-ED012C45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1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2BC2-7A1A-48FD-ADD6-C804605F4C32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6975-87C3-49AD-8B25-ED012C45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8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2BC2-7A1A-48FD-ADD6-C804605F4C32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6975-87C3-49AD-8B25-ED012C45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2BC2-7A1A-48FD-ADD6-C804605F4C32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6975-87C3-49AD-8B25-ED012C45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2BC2-7A1A-48FD-ADD6-C804605F4C32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6975-87C3-49AD-8B25-ED012C45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2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2BC2-7A1A-48FD-ADD6-C804605F4C32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6975-87C3-49AD-8B25-ED012C45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5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02BC2-7A1A-48FD-ADD6-C804605F4C32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E6975-87C3-49AD-8B25-ED012C45A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7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834" y="4371975"/>
            <a:ext cx="8682567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37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0" y="731839"/>
            <a:ext cx="85344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0D5CEF-7FE2-46F1-BA1F-78ADF5B099AC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grpSp>
        <p:nvGrpSpPr>
          <p:cNvPr id="15377" name="Group 7"/>
          <p:cNvGrpSpPr>
            <a:grpSpLocks/>
          </p:cNvGrpSpPr>
          <p:nvPr userDrawn="1"/>
        </p:nvGrpSpPr>
        <p:grpSpPr bwMode="auto">
          <a:xfrm>
            <a:off x="0" y="0"/>
            <a:ext cx="12192000" cy="1066800"/>
            <a:chOff x="0" y="0"/>
            <a:chExt cx="5760" cy="672"/>
          </a:xfrm>
        </p:grpSpPr>
        <p:pic>
          <p:nvPicPr>
            <p:cNvPr id="15378" name="Picture 8" descr="3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79" name="Group 9"/>
            <p:cNvGrpSpPr>
              <a:grpSpLocks/>
            </p:cNvGrpSpPr>
            <p:nvPr userDrawn="1"/>
          </p:nvGrpSpPr>
          <p:grpSpPr bwMode="auto">
            <a:xfrm>
              <a:off x="48" y="48"/>
              <a:ext cx="5616" cy="624"/>
              <a:chOff x="48" y="48"/>
              <a:chExt cx="5616" cy="624"/>
            </a:xfrm>
          </p:grpSpPr>
          <p:sp>
            <p:nvSpPr>
              <p:cNvPr id="14" name="Text Box 10"/>
              <p:cNvSpPr txBox="1">
                <a:spLocks noChangeArrowheads="1"/>
              </p:cNvSpPr>
              <p:nvPr userDrawn="1"/>
            </p:nvSpPr>
            <p:spPr bwMode="auto">
              <a:xfrm>
                <a:off x="4848" y="96"/>
                <a:ext cx="816" cy="51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</a:t>
                </a:r>
              </a:p>
            </p:txBody>
          </p:sp>
          <p:grpSp>
            <p:nvGrpSpPr>
              <p:cNvPr id="15381" name="Group 11"/>
              <p:cNvGrpSpPr>
                <a:grpSpLocks/>
              </p:cNvGrpSpPr>
              <p:nvPr userDrawn="1"/>
            </p:nvGrpSpPr>
            <p:grpSpPr bwMode="auto">
              <a:xfrm>
                <a:off x="48" y="48"/>
                <a:ext cx="624" cy="624"/>
                <a:chOff x="288" y="1200"/>
                <a:chExt cx="624" cy="624"/>
              </a:xfrm>
            </p:grpSpPr>
            <p:sp>
              <p:nvSpPr>
                <p:cNvPr id="1046" name="Rectangle 12" descr="Horizontal brick"/>
                <p:cNvSpPr>
                  <a:spLocks noChangeArrowheads="1"/>
                </p:cNvSpPr>
                <p:nvPr userDrawn="1"/>
              </p:nvSpPr>
              <p:spPr bwMode="auto">
                <a:xfrm>
                  <a:off x="288" y="1584"/>
                  <a:ext cx="624" cy="240"/>
                </a:xfrm>
                <a:prstGeom prst="rect">
                  <a:avLst/>
                </a:prstGeom>
                <a:pattFill prst="horzBrick">
                  <a:fgClr>
                    <a:srgbClr val="FCA2C4"/>
                  </a:fgClr>
                  <a:bgClr>
                    <a:schemeClr val="bg1"/>
                  </a:bgClr>
                </a:patt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pic>
              <p:nvPicPr>
                <p:cNvPr id="15383" name="Picture 13" descr="Untitled-4 copy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lum bright="24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0" y="1248"/>
                  <a:ext cx="507" cy="5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384" name="WordArt 14"/>
                <p:cNvSpPr>
                  <a:spLocks noChangeArrowheads="1" noChangeShapeType="1" noTextEdit="1"/>
                </p:cNvSpPr>
                <p:nvPr userDrawn="1"/>
              </p:nvSpPr>
              <p:spPr bwMode="auto">
                <a:xfrm>
                  <a:off x="336" y="1200"/>
                  <a:ext cx="540" cy="576"/>
                </a:xfrm>
                <a:prstGeom prst="rect">
                  <a:avLst/>
                </a:prstGeom>
              </p:spPr>
              <p:txBody>
                <a:bodyPr spcFirstLastPara="1" wrap="none" fromWordArt="1">
                  <a:prstTxWarp prst="textArchUp">
                    <a:avLst>
                      <a:gd name="adj" fmla="val 11100380"/>
                    </a:avLst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3600" b="0" i="0" u="none" strike="noStrike" kern="10" cap="none" spc="0" normalizeH="0" baseline="0" noProof="0" smtClean="0">
                      <a:ln w="9525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.VnHelvetInsH"/>
                      <a:ea typeface="+mn-ea"/>
                      <a:cs typeface="+mn-cs"/>
                    </a:rPr>
                    <a:t>tr­êng T H C S   ph­¬ng ®×nh</a:t>
                  </a:r>
                  <a:endParaRPr kumimoji="0" lang="en-US" sz="3600" b="0" i="0" u="none" strike="noStrike" kern="10" cap="none" spc="0" normalizeH="0" baseline="0" noProof="0" smtClean="0">
                    <a:ln w="9525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HelvetInsH"/>
                    <a:ea typeface="+mn-ea"/>
                    <a:cs typeface="+mn-cs"/>
                  </a:endParaRPr>
                </a:p>
              </p:txBody>
            </p:sp>
            <p:sp>
              <p:nvSpPr>
                <p:cNvPr id="15385" name="WordArt 15"/>
                <p:cNvSpPr>
                  <a:spLocks noChangeArrowheads="1" noChangeShapeType="1" noTextEdit="1"/>
                </p:cNvSpPr>
                <p:nvPr userDrawn="1"/>
              </p:nvSpPr>
              <p:spPr bwMode="auto">
                <a:xfrm>
                  <a:off x="330" y="1632"/>
                  <a:ext cx="540" cy="192"/>
                </a:xfrm>
                <a:prstGeom prst="rect">
                  <a:avLst/>
                </a:prstGeom>
              </p:spPr>
              <p:txBody>
                <a:bodyPr wrap="none" fromWordArt="1">
                  <a:prstTxWarp prst="textCanDown">
                    <a:avLst>
                      <a:gd name="adj" fmla="val 33333"/>
                    </a:avLst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0" cap="none" spc="0" normalizeH="0" baseline="0" noProof="0" smtClean="0">
                      <a:ln w="6350">
                        <a:solidFill>
                          <a:srgbClr val="006600"/>
                        </a:solidFill>
                        <a:round/>
                        <a:headEnd/>
                        <a:tailEnd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.VnBahamasBH"/>
                      <a:ea typeface="+mn-ea"/>
                      <a:cs typeface="+mn-cs"/>
                    </a:rPr>
                    <a:t>v× lîi Ých tr¨m n¨m trång ng­êi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8042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834" y="4371975"/>
            <a:ext cx="8682567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37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0" y="731839"/>
            <a:ext cx="85344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0D5CEF-7FE2-46F1-BA1F-78ADF5B099AC}" type="slidenum">
              <a:rPr lang="en-US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Times New Roman" panose="02020603050405020304" pitchFamily="18" charset="0"/>
            </a:endParaRPr>
          </a:p>
        </p:txBody>
      </p:sp>
      <p:grpSp>
        <p:nvGrpSpPr>
          <p:cNvPr id="15377" name="Group 7"/>
          <p:cNvGrpSpPr>
            <a:grpSpLocks/>
          </p:cNvGrpSpPr>
          <p:nvPr userDrawn="1"/>
        </p:nvGrpSpPr>
        <p:grpSpPr bwMode="auto">
          <a:xfrm>
            <a:off x="0" y="0"/>
            <a:ext cx="12192000" cy="1066800"/>
            <a:chOff x="0" y="0"/>
            <a:chExt cx="5760" cy="672"/>
          </a:xfrm>
        </p:grpSpPr>
        <p:pic>
          <p:nvPicPr>
            <p:cNvPr id="15378" name="Picture 8" descr="3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79" name="Group 9"/>
            <p:cNvGrpSpPr>
              <a:grpSpLocks/>
            </p:cNvGrpSpPr>
            <p:nvPr userDrawn="1"/>
          </p:nvGrpSpPr>
          <p:grpSpPr bwMode="auto">
            <a:xfrm>
              <a:off x="48" y="48"/>
              <a:ext cx="5616" cy="624"/>
              <a:chOff x="48" y="48"/>
              <a:chExt cx="5616" cy="624"/>
            </a:xfrm>
          </p:grpSpPr>
          <p:sp>
            <p:nvSpPr>
              <p:cNvPr id="14" name="Text Box 10"/>
              <p:cNvSpPr txBox="1">
                <a:spLocks noChangeArrowheads="1"/>
              </p:cNvSpPr>
              <p:nvPr userDrawn="1"/>
            </p:nvSpPr>
            <p:spPr bwMode="auto">
              <a:xfrm>
                <a:off x="4848" y="96"/>
                <a:ext cx="816" cy="51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  <a:sym typeface="Wingdings" pitchFamily="2" charset="2"/>
                  </a:rPr>
                  <a:t></a:t>
                </a:r>
              </a:p>
            </p:txBody>
          </p:sp>
          <p:grpSp>
            <p:nvGrpSpPr>
              <p:cNvPr id="15381" name="Group 11"/>
              <p:cNvGrpSpPr>
                <a:grpSpLocks/>
              </p:cNvGrpSpPr>
              <p:nvPr userDrawn="1"/>
            </p:nvGrpSpPr>
            <p:grpSpPr bwMode="auto">
              <a:xfrm>
                <a:off x="48" y="48"/>
                <a:ext cx="624" cy="624"/>
                <a:chOff x="288" y="1200"/>
                <a:chExt cx="624" cy="624"/>
              </a:xfrm>
            </p:grpSpPr>
            <p:sp>
              <p:nvSpPr>
                <p:cNvPr id="1046" name="Rectangle 12" descr="Horizontal brick"/>
                <p:cNvSpPr>
                  <a:spLocks noChangeArrowheads="1"/>
                </p:cNvSpPr>
                <p:nvPr userDrawn="1"/>
              </p:nvSpPr>
              <p:spPr bwMode="auto">
                <a:xfrm>
                  <a:off x="288" y="1584"/>
                  <a:ext cx="624" cy="240"/>
                </a:xfrm>
                <a:prstGeom prst="rect">
                  <a:avLst/>
                </a:prstGeom>
                <a:pattFill prst="horzBrick">
                  <a:fgClr>
                    <a:srgbClr val="FCA2C4"/>
                  </a:fgClr>
                  <a:bgClr>
                    <a:schemeClr val="bg1"/>
                  </a:bgClr>
                </a:patt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pic>
              <p:nvPicPr>
                <p:cNvPr id="15383" name="Picture 13" descr="Untitled-4 copy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lum bright="24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0" y="1248"/>
                  <a:ext cx="507" cy="5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5384" name="WordArt 14"/>
                <p:cNvSpPr>
                  <a:spLocks noChangeArrowheads="1" noChangeShapeType="1" noTextEdit="1"/>
                </p:cNvSpPr>
                <p:nvPr userDrawn="1"/>
              </p:nvSpPr>
              <p:spPr bwMode="auto">
                <a:xfrm>
                  <a:off x="336" y="1200"/>
                  <a:ext cx="540" cy="576"/>
                </a:xfrm>
                <a:prstGeom prst="rect">
                  <a:avLst/>
                </a:prstGeom>
              </p:spPr>
              <p:txBody>
                <a:bodyPr spcFirstLastPara="1" wrap="none" fromWordArt="1">
                  <a:prstTxWarp prst="textArchUp">
                    <a:avLst>
                      <a:gd name="adj" fmla="val 11100380"/>
                    </a:avLst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3600" b="0" i="0" u="none" strike="noStrike" kern="10" cap="none" spc="0" normalizeH="0" baseline="0" noProof="0" smtClean="0">
                      <a:ln w="9525">
                        <a:solidFill>
                          <a:srgbClr val="FF6600"/>
                        </a:solidFill>
                        <a:round/>
                        <a:headEnd/>
                        <a:tailEnd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.VnHelvetInsH"/>
                      <a:ea typeface="+mn-ea"/>
                      <a:cs typeface="+mn-cs"/>
                    </a:rPr>
                    <a:t>tr­êng T H C S   ph­¬ng ®×nh</a:t>
                  </a:r>
                  <a:endParaRPr kumimoji="0" lang="en-US" sz="3600" b="0" i="0" u="none" strike="noStrike" kern="10" cap="none" spc="0" normalizeH="0" baseline="0" noProof="0" smtClean="0">
                    <a:ln w="9525">
                      <a:solidFill>
                        <a:srgbClr val="FF6600"/>
                      </a:solidFill>
                      <a:round/>
                      <a:headEnd/>
                      <a:tailEnd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HelvetInsH"/>
                    <a:ea typeface="+mn-ea"/>
                    <a:cs typeface="+mn-cs"/>
                  </a:endParaRPr>
                </a:p>
              </p:txBody>
            </p:sp>
            <p:sp>
              <p:nvSpPr>
                <p:cNvPr id="15385" name="WordArt 15"/>
                <p:cNvSpPr>
                  <a:spLocks noChangeArrowheads="1" noChangeShapeType="1" noTextEdit="1"/>
                </p:cNvSpPr>
                <p:nvPr userDrawn="1"/>
              </p:nvSpPr>
              <p:spPr bwMode="auto">
                <a:xfrm>
                  <a:off x="330" y="1632"/>
                  <a:ext cx="540" cy="192"/>
                </a:xfrm>
                <a:prstGeom prst="rect">
                  <a:avLst/>
                </a:prstGeom>
              </p:spPr>
              <p:txBody>
                <a:bodyPr wrap="none" fromWordArt="1">
                  <a:prstTxWarp prst="textCanDown">
                    <a:avLst>
                      <a:gd name="adj" fmla="val 33333"/>
                    </a:avLst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600" b="0" i="0" u="none" strike="noStrike" kern="10" cap="none" spc="0" normalizeH="0" baseline="0" noProof="0" smtClean="0">
                      <a:ln w="6350">
                        <a:solidFill>
                          <a:srgbClr val="006600"/>
                        </a:solidFill>
                        <a:round/>
                        <a:headEnd/>
                        <a:tailEnd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.VnBahamasBH"/>
                      <a:ea typeface="+mn-ea"/>
                      <a:cs typeface="+mn-cs"/>
                    </a:rPr>
                    <a:t>v× lîi Ých tr¨m n¨m trång ng­êi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669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29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7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6.gif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28.gif"/><Relationship Id="rId9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7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6.gif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28.gif"/><Relationship Id="rId9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13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29.wmf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70.png"/><Relationship Id="rId5" Type="http://schemas.openxmlformats.org/officeDocument/2006/relationships/audio" Target="../media/audio3.wav"/><Relationship Id="rId10" Type="http://schemas.openxmlformats.org/officeDocument/2006/relationships/image" Target="../media/image30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9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slide" Target="slide21.xml"/><Relationship Id="rId18" Type="http://schemas.openxmlformats.org/officeDocument/2006/relationships/image" Target="../media/image4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9.xml"/><Relationship Id="rId12" Type="http://schemas.openxmlformats.org/officeDocument/2006/relationships/image" Target="../media/image40.png"/><Relationship Id="rId17" Type="http://schemas.openxmlformats.org/officeDocument/2006/relationships/image" Target="../media/image43.png"/><Relationship Id="rId2" Type="http://schemas.openxmlformats.org/officeDocument/2006/relationships/audio" Target="../media/media1.mp3"/><Relationship Id="rId16" Type="http://schemas.openxmlformats.org/officeDocument/2006/relationships/image" Target="../media/image42.png"/><Relationship Id="rId1" Type="http://schemas.microsoft.com/office/2007/relationships/media" Target="../media/media1.mp3"/><Relationship Id="rId6" Type="http://schemas.openxmlformats.org/officeDocument/2006/relationships/slide" Target="slide18.xml"/><Relationship Id="rId11" Type="http://schemas.openxmlformats.org/officeDocument/2006/relationships/image" Target="../media/image39.png"/><Relationship Id="rId5" Type="http://schemas.openxmlformats.org/officeDocument/2006/relationships/image" Target="../media/image32.jpeg"/><Relationship Id="rId15" Type="http://schemas.openxmlformats.org/officeDocument/2006/relationships/slide" Target="slide20.xml"/><Relationship Id="rId10" Type="http://schemas.openxmlformats.org/officeDocument/2006/relationships/slide" Target="slide24.xml"/><Relationship Id="rId4" Type="http://schemas.openxmlformats.org/officeDocument/2006/relationships/image" Target="../media/image31.jpg"/><Relationship Id="rId9" Type="http://schemas.openxmlformats.org/officeDocument/2006/relationships/image" Target="../media/image34.png"/><Relationship Id="rId1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8.png"/><Relationship Id="rId1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46.png"/><Relationship Id="rId12" Type="http://schemas.openxmlformats.org/officeDocument/2006/relationships/slide" Target="slide6.xml"/><Relationship Id="rId1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6" Type="http://schemas.openxmlformats.org/officeDocument/2006/relationships/slide" Target="slide18.xml"/><Relationship Id="rId1" Type="http://schemas.openxmlformats.org/officeDocument/2006/relationships/vmlDrawing" Target="../drawings/vmlDrawing9.vml"/><Relationship Id="rId6" Type="http://schemas.openxmlformats.org/officeDocument/2006/relationships/audio" Target="../media/audio4.wav"/><Relationship Id="rId11" Type="http://schemas.openxmlformats.org/officeDocument/2006/relationships/image" Target="../media/image45.wmf"/><Relationship Id="rId5" Type="http://schemas.openxmlformats.org/officeDocument/2006/relationships/audio" Target="../media/audio3.wav"/><Relationship Id="rId15" Type="http://schemas.openxmlformats.org/officeDocument/2006/relationships/image" Target="../media/image460.png"/><Relationship Id="rId10" Type="http://schemas.openxmlformats.org/officeDocument/2006/relationships/oleObject" Target="../embeddings/oleObject16.bin"/><Relationship Id="rId4" Type="http://schemas.openxmlformats.org/officeDocument/2006/relationships/audio" Target="../media/audio2.wav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slide" Target="slide17.xml"/><Relationship Id="rId18" Type="http://schemas.microsoft.com/office/2007/relationships/hdphoto" Target="../media/hdphoto1.wdp"/><Relationship Id="rId3" Type="http://schemas.openxmlformats.org/officeDocument/2006/relationships/notesSlide" Target="../notesSlides/notesSlide1.xml"/><Relationship Id="rId7" Type="http://schemas.openxmlformats.org/officeDocument/2006/relationships/audio" Target="../media/audio4.wav"/><Relationship Id="rId12" Type="http://schemas.openxmlformats.org/officeDocument/2006/relationships/image" Target="../media/image48.png"/><Relationship Id="rId1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6" Type="http://schemas.openxmlformats.org/officeDocument/2006/relationships/slide" Target="slide18.xml"/><Relationship Id="rId20" Type="http://schemas.microsoft.com/office/2007/relationships/hdphoto" Target="../media/hdphoto2.wdp"/><Relationship Id="rId1" Type="http://schemas.openxmlformats.org/officeDocument/2006/relationships/vmlDrawing" Target="../drawings/vmlDrawing10.vml"/><Relationship Id="rId6" Type="http://schemas.openxmlformats.org/officeDocument/2006/relationships/audio" Target="../media/audio3.wav"/><Relationship Id="rId11" Type="http://schemas.openxmlformats.org/officeDocument/2006/relationships/slide" Target="slide6.xml"/><Relationship Id="rId5" Type="http://schemas.openxmlformats.org/officeDocument/2006/relationships/audio" Target="../media/audio2.wav"/><Relationship Id="rId15" Type="http://schemas.openxmlformats.org/officeDocument/2006/relationships/image" Target="../media/image490.png"/><Relationship Id="rId10" Type="http://schemas.openxmlformats.org/officeDocument/2006/relationships/image" Target="../media/image50.wmf"/><Relationship Id="rId19" Type="http://schemas.openxmlformats.org/officeDocument/2006/relationships/image" Target="../media/image49.png"/><Relationship Id="rId4" Type="http://schemas.openxmlformats.org/officeDocument/2006/relationships/audio" Target="../media/audio1.wav"/><Relationship Id="rId9" Type="http://schemas.openxmlformats.org/officeDocument/2006/relationships/oleObject" Target="../embeddings/oleObject17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image" Target="../media/image46.png"/><Relationship Id="rId3" Type="http://schemas.openxmlformats.org/officeDocument/2006/relationships/audio" Target="../media/audio1.wav"/><Relationship Id="rId7" Type="http://schemas.openxmlformats.org/officeDocument/2006/relationships/oleObject" Target="../embeddings/oleObject18.bin"/><Relationship Id="rId12" Type="http://schemas.openxmlformats.org/officeDocument/2006/relationships/slide" Target="slide18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1" Type="http://schemas.openxmlformats.org/officeDocument/2006/relationships/vmlDrawing" Target="../drawings/vmlDrawing11.vml"/><Relationship Id="rId6" Type="http://schemas.openxmlformats.org/officeDocument/2006/relationships/audio" Target="../media/audio4.wav"/><Relationship Id="rId11" Type="http://schemas.openxmlformats.org/officeDocument/2006/relationships/image" Target="../media/image48.png"/><Relationship Id="rId5" Type="http://schemas.openxmlformats.org/officeDocument/2006/relationships/audio" Target="../media/audio3.wav"/><Relationship Id="rId15" Type="http://schemas.openxmlformats.org/officeDocument/2006/relationships/image" Target="../media/image49.png"/><Relationship Id="rId10" Type="http://schemas.openxmlformats.org/officeDocument/2006/relationships/slide" Target="slide6.xml"/><Relationship Id="rId4" Type="http://schemas.openxmlformats.org/officeDocument/2006/relationships/audio" Target="../media/audio2.wav"/><Relationship Id="rId9" Type="http://schemas.openxmlformats.org/officeDocument/2006/relationships/image" Target="../media/image51.png"/><Relationship Id="rId1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image" Target="../media/image46.png"/><Relationship Id="rId3" Type="http://schemas.openxmlformats.org/officeDocument/2006/relationships/audio" Target="../media/audio1.wav"/><Relationship Id="rId7" Type="http://schemas.openxmlformats.org/officeDocument/2006/relationships/oleObject" Target="../embeddings/oleObject19.bin"/><Relationship Id="rId12" Type="http://schemas.openxmlformats.org/officeDocument/2006/relationships/slide" Target="slide18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1" Type="http://schemas.openxmlformats.org/officeDocument/2006/relationships/vmlDrawing" Target="../drawings/vmlDrawing12.vml"/><Relationship Id="rId6" Type="http://schemas.openxmlformats.org/officeDocument/2006/relationships/audio" Target="../media/audio4.wav"/><Relationship Id="rId11" Type="http://schemas.openxmlformats.org/officeDocument/2006/relationships/image" Target="../media/image48.png"/><Relationship Id="rId5" Type="http://schemas.openxmlformats.org/officeDocument/2006/relationships/audio" Target="../media/audio3.wav"/><Relationship Id="rId15" Type="http://schemas.openxmlformats.org/officeDocument/2006/relationships/image" Target="../media/image49.png"/><Relationship Id="rId10" Type="http://schemas.openxmlformats.org/officeDocument/2006/relationships/slide" Target="slide6.xml"/><Relationship Id="rId4" Type="http://schemas.openxmlformats.org/officeDocument/2006/relationships/audio" Target="../media/audio2.wav"/><Relationship Id="rId9" Type="http://schemas.openxmlformats.org/officeDocument/2006/relationships/image" Target="../media/image59.png"/><Relationship Id="rId1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audio" Target="../media/audio4.wav"/><Relationship Id="rId12" Type="http://schemas.openxmlformats.org/officeDocument/2006/relationships/image" Target="../media/image46.png"/><Relationship Id="rId1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.bin"/><Relationship Id="rId1" Type="http://schemas.openxmlformats.org/officeDocument/2006/relationships/vmlDrawing" Target="../drawings/vmlDrawing13.vml"/><Relationship Id="rId6" Type="http://schemas.openxmlformats.org/officeDocument/2006/relationships/audio" Target="../media/audio3.wav"/><Relationship Id="rId11" Type="http://schemas.openxmlformats.org/officeDocument/2006/relationships/slide" Target="slide18.xml"/><Relationship Id="rId5" Type="http://schemas.openxmlformats.org/officeDocument/2006/relationships/audio" Target="../media/audio2.wav"/><Relationship Id="rId15" Type="http://schemas.microsoft.com/office/2007/relationships/hdphoto" Target="../media/hdphoto2.wdp"/><Relationship Id="rId10" Type="http://schemas.openxmlformats.org/officeDocument/2006/relationships/slide" Target="slide17.xml"/><Relationship Id="rId4" Type="http://schemas.openxmlformats.org/officeDocument/2006/relationships/audio" Target="../media/audio1.wav"/><Relationship Id="rId9" Type="http://schemas.openxmlformats.org/officeDocument/2006/relationships/image" Target="../media/image48.png"/><Relationship Id="rId1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1.wmf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eu de 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23097" flipV="1">
            <a:off x="13398" y="-245493"/>
            <a:ext cx="12019915" cy="694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3226690" y="1641759"/>
            <a:ext cx="6248400" cy="13525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s-E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TOÁN 6</a:t>
            </a:r>
          </a:p>
          <a:p>
            <a:pPr algn="ctr"/>
            <a:r>
              <a:rPr lang="es-E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s-E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6C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0" y="-285794"/>
            <a:ext cx="12192000" cy="7143794"/>
            <a:chOff x="0" y="-4"/>
            <a:chExt cx="5760" cy="4372"/>
          </a:xfrm>
        </p:grpSpPr>
        <p:pic>
          <p:nvPicPr>
            <p:cNvPr id="9" name="Picture 7" descr="Picture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" y="-4"/>
              <a:ext cx="5754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 descr="Picture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68"/>
              <a:ext cx="5754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 descr="Picture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63" y="2122"/>
              <a:ext cx="4320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Picture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2" y="2153"/>
              <a:ext cx="4320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6"/>
          <p:cNvGrpSpPr>
            <a:grpSpLocks/>
          </p:cNvGrpSpPr>
          <p:nvPr/>
        </p:nvGrpSpPr>
        <p:grpSpPr bwMode="auto">
          <a:xfrm rot="10388347">
            <a:off x="6421132" y="3457299"/>
            <a:ext cx="2092325" cy="1800225"/>
            <a:chOff x="2013" y="2517"/>
            <a:chExt cx="1318" cy="1134"/>
          </a:xfrm>
        </p:grpSpPr>
        <p:sp>
          <p:nvSpPr>
            <p:cNvPr id="16" name="Oval 7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17" name="Group 8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18" name="Oval 9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" name="Oval 10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" name="Oval 11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1" name="Oval 12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2" name="Oval 13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3" name="Oval 14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24" name="Group 15"/>
          <p:cNvGrpSpPr>
            <a:grpSpLocks/>
          </p:cNvGrpSpPr>
          <p:nvPr/>
        </p:nvGrpSpPr>
        <p:grpSpPr bwMode="auto">
          <a:xfrm rot="10388347">
            <a:off x="2103132" y="4938436"/>
            <a:ext cx="2092325" cy="1800225"/>
            <a:chOff x="2013" y="2517"/>
            <a:chExt cx="1318" cy="1134"/>
          </a:xfrm>
        </p:grpSpPr>
        <p:sp>
          <p:nvSpPr>
            <p:cNvPr id="25" name="Oval 16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26" name="Group 17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27" name="Oval 18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8" name="Oval 19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9" name="Oval 20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0" name="Oval 21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1" name="Oval 22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2" name="Oval 23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33" name="Group 24"/>
          <p:cNvGrpSpPr>
            <a:grpSpLocks/>
          </p:cNvGrpSpPr>
          <p:nvPr/>
        </p:nvGrpSpPr>
        <p:grpSpPr bwMode="auto">
          <a:xfrm rot="10388347">
            <a:off x="2685745" y="3276324"/>
            <a:ext cx="2092325" cy="1800225"/>
            <a:chOff x="2013" y="2517"/>
            <a:chExt cx="1318" cy="1134"/>
          </a:xfrm>
        </p:grpSpPr>
        <p:sp>
          <p:nvSpPr>
            <p:cNvPr id="34" name="Oval 25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35" name="Group 26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36" name="Oval 27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7" name="Oval 28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8" name="Oval 29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9" name="Oval 30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0" name="Oval 31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" name="Oval 32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42" name="Group 33"/>
          <p:cNvGrpSpPr>
            <a:grpSpLocks/>
          </p:cNvGrpSpPr>
          <p:nvPr/>
        </p:nvGrpSpPr>
        <p:grpSpPr bwMode="auto">
          <a:xfrm rot="10558579">
            <a:off x="4901895" y="3425549"/>
            <a:ext cx="1524000" cy="1676400"/>
            <a:chOff x="3600" y="432"/>
            <a:chExt cx="960" cy="1056"/>
          </a:xfrm>
        </p:grpSpPr>
        <p:sp>
          <p:nvSpPr>
            <p:cNvPr id="43" name="AutoShape 34"/>
            <p:cNvSpPr>
              <a:spLocks noChangeArrowheads="1"/>
            </p:cNvSpPr>
            <p:nvPr/>
          </p:nvSpPr>
          <p:spPr bwMode="auto">
            <a:xfrm rot="-296856">
              <a:off x="3601" y="1064"/>
              <a:ext cx="192" cy="192"/>
            </a:xfrm>
            <a:prstGeom prst="star5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44" name="Group 35"/>
            <p:cNvGrpSpPr>
              <a:grpSpLocks/>
            </p:cNvGrpSpPr>
            <p:nvPr/>
          </p:nvGrpSpPr>
          <p:grpSpPr bwMode="auto">
            <a:xfrm>
              <a:off x="3600" y="432"/>
              <a:ext cx="960" cy="1056"/>
              <a:chOff x="3600" y="432"/>
              <a:chExt cx="960" cy="1056"/>
            </a:xfrm>
          </p:grpSpPr>
          <p:sp>
            <p:nvSpPr>
              <p:cNvPr id="45" name="AutoShape 36"/>
              <p:cNvSpPr>
                <a:spLocks noChangeArrowheads="1"/>
              </p:cNvSpPr>
              <p:nvPr/>
            </p:nvSpPr>
            <p:spPr bwMode="auto">
              <a:xfrm>
                <a:off x="4037" y="1303"/>
                <a:ext cx="192" cy="192"/>
              </a:xfrm>
              <a:prstGeom prst="star5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6" name="AutoShape 37"/>
              <p:cNvSpPr>
                <a:spLocks noChangeArrowheads="1"/>
              </p:cNvSpPr>
              <p:nvPr/>
            </p:nvSpPr>
            <p:spPr bwMode="auto">
              <a:xfrm rot="-296856">
                <a:off x="4368" y="1056"/>
                <a:ext cx="192" cy="192"/>
              </a:xfrm>
              <a:prstGeom prst="star5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7" name="AutoShape 38"/>
              <p:cNvSpPr>
                <a:spLocks noChangeArrowheads="1"/>
              </p:cNvSpPr>
              <p:nvPr/>
            </p:nvSpPr>
            <p:spPr bwMode="auto">
              <a:xfrm rot="-296856">
                <a:off x="4374" y="630"/>
                <a:ext cx="192" cy="192"/>
              </a:xfrm>
              <a:prstGeom prst="star5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8" name="AutoShape 39"/>
              <p:cNvSpPr>
                <a:spLocks noChangeArrowheads="1"/>
              </p:cNvSpPr>
              <p:nvPr/>
            </p:nvSpPr>
            <p:spPr bwMode="auto">
              <a:xfrm rot="-296856">
                <a:off x="3600" y="680"/>
                <a:ext cx="192" cy="192"/>
              </a:xfrm>
              <a:prstGeom prst="star5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ot="10800000" wrap="none" anchor="ctr"/>
              <a:lstStyle/>
              <a:p>
                <a:pPr algn="ctr">
                  <a:defRPr/>
                </a:pPr>
                <a:endParaRPr lang="en-US"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49" name="AutoShape 40"/>
              <p:cNvSpPr>
                <a:spLocks noChangeArrowheads="1"/>
              </p:cNvSpPr>
              <p:nvPr/>
            </p:nvSpPr>
            <p:spPr bwMode="auto">
              <a:xfrm rot="-296856">
                <a:off x="3987" y="438"/>
                <a:ext cx="192" cy="192"/>
              </a:xfrm>
              <a:prstGeom prst="star5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grpSp>
        <p:nvGrpSpPr>
          <p:cNvPr id="50" name="Group 41"/>
          <p:cNvGrpSpPr>
            <a:grpSpLocks/>
          </p:cNvGrpSpPr>
          <p:nvPr/>
        </p:nvGrpSpPr>
        <p:grpSpPr bwMode="auto">
          <a:xfrm rot="10558579">
            <a:off x="7799082" y="3576361"/>
            <a:ext cx="1524000" cy="1676400"/>
            <a:chOff x="3600" y="432"/>
            <a:chExt cx="960" cy="1056"/>
          </a:xfrm>
        </p:grpSpPr>
        <p:sp>
          <p:nvSpPr>
            <p:cNvPr id="51" name="AutoShape 42"/>
            <p:cNvSpPr>
              <a:spLocks noChangeArrowheads="1"/>
            </p:cNvSpPr>
            <p:nvPr/>
          </p:nvSpPr>
          <p:spPr bwMode="auto">
            <a:xfrm rot="-296856">
              <a:off x="3601" y="1064"/>
              <a:ext cx="192" cy="192"/>
            </a:xfrm>
            <a:prstGeom prst="star5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52" name="Group 43"/>
            <p:cNvGrpSpPr>
              <a:grpSpLocks/>
            </p:cNvGrpSpPr>
            <p:nvPr/>
          </p:nvGrpSpPr>
          <p:grpSpPr bwMode="auto">
            <a:xfrm>
              <a:off x="3600" y="432"/>
              <a:ext cx="960" cy="1056"/>
              <a:chOff x="3600" y="432"/>
              <a:chExt cx="960" cy="1056"/>
            </a:xfrm>
          </p:grpSpPr>
          <p:sp>
            <p:nvSpPr>
              <p:cNvPr id="53" name="AutoShape 44"/>
              <p:cNvSpPr>
                <a:spLocks noChangeArrowheads="1"/>
              </p:cNvSpPr>
              <p:nvPr/>
            </p:nvSpPr>
            <p:spPr bwMode="auto">
              <a:xfrm>
                <a:off x="4037" y="1303"/>
                <a:ext cx="192" cy="192"/>
              </a:xfrm>
              <a:prstGeom prst="star5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4" name="AutoShape 45"/>
              <p:cNvSpPr>
                <a:spLocks noChangeArrowheads="1"/>
              </p:cNvSpPr>
              <p:nvPr/>
            </p:nvSpPr>
            <p:spPr bwMode="auto">
              <a:xfrm rot="-296856">
                <a:off x="4368" y="1056"/>
                <a:ext cx="192" cy="192"/>
              </a:xfrm>
              <a:prstGeom prst="star5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5" name="AutoShape 46"/>
              <p:cNvSpPr>
                <a:spLocks noChangeArrowheads="1"/>
              </p:cNvSpPr>
              <p:nvPr/>
            </p:nvSpPr>
            <p:spPr bwMode="auto">
              <a:xfrm rot="-296856">
                <a:off x="4374" y="630"/>
                <a:ext cx="192" cy="192"/>
              </a:xfrm>
              <a:prstGeom prst="star5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6" name="AutoShape 47"/>
              <p:cNvSpPr>
                <a:spLocks noChangeArrowheads="1"/>
              </p:cNvSpPr>
              <p:nvPr/>
            </p:nvSpPr>
            <p:spPr bwMode="auto">
              <a:xfrm rot="-296856">
                <a:off x="3600" y="680"/>
                <a:ext cx="192" cy="192"/>
              </a:xfrm>
              <a:prstGeom prst="star5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ot="10800000" wrap="none" anchor="ctr"/>
              <a:lstStyle/>
              <a:p>
                <a:pPr algn="ctr">
                  <a:defRPr/>
                </a:pPr>
                <a:endParaRPr lang="en-US"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57" name="AutoShape 48"/>
              <p:cNvSpPr>
                <a:spLocks noChangeArrowheads="1"/>
              </p:cNvSpPr>
              <p:nvPr/>
            </p:nvSpPr>
            <p:spPr bwMode="auto">
              <a:xfrm rot="-296856">
                <a:off x="3987" y="438"/>
                <a:ext cx="192" cy="192"/>
              </a:xfrm>
              <a:prstGeom prst="star5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pic>
        <p:nvPicPr>
          <p:cNvPr id="58" name="Picture 16" descr="Copy of Abelha_1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35" y="1540146"/>
            <a:ext cx="14478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6" descr="Copy of Abelha_1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49" y="43699"/>
            <a:ext cx="14478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0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942855"/>
              </p:ext>
            </p:extLst>
          </p:nvPr>
        </p:nvGraphicFramePr>
        <p:xfrm>
          <a:off x="3214382" y="1725336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" name="Equation" r:id="rId6" imgW="435285" imgH="677109" progId="Equation.DSMT4">
                  <p:embed/>
                </p:oleObj>
              </mc:Choice>
              <mc:Fallback>
                <p:oleObj name="Equation" r:id="rId6" imgW="435285" imgH="677109" progId="Equation.DSMT4">
                  <p:embed/>
                  <p:pic>
                    <p:nvPicPr>
                      <p:cNvPr id="51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382" y="1725336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60"/>
          <p:cNvSpPr/>
          <p:nvPr/>
        </p:nvSpPr>
        <p:spPr>
          <a:xfrm>
            <a:off x="3562652" y="5677148"/>
            <a:ext cx="5224463" cy="4572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GIÁO VIÊN: </a:t>
            </a:r>
            <a:r>
              <a:rPr lang="en-US" sz="2400" b="1" dirty="0" smtClean="0">
                <a:solidFill>
                  <a:srgbClr val="FF0000"/>
                </a:solidFill>
              </a:rPr>
              <a:t>CHU THỊ NHƯ QUỲNH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62" name="Group 49"/>
          <p:cNvGrpSpPr>
            <a:grpSpLocks/>
          </p:cNvGrpSpPr>
          <p:nvPr/>
        </p:nvGrpSpPr>
        <p:grpSpPr bwMode="auto">
          <a:xfrm rot="10558579">
            <a:off x="3271532" y="4997174"/>
            <a:ext cx="1524000" cy="1676400"/>
            <a:chOff x="3600" y="432"/>
            <a:chExt cx="960" cy="1056"/>
          </a:xfrm>
        </p:grpSpPr>
        <p:sp>
          <p:nvSpPr>
            <p:cNvPr id="63" name="AutoShape 50"/>
            <p:cNvSpPr>
              <a:spLocks noChangeArrowheads="1"/>
            </p:cNvSpPr>
            <p:nvPr/>
          </p:nvSpPr>
          <p:spPr bwMode="auto">
            <a:xfrm rot="-296856">
              <a:off x="3601" y="1064"/>
              <a:ext cx="192" cy="192"/>
            </a:xfrm>
            <a:prstGeom prst="star5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grpSp>
          <p:nvGrpSpPr>
            <p:cNvPr id="64" name="Group 51"/>
            <p:cNvGrpSpPr>
              <a:grpSpLocks/>
            </p:cNvGrpSpPr>
            <p:nvPr/>
          </p:nvGrpSpPr>
          <p:grpSpPr bwMode="auto">
            <a:xfrm>
              <a:off x="3600" y="432"/>
              <a:ext cx="960" cy="1056"/>
              <a:chOff x="3600" y="432"/>
              <a:chExt cx="960" cy="1056"/>
            </a:xfrm>
          </p:grpSpPr>
          <p:sp>
            <p:nvSpPr>
              <p:cNvPr id="65" name="AutoShape 52"/>
              <p:cNvSpPr>
                <a:spLocks noChangeArrowheads="1"/>
              </p:cNvSpPr>
              <p:nvPr/>
            </p:nvSpPr>
            <p:spPr bwMode="auto">
              <a:xfrm>
                <a:off x="4037" y="1303"/>
                <a:ext cx="192" cy="192"/>
              </a:xfrm>
              <a:prstGeom prst="star5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6" name="AutoShape 53"/>
              <p:cNvSpPr>
                <a:spLocks noChangeArrowheads="1"/>
              </p:cNvSpPr>
              <p:nvPr/>
            </p:nvSpPr>
            <p:spPr bwMode="auto">
              <a:xfrm rot="-296856">
                <a:off x="4368" y="1056"/>
                <a:ext cx="192" cy="192"/>
              </a:xfrm>
              <a:prstGeom prst="star5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7" name="AutoShape 54"/>
              <p:cNvSpPr>
                <a:spLocks noChangeArrowheads="1"/>
              </p:cNvSpPr>
              <p:nvPr/>
            </p:nvSpPr>
            <p:spPr bwMode="auto">
              <a:xfrm rot="-296856">
                <a:off x="4374" y="630"/>
                <a:ext cx="192" cy="192"/>
              </a:xfrm>
              <a:prstGeom prst="star5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8" name="AutoShape 55"/>
              <p:cNvSpPr>
                <a:spLocks noChangeArrowheads="1"/>
              </p:cNvSpPr>
              <p:nvPr/>
            </p:nvSpPr>
            <p:spPr bwMode="auto">
              <a:xfrm rot="-296856">
                <a:off x="3600" y="680"/>
                <a:ext cx="192" cy="192"/>
              </a:xfrm>
              <a:prstGeom prst="star5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rot="10800000" wrap="none" anchor="ctr"/>
              <a:lstStyle/>
              <a:p>
                <a:pPr algn="ctr">
                  <a:defRPr/>
                </a:pPr>
                <a:endParaRPr lang="en-US">
                  <a:latin typeface="Verdana" pitchFamily="34" charset="0"/>
                  <a:cs typeface="Arial" charset="0"/>
                </a:endParaRPr>
              </a:p>
            </p:txBody>
          </p:sp>
          <p:sp>
            <p:nvSpPr>
              <p:cNvPr id="69" name="AutoShape 56"/>
              <p:cNvSpPr>
                <a:spLocks noChangeArrowheads="1"/>
              </p:cNvSpPr>
              <p:nvPr/>
            </p:nvSpPr>
            <p:spPr bwMode="auto">
              <a:xfrm rot="-296856">
                <a:off x="3987" y="438"/>
                <a:ext cx="192" cy="192"/>
              </a:xfrm>
              <a:prstGeom prst="star5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</p:grpSp>
      <p:grpSp>
        <p:nvGrpSpPr>
          <p:cNvPr id="70" name="Group 66"/>
          <p:cNvGrpSpPr>
            <a:grpSpLocks/>
          </p:cNvGrpSpPr>
          <p:nvPr/>
        </p:nvGrpSpPr>
        <p:grpSpPr bwMode="auto">
          <a:xfrm rot="10388347">
            <a:off x="7481582" y="5024161"/>
            <a:ext cx="2109788" cy="1800225"/>
            <a:chOff x="2013" y="2517"/>
            <a:chExt cx="1318" cy="1134"/>
          </a:xfrm>
        </p:grpSpPr>
        <p:sp>
          <p:nvSpPr>
            <p:cNvPr id="71" name="Oval 67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72" name="Group 68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73" name="Oval 69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4" name="Oval 70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5" name="Oval 71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6" name="Oval 72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7" name="Oval 73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78" name="Oval 74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79" name="Group 57"/>
          <p:cNvGrpSpPr>
            <a:grpSpLocks/>
          </p:cNvGrpSpPr>
          <p:nvPr/>
        </p:nvGrpSpPr>
        <p:grpSpPr bwMode="auto">
          <a:xfrm rot="10388347">
            <a:off x="5093982" y="4924149"/>
            <a:ext cx="2109788" cy="1800225"/>
            <a:chOff x="2013" y="2517"/>
            <a:chExt cx="1318" cy="1134"/>
          </a:xfrm>
        </p:grpSpPr>
        <p:sp>
          <p:nvSpPr>
            <p:cNvPr id="80" name="Oval 58"/>
            <p:cNvSpPr>
              <a:spLocks noChangeArrowheads="1"/>
            </p:cNvSpPr>
            <p:nvPr/>
          </p:nvSpPr>
          <p:spPr bwMode="auto">
            <a:xfrm rot="293418">
              <a:off x="2488" y="3393"/>
              <a:ext cx="135" cy="258"/>
            </a:xfrm>
            <a:prstGeom prst="ellipse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grpSp>
          <p:nvGrpSpPr>
            <p:cNvPr id="81" name="Group 59"/>
            <p:cNvGrpSpPr>
              <a:grpSpLocks/>
            </p:cNvGrpSpPr>
            <p:nvPr/>
          </p:nvGrpSpPr>
          <p:grpSpPr bwMode="auto">
            <a:xfrm>
              <a:off x="2013" y="2517"/>
              <a:ext cx="1318" cy="1129"/>
              <a:chOff x="2013" y="2517"/>
              <a:chExt cx="1318" cy="1129"/>
            </a:xfrm>
          </p:grpSpPr>
          <p:sp>
            <p:nvSpPr>
              <p:cNvPr id="82" name="Oval 60"/>
              <p:cNvSpPr>
                <a:spLocks noChangeArrowheads="1"/>
              </p:cNvSpPr>
              <p:nvPr/>
            </p:nvSpPr>
            <p:spPr bwMode="auto">
              <a:xfrm rot="-1006356">
                <a:off x="2013" y="3297"/>
                <a:ext cx="204" cy="252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3" name="Oval 61"/>
              <p:cNvSpPr>
                <a:spLocks noChangeArrowheads="1"/>
              </p:cNvSpPr>
              <p:nvPr/>
            </p:nvSpPr>
            <p:spPr bwMode="auto">
              <a:xfrm rot="293418">
                <a:off x="3106" y="2856"/>
                <a:ext cx="225" cy="256"/>
              </a:xfrm>
              <a:prstGeom prst="ellipse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4" name="Oval 62"/>
              <p:cNvSpPr>
                <a:spLocks noChangeArrowheads="1"/>
              </p:cNvSpPr>
              <p:nvPr/>
            </p:nvSpPr>
            <p:spPr bwMode="auto">
              <a:xfrm rot="293418">
                <a:off x="2092" y="2517"/>
                <a:ext cx="166" cy="318"/>
              </a:xfrm>
              <a:prstGeom prst="ellipse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5" name="Oval 63"/>
              <p:cNvSpPr>
                <a:spLocks noChangeArrowheads="1"/>
              </p:cNvSpPr>
              <p:nvPr/>
            </p:nvSpPr>
            <p:spPr bwMode="auto">
              <a:xfrm rot="293418">
                <a:off x="2783" y="2528"/>
                <a:ext cx="161" cy="283"/>
              </a:xfrm>
              <a:prstGeom prst="ellipse">
                <a:avLst/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6" name="Oval 64"/>
              <p:cNvSpPr>
                <a:spLocks noChangeArrowheads="1"/>
              </p:cNvSpPr>
              <p:nvPr/>
            </p:nvSpPr>
            <p:spPr bwMode="auto">
              <a:xfrm rot="293418">
                <a:off x="2499" y="2906"/>
                <a:ext cx="161" cy="28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87" name="Oval 65"/>
              <p:cNvSpPr>
                <a:spLocks noChangeArrowheads="1"/>
              </p:cNvSpPr>
              <p:nvPr/>
            </p:nvSpPr>
            <p:spPr bwMode="auto">
              <a:xfrm rot="293418">
                <a:off x="2985" y="3363"/>
                <a:ext cx="161" cy="283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pic>
        <p:nvPicPr>
          <p:cNvPr id="88" name="Picture 16" descr="Copy of Abelha_1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068" y="1461655"/>
            <a:ext cx="14478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16" descr="Copy of Abelha_1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655" y="68840"/>
            <a:ext cx="14478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4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5000" fill="hold"/>
                                        <p:tgtEl>
                                          <p:spTgt spid="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5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" presetClass="exit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76306" y="219912"/>
            <a:ext cx="101683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TÌM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MỘT SỐ BIẾT GIÁ TRỊ PHÂN SỐ CỦA NÓ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631375" y="804687"/>
                <a:ext cx="11177766" cy="1269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NL" sz="2800" dirty="0" smtClean="0">
                    <a:solidFill>
                      <a:srgbClr val="00B050"/>
                    </a:solidFill>
                  </a:rPr>
                  <a:t>Bài toán 2</a:t>
                </a:r>
                <a:r>
                  <a:rPr lang="nl-NL" sz="2800" dirty="0" smtClean="0"/>
                  <a:t>. Nga mua quà biếu ông bà hết 400 nghìn đồng, số tiền này bằng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2800" dirty="0"/>
                  <a:t> </a:t>
                </a:r>
                <a:r>
                  <a:rPr lang="nl-NL" sz="2800" dirty="0" smtClean="0"/>
                  <a:t> số tiền Nga đã tiết kiệm được. Số tiền Nga tiết kiệm được là bao nhiêu? </a:t>
                </a:r>
                <a:endParaRPr lang="en-US" sz="28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75" y="804687"/>
                <a:ext cx="11177766" cy="1269440"/>
              </a:xfrm>
              <a:prstGeom prst="rect">
                <a:avLst/>
              </a:prstGeom>
              <a:blipFill>
                <a:blip r:embed="rId2"/>
                <a:stretch>
                  <a:fillRect l="-1146" r="-164" b="-144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71608" y="2024182"/>
                <a:ext cx="11177766" cy="20571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nl-NL" sz="2800" dirty="0" smtClean="0">
                    <a:solidFill>
                      <a:srgbClr val="00B050"/>
                    </a:solidFill>
                  </a:rPr>
                  <a:t>Tóm tắt:</a:t>
                </a:r>
              </a:p>
              <a:p>
                <a:r>
                  <a:rPr lang="nl-NL" sz="2800" dirty="0" smtClean="0"/>
                  <a:t>Số tiền Nga có: T</a:t>
                </a:r>
              </a:p>
              <a:p>
                <a:r>
                  <a:rPr lang="nl-NL" sz="2800" dirty="0" smtClean="0"/>
                  <a:t>Nga mua quà 400 nghìn đồng và bằng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2800" dirty="0"/>
                  <a:t> </a:t>
                </a:r>
                <a:r>
                  <a:rPr lang="nl-NL" sz="2800" dirty="0" smtClean="0"/>
                  <a:t> của T.</a:t>
                </a:r>
              </a:p>
              <a:p>
                <a:r>
                  <a:rPr lang="nl-NL" sz="2800" dirty="0" smtClean="0"/>
                  <a:t>Tìm T? </a:t>
                </a:r>
                <a:endParaRPr lang="en-US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08" y="2024182"/>
                <a:ext cx="11177766" cy="2057164"/>
              </a:xfrm>
              <a:prstGeom prst="rect">
                <a:avLst/>
              </a:prstGeom>
              <a:blipFill>
                <a:blip r:embed="rId3"/>
                <a:stretch>
                  <a:fillRect l="-1091" t="-1183" b="-68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24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4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76306" y="219912"/>
            <a:ext cx="101683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TÌM MỘT SỐ BIẾT GIÁ TRỊ PHÂN SỐ CỦA NÓ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31375" y="804687"/>
            <a:ext cx="11177766" cy="12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31375" y="945184"/>
                <a:ext cx="11177766" cy="20571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NL" sz="2800" dirty="0">
                    <a:solidFill>
                      <a:srgbClr val="00B050"/>
                    </a:solidFill>
                  </a:rPr>
                  <a:t>Bài toán 2</a:t>
                </a:r>
                <a:r>
                  <a:rPr lang="nl-NL" sz="2800" dirty="0">
                    <a:solidFill>
                      <a:prstClr val="black"/>
                    </a:solidFill>
                  </a:rPr>
                  <a:t>.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    </a:t>
                </a:r>
                <a:r>
                  <a:rPr kumimoji="0" lang="nl-NL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Tóm tắt: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Số tiền Nga có: 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Nga mua quà 400 nghìn đồng và bằng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nl-NL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nl-NL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nl-NL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của T.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Tìm T? 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75" y="945184"/>
                <a:ext cx="11177766" cy="2057164"/>
              </a:xfrm>
              <a:prstGeom prst="rect">
                <a:avLst/>
              </a:prstGeom>
              <a:blipFill>
                <a:blip r:embed="rId2"/>
                <a:stretch>
                  <a:fillRect l="-1146" t="-1183" b="-68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71608" y="3002347"/>
                <a:ext cx="11177766" cy="29077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Giải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Gọi</a:t>
                </a:r>
                <a:r>
                  <a:rPr kumimoji="0" lang="nl-NL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 là s</a:t>
                </a:r>
                <a:r>
                  <a:rPr kumimoji="0" lang="nl-NL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ố tiền mà</a:t>
                </a:r>
                <a:r>
                  <a:rPr kumimoji="0" lang="nl-NL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nl-NL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Nga tiết</a:t>
                </a:r>
                <a:r>
                  <a:rPr kumimoji="0" lang="nl-NL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kiệm được.</a:t>
                </a:r>
                <a:endParaRPr kumimoji="0" lang="nl-NL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lvl="0"/>
                <a:r>
                  <a:rPr kumimoji="0" lang="nl-NL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Số</a:t>
                </a:r>
                <a:r>
                  <a:rPr kumimoji="0" lang="nl-NL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tiền </a:t>
                </a:r>
                <a:r>
                  <a:rPr kumimoji="0" lang="nl-NL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Nga mua quà</a:t>
                </a:r>
                <a:r>
                  <a:rPr kumimoji="0" lang="nl-NL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là</a:t>
                </a:r>
                <a:r>
                  <a:rPr kumimoji="0" lang="nl-NL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nl-NL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a:rPr kumimoji="0" lang="nl-NL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nl-NL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nl-NL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của T</a:t>
                </a:r>
                <a:r>
                  <a:rPr kumimoji="0" lang="nl-NL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bằng 400 nghìn đồng.</a:t>
                </a:r>
              </a:p>
              <a:p>
                <a:pPr lvl="0"/>
                <a:r>
                  <a:rPr lang="nl-NL" sz="2800" dirty="0" smtClean="0">
                    <a:solidFill>
                      <a:prstClr val="black"/>
                    </a:solidFill>
                    <a:latin typeface="Calibri" panose="020F0502020204030204"/>
                  </a:rPr>
                  <a:t>Nghĩa là  </a:t>
                </a:r>
                <a:r>
                  <a:rPr lang="nl-NL" sz="28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2800" dirty="0">
                    <a:solidFill>
                      <a:prstClr val="black"/>
                    </a:solidFill>
                  </a:rPr>
                  <a:t> </a:t>
                </a:r>
                <a:r>
                  <a:rPr lang="nl-NL" sz="2800" dirty="0" smtClean="0">
                    <a:solidFill>
                      <a:prstClr val="black"/>
                    </a:solidFill>
                  </a:rPr>
                  <a:t>.T = </a:t>
                </a:r>
                <a:r>
                  <a:rPr lang="nl-NL" sz="2800" dirty="0">
                    <a:solidFill>
                      <a:prstClr val="black"/>
                    </a:solidFill>
                  </a:rPr>
                  <a:t>400</a:t>
                </a:r>
                <a:r>
                  <a:rPr lang="nl-NL" sz="2800" dirty="0" smtClean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endParaRPr kumimoji="0" lang="nl-NL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lvl="0"/>
                <a:r>
                  <a:rPr kumimoji="0" lang="nl-NL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Số</a:t>
                </a:r>
                <a:r>
                  <a:rPr kumimoji="0" lang="nl-NL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tiền Nga tiết kiệm được là:   </a:t>
                </a:r>
                <a:r>
                  <a:rPr lang="nl-NL" sz="2800" dirty="0" smtClean="0">
                    <a:solidFill>
                      <a:prstClr val="black"/>
                    </a:solidFill>
                  </a:rPr>
                  <a:t>T </a:t>
                </a:r>
                <a:r>
                  <a:rPr lang="nl-NL" sz="2800" dirty="0">
                    <a:solidFill>
                      <a:prstClr val="black"/>
                    </a:solidFill>
                  </a:rPr>
                  <a:t>= </a:t>
                </a:r>
                <a:r>
                  <a:rPr lang="nl-NL" sz="2800" dirty="0" smtClean="0">
                    <a:solidFill>
                      <a:prstClr val="black"/>
                    </a:solidFill>
                  </a:rPr>
                  <a:t>400: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2800" dirty="0">
                    <a:solidFill>
                      <a:prstClr val="black"/>
                    </a:solidFill>
                  </a:rPr>
                  <a:t> </a:t>
                </a:r>
                <a:r>
                  <a:rPr lang="nl-NL" sz="2800" dirty="0" smtClean="0">
                    <a:solidFill>
                      <a:prstClr val="black"/>
                    </a:solidFill>
                  </a:rPr>
                  <a:t> = 400 . 5/4 = 500 (nghìn đồng)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08" y="3002347"/>
                <a:ext cx="11177766" cy="2907799"/>
              </a:xfrm>
              <a:prstGeom prst="rect">
                <a:avLst/>
              </a:prstGeom>
              <a:blipFill>
                <a:blip r:embed="rId3"/>
                <a:stretch>
                  <a:fillRect l="-1091" b="-4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7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4" grpId="0"/>
      <p:bldP spid="11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1524001" y="1963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524001" y="1963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3048000"/>
            <a:ext cx="2819400" cy="7325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600" y="3048000"/>
            <a:ext cx="1752600" cy="7325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77200" y="3124200"/>
            <a:ext cx="1981200" cy="7325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6700044" y="2215357"/>
            <a:ext cx="925513" cy="76200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0"/>
          </p:cNvCxnSpPr>
          <p:nvPr/>
        </p:nvCxnSpPr>
        <p:spPr>
          <a:xfrm rot="5400000" flipH="1" flipV="1">
            <a:off x="5010150" y="1123950"/>
            <a:ext cx="1143000" cy="270510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V="1">
            <a:off x="8229600" y="2209800"/>
            <a:ext cx="1143000" cy="68580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3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680588" y="1343832"/>
                <a:ext cx="10526023" cy="789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nl-NL" sz="3200" dirty="0">
                    <a:solidFill>
                      <a:prstClr val="black"/>
                    </a:solidFill>
                    <a:latin typeface="Calibri" panose="020F0502020204030204"/>
                  </a:rPr>
                  <a:t>Số tiền Nga tiết kiệm được là:   </a:t>
                </a:r>
                <a:r>
                  <a:rPr lang="nl-NL" sz="3200" dirty="0">
                    <a:solidFill>
                      <a:prstClr val="black"/>
                    </a:solidFill>
                  </a:rPr>
                  <a:t>T </a:t>
                </a:r>
                <a:r>
                  <a:rPr lang="nl-NL" sz="3200" dirty="0" smtClean="0">
                    <a:solidFill>
                      <a:prstClr val="black"/>
                    </a:solidFill>
                  </a:rPr>
                  <a:t>= </a:t>
                </a:r>
                <a:r>
                  <a:rPr lang="nl-NL" sz="3200" dirty="0">
                    <a:solidFill>
                      <a:prstClr val="black"/>
                    </a:solidFill>
                  </a:rPr>
                  <a:t>400: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3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altLang="en-US" sz="3200" dirty="0" smtClean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= </a:t>
                </a:r>
                <a:r>
                  <a:rPr lang="en-US" altLang="en-US" sz="3200" dirty="0" smtClean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500 </a:t>
                </a:r>
                <a:r>
                  <a:rPr lang="en-US" altLang="en-US" sz="32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( </a:t>
                </a:r>
                <a:r>
                  <a:rPr lang="en-US" altLang="en-US" sz="3200" dirty="0" err="1" smtClean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nghìn</a:t>
                </a:r>
                <a:r>
                  <a:rPr lang="en-US" altLang="en-US" sz="3200" dirty="0" smtClean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en-US" sz="3200" dirty="0" err="1" smtClean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đồng</a:t>
                </a:r>
                <a:r>
                  <a:rPr lang="en-US" altLang="en-US" sz="3200" dirty="0" smtClean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)</a:t>
                </a:r>
                <a:endParaRPr lang="vi-VN" alt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0588" y="1343832"/>
                <a:ext cx="10526023" cy="789768"/>
              </a:xfrm>
              <a:prstGeom prst="rect">
                <a:avLst/>
              </a:prstGeom>
              <a:blipFill>
                <a:blip r:embed="rId3"/>
                <a:stretch>
                  <a:fillRect l="-985" r="-521" b="-1153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Đường kết nối thẳng 17"/>
          <p:cNvCxnSpPr/>
          <p:nvPr/>
        </p:nvCxnSpPr>
        <p:spPr>
          <a:xfrm>
            <a:off x="1524000" y="1217614"/>
            <a:ext cx="9144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6" name="Picture 21" descr="BOOK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457200"/>
            <a:ext cx="144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524000" y="4038600"/>
            <a:ext cx="8763000" cy="2622550"/>
            <a:chOff x="0" y="4038600"/>
            <a:chExt cx="8763000" cy="2622459"/>
          </a:xfrm>
        </p:grpSpPr>
        <p:sp>
          <p:nvSpPr>
            <p:cNvPr id="43" name="Cloud Callout 42"/>
            <p:cNvSpPr/>
            <p:nvPr/>
          </p:nvSpPr>
          <p:spPr>
            <a:xfrm rot="10800000">
              <a:off x="0" y="4038600"/>
              <a:ext cx="8763000" cy="2590710"/>
            </a:xfrm>
            <a:prstGeom prst="cloudCallout">
              <a:avLst>
                <a:gd name="adj1" fmla="val -28479"/>
                <a:gd name="adj2" fmla="val 60066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42" name="TextBox 43"/>
            <p:cNvSpPr txBox="1">
              <a:spLocks noChangeArrowheads="1"/>
            </p:cNvSpPr>
            <p:nvPr/>
          </p:nvSpPr>
          <p:spPr bwMode="auto">
            <a:xfrm>
              <a:off x="1524000" y="4648200"/>
              <a:ext cx="6172200" cy="2012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>
                  <a:solidFill>
                    <a:prstClr val="black"/>
                  </a:solidFill>
                  <a:cs typeface="Times New Roman" panose="02020603050405020304" pitchFamily="18" charset="0"/>
                </a:rPr>
                <a:t>Em đã thực hiện tìm một một số khi biết     của số đó bẳng 27 như thế nào?</a:t>
              </a:r>
              <a:endParaRPr lang="vi-VN" altLang="en-US" sz="3200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23" name="Object 18"/>
            <p:cNvGraphicFramePr>
              <a:graphicFrameLocks noChangeAspect="1"/>
            </p:cNvGraphicFramePr>
            <p:nvPr/>
          </p:nvGraphicFramePr>
          <p:xfrm>
            <a:off x="2362200" y="5181600"/>
            <a:ext cx="241300" cy="939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48" name="Equation" r:id="rId5" imgW="241200" imgH="939600" progId="Equation.DSMT4">
                    <p:embed/>
                  </p:oleObj>
                </mc:Choice>
                <mc:Fallback>
                  <p:oleObj name="Equation" r:id="rId5" imgW="241200" imgH="939600" progId="Equation.DSMT4">
                    <p:embed/>
                    <p:pic>
                      <p:nvPicPr>
                        <p:cNvPr id="5123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2200" y="5181600"/>
                          <a:ext cx="241300" cy="939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524000" y="3962400"/>
            <a:ext cx="8763000" cy="2590800"/>
            <a:chOff x="0" y="4038600"/>
            <a:chExt cx="8763000" cy="2590800"/>
          </a:xfrm>
        </p:grpSpPr>
        <p:sp>
          <p:nvSpPr>
            <p:cNvPr id="25" name="Cloud Callout 24"/>
            <p:cNvSpPr/>
            <p:nvPr/>
          </p:nvSpPr>
          <p:spPr>
            <a:xfrm rot="10800000">
              <a:off x="0" y="4038600"/>
              <a:ext cx="8763000" cy="2590800"/>
            </a:xfrm>
            <a:prstGeom prst="cloudCallout">
              <a:avLst>
                <a:gd name="adj1" fmla="val -28479"/>
                <a:gd name="adj2" fmla="val 60066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40" name="TextBox 26"/>
            <p:cNvSpPr txBox="1">
              <a:spLocks noChangeArrowheads="1"/>
            </p:cNvSpPr>
            <p:nvPr/>
          </p:nvSpPr>
          <p:spPr bwMode="auto">
            <a:xfrm>
              <a:off x="899160" y="4343400"/>
              <a:ext cx="7863840" cy="201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dirty="0" err="1">
                  <a:solidFill>
                    <a:prstClr val="black"/>
                  </a:solidFill>
                  <a:cs typeface="Times New Roman" panose="02020603050405020304" pitchFamily="18" charset="0"/>
                </a:rPr>
                <a:t>Vậy</a:t>
              </a:r>
              <a:r>
                <a:rPr lang="en-US" altLang="en-US" sz="32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qua </a:t>
              </a:r>
              <a:r>
                <a:rPr lang="en-US" altLang="en-US" sz="3200" dirty="0" err="1">
                  <a:solidFill>
                    <a:prstClr val="black"/>
                  </a:solidFill>
                  <a:cs typeface="Times New Roman" panose="02020603050405020304" pitchFamily="18" charset="0"/>
                </a:rPr>
                <a:t>ví</a:t>
              </a:r>
              <a:r>
                <a:rPr lang="en-US" altLang="en-US" sz="32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cs typeface="Times New Roman" panose="02020603050405020304" pitchFamily="18" charset="0"/>
                </a:rPr>
                <a:t>dụ</a:t>
              </a:r>
              <a:r>
                <a:rPr lang="en-US" altLang="en-US" sz="32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cs typeface="Times New Roman" panose="02020603050405020304" pitchFamily="18" charset="0"/>
                </a:rPr>
                <a:t>trên</a:t>
              </a:r>
              <a:r>
                <a:rPr lang="en-US" altLang="en-US" sz="32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, </a:t>
              </a:r>
              <a:r>
                <a:rPr lang="en-US" altLang="en-US" sz="3200" dirty="0" err="1" smtClean="0">
                  <a:solidFill>
                    <a:prstClr val="black"/>
                  </a:solidFill>
                  <a:cs typeface="Times New Roman" panose="02020603050405020304" pitchFamily="18" charset="0"/>
                </a:rPr>
                <a:t>em</a:t>
              </a:r>
              <a:r>
                <a:rPr lang="en-US" altLang="en-US" sz="3200" dirty="0" smtClean="0">
                  <a:solidFill>
                    <a:prstClr val="black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cs typeface="Times New Roman" panose="02020603050405020304" pitchFamily="18" charset="0"/>
                </a:rPr>
                <a:t>hãy</a:t>
              </a:r>
              <a:r>
                <a:rPr lang="en-US" altLang="en-US" sz="32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cs typeface="Times New Roman" panose="02020603050405020304" pitchFamily="18" charset="0"/>
                </a:rPr>
                <a:t>cho</a:t>
              </a:r>
              <a:r>
                <a:rPr lang="en-US" altLang="en-US" sz="32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cs typeface="Times New Roman" panose="02020603050405020304" pitchFamily="18" charset="0"/>
                </a:rPr>
                <a:t>cô</a:t>
              </a:r>
              <a:r>
                <a:rPr lang="en-US" altLang="en-US" sz="32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cs typeface="Times New Roman" panose="02020603050405020304" pitchFamily="18" charset="0"/>
                </a:rPr>
                <a:t>biết</a:t>
              </a:r>
              <a:r>
                <a:rPr lang="en-US" altLang="en-US" sz="32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cs typeface="Times New Roman" panose="02020603050405020304" pitchFamily="18" charset="0"/>
                </a:rPr>
                <a:t>muốn</a:t>
              </a:r>
              <a:r>
                <a:rPr lang="en-US" altLang="en-US" sz="32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cs typeface="Times New Roman" panose="02020603050405020304" pitchFamily="18" charset="0"/>
                </a:rPr>
                <a:t>tìm</a:t>
              </a:r>
              <a:r>
                <a:rPr lang="en-US" altLang="en-US" sz="32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cs typeface="Times New Roman" panose="02020603050405020304" pitchFamily="18" charset="0"/>
                </a:rPr>
                <a:t>một</a:t>
              </a:r>
              <a:r>
                <a:rPr lang="en-US" altLang="en-US" sz="32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cs typeface="Times New Roman" panose="02020603050405020304" pitchFamily="18" charset="0"/>
                </a:rPr>
                <a:t>số</a:t>
              </a:r>
              <a:r>
                <a:rPr lang="en-US" altLang="en-US" sz="32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cs typeface="Times New Roman" panose="02020603050405020304" pitchFamily="18" charset="0"/>
                </a:rPr>
                <a:t>biết</a:t>
              </a:r>
              <a:r>
                <a:rPr lang="en-US" altLang="en-US" sz="32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    </a:t>
              </a:r>
              <a:r>
                <a:rPr lang="en-US" altLang="en-US" sz="3200" dirty="0" err="1">
                  <a:solidFill>
                    <a:prstClr val="black"/>
                  </a:solidFill>
                  <a:cs typeface="Times New Roman" panose="02020603050405020304" pitchFamily="18" charset="0"/>
                </a:rPr>
                <a:t>của</a:t>
              </a:r>
              <a:r>
                <a:rPr lang="en-US" altLang="en-US" sz="32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cs typeface="Times New Roman" panose="02020603050405020304" pitchFamily="18" charset="0"/>
                </a:rPr>
                <a:t>số</a:t>
              </a:r>
              <a:r>
                <a:rPr lang="en-US" altLang="en-US" sz="32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cs typeface="Times New Roman" panose="02020603050405020304" pitchFamily="18" charset="0"/>
                </a:rPr>
                <a:t>đó</a:t>
              </a:r>
              <a:r>
                <a:rPr lang="en-US" altLang="en-US" sz="32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cs typeface="Times New Roman" panose="02020603050405020304" pitchFamily="18" charset="0"/>
                </a:rPr>
                <a:t>bằng</a:t>
              </a:r>
              <a:r>
                <a:rPr lang="en-US" altLang="en-US" sz="32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smtClean="0">
                  <a:solidFill>
                    <a:prstClr val="black"/>
                  </a:solidFill>
                  <a:cs typeface="Times New Roman" panose="02020603050405020304" pitchFamily="18" charset="0"/>
                </a:rPr>
                <a:t>b, </a:t>
              </a:r>
              <a:r>
                <a:rPr lang="en-US" altLang="en-US" sz="32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ta </a:t>
              </a:r>
              <a:r>
                <a:rPr lang="en-US" altLang="en-US" sz="3200" dirty="0" err="1">
                  <a:solidFill>
                    <a:prstClr val="black"/>
                  </a:solidFill>
                  <a:cs typeface="Times New Roman" panose="02020603050405020304" pitchFamily="18" charset="0"/>
                </a:rPr>
                <a:t>làm</a:t>
              </a:r>
              <a:r>
                <a:rPr lang="en-US" altLang="en-US" sz="32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cs typeface="Times New Roman" panose="02020603050405020304" pitchFamily="18" charset="0"/>
                </a:rPr>
                <a:t>thế</a:t>
              </a:r>
              <a:r>
                <a:rPr lang="en-US" altLang="en-US" sz="32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altLang="en-US" sz="3200" dirty="0" err="1">
                  <a:solidFill>
                    <a:prstClr val="black"/>
                  </a:solidFill>
                  <a:cs typeface="Times New Roman" panose="02020603050405020304" pitchFamily="18" charset="0"/>
                </a:rPr>
                <a:t>nào</a:t>
              </a:r>
              <a:r>
                <a:rPr lang="en-US" altLang="en-US" sz="3200" dirty="0">
                  <a:solidFill>
                    <a:prstClr val="black"/>
                  </a:solidFill>
                  <a:cs typeface="Times New Roman" panose="02020603050405020304" pitchFamily="18" charset="0"/>
                </a:rPr>
                <a:t>?</a:t>
              </a:r>
              <a:endParaRPr lang="vi-VN" altLang="en-US" sz="3200" dirty="0">
                <a:solidFill>
                  <a:prstClr val="black"/>
                </a:solidFill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5122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5574473"/>
                </p:ext>
              </p:extLst>
            </p:nvPr>
          </p:nvGraphicFramePr>
          <p:xfrm>
            <a:off x="3502660" y="4940300"/>
            <a:ext cx="381000" cy="939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49" name="Equation" r:id="rId7" imgW="380880" imgH="939600" progId="Equation.DSMT4">
                    <p:embed/>
                  </p:oleObj>
                </mc:Choice>
                <mc:Fallback>
                  <p:oleObj name="Equation" r:id="rId7" imgW="380880" imgH="939600" progId="Equation.DSMT4">
                    <p:embed/>
                    <p:pic>
                      <p:nvPicPr>
                        <p:cNvPr id="5122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2660" y="4940300"/>
                          <a:ext cx="381000" cy="939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039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6154" name="Rectangle 4"/>
          <p:cNvSpPr>
            <a:spLocks noChangeArrowheads="1"/>
          </p:cNvSpPr>
          <p:nvPr/>
        </p:nvSpPr>
        <p:spPr bwMode="auto">
          <a:xfrm>
            <a:off x="1524000" y="214640"/>
            <a:ext cx="2840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28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vi-VN" altLang="en-US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155" name="Rectangle 5"/>
          <p:cNvSpPr>
            <a:spLocks noChangeArrowheads="1"/>
          </p:cNvSpPr>
          <p:nvPr/>
        </p:nvSpPr>
        <p:spPr bwMode="auto">
          <a:xfrm>
            <a:off x="1524000" y="997178"/>
            <a:ext cx="2135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56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1524000" y="214640"/>
            <a:ext cx="2840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28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vi-VN" altLang="en-US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1524000" y="997178"/>
            <a:ext cx="2135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Đường kết nối thẳng 17"/>
          <p:cNvCxnSpPr/>
          <p:nvPr/>
        </p:nvCxnSpPr>
        <p:spPr>
          <a:xfrm>
            <a:off x="1524000" y="12192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62" name="Picture 21" descr="buch0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30176"/>
            <a:ext cx="6715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21" descr="BOOK1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457200"/>
            <a:ext cx="144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0" y="0"/>
            <a:ext cx="12192000" cy="1569660"/>
            <a:chOff x="228600" y="1524000"/>
            <a:chExt cx="8915400" cy="1569283"/>
          </a:xfrm>
        </p:grpSpPr>
        <p:sp>
          <p:nvSpPr>
            <p:cNvPr id="4" name="TextBox 3"/>
            <p:cNvSpPr txBox="1"/>
            <p:nvPr/>
          </p:nvSpPr>
          <p:spPr>
            <a:xfrm>
              <a:off x="228600" y="1524000"/>
              <a:ext cx="8915400" cy="156928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*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Quy</a:t>
              </a:r>
              <a:r>
                <a:rPr lang="en-US" sz="32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tắc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Muốn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Ta </a:t>
              </a:r>
              <a:r>
                <a:rPr lang="en-US" sz="3200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32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vi-VN" sz="3200" dirty="0">
                  <a:solidFill>
                    <a:srgbClr val="FF0000"/>
                  </a:solidFill>
                  <a:latin typeface="Arial" panose="020B0604020202020204" pitchFamily="34" charset="0"/>
                </a:rPr>
                <a:t> </a:t>
              </a: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(m, n  </a:t>
              </a:r>
              <a:r>
                <a:rPr lang="en-US" sz="3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N</a:t>
              </a:r>
              <a:r>
                <a: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*).</a:t>
              </a:r>
            </a:p>
          </p:txBody>
        </p:sp>
        <p:graphicFrame>
          <p:nvGraphicFramePr>
            <p:cNvPr id="6151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8541914"/>
                </p:ext>
              </p:extLst>
            </p:nvPr>
          </p:nvGraphicFramePr>
          <p:xfrm>
            <a:off x="2613587" y="2628635"/>
            <a:ext cx="2413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86" name="Equation" r:id="rId6" imgW="241200" imgH="241200" progId="Equation.DSMT4">
                    <p:embed/>
                  </p:oleObj>
                </mc:Choice>
                <mc:Fallback>
                  <p:oleObj name="Equation" r:id="rId6" imgW="241200" imgH="241200" progId="Equation.DSMT4">
                    <p:embed/>
                    <p:pic>
                      <p:nvPicPr>
                        <p:cNvPr id="6151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3587" y="2628635"/>
                          <a:ext cx="2413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14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419300"/>
              </p:ext>
            </p:extLst>
          </p:nvPr>
        </p:nvGraphicFramePr>
        <p:xfrm>
          <a:off x="5348869" y="-14476"/>
          <a:ext cx="381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7" name="Equation" r:id="rId8" imgW="380880" imgH="939600" progId="Equation.DSMT4">
                  <p:embed/>
                </p:oleObj>
              </mc:Choice>
              <mc:Fallback>
                <p:oleObj name="Equation" r:id="rId8" imgW="380880" imgH="939600" progId="Equation.DSMT4">
                  <p:embed/>
                  <p:pic>
                    <p:nvPicPr>
                      <p:cNvPr id="614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8869" y="-14476"/>
                        <a:ext cx="3810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581968"/>
              </p:ext>
            </p:extLst>
          </p:nvPr>
        </p:nvGraphicFramePr>
        <p:xfrm>
          <a:off x="1755313" y="667960"/>
          <a:ext cx="381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8" name="Equation" r:id="rId10" imgW="380880" imgH="939600" progId="Equation.DSMT4">
                  <p:embed/>
                </p:oleObj>
              </mc:Choice>
              <mc:Fallback>
                <p:oleObj name="Equation" r:id="rId10" imgW="380880" imgH="939600" progId="Equation.DSMT4">
                  <p:embed/>
                  <p:pic>
                    <p:nvPicPr>
                      <p:cNvPr id="615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313" y="667960"/>
                        <a:ext cx="3810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 bwMode="auto">
          <a:xfrm>
            <a:off x="30109" y="1754326"/>
            <a:ext cx="12161891" cy="22198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nợ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3/7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nợ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vay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30109" y="4120730"/>
            <a:ext cx="12161891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 3/7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vay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xưởng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90 : 3/7 = 210 (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triệu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1148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ectangle 3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54" name="Rectangle 4"/>
          <p:cNvSpPr>
            <a:spLocks noChangeArrowheads="1"/>
          </p:cNvSpPr>
          <p:nvPr/>
        </p:nvSpPr>
        <p:spPr bwMode="auto">
          <a:xfrm>
            <a:off x="1524000" y="214640"/>
            <a:ext cx="2840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155" name="Rectangle 5"/>
          <p:cNvSpPr>
            <a:spLocks noChangeArrowheads="1"/>
          </p:cNvSpPr>
          <p:nvPr/>
        </p:nvSpPr>
        <p:spPr bwMode="auto">
          <a:xfrm>
            <a:off x="1524000" y="997178"/>
            <a:ext cx="2135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156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1524000" y="214640"/>
            <a:ext cx="2840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1524000" y="997178"/>
            <a:ext cx="2135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8" name="Đường kết nối thẳng 17"/>
          <p:cNvCxnSpPr/>
          <p:nvPr/>
        </p:nvCxnSpPr>
        <p:spPr>
          <a:xfrm>
            <a:off x="1524000" y="1219200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62" name="Picture 21" descr="buch0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30176"/>
            <a:ext cx="67151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21" descr="BOOK1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457200"/>
            <a:ext cx="1447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0" y="0"/>
            <a:ext cx="12192000" cy="1569660"/>
            <a:chOff x="228600" y="1524000"/>
            <a:chExt cx="8915400" cy="1569283"/>
          </a:xfrm>
        </p:grpSpPr>
        <p:sp>
          <p:nvSpPr>
            <p:cNvPr id="4" name="TextBox 3"/>
            <p:cNvSpPr txBox="1"/>
            <p:nvPr/>
          </p:nvSpPr>
          <p:spPr>
            <a:xfrm>
              <a:off x="228600" y="1524000"/>
              <a:ext cx="8915400" cy="156928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*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Quy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tắc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: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Muốn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tìm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một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số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biết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  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của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số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bằng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: 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  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(m, n 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*).</a:t>
              </a:r>
            </a:p>
          </p:txBody>
        </p:sp>
        <p:graphicFrame>
          <p:nvGraphicFramePr>
            <p:cNvPr id="6151" name="Object 19"/>
            <p:cNvGraphicFramePr>
              <a:graphicFrameLocks noChangeAspect="1"/>
            </p:cNvGraphicFramePr>
            <p:nvPr/>
          </p:nvGraphicFramePr>
          <p:xfrm>
            <a:off x="2613587" y="2628635"/>
            <a:ext cx="241300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9" name="Equation" r:id="rId6" imgW="241200" imgH="241200" progId="Equation.DSMT4">
                    <p:embed/>
                  </p:oleObj>
                </mc:Choice>
                <mc:Fallback>
                  <p:oleObj name="Equation" r:id="rId6" imgW="241200" imgH="241200" progId="Equation.DSMT4">
                    <p:embed/>
                    <p:pic>
                      <p:nvPicPr>
                        <p:cNvPr id="6151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3587" y="2628635"/>
                          <a:ext cx="241300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14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397693"/>
              </p:ext>
            </p:extLst>
          </p:nvPr>
        </p:nvGraphicFramePr>
        <p:xfrm>
          <a:off x="5482684" y="-14476"/>
          <a:ext cx="381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Equation" r:id="rId8" imgW="380880" imgH="939600" progId="Equation.DSMT4">
                  <p:embed/>
                </p:oleObj>
              </mc:Choice>
              <mc:Fallback>
                <p:oleObj name="Equation" r:id="rId8" imgW="380880" imgH="939600" progId="Equation.DSMT4">
                  <p:embed/>
                  <p:pic>
                    <p:nvPicPr>
                      <p:cNvPr id="614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2684" y="-14476"/>
                        <a:ext cx="3810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26"/>
          <p:cNvGraphicFramePr>
            <a:graphicFrameLocks noChangeAspect="1"/>
          </p:cNvGraphicFramePr>
          <p:nvPr/>
        </p:nvGraphicFramePr>
        <p:xfrm>
          <a:off x="1755313" y="667960"/>
          <a:ext cx="381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Equation" r:id="rId10" imgW="380880" imgH="939600" progId="Equation.DSMT4">
                  <p:embed/>
                </p:oleObj>
              </mc:Choice>
              <mc:Fallback>
                <p:oleObj name="Equation" r:id="rId10" imgW="380880" imgH="939600" progId="Equation.DSMT4">
                  <p:embed/>
                  <p:pic>
                    <p:nvPicPr>
                      <p:cNvPr id="615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313" y="667960"/>
                        <a:ext cx="3810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 bwMode="auto">
          <a:xfrm>
            <a:off x="30109" y="1754326"/>
            <a:ext cx="12161891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Luyện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-115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¼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890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1524001" y="1963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524001" y="1963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33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194309" y="1343832"/>
                <a:ext cx="11875771" cy="2271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800" dirty="0">
                    <a:solidFill>
                      <a:srgbClr val="00B050"/>
                    </a:solidFill>
                    <a:cs typeface="Times New Roman" pitchFamily="18" charset="0"/>
                  </a:rPr>
                  <a:t>Vận </a:t>
                </a:r>
                <a:r>
                  <a:rPr lang="en-US" sz="2800" dirty="0" err="1">
                    <a:solidFill>
                      <a:srgbClr val="00B050"/>
                    </a:solidFill>
                    <a:cs typeface="Times New Roman" pitchFamily="18" charset="0"/>
                  </a:rPr>
                  <a:t>dụng</a:t>
                </a:r>
                <a:endParaRPr lang="en-US" sz="2800" dirty="0">
                  <a:solidFill>
                    <a:srgbClr val="00B050"/>
                  </a:solidFill>
                  <a:cs typeface="Times New Roman" pitchFamily="18" charset="0"/>
                </a:endParaRPr>
              </a:p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nl-NL" sz="2800" dirty="0"/>
                  <a:t>Trong ngày thứ Sáu siêu khuyến mại hàng năm (Black Friday).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2800" dirty="0">
                    <a:solidFill>
                      <a:srgbClr val="FF0000"/>
                    </a:solidFill>
                  </a:rPr>
                  <a:t> số mặt hàng </a:t>
                </a:r>
                <a:r>
                  <a:rPr lang="nl-NL" sz="2800" dirty="0"/>
                  <a:t>trong một siêu thị được giảm giá. Tính ra có khoảng </a:t>
                </a:r>
                <a:r>
                  <a:rPr lang="nl-NL" sz="2800" dirty="0">
                    <a:solidFill>
                      <a:srgbClr val="FF0000"/>
                    </a:solidFill>
                  </a:rPr>
                  <a:t>6 000 </a:t>
                </a:r>
                <a:r>
                  <a:rPr lang="nl-NL" sz="2800" dirty="0"/>
                  <a:t>mặt hàng được giảm giá trong ngày này. Hãy cho biết siêu thị có khoảng </a:t>
                </a:r>
                <a:r>
                  <a:rPr lang="nl-NL" sz="2800" dirty="0">
                    <a:solidFill>
                      <a:srgbClr val="FF0000"/>
                    </a:solidFill>
                  </a:rPr>
                  <a:t>bao nhiều mặt hàng</a:t>
                </a:r>
                <a:r>
                  <a:rPr lang="nl-NL" sz="2800" dirty="0"/>
                  <a:t>.</a:t>
                </a:r>
                <a:endParaRPr lang="en-US" sz="2800" dirty="0"/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vi-V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4309" y="1343832"/>
                <a:ext cx="11875771" cy="2271263"/>
              </a:xfrm>
              <a:prstGeom prst="rect">
                <a:avLst/>
              </a:prstGeom>
              <a:blipFill>
                <a:blip r:embed="rId3"/>
                <a:stretch>
                  <a:fillRect l="-1078" t="-2681" r="-10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914292" y="3782866"/>
            <a:ext cx="8991043" cy="3548409"/>
            <a:chOff x="0" y="4038600"/>
            <a:chExt cx="8991043" cy="3548409"/>
          </a:xfrm>
        </p:grpSpPr>
        <p:sp>
          <p:nvSpPr>
            <p:cNvPr id="25" name="Cloud Callout 24"/>
            <p:cNvSpPr/>
            <p:nvPr/>
          </p:nvSpPr>
          <p:spPr>
            <a:xfrm rot="10800000">
              <a:off x="0" y="4038600"/>
              <a:ext cx="8763000" cy="2590800"/>
            </a:xfrm>
            <a:prstGeom prst="cloudCallout">
              <a:avLst>
                <a:gd name="adj1" fmla="val -28479"/>
                <a:gd name="adj2" fmla="val 60066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40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1127203" y="4287644"/>
                  <a:ext cx="7863840" cy="3299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fontAlgn="base" hangingPunct="1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800" dirty="0" smtClean="0">
                      <a:solidFill>
                        <a:srgbClr val="FF0000"/>
                      </a:solidFill>
                    </a:rPr>
                    <a:t>Giải</a:t>
                  </a:r>
                </a:p>
                <a:p>
                  <a:pPr eaLnBrk="1" fontAlgn="base" hangingPunct="1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vi-VN" sz="2800" dirty="0" smtClean="0">
                      <a:solidFill>
                        <a:srgbClr val="FF0000"/>
                      </a:solidFill>
                    </a:rPr>
                    <a:t>Siêu </a:t>
                  </a:r>
                  <a:r>
                    <a:rPr lang="vi-VN" sz="2800" dirty="0">
                      <a:solidFill>
                        <a:srgbClr val="FF0000"/>
                      </a:solidFill>
                    </a:rPr>
                    <a:t>thị có khoảng số mặt hàng là</a:t>
                  </a:r>
                  <a:r>
                    <a:rPr lang="vi-VN" sz="2800" dirty="0" smtClean="0">
                      <a:solidFill>
                        <a:srgbClr val="FF0000"/>
                      </a:solidFill>
                    </a:rPr>
                    <a:t>:</a:t>
                  </a:r>
                  <a:endParaRPr lang="en-US" sz="2800" dirty="0" smtClean="0">
                    <a:solidFill>
                      <a:srgbClr val="FF0000"/>
                    </a:solidFill>
                  </a:endParaRPr>
                </a:p>
                <a:p>
                  <a:pPr eaLnBrk="1" fontAlgn="base" hangingPunct="1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8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sz="2800" dirty="0" smtClean="0">
                      <a:solidFill>
                        <a:srgbClr val="FF0000"/>
                      </a:solidFill>
                    </a:rPr>
                    <a:t>         </a:t>
                  </a:r>
                  <a:r>
                    <a:rPr lang="vi-VN" sz="2800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nl-NL" sz="2800" dirty="0">
                      <a:solidFill>
                        <a:srgbClr val="FF0000"/>
                      </a:solidFill>
                    </a:rPr>
                    <a:t>6000 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nl-NL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nl-NL" sz="2800" dirty="0">
                      <a:solidFill>
                        <a:srgbClr val="FF0000"/>
                      </a:solidFill>
                    </a:rPr>
                    <a:t> = 8 000 (mặt hàng)</a:t>
                  </a:r>
                  <a:endParaRPr lang="en-US" sz="2800" dirty="0">
                    <a:solidFill>
                      <a:srgbClr val="FF0000"/>
                    </a:solidFill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3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140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27203" y="4287644"/>
                  <a:ext cx="7863840" cy="3299365"/>
                </a:xfrm>
                <a:prstGeom prst="rect">
                  <a:avLst/>
                </a:prstGeom>
                <a:blipFill>
                  <a:blip r:embed="rId4"/>
                  <a:stretch>
                    <a:fillRect l="-162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TextBox 21"/>
          <p:cNvSpPr txBox="1"/>
          <p:nvPr/>
        </p:nvSpPr>
        <p:spPr bwMode="auto">
          <a:xfrm>
            <a:off x="0" y="112363"/>
            <a:ext cx="12192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tắc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b: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m, n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*).</a:t>
            </a:r>
          </a:p>
        </p:txBody>
      </p:sp>
      <p:graphicFrame>
        <p:nvGraphicFramePr>
          <p:cNvPr id="23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148803"/>
              </p:ext>
            </p:extLst>
          </p:nvPr>
        </p:nvGraphicFramePr>
        <p:xfrm>
          <a:off x="4389864" y="-49286"/>
          <a:ext cx="381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Equation" r:id="rId5" imgW="380880" imgH="939600" progId="Equation.DSMT4">
                  <p:embed/>
                </p:oleObj>
              </mc:Choice>
              <mc:Fallback>
                <p:oleObj name="Equation" r:id="rId5" imgW="380880" imgH="939600" progId="Equation.DSMT4">
                  <p:embed/>
                  <p:pic>
                    <p:nvPicPr>
                      <p:cNvPr id="614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864" y="-49286"/>
                        <a:ext cx="3810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983318"/>
              </p:ext>
            </p:extLst>
          </p:nvPr>
        </p:nvGraphicFramePr>
        <p:xfrm>
          <a:off x="9338217" y="112362"/>
          <a:ext cx="381000" cy="830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Equation" r:id="rId5" imgW="380880" imgH="939600" progId="Equation.DSMT4">
                  <p:embed/>
                </p:oleObj>
              </mc:Choice>
              <mc:Fallback>
                <p:oleObj name="Equation" r:id="rId5" imgW="380880" imgH="939600" progId="Equation.DSMT4">
                  <p:embed/>
                  <p:pic>
                    <p:nvPicPr>
                      <p:cNvPr id="2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8217" y="112362"/>
                        <a:ext cx="381000" cy="830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276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3546088" y="4021637"/>
            <a:ext cx="5832333" cy="2512193"/>
          </a:xfrm>
          <a:prstGeom prst="cloud">
            <a:avLst/>
          </a:prstGeom>
          <a:solidFill>
            <a:srgbClr val="FF00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407050" y="1406375"/>
            <a:ext cx="3537558" cy="1756107"/>
          </a:xfrm>
          <a:prstGeom prst="cloudCallout">
            <a:avLst>
              <a:gd name="adj1" fmla="val 63202"/>
              <a:gd name="adj2" fmla="val 80393"/>
            </a:avLst>
          </a:prstGeom>
          <a:solidFill>
            <a:srgbClr val="00B0F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3498824" y="0"/>
            <a:ext cx="5879597" cy="2053105"/>
          </a:xfrm>
          <a:prstGeom prst="cloudCallout">
            <a:avLst>
              <a:gd name="adj1" fmla="val -7694"/>
              <a:gd name="adj2" fmla="val 139244"/>
            </a:avLst>
          </a:prstGeom>
          <a:solidFill>
            <a:srgbClr val="FFFF0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loud Callout 6"/>
              <p:cNvSpPr/>
              <p:nvPr/>
            </p:nvSpPr>
            <p:spPr>
              <a:xfrm rot="276559">
                <a:off x="7308879" y="1684107"/>
                <a:ext cx="4873212" cy="2475571"/>
              </a:xfrm>
              <a:prstGeom prst="cloudCallout">
                <a:avLst>
                  <a:gd name="adj1" fmla="val -63597"/>
                  <a:gd name="adj2" fmla="val 63550"/>
                </a:avLst>
              </a:prstGeom>
              <a:solidFill>
                <a:srgbClr val="7030A0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Muốn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của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b.</a:t>
                </a:r>
              </a:p>
              <a:p>
                <a:pPr lvl="0" algn="just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4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(m, n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 N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rPr>
                  <a:t>*).</a:t>
                </a:r>
                <a:endParaRPr lang="en-US" sz="24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Cloud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6559">
                <a:off x="7308879" y="1684107"/>
                <a:ext cx="4873212" cy="2475571"/>
              </a:xfrm>
              <a:prstGeom prst="cloudCallout">
                <a:avLst>
                  <a:gd name="adj1" fmla="val -63597"/>
                  <a:gd name="adj2" fmla="val 63550"/>
                </a:avLst>
              </a:prstGeom>
              <a:blipFill>
                <a:blip r:embed="rId2"/>
                <a:stretch>
                  <a:fillRect/>
                </a:stretch>
              </a:blipFill>
              <a:ln w="3810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loud Callout 8"/>
          <p:cNvSpPr/>
          <p:nvPr/>
        </p:nvSpPr>
        <p:spPr>
          <a:xfrm>
            <a:off x="226142" y="1274336"/>
            <a:ext cx="4444181" cy="2054942"/>
          </a:xfrm>
          <a:prstGeom prst="cloudCallout">
            <a:avLst>
              <a:gd name="adj1" fmla="val 42884"/>
              <a:gd name="adj2" fmla="val 66567"/>
            </a:avLst>
          </a:prstGeom>
          <a:solidFill>
            <a:srgbClr val="00B0F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3"/>
              <p:cNvSpPr txBox="1">
                <a:spLocks noChangeArrowheads="1"/>
              </p:cNvSpPr>
              <p:nvPr/>
            </p:nvSpPr>
            <p:spPr bwMode="auto">
              <a:xfrm>
                <a:off x="501579" y="1492302"/>
                <a:ext cx="4168744" cy="157004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¡"/>
                  <a:defRPr sz="27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l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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just" eaLnBrk="1" hangingPunct="1">
                  <a:lnSpc>
                    <a:spcPct val="150000"/>
                  </a:lnSpc>
                  <a:spcBef>
                    <a:spcPct val="50000"/>
                  </a:spcBef>
                  <a:buClrTx/>
                  <a:buFontTx/>
                  <a:buNone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(m, 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N, n ≠ 0)</a:t>
                </a:r>
              </a:p>
            </p:txBody>
          </p:sp>
        </mc:Choice>
        <mc:Fallback xmlns="">
          <p:sp>
            <p:nvSpPr>
              <p:cNvPr id="1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1579" y="1492302"/>
                <a:ext cx="4168744" cy="1570045"/>
              </a:xfrm>
              <a:prstGeom prst="rect">
                <a:avLst/>
              </a:prstGeom>
              <a:blipFill>
                <a:blip r:embed="rId3"/>
                <a:stretch>
                  <a:fillRect l="-2193" r="-23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665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9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06492" y="56877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92292" y="2495724"/>
            <a:ext cx="3429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8,7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028110"/>
              </p:ext>
            </p:extLst>
          </p:nvPr>
        </p:nvGraphicFramePr>
        <p:xfrm>
          <a:off x="2830455" y="2419524"/>
          <a:ext cx="376237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5" name="Equation" r:id="rId6" imgW="152334" imgH="393529" progId="">
                  <p:embed/>
                </p:oleObj>
              </mc:Choice>
              <mc:Fallback>
                <p:oleObj name="Equation" r:id="rId6" imgW="152334" imgH="393529" progId="">
                  <p:embed/>
                  <p:pic>
                    <p:nvPicPr>
                      <p:cNvPr id="430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455" y="2419524"/>
                        <a:ext cx="376237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292292" y="4400724"/>
                <a:ext cx="3429000" cy="990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11</m:t>
                        </m:r>
                      </m:den>
                    </m:f>
                    <m:r>
                      <a:rPr lang="en-US" sz="32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200" dirty="0" err="1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−55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endParaRPr lang="en-US" sz="32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292" y="4400724"/>
                <a:ext cx="3429000" cy="990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292292" y="5391324"/>
            <a:ext cx="3429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860680"/>
              </p:ext>
            </p:extLst>
          </p:nvPr>
        </p:nvGraphicFramePr>
        <p:xfrm>
          <a:off x="2822517" y="5543724"/>
          <a:ext cx="539750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6" name="Equation" r:id="rId9" imgW="215640" imgH="393480" progId="Equation.3">
                  <p:embed/>
                </p:oleObj>
              </mc:Choice>
              <mc:Fallback>
                <p:oleObj name="Equation" r:id="rId9" imgW="215640" imgH="393480" progId="Equation.3">
                  <p:embed/>
                  <p:pic>
                    <p:nvPicPr>
                      <p:cNvPr id="430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517" y="5543724"/>
                        <a:ext cx="539750" cy="97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481990" y="781224"/>
            <a:ext cx="934613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</a:t>
            </a:r>
          </a:p>
          <a:p>
            <a:pPr algn="ctr"/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9323" y="1711550"/>
            <a:ext cx="34290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92292" y="3486324"/>
            <a:ext cx="3429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50%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dirty="0" err="1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864292" y="1714674"/>
            <a:ext cx="2667000" cy="8382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864292" y="2495724"/>
            <a:ext cx="2667000" cy="838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864292" y="3372024"/>
            <a:ext cx="2667000" cy="838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5,8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864292" y="4237073"/>
            <a:ext cx="2667000" cy="81135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883342" y="5075273"/>
            <a:ext cx="2667000" cy="77135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>
            <a:stCxn id="9" idx="3"/>
            <a:endCxn id="20" idx="1"/>
          </p:cNvCxnSpPr>
          <p:nvPr/>
        </p:nvCxnSpPr>
        <p:spPr>
          <a:xfrm>
            <a:off x="5721292" y="2991024"/>
            <a:ext cx="1143000" cy="8001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21" idx="1"/>
          </p:cNvCxnSpPr>
          <p:nvPr/>
        </p:nvCxnSpPr>
        <p:spPr>
          <a:xfrm>
            <a:off x="5684198" y="3892114"/>
            <a:ext cx="1180094" cy="750635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48" idx="1"/>
          </p:cNvCxnSpPr>
          <p:nvPr/>
        </p:nvCxnSpPr>
        <p:spPr>
          <a:xfrm>
            <a:off x="5721292" y="5010324"/>
            <a:ext cx="1181100" cy="12488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3"/>
            <a:endCxn id="19" idx="1"/>
          </p:cNvCxnSpPr>
          <p:nvPr/>
        </p:nvCxnSpPr>
        <p:spPr>
          <a:xfrm flipV="1">
            <a:off x="5721292" y="2914824"/>
            <a:ext cx="1143000" cy="3086100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7" name="Oval 9"/>
          <p:cNvSpPr>
            <a:spLocks noChangeArrowheads="1"/>
          </p:cNvSpPr>
          <p:nvPr/>
        </p:nvSpPr>
        <p:spPr bwMode="auto">
          <a:xfrm>
            <a:off x="10077275" y="1469471"/>
            <a:ext cx="1803634" cy="1610687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0</a:t>
            </a:r>
          </a:p>
        </p:txBody>
      </p:sp>
      <p:sp>
        <p:nvSpPr>
          <p:cNvPr id="28" name="Oval 10"/>
          <p:cNvSpPr>
            <a:spLocks noChangeArrowheads="1"/>
          </p:cNvSpPr>
          <p:nvPr/>
        </p:nvSpPr>
        <p:spPr bwMode="auto">
          <a:xfrm>
            <a:off x="10077275" y="1469471"/>
            <a:ext cx="1803634" cy="1610687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</a:t>
            </a:r>
          </a:p>
        </p:txBody>
      </p:sp>
      <p:sp>
        <p:nvSpPr>
          <p:cNvPr id="29" name="Oval 11"/>
          <p:cNvSpPr>
            <a:spLocks noChangeArrowheads="1"/>
          </p:cNvSpPr>
          <p:nvPr/>
        </p:nvSpPr>
        <p:spPr bwMode="auto">
          <a:xfrm>
            <a:off x="10077275" y="1469471"/>
            <a:ext cx="1803634" cy="1610687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2</a:t>
            </a:r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10077275" y="1469471"/>
            <a:ext cx="1803634" cy="1610687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3</a:t>
            </a:r>
          </a:p>
        </p:txBody>
      </p:sp>
      <p:sp>
        <p:nvSpPr>
          <p:cNvPr id="31" name="Oval 13"/>
          <p:cNvSpPr>
            <a:spLocks noChangeArrowheads="1"/>
          </p:cNvSpPr>
          <p:nvPr/>
        </p:nvSpPr>
        <p:spPr bwMode="auto">
          <a:xfrm>
            <a:off x="10077275" y="1469471"/>
            <a:ext cx="1803634" cy="1610687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4</a:t>
            </a:r>
          </a:p>
        </p:txBody>
      </p:sp>
      <p:sp>
        <p:nvSpPr>
          <p:cNvPr id="32" name="Oval 14"/>
          <p:cNvSpPr>
            <a:spLocks noChangeArrowheads="1"/>
          </p:cNvSpPr>
          <p:nvPr/>
        </p:nvSpPr>
        <p:spPr bwMode="auto">
          <a:xfrm>
            <a:off x="10077275" y="1469471"/>
            <a:ext cx="1803634" cy="1610687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5</a:t>
            </a:r>
          </a:p>
        </p:txBody>
      </p:sp>
      <p:sp>
        <p:nvSpPr>
          <p:cNvPr id="33" name="Oval 15"/>
          <p:cNvSpPr>
            <a:spLocks noChangeArrowheads="1"/>
          </p:cNvSpPr>
          <p:nvPr/>
        </p:nvSpPr>
        <p:spPr bwMode="auto">
          <a:xfrm>
            <a:off x="10077275" y="1469471"/>
            <a:ext cx="1803634" cy="1610687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6</a:t>
            </a:r>
          </a:p>
        </p:txBody>
      </p:sp>
      <p:sp>
        <p:nvSpPr>
          <p:cNvPr id="34" name="Oval 16"/>
          <p:cNvSpPr>
            <a:spLocks noChangeArrowheads="1"/>
          </p:cNvSpPr>
          <p:nvPr/>
        </p:nvSpPr>
        <p:spPr bwMode="auto">
          <a:xfrm>
            <a:off x="10077275" y="1469471"/>
            <a:ext cx="1803634" cy="1610687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7</a:t>
            </a:r>
          </a:p>
        </p:txBody>
      </p:sp>
      <p:sp>
        <p:nvSpPr>
          <p:cNvPr id="35" name="Oval 17"/>
          <p:cNvSpPr>
            <a:spLocks noChangeArrowheads="1"/>
          </p:cNvSpPr>
          <p:nvPr/>
        </p:nvSpPr>
        <p:spPr bwMode="auto">
          <a:xfrm>
            <a:off x="10077275" y="1469471"/>
            <a:ext cx="1803634" cy="1610687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8</a:t>
            </a:r>
          </a:p>
        </p:txBody>
      </p:sp>
      <p:sp>
        <p:nvSpPr>
          <p:cNvPr id="36" name="Oval 18"/>
          <p:cNvSpPr>
            <a:spLocks noChangeArrowheads="1"/>
          </p:cNvSpPr>
          <p:nvPr/>
        </p:nvSpPr>
        <p:spPr bwMode="auto">
          <a:xfrm>
            <a:off x="10077275" y="1469471"/>
            <a:ext cx="1803634" cy="1610687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9</a:t>
            </a:r>
          </a:p>
        </p:txBody>
      </p:sp>
      <p:sp>
        <p:nvSpPr>
          <p:cNvPr id="37" name="Oval 19"/>
          <p:cNvSpPr>
            <a:spLocks noChangeArrowheads="1"/>
          </p:cNvSpPr>
          <p:nvPr/>
        </p:nvSpPr>
        <p:spPr bwMode="auto">
          <a:xfrm>
            <a:off x="10077275" y="1469471"/>
            <a:ext cx="1803634" cy="1610687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10</a:t>
            </a:r>
          </a:p>
        </p:txBody>
      </p:sp>
      <p:sp>
        <p:nvSpPr>
          <p:cNvPr id="38" name="Oval 20"/>
          <p:cNvSpPr>
            <a:spLocks noChangeArrowheads="1"/>
          </p:cNvSpPr>
          <p:nvPr/>
        </p:nvSpPr>
        <p:spPr bwMode="auto">
          <a:xfrm>
            <a:off x="10077275" y="1469471"/>
            <a:ext cx="1803634" cy="1610687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11</a:t>
            </a:r>
          </a:p>
        </p:txBody>
      </p:sp>
      <p:sp>
        <p:nvSpPr>
          <p:cNvPr id="39" name="Oval 21"/>
          <p:cNvSpPr>
            <a:spLocks noChangeArrowheads="1"/>
          </p:cNvSpPr>
          <p:nvPr/>
        </p:nvSpPr>
        <p:spPr bwMode="auto">
          <a:xfrm>
            <a:off x="10077275" y="1469471"/>
            <a:ext cx="1803634" cy="1610687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12</a:t>
            </a:r>
          </a:p>
        </p:txBody>
      </p:sp>
      <p:sp>
        <p:nvSpPr>
          <p:cNvPr id="40" name="Oval 22"/>
          <p:cNvSpPr>
            <a:spLocks noChangeArrowheads="1"/>
          </p:cNvSpPr>
          <p:nvPr/>
        </p:nvSpPr>
        <p:spPr bwMode="auto">
          <a:xfrm>
            <a:off x="10077275" y="1469471"/>
            <a:ext cx="1803634" cy="1610687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13</a:t>
            </a:r>
          </a:p>
        </p:txBody>
      </p:sp>
      <p:sp>
        <p:nvSpPr>
          <p:cNvPr id="41" name="Oval 23"/>
          <p:cNvSpPr>
            <a:spLocks noChangeArrowheads="1"/>
          </p:cNvSpPr>
          <p:nvPr/>
        </p:nvSpPr>
        <p:spPr bwMode="auto">
          <a:xfrm>
            <a:off x="10077275" y="1469471"/>
            <a:ext cx="1803634" cy="1610687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14</a:t>
            </a:r>
          </a:p>
        </p:txBody>
      </p:sp>
      <p:sp>
        <p:nvSpPr>
          <p:cNvPr id="42" name="Oval 24"/>
          <p:cNvSpPr>
            <a:spLocks noChangeArrowheads="1"/>
          </p:cNvSpPr>
          <p:nvPr/>
        </p:nvSpPr>
        <p:spPr bwMode="auto">
          <a:xfrm>
            <a:off x="10077275" y="1469471"/>
            <a:ext cx="1803634" cy="1610687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15</a:t>
            </a:r>
          </a:p>
        </p:txBody>
      </p:sp>
      <p:sp>
        <p:nvSpPr>
          <p:cNvPr id="43" name="Oval 25"/>
          <p:cNvSpPr>
            <a:spLocks noChangeArrowheads="1"/>
          </p:cNvSpPr>
          <p:nvPr/>
        </p:nvSpPr>
        <p:spPr bwMode="auto">
          <a:xfrm>
            <a:off x="10077275" y="1469471"/>
            <a:ext cx="1803634" cy="1610687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96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153266" y="3456842"/>
                <a:ext cx="3548976" cy="838941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8,7 .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 smtClean="0"/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/>
                  <a:t> = 5,8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266" y="3456842"/>
                <a:ext cx="3548976" cy="838941"/>
              </a:xfrm>
              <a:prstGeom prst="rect">
                <a:avLst/>
              </a:prstGeom>
              <a:blipFill>
                <a:blip r:embed="rId11"/>
                <a:stretch>
                  <a:fillRect l="-2568" r="-2568"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870298" y="4188732"/>
                <a:ext cx="4110605" cy="127561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100. 50% = 100.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400" dirty="0" smtClean="0"/>
                  <a:t>  = 50</a:t>
                </a:r>
              </a:p>
              <a:p>
                <a:pPr algn="ctr"/>
                <a:r>
                  <a:rPr lang="en-US" sz="2400" dirty="0" err="1" smtClean="0"/>
                  <a:t>Hoặc</a:t>
                </a:r>
                <a:r>
                  <a:rPr lang="en-US" sz="2400" dirty="0" smtClean="0"/>
                  <a:t>  100. 50% = 50. 100% = 50</a:t>
                </a:r>
                <a:endParaRPr lang="en-US" sz="24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298" y="4188732"/>
                <a:ext cx="4110605" cy="1275610"/>
              </a:xfrm>
              <a:prstGeom prst="rect">
                <a:avLst/>
              </a:prstGeom>
              <a:blipFill>
                <a:blip r:embed="rId12"/>
                <a:stretch>
                  <a:fillRect l="-2071" r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385797" y="6122368"/>
                <a:ext cx="3236053" cy="976311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/>
                  <a:t>20. 1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/>
                  <a:t>   = 20.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/>
                  <a:t>  = 30</a:t>
                </a:r>
                <a:endParaRPr lang="en-US" sz="24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797" y="6122368"/>
                <a:ext cx="3236053" cy="97631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352313" y="5313687"/>
                <a:ext cx="3232645" cy="1140958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−55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800" dirty="0" smtClean="0"/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800" dirty="0" smtClean="0"/>
                  <a:t>  = 5 </a:t>
                </a:r>
                <a:endParaRPr lang="en-US" sz="28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313" y="5313687"/>
                <a:ext cx="3232645" cy="114095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ounded Rectangle 47"/>
          <p:cNvSpPr/>
          <p:nvPr/>
        </p:nvSpPr>
        <p:spPr>
          <a:xfrm>
            <a:off x="6902392" y="5873473"/>
            <a:ext cx="2667000" cy="77135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0324" y="76104"/>
            <a:ext cx="3898232" cy="6805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3. </a:t>
            </a:r>
            <a:r>
              <a:rPr lang="en-US" sz="3600" b="1" dirty="0" err="1" smtClean="0">
                <a:solidFill>
                  <a:srgbClr val="FF0000"/>
                </a:solidFill>
              </a:rPr>
              <a:t>Luyện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tập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5" grpId="0" animBg="1"/>
      <p:bldP spid="5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"/>
            <a:ext cx="12192000" cy="6858000"/>
          </a:xfrm>
        </p:spPr>
      </p:pic>
      <p:sp>
        <p:nvSpPr>
          <p:cNvPr id="4" name="Rectangle 3">
            <a:hlinkClick r:id="" action="ppaction://noaction"/>
          </p:cNvPr>
          <p:cNvSpPr/>
          <p:nvPr/>
        </p:nvSpPr>
        <p:spPr>
          <a:xfrm>
            <a:off x="3347914" y="152400"/>
            <a:ext cx="556748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HÁI HOA DÂN CHỦ</a:t>
            </a:r>
          </a:p>
        </p:txBody>
      </p:sp>
      <p:pic>
        <p:nvPicPr>
          <p:cNvPr id="5" name="Picture 4" descr="Kết quả hình ảnh cho hình vẽ cái câ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54126"/>
            <a:ext cx="5176838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3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061914" y="936558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70C0"/>
                </a:solidFill>
              </a:rPr>
              <a:t>Đội</a:t>
            </a:r>
            <a:r>
              <a:rPr lang="en-US" sz="2800" b="1" dirty="0">
                <a:solidFill>
                  <a:srgbClr val="0070C0"/>
                </a:solidFill>
              </a:rPr>
              <a:t> 1</a:t>
            </a:r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10210800" y="936557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hlinkClick r:id="rId7" action="ppaction://hlinksldjump"/>
              </a:rPr>
              <a:t>Đội</a:t>
            </a:r>
            <a:r>
              <a:rPr lang="en-US" sz="2800" b="1" dirty="0">
                <a:hlinkClick r:id="rId7" action="ppaction://hlinksldjump"/>
              </a:rPr>
              <a:t> 2</a:t>
            </a:r>
            <a:endParaRPr lang="en-US" sz="2800" b="1" dirty="0"/>
          </a:p>
        </p:txBody>
      </p:sp>
      <p:pic>
        <p:nvPicPr>
          <p:cNvPr id="20" name="Picture 24" descr="Kết quả hình ảnh cho hình bông hoa 5 cán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63" y="4775926"/>
            <a:ext cx="5730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4" descr="Kết quả hình ảnh cho hình bông hoa 5 cán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275" y="1628774"/>
            <a:ext cx="5730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4" descr="Kết quả hình ảnh cho hình bông hoa 5 cán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64" y="3948113"/>
            <a:ext cx="5730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4" descr="Kết quả hình ảnh cho hình bông hoa 5 cán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15" y="3307848"/>
            <a:ext cx="5730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 descr="Kết quả hình ảnh cho hình bông hoa 5 cán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65" y="2386081"/>
            <a:ext cx="5730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Kết quả hình ảnh cho hình bông hoa 5 cán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056" y="4722251"/>
            <a:ext cx="5730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4" descr="Kết quả hình ảnh cho hình bông hoa 5 cán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493" y="3948113"/>
            <a:ext cx="5730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4" descr="Kết quả hình ảnh cho hình bông hoa 5 cán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556" y="3161921"/>
            <a:ext cx="5730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4" descr="Kết quả hình ảnh cho hình bông hoa 5 cán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556" y="2386082"/>
            <a:ext cx="5730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4" descr="Kết quả hình ảnh cho hình bông hoa 5 cán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556" y="1628775"/>
            <a:ext cx="5730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Oval 29"/>
          <p:cNvSpPr/>
          <p:nvPr/>
        </p:nvSpPr>
        <p:spPr>
          <a:xfrm>
            <a:off x="1119188" y="4701313"/>
            <a:ext cx="684212" cy="687388"/>
          </a:xfrm>
          <a:prstGeom prst="ellipse">
            <a:avLst/>
          </a:prstGeom>
          <a:solidFill>
            <a:srgbClr val="F8F8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50710" y="3933497"/>
            <a:ext cx="684212" cy="687388"/>
          </a:xfrm>
          <a:prstGeom prst="ellipse">
            <a:avLst/>
          </a:prstGeom>
          <a:solidFill>
            <a:srgbClr val="F8F8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144083" y="3185483"/>
            <a:ext cx="684212" cy="687388"/>
          </a:xfrm>
          <a:prstGeom prst="ellipse">
            <a:avLst/>
          </a:prstGeom>
          <a:solidFill>
            <a:srgbClr val="F8F8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148456" y="2349984"/>
            <a:ext cx="684212" cy="687388"/>
          </a:xfrm>
          <a:prstGeom prst="ellipse">
            <a:avLst/>
          </a:prstGeom>
          <a:solidFill>
            <a:srgbClr val="F8F8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149712" y="1554161"/>
            <a:ext cx="684212" cy="687388"/>
          </a:xfrm>
          <a:prstGeom prst="ellipse">
            <a:avLst/>
          </a:prstGeom>
          <a:solidFill>
            <a:srgbClr val="F8F8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438115" y="4649824"/>
            <a:ext cx="684212" cy="687388"/>
          </a:xfrm>
          <a:prstGeom prst="ellipse">
            <a:avLst/>
          </a:prstGeom>
          <a:solidFill>
            <a:srgbClr val="F8F8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0343853" y="3849309"/>
            <a:ext cx="684212" cy="687388"/>
          </a:xfrm>
          <a:prstGeom prst="ellipse">
            <a:avLst/>
          </a:prstGeom>
          <a:solidFill>
            <a:srgbClr val="F8F8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0361931" y="3068258"/>
            <a:ext cx="684212" cy="687388"/>
          </a:xfrm>
          <a:prstGeom prst="ellipse">
            <a:avLst/>
          </a:prstGeom>
          <a:solidFill>
            <a:srgbClr val="F8F8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0361931" y="2349984"/>
            <a:ext cx="684212" cy="687388"/>
          </a:xfrm>
          <a:prstGeom prst="ellipse">
            <a:avLst/>
          </a:prstGeom>
          <a:solidFill>
            <a:srgbClr val="F8F8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0361931" y="1561514"/>
            <a:ext cx="684212" cy="687388"/>
          </a:xfrm>
          <a:prstGeom prst="ellipse">
            <a:avLst/>
          </a:prstGeom>
          <a:solidFill>
            <a:srgbClr val="F8F8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0" name="ai la trieu phu mo dau - ai la trieu ph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91800" y="5947491"/>
            <a:ext cx="609600" cy="609600"/>
          </a:xfrm>
          <a:prstGeom prst="rect">
            <a:avLst/>
          </a:prstGeom>
        </p:spPr>
      </p:pic>
      <p:sp>
        <p:nvSpPr>
          <p:cNvPr id="41" name="Action Button: Home 40">
            <a:hlinkClick r:id="rId10" action="ppaction://hlinksldjump" highlightClick="1"/>
          </p:cNvPr>
          <p:cNvSpPr/>
          <p:nvPr/>
        </p:nvSpPr>
        <p:spPr>
          <a:xfrm>
            <a:off x="11579192" y="6410425"/>
            <a:ext cx="529389" cy="44757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68248" y="2267939"/>
            <a:ext cx="1066892" cy="999831"/>
          </a:xfrm>
          <a:prstGeom prst="rect">
            <a:avLst/>
          </a:prstGeom>
        </p:spPr>
      </p:pic>
      <p:pic>
        <p:nvPicPr>
          <p:cNvPr id="43" name="Picture 4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55400" y="3536866"/>
            <a:ext cx="1066892" cy="999831"/>
          </a:xfrm>
          <a:prstGeom prst="rect">
            <a:avLst/>
          </a:prstGeom>
        </p:spPr>
      </p:pic>
      <p:pic>
        <p:nvPicPr>
          <p:cNvPr id="45" name="Picture 44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82479" y="2813162"/>
            <a:ext cx="1066892" cy="1005927"/>
          </a:xfrm>
          <a:prstGeom prst="rect">
            <a:avLst/>
          </a:prstGeom>
        </p:spPr>
      </p:pic>
      <p:pic>
        <p:nvPicPr>
          <p:cNvPr id="46" name="Picture 45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08944" y="3933497"/>
            <a:ext cx="1066892" cy="999831"/>
          </a:xfrm>
          <a:prstGeom prst="rect">
            <a:avLst/>
          </a:prstGeom>
        </p:spPr>
      </p:pic>
      <p:pic>
        <p:nvPicPr>
          <p:cNvPr id="47" name="Picture 46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60890" y="3319173"/>
            <a:ext cx="1066892" cy="999831"/>
          </a:xfrm>
          <a:prstGeom prst="rect">
            <a:avLst/>
          </a:prstGeom>
        </p:spPr>
      </p:pic>
      <p:pic>
        <p:nvPicPr>
          <p:cNvPr id="48" name="Picture 4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473294" y="2270083"/>
            <a:ext cx="1066892" cy="999831"/>
          </a:xfrm>
          <a:prstGeom prst="rect">
            <a:avLst/>
          </a:prstGeom>
        </p:spPr>
      </p:pic>
      <p:sp>
        <p:nvSpPr>
          <p:cNvPr id="6" name="5-Point Star 5">
            <a:hlinkClick r:id="" action="ppaction://noaction"/>
          </p:cNvPr>
          <p:cNvSpPr/>
          <p:nvPr/>
        </p:nvSpPr>
        <p:spPr>
          <a:xfrm>
            <a:off x="73968" y="40433"/>
            <a:ext cx="1149292" cy="656107"/>
          </a:xfrm>
          <a:prstGeom prst="star5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44" name="5-Point Star 43">
            <a:hlinkClick r:id="" action="ppaction://noaction"/>
          </p:cNvPr>
          <p:cNvSpPr/>
          <p:nvPr/>
        </p:nvSpPr>
        <p:spPr>
          <a:xfrm>
            <a:off x="11004546" y="81126"/>
            <a:ext cx="1149292" cy="838852"/>
          </a:xfrm>
          <a:prstGeom prst="star5">
            <a:avLst/>
          </a:prstGeom>
          <a:solidFill>
            <a:srgbClr val="7030A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49" name="TextBox 13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061914" y="918774"/>
            <a:ext cx="990600" cy="523875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0" name="TextBox 14"/>
          <p:cNvSpPr txBox="1">
            <a:spLocks noChangeArrowheads="1"/>
          </p:cNvSpPr>
          <p:nvPr/>
        </p:nvSpPr>
        <p:spPr bwMode="auto">
          <a:xfrm>
            <a:off x="10146475" y="861944"/>
            <a:ext cx="990600" cy="523875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2" name="Picture 24" descr="Kết quả hình ảnh cho hình bông hoa 5 cán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1" y="5520433"/>
            <a:ext cx="5730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Oval 50"/>
          <p:cNvSpPr/>
          <p:nvPr/>
        </p:nvSpPr>
        <p:spPr>
          <a:xfrm>
            <a:off x="1144083" y="5445820"/>
            <a:ext cx="684212" cy="687388"/>
          </a:xfrm>
          <a:prstGeom prst="ellipse">
            <a:avLst/>
          </a:prstGeom>
          <a:solidFill>
            <a:srgbClr val="F8F8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4" name="Picture 53" descr="Kết quả hình ảnh cho hình bông hoa 5 cánh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658" y="5455761"/>
            <a:ext cx="5730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Oval 52"/>
          <p:cNvSpPr/>
          <p:nvPr/>
        </p:nvSpPr>
        <p:spPr>
          <a:xfrm>
            <a:off x="10417492" y="5373541"/>
            <a:ext cx="684212" cy="687388"/>
          </a:xfrm>
          <a:prstGeom prst="ellipse">
            <a:avLst/>
          </a:prstGeom>
          <a:solidFill>
            <a:srgbClr val="F8F8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8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035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9" grpId="0" animBg="1"/>
      <p:bldP spid="50" grpId="0" animBg="1"/>
      <p:bldP spid="51" grpId="0" animBg="1"/>
      <p:bldP spid="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0" descr="D:\downloads\hình ppt\mặt cười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484" y="4612089"/>
            <a:ext cx="22098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587" y="1358168"/>
            <a:ext cx="4665768" cy="545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371805" y="976850"/>
            <a:ext cx="5453308" cy="2308224"/>
            <a:chOff x="-654" y="30"/>
            <a:chExt cx="2627" cy="1454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-654" y="30"/>
              <a:ext cx="2627" cy="1454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vi-VN" sz="2400" dirty="0" err="1">
                  <a:latin typeface="Arial" panose="020B0604020202020204" pitchFamily="34" charset="0"/>
                  <a:ea typeface="ＭＳ Ｐゴシック" panose="020B0600070205080204" pitchFamily="34" charset="-128"/>
                </a:rPr>
                <a:t>Hôm</a:t>
              </a:r>
              <a:r>
                <a:rPr lang="en-US" altLang="vi-VN" sz="2400" dirty="0">
                  <a:latin typeface="Arial" panose="020B0604020202020204" pitchFamily="34" charset="0"/>
                  <a:ea typeface="ＭＳ Ｐゴシック" panose="020B0600070205080204" pitchFamily="34" charset="-128"/>
                </a:rPr>
                <a:t> nay </a:t>
              </a:r>
              <a:r>
                <a:rPr lang="en-US" altLang="vi-VN" sz="2400" dirty="0" err="1">
                  <a:latin typeface="Arial" panose="020B0604020202020204" pitchFamily="34" charset="0"/>
                  <a:ea typeface="ＭＳ Ｐゴシック" panose="020B0600070205080204" pitchFamily="34" charset="-128"/>
                </a:rPr>
                <a:t>cửa</a:t>
              </a:r>
              <a:r>
                <a:rPr lang="en-US" altLang="vi-VN" sz="2400" dirty="0">
                  <a:latin typeface="Arial" panose="020B0604020202020204" pitchFamily="34" charset="0"/>
                  <a:ea typeface="ＭＳ Ｐゴシック" panose="020B0600070205080204" pitchFamily="34" charset="-128"/>
                </a:rPr>
                <a:t> </a:t>
              </a:r>
              <a:r>
                <a:rPr lang="en-US" altLang="vi-VN" sz="2400" dirty="0" err="1">
                  <a:latin typeface="Arial" panose="020B0604020202020204" pitchFamily="34" charset="0"/>
                  <a:ea typeface="ＭＳ Ｐゴシック" panose="020B0600070205080204" pitchFamily="34" charset="-128"/>
                </a:rPr>
                <a:t>hàng</a:t>
              </a:r>
              <a:r>
                <a:rPr lang="en-US" altLang="vi-VN" sz="2400" dirty="0">
                  <a:latin typeface="Arial" panose="020B0604020202020204" pitchFamily="34" charset="0"/>
                  <a:ea typeface="ＭＳ Ｐゴシック" panose="020B0600070205080204" pitchFamily="34" charset="-128"/>
                </a:rPr>
                <a:t> </a:t>
              </a:r>
              <a:r>
                <a:rPr lang="en-US" altLang="vi-VN" sz="2400" dirty="0" err="1">
                  <a:latin typeface="Arial" panose="020B0604020202020204" pitchFamily="34" charset="0"/>
                  <a:ea typeface="ＭＳ Ｐゴシック" panose="020B0600070205080204" pitchFamily="34" charset="-128"/>
                </a:rPr>
                <a:t>bán</a:t>
              </a:r>
              <a:r>
                <a:rPr lang="en-US" altLang="vi-VN" sz="2400" dirty="0">
                  <a:latin typeface="Arial" panose="020B0604020202020204" pitchFamily="34" charset="0"/>
                  <a:ea typeface="ＭＳ Ｐゴシック" panose="020B0600070205080204" pitchFamily="34" charset="-128"/>
                </a:rPr>
                <a:t> </a:t>
              </a:r>
              <a:r>
                <a:rPr lang="en-US" altLang="vi-VN" sz="2400" dirty="0" err="1">
                  <a:latin typeface="Arial" panose="020B0604020202020204" pitchFamily="34" charset="0"/>
                  <a:ea typeface="ＭＳ Ｐゴシック" panose="020B0600070205080204" pitchFamily="34" charset="-128"/>
                </a:rPr>
                <a:t>được</a:t>
              </a:r>
              <a:r>
                <a:rPr lang="en-US" altLang="vi-VN" sz="2400" dirty="0">
                  <a:latin typeface="Arial" panose="020B0604020202020204" pitchFamily="34" charset="0"/>
                  <a:ea typeface="ＭＳ Ｐゴシック" panose="020B0600070205080204" pitchFamily="34" charset="-128"/>
                </a:rPr>
                <a:t>     </a:t>
              </a:r>
              <a:r>
                <a:rPr lang="en-US" altLang="vi-VN" sz="2400" dirty="0" err="1">
                  <a:latin typeface="Arial" panose="020B0604020202020204" pitchFamily="34" charset="0"/>
                  <a:ea typeface="ＭＳ Ｐゴシック" panose="020B0600070205080204" pitchFamily="34" charset="-128"/>
                </a:rPr>
                <a:t>số</a:t>
              </a:r>
              <a:r>
                <a:rPr lang="en-US" altLang="vi-VN" sz="2400" dirty="0">
                  <a:latin typeface="Arial" panose="020B0604020202020204" pitchFamily="34" charset="0"/>
                  <a:ea typeface="ＭＳ Ｐゴシック" panose="020B0600070205080204" pitchFamily="34" charset="-128"/>
                </a:rPr>
                <a:t> </a:t>
              </a:r>
              <a:r>
                <a:rPr lang="en-US" altLang="vi-VN" sz="2400" dirty="0" err="1">
                  <a:latin typeface="Arial" panose="020B0604020202020204" pitchFamily="34" charset="0"/>
                  <a:ea typeface="ＭＳ Ｐゴシック" panose="020B0600070205080204" pitchFamily="34" charset="-128"/>
                </a:rPr>
                <a:t>lon</a:t>
              </a:r>
              <a:r>
                <a:rPr lang="en-US" altLang="vi-VN" sz="2400" dirty="0">
                  <a:latin typeface="Arial" panose="020B0604020202020204" pitchFamily="34" charset="0"/>
                  <a:ea typeface="ＭＳ Ｐゴシック" panose="020B0600070205080204" pitchFamily="34" charset="-128"/>
                </a:rPr>
                <a:t> </a:t>
              </a:r>
              <a:r>
                <a:rPr lang="en-US" altLang="vi-VN" sz="2400" dirty="0" err="1">
                  <a:latin typeface="Arial" panose="020B0604020202020204" pitchFamily="34" charset="0"/>
                  <a:ea typeface="ＭＳ Ｐゴシック" panose="020B0600070205080204" pitchFamily="34" charset="-128"/>
                </a:rPr>
                <a:t>nước</a:t>
              </a:r>
              <a:r>
                <a:rPr lang="en-US" altLang="vi-VN" sz="2400" dirty="0">
                  <a:latin typeface="Arial" panose="020B0604020202020204" pitchFamily="34" charset="0"/>
                  <a:ea typeface="ＭＳ Ｐゴシック" panose="020B0600070205080204" pitchFamily="34" charset="-128"/>
                </a:rPr>
                <a:t> </a:t>
              </a:r>
              <a:r>
                <a:rPr lang="en-US" altLang="vi-VN" sz="2400" dirty="0" err="1">
                  <a:latin typeface="Arial" panose="020B0604020202020204" pitchFamily="34" charset="0"/>
                  <a:ea typeface="ＭＳ Ｐゴシック" panose="020B0600070205080204" pitchFamily="34" charset="-128"/>
                </a:rPr>
                <a:t>ngọt</a:t>
              </a:r>
              <a:r>
                <a:rPr lang="en-US" altLang="vi-VN" sz="2400" dirty="0">
                  <a:latin typeface="Arial" panose="020B0604020202020204" pitchFamily="34" charset="0"/>
                  <a:ea typeface="ＭＳ Ｐゴシック" panose="020B0600070205080204" pitchFamily="34" charset="-128"/>
                </a:rPr>
                <a:t> </a:t>
              </a:r>
              <a:r>
                <a:rPr lang="en-US" altLang="vi-VN" sz="2400" dirty="0" err="1" smtClean="0">
                  <a:latin typeface="Arial" panose="020B0604020202020204" pitchFamily="34" charset="0"/>
                  <a:ea typeface="ＭＳ Ｐゴシック" panose="020B0600070205080204" pitchFamily="34" charset="-128"/>
                </a:rPr>
                <a:t>trên</a:t>
              </a:r>
              <a:r>
                <a:rPr lang="en-US" altLang="vi-VN" sz="2400" dirty="0" smtClean="0">
                  <a:latin typeface="Arial" panose="020B0604020202020204" pitchFamily="34" charset="0"/>
                  <a:ea typeface="ＭＳ Ｐゴシック" panose="020B0600070205080204" pitchFamily="34" charset="-128"/>
                </a:rPr>
                <a:t> </a:t>
              </a:r>
              <a:r>
                <a:rPr lang="en-US" altLang="vi-VN" sz="2400" dirty="0" err="1" smtClean="0">
                  <a:latin typeface="Arial" panose="020B0604020202020204" pitchFamily="34" charset="0"/>
                  <a:ea typeface="ＭＳ Ｐゴシック" panose="020B0600070205080204" pitchFamily="34" charset="-128"/>
                </a:rPr>
                <a:t>kệ</a:t>
              </a:r>
              <a:r>
                <a:rPr lang="en-US" altLang="vi-VN" sz="2400" dirty="0" smtClean="0">
                  <a:latin typeface="Arial" panose="020B0604020202020204" pitchFamily="34" charset="0"/>
                  <a:ea typeface="ＭＳ Ｐゴシック" panose="020B0600070205080204" pitchFamily="34" charset="-128"/>
                </a:rPr>
                <a:t>. </a:t>
              </a:r>
              <a:r>
                <a:rPr lang="en-US" altLang="vi-VN" sz="2400" dirty="0" err="1">
                  <a:latin typeface="Arial" panose="020B0604020202020204" pitchFamily="34" charset="0"/>
                  <a:ea typeface="ＭＳ Ｐゴシック" panose="020B0600070205080204" pitchFamily="34" charset="-128"/>
                </a:rPr>
                <a:t>Hỏi</a:t>
              </a:r>
              <a:r>
                <a:rPr lang="en-US" altLang="vi-VN" sz="2400" dirty="0">
                  <a:latin typeface="Arial" panose="020B0604020202020204" pitchFamily="34" charset="0"/>
                  <a:ea typeface="ＭＳ Ｐゴシック" panose="020B0600070205080204" pitchFamily="34" charset="-128"/>
                </a:rPr>
                <a:t> </a:t>
              </a:r>
              <a:r>
                <a:rPr lang="en-US" altLang="vi-VN" sz="2400" dirty="0" err="1">
                  <a:latin typeface="Arial" panose="020B0604020202020204" pitchFamily="34" charset="0"/>
                  <a:ea typeface="ＭＳ Ｐゴシック" panose="020B0600070205080204" pitchFamily="34" charset="-128"/>
                </a:rPr>
                <a:t>cửa</a:t>
              </a:r>
              <a:r>
                <a:rPr lang="en-US" altLang="vi-VN" sz="2400" dirty="0">
                  <a:latin typeface="Arial" panose="020B0604020202020204" pitchFamily="34" charset="0"/>
                  <a:ea typeface="ＭＳ Ｐゴシック" panose="020B0600070205080204" pitchFamily="34" charset="-128"/>
                </a:rPr>
                <a:t> </a:t>
              </a:r>
              <a:r>
                <a:rPr lang="en-US" altLang="vi-VN" sz="2400" dirty="0" err="1">
                  <a:latin typeface="Arial" panose="020B0604020202020204" pitchFamily="34" charset="0"/>
                  <a:ea typeface="ＭＳ Ｐゴシック" panose="020B0600070205080204" pitchFamily="34" charset="-128"/>
                </a:rPr>
                <a:t>hàng</a:t>
              </a:r>
              <a:r>
                <a:rPr lang="en-US" altLang="vi-VN" sz="2400" dirty="0">
                  <a:latin typeface="Arial" panose="020B0604020202020204" pitchFamily="34" charset="0"/>
                  <a:ea typeface="ＭＳ Ｐゴシック" panose="020B0600070205080204" pitchFamily="34" charset="-128"/>
                </a:rPr>
                <a:t> </a:t>
              </a:r>
              <a:r>
                <a:rPr lang="en-US" altLang="vi-VN" sz="2400" dirty="0" err="1">
                  <a:latin typeface="Arial" panose="020B0604020202020204" pitchFamily="34" charset="0"/>
                  <a:ea typeface="ＭＳ Ｐゴシック" panose="020B0600070205080204" pitchFamily="34" charset="-128"/>
                </a:rPr>
                <a:t>còn</a:t>
              </a:r>
              <a:r>
                <a:rPr lang="en-US" altLang="vi-VN" sz="2400" dirty="0">
                  <a:latin typeface="Arial" panose="020B0604020202020204" pitchFamily="34" charset="0"/>
                  <a:ea typeface="ＭＳ Ｐゴシック" panose="020B0600070205080204" pitchFamily="34" charset="-128"/>
                </a:rPr>
                <a:t> </a:t>
              </a:r>
              <a:r>
                <a:rPr lang="en-US" altLang="vi-VN" sz="2400" dirty="0" err="1">
                  <a:latin typeface="Arial" panose="020B0604020202020204" pitchFamily="34" charset="0"/>
                  <a:ea typeface="ＭＳ Ｐゴシック" panose="020B0600070205080204" pitchFamily="34" charset="-128"/>
                </a:rPr>
                <a:t>lại</a:t>
              </a:r>
              <a:r>
                <a:rPr lang="en-US" altLang="vi-VN" sz="2400" dirty="0">
                  <a:latin typeface="Arial" panose="020B0604020202020204" pitchFamily="34" charset="0"/>
                  <a:ea typeface="ＭＳ Ｐゴシック" panose="020B0600070205080204" pitchFamily="34" charset="-128"/>
                </a:rPr>
                <a:t> </a:t>
              </a:r>
              <a:r>
                <a:rPr lang="en-US" altLang="vi-VN" sz="2400" dirty="0" err="1">
                  <a:latin typeface="Arial" panose="020B0604020202020204" pitchFamily="34" charset="0"/>
                  <a:ea typeface="ＭＳ Ｐゴシック" panose="020B0600070205080204" pitchFamily="34" charset="-128"/>
                </a:rPr>
                <a:t>mấy</a:t>
              </a:r>
              <a:r>
                <a:rPr lang="en-US" altLang="vi-VN" sz="2400" dirty="0">
                  <a:latin typeface="Arial" panose="020B0604020202020204" pitchFamily="34" charset="0"/>
                  <a:ea typeface="ＭＳ Ｐゴシック" panose="020B0600070205080204" pitchFamily="34" charset="-128"/>
                </a:rPr>
                <a:t> </a:t>
              </a:r>
              <a:r>
                <a:rPr lang="en-US" altLang="vi-VN" sz="2400" dirty="0" err="1">
                  <a:latin typeface="Arial" panose="020B0604020202020204" pitchFamily="34" charset="0"/>
                  <a:ea typeface="ＭＳ Ｐゴシック" panose="020B0600070205080204" pitchFamily="34" charset="-128"/>
                </a:rPr>
                <a:t>lon</a:t>
              </a:r>
              <a:r>
                <a:rPr lang="en-US" altLang="vi-VN" sz="2400" dirty="0">
                  <a:latin typeface="Arial" panose="020B0604020202020204" pitchFamily="34" charset="0"/>
                  <a:ea typeface="ＭＳ Ｐゴシック" panose="020B0600070205080204" pitchFamily="34" charset="-128"/>
                </a:rPr>
                <a:t> </a:t>
              </a:r>
              <a:r>
                <a:rPr lang="en-US" altLang="vi-VN" sz="2400" dirty="0" err="1">
                  <a:latin typeface="Arial" panose="020B0604020202020204" pitchFamily="34" charset="0"/>
                  <a:ea typeface="ＭＳ Ｐゴシック" panose="020B0600070205080204" pitchFamily="34" charset="-128"/>
                </a:rPr>
                <a:t>nước</a:t>
              </a:r>
              <a:r>
                <a:rPr lang="en-US" altLang="vi-VN" sz="2400" dirty="0">
                  <a:latin typeface="Arial" panose="020B0604020202020204" pitchFamily="34" charset="0"/>
                  <a:ea typeface="ＭＳ Ｐゴシック" panose="020B0600070205080204" pitchFamily="34" charset="-128"/>
                </a:rPr>
                <a:t> </a:t>
              </a:r>
              <a:r>
                <a:rPr lang="en-US" altLang="vi-VN" sz="2400" dirty="0" err="1">
                  <a:latin typeface="Arial" panose="020B0604020202020204" pitchFamily="34" charset="0"/>
                  <a:ea typeface="ＭＳ Ｐゴシック" panose="020B0600070205080204" pitchFamily="34" charset="-128"/>
                </a:rPr>
                <a:t>ngọt</a:t>
              </a:r>
              <a:r>
                <a:rPr lang="en-US" altLang="vi-VN" sz="2400" dirty="0">
                  <a:latin typeface="Arial" panose="020B0604020202020204" pitchFamily="34" charset="0"/>
                  <a:ea typeface="ＭＳ Ｐゴシック" panose="020B0600070205080204" pitchFamily="34" charset="-128"/>
                </a:rPr>
                <a:t>?</a:t>
              </a:r>
            </a:p>
          </p:txBody>
        </p:sp>
        <p:graphicFrame>
          <p:nvGraphicFramePr>
            <p:cNvPr id="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2713436"/>
                </p:ext>
              </p:extLst>
            </p:nvPr>
          </p:nvGraphicFramePr>
          <p:xfrm>
            <a:off x="1339" y="73"/>
            <a:ext cx="206" cy="4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34" name="Equation" r:id="rId10" imgW="520700" imgH="1054100" progId="Equation.DSMT4">
                    <p:embed/>
                  </p:oleObj>
                </mc:Choice>
                <mc:Fallback>
                  <p:oleObj name="Equation" r:id="rId10" imgW="520700" imgH="1054100" progId="Equation.DSMT4">
                    <p:embed/>
                    <p:pic>
                      <p:nvPicPr>
                        <p:cNvPr id="2151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9" y="73"/>
                          <a:ext cx="206" cy="4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" name="Picture 22" descr="Kết quả hình ảnh cho hình bông hoa 5 cánh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5" y="122354"/>
            <a:ext cx="1066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>
            <a:hlinkClick r:id="" action="ppaction://noaction"/>
          </p:cNvPr>
          <p:cNvSpPr/>
          <p:nvPr/>
        </p:nvSpPr>
        <p:spPr>
          <a:xfrm>
            <a:off x="430999" y="354868"/>
            <a:ext cx="546100" cy="554037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1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3" name="Rectangle 12">
            <a:hlinkClick r:id="" action="ppaction://noaction"/>
          </p:cNvPr>
          <p:cNvSpPr/>
          <p:nvPr/>
        </p:nvSpPr>
        <p:spPr>
          <a:xfrm>
            <a:off x="4143049" y="183389"/>
            <a:ext cx="4127648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HÁI HOA DÂN CHỦ</a:t>
            </a:r>
          </a:p>
        </p:txBody>
      </p:sp>
      <p:sp>
        <p:nvSpPr>
          <p:cNvPr id="12" name="Freeform 11"/>
          <p:cNvSpPr/>
          <p:nvPr/>
        </p:nvSpPr>
        <p:spPr>
          <a:xfrm>
            <a:off x="102742" y="3595955"/>
            <a:ext cx="1971157" cy="835909"/>
          </a:xfrm>
          <a:custGeom>
            <a:avLst/>
            <a:gdLst>
              <a:gd name="connsiteX0" fmla="*/ 0 w 1959160"/>
              <a:gd name="connsiteY0" fmla="*/ 0 h 783664"/>
              <a:gd name="connsiteX1" fmla="*/ 1567328 w 1959160"/>
              <a:gd name="connsiteY1" fmla="*/ 0 h 783664"/>
              <a:gd name="connsiteX2" fmla="*/ 1959160 w 1959160"/>
              <a:gd name="connsiteY2" fmla="*/ 391832 h 783664"/>
              <a:gd name="connsiteX3" fmla="*/ 1567328 w 1959160"/>
              <a:gd name="connsiteY3" fmla="*/ 783664 h 783664"/>
              <a:gd name="connsiteX4" fmla="*/ 0 w 1959160"/>
              <a:gd name="connsiteY4" fmla="*/ 783664 h 783664"/>
              <a:gd name="connsiteX5" fmla="*/ 391832 w 1959160"/>
              <a:gd name="connsiteY5" fmla="*/ 391832 h 783664"/>
              <a:gd name="connsiteX6" fmla="*/ 0 w 1959160"/>
              <a:gd name="connsiteY6" fmla="*/ 0 h 78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9160" h="783664">
                <a:moveTo>
                  <a:pt x="0" y="0"/>
                </a:moveTo>
                <a:lnTo>
                  <a:pt x="1567328" y="0"/>
                </a:lnTo>
                <a:lnTo>
                  <a:pt x="1959160" y="391832"/>
                </a:lnTo>
                <a:lnTo>
                  <a:pt x="1567328" y="783664"/>
                </a:lnTo>
                <a:lnTo>
                  <a:pt x="0" y="783664"/>
                </a:lnTo>
                <a:lnTo>
                  <a:pt x="391832" y="3918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7844" tIns="32004" rIns="423836" bIns="32004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chemeClr val="tx1"/>
                </a:solidFill>
              </a:rPr>
              <a:t>A) </a:t>
            </a:r>
          </a:p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chemeClr val="tx1"/>
                </a:solidFill>
              </a:rPr>
              <a:t>14 </a:t>
            </a:r>
            <a:r>
              <a:rPr lang="en-US" sz="2400" kern="1200" dirty="0" err="1" smtClean="0">
                <a:solidFill>
                  <a:schemeClr val="tx1"/>
                </a:solidFill>
              </a:rPr>
              <a:t>lon</a:t>
            </a:r>
            <a:endParaRPr lang="en-US" sz="2400" kern="1200" dirty="0">
              <a:solidFill>
                <a:schemeClr val="tx1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1876784" y="3595955"/>
            <a:ext cx="1971157" cy="835909"/>
          </a:xfrm>
          <a:custGeom>
            <a:avLst/>
            <a:gdLst>
              <a:gd name="connsiteX0" fmla="*/ 0 w 1959160"/>
              <a:gd name="connsiteY0" fmla="*/ 0 h 783664"/>
              <a:gd name="connsiteX1" fmla="*/ 1567328 w 1959160"/>
              <a:gd name="connsiteY1" fmla="*/ 0 h 783664"/>
              <a:gd name="connsiteX2" fmla="*/ 1959160 w 1959160"/>
              <a:gd name="connsiteY2" fmla="*/ 391832 h 783664"/>
              <a:gd name="connsiteX3" fmla="*/ 1567328 w 1959160"/>
              <a:gd name="connsiteY3" fmla="*/ 783664 h 783664"/>
              <a:gd name="connsiteX4" fmla="*/ 0 w 1959160"/>
              <a:gd name="connsiteY4" fmla="*/ 783664 h 783664"/>
              <a:gd name="connsiteX5" fmla="*/ 391832 w 1959160"/>
              <a:gd name="connsiteY5" fmla="*/ 391832 h 783664"/>
              <a:gd name="connsiteX6" fmla="*/ 0 w 1959160"/>
              <a:gd name="connsiteY6" fmla="*/ 0 h 78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9160" h="783664">
                <a:moveTo>
                  <a:pt x="0" y="0"/>
                </a:moveTo>
                <a:lnTo>
                  <a:pt x="1567328" y="0"/>
                </a:lnTo>
                <a:lnTo>
                  <a:pt x="1959160" y="391832"/>
                </a:lnTo>
                <a:lnTo>
                  <a:pt x="1567328" y="783664"/>
                </a:lnTo>
                <a:lnTo>
                  <a:pt x="0" y="783664"/>
                </a:lnTo>
                <a:lnTo>
                  <a:pt x="391832" y="3918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465231"/>
              <a:satOff val="-15989"/>
              <a:lumOff val="588"/>
              <a:alphaOff val="0"/>
            </a:schemeClr>
          </a:fillRef>
          <a:effectRef idx="0">
            <a:schemeClr val="accent4">
              <a:hueOff val="3465231"/>
              <a:satOff val="-15989"/>
              <a:lumOff val="5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7844" tIns="32004" rIns="423836" bIns="32004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chemeClr val="tx1"/>
                </a:solidFill>
              </a:rPr>
              <a:t>B )</a:t>
            </a:r>
          </a:p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chemeClr val="tx1"/>
                </a:solidFill>
              </a:rPr>
              <a:t>24 </a:t>
            </a:r>
            <a:r>
              <a:rPr lang="en-US" sz="2400" kern="1200" dirty="0" err="1" smtClean="0">
                <a:solidFill>
                  <a:schemeClr val="tx1"/>
                </a:solidFill>
              </a:rPr>
              <a:t>lon</a:t>
            </a:r>
            <a:endParaRPr lang="en-US" sz="2400" kern="1200" dirty="0">
              <a:solidFill>
                <a:schemeClr val="tx1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3721849" y="3606713"/>
            <a:ext cx="1971157" cy="835909"/>
          </a:xfrm>
          <a:custGeom>
            <a:avLst/>
            <a:gdLst>
              <a:gd name="connsiteX0" fmla="*/ 0 w 1959160"/>
              <a:gd name="connsiteY0" fmla="*/ 0 h 783664"/>
              <a:gd name="connsiteX1" fmla="*/ 1567328 w 1959160"/>
              <a:gd name="connsiteY1" fmla="*/ 0 h 783664"/>
              <a:gd name="connsiteX2" fmla="*/ 1959160 w 1959160"/>
              <a:gd name="connsiteY2" fmla="*/ 391832 h 783664"/>
              <a:gd name="connsiteX3" fmla="*/ 1567328 w 1959160"/>
              <a:gd name="connsiteY3" fmla="*/ 783664 h 783664"/>
              <a:gd name="connsiteX4" fmla="*/ 0 w 1959160"/>
              <a:gd name="connsiteY4" fmla="*/ 783664 h 783664"/>
              <a:gd name="connsiteX5" fmla="*/ 391832 w 1959160"/>
              <a:gd name="connsiteY5" fmla="*/ 391832 h 783664"/>
              <a:gd name="connsiteX6" fmla="*/ 0 w 1959160"/>
              <a:gd name="connsiteY6" fmla="*/ 0 h 78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9160" h="783664">
                <a:moveTo>
                  <a:pt x="0" y="0"/>
                </a:moveTo>
                <a:lnTo>
                  <a:pt x="1567328" y="0"/>
                </a:lnTo>
                <a:lnTo>
                  <a:pt x="1959160" y="391832"/>
                </a:lnTo>
                <a:lnTo>
                  <a:pt x="1567328" y="783664"/>
                </a:lnTo>
                <a:lnTo>
                  <a:pt x="0" y="783664"/>
                </a:lnTo>
                <a:lnTo>
                  <a:pt x="391832" y="39183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6930461"/>
              <a:satOff val="-31979"/>
              <a:lumOff val="1177"/>
              <a:alphaOff val="0"/>
            </a:schemeClr>
          </a:fillRef>
          <a:effectRef idx="0">
            <a:schemeClr val="accent4">
              <a:hueOff val="6930461"/>
              <a:satOff val="-31979"/>
              <a:lumOff val="117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7844" tIns="32004" rIns="423836" bIns="32004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C )</a:t>
            </a:r>
          </a:p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10 </a:t>
            </a:r>
            <a:r>
              <a:rPr lang="en-US" sz="2400" kern="1200" dirty="0" err="1" smtClean="0"/>
              <a:t>lon</a:t>
            </a:r>
            <a:endParaRPr lang="en-US" sz="2400" kern="1200" dirty="0"/>
          </a:p>
        </p:txBody>
      </p:sp>
      <p:sp>
        <p:nvSpPr>
          <p:cNvPr id="35" name="Freeform 34"/>
          <p:cNvSpPr/>
          <p:nvPr/>
        </p:nvSpPr>
        <p:spPr>
          <a:xfrm>
            <a:off x="5424866" y="3595955"/>
            <a:ext cx="1971157" cy="835909"/>
          </a:xfrm>
          <a:custGeom>
            <a:avLst/>
            <a:gdLst>
              <a:gd name="connsiteX0" fmla="*/ 0 w 1959160"/>
              <a:gd name="connsiteY0" fmla="*/ 0 h 783664"/>
              <a:gd name="connsiteX1" fmla="*/ 1567328 w 1959160"/>
              <a:gd name="connsiteY1" fmla="*/ 0 h 783664"/>
              <a:gd name="connsiteX2" fmla="*/ 1959160 w 1959160"/>
              <a:gd name="connsiteY2" fmla="*/ 391832 h 783664"/>
              <a:gd name="connsiteX3" fmla="*/ 1567328 w 1959160"/>
              <a:gd name="connsiteY3" fmla="*/ 783664 h 783664"/>
              <a:gd name="connsiteX4" fmla="*/ 0 w 1959160"/>
              <a:gd name="connsiteY4" fmla="*/ 783664 h 783664"/>
              <a:gd name="connsiteX5" fmla="*/ 391832 w 1959160"/>
              <a:gd name="connsiteY5" fmla="*/ 391832 h 783664"/>
              <a:gd name="connsiteX6" fmla="*/ 0 w 1959160"/>
              <a:gd name="connsiteY6" fmla="*/ 0 h 78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9160" h="783664">
                <a:moveTo>
                  <a:pt x="0" y="0"/>
                </a:moveTo>
                <a:lnTo>
                  <a:pt x="1567328" y="0"/>
                </a:lnTo>
                <a:lnTo>
                  <a:pt x="1959160" y="391832"/>
                </a:lnTo>
                <a:lnTo>
                  <a:pt x="1567328" y="783664"/>
                </a:lnTo>
                <a:lnTo>
                  <a:pt x="0" y="783664"/>
                </a:lnTo>
                <a:lnTo>
                  <a:pt x="391832" y="3918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7844" tIns="32004" rIns="423836" bIns="32004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/>
              <a:t>D )</a:t>
            </a:r>
          </a:p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7 </a:t>
            </a:r>
            <a:r>
              <a:rPr lang="en-US" sz="2400" kern="1200" dirty="0" err="1" smtClean="0"/>
              <a:t>lon</a:t>
            </a:r>
            <a:endParaRPr lang="en-US" sz="2400" kern="1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82588" y="966764"/>
                <a:ext cx="5453307" cy="226480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8575">
                <a:solidFill>
                  <a:srgbClr val="FFFF0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400" dirty="0" smtClean="0"/>
                  <a:t>Số </a:t>
                </a:r>
                <a:r>
                  <a:rPr lang="en-US" sz="2400" dirty="0" err="1" smtClean="0"/>
                  <a:t>lon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nước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ngọt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đã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bán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được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 </a:t>
                </a:r>
              </a:p>
              <a:p>
                <a:r>
                  <a:rPr lang="en-US" sz="2400" dirty="0" smtClean="0"/>
                  <a:t>24.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 smtClean="0"/>
                  <a:t> = 14 (</a:t>
                </a:r>
                <a:r>
                  <a:rPr lang="en-US" sz="2400" dirty="0" err="1" smtClean="0"/>
                  <a:t>lon</a:t>
                </a:r>
                <a:r>
                  <a:rPr lang="en-US" sz="2400" dirty="0" smtClean="0"/>
                  <a:t>)</a:t>
                </a:r>
              </a:p>
              <a:p>
                <a:r>
                  <a:rPr lang="en-US" sz="2400" dirty="0" err="1" smtClean="0"/>
                  <a:t>Cửa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hàng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còn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lại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số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lon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nước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ngọt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:</a:t>
                </a:r>
              </a:p>
              <a:p>
                <a:r>
                  <a:rPr lang="en-US" sz="2400" dirty="0" smtClean="0"/>
                  <a:t> 24 – 14 = 10 </a:t>
                </a:r>
                <a:r>
                  <a:rPr lang="en-US" sz="2400" dirty="0" err="1" smtClean="0"/>
                  <a:t>lon</a:t>
                </a:r>
                <a:endParaRPr lang="en-US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588" y="966764"/>
                <a:ext cx="5453307" cy="2264807"/>
              </a:xfrm>
              <a:prstGeom prst="rect">
                <a:avLst/>
              </a:prstGeom>
              <a:blipFill>
                <a:blip r:embed="rId15"/>
                <a:stretch>
                  <a:fillRect l="-1557"/>
                </a:stretch>
              </a:blipFill>
              <a:ln w="28575"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ction Button: Return 1">
            <a:hlinkClick r:id="rId16" action="ppaction://hlinksldjump" highlightClick="1"/>
          </p:cNvPr>
          <p:cNvSpPr/>
          <p:nvPr/>
        </p:nvSpPr>
        <p:spPr>
          <a:xfrm>
            <a:off x="6696585" y="6262350"/>
            <a:ext cx="738495" cy="4572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10586905" y="103561"/>
            <a:ext cx="1580015" cy="1490347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0</a:t>
            </a:r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10586905" y="103561"/>
            <a:ext cx="1580015" cy="1490347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</a:t>
            </a:r>
          </a:p>
        </p:txBody>
      </p:sp>
      <p:sp>
        <p:nvSpPr>
          <p:cNvPr id="18" name="Oval 11"/>
          <p:cNvSpPr>
            <a:spLocks noChangeArrowheads="1"/>
          </p:cNvSpPr>
          <p:nvPr/>
        </p:nvSpPr>
        <p:spPr bwMode="auto">
          <a:xfrm>
            <a:off x="10586905" y="103561"/>
            <a:ext cx="1580015" cy="1490347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2</a:t>
            </a:r>
          </a:p>
        </p:txBody>
      </p: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10586905" y="103561"/>
            <a:ext cx="1580015" cy="1490347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3</a:t>
            </a:r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auto">
          <a:xfrm>
            <a:off x="10586905" y="103561"/>
            <a:ext cx="1580015" cy="1490347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4</a:t>
            </a:r>
          </a:p>
        </p:txBody>
      </p:sp>
      <p:sp>
        <p:nvSpPr>
          <p:cNvPr id="21" name="Oval 14"/>
          <p:cNvSpPr>
            <a:spLocks noChangeArrowheads="1"/>
          </p:cNvSpPr>
          <p:nvPr/>
        </p:nvSpPr>
        <p:spPr bwMode="auto">
          <a:xfrm>
            <a:off x="10586905" y="103561"/>
            <a:ext cx="1580015" cy="1490347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5</a:t>
            </a:r>
          </a:p>
        </p:txBody>
      </p:sp>
      <p:sp>
        <p:nvSpPr>
          <p:cNvPr id="22" name="Oval 15"/>
          <p:cNvSpPr>
            <a:spLocks noChangeArrowheads="1"/>
          </p:cNvSpPr>
          <p:nvPr/>
        </p:nvSpPr>
        <p:spPr bwMode="auto">
          <a:xfrm>
            <a:off x="10586905" y="103561"/>
            <a:ext cx="1580015" cy="1490347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6</a:t>
            </a:r>
          </a:p>
        </p:txBody>
      </p:sp>
      <p:sp>
        <p:nvSpPr>
          <p:cNvPr id="23" name="Oval 16"/>
          <p:cNvSpPr>
            <a:spLocks noChangeArrowheads="1"/>
          </p:cNvSpPr>
          <p:nvPr/>
        </p:nvSpPr>
        <p:spPr bwMode="auto">
          <a:xfrm>
            <a:off x="10586905" y="103561"/>
            <a:ext cx="1580015" cy="1490347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7</a:t>
            </a:r>
          </a:p>
        </p:txBody>
      </p:sp>
      <p:sp>
        <p:nvSpPr>
          <p:cNvPr id="24" name="Oval 17"/>
          <p:cNvSpPr>
            <a:spLocks noChangeArrowheads="1"/>
          </p:cNvSpPr>
          <p:nvPr/>
        </p:nvSpPr>
        <p:spPr bwMode="auto">
          <a:xfrm>
            <a:off x="10586905" y="103561"/>
            <a:ext cx="1580015" cy="1490347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8</a:t>
            </a:r>
          </a:p>
        </p:txBody>
      </p:sp>
      <p:sp>
        <p:nvSpPr>
          <p:cNvPr id="25" name="Oval 18"/>
          <p:cNvSpPr>
            <a:spLocks noChangeArrowheads="1"/>
          </p:cNvSpPr>
          <p:nvPr/>
        </p:nvSpPr>
        <p:spPr bwMode="auto">
          <a:xfrm>
            <a:off x="10586905" y="103561"/>
            <a:ext cx="1580015" cy="1490347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9</a:t>
            </a:r>
          </a:p>
        </p:txBody>
      </p:sp>
      <p:sp>
        <p:nvSpPr>
          <p:cNvPr id="26" name="Oval 19"/>
          <p:cNvSpPr>
            <a:spLocks noChangeArrowheads="1"/>
          </p:cNvSpPr>
          <p:nvPr/>
        </p:nvSpPr>
        <p:spPr bwMode="auto">
          <a:xfrm>
            <a:off x="10586905" y="103561"/>
            <a:ext cx="1580015" cy="1490347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10</a:t>
            </a:r>
          </a:p>
        </p:txBody>
      </p:sp>
      <p:sp>
        <p:nvSpPr>
          <p:cNvPr id="27" name="Oval 20"/>
          <p:cNvSpPr>
            <a:spLocks noChangeArrowheads="1"/>
          </p:cNvSpPr>
          <p:nvPr/>
        </p:nvSpPr>
        <p:spPr bwMode="auto">
          <a:xfrm>
            <a:off x="10586905" y="103561"/>
            <a:ext cx="1580015" cy="1490347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11</a:t>
            </a:r>
          </a:p>
        </p:txBody>
      </p:sp>
      <p:sp>
        <p:nvSpPr>
          <p:cNvPr id="28" name="Oval 21"/>
          <p:cNvSpPr>
            <a:spLocks noChangeArrowheads="1"/>
          </p:cNvSpPr>
          <p:nvPr/>
        </p:nvSpPr>
        <p:spPr bwMode="auto">
          <a:xfrm>
            <a:off x="10586905" y="103561"/>
            <a:ext cx="1580015" cy="1490347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12</a:t>
            </a:r>
          </a:p>
        </p:txBody>
      </p:sp>
      <p:sp>
        <p:nvSpPr>
          <p:cNvPr id="29" name="Oval 22"/>
          <p:cNvSpPr>
            <a:spLocks noChangeArrowheads="1"/>
          </p:cNvSpPr>
          <p:nvPr/>
        </p:nvSpPr>
        <p:spPr bwMode="auto">
          <a:xfrm>
            <a:off x="10586905" y="103561"/>
            <a:ext cx="1580015" cy="1490347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13</a:t>
            </a:r>
          </a:p>
        </p:txBody>
      </p:sp>
      <p:sp>
        <p:nvSpPr>
          <p:cNvPr id="30" name="Oval 23"/>
          <p:cNvSpPr>
            <a:spLocks noChangeArrowheads="1"/>
          </p:cNvSpPr>
          <p:nvPr/>
        </p:nvSpPr>
        <p:spPr bwMode="auto">
          <a:xfrm>
            <a:off x="10586905" y="103561"/>
            <a:ext cx="1580015" cy="1490347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14</a:t>
            </a:r>
          </a:p>
        </p:txBody>
      </p:sp>
      <p:sp>
        <p:nvSpPr>
          <p:cNvPr id="31" name="Oval 24"/>
          <p:cNvSpPr>
            <a:spLocks noChangeArrowheads="1"/>
          </p:cNvSpPr>
          <p:nvPr/>
        </p:nvSpPr>
        <p:spPr bwMode="auto">
          <a:xfrm>
            <a:off x="10586905" y="103561"/>
            <a:ext cx="1580015" cy="1490347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15</a:t>
            </a:r>
          </a:p>
        </p:txBody>
      </p:sp>
      <p:sp>
        <p:nvSpPr>
          <p:cNvPr id="32" name="Oval 25"/>
          <p:cNvSpPr>
            <a:spLocks noChangeArrowheads="1"/>
          </p:cNvSpPr>
          <p:nvPr/>
        </p:nvSpPr>
        <p:spPr bwMode="auto">
          <a:xfrm>
            <a:off x="10586905" y="103561"/>
            <a:ext cx="1580015" cy="1490347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96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pic>
        <p:nvPicPr>
          <p:cNvPr id="36" name="Picture 11" descr="D:\downloads\hình ppt\mặt buồn.jpg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87" y="4913336"/>
            <a:ext cx="1658433" cy="136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3708156" y="6517506"/>
            <a:ext cx="1696063" cy="223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11" descr="D:\downloads\hình ppt\mặt buồn.jpg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935" y="4971791"/>
            <a:ext cx="1619855" cy="142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1" descr="D:\downloads\hình ppt\mặt buồn.jpg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847" y="4971791"/>
            <a:ext cx="1613255" cy="142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355691" y="3480619"/>
            <a:ext cx="737420" cy="570271"/>
          </a:xfrm>
          <a:prstGeom prst="ellipse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 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345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" presetClass="exit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" presetClass="exit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" presetClass="exit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" presetClass="exit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8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82767" y="570452"/>
            <a:ext cx="4488110" cy="1006678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KHỞI ĐỘNG</a:t>
            </a:r>
            <a:endParaRPr lang="en-US" sz="3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28131" y="2592198"/>
                <a:ext cx="9227890" cy="192946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800" dirty="0" smtClean="0"/>
                  <a:t>Áp </a:t>
                </a:r>
                <a:r>
                  <a:rPr lang="en-US" sz="2800" dirty="0" err="1" smtClean="0"/>
                  <a:t>dụng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tính</a:t>
                </a:r>
                <a:r>
                  <a:rPr lang="en-US" sz="2800" dirty="0" smtClean="0"/>
                  <a:t>:   14.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131" y="2592198"/>
                <a:ext cx="9227890" cy="1929468"/>
              </a:xfrm>
              <a:prstGeom prst="rect">
                <a:avLst/>
              </a:prstGeom>
              <a:blipFill>
                <a:blip r:embed="rId2"/>
                <a:stretch>
                  <a:fillRect l="-13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625079" y="2482924"/>
            <a:ext cx="9433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212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irthday cak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195" y="878397"/>
            <a:ext cx="5295900" cy="58975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6413383" y="3168941"/>
            <a:ext cx="4835525" cy="34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699383" y="1492541"/>
            <a:ext cx="0" cy="350520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699383" y="1416341"/>
            <a:ext cx="2667000" cy="1773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653359" y="845934"/>
            <a:ext cx="67595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Một</a:t>
            </a:r>
            <a:r>
              <a:rPr lang="en-US" altLang="vi-VN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ổ </a:t>
            </a:r>
            <a:r>
              <a:rPr lang="en-US" altLang="vi-VN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bánh</a:t>
            </a:r>
            <a:r>
              <a:rPr lang="en-US" altLang="vi-VN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sinh</a:t>
            </a:r>
            <a:r>
              <a:rPr lang="en-US" altLang="vi-VN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nhật</a:t>
            </a:r>
            <a:r>
              <a:rPr lang="en-US" altLang="vi-VN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giá</a:t>
            </a:r>
            <a:r>
              <a:rPr lang="en-US" altLang="vi-VN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vi-VN" dirty="0">
                <a:solidFill>
                  <a:srgbClr val="FF33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240 000</a:t>
            </a:r>
            <a:r>
              <a:rPr lang="en-US" altLang="vi-VN" dirty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ea typeface="ＭＳ Ｐゴシック" panose="020B0600070205080204" pitchFamily="34" charset="-128"/>
              </a:rPr>
              <a:t>đồng</a:t>
            </a:r>
            <a:endParaRPr lang="en-US" altLang="vi-VN" dirty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572799" y="1560341"/>
            <a:ext cx="586849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Hỏi</a:t>
            </a:r>
            <a:r>
              <a:rPr lang="en-US" altLang="vi-VN" dirty="0">
                <a:latin typeface="Arial" panose="020B0604020202020204" pitchFamily="34" charset="0"/>
                <a:ea typeface="ＭＳ Ｐゴシック" panose="020B0600070205080204" pitchFamily="34" charset="-128"/>
              </a:rPr>
              <a:t>    ổ </a:t>
            </a:r>
            <a:r>
              <a:rPr lang="en-US" altLang="vi-VN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bánh</a:t>
            </a:r>
            <a:r>
              <a:rPr lang="en-US" altLang="vi-VN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sinh</a:t>
            </a:r>
            <a:endParaRPr lang="en-US" altLang="vi-VN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nhật</a:t>
            </a:r>
            <a:r>
              <a:rPr lang="en-US" altLang="vi-VN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giá</a:t>
            </a:r>
            <a:r>
              <a:rPr lang="en-US" altLang="vi-VN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bao</a:t>
            </a:r>
            <a:r>
              <a:rPr lang="en-US" altLang="vi-VN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nhiêu</a:t>
            </a:r>
            <a:r>
              <a:rPr lang="en-US" altLang="vi-VN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vi-VN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tiền</a:t>
            </a:r>
            <a:r>
              <a:rPr lang="en-US" altLang="vi-VN" dirty="0">
                <a:latin typeface="Arial" panose="020B0604020202020204" pitchFamily="34" charset="0"/>
                <a:ea typeface="ＭＳ Ｐゴシック" panose="020B0600070205080204" pitchFamily="34" charset="-128"/>
              </a:rPr>
              <a:t>?</a:t>
            </a: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449132"/>
              </p:ext>
            </p:extLst>
          </p:nvPr>
        </p:nvGraphicFramePr>
        <p:xfrm>
          <a:off x="2377729" y="1484720"/>
          <a:ext cx="279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6" name="Equation" r:id="rId9" imgW="279400" imgH="939800" progId="Equation.DSMT4">
                  <p:embed/>
                </p:oleObj>
              </mc:Choice>
              <mc:Fallback>
                <p:oleObj name="Equation" r:id="rId9" imgW="279400" imgH="939800" progId="Equation.DSMT4">
                  <p:embed/>
                  <p:pic>
                    <p:nvPicPr>
                      <p:cNvPr id="2253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7729" y="1484720"/>
                        <a:ext cx="2794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reeform 13"/>
          <p:cNvSpPr/>
          <p:nvPr/>
        </p:nvSpPr>
        <p:spPr>
          <a:xfrm>
            <a:off x="1473735" y="3168941"/>
            <a:ext cx="1768941" cy="701359"/>
          </a:xfrm>
          <a:custGeom>
            <a:avLst/>
            <a:gdLst>
              <a:gd name="connsiteX0" fmla="*/ 0 w 1768941"/>
              <a:gd name="connsiteY0" fmla="*/ 116896 h 701359"/>
              <a:gd name="connsiteX1" fmla="*/ 116896 w 1768941"/>
              <a:gd name="connsiteY1" fmla="*/ 0 h 701359"/>
              <a:gd name="connsiteX2" fmla="*/ 1652045 w 1768941"/>
              <a:gd name="connsiteY2" fmla="*/ 0 h 701359"/>
              <a:gd name="connsiteX3" fmla="*/ 1768941 w 1768941"/>
              <a:gd name="connsiteY3" fmla="*/ 116896 h 701359"/>
              <a:gd name="connsiteX4" fmla="*/ 1768941 w 1768941"/>
              <a:gd name="connsiteY4" fmla="*/ 584463 h 701359"/>
              <a:gd name="connsiteX5" fmla="*/ 1652045 w 1768941"/>
              <a:gd name="connsiteY5" fmla="*/ 701359 h 701359"/>
              <a:gd name="connsiteX6" fmla="*/ 116896 w 1768941"/>
              <a:gd name="connsiteY6" fmla="*/ 701359 h 701359"/>
              <a:gd name="connsiteX7" fmla="*/ 0 w 1768941"/>
              <a:gd name="connsiteY7" fmla="*/ 584463 h 701359"/>
              <a:gd name="connsiteX8" fmla="*/ 0 w 1768941"/>
              <a:gd name="connsiteY8" fmla="*/ 116896 h 70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8941" h="701359">
                <a:moveTo>
                  <a:pt x="0" y="116896"/>
                </a:moveTo>
                <a:cubicBezTo>
                  <a:pt x="0" y="52336"/>
                  <a:pt x="52336" y="0"/>
                  <a:pt x="116896" y="0"/>
                </a:cubicBezTo>
                <a:lnTo>
                  <a:pt x="1652045" y="0"/>
                </a:lnTo>
                <a:cubicBezTo>
                  <a:pt x="1716605" y="0"/>
                  <a:pt x="1768941" y="52336"/>
                  <a:pt x="1768941" y="116896"/>
                </a:cubicBezTo>
                <a:lnTo>
                  <a:pt x="1768941" y="584463"/>
                </a:lnTo>
                <a:cubicBezTo>
                  <a:pt x="1768941" y="649023"/>
                  <a:pt x="1716605" y="701359"/>
                  <a:pt x="1652045" y="701359"/>
                </a:cubicBezTo>
                <a:lnTo>
                  <a:pt x="116896" y="701359"/>
                </a:lnTo>
                <a:cubicBezTo>
                  <a:pt x="52336" y="701359"/>
                  <a:pt x="0" y="649023"/>
                  <a:pt x="0" y="584463"/>
                </a:cubicBezTo>
                <a:lnTo>
                  <a:pt x="0" y="11689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678" tIns="79958" rIns="125678" bIns="79958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A) 180 000 </a:t>
            </a:r>
            <a:r>
              <a:rPr lang="en-US" sz="2400" kern="1200" dirty="0" err="1" smtClean="0"/>
              <a:t>đồng</a:t>
            </a:r>
            <a:endParaRPr lang="en-US" sz="24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1470320" y="3997734"/>
            <a:ext cx="1768941" cy="701359"/>
          </a:xfrm>
          <a:custGeom>
            <a:avLst/>
            <a:gdLst>
              <a:gd name="connsiteX0" fmla="*/ 0 w 1768941"/>
              <a:gd name="connsiteY0" fmla="*/ 116896 h 701359"/>
              <a:gd name="connsiteX1" fmla="*/ 116896 w 1768941"/>
              <a:gd name="connsiteY1" fmla="*/ 0 h 701359"/>
              <a:gd name="connsiteX2" fmla="*/ 1652045 w 1768941"/>
              <a:gd name="connsiteY2" fmla="*/ 0 h 701359"/>
              <a:gd name="connsiteX3" fmla="*/ 1768941 w 1768941"/>
              <a:gd name="connsiteY3" fmla="*/ 116896 h 701359"/>
              <a:gd name="connsiteX4" fmla="*/ 1768941 w 1768941"/>
              <a:gd name="connsiteY4" fmla="*/ 584463 h 701359"/>
              <a:gd name="connsiteX5" fmla="*/ 1652045 w 1768941"/>
              <a:gd name="connsiteY5" fmla="*/ 701359 h 701359"/>
              <a:gd name="connsiteX6" fmla="*/ 116896 w 1768941"/>
              <a:gd name="connsiteY6" fmla="*/ 701359 h 701359"/>
              <a:gd name="connsiteX7" fmla="*/ 0 w 1768941"/>
              <a:gd name="connsiteY7" fmla="*/ 584463 h 701359"/>
              <a:gd name="connsiteX8" fmla="*/ 0 w 1768941"/>
              <a:gd name="connsiteY8" fmla="*/ 116896 h 70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8941" h="701359">
                <a:moveTo>
                  <a:pt x="0" y="116896"/>
                </a:moveTo>
                <a:cubicBezTo>
                  <a:pt x="0" y="52336"/>
                  <a:pt x="52336" y="0"/>
                  <a:pt x="116896" y="0"/>
                </a:cubicBezTo>
                <a:lnTo>
                  <a:pt x="1652045" y="0"/>
                </a:lnTo>
                <a:cubicBezTo>
                  <a:pt x="1716605" y="0"/>
                  <a:pt x="1768941" y="52336"/>
                  <a:pt x="1768941" y="116896"/>
                </a:cubicBezTo>
                <a:lnTo>
                  <a:pt x="1768941" y="584463"/>
                </a:lnTo>
                <a:cubicBezTo>
                  <a:pt x="1768941" y="649023"/>
                  <a:pt x="1716605" y="701359"/>
                  <a:pt x="1652045" y="701359"/>
                </a:cubicBezTo>
                <a:lnTo>
                  <a:pt x="116896" y="701359"/>
                </a:lnTo>
                <a:cubicBezTo>
                  <a:pt x="52336" y="701359"/>
                  <a:pt x="0" y="649023"/>
                  <a:pt x="0" y="584463"/>
                </a:cubicBezTo>
                <a:lnTo>
                  <a:pt x="0" y="116896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678" tIns="79958" rIns="125678" bIns="79958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chemeClr val="tx1"/>
                </a:solidFill>
              </a:rPr>
              <a:t>B) 160 000 </a:t>
            </a:r>
            <a:r>
              <a:rPr lang="en-US" sz="2400" kern="1200" dirty="0" err="1" smtClean="0">
                <a:solidFill>
                  <a:schemeClr val="tx1"/>
                </a:solidFill>
              </a:rPr>
              <a:t>đồng</a:t>
            </a:r>
            <a:endParaRPr lang="en-US" sz="2400" kern="1200" dirty="0">
              <a:solidFill>
                <a:schemeClr val="tx1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470320" y="4813554"/>
            <a:ext cx="1768941" cy="701359"/>
          </a:xfrm>
          <a:custGeom>
            <a:avLst/>
            <a:gdLst>
              <a:gd name="connsiteX0" fmla="*/ 0 w 1768941"/>
              <a:gd name="connsiteY0" fmla="*/ 116896 h 701359"/>
              <a:gd name="connsiteX1" fmla="*/ 116896 w 1768941"/>
              <a:gd name="connsiteY1" fmla="*/ 0 h 701359"/>
              <a:gd name="connsiteX2" fmla="*/ 1652045 w 1768941"/>
              <a:gd name="connsiteY2" fmla="*/ 0 h 701359"/>
              <a:gd name="connsiteX3" fmla="*/ 1768941 w 1768941"/>
              <a:gd name="connsiteY3" fmla="*/ 116896 h 701359"/>
              <a:gd name="connsiteX4" fmla="*/ 1768941 w 1768941"/>
              <a:gd name="connsiteY4" fmla="*/ 584463 h 701359"/>
              <a:gd name="connsiteX5" fmla="*/ 1652045 w 1768941"/>
              <a:gd name="connsiteY5" fmla="*/ 701359 h 701359"/>
              <a:gd name="connsiteX6" fmla="*/ 116896 w 1768941"/>
              <a:gd name="connsiteY6" fmla="*/ 701359 h 701359"/>
              <a:gd name="connsiteX7" fmla="*/ 0 w 1768941"/>
              <a:gd name="connsiteY7" fmla="*/ 584463 h 701359"/>
              <a:gd name="connsiteX8" fmla="*/ 0 w 1768941"/>
              <a:gd name="connsiteY8" fmla="*/ 116896 h 70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8941" h="701359">
                <a:moveTo>
                  <a:pt x="0" y="116896"/>
                </a:moveTo>
                <a:cubicBezTo>
                  <a:pt x="0" y="52336"/>
                  <a:pt x="52336" y="0"/>
                  <a:pt x="116896" y="0"/>
                </a:cubicBezTo>
                <a:lnTo>
                  <a:pt x="1652045" y="0"/>
                </a:lnTo>
                <a:cubicBezTo>
                  <a:pt x="1716605" y="0"/>
                  <a:pt x="1768941" y="52336"/>
                  <a:pt x="1768941" y="116896"/>
                </a:cubicBezTo>
                <a:lnTo>
                  <a:pt x="1768941" y="584463"/>
                </a:lnTo>
                <a:cubicBezTo>
                  <a:pt x="1768941" y="649023"/>
                  <a:pt x="1716605" y="701359"/>
                  <a:pt x="1652045" y="701359"/>
                </a:cubicBezTo>
                <a:lnTo>
                  <a:pt x="116896" y="701359"/>
                </a:lnTo>
                <a:cubicBezTo>
                  <a:pt x="52336" y="701359"/>
                  <a:pt x="0" y="649023"/>
                  <a:pt x="0" y="584463"/>
                </a:cubicBezTo>
                <a:lnTo>
                  <a:pt x="0" y="116896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678" tIns="79958" rIns="125678" bIns="79958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/>
              <a:t>C)  180              </a:t>
            </a:r>
            <a:r>
              <a:rPr lang="en-US" sz="2400" kern="1200" dirty="0" err="1" smtClean="0"/>
              <a:t>đồng</a:t>
            </a:r>
            <a:endParaRPr lang="en-US" sz="2400" kern="1200" dirty="0"/>
          </a:p>
        </p:txBody>
      </p:sp>
      <p:sp>
        <p:nvSpPr>
          <p:cNvPr id="41" name="Freeform 40"/>
          <p:cNvSpPr/>
          <p:nvPr/>
        </p:nvSpPr>
        <p:spPr>
          <a:xfrm>
            <a:off x="1470321" y="5685613"/>
            <a:ext cx="1768941" cy="701359"/>
          </a:xfrm>
          <a:custGeom>
            <a:avLst/>
            <a:gdLst>
              <a:gd name="connsiteX0" fmla="*/ 0 w 1768941"/>
              <a:gd name="connsiteY0" fmla="*/ 116896 h 701359"/>
              <a:gd name="connsiteX1" fmla="*/ 116896 w 1768941"/>
              <a:gd name="connsiteY1" fmla="*/ 0 h 701359"/>
              <a:gd name="connsiteX2" fmla="*/ 1652045 w 1768941"/>
              <a:gd name="connsiteY2" fmla="*/ 0 h 701359"/>
              <a:gd name="connsiteX3" fmla="*/ 1768941 w 1768941"/>
              <a:gd name="connsiteY3" fmla="*/ 116896 h 701359"/>
              <a:gd name="connsiteX4" fmla="*/ 1768941 w 1768941"/>
              <a:gd name="connsiteY4" fmla="*/ 584463 h 701359"/>
              <a:gd name="connsiteX5" fmla="*/ 1652045 w 1768941"/>
              <a:gd name="connsiteY5" fmla="*/ 701359 h 701359"/>
              <a:gd name="connsiteX6" fmla="*/ 116896 w 1768941"/>
              <a:gd name="connsiteY6" fmla="*/ 701359 h 701359"/>
              <a:gd name="connsiteX7" fmla="*/ 0 w 1768941"/>
              <a:gd name="connsiteY7" fmla="*/ 584463 h 701359"/>
              <a:gd name="connsiteX8" fmla="*/ 0 w 1768941"/>
              <a:gd name="connsiteY8" fmla="*/ 116896 h 70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8941" h="701359">
                <a:moveTo>
                  <a:pt x="0" y="116896"/>
                </a:moveTo>
                <a:cubicBezTo>
                  <a:pt x="0" y="52336"/>
                  <a:pt x="52336" y="0"/>
                  <a:pt x="116896" y="0"/>
                </a:cubicBezTo>
                <a:lnTo>
                  <a:pt x="1652045" y="0"/>
                </a:lnTo>
                <a:cubicBezTo>
                  <a:pt x="1716605" y="0"/>
                  <a:pt x="1768941" y="52336"/>
                  <a:pt x="1768941" y="116896"/>
                </a:cubicBezTo>
                <a:lnTo>
                  <a:pt x="1768941" y="584463"/>
                </a:lnTo>
                <a:cubicBezTo>
                  <a:pt x="1768941" y="649023"/>
                  <a:pt x="1716605" y="701359"/>
                  <a:pt x="1652045" y="701359"/>
                </a:cubicBezTo>
                <a:lnTo>
                  <a:pt x="116896" y="701359"/>
                </a:lnTo>
                <a:cubicBezTo>
                  <a:pt x="52336" y="701359"/>
                  <a:pt x="0" y="649023"/>
                  <a:pt x="0" y="584463"/>
                </a:cubicBezTo>
                <a:lnTo>
                  <a:pt x="0" y="11689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678" tIns="79958" rIns="125678" bIns="79958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chemeClr val="tx1"/>
                </a:solidFill>
              </a:rPr>
              <a:t>D)  160 </a:t>
            </a:r>
            <a:r>
              <a:rPr lang="en-US" sz="2400" kern="1200" dirty="0" err="1" smtClean="0">
                <a:solidFill>
                  <a:schemeClr val="tx1"/>
                </a:solidFill>
              </a:rPr>
              <a:t>đồng</a:t>
            </a:r>
            <a:endParaRPr lang="en-US" sz="2400" kern="12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4217935" y="165687"/>
            <a:ext cx="3774303" cy="6463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HÁI HOA DÂN CHỦ</a:t>
            </a:r>
          </a:p>
        </p:txBody>
      </p:sp>
      <p:pic>
        <p:nvPicPr>
          <p:cNvPr id="18" name="Picture 22" descr="Kết quả hình ảnh cho hình bông hoa 5 cánh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10" y="164049"/>
            <a:ext cx="1066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>
            <a:hlinkClick r:id="rId13" action="ppaction://hlinksldjump"/>
          </p:cNvPr>
          <p:cNvSpPr/>
          <p:nvPr/>
        </p:nvSpPr>
        <p:spPr>
          <a:xfrm>
            <a:off x="559666" y="393996"/>
            <a:ext cx="547688" cy="554038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2</a:t>
            </a:r>
            <a:endParaRPr lang="en-US" sz="2400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572799" y="1296941"/>
                <a:ext cx="7178810" cy="1509538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B0F0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 smtClean="0"/>
                  <a:t> ổ </a:t>
                </a:r>
                <a:r>
                  <a:rPr lang="en-US" sz="3600" dirty="0" err="1" smtClean="0"/>
                  <a:t>bánh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sinh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nhật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có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giá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là</a:t>
                </a:r>
                <a:r>
                  <a:rPr lang="en-US" sz="3600" dirty="0" smtClean="0"/>
                  <a:t>:</a:t>
                </a:r>
              </a:p>
              <a:p>
                <a:r>
                  <a:rPr lang="en-US" sz="3600" dirty="0" smtClean="0"/>
                  <a:t>        240 000 .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 smtClean="0"/>
                  <a:t>  = 180 000  </a:t>
                </a:r>
                <a:r>
                  <a:rPr lang="en-US" sz="3600" dirty="0" err="1" smtClean="0"/>
                  <a:t>đồng</a:t>
                </a:r>
                <a:endParaRPr lang="en-US" sz="3600" dirty="0" smtClean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799" y="1296941"/>
                <a:ext cx="7178810" cy="1509538"/>
              </a:xfrm>
              <a:prstGeom prst="rect">
                <a:avLst/>
              </a:prstGeom>
              <a:blipFill>
                <a:blip r:embed="rId15"/>
                <a:stretch>
                  <a:fillRect t="-1984" b="-11508"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ction Button: Return 1">
            <a:hlinkClick r:id="rId16" action="ppaction://hlinksldjump" highlightClick="1"/>
          </p:cNvPr>
          <p:cNvSpPr/>
          <p:nvPr/>
        </p:nvSpPr>
        <p:spPr>
          <a:xfrm>
            <a:off x="10976559" y="6046214"/>
            <a:ext cx="779647" cy="468931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9797117" y="293897"/>
            <a:ext cx="1752009" cy="1534903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0</a:t>
            </a:r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>
            <a:off x="9797117" y="293897"/>
            <a:ext cx="1752009" cy="1534903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</a:t>
            </a:r>
          </a:p>
        </p:txBody>
      </p:sp>
      <p:sp>
        <p:nvSpPr>
          <p:cNvPr id="23" name="Oval 11"/>
          <p:cNvSpPr>
            <a:spLocks noChangeArrowheads="1"/>
          </p:cNvSpPr>
          <p:nvPr/>
        </p:nvSpPr>
        <p:spPr bwMode="auto">
          <a:xfrm>
            <a:off x="9797117" y="293897"/>
            <a:ext cx="1752009" cy="1534903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2</a:t>
            </a:r>
          </a:p>
        </p:txBody>
      </p:sp>
      <p:sp>
        <p:nvSpPr>
          <p:cNvPr id="24" name="Oval 12"/>
          <p:cNvSpPr>
            <a:spLocks noChangeArrowheads="1"/>
          </p:cNvSpPr>
          <p:nvPr/>
        </p:nvSpPr>
        <p:spPr bwMode="auto">
          <a:xfrm>
            <a:off x="9797117" y="293897"/>
            <a:ext cx="1752009" cy="1534903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3</a:t>
            </a:r>
          </a:p>
        </p:txBody>
      </p:sp>
      <p:sp>
        <p:nvSpPr>
          <p:cNvPr id="25" name="Oval 13"/>
          <p:cNvSpPr>
            <a:spLocks noChangeArrowheads="1"/>
          </p:cNvSpPr>
          <p:nvPr/>
        </p:nvSpPr>
        <p:spPr bwMode="auto">
          <a:xfrm>
            <a:off x="9797117" y="293897"/>
            <a:ext cx="1752009" cy="1534903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4</a:t>
            </a:r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9797117" y="293897"/>
            <a:ext cx="1752009" cy="1534903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5</a:t>
            </a:r>
          </a:p>
        </p:txBody>
      </p:sp>
      <p:sp>
        <p:nvSpPr>
          <p:cNvPr id="27" name="Oval 15"/>
          <p:cNvSpPr>
            <a:spLocks noChangeArrowheads="1"/>
          </p:cNvSpPr>
          <p:nvPr/>
        </p:nvSpPr>
        <p:spPr bwMode="auto">
          <a:xfrm>
            <a:off x="9797117" y="293897"/>
            <a:ext cx="1752009" cy="1534903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6</a:t>
            </a:r>
          </a:p>
        </p:txBody>
      </p:sp>
      <p:sp>
        <p:nvSpPr>
          <p:cNvPr id="28" name="Oval 16"/>
          <p:cNvSpPr>
            <a:spLocks noChangeArrowheads="1"/>
          </p:cNvSpPr>
          <p:nvPr/>
        </p:nvSpPr>
        <p:spPr bwMode="auto">
          <a:xfrm>
            <a:off x="9797117" y="293897"/>
            <a:ext cx="1752009" cy="1534903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7</a:t>
            </a:r>
          </a:p>
        </p:txBody>
      </p:sp>
      <p:sp>
        <p:nvSpPr>
          <p:cNvPr id="29" name="Oval 17"/>
          <p:cNvSpPr>
            <a:spLocks noChangeArrowheads="1"/>
          </p:cNvSpPr>
          <p:nvPr/>
        </p:nvSpPr>
        <p:spPr bwMode="auto">
          <a:xfrm>
            <a:off x="9797117" y="293897"/>
            <a:ext cx="1752009" cy="1534903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8</a:t>
            </a:r>
          </a:p>
        </p:txBody>
      </p:sp>
      <p:sp>
        <p:nvSpPr>
          <p:cNvPr id="30" name="Oval 18"/>
          <p:cNvSpPr>
            <a:spLocks noChangeArrowheads="1"/>
          </p:cNvSpPr>
          <p:nvPr/>
        </p:nvSpPr>
        <p:spPr bwMode="auto">
          <a:xfrm>
            <a:off x="9797117" y="293897"/>
            <a:ext cx="1752009" cy="1534903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9</a:t>
            </a:r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>
            <a:off x="9797117" y="293897"/>
            <a:ext cx="1752009" cy="1534903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10</a:t>
            </a:r>
          </a:p>
        </p:txBody>
      </p:sp>
      <p:sp>
        <p:nvSpPr>
          <p:cNvPr id="32" name="Oval 20"/>
          <p:cNvSpPr>
            <a:spLocks noChangeArrowheads="1"/>
          </p:cNvSpPr>
          <p:nvPr/>
        </p:nvSpPr>
        <p:spPr bwMode="auto">
          <a:xfrm>
            <a:off x="9797117" y="293897"/>
            <a:ext cx="1752009" cy="1534903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11</a:t>
            </a:r>
          </a:p>
        </p:txBody>
      </p:sp>
      <p:sp>
        <p:nvSpPr>
          <p:cNvPr id="33" name="Oval 21"/>
          <p:cNvSpPr>
            <a:spLocks noChangeArrowheads="1"/>
          </p:cNvSpPr>
          <p:nvPr/>
        </p:nvSpPr>
        <p:spPr bwMode="auto">
          <a:xfrm>
            <a:off x="9797117" y="293897"/>
            <a:ext cx="1752009" cy="1534903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12</a:t>
            </a:r>
          </a:p>
        </p:txBody>
      </p:sp>
      <p:sp>
        <p:nvSpPr>
          <p:cNvPr id="34" name="Oval 22"/>
          <p:cNvSpPr>
            <a:spLocks noChangeArrowheads="1"/>
          </p:cNvSpPr>
          <p:nvPr/>
        </p:nvSpPr>
        <p:spPr bwMode="auto">
          <a:xfrm>
            <a:off x="9797117" y="293897"/>
            <a:ext cx="1752009" cy="1534903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13</a:t>
            </a:r>
          </a:p>
        </p:txBody>
      </p:sp>
      <p:sp>
        <p:nvSpPr>
          <p:cNvPr id="35" name="Oval 23"/>
          <p:cNvSpPr>
            <a:spLocks noChangeArrowheads="1"/>
          </p:cNvSpPr>
          <p:nvPr/>
        </p:nvSpPr>
        <p:spPr bwMode="auto">
          <a:xfrm>
            <a:off x="9797117" y="293897"/>
            <a:ext cx="1752009" cy="1534903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14</a:t>
            </a:r>
          </a:p>
        </p:txBody>
      </p:sp>
      <p:sp>
        <p:nvSpPr>
          <p:cNvPr id="36" name="Oval 24"/>
          <p:cNvSpPr>
            <a:spLocks noChangeArrowheads="1"/>
          </p:cNvSpPr>
          <p:nvPr/>
        </p:nvSpPr>
        <p:spPr bwMode="auto">
          <a:xfrm>
            <a:off x="9797117" y="293897"/>
            <a:ext cx="1752009" cy="1534903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15</a:t>
            </a:r>
          </a:p>
        </p:txBody>
      </p:sp>
      <p:sp>
        <p:nvSpPr>
          <p:cNvPr id="37" name="Oval 25"/>
          <p:cNvSpPr>
            <a:spLocks noChangeArrowheads="1"/>
          </p:cNvSpPr>
          <p:nvPr/>
        </p:nvSpPr>
        <p:spPr bwMode="auto">
          <a:xfrm>
            <a:off x="9797117" y="293897"/>
            <a:ext cx="1752009" cy="1534903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96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pic>
        <p:nvPicPr>
          <p:cNvPr id="38" name="Picture 10" descr="D:\downloads\hình ppt\mặt cười.jpg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375" y="2651486"/>
            <a:ext cx="1888756" cy="1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4025679" y="4158401"/>
            <a:ext cx="1696063" cy="223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11" descr="D:\downloads\hình ppt\mặt buồn.jpg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533" y="3997734"/>
            <a:ext cx="1304289" cy="112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1" descr="D:\downloads\hình ppt\mặt buồn.jpg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940" y="4765876"/>
            <a:ext cx="1304289" cy="112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1" descr="D:\downloads\hình ppt\mặt buồn.jpg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788" y="5560129"/>
            <a:ext cx="1304289" cy="112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366910" y="3026502"/>
            <a:ext cx="641406" cy="619432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347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xit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" presetClass="exit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" presetClass="exit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" presetClass="exit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" presetClass="exit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532606"/>
              </p:ext>
            </p:extLst>
          </p:nvPr>
        </p:nvGraphicFramePr>
        <p:xfrm>
          <a:off x="2531929" y="1395776"/>
          <a:ext cx="1003300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9" name="Equation" r:id="rId7" imgW="533169" imgH="939392" progId="Equation.DSMT4">
                  <p:embed/>
                </p:oleObj>
              </mc:Choice>
              <mc:Fallback>
                <p:oleObj name="Equation" r:id="rId7" imgW="533169" imgH="939392" progId="Equation.DSMT4">
                  <p:embed/>
                  <p:pic>
                    <p:nvPicPr>
                      <p:cNvPr id="2355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1929" y="1395776"/>
                        <a:ext cx="1003300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5028643" y="1320940"/>
            <a:ext cx="2717394" cy="2062391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751129" y="1967276"/>
            <a:ext cx="1130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của</a:t>
            </a:r>
            <a:endParaRPr lang="en-US" altLang="vi-VN" sz="18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475529" y="1279831"/>
            <a:ext cx="21336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dirty="0">
                <a:latin typeface="Arial" panose="020B0604020202020204" pitchFamily="34" charset="0"/>
                <a:ea typeface="ＭＳ Ｐゴシック" panose="020B0600070205080204" pitchFamily="34" charset="-128"/>
              </a:rPr>
              <a:t>= </a:t>
            </a:r>
            <a:r>
              <a:rPr lang="en-US" altLang="vi-VN" sz="9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?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306879" y="1754551"/>
            <a:ext cx="2971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6000" dirty="0">
                <a:solidFill>
                  <a:srgbClr val="008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20 kg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64593" y="1971296"/>
            <a:ext cx="458598" cy="1290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171121" y="3367352"/>
                <a:ext cx="4374146" cy="916315"/>
              </a:xfrm>
              <a:prstGeom prst="rect">
                <a:avLst/>
              </a:prstGeom>
              <a:solidFill>
                <a:srgbClr val="7030A0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b="1" dirty="0" smtClean="0"/>
                  <a:t>20.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400" b="1" dirty="0" smtClean="0"/>
                  <a:t>  = 4  kg</a:t>
                </a:r>
                <a:endParaRPr lang="en-US" sz="4400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121" y="3367352"/>
                <a:ext cx="4374146" cy="916315"/>
              </a:xfrm>
              <a:prstGeom prst="rect">
                <a:avLst/>
              </a:prstGeom>
              <a:blipFill>
                <a:blip r:embed="rId9"/>
                <a:stretch>
                  <a:fillRect t="-1911" b="-21656"/>
                </a:stretch>
              </a:blipFill>
              <a:ln w="3810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 9"/>
          <p:cNvSpPr/>
          <p:nvPr/>
        </p:nvSpPr>
        <p:spPr>
          <a:xfrm>
            <a:off x="1981598" y="4439872"/>
            <a:ext cx="2379046" cy="668266"/>
          </a:xfrm>
          <a:custGeom>
            <a:avLst/>
            <a:gdLst>
              <a:gd name="connsiteX0" fmla="*/ 0 w 1670665"/>
              <a:gd name="connsiteY0" fmla="*/ 0 h 668266"/>
              <a:gd name="connsiteX1" fmla="*/ 1336532 w 1670665"/>
              <a:gd name="connsiteY1" fmla="*/ 0 h 668266"/>
              <a:gd name="connsiteX2" fmla="*/ 1670665 w 1670665"/>
              <a:gd name="connsiteY2" fmla="*/ 334133 h 668266"/>
              <a:gd name="connsiteX3" fmla="*/ 1336532 w 1670665"/>
              <a:gd name="connsiteY3" fmla="*/ 668266 h 668266"/>
              <a:gd name="connsiteX4" fmla="*/ 0 w 1670665"/>
              <a:gd name="connsiteY4" fmla="*/ 668266 h 668266"/>
              <a:gd name="connsiteX5" fmla="*/ 334133 w 1670665"/>
              <a:gd name="connsiteY5" fmla="*/ 334133 h 668266"/>
              <a:gd name="connsiteX6" fmla="*/ 0 w 1670665"/>
              <a:gd name="connsiteY6" fmla="*/ 0 h 668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665" h="668266">
                <a:moveTo>
                  <a:pt x="0" y="0"/>
                </a:moveTo>
                <a:lnTo>
                  <a:pt x="1336532" y="0"/>
                </a:lnTo>
                <a:lnTo>
                  <a:pt x="1670665" y="334133"/>
                </a:lnTo>
                <a:lnTo>
                  <a:pt x="1336532" y="668266"/>
                </a:lnTo>
                <a:lnTo>
                  <a:pt x="0" y="668266"/>
                </a:lnTo>
                <a:lnTo>
                  <a:pt x="334133" y="334133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6147" tIns="37338" rIns="371471" bIns="37338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A)  100 kg</a:t>
            </a:r>
            <a:endParaRPr lang="en-US" sz="2800" kern="1200" dirty="0"/>
          </a:p>
        </p:txBody>
      </p:sp>
      <p:sp>
        <p:nvSpPr>
          <p:cNvPr id="41" name="Freeform 40"/>
          <p:cNvSpPr/>
          <p:nvPr/>
        </p:nvSpPr>
        <p:spPr>
          <a:xfrm>
            <a:off x="4022751" y="4465422"/>
            <a:ext cx="2379046" cy="668266"/>
          </a:xfrm>
          <a:custGeom>
            <a:avLst/>
            <a:gdLst>
              <a:gd name="connsiteX0" fmla="*/ 0 w 1670665"/>
              <a:gd name="connsiteY0" fmla="*/ 0 h 668266"/>
              <a:gd name="connsiteX1" fmla="*/ 1336532 w 1670665"/>
              <a:gd name="connsiteY1" fmla="*/ 0 h 668266"/>
              <a:gd name="connsiteX2" fmla="*/ 1670665 w 1670665"/>
              <a:gd name="connsiteY2" fmla="*/ 334133 h 668266"/>
              <a:gd name="connsiteX3" fmla="*/ 1336532 w 1670665"/>
              <a:gd name="connsiteY3" fmla="*/ 668266 h 668266"/>
              <a:gd name="connsiteX4" fmla="*/ 0 w 1670665"/>
              <a:gd name="connsiteY4" fmla="*/ 668266 h 668266"/>
              <a:gd name="connsiteX5" fmla="*/ 334133 w 1670665"/>
              <a:gd name="connsiteY5" fmla="*/ 334133 h 668266"/>
              <a:gd name="connsiteX6" fmla="*/ 0 w 1670665"/>
              <a:gd name="connsiteY6" fmla="*/ 0 h 668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665" h="668266">
                <a:moveTo>
                  <a:pt x="0" y="0"/>
                </a:moveTo>
                <a:lnTo>
                  <a:pt x="1336532" y="0"/>
                </a:lnTo>
                <a:lnTo>
                  <a:pt x="1670665" y="334133"/>
                </a:lnTo>
                <a:lnTo>
                  <a:pt x="1336532" y="668266"/>
                </a:lnTo>
                <a:lnTo>
                  <a:pt x="0" y="668266"/>
                </a:lnTo>
                <a:lnTo>
                  <a:pt x="334133" y="334133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6147" tIns="37338" rIns="371471" bIns="37338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B)  5 kg</a:t>
            </a:r>
            <a:endParaRPr lang="en-US" sz="2800" kern="1200" dirty="0"/>
          </a:p>
        </p:txBody>
      </p:sp>
      <p:pic>
        <p:nvPicPr>
          <p:cNvPr id="12" name="Picture 22" descr="Kết quả hình ảnh cho hình bông hoa 5 cánh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93" y="831792"/>
            <a:ext cx="1066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/>
          <p:cNvSpPr/>
          <p:nvPr/>
        </p:nvSpPr>
        <p:spPr>
          <a:xfrm>
            <a:off x="1368710" y="1061872"/>
            <a:ext cx="546100" cy="554037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3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4504376" y="374273"/>
            <a:ext cx="3774303" cy="6463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charset="0"/>
              </a:rPr>
              <a:t>HÁI HOA DÂN CHỦ</a:t>
            </a:r>
          </a:p>
        </p:txBody>
      </p:sp>
      <p:sp>
        <p:nvSpPr>
          <p:cNvPr id="2" name="Action Button: Return 1">
            <a:hlinkClick r:id="rId12" action="ppaction://hlinksldjump" highlightClick="1"/>
          </p:cNvPr>
          <p:cNvSpPr/>
          <p:nvPr/>
        </p:nvSpPr>
        <p:spPr>
          <a:xfrm>
            <a:off x="10802754" y="5909109"/>
            <a:ext cx="664143" cy="48607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10008065" y="536895"/>
            <a:ext cx="1736522" cy="1510020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0</a:t>
            </a:r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10008065" y="536895"/>
            <a:ext cx="1736522" cy="1510020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</a:t>
            </a:r>
          </a:p>
        </p:txBody>
      </p:sp>
      <p:sp>
        <p:nvSpPr>
          <p:cNvPr id="21" name="Oval 11"/>
          <p:cNvSpPr>
            <a:spLocks noChangeArrowheads="1"/>
          </p:cNvSpPr>
          <p:nvPr/>
        </p:nvSpPr>
        <p:spPr bwMode="auto">
          <a:xfrm>
            <a:off x="10008065" y="536895"/>
            <a:ext cx="1736522" cy="1510020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2</a:t>
            </a:r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10008065" y="536895"/>
            <a:ext cx="1736522" cy="1510020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3</a:t>
            </a:r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10008065" y="536895"/>
            <a:ext cx="1736522" cy="1510020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4</a:t>
            </a:r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10008065" y="536895"/>
            <a:ext cx="1736522" cy="1510020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5</a:t>
            </a:r>
          </a:p>
        </p:txBody>
      </p:sp>
      <p:sp>
        <p:nvSpPr>
          <p:cNvPr id="25" name="Oval 15"/>
          <p:cNvSpPr>
            <a:spLocks noChangeArrowheads="1"/>
          </p:cNvSpPr>
          <p:nvPr/>
        </p:nvSpPr>
        <p:spPr bwMode="auto">
          <a:xfrm>
            <a:off x="10008065" y="536895"/>
            <a:ext cx="1736522" cy="1510020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6</a:t>
            </a:r>
          </a:p>
        </p:txBody>
      </p:sp>
      <p:sp>
        <p:nvSpPr>
          <p:cNvPr id="26" name="Oval 16"/>
          <p:cNvSpPr>
            <a:spLocks noChangeArrowheads="1"/>
          </p:cNvSpPr>
          <p:nvPr/>
        </p:nvSpPr>
        <p:spPr bwMode="auto">
          <a:xfrm>
            <a:off x="10008065" y="536895"/>
            <a:ext cx="1736522" cy="1510020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7</a:t>
            </a:r>
          </a:p>
        </p:txBody>
      </p:sp>
      <p:sp>
        <p:nvSpPr>
          <p:cNvPr id="27" name="Oval 17"/>
          <p:cNvSpPr>
            <a:spLocks noChangeArrowheads="1"/>
          </p:cNvSpPr>
          <p:nvPr/>
        </p:nvSpPr>
        <p:spPr bwMode="auto">
          <a:xfrm>
            <a:off x="10008065" y="536895"/>
            <a:ext cx="1736522" cy="1510020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8</a:t>
            </a:r>
          </a:p>
        </p:txBody>
      </p:sp>
      <p:sp>
        <p:nvSpPr>
          <p:cNvPr id="28" name="Oval 18"/>
          <p:cNvSpPr>
            <a:spLocks noChangeArrowheads="1"/>
          </p:cNvSpPr>
          <p:nvPr/>
        </p:nvSpPr>
        <p:spPr bwMode="auto">
          <a:xfrm>
            <a:off x="10008065" y="536895"/>
            <a:ext cx="1736522" cy="1510020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9</a:t>
            </a:r>
          </a:p>
        </p:txBody>
      </p:sp>
      <p:sp>
        <p:nvSpPr>
          <p:cNvPr id="29" name="Oval 19"/>
          <p:cNvSpPr>
            <a:spLocks noChangeArrowheads="1"/>
          </p:cNvSpPr>
          <p:nvPr/>
        </p:nvSpPr>
        <p:spPr bwMode="auto">
          <a:xfrm>
            <a:off x="10008065" y="536895"/>
            <a:ext cx="1736522" cy="1510020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10</a:t>
            </a:r>
          </a:p>
        </p:txBody>
      </p:sp>
      <p:sp>
        <p:nvSpPr>
          <p:cNvPr id="30" name="Oval 20"/>
          <p:cNvSpPr>
            <a:spLocks noChangeArrowheads="1"/>
          </p:cNvSpPr>
          <p:nvPr/>
        </p:nvSpPr>
        <p:spPr bwMode="auto">
          <a:xfrm>
            <a:off x="10008065" y="536895"/>
            <a:ext cx="1736522" cy="1510020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11</a:t>
            </a:r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10008065" y="536895"/>
            <a:ext cx="1736522" cy="1510020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12</a:t>
            </a:r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10008065" y="536895"/>
            <a:ext cx="1736522" cy="1510020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13</a:t>
            </a:r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10008065" y="536895"/>
            <a:ext cx="1736522" cy="1510020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14</a:t>
            </a:r>
          </a:p>
        </p:txBody>
      </p:sp>
      <p:sp>
        <p:nvSpPr>
          <p:cNvPr id="34" name="Oval 24"/>
          <p:cNvSpPr>
            <a:spLocks noChangeArrowheads="1"/>
          </p:cNvSpPr>
          <p:nvPr/>
        </p:nvSpPr>
        <p:spPr bwMode="auto">
          <a:xfrm>
            <a:off x="10008065" y="536895"/>
            <a:ext cx="1736522" cy="1510020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3300"/>
                </a:solidFill>
                <a:latin typeface=".VnBodoniH" panose="020B7200000000000000" pitchFamily="34" charset="0"/>
              </a:rPr>
              <a:t>15</a:t>
            </a:r>
          </a:p>
        </p:txBody>
      </p:sp>
      <p:sp>
        <p:nvSpPr>
          <p:cNvPr id="35" name="Oval 25"/>
          <p:cNvSpPr>
            <a:spLocks noChangeArrowheads="1"/>
          </p:cNvSpPr>
          <p:nvPr/>
        </p:nvSpPr>
        <p:spPr bwMode="auto">
          <a:xfrm>
            <a:off x="10008065" y="536895"/>
            <a:ext cx="1736522" cy="1510020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96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pic>
        <p:nvPicPr>
          <p:cNvPr id="36" name="Picture 10" descr="D:\downloads\hình ppt\mặt cười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727" y="5053369"/>
            <a:ext cx="2094175" cy="188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7879671" y="6799469"/>
            <a:ext cx="2348285" cy="2830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654139" y="1845078"/>
            <a:ext cx="1393179" cy="1363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8230083" y="4434151"/>
            <a:ext cx="2379046" cy="668266"/>
          </a:xfrm>
          <a:custGeom>
            <a:avLst/>
            <a:gdLst>
              <a:gd name="connsiteX0" fmla="*/ 0 w 1670665"/>
              <a:gd name="connsiteY0" fmla="*/ 0 h 668266"/>
              <a:gd name="connsiteX1" fmla="*/ 1336532 w 1670665"/>
              <a:gd name="connsiteY1" fmla="*/ 0 h 668266"/>
              <a:gd name="connsiteX2" fmla="*/ 1670665 w 1670665"/>
              <a:gd name="connsiteY2" fmla="*/ 334133 h 668266"/>
              <a:gd name="connsiteX3" fmla="*/ 1336532 w 1670665"/>
              <a:gd name="connsiteY3" fmla="*/ 668266 h 668266"/>
              <a:gd name="connsiteX4" fmla="*/ 0 w 1670665"/>
              <a:gd name="connsiteY4" fmla="*/ 668266 h 668266"/>
              <a:gd name="connsiteX5" fmla="*/ 334133 w 1670665"/>
              <a:gd name="connsiteY5" fmla="*/ 334133 h 668266"/>
              <a:gd name="connsiteX6" fmla="*/ 0 w 1670665"/>
              <a:gd name="connsiteY6" fmla="*/ 0 h 668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665" h="668266">
                <a:moveTo>
                  <a:pt x="0" y="0"/>
                </a:moveTo>
                <a:lnTo>
                  <a:pt x="1336532" y="0"/>
                </a:lnTo>
                <a:lnTo>
                  <a:pt x="1670665" y="334133"/>
                </a:lnTo>
                <a:lnTo>
                  <a:pt x="1336532" y="668266"/>
                </a:lnTo>
                <a:lnTo>
                  <a:pt x="0" y="668266"/>
                </a:lnTo>
                <a:lnTo>
                  <a:pt x="334133" y="334133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6147" tIns="37338" rIns="371471" bIns="37338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D)  4 kg</a:t>
            </a:r>
            <a:endParaRPr lang="en-US" sz="2800" kern="1200" dirty="0"/>
          </a:p>
        </p:txBody>
      </p:sp>
      <p:sp>
        <p:nvSpPr>
          <p:cNvPr id="43" name="Freeform 42"/>
          <p:cNvSpPr/>
          <p:nvPr/>
        </p:nvSpPr>
        <p:spPr>
          <a:xfrm>
            <a:off x="6096483" y="4445593"/>
            <a:ext cx="2379046" cy="656824"/>
          </a:xfrm>
          <a:custGeom>
            <a:avLst/>
            <a:gdLst>
              <a:gd name="connsiteX0" fmla="*/ 0 w 1670665"/>
              <a:gd name="connsiteY0" fmla="*/ 0 h 668266"/>
              <a:gd name="connsiteX1" fmla="*/ 1336532 w 1670665"/>
              <a:gd name="connsiteY1" fmla="*/ 0 h 668266"/>
              <a:gd name="connsiteX2" fmla="*/ 1670665 w 1670665"/>
              <a:gd name="connsiteY2" fmla="*/ 334133 h 668266"/>
              <a:gd name="connsiteX3" fmla="*/ 1336532 w 1670665"/>
              <a:gd name="connsiteY3" fmla="*/ 668266 h 668266"/>
              <a:gd name="connsiteX4" fmla="*/ 0 w 1670665"/>
              <a:gd name="connsiteY4" fmla="*/ 668266 h 668266"/>
              <a:gd name="connsiteX5" fmla="*/ 334133 w 1670665"/>
              <a:gd name="connsiteY5" fmla="*/ 334133 h 668266"/>
              <a:gd name="connsiteX6" fmla="*/ 0 w 1670665"/>
              <a:gd name="connsiteY6" fmla="*/ 0 h 668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665" h="668266">
                <a:moveTo>
                  <a:pt x="0" y="0"/>
                </a:moveTo>
                <a:lnTo>
                  <a:pt x="1336532" y="0"/>
                </a:lnTo>
                <a:lnTo>
                  <a:pt x="1670665" y="334133"/>
                </a:lnTo>
                <a:lnTo>
                  <a:pt x="1336532" y="668266"/>
                </a:lnTo>
                <a:lnTo>
                  <a:pt x="0" y="668266"/>
                </a:lnTo>
                <a:lnTo>
                  <a:pt x="334133" y="334133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6147" tIns="37338" rIns="371471" bIns="37338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C)  20 kg</a:t>
            </a:r>
            <a:endParaRPr lang="en-US" sz="2800" kern="1200" dirty="0"/>
          </a:p>
        </p:txBody>
      </p:sp>
      <p:pic>
        <p:nvPicPr>
          <p:cNvPr id="56" name="Picture 11" descr="D:\downloads\hình ppt\mặt buồn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525" y="5537435"/>
            <a:ext cx="1696604" cy="12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1" descr="D:\downloads\hình ppt\mặt buồn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51" y="5479659"/>
            <a:ext cx="1696604" cy="12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1" descr="D:\downloads\hình ppt\mặt buồn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505" y="5479660"/>
            <a:ext cx="1696604" cy="12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8689169" y="4465422"/>
            <a:ext cx="655576" cy="619218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185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xit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" presetClass="exit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" presetClass="exit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" presetClass="exit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" presetClass="exit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8" grpId="1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9839293"/>
              </p:ext>
            </p:extLst>
          </p:nvPr>
        </p:nvGraphicFramePr>
        <p:xfrm>
          <a:off x="1876468" y="1415781"/>
          <a:ext cx="1003300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Equation" r:id="rId7" imgW="533169" imgH="939392" progId="Equation.DSMT4">
                  <p:embed/>
                </p:oleObj>
              </mc:Choice>
              <mc:Fallback>
                <p:oleObj name="Equation" r:id="rId7" imgW="533169" imgH="939392" progId="Equation.DSMT4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68" y="1415781"/>
                        <a:ext cx="1003300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6303485" y="1246226"/>
            <a:ext cx="1639864" cy="2062391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148020" y="1954257"/>
            <a:ext cx="32537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Của</a:t>
            </a: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1 </a:t>
            </a:r>
            <a:r>
              <a:rPr kumimoji="0" lang="en-US" altLang="vi-V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số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vi-VN" sz="3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bằng</a:t>
            </a:r>
            <a:r>
              <a:rPr kumimoji="0" lang="en-US" altLang="vi-VN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endParaRPr kumimoji="0" lang="en-US" altLang="vi-V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8223525" y="1975265"/>
            <a:ext cx="213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Số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đó</a:t>
            </a:r>
            <a:r>
              <a:rPr kumimoji="0" lang="en-US" altLang="vi-VN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kumimoji="0" lang="en-US" altLang="vi-VN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là</a:t>
            </a:r>
            <a:r>
              <a:rPr lang="en-US" altLang="vi-VN" sz="36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?</a:t>
            </a:r>
            <a:r>
              <a:rPr kumimoji="0" lang="en-US" altLang="vi-VN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endParaRPr kumimoji="0" lang="en-US" alt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549101" y="1625026"/>
            <a:ext cx="121142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20</a:t>
            </a:r>
            <a:endParaRPr kumimoji="0" lang="en-US" altLang="vi-VN" sz="6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38473" y="1479279"/>
            <a:ext cx="458598" cy="1290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171121" y="3367352"/>
                <a:ext cx="4374146" cy="916315"/>
              </a:xfrm>
              <a:prstGeom prst="rect">
                <a:avLst/>
              </a:prstGeom>
              <a:solidFill>
                <a:srgbClr val="7030A0"/>
              </a:solidFill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4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= 100  kg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121" y="3367352"/>
                <a:ext cx="4374146" cy="916315"/>
              </a:xfrm>
              <a:prstGeom prst="rect">
                <a:avLst/>
              </a:prstGeom>
              <a:blipFill>
                <a:blip r:embed="rId9"/>
                <a:stretch>
                  <a:fillRect t="-1911" b="-21656"/>
                </a:stretch>
              </a:blipFill>
              <a:ln w="3810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 9"/>
          <p:cNvSpPr/>
          <p:nvPr/>
        </p:nvSpPr>
        <p:spPr>
          <a:xfrm>
            <a:off x="1981598" y="4439872"/>
            <a:ext cx="2379046" cy="668266"/>
          </a:xfrm>
          <a:custGeom>
            <a:avLst/>
            <a:gdLst>
              <a:gd name="connsiteX0" fmla="*/ 0 w 1670665"/>
              <a:gd name="connsiteY0" fmla="*/ 0 h 668266"/>
              <a:gd name="connsiteX1" fmla="*/ 1336532 w 1670665"/>
              <a:gd name="connsiteY1" fmla="*/ 0 h 668266"/>
              <a:gd name="connsiteX2" fmla="*/ 1670665 w 1670665"/>
              <a:gd name="connsiteY2" fmla="*/ 334133 h 668266"/>
              <a:gd name="connsiteX3" fmla="*/ 1336532 w 1670665"/>
              <a:gd name="connsiteY3" fmla="*/ 668266 h 668266"/>
              <a:gd name="connsiteX4" fmla="*/ 0 w 1670665"/>
              <a:gd name="connsiteY4" fmla="*/ 668266 h 668266"/>
              <a:gd name="connsiteX5" fmla="*/ 334133 w 1670665"/>
              <a:gd name="connsiteY5" fmla="*/ 334133 h 668266"/>
              <a:gd name="connsiteX6" fmla="*/ 0 w 1670665"/>
              <a:gd name="connsiteY6" fmla="*/ 0 h 668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665" h="668266">
                <a:moveTo>
                  <a:pt x="0" y="0"/>
                </a:moveTo>
                <a:lnTo>
                  <a:pt x="1336532" y="0"/>
                </a:lnTo>
                <a:lnTo>
                  <a:pt x="1670665" y="334133"/>
                </a:lnTo>
                <a:lnTo>
                  <a:pt x="1336532" y="668266"/>
                </a:lnTo>
                <a:lnTo>
                  <a:pt x="0" y="668266"/>
                </a:lnTo>
                <a:lnTo>
                  <a:pt x="334133" y="334133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6147" tIns="37338" rIns="371471" bIns="37338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 10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4022751" y="4465422"/>
            <a:ext cx="2379046" cy="668266"/>
          </a:xfrm>
          <a:custGeom>
            <a:avLst/>
            <a:gdLst>
              <a:gd name="connsiteX0" fmla="*/ 0 w 1670665"/>
              <a:gd name="connsiteY0" fmla="*/ 0 h 668266"/>
              <a:gd name="connsiteX1" fmla="*/ 1336532 w 1670665"/>
              <a:gd name="connsiteY1" fmla="*/ 0 h 668266"/>
              <a:gd name="connsiteX2" fmla="*/ 1670665 w 1670665"/>
              <a:gd name="connsiteY2" fmla="*/ 334133 h 668266"/>
              <a:gd name="connsiteX3" fmla="*/ 1336532 w 1670665"/>
              <a:gd name="connsiteY3" fmla="*/ 668266 h 668266"/>
              <a:gd name="connsiteX4" fmla="*/ 0 w 1670665"/>
              <a:gd name="connsiteY4" fmla="*/ 668266 h 668266"/>
              <a:gd name="connsiteX5" fmla="*/ 334133 w 1670665"/>
              <a:gd name="connsiteY5" fmla="*/ 334133 h 668266"/>
              <a:gd name="connsiteX6" fmla="*/ 0 w 1670665"/>
              <a:gd name="connsiteY6" fmla="*/ 0 h 668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665" h="668266">
                <a:moveTo>
                  <a:pt x="0" y="0"/>
                </a:moveTo>
                <a:lnTo>
                  <a:pt x="1336532" y="0"/>
                </a:lnTo>
                <a:lnTo>
                  <a:pt x="1670665" y="334133"/>
                </a:lnTo>
                <a:lnTo>
                  <a:pt x="1336532" y="668266"/>
                </a:lnTo>
                <a:lnTo>
                  <a:pt x="0" y="668266"/>
                </a:lnTo>
                <a:lnTo>
                  <a:pt x="334133" y="334133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6147" tIns="37338" rIns="371471" bIns="37338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 5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22" descr="Kết quả hình ảnh cho hình bông hoa 5 cánh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793" y="831792"/>
            <a:ext cx="1066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/>
          <p:cNvSpPr/>
          <p:nvPr/>
        </p:nvSpPr>
        <p:spPr>
          <a:xfrm>
            <a:off x="1368710" y="1061872"/>
            <a:ext cx="546100" cy="554037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44546A"/>
                </a:solidFill>
                <a:latin typeface="Calibri" panose="020F0502020204030204"/>
              </a:rPr>
              <a:t>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hlinkClick r:id="" action="ppaction://noaction"/>
          </p:cNvPr>
          <p:cNvSpPr/>
          <p:nvPr/>
        </p:nvSpPr>
        <p:spPr>
          <a:xfrm>
            <a:off x="4504376" y="374273"/>
            <a:ext cx="3774303" cy="6463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HÁI HOA DÂN CHỦ</a:t>
            </a:r>
          </a:p>
        </p:txBody>
      </p:sp>
      <p:sp>
        <p:nvSpPr>
          <p:cNvPr id="2" name="Action Button: Return 1">
            <a:hlinkClick r:id="rId12" action="ppaction://hlinksldjump" highlightClick="1"/>
          </p:cNvPr>
          <p:cNvSpPr/>
          <p:nvPr/>
        </p:nvSpPr>
        <p:spPr>
          <a:xfrm>
            <a:off x="10802754" y="5909109"/>
            <a:ext cx="664143" cy="48607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10008065" y="536895"/>
            <a:ext cx="1736522" cy="1510020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anose="020B7200000000000000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10008065" y="536895"/>
            <a:ext cx="1736522" cy="1510020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anose="020B7200000000000000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Oval 11"/>
          <p:cNvSpPr>
            <a:spLocks noChangeArrowheads="1"/>
          </p:cNvSpPr>
          <p:nvPr/>
        </p:nvSpPr>
        <p:spPr bwMode="auto">
          <a:xfrm>
            <a:off x="10008065" y="536895"/>
            <a:ext cx="1736522" cy="1510020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anose="020B7200000000000000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10008065" y="536895"/>
            <a:ext cx="1736522" cy="1510020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anose="020B7200000000000000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10008065" y="536895"/>
            <a:ext cx="1736522" cy="1510020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anose="020B7200000000000000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10008065" y="536895"/>
            <a:ext cx="1736522" cy="1510020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anose="020B7200000000000000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Oval 15"/>
          <p:cNvSpPr>
            <a:spLocks noChangeArrowheads="1"/>
          </p:cNvSpPr>
          <p:nvPr/>
        </p:nvSpPr>
        <p:spPr bwMode="auto">
          <a:xfrm>
            <a:off x="10008065" y="536895"/>
            <a:ext cx="1736522" cy="1510020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anose="020B7200000000000000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6" name="Oval 16"/>
          <p:cNvSpPr>
            <a:spLocks noChangeArrowheads="1"/>
          </p:cNvSpPr>
          <p:nvPr/>
        </p:nvSpPr>
        <p:spPr bwMode="auto">
          <a:xfrm>
            <a:off x="10008065" y="536895"/>
            <a:ext cx="1736522" cy="1510020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anose="020B7200000000000000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7" name="Oval 17"/>
          <p:cNvSpPr>
            <a:spLocks noChangeArrowheads="1"/>
          </p:cNvSpPr>
          <p:nvPr/>
        </p:nvSpPr>
        <p:spPr bwMode="auto">
          <a:xfrm>
            <a:off x="10008065" y="536895"/>
            <a:ext cx="1736522" cy="1510020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anose="020B7200000000000000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8" name="Oval 18"/>
          <p:cNvSpPr>
            <a:spLocks noChangeArrowheads="1"/>
          </p:cNvSpPr>
          <p:nvPr/>
        </p:nvSpPr>
        <p:spPr bwMode="auto">
          <a:xfrm>
            <a:off x="10008065" y="536895"/>
            <a:ext cx="1736522" cy="1510020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anose="020B7200000000000000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9" name="Oval 19"/>
          <p:cNvSpPr>
            <a:spLocks noChangeArrowheads="1"/>
          </p:cNvSpPr>
          <p:nvPr/>
        </p:nvSpPr>
        <p:spPr bwMode="auto">
          <a:xfrm>
            <a:off x="10008065" y="536895"/>
            <a:ext cx="1736522" cy="1510020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anose="020B7200000000000000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0" name="Oval 20"/>
          <p:cNvSpPr>
            <a:spLocks noChangeArrowheads="1"/>
          </p:cNvSpPr>
          <p:nvPr/>
        </p:nvSpPr>
        <p:spPr bwMode="auto">
          <a:xfrm>
            <a:off x="10008065" y="536895"/>
            <a:ext cx="1736522" cy="1510020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anose="020B7200000000000000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1" name="Oval 21"/>
          <p:cNvSpPr>
            <a:spLocks noChangeArrowheads="1"/>
          </p:cNvSpPr>
          <p:nvPr/>
        </p:nvSpPr>
        <p:spPr bwMode="auto">
          <a:xfrm>
            <a:off x="10008065" y="536895"/>
            <a:ext cx="1736522" cy="1510020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anose="020B7200000000000000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2" name="Oval 22"/>
          <p:cNvSpPr>
            <a:spLocks noChangeArrowheads="1"/>
          </p:cNvSpPr>
          <p:nvPr/>
        </p:nvSpPr>
        <p:spPr bwMode="auto">
          <a:xfrm>
            <a:off x="10008065" y="536895"/>
            <a:ext cx="1736522" cy="1510020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anose="020B7200000000000000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10008065" y="536895"/>
            <a:ext cx="1736522" cy="1510020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anose="020B7200000000000000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4" name="Oval 24"/>
          <p:cNvSpPr>
            <a:spLocks noChangeArrowheads="1"/>
          </p:cNvSpPr>
          <p:nvPr/>
        </p:nvSpPr>
        <p:spPr bwMode="auto">
          <a:xfrm>
            <a:off x="10008065" y="536895"/>
            <a:ext cx="1736522" cy="1510020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anose="020B7200000000000000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5" name="Oval 25"/>
          <p:cNvSpPr>
            <a:spLocks noChangeArrowheads="1"/>
          </p:cNvSpPr>
          <p:nvPr/>
        </p:nvSpPr>
        <p:spPr bwMode="auto">
          <a:xfrm>
            <a:off x="10008065" y="536895"/>
            <a:ext cx="1736522" cy="1510020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96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.VnBodoniH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Picture 10" descr="D:\downloads\hình ppt\mặt cười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727" y="5053369"/>
            <a:ext cx="2094175" cy="188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7879671" y="6799469"/>
            <a:ext cx="2348285" cy="2830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549951" y="1921744"/>
            <a:ext cx="431647" cy="13630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8230083" y="4434151"/>
            <a:ext cx="2379046" cy="668266"/>
          </a:xfrm>
          <a:custGeom>
            <a:avLst/>
            <a:gdLst>
              <a:gd name="connsiteX0" fmla="*/ 0 w 1670665"/>
              <a:gd name="connsiteY0" fmla="*/ 0 h 668266"/>
              <a:gd name="connsiteX1" fmla="*/ 1336532 w 1670665"/>
              <a:gd name="connsiteY1" fmla="*/ 0 h 668266"/>
              <a:gd name="connsiteX2" fmla="*/ 1670665 w 1670665"/>
              <a:gd name="connsiteY2" fmla="*/ 334133 h 668266"/>
              <a:gd name="connsiteX3" fmla="*/ 1336532 w 1670665"/>
              <a:gd name="connsiteY3" fmla="*/ 668266 h 668266"/>
              <a:gd name="connsiteX4" fmla="*/ 0 w 1670665"/>
              <a:gd name="connsiteY4" fmla="*/ 668266 h 668266"/>
              <a:gd name="connsiteX5" fmla="*/ 334133 w 1670665"/>
              <a:gd name="connsiteY5" fmla="*/ 334133 h 668266"/>
              <a:gd name="connsiteX6" fmla="*/ 0 w 1670665"/>
              <a:gd name="connsiteY6" fmla="*/ 0 h 668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665" h="668266">
                <a:moveTo>
                  <a:pt x="0" y="0"/>
                </a:moveTo>
                <a:lnTo>
                  <a:pt x="1336532" y="0"/>
                </a:lnTo>
                <a:lnTo>
                  <a:pt x="1670665" y="334133"/>
                </a:lnTo>
                <a:lnTo>
                  <a:pt x="1336532" y="668266"/>
                </a:lnTo>
                <a:lnTo>
                  <a:pt x="0" y="668266"/>
                </a:lnTo>
                <a:lnTo>
                  <a:pt x="334133" y="334133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6147" tIns="37338" rIns="371471" bIns="37338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D)  100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6096483" y="4445593"/>
            <a:ext cx="2379046" cy="656824"/>
          </a:xfrm>
          <a:custGeom>
            <a:avLst/>
            <a:gdLst>
              <a:gd name="connsiteX0" fmla="*/ 0 w 1670665"/>
              <a:gd name="connsiteY0" fmla="*/ 0 h 668266"/>
              <a:gd name="connsiteX1" fmla="*/ 1336532 w 1670665"/>
              <a:gd name="connsiteY1" fmla="*/ 0 h 668266"/>
              <a:gd name="connsiteX2" fmla="*/ 1670665 w 1670665"/>
              <a:gd name="connsiteY2" fmla="*/ 334133 h 668266"/>
              <a:gd name="connsiteX3" fmla="*/ 1336532 w 1670665"/>
              <a:gd name="connsiteY3" fmla="*/ 668266 h 668266"/>
              <a:gd name="connsiteX4" fmla="*/ 0 w 1670665"/>
              <a:gd name="connsiteY4" fmla="*/ 668266 h 668266"/>
              <a:gd name="connsiteX5" fmla="*/ 334133 w 1670665"/>
              <a:gd name="connsiteY5" fmla="*/ 334133 h 668266"/>
              <a:gd name="connsiteX6" fmla="*/ 0 w 1670665"/>
              <a:gd name="connsiteY6" fmla="*/ 0 h 668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0665" h="668266">
                <a:moveTo>
                  <a:pt x="0" y="0"/>
                </a:moveTo>
                <a:lnTo>
                  <a:pt x="1336532" y="0"/>
                </a:lnTo>
                <a:lnTo>
                  <a:pt x="1670665" y="334133"/>
                </a:lnTo>
                <a:lnTo>
                  <a:pt x="1336532" y="668266"/>
                </a:lnTo>
                <a:lnTo>
                  <a:pt x="0" y="668266"/>
                </a:lnTo>
                <a:lnTo>
                  <a:pt x="334133" y="334133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6147" tIns="37338" rIns="371471" bIns="37338" numCol="1" spcCol="1270" anchor="ctr" anchorCtr="0">
            <a:noAutofit/>
          </a:bodyPr>
          <a:lstStyle/>
          <a:p>
            <a:pPr marL="0" marR="0" lvl="0" indent="0" algn="ctr" defTabSz="1244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C)  20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6" name="Picture 11" descr="D:\downloads\hình ppt\mặt buồn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525" y="5537435"/>
            <a:ext cx="1696604" cy="12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1" descr="D:\downloads\hình ppt\mặt buồn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51" y="5479659"/>
            <a:ext cx="1696604" cy="12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1" descr="D:\downloads\hình ppt\mặt buồn.jpg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505" y="5479660"/>
            <a:ext cx="1696604" cy="12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8689169" y="4465422"/>
            <a:ext cx="655576" cy="619218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4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xit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" presetClass="exit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" presetClass="exit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" presetClass="exit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" presetClass="exit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8" grpId="1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653359" y="845934"/>
            <a:ext cx="807372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fr-FR" altLang="en-US" dirty="0" smtClean="0">
                <a:solidFill>
                  <a:srgbClr val="FF0000"/>
                </a:solidFill>
              </a:rPr>
              <a:t>      </a:t>
            </a:r>
            <a:r>
              <a:rPr lang="fr-FR" altLang="en-US" dirty="0" err="1" smtClean="0">
                <a:solidFill>
                  <a:srgbClr val="FF0000"/>
                </a:solidFill>
              </a:rPr>
              <a:t>số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>
                <a:solidFill>
                  <a:srgbClr val="FF0000"/>
                </a:solidFill>
              </a:rPr>
              <a:t>bút</a:t>
            </a:r>
            <a:r>
              <a:rPr lang="fr-FR" altLang="en-US" dirty="0">
                <a:solidFill>
                  <a:srgbClr val="FF0000"/>
                </a:solidFill>
              </a:rPr>
              <a:t> </a:t>
            </a:r>
            <a:r>
              <a:rPr lang="fr-FR" altLang="en-US" dirty="0" err="1">
                <a:solidFill>
                  <a:srgbClr val="FF0000"/>
                </a:solidFill>
              </a:rPr>
              <a:t>của</a:t>
            </a:r>
            <a:r>
              <a:rPr lang="fr-FR" altLang="en-US" dirty="0">
                <a:solidFill>
                  <a:srgbClr val="FF0000"/>
                </a:solidFill>
              </a:rPr>
              <a:t> </a:t>
            </a:r>
            <a:r>
              <a:rPr lang="fr-FR" altLang="en-US" dirty="0" smtClean="0">
                <a:solidFill>
                  <a:srgbClr val="FF0000"/>
                </a:solidFill>
              </a:rPr>
              <a:t>An </a:t>
            </a:r>
            <a:r>
              <a:rPr lang="fr-FR" altLang="en-US" dirty="0"/>
              <a:t>là </a:t>
            </a:r>
            <a:r>
              <a:rPr lang="fr-FR" altLang="en-US" dirty="0">
                <a:solidFill>
                  <a:srgbClr val="FF0000"/>
                </a:solidFill>
              </a:rPr>
              <a:t>10</a:t>
            </a:r>
            <a:r>
              <a:rPr lang="fr-FR" altLang="en-US" dirty="0"/>
              <a:t> </a:t>
            </a:r>
            <a:r>
              <a:rPr lang="fr-FR" altLang="en-US" dirty="0" err="1"/>
              <a:t>cái</a:t>
            </a:r>
            <a:r>
              <a:rPr lang="fr-FR" altLang="en-US" dirty="0"/>
              <a:t>. Theo </a:t>
            </a:r>
            <a:r>
              <a:rPr lang="fr-FR" altLang="en-US" dirty="0" err="1"/>
              <a:t>các</a:t>
            </a:r>
            <a:r>
              <a:rPr lang="fr-FR" altLang="en-US" dirty="0"/>
              <a:t> </a:t>
            </a:r>
            <a:r>
              <a:rPr lang="fr-FR" altLang="en-US" dirty="0" err="1"/>
              <a:t>bạn</a:t>
            </a:r>
            <a:r>
              <a:rPr lang="fr-FR" altLang="en-US" dirty="0"/>
              <a:t> A</a:t>
            </a:r>
            <a:r>
              <a:rPr lang="fr-FR" altLang="en-US" dirty="0" smtClean="0"/>
              <a:t>n </a:t>
            </a:r>
            <a:r>
              <a:rPr lang="fr-FR" altLang="en-US" dirty="0" err="1"/>
              <a:t>có</a:t>
            </a:r>
            <a:r>
              <a:rPr lang="fr-FR" altLang="en-US" dirty="0"/>
              <a:t> </a:t>
            </a:r>
            <a:r>
              <a:rPr lang="fr-FR" altLang="en-US" dirty="0" err="1"/>
              <a:t>bao</a:t>
            </a:r>
            <a:r>
              <a:rPr lang="fr-FR" altLang="en-US" dirty="0"/>
              <a:t> </a:t>
            </a:r>
            <a:r>
              <a:rPr lang="fr-FR" altLang="en-US" dirty="0" err="1"/>
              <a:t>nhiêu</a:t>
            </a:r>
            <a:r>
              <a:rPr lang="fr-FR" altLang="en-US" dirty="0"/>
              <a:t> </a:t>
            </a:r>
            <a:r>
              <a:rPr lang="fr-FR" altLang="en-US" dirty="0" err="1"/>
              <a:t>cái</a:t>
            </a:r>
            <a:r>
              <a:rPr lang="fr-FR" altLang="en-US" dirty="0"/>
              <a:t> </a:t>
            </a:r>
            <a:r>
              <a:rPr lang="fr-FR" altLang="en-US" dirty="0" err="1"/>
              <a:t>bút</a:t>
            </a:r>
            <a:r>
              <a:rPr lang="fr-FR" altLang="en-US" dirty="0" smtClean="0"/>
              <a:t>?</a:t>
            </a:r>
            <a:endParaRPr lang="en-US" altLang="en-US" dirty="0"/>
          </a:p>
        </p:txBody>
      </p:sp>
      <p:sp>
        <p:nvSpPr>
          <p:cNvPr id="14" name="Freeform 13"/>
          <p:cNvSpPr/>
          <p:nvPr/>
        </p:nvSpPr>
        <p:spPr>
          <a:xfrm>
            <a:off x="1473735" y="3168941"/>
            <a:ext cx="1768941" cy="701359"/>
          </a:xfrm>
          <a:custGeom>
            <a:avLst/>
            <a:gdLst>
              <a:gd name="connsiteX0" fmla="*/ 0 w 1768941"/>
              <a:gd name="connsiteY0" fmla="*/ 116896 h 701359"/>
              <a:gd name="connsiteX1" fmla="*/ 116896 w 1768941"/>
              <a:gd name="connsiteY1" fmla="*/ 0 h 701359"/>
              <a:gd name="connsiteX2" fmla="*/ 1652045 w 1768941"/>
              <a:gd name="connsiteY2" fmla="*/ 0 h 701359"/>
              <a:gd name="connsiteX3" fmla="*/ 1768941 w 1768941"/>
              <a:gd name="connsiteY3" fmla="*/ 116896 h 701359"/>
              <a:gd name="connsiteX4" fmla="*/ 1768941 w 1768941"/>
              <a:gd name="connsiteY4" fmla="*/ 584463 h 701359"/>
              <a:gd name="connsiteX5" fmla="*/ 1652045 w 1768941"/>
              <a:gd name="connsiteY5" fmla="*/ 701359 h 701359"/>
              <a:gd name="connsiteX6" fmla="*/ 116896 w 1768941"/>
              <a:gd name="connsiteY6" fmla="*/ 701359 h 701359"/>
              <a:gd name="connsiteX7" fmla="*/ 0 w 1768941"/>
              <a:gd name="connsiteY7" fmla="*/ 584463 h 701359"/>
              <a:gd name="connsiteX8" fmla="*/ 0 w 1768941"/>
              <a:gd name="connsiteY8" fmla="*/ 116896 h 70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8941" h="701359">
                <a:moveTo>
                  <a:pt x="0" y="116896"/>
                </a:moveTo>
                <a:cubicBezTo>
                  <a:pt x="0" y="52336"/>
                  <a:pt x="52336" y="0"/>
                  <a:pt x="116896" y="0"/>
                </a:cubicBezTo>
                <a:lnTo>
                  <a:pt x="1652045" y="0"/>
                </a:lnTo>
                <a:cubicBezTo>
                  <a:pt x="1716605" y="0"/>
                  <a:pt x="1768941" y="52336"/>
                  <a:pt x="1768941" y="116896"/>
                </a:cubicBezTo>
                <a:lnTo>
                  <a:pt x="1768941" y="584463"/>
                </a:lnTo>
                <a:cubicBezTo>
                  <a:pt x="1768941" y="649023"/>
                  <a:pt x="1716605" y="701359"/>
                  <a:pt x="1652045" y="701359"/>
                </a:cubicBezTo>
                <a:lnTo>
                  <a:pt x="116896" y="701359"/>
                </a:lnTo>
                <a:cubicBezTo>
                  <a:pt x="52336" y="701359"/>
                  <a:pt x="0" y="649023"/>
                  <a:pt x="0" y="584463"/>
                </a:cubicBezTo>
                <a:lnTo>
                  <a:pt x="0" y="11689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678" tIns="79958" rIns="125678" bIns="79958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470320" y="3997734"/>
            <a:ext cx="1768941" cy="701359"/>
          </a:xfrm>
          <a:custGeom>
            <a:avLst/>
            <a:gdLst>
              <a:gd name="connsiteX0" fmla="*/ 0 w 1768941"/>
              <a:gd name="connsiteY0" fmla="*/ 116896 h 701359"/>
              <a:gd name="connsiteX1" fmla="*/ 116896 w 1768941"/>
              <a:gd name="connsiteY1" fmla="*/ 0 h 701359"/>
              <a:gd name="connsiteX2" fmla="*/ 1652045 w 1768941"/>
              <a:gd name="connsiteY2" fmla="*/ 0 h 701359"/>
              <a:gd name="connsiteX3" fmla="*/ 1768941 w 1768941"/>
              <a:gd name="connsiteY3" fmla="*/ 116896 h 701359"/>
              <a:gd name="connsiteX4" fmla="*/ 1768941 w 1768941"/>
              <a:gd name="connsiteY4" fmla="*/ 584463 h 701359"/>
              <a:gd name="connsiteX5" fmla="*/ 1652045 w 1768941"/>
              <a:gd name="connsiteY5" fmla="*/ 701359 h 701359"/>
              <a:gd name="connsiteX6" fmla="*/ 116896 w 1768941"/>
              <a:gd name="connsiteY6" fmla="*/ 701359 h 701359"/>
              <a:gd name="connsiteX7" fmla="*/ 0 w 1768941"/>
              <a:gd name="connsiteY7" fmla="*/ 584463 h 701359"/>
              <a:gd name="connsiteX8" fmla="*/ 0 w 1768941"/>
              <a:gd name="connsiteY8" fmla="*/ 116896 h 70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8941" h="701359">
                <a:moveTo>
                  <a:pt x="0" y="116896"/>
                </a:moveTo>
                <a:cubicBezTo>
                  <a:pt x="0" y="52336"/>
                  <a:pt x="52336" y="0"/>
                  <a:pt x="116896" y="0"/>
                </a:cubicBezTo>
                <a:lnTo>
                  <a:pt x="1652045" y="0"/>
                </a:lnTo>
                <a:cubicBezTo>
                  <a:pt x="1716605" y="0"/>
                  <a:pt x="1768941" y="52336"/>
                  <a:pt x="1768941" y="116896"/>
                </a:cubicBezTo>
                <a:lnTo>
                  <a:pt x="1768941" y="584463"/>
                </a:lnTo>
                <a:cubicBezTo>
                  <a:pt x="1768941" y="649023"/>
                  <a:pt x="1716605" y="701359"/>
                  <a:pt x="1652045" y="701359"/>
                </a:cubicBezTo>
                <a:lnTo>
                  <a:pt x="116896" y="701359"/>
                </a:lnTo>
                <a:cubicBezTo>
                  <a:pt x="52336" y="701359"/>
                  <a:pt x="0" y="649023"/>
                  <a:pt x="0" y="584463"/>
                </a:cubicBezTo>
                <a:lnTo>
                  <a:pt x="0" y="116896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678" tIns="79958" rIns="125678" bIns="79958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16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470320" y="4813554"/>
            <a:ext cx="1768941" cy="701359"/>
          </a:xfrm>
          <a:custGeom>
            <a:avLst/>
            <a:gdLst>
              <a:gd name="connsiteX0" fmla="*/ 0 w 1768941"/>
              <a:gd name="connsiteY0" fmla="*/ 116896 h 701359"/>
              <a:gd name="connsiteX1" fmla="*/ 116896 w 1768941"/>
              <a:gd name="connsiteY1" fmla="*/ 0 h 701359"/>
              <a:gd name="connsiteX2" fmla="*/ 1652045 w 1768941"/>
              <a:gd name="connsiteY2" fmla="*/ 0 h 701359"/>
              <a:gd name="connsiteX3" fmla="*/ 1768941 w 1768941"/>
              <a:gd name="connsiteY3" fmla="*/ 116896 h 701359"/>
              <a:gd name="connsiteX4" fmla="*/ 1768941 w 1768941"/>
              <a:gd name="connsiteY4" fmla="*/ 584463 h 701359"/>
              <a:gd name="connsiteX5" fmla="*/ 1652045 w 1768941"/>
              <a:gd name="connsiteY5" fmla="*/ 701359 h 701359"/>
              <a:gd name="connsiteX6" fmla="*/ 116896 w 1768941"/>
              <a:gd name="connsiteY6" fmla="*/ 701359 h 701359"/>
              <a:gd name="connsiteX7" fmla="*/ 0 w 1768941"/>
              <a:gd name="connsiteY7" fmla="*/ 584463 h 701359"/>
              <a:gd name="connsiteX8" fmla="*/ 0 w 1768941"/>
              <a:gd name="connsiteY8" fmla="*/ 116896 h 70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8941" h="701359">
                <a:moveTo>
                  <a:pt x="0" y="116896"/>
                </a:moveTo>
                <a:cubicBezTo>
                  <a:pt x="0" y="52336"/>
                  <a:pt x="52336" y="0"/>
                  <a:pt x="116896" y="0"/>
                </a:cubicBezTo>
                <a:lnTo>
                  <a:pt x="1652045" y="0"/>
                </a:lnTo>
                <a:cubicBezTo>
                  <a:pt x="1716605" y="0"/>
                  <a:pt x="1768941" y="52336"/>
                  <a:pt x="1768941" y="116896"/>
                </a:cubicBezTo>
                <a:lnTo>
                  <a:pt x="1768941" y="584463"/>
                </a:lnTo>
                <a:cubicBezTo>
                  <a:pt x="1768941" y="649023"/>
                  <a:pt x="1716605" y="701359"/>
                  <a:pt x="1652045" y="701359"/>
                </a:cubicBezTo>
                <a:lnTo>
                  <a:pt x="116896" y="701359"/>
                </a:lnTo>
                <a:cubicBezTo>
                  <a:pt x="52336" y="701359"/>
                  <a:pt x="0" y="649023"/>
                  <a:pt x="0" y="584463"/>
                </a:cubicBezTo>
                <a:lnTo>
                  <a:pt x="0" y="116896"/>
                </a:lnTo>
                <a:close/>
              </a:path>
            </a:pathLst>
          </a:custGeom>
          <a:solidFill>
            <a:srgbClr val="7030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678" tIns="79958" rIns="125678" bIns="79958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C)      8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 40"/>
          <p:cNvSpPr/>
          <p:nvPr/>
        </p:nvSpPr>
        <p:spPr>
          <a:xfrm>
            <a:off x="1470321" y="5685613"/>
            <a:ext cx="1768941" cy="701359"/>
          </a:xfrm>
          <a:custGeom>
            <a:avLst/>
            <a:gdLst>
              <a:gd name="connsiteX0" fmla="*/ 0 w 1768941"/>
              <a:gd name="connsiteY0" fmla="*/ 116896 h 701359"/>
              <a:gd name="connsiteX1" fmla="*/ 116896 w 1768941"/>
              <a:gd name="connsiteY1" fmla="*/ 0 h 701359"/>
              <a:gd name="connsiteX2" fmla="*/ 1652045 w 1768941"/>
              <a:gd name="connsiteY2" fmla="*/ 0 h 701359"/>
              <a:gd name="connsiteX3" fmla="*/ 1768941 w 1768941"/>
              <a:gd name="connsiteY3" fmla="*/ 116896 h 701359"/>
              <a:gd name="connsiteX4" fmla="*/ 1768941 w 1768941"/>
              <a:gd name="connsiteY4" fmla="*/ 584463 h 701359"/>
              <a:gd name="connsiteX5" fmla="*/ 1652045 w 1768941"/>
              <a:gd name="connsiteY5" fmla="*/ 701359 h 701359"/>
              <a:gd name="connsiteX6" fmla="*/ 116896 w 1768941"/>
              <a:gd name="connsiteY6" fmla="*/ 701359 h 701359"/>
              <a:gd name="connsiteX7" fmla="*/ 0 w 1768941"/>
              <a:gd name="connsiteY7" fmla="*/ 584463 h 701359"/>
              <a:gd name="connsiteX8" fmla="*/ 0 w 1768941"/>
              <a:gd name="connsiteY8" fmla="*/ 116896 h 70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8941" h="701359">
                <a:moveTo>
                  <a:pt x="0" y="116896"/>
                </a:moveTo>
                <a:cubicBezTo>
                  <a:pt x="0" y="52336"/>
                  <a:pt x="52336" y="0"/>
                  <a:pt x="116896" y="0"/>
                </a:cubicBezTo>
                <a:lnTo>
                  <a:pt x="1652045" y="0"/>
                </a:lnTo>
                <a:cubicBezTo>
                  <a:pt x="1716605" y="0"/>
                  <a:pt x="1768941" y="52336"/>
                  <a:pt x="1768941" y="116896"/>
                </a:cubicBezTo>
                <a:lnTo>
                  <a:pt x="1768941" y="584463"/>
                </a:lnTo>
                <a:cubicBezTo>
                  <a:pt x="1768941" y="649023"/>
                  <a:pt x="1716605" y="701359"/>
                  <a:pt x="1652045" y="701359"/>
                </a:cubicBezTo>
                <a:lnTo>
                  <a:pt x="116896" y="701359"/>
                </a:lnTo>
                <a:cubicBezTo>
                  <a:pt x="52336" y="701359"/>
                  <a:pt x="0" y="649023"/>
                  <a:pt x="0" y="584463"/>
                </a:cubicBezTo>
                <a:lnTo>
                  <a:pt x="0" y="11689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5678" tIns="79958" rIns="125678" bIns="79958" numCol="1" spcCol="1270" anchor="ctr" anchorCtr="0">
            <a:noAutofit/>
          </a:bodyPr>
          <a:lstStyle/>
          <a:p>
            <a:pPr marL="0" marR="0" lvl="0" indent="0" algn="ct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D)  5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hlinkClick r:id="" action="ppaction://noaction"/>
          </p:cNvPr>
          <p:cNvSpPr/>
          <p:nvPr/>
        </p:nvSpPr>
        <p:spPr>
          <a:xfrm>
            <a:off x="4217935" y="165687"/>
            <a:ext cx="3774303" cy="646331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 panose="020F0502020204030204"/>
                <a:ea typeface="+mn-ea"/>
                <a:cs typeface="Arial" charset="0"/>
              </a:rPr>
              <a:t>HÁI HOA DÂN CHỦ</a:t>
            </a:r>
          </a:p>
        </p:txBody>
      </p:sp>
      <p:pic>
        <p:nvPicPr>
          <p:cNvPr id="18" name="Picture 22" descr="Kết quả hình ảnh cho hình bông hoa 5 cánh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10" y="164049"/>
            <a:ext cx="1066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>
            <a:hlinkClick r:id="rId10" action="ppaction://hlinksldjump"/>
          </p:cNvPr>
          <p:cNvSpPr/>
          <p:nvPr/>
        </p:nvSpPr>
        <p:spPr>
          <a:xfrm>
            <a:off x="559666" y="393996"/>
            <a:ext cx="547688" cy="554038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ction Button: Return 1">
            <a:hlinkClick r:id="rId11" action="ppaction://hlinksldjump" highlightClick="1"/>
          </p:cNvPr>
          <p:cNvSpPr/>
          <p:nvPr/>
        </p:nvSpPr>
        <p:spPr>
          <a:xfrm>
            <a:off x="10976559" y="6046214"/>
            <a:ext cx="779647" cy="468931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9"/>
          <p:cNvSpPr>
            <a:spLocks noChangeArrowheads="1"/>
          </p:cNvSpPr>
          <p:nvPr/>
        </p:nvSpPr>
        <p:spPr bwMode="auto">
          <a:xfrm>
            <a:off x="9797117" y="293897"/>
            <a:ext cx="1752009" cy="1534903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anose="020B7200000000000000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>
            <a:off x="9797117" y="293897"/>
            <a:ext cx="1752009" cy="1534903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anose="020B7200000000000000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Oval 11"/>
          <p:cNvSpPr>
            <a:spLocks noChangeArrowheads="1"/>
          </p:cNvSpPr>
          <p:nvPr/>
        </p:nvSpPr>
        <p:spPr bwMode="auto">
          <a:xfrm>
            <a:off x="9797117" y="293897"/>
            <a:ext cx="1752009" cy="1534903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anose="020B7200000000000000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Oval 12"/>
          <p:cNvSpPr>
            <a:spLocks noChangeArrowheads="1"/>
          </p:cNvSpPr>
          <p:nvPr/>
        </p:nvSpPr>
        <p:spPr bwMode="auto">
          <a:xfrm>
            <a:off x="9797117" y="293897"/>
            <a:ext cx="1752009" cy="1534903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anose="020B7200000000000000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5" name="Oval 13"/>
          <p:cNvSpPr>
            <a:spLocks noChangeArrowheads="1"/>
          </p:cNvSpPr>
          <p:nvPr/>
        </p:nvSpPr>
        <p:spPr bwMode="auto">
          <a:xfrm>
            <a:off x="9797117" y="293897"/>
            <a:ext cx="1752009" cy="1534903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anose="020B7200000000000000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9797117" y="293897"/>
            <a:ext cx="1752009" cy="1534903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anose="020B7200000000000000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7" name="Oval 15"/>
          <p:cNvSpPr>
            <a:spLocks noChangeArrowheads="1"/>
          </p:cNvSpPr>
          <p:nvPr/>
        </p:nvSpPr>
        <p:spPr bwMode="auto">
          <a:xfrm>
            <a:off x="9797117" y="293897"/>
            <a:ext cx="1752009" cy="1534903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anose="020B7200000000000000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8" name="Oval 16"/>
          <p:cNvSpPr>
            <a:spLocks noChangeArrowheads="1"/>
          </p:cNvSpPr>
          <p:nvPr/>
        </p:nvSpPr>
        <p:spPr bwMode="auto">
          <a:xfrm>
            <a:off x="9797117" y="293897"/>
            <a:ext cx="1752009" cy="1534903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anose="020B7200000000000000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9" name="Oval 17"/>
          <p:cNvSpPr>
            <a:spLocks noChangeArrowheads="1"/>
          </p:cNvSpPr>
          <p:nvPr/>
        </p:nvSpPr>
        <p:spPr bwMode="auto">
          <a:xfrm>
            <a:off x="9797117" y="293897"/>
            <a:ext cx="1752009" cy="1534903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anose="020B7200000000000000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0" name="Oval 18"/>
          <p:cNvSpPr>
            <a:spLocks noChangeArrowheads="1"/>
          </p:cNvSpPr>
          <p:nvPr/>
        </p:nvSpPr>
        <p:spPr bwMode="auto">
          <a:xfrm>
            <a:off x="9797117" y="293897"/>
            <a:ext cx="1752009" cy="1534903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anose="020B7200000000000000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1" name="Oval 19"/>
          <p:cNvSpPr>
            <a:spLocks noChangeArrowheads="1"/>
          </p:cNvSpPr>
          <p:nvPr/>
        </p:nvSpPr>
        <p:spPr bwMode="auto">
          <a:xfrm>
            <a:off x="9797117" y="293897"/>
            <a:ext cx="1752009" cy="1534903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anose="020B7200000000000000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2" name="Oval 20"/>
          <p:cNvSpPr>
            <a:spLocks noChangeArrowheads="1"/>
          </p:cNvSpPr>
          <p:nvPr/>
        </p:nvSpPr>
        <p:spPr bwMode="auto">
          <a:xfrm>
            <a:off x="9797117" y="293897"/>
            <a:ext cx="1752009" cy="1534903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anose="020B7200000000000000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33" name="Oval 21"/>
          <p:cNvSpPr>
            <a:spLocks noChangeArrowheads="1"/>
          </p:cNvSpPr>
          <p:nvPr/>
        </p:nvSpPr>
        <p:spPr bwMode="auto">
          <a:xfrm>
            <a:off x="9797117" y="293897"/>
            <a:ext cx="1752009" cy="1534903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anose="020B7200000000000000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4" name="Oval 22"/>
          <p:cNvSpPr>
            <a:spLocks noChangeArrowheads="1"/>
          </p:cNvSpPr>
          <p:nvPr/>
        </p:nvSpPr>
        <p:spPr bwMode="auto">
          <a:xfrm>
            <a:off x="9797117" y="293897"/>
            <a:ext cx="1752009" cy="1534903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anose="020B7200000000000000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5" name="Oval 23"/>
          <p:cNvSpPr>
            <a:spLocks noChangeArrowheads="1"/>
          </p:cNvSpPr>
          <p:nvPr/>
        </p:nvSpPr>
        <p:spPr bwMode="auto">
          <a:xfrm>
            <a:off x="9797117" y="293897"/>
            <a:ext cx="1752009" cy="1534903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anose="020B7200000000000000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36" name="Oval 24"/>
          <p:cNvSpPr>
            <a:spLocks noChangeArrowheads="1"/>
          </p:cNvSpPr>
          <p:nvPr/>
        </p:nvSpPr>
        <p:spPr bwMode="auto">
          <a:xfrm>
            <a:off x="9797117" y="293897"/>
            <a:ext cx="1752009" cy="1534903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BodoniH" panose="020B7200000000000000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7" name="Oval 25"/>
          <p:cNvSpPr>
            <a:spLocks noChangeArrowheads="1"/>
          </p:cNvSpPr>
          <p:nvPr/>
        </p:nvSpPr>
        <p:spPr bwMode="auto">
          <a:xfrm>
            <a:off x="9797117" y="293897"/>
            <a:ext cx="1752009" cy="1534903"/>
          </a:xfrm>
          <a:prstGeom prst="ellipse">
            <a:avLst/>
          </a:prstGeom>
          <a:solidFill>
            <a:srgbClr val="7030A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96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.VnBodoniH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8" name="Picture 10" descr="D:\downloads\hình ppt\mặt cười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06" y="2621272"/>
            <a:ext cx="1888756" cy="1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4025679" y="4158401"/>
            <a:ext cx="1696063" cy="223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Picture 11" descr="D:\downloads\hình ppt\mặt buồn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533" y="3997734"/>
            <a:ext cx="1304289" cy="112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1" descr="D:\downloads\hình ppt\mặt buồn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940" y="4765876"/>
            <a:ext cx="1304289" cy="112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1" descr="D:\downloads\hình ppt\mặt buồn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788" y="5560129"/>
            <a:ext cx="1304289" cy="112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453321"/>
              </p:ext>
            </p:extLst>
          </p:nvPr>
        </p:nvGraphicFramePr>
        <p:xfrm>
          <a:off x="1805558" y="845934"/>
          <a:ext cx="254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Equation" r:id="rId16" imgW="253800" imgH="939600" progId="Equation.DSMT4">
                  <p:embed/>
                </p:oleObj>
              </mc:Choice>
              <mc:Fallback>
                <p:oleObj name="Equation" r:id="rId16" imgW="253800" imgH="9396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5558" y="845934"/>
                        <a:ext cx="2540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543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xit" presetSubtype="16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" presetClass="exit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" presetClass="exit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" presetClass="exit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" presetClass="exit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2894" y="583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7" descr="nen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9" r="57285" b="3214"/>
          <a:stretch>
            <a:fillRect/>
          </a:stretch>
        </p:blipFill>
        <p:spPr bwMode="auto">
          <a:xfrm>
            <a:off x="423294" y="3067660"/>
            <a:ext cx="3962400" cy="3560762"/>
          </a:xfrm>
          <a:prstGeom prst="rect">
            <a:avLst/>
          </a:prstGeom>
          <a:blipFill dpi="0" rotWithShape="1">
            <a:blip r:embed="rId3"/>
            <a:srcRect t="18509" r="57285" b="3214"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2594995" y="266635"/>
            <a:ext cx="7010400" cy="707886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Ở NHÀ</a:t>
            </a:r>
            <a:endParaRPr lang="en-US" altLang="vi-VN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94995" y="1543233"/>
            <a:ext cx="7063355" cy="41477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BTVN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34, 35, 36, 37 SGK.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altLang="vi-VN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1" descr="nen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9" r="72687" b="3214"/>
          <a:stretch>
            <a:fillRect/>
          </a:stretch>
        </p:blipFill>
        <p:spPr bwMode="auto">
          <a:xfrm>
            <a:off x="9658350" y="3108121"/>
            <a:ext cx="2533650" cy="3755709"/>
          </a:xfrm>
          <a:prstGeom prst="rect">
            <a:avLst/>
          </a:prstGeom>
          <a:blipFill dpi="0" rotWithShape="1">
            <a:blip r:embed="rId3"/>
            <a:srcRect t="18509" r="72687" b="3214"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5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28773"/>
            <a:ext cx="3647327" cy="71867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33" y="-403122"/>
            <a:ext cx="4006922" cy="72611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039" y="0"/>
            <a:ext cx="44692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1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487" y="-850489"/>
            <a:ext cx="3140481" cy="75413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347" y="-823452"/>
            <a:ext cx="2571409" cy="7487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756" y="-606052"/>
            <a:ext cx="2592745" cy="7052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616" y="-411588"/>
            <a:ext cx="2506894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585" y="-702109"/>
            <a:ext cx="3048120" cy="747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6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8051" y="3952368"/>
            <a:ext cx="9227890" cy="19294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66353" y="761978"/>
                <a:ext cx="10908613" cy="5888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dirty="0"/>
                  <a:t>Bài toán 1</a:t>
                </a:r>
                <a:r>
                  <a:rPr lang="vi-VN" sz="2800" dirty="0" smtClean="0"/>
                  <a:t>.</a:t>
                </a:r>
                <a:endParaRPr lang="en-US" sz="2800" dirty="0" smtClean="0"/>
              </a:p>
              <a:p>
                <a:pPr>
                  <a:lnSpc>
                    <a:spcPct val="150000"/>
                  </a:lnSpc>
                </a:pPr>
                <a:r>
                  <a:rPr lang="vi-VN" sz="2800" dirty="0" smtClean="0"/>
                  <a:t> </a:t>
                </a:r>
                <a:r>
                  <a:rPr lang="vi-VN" sz="2800" dirty="0"/>
                  <a:t>Báo Cheetah (Tri-tơ, H.6.2) được coi là động vật chạy nhanh nhất trên Trái Đất, tốc độ chạy có thể lên tới 120 km/h (Theo vast.gov.vn). Mặc dù được mệnh danh là "chúa tể rừng xanh" nhưng tốc độ chạy tối đa của sư tử chỉ bằng khoảng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800" dirty="0"/>
                  <a:t> tốc độ chạy tối đa của báo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Cheetah. Tốc độ chạy tối đa của sư tử là bao nhiêu? Chúng ta cùng tìm hiểu bài học</a:t>
                </a:r>
                <a:r>
                  <a:rPr lang="vi-VN" sz="2800" dirty="0" smtClean="0"/>
                  <a:t>.</a:t>
                </a:r>
                <a:endParaRPr lang="en-US" sz="2800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53" y="761978"/>
                <a:ext cx="10908613" cy="5888728"/>
              </a:xfrm>
              <a:prstGeom prst="rect">
                <a:avLst/>
              </a:prstGeom>
              <a:blipFill>
                <a:blip r:embed="rId2"/>
                <a:stretch>
                  <a:fillRect l="-1117" t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749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83367" y="0"/>
            <a:ext cx="12124888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2" descr="Káº¿t quáº£ hÃ¬nh áº£nh cho suy nghÄ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2" y="-7779"/>
            <a:ext cx="5905849" cy="6724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753299" y="-1677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1753299" y="-1677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Arial" panose="020B0604020202020204" pitchFamily="34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75048" y="-40205"/>
            <a:ext cx="5597913" cy="1133965"/>
          </a:xfrm>
          <a:prstGeom prst="rect">
            <a:avLst/>
          </a:prstGeom>
          <a:noFill/>
          <a:ln w="15875" cmpd="dbl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TÌM GIÁ TRỊ PHÂN SỐ CỦA MỘT SỐ CHO TRƯỚC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024" y="2507665"/>
            <a:ext cx="5666826" cy="4200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loud Callout 16"/>
          <p:cNvSpPr/>
          <p:nvPr/>
        </p:nvSpPr>
        <p:spPr>
          <a:xfrm>
            <a:off x="6535024" y="243281"/>
            <a:ext cx="5329874" cy="1518408"/>
          </a:xfrm>
          <a:prstGeom prst="cloudCallout">
            <a:avLst>
              <a:gd name="adj1" fmla="val -3028"/>
              <a:gd name="adj2" fmla="val 89598"/>
            </a:avLst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 rot="20398032">
            <a:off x="2072082" y="4221325"/>
            <a:ext cx="645951" cy="3990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Bình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038774" y="5261295"/>
            <a:ext cx="818289" cy="411061"/>
          </a:xfrm>
          <a:prstGeom prst="rect">
            <a:avLst/>
          </a:prstGeom>
          <a:solidFill>
            <a:srgbClr val="00B0F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Nam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4"/>
              <p:cNvSpPr txBox="1">
                <a:spLocks noChangeArrowheads="1"/>
              </p:cNvSpPr>
              <p:nvPr/>
            </p:nvSpPr>
            <p:spPr bwMode="auto">
              <a:xfrm>
                <a:off x="717654" y="973011"/>
                <a:ext cx="4892308" cy="1143903"/>
              </a:xfrm>
              <a:prstGeom prst="rect">
                <a:avLst/>
              </a:prstGeom>
              <a:noFill/>
              <a:ln w="15875" cmpd="dbl">
                <a:noFill/>
                <a:miter lim="800000"/>
                <a:headEnd/>
                <a:tailEnd/>
              </a:ln>
              <a:effectLst>
                <a:innerShdw blurRad="114300">
                  <a:prstClr val="black"/>
                </a:innerShdw>
              </a:effectLst>
            </p:spPr>
            <p:txBody>
              <a:bodyPr wrap="square">
                <a:spAutoFit/>
              </a:bodyPr>
              <a:lstStyle/>
              <a:p>
                <a:pPr algn="just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Bình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14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viên kẹo,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Bình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bạn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Nam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số 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kẹo </a:t>
                </a:r>
                <a:r>
                  <a:rPr lang="en-US" sz="28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mình</a:t>
                </a:r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7654" y="973011"/>
                <a:ext cx="4892308" cy="1143903"/>
              </a:xfrm>
              <a:prstGeom prst="rect">
                <a:avLst/>
              </a:prstGeom>
              <a:blipFill>
                <a:blip r:embed="rId4"/>
                <a:stretch>
                  <a:fillRect l="-2618" t="-5882" r="-2494" b="-5882"/>
                </a:stretch>
              </a:blipFill>
              <a:ln w="15875" cmpd="dbl">
                <a:noFill/>
                <a:miter lim="800000"/>
                <a:headEnd/>
                <a:tailEnd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315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83367" y="0"/>
            <a:ext cx="12124888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2" descr="Káº¿t quáº£ hÃ¬nh áº£nh cho suy nghÄ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2" y="-7779"/>
            <a:ext cx="5905849" cy="6724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753299" y="-1677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1753299" y="-1677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91303" y="79972"/>
            <a:ext cx="5597913" cy="830997"/>
          </a:xfrm>
          <a:prstGeom prst="rect">
            <a:avLst/>
          </a:prstGeom>
          <a:noFill/>
          <a:ln w="15875" cmpd="dbl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TÌM GIÁ TRỊ PHÂN SỐ CỦA MỘT SỐ CHO TRƯỚC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4" name="Picture 4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024" y="2507665"/>
            <a:ext cx="5666826" cy="4200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 rot="20398032">
            <a:off x="2072082" y="4221325"/>
            <a:ext cx="645951" cy="3990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Bình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038774" y="5261295"/>
            <a:ext cx="818289" cy="411061"/>
          </a:xfrm>
          <a:prstGeom prst="rect">
            <a:avLst/>
          </a:prstGeom>
          <a:solidFill>
            <a:srgbClr val="00B0F0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4"/>
              <p:cNvSpPr txBox="1">
                <a:spLocks noChangeArrowheads="1"/>
              </p:cNvSpPr>
              <p:nvPr/>
            </p:nvSpPr>
            <p:spPr bwMode="auto">
              <a:xfrm>
                <a:off x="1272721" y="1051752"/>
                <a:ext cx="3802566" cy="1143903"/>
              </a:xfrm>
              <a:prstGeom prst="rect">
                <a:avLst/>
              </a:prstGeom>
              <a:noFill/>
              <a:ln w="15875" cmpd="dbl">
                <a:noFill/>
                <a:miter lim="800000"/>
                <a:headEnd/>
                <a:tailEnd/>
              </a:ln>
              <a:effectLst>
                <a:innerShdw blurRad="114300">
                  <a:prstClr val="black"/>
                </a:innerShdw>
              </a:effectLst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Số</a:t>
                </a: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kẹo</a:t>
                </a: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của</a:t>
                </a: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Nam </a:t>
                </a:r>
                <a:r>
                  <a:rPr kumimoji="0" lang="en-US" sz="2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là</a:t>
                </a: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14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.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 = 6 (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viên</a:t>
                </a: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kẹo</a:t>
                </a: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)</a:t>
                </a: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2721" y="1051752"/>
                <a:ext cx="3802566" cy="1143903"/>
              </a:xfrm>
              <a:prstGeom prst="rect">
                <a:avLst/>
              </a:prstGeom>
              <a:blipFill>
                <a:blip r:embed="rId4"/>
                <a:stretch>
                  <a:fillRect l="-3365" t="-5882" b="-5882"/>
                </a:stretch>
              </a:blipFill>
              <a:ln w="15875" cmpd="dbl">
                <a:noFill/>
                <a:miter lim="800000"/>
                <a:headEnd/>
                <a:tailEnd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2411" y="152514"/>
            <a:ext cx="5456393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40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7911" y="397080"/>
                <a:ext cx="10214995" cy="2455178"/>
              </a:xfrm>
            </p:spPr>
            <p:txBody>
              <a:bodyPr>
                <a:normAutofit fontScale="92500" lnSpcReduction="20000"/>
              </a:bodyPr>
              <a:lstStyle/>
              <a:p>
                <a:pPr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?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cách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tương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em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hãy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latin typeface="Times New Roman" pitchFamily="18" charset="0"/>
                    <a:cs typeface="Times New Roman" pitchFamily="18" charset="0"/>
                  </a:rPr>
                  <a:t>toán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1:</a:t>
                </a:r>
              </a:p>
              <a:p>
                <a:pPr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dirty="0" err="1" smtClean="0">
                    <a:solidFill>
                      <a:srgbClr val="FF0000"/>
                    </a:solidFill>
                  </a:rPr>
                  <a:t>Báo</a:t>
                </a:r>
                <a:r>
                  <a:rPr lang="en-US" dirty="0" smtClean="0"/>
                  <a:t>: </a:t>
                </a:r>
                <a:r>
                  <a:rPr lang="vi-VN" dirty="0" smtClean="0">
                    <a:solidFill>
                      <a:srgbClr val="FF0000"/>
                    </a:solidFill>
                  </a:rPr>
                  <a:t>120</a:t>
                </a:r>
                <a:r>
                  <a:rPr lang="vi-VN" dirty="0" smtClean="0"/>
                  <a:t> km/h</a:t>
                </a:r>
                <a:endParaRPr lang="en-US" dirty="0" smtClean="0"/>
              </a:p>
              <a:p>
                <a:pPr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S</a:t>
                </a:r>
                <a:r>
                  <a:rPr lang="vi-VN" dirty="0" smtClean="0">
                    <a:solidFill>
                      <a:srgbClr val="FF0000"/>
                    </a:solidFill>
                  </a:rPr>
                  <a:t>ư tử</a:t>
                </a:r>
                <a:r>
                  <a:rPr lang="en-US" dirty="0" smtClean="0"/>
                  <a:t>: </a:t>
                </a:r>
                <a:r>
                  <a:rPr lang="vi-VN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dirty="0"/>
                  <a:t> tốc độ chạy </a:t>
                </a:r>
                <a:r>
                  <a:rPr lang="vi-VN" dirty="0" smtClean="0"/>
                  <a:t>của báo</a:t>
                </a:r>
                <a:endParaRPr lang="en-US" dirty="0" smtClean="0"/>
              </a:p>
              <a:p>
                <a:pPr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vi-VN" dirty="0"/>
                  <a:t>Tốc độ </a:t>
                </a:r>
                <a:r>
                  <a:rPr lang="vi-VN" dirty="0" smtClean="0"/>
                  <a:t>chạy </a:t>
                </a:r>
                <a:r>
                  <a:rPr lang="vi-VN" dirty="0"/>
                  <a:t>của </a:t>
                </a:r>
                <a:r>
                  <a:rPr lang="vi-VN" dirty="0">
                    <a:solidFill>
                      <a:srgbClr val="FF0000"/>
                    </a:solidFill>
                  </a:rPr>
                  <a:t>sư tử </a:t>
                </a:r>
                <a:r>
                  <a:rPr lang="vi-VN" dirty="0"/>
                  <a:t>là bao nhiêu?</a:t>
                </a:r>
                <a:endParaRPr lang="en-US" dirty="0"/>
              </a:p>
              <a:p>
                <a:pPr indent="0" algn="just">
                  <a:lnSpc>
                    <a:spcPct val="150000"/>
                  </a:lnSpc>
                  <a:spcAft>
                    <a:spcPts val="1200"/>
                  </a:spcAft>
                  <a:buNone/>
                </a:pPr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7911" y="397080"/>
                <a:ext cx="10214995" cy="2455178"/>
              </a:xfrm>
              <a:blipFill>
                <a:blip r:embed="rId2"/>
                <a:stretch>
                  <a:fillRect b="-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33849" y="3355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33849" y="3355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333849" y="33556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00013" y="2935733"/>
            <a:ext cx="731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i="1" u="sng" dirty="0">
              <a:solidFill>
                <a:srgbClr val="FF0000"/>
              </a:solidFill>
            </a:endParaRPr>
          </a:p>
        </p:txBody>
      </p:sp>
      <p:sp>
        <p:nvSpPr>
          <p:cNvPr id="19" name="AutoShape 4"/>
          <p:cNvSpPr>
            <a:spLocks noChangeAspect="1" noChangeArrowheads="1" noTextEdit="1"/>
          </p:cNvSpPr>
          <p:nvPr/>
        </p:nvSpPr>
        <p:spPr bwMode="auto">
          <a:xfrm>
            <a:off x="3106374" y="4173756"/>
            <a:ext cx="266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17"/>
              <p:cNvSpPr txBox="1">
                <a:spLocks noChangeArrowheads="1"/>
              </p:cNvSpPr>
              <p:nvPr/>
            </p:nvSpPr>
            <p:spPr bwMode="auto">
              <a:xfrm>
                <a:off x="1157315" y="3478604"/>
                <a:ext cx="10540313" cy="7037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spcBef>
                    <a:spcPct val="50000"/>
                  </a:spcBef>
                  <a:defRPr sz="24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vi-VN" sz="2800" dirty="0"/>
                  <a:t>Tốc độ chạy của </a:t>
                </a:r>
                <a:r>
                  <a:rPr lang="vi-VN" sz="2800" dirty="0">
                    <a:solidFill>
                      <a:srgbClr val="FF0000"/>
                    </a:solidFill>
                  </a:rPr>
                  <a:t>sư tử </a:t>
                </a:r>
                <a:r>
                  <a:rPr lang="vi-VN" sz="2800" dirty="0" smtClean="0"/>
                  <a:t>là</a:t>
                </a: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: </a:t>
                </a:r>
                <a:r>
                  <a:rPr lang="en-US" alt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120.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= 80 </a:t>
                </a:r>
                <a:r>
                  <a:rPr lang="en-US" altLang="en-US" sz="2800" dirty="0" smtClean="0">
                    <a:latin typeface="Times New Roman" panose="02020603050405020304" pitchFamily="18" charset="0"/>
                  </a:rPr>
                  <a:t>km/h</a:t>
                </a:r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7315" y="3478604"/>
                <a:ext cx="10540313" cy="703782"/>
              </a:xfrm>
              <a:prstGeom prst="rect">
                <a:avLst/>
              </a:prstGeom>
              <a:blipFill>
                <a:blip r:embed="rId3"/>
                <a:stretch>
                  <a:fillRect l="-1215" b="-121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43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08290" y="2036734"/>
            <a:ext cx="3810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altLang="vi-VN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alt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vi-VN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68540" y="3320375"/>
            <a:ext cx="9144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14 .     </a:t>
            </a:r>
            <a:endParaRPr lang="en-US" altLang="vi-VN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02080" y="3426885"/>
            <a:ext cx="9906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vi-VN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endParaRPr lang="en-US" altLang="vi-VN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217490" y="803246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>
            <a:stCxn id="17" idx="7"/>
          </p:cNvCxnSpPr>
          <p:nvPr/>
        </p:nvCxnSpPr>
        <p:spPr>
          <a:xfrm rot="5400000" flipH="1" flipV="1">
            <a:off x="4484440" y="1647796"/>
            <a:ext cx="482600" cy="1270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198690" y="1717646"/>
            <a:ext cx="609600" cy="12192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646490" y="1870046"/>
            <a:ext cx="533400" cy="91440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167190" y="1489046"/>
            <a:ext cx="698500" cy="55880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808290" y="2030384"/>
            <a:ext cx="9144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altLang="vi-VN" sz="3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970090" y="811184"/>
            <a:ext cx="182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vi-VN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408490" y="879446"/>
            <a:ext cx="281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alt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9546672" y="5422034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vi-VN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734962" y="5434649"/>
            <a:ext cx="281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alt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542090" y="5440666"/>
            <a:ext cx="137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943154" y="5447264"/>
            <a:ext cx="60538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079903" y="2030384"/>
            <a:ext cx="12954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865690" y="3407864"/>
            <a:ext cx="16002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vi-VN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242040" y="1845199"/>
                <a:ext cx="522900" cy="10148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040" y="1845199"/>
                <a:ext cx="522900" cy="10148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052252" y="3228874"/>
                <a:ext cx="522900" cy="10148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252" y="3228874"/>
                <a:ext cx="522900" cy="10148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>
            <a:off x="6093879" y="3303958"/>
            <a:ext cx="533400" cy="9144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4" name="Straight Arrow Connector 33"/>
          <p:cNvCxnSpPr>
            <a:endCxn id="36" idx="1"/>
          </p:cNvCxnSpPr>
          <p:nvPr/>
        </p:nvCxnSpPr>
        <p:spPr>
          <a:xfrm>
            <a:off x="6599199" y="3964874"/>
            <a:ext cx="776104" cy="64180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>
                <a:spLocks noChangeArrowheads="1"/>
              </p:cNvSpPr>
              <p:nvPr/>
            </p:nvSpPr>
            <p:spPr bwMode="auto">
              <a:xfrm>
                <a:off x="7375303" y="4236803"/>
                <a:ext cx="4000169" cy="739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8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vi-VN" sz="28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vi-VN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vi-VN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vi-VN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vi-VN" sz="28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vi-VN" sz="2800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vi-VN" sz="28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14 </a:t>
                </a:r>
                <a:endParaRPr lang="en-US" alt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75303" y="4236803"/>
                <a:ext cx="4000169" cy="739754"/>
              </a:xfrm>
              <a:prstGeom prst="rect">
                <a:avLst/>
              </a:prstGeom>
              <a:blipFill>
                <a:blip r:embed="rId4"/>
                <a:stretch>
                  <a:fillRect l="-3201" b="-578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loud Callout 1"/>
          <p:cNvSpPr/>
          <p:nvPr/>
        </p:nvSpPr>
        <p:spPr>
          <a:xfrm>
            <a:off x="60157" y="1717646"/>
            <a:ext cx="3781320" cy="2046384"/>
          </a:xfrm>
          <a:prstGeom prst="cloudCallout">
            <a:avLst>
              <a:gd name="adj1" fmla="val 71229"/>
              <a:gd name="adj2" fmla="val 34283"/>
            </a:avLst>
          </a:prstGeom>
          <a:solidFill>
            <a:srgbClr val="00B05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8618290" y="879446"/>
            <a:ext cx="3261375" cy="2274277"/>
          </a:xfrm>
          <a:prstGeom prst="cloudCallout">
            <a:avLst/>
          </a:prstGeom>
          <a:solidFill>
            <a:srgbClr val="92D05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939017" y="1396482"/>
                <a:ext cx="3056562" cy="1323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thế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9017" y="1396482"/>
                <a:ext cx="3056562" cy="1323567"/>
              </a:xfrm>
              <a:prstGeom prst="rect">
                <a:avLst/>
              </a:prstGeom>
              <a:blipFill>
                <a:blip r:embed="rId5"/>
                <a:stretch>
                  <a:fillRect l="-2988" t="-461" b="-9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9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7" grpId="0" animBg="1"/>
      <p:bldP spid="18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1" grpId="0"/>
      <p:bldP spid="32" grpId="0"/>
      <p:bldP spid="33" grpId="0" animBg="1"/>
      <p:bldP spid="36" grpId="0"/>
      <p:bldP spid="2" grpId="0" animBg="1"/>
      <p:bldP spid="4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65156" y="387180"/>
            <a:ext cx="4457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396315" y="895865"/>
            <a:ext cx="9937212" cy="891101"/>
            <a:chOff x="114" y="743"/>
            <a:chExt cx="5658" cy="527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4" y="743"/>
              <a:ext cx="5658" cy="49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ct val="15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ta </a:t>
              </a:r>
              <a:r>
                <a:rPr lang="en-US" sz="3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 </a:t>
              </a:r>
            </a:p>
          </p:txBody>
        </p:sp>
        <p:graphicFrame>
          <p:nvGraphicFramePr>
            <p:cNvPr id="7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5545507"/>
                </p:ext>
              </p:extLst>
            </p:nvPr>
          </p:nvGraphicFramePr>
          <p:xfrm>
            <a:off x="1057" y="788"/>
            <a:ext cx="322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02" name="Equation" r:id="rId3" imgW="203112" imgH="393529" progId="Equation.DSMT4">
                    <p:embed/>
                  </p:oleObj>
                </mc:Choice>
                <mc:Fallback>
                  <p:oleObj name="Equation" r:id="rId3" imgW="203112" imgH="393529" progId="Equation.DSMT4">
                    <p:embed/>
                    <p:pic>
                      <p:nvPicPr>
                        <p:cNvPr id="25616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7" y="788"/>
                          <a:ext cx="322" cy="48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245685"/>
              </p:ext>
            </p:extLst>
          </p:nvPr>
        </p:nvGraphicFramePr>
        <p:xfrm>
          <a:off x="9674951" y="1261130"/>
          <a:ext cx="324588" cy="32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3" name="Equation" r:id="rId5" imgW="126725" imgH="126725" progId="Equation.3">
                  <p:embed/>
                </p:oleObj>
              </mc:Choice>
              <mc:Fallback>
                <p:oleObj name="Equation" r:id="rId5" imgW="126725" imgH="126725" progId="Equation.3">
                  <p:embed/>
                  <p:pic>
                    <p:nvPicPr>
                      <p:cNvPr id="215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4951" y="1261130"/>
                        <a:ext cx="324588" cy="324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031857"/>
              </p:ext>
            </p:extLst>
          </p:nvPr>
        </p:nvGraphicFramePr>
        <p:xfrm>
          <a:off x="10709183" y="1227481"/>
          <a:ext cx="457200" cy="391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4" name="Equation" r:id="rId7" imgW="139680" imgH="139680" progId="Equation.3">
                  <p:embed/>
                </p:oleObj>
              </mc:Choice>
              <mc:Fallback>
                <p:oleObj name="Equation" r:id="rId7" imgW="139680" imgH="139680" progId="Equation.3">
                  <p:embed/>
                  <p:pic>
                    <p:nvPicPr>
                      <p:cNvPr id="215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09183" y="1227481"/>
                        <a:ext cx="457200" cy="3918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8816190" y="1161814"/>
            <a:ext cx="2848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m, n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N,  n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 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Euclid Symbol" panose="05050102010706020507" pitchFamily="18" charset="2"/>
              </a:rPr>
              <a:t>) </a:t>
            </a:r>
            <a:endParaRPr lang="en-US" sz="2800" dirty="0"/>
          </a:p>
        </p:txBody>
      </p:sp>
      <p:sp>
        <p:nvSpPr>
          <p:cNvPr id="44" name="Rectangle 43"/>
          <p:cNvSpPr/>
          <p:nvPr/>
        </p:nvSpPr>
        <p:spPr>
          <a:xfrm>
            <a:off x="954022" y="1886242"/>
            <a:ext cx="10821798" cy="14814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42 195 m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2/87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42 195? </a:t>
            </a:r>
          </a:p>
        </p:txBody>
      </p:sp>
      <p:graphicFrame>
        <p:nvGraphicFramePr>
          <p:cNvPr id="1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945743"/>
              </p:ext>
            </p:extLst>
          </p:nvPr>
        </p:nvGraphicFramePr>
        <p:xfrm>
          <a:off x="7981496" y="1029197"/>
          <a:ext cx="565532" cy="757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5" name="Equation" r:id="rId9" imgW="203112" imgH="393529" progId="Equation.DSMT4">
                  <p:embed/>
                </p:oleObj>
              </mc:Choice>
              <mc:Fallback>
                <p:oleObj name="Equation" r:id="rId9" imgW="203112" imgH="393529" progId="Equation.DSMT4">
                  <p:embed/>
                  <p:pic>
                    <p:nvPicPr>
                      <p:cNvPr id="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1496" y="1029197"/>
                        <a:ext cx="565532" cy="75773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1039515" y="3265276"/>
            <a:ext cx="10821798" cy="14814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42 195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2/87 = 970 (m) </a:t>
            </a:r>
          </a:p>
        </p:txBody>
      </p:sp>
    </p:spTree>
    <p:extLst>
      <p:ext uri="{BB962C8B-B14F-4D97-AF65-F5344CB8AC3E}">
        <p14:creationId xmlns:p14="http://schemas.microsoft.com/office/powerpoint/2010/main" val="12198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44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65156" y="387180"/>
            <a:ext cx="4457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tắc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396315" y="895865"/>
            <a:ext cx="9937212" cy="891101"/>
            <a:chOff x="114" y="743"/>
            <a:chExt cx="5658" cy="527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4" y="743"/>
              <a:ext cx="5658" cy="49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¡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l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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Muốn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tìm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cho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trước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ta </a:t>
              </a:r>
              <a:r>
                <a:rPr kumimoji="0" lang="en-US" sz="3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tính</a:t>
              </a:r>
              <a:r>
                <a:rPr kumimoji="0" lang="en-US" sz="3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</a:t>
              </a:r>
              <a:r>
                <a:rPr kumimoji="0" lang="en-US" sz="3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  </a:t>
              </a:r>
            </a:p>
          </p:txBody>
        </p:sp>
        <p:graphicFrame>
          <p:nvGraphicFramePr>
            <p:cNvPr id="7" name="Object 14"/>
            <p:cNvGraphicFramePr>
              <a:graphicFrameLocks noChangeAspect="1"/>
            </p:cNvGraphicFramePr>
            <p:nvPr>
              <p:extLst/>
            </p:nvPr>
          </p:nvGraphicFramePr>
          <p:xfrm>
            <a:off x="1057" y="788"/>
            <a:ext cx="322" cy="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90" name="Equation" r:id="rId3" imgW="203112" imgH="393529" progId="Equation.DSMT4">
                    <p:embed/>
                  </p:oleObj>
                </mc:Choice>
                <mc:Fallback>
                  <p:oleObj name="Equation" r:id="rId3" imgW="203112" imgH="393529" progId="Equation.DSMT4">
                    <p:embed/>
                    <p:pic>
                      <p:nvPicPr>
                        <p:cNvPr id="7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7" y="788"/>
                          <a:ext cx="322" cy="48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" name="Object 9"/>
          <p:cNvGraphicFramePr>
            <a:graphicFrameLocks noChangeAspect="1"/>
          </p:cNvGraphicFramePr>
          <p:nvPr>
            <p:extLst/>
          </p:nvPr>
        </p:nvGraphicFramePr>
        <p:xfrm>
          <a:off x="9674951" y="1261130"/>
          <a:ext cx="324588" cy="32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" name="Equation" r:id="rId5" imgW="126725" imgH="126725" progId="Equation.3">
                  <p:embed/>
                </p:oleObj>
              </mc:Choice>
              <mc:Fallback>
                <p:oleObj name="Equation" r:id="rId5" imgW="126725" imgH="126725" progId="Equation.3">
                  <p:embed/>
                  <p:pic>
                    <p:nvPicPr>
                      <p:cNvPr id="1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4951" y="1261130"/>
                        <a:ext cx="324588" cy="324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>
            <p:extLst/>
          </p:nvPr>
        </p:nvGraphicFramePr>
        <p:xfrm>
          <a:off x="10709183" y="1227481"/>
          <a:ext cx="457200" cy="391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" name="Equation" r:id="rId7" imgW="139680" imgH="139680" progId="Equation.3">
                  <p:embed/>
                </p:oleObj>
              </mc:Choice>
              <mc:Fallback>
                <p:oleObj name="Equation" r:id="rId7" imgW="139680" imgH="139680" progId="Equation.3">
                  <p:embed/>
                  <p:pic>
                    <p:nvPicPr>
                      <p:cNvPr id="1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09183" y="1227481"/>
                        <a:ext cx="457200" cy="3918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8816190" y="1161814"/>
            <a:ext cx="2848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m, n 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Euclid Symbol" panose="05050102010706020507" pitchFamily="18" charset="2"/>
              </a:rPr>
              <a:t>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Euclid Symbol" panose="05050102010706020507" pitchFamily="18" charset="2"/>
              </a:rPr>
              <a:t>N,  n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Euclid Symbol" panose="05050102010706020507" pitchFamily="18" charset="2"/>
              </a:rPr>
              <a:t> 0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Euclid Symbol" panose="05050102010706020507" pitchFamily="18" charset="2"/>
              </a:rPr>
              <a:t>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843249" y="2319454"/>
                <a:ext cx="10821798" cy="244211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Luyện</a:t>
                </a: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tập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1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hai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em</a:t>
                </a: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cùng</a:t>
                </a: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làm</a:t>
                </a:r>
                <a:r>
                  <a:rPr kumimoji="0" lang="en-US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a, b</a:t>
                </a:r>
              </a:p>
              <a:p>
                <a:pPr>
                  <a:lnSpc>
                    <a:spcPct val="150000"/>
                  </a:lnSpc>
                </a:pPr>
                <a:r>
                  <a:rPr lang="nl-NL" sz="2400" dirty="0" smtClean="0"/>
                  <a:t> Gợi ý câu b: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2400" dirty="0"/>
                  <a:t> giờ nói đầy đủ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2400" dirty="0"/>
                  <a:t> của 1 giờ. </a:t>
                </a:r>
                <a:endParaRPr lang="nl-NL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nl-NL" sz="2400" dirty="0" smtClean="0"/>
                  <a:t>? Cho </a:t>
                </a:r>
                <a:r>
                  <a:rPr lang="nl-NL" sz="2400" dirty="0"/>
                  <a:t>biết 1 giờ bằng bao nhiêu phút rồi tính theo quy tắc</a:t>
                </a:r>
                <a:endParaRPr lang="en-US" sz="2400" dirty="0"/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49" y="2319454"/>
                <a:ext cx="10821798" cy="2442117"/>
              </a:xfrm>
              <a:prstGeom prst="rect">
                <a:avLst/>
              </a:prstGeom>
              <a:blipFill>
                <a:blip r:embed="rId9"/>
                <a:stretch>
                  <a:fillRect l="-1126" t="-22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14"/>
          <p:cNvGraphicFramePr>
            <a:graphicFrameLocks noChangeAspect="1"/>
          </p:cNvGraphicFramePr>
          <p:nvPr>
            <p:extLst/>
          </p:nvPr>
        </p:nvGraphicFramePr>
        <p:xfrm>
          <a:off x="7981496" y="1029197"/>
          <a:ext cx="565532" cy="757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" name="Equation" r:id="rId10" imgW="203112" imgH="393529" progId="Equation.DSMT4">
                  <p:embed/>
                </p:oleObj>
              </mc:Choice>
              <mc:Fallback>
                <p:oleObj name="Equation" r:id="rId10" imgW="203112" imgH="393529" progId="Equation.DSMT4">
                  <p:embed/>
                  <p:pic>
                    <p:nvPicPr>
                      <p:cNvPr id="1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1496" y="1029197"/>
                        <a:ext cx="565532" cy="75773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855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4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pstream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lipstream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2411</TotalTime>
  <Words>1168</Words>
  <Application>Microsoft Office PowerPoint</Application>
  <PresentationFormat>Widescreen</PresentationFormat>
  <Paragraphs>298</Paragraphs>
  <Slides>26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5" baseType="lpstr">
      <vt:lpstr>ＭＳ Ｐゴシック</vt:lpstr>
      <vt:lpstr>.VnBahamasBH</vt:lpstr>
      <vt:lpstr>.VnBodoniH</vt:lpstr>
      <vt:lpstr>.VnHelvetInsH</vt:lpstr>
      <vt:lpstr>.VnTime</vt:lpstr>
      <vt:lpstr>Arial</vt:lpstr>
      <vt:lpstr>Calibri</vt:lpstr>
      <vt:lpstr>Calibri Light</vt:lpstr>
      <vt:lpstr>Cambria Math</vt:lpstr>
      <vt:lpstr>Euclid Symbol</vt:lpstr>
      <vt:lpstr>Georgia</vt:lpstr>
      <vt:lpstr>Times New Roman</vt:lpstr>
      <vt:lpstr>Trebuchet MS</vt:lpstr>
      <vt:lpstr>Verdana</vt:lpstr>
      <vt:lpstr>Wingdings</vt:lpstr>
      <vt:lpstr>Office Theme</vt:lpstr>
      <vt:lpstr>Slipstream</vt:lpstr>
      <vt:lpstr>1_Slipstream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262</cp:revision>
  <dcterms:created xsi:type="dcterms:W3CDTF">2020-04-29T12:49:40Z</dcterms:created>
  <dcterms:modified xsi:type="dcterms:W3CDTF">2022-02-25T01:20:02Z</dcterms:modified>
</cp:coreProperties>
</file>