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74" r:id="rId2"/>
    <p:sldId id="280" r:id="rId3"/>
    <p:sldId id="281" r:id="rId4"/>
    <p:sldId id="282" r:id="rId5"/>
    <p:sldId id="283" r:id="rId6"/>
    <p:sldId id="284" r:id="rId7"/>
    <p:sldId id="294" r:id="rId8"/>
    <p:sldId id="296" r:id="rId9"/>
    <p:sldId id="297" r:id="rId10"/>
    <p:sldId id="291" r:id="rId1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A06AA"/>
    <a:srgbClr val="66FF33"/>
    <a:srgbClr val="4C5709"/>
    <a:srgbClr val="5F0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53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0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711CD0-F59C-4A2D-A751-4FFC16C9C24A}" type="datetimeFigureOut">
              <a:rPr lang="en-US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F19DDB-DAE3-4A69-93A6-7DECE46C7F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6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26AB7-5609-4E26-8A62-3B28C644CFEE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B1CB-C293-48A6-AC96-B15327072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730F33-BD5E-41C2-9639-548B1B034DAC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99EF-8FD0-45D5-8913-DFCAB7E74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AFDB6-B064-4CC6-B780-A9001697FBF2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CC76-CD98-4E35-BCEE-12C9FF217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345E9-FE72-4633-A4FF-7C44ADC0F4E4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7A9E-C853-4051-AB5F-8AC7EF9DF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9F18F-6DF2-4F20-BA73-07179B2DBDD4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870-6EE7-4168-AB23-165D4C52D9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4BCA0-144C-4AFE-A03E-9457D1CE9C1A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3852-F2A9-4F98-84A0-23E31E5D0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C87AD-9DF0-4948-B546-A07FA9B09256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9369B-C5E8-4E3D-9B1A-4AFC874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39495-50AF-47FF-BA82-E5E14715660E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FF77-DE65-4F7C-9331-296F7D4EA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723AA-36F9-4DDB-853B-4F155752771A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24D-2E4D-4A2F-BCD9-2D8097A4B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ECE7F8-C4E7-4AAA-AB6B-8D9CA533C5A2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3433-B067-4168-AC36-9EE4D993FF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DD10B-CBAA-4E09-9912-A51FBC6B968F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1A48-B72E-42BE-9225-4C9E2FD68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0A18D-DC49-41C9-99D1-E7F5943AA309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9A80-3A15-43B1-94D8-F6079A81C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7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5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19.wmf"/><Relationship Id="rId9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6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9658350" y="1066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9277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5905499" y="2834328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3077" name="Picture 6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3" y="1"/>
            <a:ext cx="1295401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522413" y="5522913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296400" y="1"/>
            <a:ext cx="1371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9374188" y="556418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525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3732213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038" y="3754438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11" name="Rectangle 15"/>
          <p:cNvSpPr>
            <a:spLocks noChangeArrowheads="1"/>
          </p:cNvSpPr>
          <p:nvPr/>
        </p:nvSpPr>
        <p:spPr bwMode="gray">
          <a:xfrm>
            <a:off x="1524000" y="2286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vi-VN" sz="4000" b="1" i="1">
              <a:solidFill>
                <a:srgbClr val="FF9933"/>
              </a:solidFill>
            </a:endParaRPr>
          </a:p>
        </p:txBody>
      </p:sp>
      <p:pic>
        <p:nvPicPr>
          <p:cNvPr id="3089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39016" y="2543503"/>
            <a:ext cx="8345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BÀI 24: </a:t>
            </a:r>
          </a:p>
          <a:p>
            <a:pPr algn="ctr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SÁNH HAI PHÂN SỐ. HỖN SỐ DƯƠNG (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43442" y="1064963"/>
            <a:ext cx="22525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TIẾT 52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83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3"/>
          <p:cNvSpPr>
            <a:spLocks noChangeArrowheads="1" noChangeShapeType="1" noTextEdit="1"/>
          </p:cNvSpPr>
          <p:nvPr/>
        </p:nvSpPr>
        <p:spPr bwMode="auto">
          <a:xfrm>
            <a:off x="3867150" y="304800"/>
            <a:ext cx="4686300" cy="6201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HƯỚNG DẪN VỀ NHÀ</a:t>
            </a:r>
            <a:endParaRPr lang="en-US" sz="2700" kern="1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072055" y="1143000"/>
            <a:ext cx="10121462" cy="5152697"/>
          </a:xfrm>
          <a:prstGeom prst="verticalScroll">
            <a:avLst>
              <a:gd name="adj" fmla="val 12500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vi-VN" sz="30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060029" y="1911351"/>
            <a:ext cx="852388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endParaRPr lang="en-US" altLang="en-US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6.8 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SGK/12)</a:t>
            </a:r>
            <a:endParaRPr lang="en-US" altLang="en-US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SBT</a:t>
            </a:r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2-Point Star 7"/>
          <p:cNvSpPr/>
          <p:nvPr/>
        </p:nvSpPr>
        <p:spPr>
          <a:xfrm>
            <a:off x="2375338" y="4624550"/>
            <a:ext cx="7441324" cy="2007478"/>
          </a:xfrm>
          <a:prstGeom prst="star1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/>
          <p:nvPr/>
        </p:nvPicPr>
        <p:blipFill>
          <a:blip r:embed="rId3"/>
          <a:stretch>
            <a:fillRect/>
          </a:stretch>
        </p:blipFill>
        <p:spPr>
          <a:xfrm>
            <a:off x="2859962" y="731784"/>
            <a:ext cx="7145886" cy="27786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38399" y="3878318"/>
            <a:ext cx="83977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545982"/>
              </p:ext>
            </p:extLst>
          </p:nvPr>
        </p:nvGraphicFramePr>
        <p:xfrm>
          <a:off x="9696390" y="3867270"/>
          <a:ext cx="240543" cy="62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Equation" r:id="rId4" imgW="152280" imgH="393480" progId="Equation.DSMT4">
                  <p:embed/>
                </p:oleObj>
              </mc:Choice>
              <mc:Fallback>
                <p:oleObj name="Equation" r:id="rId4" imgW="15228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6390" y="3867270"/>
                        <a:ext cx="240543" cy="62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831326"/>
              </p:ext>
            </p:extLst>
          </p:nvPr>
        </p:nvGraphicFramePr>
        <p:xfrm>
          <a:off x="10373930" y="3858555"/>
          <a:ext cx="220498" cy="62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Equation" r:id="rId6" imgW="139680" imgH="393480" progId="Equation.DSMT4">
                  <p:embed/>
                </p:oleObj>
              </mc:Choice>
              <mc:Fallback>
                <p:oleObj name="Equation" r:id="rId6" imgW="1396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73930" y="3858555"/>
                        <a:ext cx="220498" cy="62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26893" y="5151235"/>
            <a:ext cx="60960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1" y="0"/>
            <a:ext cx="2585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39311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1" y="872359"/>
            <a:ext cx="6558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8786" y="1576552"/>
            <a:ext cx="108466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BCNN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814490"/>
              </p:ext>
            </p:extLst>
          </p:nvPr>
        </p:nvGraphicFramePr>
        <p:xfrm>
          <a:off x="10152994" y="1574145"/>
          <a:ext cx="298887" cy="609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4" name="Equation" r:id="rId3" imgW="139680" imgH="393480" progId="Equation.DSMT4">
                  <p:embed/>
                </p:oleObj>
              </mc:Choice>
              <mc:Fallback>
                <p:oleObj name="Equation" r:id="rId3" imgW="1396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52994" y="1574145"/>
                        <a:ext cx="298887" cy="60969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227730"/>
              </p:ext>
            </p:extLst>
          </p:nvPr>
        </p:nvGraphicFramePr>
        <p:xfrm>
          <a:off x="10993383" y="1574145"/>
          <a:ext cx="221154" cy="57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5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3383" y="1574145"/>
                        <a:ext cx="221154" cy="5713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Heptagon 9"/>
          <p:cNvSpPr/>
          <p:nvPr/>
        </p:nvSpPr>
        <p:spPr>
          <a:xfrm>
            <a:off x="1734207" y="3394841"/>
            <a:ext cx="567559" cy="451945"/>
          </a:xfrm>
          <a:prstGeom prst="heptag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7783" y="3352803"/>
            <a:ext cx="357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59422" y="3426373"/>
            <a:ext cx="6674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BCNN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81353" y="4414345"/>
            <a:ext cx="8271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58484" y="3384354"/>
            <a:ext cx="3174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6 = 2.3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4 = 2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2897" y="3552521"/>
            <a:ext cx="3520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 BCNN (6,4) = 2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.3 = 12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9563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6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63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976470" y="4342635"/>
          <a:ext cx="820737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7" name="Equation" r:id="rId9" imgW="469800" imgH="812520" progId="Equation.DSMT4">
                  <p:embed/>
                </p:oleObj>
              </mc:Choice>
              <mc:Fallback>
                <p:oleObj name="Equation" r:id="rId9" imgW="469800" imgH="8125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470" y="4342635"/>
                        <a:ext cx="820737" cy="141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Brace 17"/>
          <p:cNvSpPr/>
          <p:nvPr/>
        </p:nvSpPr>
        <p:spPr>
          <a:xfrm>
            <a:off x="4824227" y="3531500"/>
            <a:ext cx="157655" cy="5675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0" grpId="1" animBg="1"/>
      <p:bldP spid="11" grpId="0"/>
      <p:bldP spid="11" grpId="1"/>
      <p:bldP spid="12" grpId="0"/>
      <p:bldP spid="12" grpId="1"/>
      <p:bldP spid="14" grpId="0"/>
      <p:bldP spid="15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17077" y="52561"/>
            <a:ext cx="7083973" cy="325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32998" y="6"/>
            <a:ext cx="8135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49810" y="968224"/>
            <a:ext cx="9144000" cy="723959"/>
            <a:chOff x="325810" y="968223"/>
            <a:chExt cx="9144000" cy="723959"/>
          </a:xfrm>
        </p:grpSpPr>
        <p:sp>
          <p:nvSpPr>
            <p:cNvPr id="6" name="TextBox 5"/>
            <p:cNvSpPr txBox="1"/>
            <p:nvPr/>
          </p:nvSpPr>
          <p:spPr>
            <a:xfrm>
              <a:off x="325810" y="1061562"/>
              <a:ext cx="914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HĐ2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Tương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HĐ1,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quy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đồng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1221506"/>
                </p:ext>
              </p:extLst>
            </p:nvPr>
          </p:nvGraphicFramePr>
          <p:xfrm>
            <a:off x="7371244" y="989246"/>
            <a:ext cx="408156" cy="7029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56" name="Equation" r:id="rId3" imgW="228600" imgH="393480" progId="Equation.DSMT4">
                    <p:embed/>
                  </p:oleObj>
                </mc:Choice>
                <mc:Fallback>
                  <p:oleObj name="Equation" r:id="rId3" imgW="228600" imgH="39348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71244" y="989246"/>
                          <a:ext cx="408156" cy="7029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1276715"/>
                </p:ext>
              </p:extLst>
            </p:nvPr>
          </p:nvGraphicFramePr>
          <p:xfrm>
            <a:off x="8207911" y="968223"/>
            <a:ext cx="385480" cy="7029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57" name="Equation" r:id="rId5" imgW="215640" imgH="393480" progId="Equation.DSMT4">
                    <p:embed/>
                  </p:oleObj>
                </mc:Choice>
                <mc:Fallback>
                  <p:oleObj name="Equation" r:id="rId5" imgW="215640" imgH="39348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07911" y="968223"/>
                          <a:ext cx="385480" cy="7029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4204137" y="1776267"/>
            <a:ext cx="577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 BCNN(2,5) = 2.5 = 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111938" y="2492883"/>
          <a:ext cx="997607" cy="1451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8" name="Equation" r:id="rId7" imgW="558720" imgH="812520" progId="Equation.DSMT4">
                  <p:embed/>
                </p:oleObj>
              </mc:Choice>
              <mc:Fallback>
                <p:oleObj name="Equation" r:id="rId7" imgW="558720" imgH="8125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938" y="2492883"/>
                        <a:ext cx="997607" cy="1451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2238704" y="1639630"/>
            <a:ext cx="6611007" cy="830997"/>
            <a:chOff x="714703" y="1639629"/>
            <a:chExt cx="6611007" cy="830997"/>
          </a:xfrm>
        </p:grpSpPr>
        <p:sp>
          <p:nvSpPr>
            <p:cNvPr id="7" name="TextBox 6"/>
            <p:cNvSpPr txBox="1"/>
            <p:nvPr/>
          </p:nvSpPr>
          <p:spPr>
            <a:xfrm>
              <a:off x="714703" y="1639629"/>
              <a:ext cx="661100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: 5 = 1.5</a:t>
              </a:r>
            </a:p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      2 = 1.2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ight Brace 11"/>
            <p:cNvSpPr/>
            <p:nvPr/>
          </p:nvSpPr>
          <p:spPr>
            <a:xfrm>
              <a:off x="2532997" y="1744733"/>
              <a:ext cx="168165" cy="62011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469923" y="4141080"/>
            <a:ext cx="8187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HĐ1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HĐ2,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Heptagon 13"/>
          <p:cNvSpPr/>
          <p:nvPr/>
        </p:nvSpPr>
        <p:spPr>
          <a:xfrm>
            <a:off x="1734207" y="4288191"/>
            <a:ext cx="567559" cy="451945"/>
          </a:xfrm>
          <a:prstGeom prst="heptag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07783" y="4246153"/>
            <a:ext cx="357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39311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28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81655" y="651642"/>
            <a:ext cx="590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6249" y="1040525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276" y="1492469"/>
            <a:ext cx="10920248" cy="260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BCNN)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1656" y="4414347"/>
            <a:ext cx="6127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6548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1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48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7147910" y="4321008"/>
          <a:ext cx="1050160" cy="73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2" name="Equation" r:id="rId5" imgW="558720" imgH="393480" progId="Equation.DSMT4">
                  <p:embed/>
                </p:oleObj>
              </mc:Choice>
              <mc:Fallback>
                <p:oleObj name="Equation" r:id="rId5" imgW="5587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7910" y="4321008"/>
                        <a:ext cx="1050160" cy="7398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33903" y="5044966"/>
            <a:ext cx="4445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BCNN(4,9,3) = 36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014921" y="5613784"/>
          <a:ext cx="1716813" cy="618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3" name="Equation" r:id="rId7" imgW="1091880" imgH="393480" progId="Equation.DSMT4">
                  <p:embed/>
                </p:oleObj>
              </mc:Choice>
              <mc:Fallback>
                <p:oleObj name="Equation" r:id="rId7" imgW="10918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921" y="5613784"/>
                        <a:ext cx="1716813" cy="6188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233470" y="5603275"/>
          <a:ext cx="1284452" cy="603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4" name="Equation" r:id="rId9" imgW="838080" imgH="393480" progId="Equation.DSMT4">
                  <p:embed/>
                </p:oleObj>
              </mc:Choice>
              <mc:Fallback>
                <p:oleObj name="Equation" r:id="rId9" imgW="8380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3470" y="5603275"/>
                        <a:ext cx="1284452" cy="6033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982138" y="5540212"/>
          <a:ext cx="1532759" cy="65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5" name="Equation" r:id="rId11" imgW="914400" imgH="393480" progId="Equation.DSMT4">
                  <p:embed/>
                </p:oleObj>
              </mc:Choice>
              <mc:Fallback>
                <p:oleObj name="Equation" r:id="rId11" imgW="9144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2138" y="5540212"/>
                        <a:ext cx="1532759" cy="65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605047" y="5633550"/>
            <a:ext cx="36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;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397055" y="5617784"/>
            <a:ext cx="36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;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1839311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828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33905" y="809297"/>
            <a:ext cx="734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2. So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8496" y="1492470"/>
            <a:ext cx="8366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899619" y="1840570"/>
          <a:ext cx="277429" cy="573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0" name="Equation" r:id="rId3" imgW="190440" imgH="393480" progId="Equation.DSMT4">
                  <p:embed/>
                </p:oleObj>
              </mc:Choice>
              <mc:Fallback>
                <p:oleObj name="Equation" r:id="rId3" imgW="19044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9619" y="1840570"/>
                        <a:ext cx="277429" cy="5733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677381" y="1840571"/>
          <a:ext cx="277429" cy="573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1" name="Equation" r:id="rId5" imgW="190440" imgH="393480" progId="Equation.DSMT4">
                  <p:embed/>
                </p:oleObj>
              </mc:Choice>
              <mc:Fallback>
                <p:oleObj name="Equation" r:id="rId5" imgW="1904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77381" y="1840571"/>
                        <a:ext cx="277429" cy="5733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007476" y="1513490"/>
            <a:ext cx="8282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17986" y="2827284"/>
            <a:ext cx="706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(&gt;, &lt;)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“?” </a:t>
            </a:r>
          </a:p>
        </p:txBody>
      </p:sp>
      <p:pic>
        <p:nvPicPr>
          <p:cNvPr id="56323" name="Picture 3" descr="C:\Users\Admin\Desktop\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15699" y="3185784"/>
            <a:ext cx="5991225" cy="88582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681656" y="4540470"/>
            <a:ext cx="126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163832" y="4436626"/>
          <a:ext cx="1089702" cy="750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2" name="Equation" r:id="rId8" imgW="571320" imgH="393480" progId="Equation.DSMT4">
                  <p:embed/>
                </p:oleObj>
              </mc:Choice>
              <mc:Fallback>
                <p:oleObj name="Equation" r:id="rId8" imgW="5713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3832" y="4436626"/>
                        <a:ext cx="1089702" cy="7506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264776" y="5477150"/>
          <a:ext cx="1065486" cy="750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3" name="Equation" r:id="rId10" imgW="558720" imgH="393480" progId="Equation.DSMT4">
                  <p:embed/>
                </p:oleObj>
              </mc:Choice>
              <mc:Fallback>
                <p:oleObj name="Equation" r:id="rId10" imgW="55872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4776" y="5477150"/>
                        <a:ext cx="1065486" cy="7506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477408" y="4519449"/>
            <a:ext cx="156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-2 &gt; -7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24704" y="5554719"/>
            <a:ext cx="156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 &gt; -10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39311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8" grpId="1"/>
      <p:bldP spid="11" grpId="0"/>
      <p:bldP spid="12" grpId="0"/>
      <p:bldP spid="13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Hộp_Văn_Bản 24"/>
          <p:cNvSpPr txBox="1">
            <a:spLocks noChangeArrowheads="1"/>
          </p:cNvSpPr>
          <p:nvPr/>
        </p:nvSpPr>
        <p:spPr bwMode="auto">
          <a:xfrm>
            <a:off x="3226019" y="414797"/>
            <a:ext cx="5035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        </a:t>
            </a:r>
          </a:p>
        </p:txBody>
      </p:sp>
      <p:sp>
        <p:nvSpPr>
          <p:cNvPr id="4" name="Rectangle 219"/>
          <p:cNvSpPr>
            <a:spLocks noChangeArrowheads="1"/>
          </p:cNvSpPr>
          <p:nvPr/>
        </p:nvSpPr>
        <p:spPr bwMode="auto">
          <a:xfrm>
            <a:off x="1744718" y="351661"/>
            <a:ext cx="1167305" cy="539751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8" name="Object 38"/>
          <p:cNvGraphicFramePr>
            <a:graphicFrameLocks noChangeAspect="1"/>
          </p:cNvGraphicFramePr>
          <p:nvPr/>
        </p:nvGraphicFramePr>
        <p:xfrm>
          <a:off x="8568888" y="232543"/>
          <a:ext cx="1468492" cy="916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0" name="Equation" r:id="rId3" imgW="799753" imgH="393529" progId="Equation.DSMT4">
                  <p:embed/>
                </p:oleObj>
              </mc:Choice>
              <mc:Fallback>
                <p:oleObj name="Equation" r:id="rId3" imgW="799753" imgH="393529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8888" y="232543"/>
                        <a:ext cx="1468492" cy="9166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Hộp_Văn_Bản 24"/>
          <p:cNvSpPr txBox="1">
            <a:spLocks noChangeArrowheads="1"/>
          </p:cNvSpPr>
          <p:nvPr/>
        </p:nvSpPr>
        <p:spPr bwMode="auto">
          <a:xfrm>
            <a:off x="5306410" y="1246353"/>
            <a:ext cx="1771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Hộp_Văn_Bản 24"/>
          <p:cNvSpPr txBox="1">
            <a:spLocks noChangeArrowheads="1"/>
          </p:cNvSpPr>
          <p:nvPr/>
        </p:nvSpPr>
        <p:spPr bwMode="auto">
          <a:xfrm>
            <a:off x="2916621" y="1712312"/>
            <a:ext cx="4171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Hộp_Văn_Bản 24"/>
          <p:cNvSpPr txBox="1">
            <a:spLocks noChangeArrowheads="1"/>
          </p:cNvSpPr>
          <p:nvPr/>
        </p:nvSpPr>
        <p:spPr bwMode="auto">
          <a:xfrm>
            <a:off x="7696200" y="2350392"/>
            <a:ext cx="1428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MC:</a:t>
            </a:r>
            <a:r>
              <a:rPr lang="vi-VN" altLang="en-US" sz="2400" b="1" i="1">
                <a:latin typeface="Times New Roman" pitchFamily="18" charset="0"/>
                <a:cs typeface="Times New Roman" pitchFamily="18" charset="0"/>
              </a:rPr>
              <a:t>12</a:t>
            </a:r>
            <a:endParaRPr lang="en-US" alt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29458" y="3130770"/>
            <a:ext cx="9675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098888" y="3386918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989639" y="6314018"/>
            <a:ext cx="23596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500" b="1" i="1">
                <a:cs typeface="Times New Roman" pitchFamily="18" charset="0"/>
              </a:rPr>
              <a:t>.</a:t>
            </a:r>
            <a:endParaRPr lang="vi-VN" altLang="en-US" sz="15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151565" y="2348202"/>
            <a:ext cx="219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dirty="0"/>
              <a:t>;</a:t>
            </a:r>
            <a:endParaRPr lang="vi-VN" altLang="en-US" sz="2400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837115" y="2337692"/>
            <a:ext cx="249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dirty="0"/>
              <a:t>;</a:t>
            </a:r>
            <a:endParaRPr lang="vi-VN" altLang="en-US" sz="2400" dirty="0"/>
          </a:p>
        </p:txBody>
      </p:sp>
      <p:graphicFrame>
        <p:nvGraphicFramePr>
          <p:cNvPr id="26637" name="Object 1"/>
          <p:cNvGraphicFramePr>
            <a:graphicFrameLocks noChangeAspect="1"/>
          </p:cNvGraphicFramePr>
          <p:nvPr/>
        </p:nvGraphicFramePr>
        <p:xfrm>
          <a:off x="5962650" y="2502792"/>
          <a:ext cx="685800" cy="198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1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2650" y="2502792"/>
                        <a:ext cx="685800" cy="1989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598865" y="2164125"/>
          <a:ext cx="1216025" cy="918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2" name="Equation" r:id="rId7" imgW="634725" imgH="393529" progId="Equation.DSMT4">
                  <p:embed/>
                </p:oleObj>
              </mc:Choice>
              <mc:Fallback>
                <p:oleObj name="Equation" r:id="rId7" imgW="634725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865" y="2164125"/>
                        <a:ext cx="1216025" cy="9186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5067300" y="2149309"/>
          <a:ext cx="1085850" cy="933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3" name="Equation" r:id="rId9" imgW="482391" imgH="393529" progId="Equation.DSMT4">
                  <p:embed/>
                </p:oleObj>
              </mc:Choice>
              <mc:Fallback>
                <p:oleObj name="Equation" r:id="rId9" imgW="482391" imgH="39352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7300" y="2149309"/>
                        <a:ext cx="1085850" cy="9334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383338" y="2138725"/>
          <a:ext cx="863600" cy="931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4" name="Equation" r:id="rId11" imgW="558558" imgH="393529" progId="Equation.DSMT4">
                  <p:embed/>
                </p:oleObj>
              </mc:Choice>
              <mc:Fallback>
                <p:oleObj name="Equation" r:id="rId11" imgW="558558" imgH="39352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8" y="2138725"/>
                        <a:ext cx="863600" cy="9313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3032949" y="3172401"/>
          <a:ext cx="1982787" cy="1039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5" name="Equation" r:id="rId13" imgW="1016000" imgH="393700" progId="Equation.DSMT4">
                  <p:embed/>
                </p:oleObj>
              </mc:Choice>
              <mc:Fallback>
                <p:oleObj name="Equation" r:id="rId13" imgW="1016000" imgH="3937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949" y="3172401"/>
                        <a:ext cx="1982787" cy="10392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659165" y="3153205"/>
          <a:ext cx="1935163" cy="1018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6" name="Equation" r:id="rId15" imgW="1016000" imgH="393700" progId="Equation.DSMT4">
                  <p:embed/>
                </p:oleObj>
              </mc:Choice>
              <mc:Fallback>
                <p:oleObj name="Equation" r:id="rId15" imgW="1016000" imgH="3937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9165" y="3153205"/>
                        <a:ext cx="1935163" cy="1018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8349212" y="3153352"/>
          <a:ext cx="1990725" cy="994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7" name="Equation" r:id="rId17" imgW="825500" imgH="393700" progId="Equation.DSMT4">
                  <p:embed/>
                </p:oleObj>
              </mc:Choice>
              <mc:Fallback>
                <p:oleObj name="Equation" r:id="rId17" imgW="825500" imgH="3937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9212" y="3153352"/>
                        <a:ext cx="1990725" cy="9948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7752750" y="3360642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Hộp_Văn_Bản 24"/>
          <p:cNvSpPr txBox="1">
            <a:spLocks noChangeArrowheads="1"/>
          </p:cNvSpPr>
          <p:nvPr/>
        </p:nvSpPr>
        <p:spPr bwMode="auto">
          <a:xfrm>
            <a:off x="1686254" y="4592660"/>
            <a:ext cx="63646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trống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7325271" y="4478666"/>
          <a:ext cx="3014569" cy="765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8" name="Equation" r:id="rId19" imgW="1549080" imgH="393480" progId="Equation.DSMT4">
                  <p:embed/>
                </p:oleObj>
              </mc:Choice>
              <mc:Fallback>
                <p:oleObj name="Equation" r:id="rId19" imgW="154908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5271" y="4478666"/>
                        <a:ext cx="3014569" cy="7659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060028" y="5570484"/>
            <a:ext cx="987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3460531" y="5403576"/>
          <a:ext cx="3455276" cy="799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9" name="Equation" r:id="rId21" imgW="1701720" imgH="393480" progId="Equation.DSMT4">
                  <p:embed/>
                </p:oleObj>
              </mc:Choice>
              <mc:Fallback>
                <p:oleObj name="Equation" r:id="rId21" imgW="170172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531" y="5403576"/>
                        <a:ext cx="3455276" cy="799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24" grpId="0"/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51034" y="287869"/>
            <a:ext cx="10468304" cy="28315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b="1" i="1" dirty="0" err="1">
                <a:solidFill>
                  <a:srgbClr val="FF0000"/>
                </a:solidFill>
                <a:cs typeface="Times New Roman" pitchFamily="18" charset="0"/>
              </a:rPr>
              <a:t>Lưu</a:t>
            </a:r>
            <a:r>
              <a:rPr lang="en-US" altLang="en-US" sz="2400" b="1" i="1" dirty="0">
                <a:solidFill>
                  <a:srgbClr val="FF0000"/>
                </a:solidFill>
                <a:cs typeface="Times New Roman" pitchFamily="18" charset="0"/>
              </a:rPr>
              <a:t> ý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800" b="1" i="1" dirty="0">
                <a:cs typeface="Times New Roman" pitchFamily="18" charset="0"/>
              </a:rPr>
              <a:t>* </a:t>
            </a:r>
            <a:r>
              <a:rPr lang="vi-VN" altLang="en-US" sz="2800" b="1" i="1" dirty="0">
                <a:cs typeface="Times New Roman" pitchFamily="18" charset="0"/>
              </a:rPr>
              <a:t>Trước khi quy đồng chúng ta nên</a:t>
            </a:r>
            <a:r>
              <a:rPr lang="en-US" altLang="en-US" sz="2800" dirty="0">
                <a:cs typeface="Times New Roman" pitchFamily="18" charset="0"/>
              </a:rPr>
              <a:t>: 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800" dirty="0">
                <a:cs typeface="Times New Roman" pitchFamily="18" charset="0"/>
              </a:rPr>
              <a:t>+</a:t>
            </a:r>
            <a:r>
              <a:rPr lang="vi-VN" altLang="en-US" sz="2800" dirty="0">
                <a:cs typeface="Times New Roman" pitchFamily="18" charset="0"/>
              </a:rPr>
              <a:t> Chuyển các phân số có </a:t>
            </a:r>
            <a:r>
              <a:rPr lang="vi-VN" altLang="en-US" sz="2800" dirty="0">
                <a:solidFill>
                  <a:srgbClr val="FF0000"/>
                </a:solidFill>
                <a:cs typeface="Times New Roman" pitchFamily="18" charset="0"/>
              </a:rPr>
              <a:t>mẫu</a:t>
            </a:r>
            <a:r>
              <a:rPr lang="vi-VN" altLang="en-US" sz="2800" dirty="0">
                <a:cs typeface="Times New Roman" pitchFamily="18" charset="0"/>
              </a:rPr>
              <a:t> </a:t>
            </a:r>
            <a:r>
              <a:rPr lang="vi-VN" altLang="en-US" sz="2800" dirty="0">
                <a:solidFill>
                  <a:srgbClr val="FF0000"/>
                </a:solidFill>
                <a:cs typeface="Times New Roman" pitchFamily="18" charset="0"/>
              </a:rPr>
              <a:t>âm</a:t>
            </a:r>
            <a:r>
              <a:rPr lang="vi-VN" altLang="en-US" sz="2800" dirty="0">
                <a:cs typeface="Times New Roman" pitchFamily="18" charset="0"/>
              </a:rPr>
              <a:t> thành các phân số bằng nó có </a:t>
            </a:r>
            <a:r>
              <a:rPr lang="vi-VN" altLang="en-US" sz="2800" dirty="0">
                <a:solidFill>
                  <a:srgbClr val="FF0000"/>
                </a:solidFill>
                <a:cs typeface="Times New Roman" pitchFamily="18" charset="0"/>
              </a:rPr>
              <a:t>mẫu</a:t>
            </a:r>
            <a:r>
              <a:rPr lang="vi-VN" altLang="en-US" sz="2800" dirty="0">
                <a:cs typeface="Times New Roman" pitchFamily="18" charset="0"/>
              </a:rPr>
              <a:t> </a:t>
            </a:r>
            <a:r>
              <a:rPr lang="vi-VN" altLang="en-US" sz="2800" dirty="0">
                <a:solidFill>
                  <a:srgbClr val="FF0000"/>
                </a:solidFill>
                <a:cs typeface="Times New Roman" pitchFamily="18" charset="0"/>
              </a:rPr>
              <a:t>dương</a:t>
            </a:r>
            <a:r>
              <a:rPr lang="en-US" altLang="en-US" sz="2800" dirty="0"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800" dirty="0">
                <a:cs typeface="Times New Roman" pitchFamily="18" charset="0"/>
              </a:rPr>
              <a:t>+</a:t>
            </a:r>
            <a:r>
              <a:rPr lang="vi-VN" altLang="en-US" sz="2800" dirty="0">
                <a:cs typeface="Times New Roman" pitchFamily="18" charset="0"/>
              </a:rPr>
              <a:t> Rút gọn các phân số đến </a:t>
            </a:r>
            <a:r>
              <a:rPr lang="vi-VN" altLang="en-US" sz="2800" dirty="0">
                <a:solidFill>
                  <a:srgbClr val="FF0000"/>
                </a:solidFill>
                <a:cs typeface="Times New Roman" pitchFamily="18" charset="0"/>
              </a:rPr>
              <a:t>tối giản</a:t>
            </a:r>
            <a:r>
              <a:rPr lang="en-US" altLang="en-US" sz="2800" dirty="0" smtClean="0">
                <a:cs typeface="Times New Roman" pitchFamily="18" charset="0"/>
              </a:rPr>
              <a:t>.</a:t>
            </a:r>
            <a:endParaRPr lang="en-US" altLang="en-US" sz="24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3695" y="220718"/>
            <a:ext cx="8292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185087" y="673920"/>
          <a:ext cx="2646637" cy="713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3" name="Equation" r:id="rId3" imgW="1460160" imgH="393480" progId="Equation.DSMT4">
                  <p:embed/>
                </p:oleObj>
              </mc:Choice>
              <mc:Fallback>
                <p:oleObj name="Equation" r:id="rId3" imgW="146016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5087" y="673920"/>
                        <a:ext cx="2646637" cy="7134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39311" y="155553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1974" y="1944415"/>
            <a:ext cx="2554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47868" y="1819493"/>
          <a:ext cx="3713470" cy="724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4" name="Equation" r:id="rId5" imgW="2019240" imgH="393480" progId="Equation.DSMT4">
                  <p:embed/>
                </p:oleObj>
              </mc:Choice>
              <mc:Fallback>
                <p:oleObj name="Equation" r:id="rId5" imgW="20192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7868" y="1819493"/>
                        <a:ext cx="3713470" cy="7240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75032" y="2638093"/>
            <a:ext cx="5150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MC = BCNN(5,35,20,28,7) = 140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9563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5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63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812378" y="3238445"/>
          <a:ext cx="8628363" cy="62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6" name="Equation" r:id="rId9" imgW="5397480" imgH="393480" progId="Equation.DSMT4">
                  <p:embed/>
                </p:oleObj>
              </mc:Choice>
              <mc:Fallback>
                <p:oleObj name="Equation" r:id="rId9" imgW="53974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378" y="3238445"/>
                        <a:ext cx="8628363" cy="62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38704" y="456149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820932" y="4457646"/>
          <a:ext cx="3183745" cy="671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7" name="Equation" r:id="rId11" imgW="1866600" imgH="393480" progId="Equation.DSMT4">
                  <p:embed/>
                </p:oleObj>
              </mc:Choice>
              <mc:Fallback>
                <p:oleObj name="Equation" r:id="rId11" imgW="18666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0932" y="4457646"/>
                        <a:ext cx="3183745" cy="6714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651514" y="4457645"/>
          <a:ext cx="3196188" cy="74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8" name="Equation" r:id="rId13" imgW="1688760" imgH="393480" progId="Equation.DSMT4">
                  <p:embed/>
                </p:oleObj>
              </mc:Choice>
              <mc:Fallback>
                <p:oleObj name="Equation" r:id="rId13" imgW="16887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514" y="4457645"/>
                        <a:ext cx="3196188" cy="744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2138</TotalTime>
  <Words>644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Verdana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TranThiHanh</dc:creator>
  <cp:lastModifiedBy>Windows User</cp:lastModifiedBy>
  <cp:revision>150</cp:revision>
  <dcterms:created xsi:type="dcterms:W3CDTF">2020-04-12T13:17:25Z</dcterms:created>
  <dcterms:modified xsi:type="dcterms:W3CDTF">2022-01-11T01:13:46Z</dcterms:modified>
</cp:coreProperties>
</file>