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01" r:id="rId2"/>
    <p:sldId id="500" r:id="rId3"/>
    <p:sldId id="495" r:id="rId4"/>
    <p:sldId id="502" r:id="rId5"/>
    <p:sldId id="503" r:id="rId6"/>
    <p:sldId id="504" r:id="rId7"/>
    <p:sldId id="505" r:id="rId8"/>
    <p:sldId id="506" r:id="rId9"/>
    <p:sldId id="508" r:id="rId10"/>
    <p:sldId id="507" r:id="rId11"/>
    <p:sldId id="261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38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0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37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7086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71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5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6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8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15531" y="1136419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38208" y="202233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BÀI 1: BIẾN NGẪU NHIÊN</a:t>
            </a:r>
          </a:p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RỜI RẠC VÀ CÁC SỐ ĐẶC TR</a:t>
            </a:r>
            <a:r>
              <a:rPr lang="vi-VN" sz="5400" b="1" dirty="0">
                <a:solidFill>
                  <a:srgbClr val="3333FF"/>
                </a:solidFill>
                <a:latin typeface="More Sugar"/>
              </a:rPr>
              <a:t>Ư</a:t>
            </a:r>
            <a:r>
              <a:rPr lang="en-US" sz="5400" b="1" dirty="0">
                <a:solidFill>
                  <a:srgbClr val="3333FF"/>
                </a:solidFill>
                <a:latin typeface="More Sugar"/>
              </a:rPr>
              <a:t>NG (TIẾT 3)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635758" y="4391558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4919FAA2-742B-40FF-BB8E-921DFE73F8E4}"/>
              </a:ext>
            </a:extLst>
          </p:cNvPr>
          <p:cNvSpPr/>
          <p:nvPr/>
        </p:nvSpPr>
        <p:spPr>
          <a:xfrm>
            <a:off x="9887719" y="2542080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BBF18560-A322-4F43-832F-678AB6A251FC}"/>
              </a:ext>
            </a:extLst>
          </p:cNvPr>
          <p:cNvSpPr/>
          <p:nvPr/>
        </p:nvSpPr>
        <p:spPr>
          <a:xfrm rot="813216">
            <a:off x="9859384" y="328608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7" name="Freeform 113">
            <a:extLst>
              <a:ext uri="{FF2B5EF4-FFF2-40B4-BE49-F238E27FC236}">
                <a16:creationId xmlns:a16="http://schemas.microsoft.com/office/drawing/2014/main" id="{6A1C5789-9FCF-4F67-9D13-D39C8BD22529}"/>
              </a:ext>
            </a:extLst>
          </p:cNvPr>
          <p:cNvSpPr/>
          <p:nvPr/>
        </p:nvSpPr>
        <p:spPr>
          <a:xfrm rot="-1135901">
            <a:off x="1273656" y="2836677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8" name="Freeform 114">
            <a:extLst>
              <a:ext uri="{FF2B5EF4-FFF2-40B4-BE49-F238E27FC236}">
                <a16:creationId xmlns:a16="http://schemas.microsoft.com/office/drawing/2014/main" id="{6CA3B447-A47B-49B7-97DB-06785C493704}"/>
              </a:ext>
            </a:extLst>
          </p:cNvPr>
          <p:cNvSpPr/>
          <p:nvPr/>
        </p:nvSpPr>
        <p:spPr>
          <a:xfrm rot="813216">
            <a:off x="1296333" y="3722596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Có</a:t>
                </a:r>
                <a:r>
                  <a:rPr lang="en-US" dirty="0"/>
                  <a:t> E(X) = 0.0,16 + 1.0,18 + 2.0,25 + 3.0,28 + 4.0,13 = 2,04.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V(X) = (0 – 2,04)</a:t>
                </a:r>
                <a:r>
                  <a:rPr lang="en-US" baseline="30000" dirty="0"/>
                  <a:t>2</a:t>
                </a:r>
                <a:r>
                  <a:rPr lang="en-US" dirty="0"/>
                  <a:t>.0,16 + (1 – 2,04)</a:t>
                </a:r>
                <a:r>
                  <a:rPr lang="en-US" baseline="30000" dirty="0"/>
                  <a:t>2</a:t>
                </a:r>
                <a:r>
                  <a:rPr lang="en-US" dirty="0"/>
                  <a:t>.0,18 + (2 – 2,04)</a:t>
                </a:r>
                <a:r>
                  <a:rPr lang="en-US" baseline="30000" dirty="0"/>
                  <a:t>2</a:t>
                </a:r>
                <a:r>
                  <a:rPr lang="en-US" dirty="0"/>
                  <a:t>.0,25 + (3 – 2,04)</a:t>
                </a:r>
                <a:r>
                  <a:rPr lang="en-US" baseline="30000" dirty="0"/>
                  <a:t>2</a:t>
                </a:r>
                <a:r>
                  <a:rPr lang="en-US" dirty="0"/>
                  <a:t>.0,28 + (4 – 2,04)</a:t>
                </a:r>
                <a:r>
                  <a:rPr lang="en-US" baseline="30000" dirty="0"/>
                  <a:t>2</a:t>
                </a:r>
                <a:r>
                  <a:rPr lang="en-US" dirty="0"/>
                  <a:t>.0,13 = 1,6184.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1,6184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≈1,2722</m:t>
                    </m:r>
                  </m:oMath>
                </a14:m>
                <a:r>
                  <a:rPr lang="en-US" dirty="0"/>
                  <a:t>h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Theo </a:t>
                </a:r>
                <a:r>
                  <a:rPr lang="en-US" dirty="0" err="1"/>
                  <a:t>công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(2) </a:t>
                </a:r>
                <a:r>
                  <a:rPr lang="en-US" dirty="0" err="1"/>
                  <a:t>trong</a:t>
                </a:r>
                <a:r>
                  <a:rPr lang="en-US" dirty="0"/>
                  <a:t> SGK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⋅0,16+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⋅0,18+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⋅0,25+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⋅0,28+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⋅0,13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(2,04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=1,6184.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68" r="-5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014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Tiết</a:t>
            </a:r>
            <a:r>
              <a:rPr lang="en-US" sz="2800" dirty="0">
                <a:cs typeface="Arial" panose="020B0604020202020204" pitchFamily="34" charset="0"/>
              </a:rPr>
              <a:t> 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EA6EE54D-A7B5-41E5-9ED6-8440312AC39F}"/>
              </a:ext>
            </a:extLst>
          </p:cNvPr>
          <p:cNvSpPr/>
          <p:nvPr/>
        </p:nvSpPr>
        <p:spPr>
          <a:xfrm rot="-1135901">
            <a:off x="4269619" y="133690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F1DAC1FD-2762-40FC-8B6A-A530731433BA}"/>
              </a:ext>
            </a:extLst>
          </p:cNvPr>
          <p:cNvSpPr/>
          <p:nvPr/>
        </p:nvSpPr>
        <p:spPr>
          <a:xfrm rot="813216">
            <a:off x="4749794" y="154757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809E50B-CA7F-4977-8ECA-71BAA97DACDE}"/>
              </a:ext>
            </a:extLst>
          </p:cNvPr>
          <p:cNvSpPr/>
          <p:nvPr/>
        </p:nvSpPr>
        <p:spPr>
          <a:xfrm rot="-1135901">
            <a:off x="6773722" y="473221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85159C1C-9DE8-43A2-AF08-657F0987A066}"/>
              </a:ext>
            </a:extLst>
          </p:cNvPr>
          <p:cNvSpPr/>
          <p:nvPr/>
        </p:nvSpPr>
        <p:spPr>
          <a:xfrm rot="813216">
            <a:off x="7253897" y="494288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A8BF83A-3C2B-ECFC-B33C-716339AAECEB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13F195-7DAF-40D9-9D63-977B020FE1C7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483FE581-969C-4BF4-A984-DE5E35A7E3CC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6AA9647A-699E-4356-A6B4-B2C2776BB961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448508FE-50E2-4E7F-8836-C799E3EA930D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EC2B1632-71A8-4DD3-A8AC-6A806D6D40BF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F23B5AAB-F93A-40F5-9E75-F299210ADAC1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654CFD69-6966-4077-8CB2-EDBB1F7310C4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FEECC098-49E9-410E-B340-B17CB206483D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06AB0E7D-6208-4376-BFC9-34301437468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A049E034-2F51-439E-8225-B5890B985C75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165A1E6C-B5F7-4778-A9C8-E893B4F88453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D707DE82-54D7-42C7-BB89-173ABDD9D9F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7BE0A4E2-1742-4523-8AAC-9331DD0DB262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C987AAF2-BF90-401A-A581-26C7B4CB2B2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DEE8659E-CDA0-4B99-A466-65838E7912F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B5B144D8-3B1A-4E4B-8D3D-2706A8664938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6AE5C605-E451-482E-94A5-D5110788FD62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4C67FDC7-1E7A-4EE7-A446-8AB15C60E5A8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F9EF2F8-AF8C-4249-B9A9-2788C278193E}"/>
              </a:ext>
            </a:extLst>
          </p:cNvPr>
          <p:cNvSpPr txBox="1">
            <a:spLocks/>
          </p:cNvSpPr>
          <p:nvPr/>
        </p:nvSpPr>
        <p:spPr>
          <a:xfrm>
            <a:off x="4994618" y="1954067"/>
            <a:ext cx="6584544" cy="1309627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400" b="1" dirty="0"/>
              <a:t>b) PHƯƠNG SAI VÀ ĐỘ LỆCH CHUẨN </a:t>
            </a:r>
            <a:endParaRPr lang="en-US" sz="2400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D44DFD3A-D75C-4B9B-BC85-614CE2E8D812}"/>
              </a:ext>
            </a:extLst>
          </p:cNvPr>
          <p:cNvSpPr txBox="1">
            <a:spLocks/>
          </p:cNvSpPr>
          <p:nvPr/>
        </p:nvSpPr>
        <p:spPr>
          <a:xfrm>
            <a:off x="5483747" y="1301453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b="1" dirty="0"/>
              <a:t>CÁC SỐ ĐẶC TRƯNG CỦA BIẾN NGÂU NHIÊN RỜI RẠC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sz="2100" dirty="0" err="1"/>
                  <a:t>Một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nhà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đầu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tư</a:t>
                </a:r>
                <a:r>
                  <a:rPr lang="en-US" sz="2100" dirty="0"/>
                  <a:t> </a:t>
                </a:r>
                <a:r>
                  <a:rPr lang="en-US" sz="2100" dirty="0" err="1"/>
                  <a:t>xem</a:t>
                </a:r>
                <a:r>
                  <a:rPr lang="en-US" sz="2100" dirty="0"/>
                  <a:t> </a:t>
                </a:r>
                <a:r>
                  <a:rPr lang="en-US" sz="2100" dirty="0" err="1"/>
                  <a:t>xét</a:t>
                </a:r>
                <a:r>
                  <a:rPr lang="en-US" sz="2100" dirty="0"/>
                  <a:t> </a:t>
                </a:r>
                <a:r>
                  <a:rPr lang="en-US" sz="2100" dirty="0" err="1"/>
                  <a:t>hai</a:t>
                </a:r>
                <a:r>
                  <a:rPr lang="en-US" sz="2100" dirty="0"/>
                  <a:t> </a:t>
                </a:r>
                <a:r>
                  <a:rPr lang="en-US" sz="2100" dirty="0" err="1"/>
                  <a:t>phương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án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đầu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tư</a:t>
                </a:r>
                <a:r>
                  <a:rPr lang="en-US" sz="2100" dirty="0"/>
                  <a:t>. </a:t>
                </a:r>
                <a:r>
                  <a:rPr lang="en-US" sz="2100" dirty="0" err="1"/>
                  <a:t>Với</a:t>
                </a:r>
                <a:r>
                  <a:rPr lang="en-US" sz="2100" dirty="0"/>
                  <a:t> </a:t>
                </a:r>
                <a:r>
                  <a:rPr lang="en-US" sz="2100" dirty="0" err="1"/>
                  <a:t>phương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án</a:t>
                </a:r>
                <a:r>
                  <a:rPr lang="en-US" sz="2100" dirty="0"/>
                  <a:t> 1 </a:t>
                </a:r>
                <a:r>
                  <a:rPr lang="en-US" sz="2100" dirty="0" err="1"/>
                  <a:t>thì</a:t>
                </a:r>
                <a:r>
                  <a:rPr lang="en-US" sz="2100" dirty="0"/>
                  <a:t> </a:t>
                </a:r>
                <a:r>
                  <a:rPr lang="en-US" sz="2100" dirty="0" err="1"/>
                  <a:t>doanh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thu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một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năm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sẽ</a:t>
                </a:r>
                <a:r>
                  <a:rPr lang="en-US" sz="2100" dirty="0"/>
                  <a:t> </a:t>
                </a:r>
                <a:r>
                  <a:rPr lang="en-US" sz="2100" dirty="0" err="1"/>
                  <a:t>là</a:t>
                </a:r>
                <a:r>
                  <a:rPr lang="en-US" sz="2100" dirty="0"/>
                  <a:t> 8 </a:t>
                </a:r>
                <a:r>
                  <a:rPr lang="en-US" sz="2100" dirty="0" err="1"/>
                  <a:t>tỉ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đồng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hoặc</a:t>
                </a:r>
                <a:r>
                  <a:rPr lang="en-US" sz="2100" dirty="0"/>
                  <a:t> 2 </a:t>
                </a:r>
                <a:r>
                  <a:rPr lang="en-US" sz="2100" dirty="0" err="1"/>
                  <a:t>tỉ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đồng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với</a:t>
                </a:r>
                <a:r>
                  <a:rPr lang="en-US" sz="2100" dirty="0"/>
                  <a:t> </a:t>
                </a:r>
                <a:r>
                  <a:rPr lang="en-US" sz="2100" dirty="0" err="1"/>
                  <a:t>xác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suất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tương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ứng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là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100" dirty="0"/>
                  <a:t> </a:t>
                </a:r>
                <a:r>
                  <a:rPr lang="en-US" sz="2100" dirty="0" err="1"/>
                  <a:t>và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1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100" dirty="0"/>
                  <a:t>. </a:t>
                </a:r>
                <a:r>
                  <a:rPr lang="en-US" sz="2100" dirty="0" err="1"/>
                  <a:t>Với</a:t>
                </a:r>
                <a:r>
                  <a:rPr lang="en-US" sz="2100" dirty="0"/>
                  <a:t> </a:t>
                </a:r>
                <a:r>
                  <a:rPr lang="en-US" sz="2100" dirty="0" err="1"/>
                  <a:t>phương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án</a:t>
                </a:r>
                <a:r>
                  <a:rPr lang="en-US" sz="2100" dirty="0"/>
                  <a:t> 2 </a:t>
                </a:r>
                <a:r>
                  <a:rPr lang="en-US" sz="2100" dirty="0" err="1"/>
                  <a:t>thì</a:t>
                </a:r>
                <a:r>
                  <a:rPr lang="en-US" sz="2100" dirty="0"/>
                  <a:t> </a:t>
                </a:r>
                <a:r>
                  <a:rPr lang="en-US" sz="2100" dirty="0" err="1"/>
                  <a:t>doanh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thu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một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năm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sẽ</a:t>
                </a:r>
                <a:r>
                  <a:rPr lang="en-US" sz="2100" dirty="0"/>
                  <a:t> </a:t>
                </a:r>
                <a:r>
                  <a:rPr lang="en-US" sz="2100" dirty="0" err="1"/>
                  <a:t>là</a:t>
                </a:r>
                <a:r>
                  <a:rPr lang="en-US" sz="2100" dirty="0"/>
                  <a:t> 5 </a:t>
                </a:r>
                <a:r>
                  <a:rPr lang="en-US" sz="2100" dirty="0" err="1"/>
                  <a:t>tỉ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đồng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hoặc</a:t>
                </a:r>
                <a:r>
                  <a:rPr lang="en-US" sz="2100" dirty="0"/>
                  <a:t> 3 </a:t>
                </a:r>
                <a:r>
                  <a:rPr lang="en-US" sz="2100" dirty="0" err="1"/>
                  <a:t>tỉ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đồng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với</a:t>
                </a:r>
                <a:r>
                  <a:rPr lang="en-US" sz="2100" dirty="0"/>
                  <a:t> </a:t>
                </a:r>
                <a:r>
                  <a:rPr lang="en-US" sz="2100" dirty="0" err="1"/>
                  <a:t>hai</a:t>
                </a:r>
                <a:r>
                  <a:rPr lang="en-US" sz="2100" dirty="0"/>
                  <a:t> </a:t>
                </a:r>
                <a:r>
                  <a:rPr lang="en-US" sz="2100" dirty="0" err="1"/>
                  <a:t>xác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suất</a:t>
                </a:r>
                <a:r>
                  <a:rPr lang="en-US" sz="2100" dirty="0"/>
                  <a:t> </a:t>
                </a:r>
                <a:r>
                  <a:rPr lang="en-US" sz="2100" dirty="0" err="1"/>
                  <a:t>bẳng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nhau</a:t>
                </a:r>
                <a:r>
                  <a:rPr lang="en-US" sz="2100" dirty="0"/>
                  <a:t>.</a:t>
                </a:r>
                <a:br>
                  <a:rPr lang="en-US" sz="2100" dirty="0"/>
                </a:br>
                <a:r>
                  <a:rPr lang="en-US" sz="2100" dirty="0"/>
                  <a:t>a) </a:t>
                </a:r>
                <a:r>
                  <a:rPr lang="en-US" sz="2100" dirty="0" err="1"/>
                  <a:t>Hãy</a:t>
                </a:r>
                <a:r>
                  <a:rPr lang="en-US" sz="2100" dirty="0"/>
                  <a:t> so </a:t>
                </a:r>
                <a:r>
                  <a:rPr lang="en-US" sz="2100" dirty="0" err="1"/>
                  <a:t>sánh</a:t>
                </a:r>
                <a:r>
                  <a:rPr lang="en-US" sz="2100" dirty="0"/>
                  <a:t> </a:t>
                </a:r>
                <a:r>
                  <a:rPr lang="en-US" sz="2100" dirty="0" err="1"/>
                  <a:t>doanh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thu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trung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bình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của</a:t>
                </a:r>
                <a:r>
                  <a:rPr lang="en-US" sz="2100" dirty="0"/>
                  <a:t> </a:t>
                </a:r>
                <a:r>
                  <a:rPr lang="en-US" sz="2100" dirty="0" err="1"/>
                  <a:t>phương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án</a:t>
                </a:r>
                <a:r>
                  <a:rPr lang="en-US" sz="2100" dirty="0"/>
                  <a:t> 1 </a:t>
                </a:r>
                <a:r>
                  <a:rPr lang="en-US" sz="2100" dirty="0" err="1"/>
                  <a:t>và</a:t>
                </a:r>
                <a:r>
                  <a:rPr lang="en-US" sz="2100" dirty="0"/>
                  <a:t> </a:t>
                </a:r>
                <a:r>
                  <a:rPr lang="en-US" sz="2100" dirty="0" err="1"/>
                  <a:t>phương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án</a:t>
                </a:r>
                <a:r>
                  <a:rPr lang="en-US" sz="2100" dirty="0"/>
                  <a:t> 2.</a:t>
                </a:r>
                <a:br>
                  <a:rPr lang="en-US" sz="2100" dirty="0"/>
                </a:br>
                <a:r>
                  <a:rPr lang="en-US" sz="2100" dirty="0"/>
                  <a:t>b) </a:t>
                </a:r>
                <a:r>
                  <a:rPr lang="en-US" sz="2100" dirty="0" err="1"/>
                  <a:t>Nhà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đầu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tư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nên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chọn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phương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án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nào</a:t>
                </a:r>
                <a:r>
                  <a:rPr lang="en-US" sz="2100" dirty="0"/>
                  <a:t>?</a:t>
                </a:r>
              </a:p>
              <a:p>
                <a:pPr algn="ctr">
                  <a:lnSpc>
                    <a:spcPct val="160000"/>
                  </a:lnSpc>
                </a:pPr>
                <a:r>
                  <a:rPr lang="en-US" sz="2100" b="1" dirty="0"/>
                  <a:t>Lời </a:t>
                </a:r>
                <a:r>
                  <a:rPr lang="en-US" sz="2100" b="1" dirty="0" err="1"/>
                  <a:t>giải</a:t>
                </a:r>
                <a:endParaRPr lang="en-US" sz="2100" dirty="0"/>
              </a:p>
              <a:p>
                <a:pPr>
                  <a:lnSpc>
                    <a:spcPct val="160000"/>
                  </a:lnSpc>
                </a:pPr>
                <a:r>
                  <a:rPr lang="en-US" sz="2100" dirty="0"/>
                  <a:t>a) </a:t>
                </a:r>
                <a:r>
                  <a:rPr lang="en-US" sz="2100" dirty="0" err="1"/>
                  <a:t>Gọi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100" dirty="0"/>
                  <a:t> </a:t>
                </a:r>
                <a:r>
                  <a:rPr lang="en-US" sz="2100" dirty="0" err="1"/>
                  <a:t>và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100" dirty="0"/>
                  <a:t> </a:t>
                </a:r>
                <a:r>
                  <a:rPr lang="en-US" sz="2100" dirty="0" err="1"/>
                  <a:t>tương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ứng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là</a:t>
                </a:r>
                <a:r>
                  <a:rPr lang="en-US" sz="2100" dirty="0"/>
                  <a:t> </a:t>
                </a:r>
                <a:r>
                  <a:rPr lang="en-US" sz="2100" dirty="0" err="1"/>
                  <a:t>doanh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thu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theo</a:t>
                </a:r>
                <a:r>
                  <a:rPr lang="en-US" sz="2100" dirty="0"/>
                  <a:t> </a:t>
                </a:r>
                <a:r>
                  <a:rPr lang="en-US" sz="2100" dirty="0" err="1"/>
                  <a:t>phương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án</a:t>
                </a:r>
                <a:r>
                  <a:rPr lang="en-US" sz="2100" dirty="0"/>
                  <a:t> 1 </a:t>
                </a:r>
                <a:r>
                  <a:rPr lang="en-US" sz="2100" dirty="0" err="1"/>
                  <a:t>và</a:t>
                </a:r>
                <a:r>
                  <a:rPr lang="en-US" sz="2100" dirty="0"/>
                  <a:t> </a:t>
                </a:r>
                <a:r>
                  <a:rPr lang="en-US" sz="2100" dirty="0" err="1"/>
                  <a:t>phương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án</a:t>
                </a:r>
                <a:r>
                  <a:rPr lang="en-US" sz="2100" dirty="0"/>
                  <a:t> 2.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100" dirty="0"/>
                  <a:t>Ta </a:t>
                </a:r>
                <a:r>
                  <a:rPr lang="en-US" sz="2100" dirty="0" err="1"/>
                  <a:t>có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)=8⋅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100">
                        <a:latin typeface="Cambria Math" panose="02040503050406030204" pitchFamily="18" charset="0"/>
                      </a:rPr>
                      <m:t>+2⋅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1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100">
                        <a:latin typeface="Cambria Math" panose="02040503050406030204" pitchFamily="18" charset="0"/>
                      </a:rPr>
                      <m:t>=4;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)=3⋅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100">
                        <a:latin typeface="Cambria Math" panose="02040503050406030204" pitchFamily="18" charset="0"/>
                      </a:rPr>
                      <m:t>+5⋅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10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1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100" dirty="0" err="1"/>
                  <a:t>Doanh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thu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trung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bình</a:t>
                </a:r>
                <a:r>
                  <a:rPr lang="en-US" sz="2100" dirty="0"/>
                  <a:t> </a:t>
                </a:r>
                <a:r>
                  <a:rPr lang="en-US" sz="2100" dirty="0" err="1"/>
                  <a:t>hai</a:t>
                </a:r>
                <a:r>
                  <a:rPr lang="en-US" sz="2100" dirty="0"/>
                  <a:t> </a:t>
                </a:r>
                <a:r>
                  <a:rPr lang="en-US" sz="2100" dirty="0" err="1"/>
                  <a:t>phương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án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là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như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nhau</a:t>
                </a:r>
                <a:r>
                  <a:rPr lang="en-US" sz="2100" dirty="0"/>
                  <a:t>.</a:t>
                </a:r>
                <a:endParaRPr lang="fr-FR" sz="2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blipFill>
                <a:blip r:embed="rId11"/>
                <a:stretch>
                  <a:fillRect l="-213" b="-239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100" b="1" dirty="0"/>
                  <a:t>Lời </a:t>
                </a:r>
                <a:r>
                  <a:rPr lang="en-US" sz="2100" b="1" dirty="0" err="1"/>
                  <a:t>giải</a:t>
                </a:r>
                <a:endParaRPr lang="en-US" sz="21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b) </a:t>
                </a:r>
                <a:r>
                  <a:rPr lang="en-US" sz="2600" dirty="0" err="1"/>
                  <a:t>Nhà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đầu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ưa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mạo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hiểm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sẽ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chọn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phương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án</a:t>
                </a:r>
                <a:r>
                  <a:rPr lang="en-US" sz="2600" dirty="0"/>
                  <a:t> 1. </a:t>
                </a:r>
                <a:r>
                  <a:rPr lang="en-US" sz="2600" dirty="0" err="1"/>
                  <a:t>Nhà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đầu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muốn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sự</a:t>
                </a:r>
                <a:r>
                  <a:rPr lang="en-US" sz="2600" dirty="0"/>
                  <a:t> an </a:t>
                </a:r>
                <a:r>
                  <a:rPr lang="en-US" sz="2600" dirty="0" err="1"/>
                  <a:t>toàn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sẽ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chọn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phương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án</a:t>
                </a:r>
                <a:r>
                  <a:rPr lang="en-US" sz="2600" dirty="0"/>
                  <a:t> 2.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Cho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nhiên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rời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suất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sau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blipFill>
                <a:blip r:embed="rId11"/>
                <a:stretch>
                  <a:fillRect l="-53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983DBE98-A801-4C17-84E9-D9A3E4B11A42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0182" y="3967089"/>
            <a:ext cx="7333639" cy="121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95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b="1" dirty="0"/>
              </a:p>
              <a:p>
                <a:pPr>
                  <a:lnSpc>
                    <a:spcPct val="200000"/>
                  </a:lnSpc>
                </a:pPr>
                <a:r>
                  <a:rPr lang="en-US" sz="2400" dirty="0"/>
                  <a:t>1) </a:t>
                </a:r>
                <a:r>
                  <a:rPr lang="en-US" sz="2400" dirty="0" err="1"/>
                  <a:t>Phương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+⋯+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200000"/>
                  </a:lnSpc>
                </a:pP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400" dirty="0"/>
                  <a:t>2)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lệch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chuẩn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căn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bậc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sai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blipFill>
                <a:blip r:embed="rId11"/>
                <a:stretch>
                  <a:fillRect l="-42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262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còn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có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thể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tính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theo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công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thức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sau</a:t>
                </a:r>
                <a:r>
                  <a:rPr lang="en-US" sz="2300" dirty="0"/>
                  <a:t>: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3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300">
                          <a:latin typeface="Cambria Math" panose="02040503050406030204" pitchFamily="18" charset="0"/>
                        </a:rPr>
                        <m:t>)=</m:t>
                      </m:r>
                      <m:sSubSup>
                        <m:sSubSup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3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3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3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30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3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3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3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300">
                          <a:latin typeface="Cambria Math" panose="02040503050406030204" pitchFamily="18" charset="0"/>
                        </a:rPr>
                        <m:t>+⋯+</m:t>
                      </m:r>
                      <m:sSubSup>
                        <m:sSubSup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3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3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3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30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3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3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3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300" dirty="0"/>
              </a:p>
              <a:p>
                <a:pPr>
                  <a:lnSpc>
                    <a:spcPct val="160000"/>
                  </a:lnSpc>
                </a:pPr>
                <a:r>
                  <a:rPr lang="en-US" sz="2300" dirty="0" err="1"/>
                  <a:t>Công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thức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trên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giúp</a:t>
                </a:r>
                <a:r>
                  <a:rPr lang="en-US" sz="2300" dirty="0"/>
                  <a:t> ta </a:t>
                </a:r>
                <a:r>
                  <a:rPr lang="en-US" sz="2300" dirty="0" err="1"/>
                  <a:t>tính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nhanh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hơn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công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thức</a:t>
                </a:r>
                <a:r>
                  <a:rPr lang="en-US" sz="2300" dirty="0"/>
                  <a:t> (1) </a:t>
                </a:r>
                <a:r>
                  <a:rPr lang="en-US" sz="2300" dirty="0" err="1"/>
                  <a:t>vì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bớt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được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phép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trừ</a:t>
                </a:r>
                <a:r>
                  <a:rPr lang="en-US" sz="23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300" dirty="0" err="1"/>
                  <a:t>Phương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sai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là</a:t>
                </a:r>
                <a:r>
                  <a:rPr lang="en-US" sz="2300" dirty="0"/>
                  <a:t> </a:t>
                </a:r>
                <a:r>
                  <a:rPr lang="en-US" sz="2300" dirty="0" err="1"/>
                  <a:t>một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số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không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âm</a:t>
                </a:r>
                <a:r>
                  <a:rPr lang="en-US" sz="2300" dirty="0"/>
                  <a:t>. </a:t>
                </a:r>
                <a:r>
                  <a:rPr lang="en-US" sz="2300" dirty="0" err="1"/>
                  <a:t>Nó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cho</a:t>
                </a:r>
                <a:r>
                  <a:rPr lang="en-US" sz="2300" dirty="0"/>
                  <a:t> ta </a:t>
                </a:r>
                <a:r>
                  <a:rPr lang="en-US" sz="2300" dirty="0" err="1"/>
                  <a:t>một</a:t>
                </a:r>
                <a:r>
                  <a:rPr lang="en-US" sz="2300" dirty="0"/>
                  <a:t> ý </a:t>
                </a:r>
                <a:r>
                  <a:rPr lang="en-US" sz="2300" dirty="0" err="1"/>
                  <a:t>niệm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về</a:t>
                </a:r>
                <a:r>
                  <a:rPr lang="en-US" sz="2300" dirty="0"/>
                  <a:t> </a:t>
                </a:r>
                <a:r>
                  <a:rPr lang="en-US" sz="2300" dirty="0" err="1"/>
                  <a:t>mức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độ</a:t>
                </a:r>
                <a:r>
                  <a:rPr lang="en-US" sz="2300" dirty="0"/>
                  <a:t> </a:t>
                </a:r>
                <a:r>
                  <a:rPr lang="en-US" sz="2300" dirty="0" err="1"/>
                  <a:t>phân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tán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các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giá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trị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của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xung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quanh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vọng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/>
                  <a:t>. </a:t>
                </a:r>
                <a:r>
                  <a:rPr lang="en-US" sz="2300" dirty="0" err="1"/>
                  <a:t>Phương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sai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càng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lớn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thì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độ</a:t>
                </a:r>
                <a:r>
                  <a:rPr lang="en-US" sz="2300" dirty="0"/>
                  <a:t> </a:t>
                </a:r>
                <a:r>
                  <a:rPr lang="en-US" sz="2300" dirty="0" err="1"/>
                  <a:t>phân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tán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càng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lớn</a:t>
                </a:r>
                <a:r>
                  <a:rPr lang="en-US" sz="23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300" dirty="0" err="1"/>
                  <a:t>Cunng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như</a:t>
                </a:r>
                <a:r>
                  <a:rPr lang="en-US" sz="2300" dirty="0"/>
                  <a:t> </a:t>
                </a:r>
                <a:r>
                  <a:rPr lang="en-US" sz="2300" dirty="0" err="1"/>
                  <a:t>phương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sai</a:t>
                </a:r>
                <a:r>
                  <a:rPr lang="en-US" sz="2300" dirty="0"/>
                  <a:t>, </a:t>
                </a:r>
                <a:r>
                  <a:rPr lang="en-US" sz="2300" dirty="0" err="1"/>
                  <a:t>độ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lệch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chuẩn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cho</a:t>
                </a:r>
                <a:r>
                  <a:rPr lang="en-US" sz="2300" dirty="0"/>
                  <a:t> ta </a:t>
                </a:r>
                <a:r>
                  <a:rPr lang="en-US" sz="2300" dirty="0" err="1"/>
                  <a:t>một</a:t>
                </a:r>
                <a:r>
                  <a:rPr lang="en-US" sz="2300" dirty="0"/>
                  <a:t> ý </a:t>
                </a:r>
                <a:r>
                  <a:rPr lang="en-US" sz="2300" dirty="0" err="1"/>
                  <a:t>niệm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về</a:t>
                </a:r>
                <a:r>
                  <a:rPr lang="en-US" sz="2300" dirty="0"/>
                  <a:t> </a:t>
                </a:r>
                <a:r>
                  <a:rPr lang="en-US" sz="2300" dirty="0" err="1"/>
                  <a:t>mức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độ</a:t>
                </a:r>
                <a:r>
                  <a:rPr lang="en-US" sz="2300" dirty="0"/>
                  <a:t> </a:t>
                </a:r>
                <a:r>
                  <a:rPr lang="en-US" sz="2300" dirty="0" err="1"/>
                  <a:t>phân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tán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các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giá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trị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của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xung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quanh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kì</a:t>
                </a:r>
                <a:r>
                  <a:rPr lang="en-US" sz="2300" dirty="0"/>
                  <a:t> </a:t>
                </a:r>
                <a:r>
                  <a:rPr lang="en-US" sz="2300" dirty="0" err="1"/>
                  <a:t>vọng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300" dirty="0" err="1"/>
                  <a:t>Phương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sai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không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có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cùng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đơn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vị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đo</a:t>
                </a:r>
                <a:r>
                  <a:rPr lang="en-US" sz="2300" dirty="0"/>
                  <a:t> </a:t>
                </a:r>
                <a:r>
                  <a:rPr lang="en-US" sz="2300" dirty="0" err="1"/>
                  <a:t>với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300" dirty="0"/>
                  <a:t>, </a:t>
                </a:r>
                <a:r>
                  <a:rPr lang="en-US" sz="2300" dirty="0" err="1"/>
                  <a:t>còn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độ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lệch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chuẩn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có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cùng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đơn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vị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đo</a:t>
                </a:r>
                <a:r>
                  <a:rPr lang="en-US" sz="2300" dirty="0"/>
                  <a:t> </a:t>
                </a:r>
                <a:r>
                  <a:rPr lang="en-US" sz="2300" dirty="0" err="1"/>
                  <a:t>với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300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36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38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7: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58298"/>
                <a:ext cx="10739540" cy="556894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sz="2800" dirty="0"/>
                  <a:t>Cho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rạc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suất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60000"/>
                  </a:lnSpc>
                </a:pPr>
                <a:endParaRPr lang="en-US" sz="2800" dirty="0"/>
              </a:p>
              <a:p>
                <a:pPr>
                  <a:lnSpc>
                    <a:spcPct val="160000"/>
                  </a:lnSpc>
                </a:pPr>
                <a:endParaRPr lang="en-US" sz="2800" dirty="0"/>
              </a:p>
              <a:p>
                <a:pPr>
                  <a:lnSpc>
                    <a:spcPct val="160000"/>
                  </a:lnSpc>
                </a:pPr>
                <a:r>
                  <a:rPr lang="en-US" sz="2800" dirty="0"/>
                  <a:t>a)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theo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nghĩa</a:t>
                </a:r>
                <a:r>
                  <a:rPr lang="en-US" sz="2800" dirty="0"/>
                  <a:t>.</a:t>
                </a:r>
                <a:br>
                  <a:rPr lang="en-US" sz="2800" dirty="0"/>
                </a:br>
                <a:r>
                  <a:rPr lang="en-US" sz="2800" dirty="0"/>
                  <a:t>b)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theo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(2).</a:t>
                </a:r>
              </a:p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Ta </a:t>
                </a:r>
                <a:r>
                  <a:rPr lang="en-US" dirty="0" err="1"/>
                  <a:t>có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)=0⋅0,1+1⋅0,2+2⋅0,3+3⋅0,2+4⋅0,1+5⋅0,1=2,3.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58298"/>
                <a:ext cx="10739540" cy="5568947"/>
              </a:xfrm>
              <a:prstGeom prst="rect">
                <a:avLst/>
              </a:prstGeom>
              <a:blipFill>
                <a:blip r:embed="rId3"/>
                <a:stretch>
                  <a:fillRect l="-62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601D52E-A127-4AD4-AB22-813C3C633A8D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2535" y="1573930"/>
            <a:ext cx="8286213" cy="125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29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7: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58298"/>
                <a:ext cx="10739540" cy="556894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sz="2900" dirty="0"/>
                  <a:t>Theo </a:t>
                </a:r>
                <a:r>
                  <a:rPr lang="en-US" sz="2900" dirty="0" err="1"/>
                  <a:t>định</a:t>
                </a:r>
                <a:r>
                  <a:rPr lang="en-US" sz="2900" dirty="0"/>
                  <a:t> </a:t>
                </a:r>
                <a:r>
                  <a:rPr lang="en-US" sz="2900" dirty="0" err="1"/>
                  <a:t>nghĩa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phương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sai</a:t>
                </a:r>
                <a:r>
                  <a:rPr lang="en-US" sz="2900" dirty="0"/>
                  <a:t>, ta </a:t>
                </a:r>
                <a:r>
                  <a:rPr lang="en-US" sz="2900" dirty="0" err="1"/>
                  <a:t>có</a:t>
                </a:r>
                <a:r>
                  <a:rPr lang="en-US" sz="2900" dirty="0"/>
                  <a:t>:</a:t>
                </a: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)= (0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2,3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⋅0,1+(1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2,3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⋅0,2+(2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2,3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⋅0,3+(3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2,3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⋅0,2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+(4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2,3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⋅0,1+(5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2,3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⋅0,1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2,01.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≈1,418.</m:t>
                    </m:r>
                  </m:oMath>
                </a14:m>
                <a:endParaRPr lang="en-US" sz="2900" dirty="0"/>
              </a:p>
              <a:p>
                <a:pPr>
                  <a:lnSpc>
                    <a:spcPct val="170000"/>
                  </a:lnSpc>
                </a:pPr>
                <a:r>
                  <a:rPr lang="en-US" sz="2900" dirty="0"/>
                  <a:t>b) Theo </a:t>
                </a:r>
                <a:r>
                  <a:rPr lang="en-US" sz="2900" dirty="0" err="1"/>
                  <a:t>công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thức</a:t>
                </a:r>
                <a:r>
                  <a:rPr lang="en-US" sz="2900" dirty="0"/>
                  <a:t> (2), ta </a:t>
                </a:r>
                <a:r>
                  <a:rPr lang="en-US" sz="2900" dirty="0" err="1"/>
                  <a:t>có</a:t>
                </a:r>
                <a:r>
                  <a:rPr lang="en-US" sz="2900" dirty="0"/>
                  <a:t>:</a:t>
                </a: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900">
                          <a:latin typeface="Cambria Math" panose="02040503050406030204" pitchFamily="18" charset="0"/>
                        </a:rPr>
                        <m:t>⋅0,1+</m:t>
                      </m:r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900">
                          <a:latin typeface="Cambria Math" panose="02040503050406030204" pitchFamily="18" charset="0"/>
                        </a:rPr>
                        <m:t>⋅0,2+</m:t>
                      </m:r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900">
                          <a:latin typeface="Cambria Math" panose="02040503050406030204" pitchFamily="18" charset="0"/>
                        </a:rPr>
                        <m:t>⋅0,3+</m:t>
                      </m:r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900">
                          <a:latin typeface="Cambria Math" panose="02040503050406030204" pitchFamily="18" charset="0"/>
                        </a:rPr>
                        <m:t>⋅0,2+</m:t>
                      </m:r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900">
                          <a:latin typeface="Cambria Math" panose="02040503050406030204" pitchFamily="18" charset="0"/>
                        </a:rPr>
                        <m:t>⋅0,1+</m:t>
                      </m:r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900">
                          <a:latin typeface="Cambria Math" panose="02040503050406030204" pitchFamily="18" charset="0"/>
                        </a:rPr>
                        <m:t>⋅0,1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2,</m:t>
                      </m:r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900">
                          <a:latin typeface="Cambria Math" panose="02040503050406030204" pitchFamily="18" charset="0"/>
                        </a:rPr>
                        <m:t>=2,01.</m:t>
                      </m:r>
                    </m:oMath>
                  </m:oMathPara>
                </a14:m>
                <a:endParaRPr lang="en-US" sz="29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58298"/>
                <a:ext cx="10739540" cy="5568947"/>
              </a:xfrm>
              <a:prstGeom prst="rect">
                <a:avLst/>
              </a:prstGeom>
              <a:blipFill>
                <a:blip r:embed="rId3"/>
                <a:stretch>
                  <a:fillRect l="-28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241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Cho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ngẫu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rời</a:t>
            </a:r>
            <a:r>
              <a:rPr lang="en-US" sz="2800" dirty="0"/>
              <a:t> </a:t>
            </a:r>
            <a:r>
              <a:rPr lang="en-US" sz="2800" dirty="0" err="1"/>
              <a:t>rạc</a:t>
            </a:r>
            <a:r>
              <a:rPr lang="en-US" sz="2800" dirty="0"/>
              <a:t> X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V(X) </a:t>
            </a:r>
            <a:r>
              <a:rPr lang="en-US" sz="2800" dirty="0" err="1"/>
              <a:t>và</a:t>
            </a:r>
            <a:r>
              <a:rPr lang="en-US" sz="2800" dirty="0"/>
              <a:t> σ(X)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V(x)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(2).</a:t>
            </a:r>
          </a:p>
        </p:txBody>
      </p:sp>
      <p:pic>
        <p:nvPicPr>
          <p:cNvPr id="6" name="Picture 5" descr="Luyện tập 3 trang 12 Chuyên đề Toán 12 Kết nối tri thức">
            <a:extLst>
              <a:ext uri="{FF2B5EF4-FFF2-40B4-BE49-F238E27FC236}">
                <a16:creationId xmlns:a16="http://schemas.microsoft.com/office/drawing/2014/main" id="{5F91A126-AD97-418A-94DE-607162B2F622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65" y="1702191"/>
            <a:ext cx="8863869" cy="1596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681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950</Words>
  <PresentationFormat>Widescreen</PresentationFormat>
  <Paragraphs>115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2024-06-15T07:10:17Z</dcterms:created>
  <dcterms:modified xsi:type="dcterms:W3CDTF">2024-10-11T01:36:06Z</dcterms:modified>
</cp:coreProperties>
</file>