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762" y="-30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9CCB0-33BE-47F9-8D97-43441141D91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45E61-93D4-44E3-B613-547999D6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5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5E61-93D4-44E3-B613-547999D6C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90E4D7-EC57-4D1B-B32E-DC72793AA3C3}" type="slidenum">
              <a:rPr lang="en-US" smtClean="0">
                <a:solidFill>
                  <a:srgbClr val="000000"/>
                </a:solidFill>
                <a:ea typeface="Microsoft YaHei" charset="-122"/>
              </a:rPr>
              <a:pPr eaLnBrk="1" hangingPunct="1"/>
              <a:t>15</a:t>
            </a:fld>
            <a:endParaRPr lang="en-US" smtClean="0">
              <a:solidFill>
                <a:srgbClr val="000000"/>
              </a:solidFill>
              <a:ea typeface="Microsoft YaHei" charset="-122"/>
            </a:endParaRPr>
          </a:p>
        </p:txBody>
      </p:sp>
      <p:sp>
        <p:nvSpPr>
          <p:cNvPr id="189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98E612-8003-4AA0-B442-7891CAFE4570}" type="slidenum">
              <a:rPr lang="en-US" smtClean="0">
                <a:solidFill>
                  <a:srgbClr val="000000"/>
                </a:solidFill>
                <a:ea typeface="Microsoft YaHei" charset="-122"/>
              </a:rPr>
              <a:pPr eaLnBrk="1" hangingPunct="1"/>
              <a:t>16</a:t>
            </a:fld>
            <a:endParaRPr lang="en-US" smtClean="0">
              <a:solidFill>
                <a:srgbClr val="000000"/>
              </a:solidFill>
              <a:ea typeface="Microsoft YaHei" charset="-122"/>
            </a:endParaRPr>
          </a:p>
        </p:txBody>
      </p:sp>
      <p:sp>
        <p:nvSpPr>
          <p:cNvPr id="190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CF2F21-9032-4A65-874F-B7B5331AE86F}" type="slidenum">
              <a:rPr lang="en-US" smtClean="0">
                <a:solidFill>
                  <a:srgbClr val="000000"/>
                </a:solidFill>
                <a:ea typeface="Microsoft YaHei" charset="-122"/>
              </a:rPr>
              <a:pPr eaLnBrk="1" hangingPunct="1"/>
              <a:t>17</a:t>
            </a:fld>
            <a:endParaRPr lang="en-US" smtClean="0">
              <a:solidFill>
                <a:srgbClr val="000000"/>
              </a:solidFill>
              <a:ea typeface="Microsoft YaHei" charset="-122"/>
            </a:endParaRPr>
          </a:p>
        </p:txBody>
      </p:sp>
      <p:sp>
        <p:nvSpPr>
          <p:cNvPr id="191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BC6816-3B9B-4AAF-BC83-8A8CBB844ADF}" type="slidenum">
              <a:rPr lang="en-US" smtClean="0">
                <a:solidFill>
                  <a:srgbClr val="000000"/>
                </a:solidFill>
                <a:ea typeface="Microsoft YaHei" charset="-122"/>
              </a:rPr>
              <a:pPr eaLnBrk="1" hangingPunct="1"/>
              <a:t>18</a:t>
            </a:fld>
            <a:endParaRPr lang="en-US" smtClean="0">
              <a:solidFill>
                <a:srgbClr val="000000"/>
              </a:solidFill>
              <a:ea typeface="Microsoft YaHei" charset="-122"/>
            </a:endParaRPr>
          </a:p>
        </p:txBody>
      </p:sp>
      <p:sp>
        <p:nvSpPr>
          <p:cNvPr id="193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7EADE9-3A2C-4659-82AA-564E84876193}" type="slidenum">
              <a:rPr lang="en-US" smtClean="0">
                <a:solidFill>
                  <a:srgbClr val="000000"/>
                </a:solidFill>
                <a:ea typeface="Microsoft YaHei" charset="-122"/>
              </a:rPr>
              <a:pPr eaLnBrk="1" hangingPunct="1"/>
              <a:t>19</a:t>
            </a:fld>
            <a:endParaRPr lang="en-US" smtClean="0">
              <a:solidFill>
                <a:srgbClr val="000000"/>
              </a:solidFill>
              <a:ea typeface="Microsoft YaHei" charset="-122"/>
            </a:endParaRPr>
          </a:p>
        </p:txBody>
      </p:sp>
      <p:sp>
        <p:nvSpPr>
          <p:cNvPr id="194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CE4B13-8568-4821-BD45-407F218025BC}" type="slidenum">
              <a:rPr lang="en-US" smtClean="0">
                <a:solidFill>
                  <a:srgbClr val="000000"/>
                </a:solidFill>
                <a:ea typeface="Microsoft YaHei" charset="-122"/>
              </a:rPr>
              <a:pPr eaLnBrk="1" hangingPunct="1"/>
              <a:t>20</a:t>
            </a:fld>
            <a:endParaRPr lang="en-US" smtClean="0">
              <a:solidFill>
                <a:srgbClr val="000000"/>
              </a:solidFill>
              <a:ea typeface="Microsoft YaHei" charset="-122"/>
            </a:endParaRPr>
          </a:p>
        </p:txBody>
      </p:sp>
      <p:sp>
        <p:nvSpPr>
          <p:cNvPr id="195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F4FA5-B235-49BA-BD80-B69D72329942}" type="slidenum">
              <a:rPr lang="en-US" smtClean="0">
                <a:solidFill>
                  <a:srgbClr val="000000"/>
                </a:solidFill>
                <a:ea typeface="Microsoft YaHei" charset="-122"/>
              </a:rPr>
              <a:pPr eaLnBrk="1" hangingPunct="1"/>
              <a:t>21</a:t>
            </a:fld>
            <a:endParaRPr lang="en-US" smtClean="0">
              <a:solidFill>
                <a:srgbClr val="000000"/>
              </a:solidFill>
              <a:ea typeface="Microsoft YaHei" charset="-122"/>
            </a:endParaRPr>
          </a:p>
        </p:txBody>
      </p:sp>
      <p:sp>
        <p:nvSpPr>
          <p:cNvPr id="196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9A53-CCD8-4C7C-9DBE-9651FC76E83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CEB8-EDC1-43B7-B5DC-91FC939B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4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9A53-CCD8-4C7C-9DBE-9651FC76E83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CEB8-EDC1-43B7-B5DC-91FC939B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2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9A53-CCD8-4C7C-9DBE-9651FC76E83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CEB8-EDC1-43B7-B5DC-91FC939B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99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ố trí Tùy ch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2CBBFEEB-9462-454C-BC9B-3CDC7C8CF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2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9A53-CCD8-4C7C-9DBE-9651FC76E83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CEB8-EDC1-43B7-B5DC-91FC939B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9A53-CCD8-4C7C-9DBE-9651FC76E83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CEB8-EDC1-43B7-B5DC-91FC939B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8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9A53-CCD8-4C7C-9DBE-9651FC76E83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CEB8-EDC1-43B7-B5DC-91FC939B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9A53-CCD8-4C7C-9DBE-9651FC76E83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CEB8-EDC1-43B7-B5DC-91FC939B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0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9A53-CCD8-4C7C-9DBE-9651FC76E83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CEB8-EDC1-43B7-B5DC-91FC939B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4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9A53-CCD8-4C7C-9DBE-9651FC76E83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CEB8-EDC1-43B7-B5DC-91FC939B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4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9A53-CCD8-4C7C-9DBE-9651FC76E83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CEB8-EDC1-43B7-B5DC-91FC939B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7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9A53-CCD8-4C7C-9DBE-9651FC76E83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CEB8-EDC1-43B7-B5DC-91FC939B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5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69A53-CCD8-4C7C-9DBE-9651FC76E83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0CEB8-EDC1-43B7-B5DC-91FC939B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3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vi.wikipedia.org/wiki/H%C3%ACnh:HCMT3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8"/>
          <p:cNvSpPr txBox="1">
            <a:spLocks noChangeArrowheads="1"/>
          </p:cNvSpPr>
          <p:nvPr/>
        </p:nvSpPr>
        <p:spPr bwMode="auto">
          <a:xfrm>
            <a:off x="-92075" y="3617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228600" y="282575"/>
            <a:ext cx="4376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3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3. Miền Bắc thực hiện </a:t>
            </a:r>
          </a:p>
          <a:p>
            <a:pPr eaLnBrk="1" hangingPunct="1"/>
            <a:r>
              <a:rPr lang="pt-BR" sz="3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nghĩa vụ hậu phương lớn.</a:t>
            </a:r>
            <a:endParaRPr lang="en-US" sz="3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85800" y="3775075"/>
            <a:ext cx="7543800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Tuyến đường vận chuyển chiến lược – đường HCM – trên bộ và trên biển được khai thông từ tháng 5.1959.</a:t>
            </a:r>
          </a:p>
          <a:p>
            <a:pPr eaLnBrk="1" hangingPunct="1"/>
            <a:r>
              <a:rPr lang="pt-BR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Trong 4 năm, MB đã đưa vào MN hơn 30 vạn cán bộ, bộ đội và hàng chục vạn tấn vũ khí, đạn dược...phục vụ cho MN đánh Mĩ.</a:t>
            </a:r>
            <a:endParaRPr lang="en-US" sz="2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2" name="AutoShape 12"/>
          <p:cNvSpPr>
            <a:spLocks noChangeArrowheads="1"/>
          </p:cNvSpPr>
          <p:nvPr/>
        </p:nvSpPr>
        <p:spPr bwMode="auto">
          <a:xfrm>
            <a:off x="4953000" y="381000"/>
            <a:ext cx="4191000" cy="2667000"/>
          </a:xfrm>
          <a:prstGeom prst="cloudCallout">
            <a:avLst>
              <a:gd name="adj1" fmla="val -86782"/>
              <a:gd name="adj2" fmla="val 713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 phương Miền Bắc đã chi viện những gì và bằng cách nào cho tiền tuyến Miền Nam đánh Mỹ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0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9" grpId="0"/>
      <p:bldP spid="92171" grpId="0"/>
      <p:bldP spid="921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0"/>
            <a:ext cx="9144000" cy="6848475"/>
            <a:chOff x="192" y="0"/>
            <a:chExt cx="5376" cy="4224"/>
          </a:xfrm>
        </p:grpSpPr>
        <p:pic>
          <p:nvPicPr>
            <p:cNvPr id="146435" name="ncode_imageresizer_container_8" descr="small_1326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0"/>
              <a:ext cx="5376" cy="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36" name="Text Box 4"/>
            <p:cNvSpPr txBox="1">
              <a:spLocks noChangeArrowheads="1"/>
            </p:cNvSpPr>
            <p:nvPr/>
          </p:nvSpPr>
          <p:spPr bwMode="auto">
            <a:xfrm>
              <a:off x="192" y="3936"/>
              <a:ext cx="537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Hàng triệu Thanh niên Miền Bắc vào Nam chiến đấu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46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Copy of FLORAL9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051175"/>
          </a:xfrm>
          <a:noFill/>
        </p:spPr>
      </p:pic>
      <p:pic>
        <p:nvPicPr>
          <p:cNvPr id="147459" name="Picture 3" descr="Copy of FLORAL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632200"/>
            <a:ext cx="4648200" cy="3225800"/>
          </a:xfrm>
          <a:noFill/>
        </p:spPr>
      </p:pic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447800" y="1295400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.VnUniverse" pitchFamily="34" charset="0"/>
              <a:cs typeface="Arial" charset="0"/>
            </a:endParaRPr>
          </a:p>
        </p:txBody>
      </p:sp>
      <p:sp>
        <p:nvSpPr>
          <p:cNvPr id="147461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2268538" y="5630863"/>
            <a:ext cx="5033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Một đội pháo cao xạ của ta</a:t>
            </a:r>
            <a:r>
              <a:rPr lang="en-US" sz="2800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grpSp>
        <p:nvGrpSpPr>
          <p:cNvPr id="78856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240" y="-3"/>
            <a:chExt cx="5232" cy="4286"/>
          </a:xfrm>
        </p:grpSpPr>
        <p:pic>
          <p:nvPicPr>
            <p:cNvPr id="147464" name="Picture 9" descr="lua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-3"/>
              <a:ext cx="5232" cy="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465" name="Rectangle 10"/>
            <p:cNvSpPr>
              <a:spLocks noChangeArrowheads="1"/>
            </p:cNvSpPr>
            <p:nvPr/>
          </p:nvSpPr>
          <p:spPr bwMode="auto">
            <a:xfrm>
              <a:off x="480" y="3744"/>
              <a:ext cx="672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45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350px-HCMT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0" y="6338888"/>
            <a:ext cx="9144000" cy="528637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Chi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viện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cho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miền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Nam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trên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đường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Hồ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Chí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388166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848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7032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fr-FR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 NƯỚC TRỰC TIẾP CHIẾN ĐẤU CHỐNG MĨ CỨU NƯỚC</a:t>
            </a:r>
          </a:p>
          <a:p>
            <a:pPr eaLnBrk="1" hangingPunct="1">
              <a:buSzPct val="100000"/>
            </a:pP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(1965 -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1973) (Tiếp theo)</a:t>
            </a:r>
          </a:p>
        </p:txBody>
      </p:sp>
      <p:sp>
        <p:nvSpPr>
          <p:cNvPr id="150531" name="Text Box 2"/>
          <p:cNvSpPr txBox="1">
            <a:spLocks noChangeArrowheads="1"/>
          </p:cNvSpPr>
          <p:nvPr/>
        </p:nvSpPr>
        <p:spPr bwMode="auto">
          <a:xfrm>
            <a:off x="147638" y="36513"/>
            <a:ext cx="8620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fr-FR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Bài 29</a:t>
            </a:r>
          </a:p>
        </p:txBody>
      </p:sp>
      <p:sp>
        <p:nvSpPr>
          <p:cNvPr id="150532" name="Line 3"/>
          <p:cNvSpPr>
            <a:spLocks noChangeShapeType="1"/>
          </p:cNvSpPr>
          <p:nvPr/>
        </p:nvSpPr>
        <p:spPr bwMode="auto">
          <a:xfrm>
            <a:off x="6191250" y="1871663"/>
            <a:ext cx="1588" cy="4986337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3" name="Text Box 4"/>
          <p:cNvSpPr txBox="1">
            <a:spLocks noChangeArrowheads="1"/>
          </p:cNvSpPr>
          <p:nvPr/>
        </p:nvSpPr>
        <p:spPr bwMode="auto">
          <a:xfrm>
            <a:off x="-92075" y="3617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-76200" y="703263"/>
            <a:ext cx="90043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pt-BR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Chiến đấu chống chiến lược “Việt Nam hoá chiến tranh” và “Đông Dương hoá chiến tranh” của Mỹ (1969 - 1973)</a:t>
            </a:r>
          </a:p>
          <a:p>
            <a:pPr algn="ctr" eaLnBrk="1" hangingPunct="1">
              <a:buSzPct val="100000"/>
            </a:pPr>
            <a:r>
              <a:rPr lang="pt-BR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Chiến lược “Việt Nam hoá chiến tranh” và “Đông Dương hoá chiến tranh” của Mỹ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33363" y="2162175"/>
            <a:ext cx="26463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pt-BR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Hoàn cảnh</a:t>
            </a:r>
            <a:r>
              <a:rPr lang="pt-BR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pt-BR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33363" y="3006129"/>
            <a:ext cx="56165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pt-BR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Âm mưu và thủ đoạn của Mỹ: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99693" y="3655885"/>
            <a:ext cx="5903912" cy="178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SzPct val="100000"/>
              <a:buFontTx/>
              <a:buChar char="-"/>
            </a:pPr>
            <a:r>
              <a:rPr lang="pt-BR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 </a:t>
            </a:r>
            <a:r>
              <a:rPr lang="pt-BR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lượng: quân đội Sài Gòn kết hợp với hỏa lực Mĩ, do cố vấn quân sự Mĩ chỉ huy</a:t>
            </a:r>
            <a:r>
              <a:rPr lang="pt-BR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SzPct val="100000"/>
            </a:pPr>
            <a:endParaRPr lang="pt-BR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Pct val="100000"/>
            </a:pPr>
            <a:r>
              <a:rPr lang="pt-BR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pt-BR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 âm mưu “dùng người Đông Dương đánh người Đông Dương”.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6551613" y="2016125"/>
            <a:ext cx="2447925" cy="4392613"/>
          </a:xfrm>
          <a:prstGeom prst="wedgeRoundRectCallout">
            <a:avLst>
              <a:gd name="adj1" fmla="val -74981"/>
              <a:gd name="adj2" fmla="val -41495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Vì sao Mĩ thực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hiện </a:t>
            </a: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chiến lược 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“Việt Nam hoá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chiến tranh” và</a:t>
            </a:r>
            <a:r>
              <a:rPr lang="vi-VN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“Đông Dương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hoá chiến tranh”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6551613" y="2016125"/>
            <a:ext cx="2447925" cy="4392613"/>
          </a:xfrm>
          <a:prstGeom prst="wedgeRoundRectCallout">
            <a:avLst>
              <a:gd name="adj1" fmla="val -74981"/>
              <a:gd name="adj2" fmla="val -41495"/>
              <a:gd name="adj3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Âm mưu, thủ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đoạn của Mĩ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chiến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lược 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“Việt Nam hoá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chiến tranh” và</a:t>
            </a:r>
            <a:r>
              <a:rPr lang="vi-VN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“Đông Dương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hoá chiến tranh”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là gì?</a:t>
            </a:r>
          </a:p>
        </p:txBody>
      </p:sp>
    </p:spTree>
    <p:extLst>
      <p:ext uri="{BB962C8B-B14F-4D97-AF65-F5344CB8AC3E}">
        <p14:creationId xmlns:p14="http://schemas.microsoft.com/office/powerpoint/2010/main" val="1220885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1"/>
          <p:cNvSpPr txBox="1">
            <a:spLocks noChangeArrowheads="1"/>
          </p:cNvSpPr>
          <p:nvPr/>
        </p:nvSpPr>
        <p:spPr bwMode="auto">
          <a:xfrm>
            <a:off x="0" y="0"/>
            <a:ext cx="9296400" cy="703263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fr-FR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fr-FR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NƯỚC TRỰC TIẾP CHIẾN ĐẤU CHỐNG MĨ CỨU NƯỚC</a:t>
            </a:r>
          </a:p>
          <a:p>
            <a:pPr eaLnBrk="1" hangingPunct="1">
              <a:buSzPct val="100000"/>
            </a:pPr>
            <a:r>
              <a:rPr lang="fr-FR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(1965 -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1973) (Tiếp theo)</a:t>
            </a:r>
          </a:p>
        </p:txBody>
      </p:sp>
      <p:sp>
        <p:nvSpPr>
          <p:cNvPr id="151555" name="Text Box 2"/>
          <p:cNvSpPr txBox="1">
            <a:spLocks noChangeArrowheads="1"/>
          </p:cNvSpPr>
          <p:nvPr/>
        </p:nvSpPr>
        <p:spPr bwMode="auto">
          <a:xfrm>
            <a:off x="77788" y="36513"/>
            <a:ext cx="17510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fr-FR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29 - Tiết 43:</a:t>
            </a:r>
          </a:p>
        </p:txBody>
      </p:sp>
      <p:sp>
        <p:nvSpPr>
          <p:cNvPr id="151556" name="Line 3"/>
          <p:cNvSpPr>
            <a:spLocks noChangeShapeType="1"/>
          </p:cNvSpPr>
          <p:nvPr/>
        </p:nvSpPr>
        <p:spPr bwMode="auto">
          <a:xfrm>
            <a:off x="4724400" y="685800"/>
            <a:ext cx="1588" cy="6172200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57" name="Text Box 4"/>
          <p:cNvSpPr txBox="1">
            <a:spLocks noChangeArrowheads="1"/>
          </p:cNvSpPr>
          <p:nvPr/>
        </p:nvSpPr>
        <p:spPr bwMode="auto">
          <a:xfrm>
            <a:off x="-92075" y="3617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58" name="Text Box 5"/>
          <p:cNvSpPr txBox="1">
            <a:spLocks noChangeArrowheads="1"/>
          </p:cNvSpPr>
          <p:nvPr/>
        </p:nvSpPr>
        <p:spPr bwMode="auto">
          <a:xfrm>
            <a:off x="-76200" y="838200"/>
            <a:ext cx="496887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pt-BR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Chiến đấu chống chiến lược “Việt Nam hoá chiến tranh” và “Đông Dương hoá chiến tranh” của Mỹ (1969 - 1973)</a:t>
            </a:r>
          </a:p>
          <a:p>
            <a:pPr eaLnBrk="1" hangingPunct="1">
              <a:buSzPct val="100000"/>
            </a:pPr>
            <a:r>
              <a:rPr lang="pt-BR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Chiến lược “Việt Nam hoá chiến tranh” và “Đông Dương hoá chiến tranh” của Mỹ</a:t>
            </a:r>
          </a:p>
        </p:txBody>
      </p:sp>
      <p:sp>
        <p:nvSpPr>
          <p:cNvPr id="151559" name="Text Box 6"/>
          <p:cNvSpPr txBox="1">
            <a:spLocks noChangeArrowheads="1"/>
          </p:cNvSpPr>
          <p:nvPr/>
        </p:nvSpPr>
        <p:spPr bwMode="auto">
          <a:xfrm>
            <a:off x="0" y="2971800"/>
            <a:ext cx="1854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pt-BR" sz="2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Hoàn cảnh:</a:t>
            </a:r>
            <a:r>
              <a:rPr lang="pt-BR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1560" name="Text Box 7"/>
          <p:cNvSpPr txBox="1">
            <a:spLocks noChangeArrowheads="1"/>
          </p:cNvSpPr>
          <p:nvPr/>
        </p:nvSpPr>
        <p:spPr bwMode="auto">
          <a:xfrm>
            <a:off x="0" y="3810000"/>
            <a:ext cx="469582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pt-BR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 thất bại chiến lược “chiến tranh cục bộ” Mỹ chuyển sang chiến lược “Việt Nam hoá chiến tranh” ở MN và mở rộng chiến tranh ra toàn ĐD, thực hiện “Đông Dương hoá chiến tranh”</a:t>
            </a:r>
          </a:p>
        </p:txBody>
      </p:sp>
      <p:sp>
        <p:nvSpPr>
          <p:cNvPr id="151561" name="Text Box 8"/>
          <p:cNvSpPr txBox="1">
            <a:spLocks noChangeArrowheads="1"/>
          </p:cNvSpPr>
          <p:nvPr/>
        </p:nvSpPr>
        <p:spPr bwMode="auto">
          <a:xfrm>
            <a:off x="0" y="3352800"/>
            <a:ext cx="4343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pt-BR" sz="2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b.Thủ đoạn và mục đích của Mỹ:</a:t>
            </a:r>
          </a:p>
        </p:txBody>
      </p:sp>
      <p:sp>
        <p:nvSpPr>
          <p:cNvPr id="151562" name="Text Box 9"/>
          <p:cNvSpPr txBox="1">
            <a:spLocks noChangeArrowheads="1"/>
          </p:cNvSpPr>
          <p:nvPr/>
        </p:nvSpPr>
        <p:spPr bwMode="auto">
          <a:xfrm>
            <a:off x="0" y="3962400"/>
            <a:ext cx="47244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pt-BR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Lực lượng: quân đội SG kết hợp với hỏa lực Mĩ, do cố vấn quân sự Mĩ chỉ huy.</a:t>
            </a:r>
          </a:p>
          <a:p>
            <a:pPr eaLnBrk="1" hangingPunct="1">
              <a:buSzPct val="100000"/>
            </a:pPr>
            <a:r>
              <a:rPr lang="pt-BR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“dùng người Việt trị người Việt, Mở rộng xâm lược Cam Pu Chia (1970) Lào (1971), thực hiện âm mưu “dùng người ĐD đánh người ĐD”.</a:t>
            </a:r>
            <a:r>
              <a:rPr lang="en-US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51563" name="Group 10"/>
          <p:cNvGrpSpPr>
            <a:grpSpLocks/>
          </p:cNvGrpSpPr>
          <p:nvPr/>
        </p:nvGrpSpPr>
        <p:grpSpPr bwMode="auto">
          <a:xfrm>
            <a:off x="0" y="114300"/>
            <a:ext cx="9137650" cy="7080250"/>
            <a:chOff x="0" y="72"/>
            <a:chExt cx="5756" cy="4460"/>
          </a:xfrm>
        </p:grpSpPr>
        <p:pic>
          <p:nvPicPr>
            <p:cNvPr id="15156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"/>
              <a:ext cx="5756" cy="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5156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"/>
              <a:ext cx="1370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51564" name="Oval 13"/>
          <p:cNvSpPr>
            <a:spLocks noChangeArrowheads="1"/>
          </p:cNvSpPr>
          <p:nvPr/>
        </p:nvSpPr>
        <p:spPr bwMode="auto">
          <a:xfrm>
            <a:off x="2209800" y="228600"/>
            <a:ext cx="6934200" cy="12192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 thống cố vấn quân sự Mĩ với phương tiện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chiến tranh hiện đại nhất thế giới</a:t>
            </a:r>
          </a:p>
        </p:txBody>
      </p:sp>
    </p:spTree>
    <p:extLst>
      <p:ext uri="{BB962C8B-B14F-4D97-AF65-F5344CB8AC3E}">
        <p14:creationId xmlns:p14="http://schemas.microsoft.com/office/powerpoint/2010/main" val="1452921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76200" y="-152400"/>
            <a:ext cx="9144000" cy="16002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Mĩ triển khai quân đội và lực lương ngụy quân trong chiến lược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 Việt Nam hóa chiến tranh"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và "Đông Dương hóa chiến tranh"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228600" y="0"/>
            <a:ext cx="8610600" cy="914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Tăng cường hỏa lực mạnh</a:t>
            </a:r>
          </a:p>
        </p:txBody>
      </p:sp>
    </p:spTree>
    <p:extLst>
      <p:ext uri="{BB962C8B-B14F-4D97-AF65-F5344CB8AC3E}">
        <p14:creationId xmlns:p14="http://schemas.microsoft.com/office/powerpoint/2010/main" val="1306709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1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Line 1"/>
          <p:cNvSpPr>
            <a:spLocks noChangeShapeType="1"/>
          </p:cNvSpPr>
          <p:nvPr/>
        </p:nvSpPr>
        <p:spPr bwMode="auto">
          <a:xfrm>
            <a:off x="5543550" y="2743200"/>
            <a:ext cx="1588" cy="4114800"/>
          </a:xfrm>
          <a:prstGeom prst="line">
            <a:avLst/>
          </a:prstGeom>
          <a:noFill/>
          <a:ln w="9360">
            <a:solidFill>
              <a:srgbClr val="00A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27" name="Text Box 2"/>
          <p:cNvSpPr txBox="1">
            <a:spLocks noChangeArrowheads="1"/>
          </p:cNvSpPr>
          <p:nvPr/>
        </p:nvSpPr>
        <p:spPr bwMode="auto">
          <a:xfrm>
            <a:off x="-92075" y="3617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44463" y="2016125"/>
            <a:ext cx="90043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pt-BR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Chiến đấu chống chiến lược “Việt Nam hoá chiến tranh” và “Đông Dương hoá chiến tranh”</a:t>
            </a:r>
            <a:r>
              <a:rPr lang="pt-BR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5900" y="2808288"/>
            <a:ext cx="32369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pt-BR" sz="2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Trên mặt trận chính trị.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01613" y="3432175"/>
            <a:ext cx="5054600" cy="144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pt-BR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- 6/6/1969, Chính phủ Cách mạng lâm thời cộng hoà Miền Nam Việt Nam ra đời.</a:t>
            </a:r>
          </a:p>
          <a:p>
            <a:pPr eaLnBrk="1" hangingPunct="1">
              <a:buSzPct val="100000"/>
            </a:pPr>
            <a:r>
              <a:rPr lang="pt-BR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- 4/1970, Hội nghị cấp cao 3 nước Đông </a:t>
            </a:r>
            <a:r>
              <a:rPr lang="pt-BR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pt-BR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63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032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fr-FR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 NƯỚC TRỰC TIẾP CHIẾN ĐẤU CHỐNG MĨ CỨU NƯỚC</a:t>
            </a:r>
          </a:p>
          <a:p>
            <a:pPr eaLnBrk="1" hangingPunct="1">
              <a:buSzPct val="100000"/>
            </a:pP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(1965 -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1973) (Tiếp theo)</a:t>
            </a:r>
          </a:p>
        </p:txBody>
      </p:sp>
      <p:sp>
        <p:nvSpPr>
          <p:cNvPr id="15463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7032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fr-FR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 NƯỚC TRỰC TIẾP CHIẾN ĐẤU CHỐNG MĨ CỨU NƯỚC</a:t>
            </a:r>
          </a:p>
          <a:p>
            <a:pPr eaLnBrk="1" hangingPunct="1">
              <a:buSzPct val="100000"/>
            </a:pP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(1965 -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1973) (Tiếp theo)</a:t>
            </a:r>
          </a:p>
        </p:txBody>
      </p:sp>
      <p:sp>
        <p:nvSpPr>
          <p:cNvPr id="154633" name="Text Box 8"/>
          <p:cNvSpPr txBox="1">
            <a:spLocks noChangeArrowheads="1"/>
          </p:cNvSpPr>
          <p:nvPr/>
        </p:nvSpPr>
        <p:spPr bwMode="auto">
          <a:xfrm>
            <a:off x="147638" y="36513"/>
            <a:ext cx="8620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fr-FR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Bài 29</a:t>
            </a:r>
          </a:p>
        </p:txBody>
      </p:sp>
      <p:sp>
        <p:nvSpPr>
          <p:cNvPr id="154634" name="Text Box 9"/>
          <p:cNvSpPr txBox="1">
            <a:spLocks noChangeArrowheads="1"/>
          </p:cNvSpPr>
          <p:nvPr/>
        </p:nvSpPr>
        <p:spPr bwMode="auto">
          <a:xfrm>
            <a:off x="-92075" y="666750"/>
            <a:ext cx="90043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pt-BR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Chiến đấu chống chiến lược “Việt Nam hoá chiến tranh” và “Đông Dương hoá chiến tranh” của Mỹ (1969 - 1973)</a:t>
            </a:r>
          </a:p>
          <a:p>
            <a:pPr algn="ctr" eaLnBrk="1" hangingPunct="1">
              <a:buSzPct val="100000"/>
            </a:pPr>
            <a:r>
              <a:rPr lang="pt-BR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Chiến lược “Việt Nam hoá chiến tranh” và “Đông Dương hoá chiến tranh” của Mỹ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5688013" y="2952750"/>
            <a:ext cx="3095625" cy="3095625"/>
          </a:xfrm>
          <a:prstGeom prst="cloudCallout">
            <a:avLst>
              <a:gd name="adj1" fmla="val -62542"/>
              <a:gd name="adj2" fmla="val -35713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Trên mặt trận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chính trị, ta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đã giành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được những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thắng lợi nào?</a:t>
            </a:r>
          </a:p>
        </p:txBody>
      </p:sp>
    </p:spTree>
    <p:extLst>
      <p:ext uri="{BB962C8B-B14F-4D97-AF65-F5344CB8AC3E}">
        <p14:creationId xmlns:p14="http://schemas.microsoft.com/office/powerpoint/2010/main" val="1326989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Line 1"/>
          <p:cNvSpPr>
            <a:spLocks noChangeShapeType="1"/>
          </p:cNvSpPr>
          <p:nvPr/>
        </p:nvSpPr>
        <p:spPr bwMode="auto">
          <a:xfrm>
            <a:off x="6264275" y="2652713"/>
            <a:ext cx="1588" cy="4114800"/>
          </a:xfrm>
          <a:prstGeom prst="line">
            <a:avLst/>
          </a:prstGeom>
          <a:noFill/>
          <a:ln w="9360">
            <a:solidFill>
              <a:srgbClr val="00A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1" name="Text Box 2"/>
          <p:cNvSpPr txBox="1">
            <a:spLocks noChangeArrowheads="1"/>
          </p:cNvSpPr>
          <p:nvPr/>
        </p:nvSpPr>
        <p:spPr bwMode="auto">
          <a:xfrm>
            <a:off x="-92075" y="3617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52" name="Text Box 3"/>
          <p:cNvSpPr txBox="1">
            <a:spLocks noChangeArrowheads="1"/>
          </p:cNvSpPr>
          <p:nvPr/>
        </p:nvSpPr>
        <p:spPr bwMode="auto">
          <a:xfrm>
            <a:off x="144463" y="2016125"/>
            <a:ext cx="90043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pt-BR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Chiến đấu chống chiến lược “Việt Nam hoá chiến tranh” và “Đông Dương hoá chiến tranh”</a:t>
            </a:r>
            <a:r>
              <a:rPr lang="pt-BR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5653" name="Text Box 4"/>
          <p:cNvSpPr txBox="1">
            <a:spLocks noChangeArrowheads="1"/>
          </p:cNvSpPr>
          <p:nvPr/>
        </p:nvSpPr>
        <p:spPr bwMode="auto">
          <a:xfrm>
            <a:off x="215900" y="2808288"/>
            <a:ext cx="32369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pt-BR" sz="2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Trên mặt trận chính trị.</a:t>
            </a:r>
          </a:p>
        </p:txBody>
      </p:sp>
      <p:sp>
        <p:nvSpPr>
          <p:cNvPr id="155654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32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fr-FR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 NƯỚC TRỰC TIẾP CHIẾN ĐẤU CHỐNG MĨ CỨU NƯỚC</a:t>
            </a:r>
          </a:p>
          <a:p>
            <a:pPr eaLnBrk="1" hangingPunct="1">
              <a:buSzPct val="100000"/>
            </a:pP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(1965 -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1973) (Tiếp theo)</a:t>
            </a:r>
          </a:p>
        </p:txBody>
      </p:sp>
      <p:sp>
        <p:nvSpPr>
          <p:cNvPr id="15565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032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fr-FR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 NƯỚC TRỰC TIẾP CHIẾN ĐẤU CHỐNG MĨ CỨU NƯỚC</a:t>
            </a:r>
          </a:p>
          <a:p>
            <a:pPr eaLnBrk="1" hangingPunct="1">
              <a:buSzPct val="100000"/>
            </a:pP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(1965 -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1973) (Tiếp theo)</a:t>
            </a:r>
          </a:p>
        </p:txBody>
      </p:sp>
      <p:sp>
        <p:nvSpPr>
          <p:cNvPr id="155656" name="Text Box 7"/>
          <p:cNvSpPr txBox="1">
            <a:spLocks noChangeArrowheads="1"/>
          </p:cNvSpPr>
          <p:nvPr/>
        </p:nvSpPr>
        <p:spPr bwMode="auto">
          <a:xfrm>
            <a:off x="147638" y="36513"/>
            <a:ext cx="8620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fr-FR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Bài 29</a:t>
            </a:r>
          </a:p>
        </p:txBody>
      </p:sp>
      <p:sp>
        <p:nvSpPr>
          <p:cNvPr id="155657" name="Text Box 8"/>
          <p:cNvSpPr txBox="1">
            <a:spLocks noChangeArrowheads="1"/>
          </p:cNvSpPr>
          <p:nvPr/>
        </p:nvSpPr>
        <p:spPr bwMode="auto">
          <a:xfrm>
            <a:off x="-76200" y="703263"/>
            <a:ext cx="90043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pt-BR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Chiến đấu chống chiến lược “Việt Nam hoá chiến tranh” và “Đông Dương hoá chiến tranh” của Mỹ (1969 - 1973)</a:t>
            </a:r>
          </a:p>
          <a:p>
            <a:pPr algn="ctr" eaLnBrk="1" hangingPunct="1">
              <a:buSzPct val="100000"/>
            </a:pPr>
            <a:r>
              <a:rPr lang="pt-BR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Chiến lược “Việt Nam hoá chiến tranh” và “Đông Dương hoá chiến tranh” của Mỹ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6480175" y="2519363"/>
            <a:ext cx="2519363" cy="4176712"/>
          </a:xfrm>
          <a:prstGeom prst="cloudCallout">
            <a:avLst>
              <a:gd name="adj1" fmla="val -67981"/>
              <a:gd name="adj2" fmla="val -21185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Trên mặt trận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quân sự, ta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đã giành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được những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thắng lợi nào?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54000" y="3114675"/>
            <a:ext cx="31924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pt-BR" sz="2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Trên mặt trận quân sự: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9850" y="3422650"/>
            <a:ext cx="6191250" cy="144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pt-BR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- 30/4 </a:t>
            </a:r>
            <a:r>
              <a:rPr 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30/6/1970 </a:t>
            </a:r>
            <a:r>
              <a:rPr lang="pt-BR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 với quân dân Campuchia đập tan cuộc hành quân xâm lược Campuchia</a:t>
            </a:r>
            <a:endParaRPr lang="pt-BR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Pct val="100000"/>
            </a:pPr>
            <a:r>
              <a:rPr lang="pt-BR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Từ 2 </a:t>
            </a:r>
            <a:r>
              <a:rPr 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3/1971, </a:t>
            </a:r>
            <a:r>
              <a:rPr lang="pt-BR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 quân dân Lào đập tan cuộc hành quân Lam Sơn 719</a:t>
            </a:r>
            <a:endParaRPr lang="pt-BR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04800" y="5334000"/>
            <a:ext cx="53832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FF"/>
              </a:buClr>
              <a:buSzPct val="100000"/>
              <a:buFont typeface="Times New Roman" pitchFamily="18" charset="0"/>
              <a:buChar char="-"/>
            </a:pPr>
            <a:r>
              <a:rPr lang="pt-BR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Khắp các đô thị, phong trào của các tầng lớp </a:t>
            </a:r>
          </a:p>
          <a:p>
            <a:pPr eaLnBrk="1" hangingPunct="1">
              <a:buSzPct val="100000"/>
            </a:pPr>
            <a:r>
              <a:rPr lang="pt-BR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dân diễn ra liên tục.</a:t>
            </a:r>
          </a:p>
        </p:txBody>
      </p:sp>
    </p:spTree>
    <p:extLst>
      <p:ext uri="{BB962C8B-B14F-4D97-AF65-F5344CB8AC3E}">
        <p14:creationId xmlns:p14="http://schemas.microsoft.com/office/powerpoint/2010/main" val="1560291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0"/>
            <a:ext cx="9296400" cy="701675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fr-FR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NƯỚC TRỰC TIẾP CHIẾN ĐẤU CHỐNG MĨ CỨU NƯỚC</a:t>
            </a:r>
          </a:p>
          <a:p>
            <a:pPr eaLnBrk="1" hangingPunct="1"/>
            <a:r>
              <a:rPr lang="fr-FR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(1965 -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1973) (Tiếp theo)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76200" y="36513"/>
            <a:ext cx="9413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29 :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196" name="Line 4"/>
          <p:cNvSpPr>
            <a:spLocks noChangeShapeType="1"/>
          </p:cNvSpPr>
          <p:nvPr/>
        </p:nvSpPr>
        <p:spPr bwMode="auto">
          <a:xfrm>
            <a:off x="4648200" y="685800"/>
            <a:ext cx="76200" cy="6172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197" name="Text Box 17"/>
          <p:cNvSpPr txBox="1">
            <a:spLocks noChangeArrowheads="1"/>
          </p:cNvSpPr>
          <p:nvPr/>
        </p:nvSpPr>
        <p:spPr bwMode="auto">
          <a:xfrm>
            <a:off x="0" y="762000"/>
            <a:ext cx="47244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Miền Bắc vừa chiến đấu chống chiến tranh phá hoại lần thứ nhất của Mỹ vừa sản xuất (1965 - 1968)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6198" name="Text Box 18"/>
          <p:cNvSpPr txBox="1">
            <a:spLocks noChangeArrowheads="1"/>
          </p:cNvSpPr>
          <p:nvPr/>
        </p:nvSpPr>
        <p:spPr bwMode="auto">
          <a:xfrm>
            <a:off x="0" y="1676400"/>
            <a:ext cx="47244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pt-BR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Mỹ tiến hành chiến tranh không quân và hải quân phá hoại Miền Bắc.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4648200" y="838200"/>
            <a:ext cx="4238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Mỹ dựa vào đâu để có cớ đưa chiến </a:t>
            </a:r>
          </a:p>
          <a:p>
            <a:pPr eaLnBrk="1" hangingPunct="1"/>
            <a:r>
              <a:rPr lang="pt-BR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 ra Miền Bắc?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0" y="2590800"/>
            <a:ext cx="4724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Mỹ dựng lên “sự kiện Vịnh Bắc Bộ” (8.1964), cho máy bay ném bom MB.</a:t>
            </a:r>
          </a:p>
          <a:p>
            <a:pPr marL="342900" indent="-342900" eaLnBrk="1" hangingPunct="1">
              <a:buFontTx/>
              <a:buChar char="-"/>
            </a:pPr>
            <a:r>
              <a:rPr lang="pt-BR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7/2/1965</a:t>
            </a:r>
            <a:r>
              <a:rPr lang="pt-BR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 hành chiến tranh phá hoại MB</a:t>
            </a:r>
            <a:endParaRPr lang="pt-BR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t-BR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chính </a:t>
            </a:r>
            <a:r>
              <a:rPr lang="pt-BR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 gây ra cuộc chiến tranh bằng không quân và hải quân phá hoại Miền Bắc. 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4674486" y="826681"/>
            <a:ext cx="4584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Mỹ đưa chiến tranh ra Miền Bắc nhằm </a:t>
            </a:r>
          </a:p>
          <a:p>
            <a:pPr eaLnBrk="1" hangingPunct="1"/>
            <a:r>
              <a:rPr lang="pt-BR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 đích gì?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4724400" y="914400"/>
            <a:ext cx="4279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 tiêu bắn phá của Mỹ tập Trung </a:t>
            </a:r>
          </a:p>
          <a:p>
            <a:pPr eaLnBrk="1" hangingPunct="1"/>
            <a:r>
              <a:rPr lang="pt-BR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 đâu?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4800600" y="1600200"/>
            <a:ext cx="43434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Ngăn chặn sự chi viện của Miền Bắc cho Miền Nam</a:t>
            </a:r>
          </a:p>
          <a:p>
            <a:pPr eaLnBrk="1" hangingPunct="1"/>
            <a:r>
              <a:rPr lang="pt-B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Cứu vãn “chiến tranh đặc biệt” đang có nguy cơ phá sản </a:t>
            </a:r>
          </a:p>
          <a:p>
            <a:pPr eaLnBrk="1" hangingPunct="1"/>
            <a:r>
              <a:rPr lang="pt-B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Phá hoại công cuộc CNXH ở Miền Bắc </a:t>
            </a:r>
          </a:p>
          <a:p>
            <a:pPr eaLnBrk="1" hangingPunct="1"/>
            <a:r>
              <a:rPr lang="pt-B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Uy hiếp tinh thần chiến đấu của quân và dân ta 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5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10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1" grpId="0"/>
      <p:bldP spid="59411" grpId="1"/>
      <p:bldP spid="59412" grpId="0"/>
      <p:bldP spid="59413" grpId="0"/>
      <p:bldP spid="59413" grpId="1"/>
      <p:bldP spid="59414" grpId="0"/>
      <p:bldP spid="59416" grpId="0"/>
      <p:bldP spid="5941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1"/>
          <p:cNvSpPr txBox="1">
            <a:spLocks noChangeArrowheads="1"/>
          </p:cNvSpPr>
          <p:nvPr/>
        </p:nvSpPr>
        <p:spPr bwMode="auto">
          <a:xfrm>
            <a:off x="-92075" y="3617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75" name="Text Box 2"/>
          <p:cNvSpPr txBox="1">
            <a:spLocks noChangeArrowheads="1"/>
          </p:cNvSpPr>
          <p:nvPr/>
        </p:nvSpPr>
        <p:spPr bwMode="auto">
          <a:xfrm>
            <a:off x="4800600" y="838200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76" name="Text Box 3"/>
          <p:cNvSpPr txBox="1">
            <a:spLocks noChangeArrowheads="1"/>
          </p:cNvSpPr>
          <p:nvPr/>
        </p:nvSpPr>
        <p:spPr bwMode="auto">
          <a:xfrm>
            <a:off x="4953000" y="11430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144000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5995988"/>
            <a:ext cx="9072563" cy="460375"/>
          </a:xfrm>
          <a:prstGeom prst="rect">
            <a:avLst/>
          </a:prstGeom>
          <a:solidFill>
            <a:srgbClr val="99CCFF"/>
          </a:solidFill>
          <a:ln w="9360">
            <a:solidFill>
              <a:srgbClr val="00FF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50"/>
              </a:spcBef>
              <a:buSzPct val="100000"/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Bộ đội Việt - Lào tấn công địch tại đường 9 - Nam Lào</a:t>
            </a:r>
          </a:p>
        </p:txBody>
      </p:sp>
    </p:spTree>
    <p:extLst>
      <p:ext uri="{BB962C8B-B14F-4D97-AF65-F5344CB8AC3E}">
        <p14:creationId xmlns:p14="http://schemas.microsoft.com/office/powerpoint/2010/main" val="2539742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Line 1"/>
          <p:cNvSpPr>
            <a:spLocks noChangeShapeType="1"/>
          </p:cNvSpPr>
          <p:nvPr/>
        </p:nvSpPr>
        <p:spPr bwMode="auto">
          <a:xfrm>
            <a:off x="6264275" y="2652713"/>
            <a:ext cx="1588" cy="4114800"/>
          </a:xfrm>
          <a:prstGeom prst="line">
            <a:avLst/>
          </a:prstGeom>
          <a:noFill/>
          <a:ln w="9360">
            <a:solidFill>
              <a:srgbClr val="00A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699" name="Text Box 2"/>
          <p:cNvSpPr txBox="1">
            <a:spLocks noChangeArrowheads="1"/>
          </p:cNvSpPr>
          <p:nvPr/>
        </p:nvSpPr>
        <p:spPr bwMode="auto">
          <a:xfrm>
            <a:off x="-92075" y="3617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60363" y="1439863"/>
            <a:ext cx="87122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pt-BR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Cuộc tiến công chiến lược năm 1972</a:t>
            </a:r>
            <a:r>
              <a:rPr lang="pt-BR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92125" y="1860550"/>
            <a:ext cx="25955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pt-BR" sz="2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Diễn biến, kết quả</a:t>
            </a:r>
          </a:p>
        </p:txBody>
      </p:sp>
      <p:sp>
        <p:nvSpPr>
          <p:cNvPr id="157702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32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fr-FR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 NƯỚC TRỰC TIẾP CHIẾN ĐẤU CHỐNG MĨ CỨU NƯỚC</a:t>
            </a:r>
          </a:p>
          <a:p>
            <a:pPr eaLnBrk="1" hangingPunct="1">
              <a:buSzPct val="100000"/>
            </a:pP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(1965 -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1973) (Tiếp theo)</a:t>
            </a:r>
          </a:p>
        </p:txBody>
      </p:sp>
      <p:sp>
        <p:nvSpPr>
          <p:cNvPr id="15770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032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fr-FR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 NƯỚC TRỰC TIẾP CHIẾN ĐẤU CHỐNG MĨ CỨU NƯỚC</a:t>
            </a:r>
          </a:p>
          <a:p>
            <a:pPr eaLnBrk="1" hangingPunct="1">
              <a:buSzPct val="100000"/>
            </a:pPr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(1965 -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1973) (Tiếp theo)</a:t>
            </a:r>
          </a:p>
        </p:txBody>
      </p:sp>
      <p:sp>
        <p:nvSpPr>
          <p:cNvPr id="157704" name="Text Box 7"/>
          <p:cNvSpPr txBox="1">
            <a:spLocks noChangeArrowheads="1"/>
          </p:cNvSpPr>
          <p:nvPr/>
        </p:nvSpPr>
        <p:spPr bwMode="auto">
          <a:xfrm>
            <a:off x="147638" y="36513"/>
            <a:ext cx="8620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fr-FR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Bài 29</a:t>
            </a:r>
          </a:p>
        </p:txBody>
      </p:sp>
      <p:sp>
        <p:nvSpPr>
          <p:cNvPr id="157705" name="Text Box 8"/>
          <p:cNvSpPr txBox="1">
            <a:spLocks noChangeArrowheads="1"/>
          </p:cNvSpPr>
          <p:nvPr/>
        </p:nvSpPr>
        <p:spPr bwMode="auto">
          <a:xfrm>
            <a:off x="-76200" y="703263"/>
            <a:ext cx="90043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pt-BR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Chiến đấu chống chiến lược “Việt Nam hoá chiến tranh” và “Đông Dương hoá chiến tranh” của Mỹ (1969 - 1973)</a:t>
            </a:r>
          </a:p>
          <a:p>
            <a:pPr algn="ctr" eaLnBrk="1" hangingPunct="1">
              <a:buSzPct val="100000"/>
            </a:pPr>
            <a:endParaRPr lang="pt-BR" sz="2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6551613" y="2519363"/>
            <a:ext cx="2519362" cy="4176712"/>
          </a:xfrm>
          <a:prstGeom prst="cloudCallout">
            <a:avLst>
              <a:gd name="adj1" fmla="val -59056"/>
              <a:gd name="adj2" fmla="val -49796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Nêu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diễn biến,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kết quả c</a:t>
            </a: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uộc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công chiến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lược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năm 1972 </a:t>
            </a:r>
            <a:r>
              <a:rPr lang="vi-VN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00204" y="2357732"/>
            <a:ext cx="587533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700"/>
              </a:spcBef>
              <a:buSzPct val="100000"/>
            </a:pP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Ý </a:t>
            </a:r>
            <a:r>
              <a:rPr lang="en-US" sz="2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6551613" y="2519363"/>
            <a:ext cx="2519362" cy="4176712"/>
          </a:xfrm>
          <a:prstGeom prst="cloudCallout">
            <a:avLst>
              <a:gd name="adj1" fmla="val -59056"/>
              <a:gd name="adj2" fmla="val -49796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Cuộc tiến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công chiến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lược năm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1972 có ý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nghĩa như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thế nào</a:t>
            </a:r>
            <a:r>
              <a:rPr lang="vi-VN" sz="2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649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6" dur="20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4572000" y="0"/>
            <a:ext cx="4643438" cy="6910388"/>
            <a:chOff x="144" y="172"/>
            <a:chExt cx="5472" cy="4022"/>
          </a:xfrm>
        </p:grpSpPr>
        <p:pic>
          <p:nvPicPr>
            <p:cNvPr id="137223" name="Picture 5" descr="800px-Boeing_B-52_dropping_bomb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2"/>
              <a:ext cx="5472" cy="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24" name="Text Box 6"/>
            <p:cNvSpPr txBox="1">
              <a:spLocks noChangeArrowheads="1"/>
            </p:cNvSpPr>
            <p:nvPr/>
          </p:nvSpPr>
          <p:spPr bwMode="auto">
            <a:xfrm>
              <a:off x="144" y="3803"/>
              <a:ext cx="5472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3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vi-VN" sz="3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á</a:t>
              </a:r>
              <a:r>
                <a:rPr lang="en-US" sz="3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y bay B.52</a:t>
              </a:r>
            </a:p>
          </p:txBody>
        </p:sp>
      </p:grpSp>
      <p:grpSp>
        <p:nvGrpSpPr>
          <p:cNvPr id="64519" name="Group 7"/>
          <p:cNvGrpSpPr>
            <a:grpSpLocks/>
          </p:cNvGrpSpPr>
          <p:nvPr/>
        </p:nvGrpSpPr>
        <p:grpSpPr bwMode="auto">
          <a:xfrm>
            <a:off x="-152400" y="0"/>
            <a:ext cx="4800600" cy="6738938"/>
            <a:chOff x="0" y="240"/>
            <a:chExt cx="5760" cy="3856"/>
          </a:xfrm>
        </p:grpSpPr>
        <p:pic>
          <p:nvPicPr>
            <p:cNvPr id="137221" name="Picture 8" descr="may bay f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"/>
              <a:ext cx="5424" cy="3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22" name="Rectangle 9"/>
            <p:cNvSpPr>
              <a:spLocks noChangeArrowheads="1"/>
            </p:cNvSpPr>
            <p:nvPr/>
          </p:nvSpPr>
          <p:spPr bwMode="auto">
            <a:xfrm>
              <a:off x="0" y="3704"/>
              <a:ext cx="576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vi-VN" sz="3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á</a:t>
              </a:r>
              <a:r>
                <a:rPr lang="en-US" sz="3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y bay F.111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2038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images1469136_dbp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67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wedgeRoundRectCallout">
            <a:avLst>
              <a:gd name="adj1" fmla="val -4255"/>
              <a:gd name="adj2" fmla="val -788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 b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 h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 ng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c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300  l­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m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bay 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g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t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c, v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1600 t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bom 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xu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 l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 m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c... </a:t>
            </a:r>
          </a:p>
        </p:txBody>
      </p:sp>
    </p:spTree>
    <p:extLst>
      <p:ext uri="{BB962C8B-B14F-4D97-AF65-F5344CB8AC3E}">
        <p14:creationId xmlns:p14="http://schemas.microsoft.com/office/powerpoint/2010/main" val="35197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  <p:bldP spid="829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228600"/>
            <a:ext cx="7086600" cy="6324600"/>
            <a:chOff x="528" y="144"/>
            <a:chExt cx="4464" cy="3984"/>
          </a:xfrm>
        </p:grpSpPr>
        <p:pic>
          <p:nvPicPr>
            <p:cNvPr id="139267" name="Picture 4" descr="images342895_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44"/>
              <a:ext cx="4464" cy="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68" name="Text Box 5"/>
            <p:cNvSpPr txBox="1">
              <a:spLocks noChangeArrowheads="1"/>
            </p:cNvSpPr>
            <p:nvPr/>
          </p:nvSpPr>
          <p:spPr bwMode="auto">
            <a:xfrm>
              <a:off x="1536" y="3840"/>
              <a:ext cx="26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Tàu chiến Mĩ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455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38400" y="1600200"/>
            <a:ext cx="4114800" cy="2362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2500423" y="2781300"/>
            <a:ext cx="3581400" cy="1752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8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b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41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 descr="bv-bachma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4005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81000" y="60198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Một ngôi làng sau đợt bom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572000" y="6019800"/>
            <a:ext cx="396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Bệnh viện Bạch Mai bị Mĩ ném bom</a:t>
            </a:r>
          </a:p>
        </p:txBody>
      </p:sp>
    </p:spTree>
    <p:extLst>
      <p:ext uri="{BB962C8B-B14F-4D97-AF65-F5344CB8AC3E}">
        <p14:creationId xmlns:p14="http://schemas.microsoft.com/office/powerpoint/2010/main" val="33335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/>
      <p:bldP spid="399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800px-R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590800" y="60960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Cầu Hàm Rồng</a:t>
            </a:r>
          </a:p>
        </p:txBody>
      </p:sp>
    </p:spTree>
    <p:extLst>
      <p:ext uri="{BB962C8B-B14F-4D97-AF65-F5344CB8AC3E}">
        <p14:creationId xmlns:p14="http://schemas.microsoft.com/office/powerpoint/2010/main" val="21458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Line 4"/>
          <p:cNvSpPr>
            <a:spLocks noChangeShapeType="1"/>
          </p:cNvSpPr>
          <p:nvPr/>
        </p:nvSpPr>
        <p:spPr bwMode="auto">
          <a:xfrm>
            <a:off x="4724400" y="685800"/>
            <a:ext cx="0" cy="6172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87" name="Text Box 5"/>
          <p:cNvSpPr txBox="1">
            <a:spLocks noChangeArrowheads="1"/>
          </p:cNvSpPr>
          <p:nvPr/>
        </p:nvSpPr>
        <p:spPr bwMode="auto">
          <a:xfrm>
            <a:off x="0" y="152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Miền Bắc vừa chiến đấu chống chiến tranh phá hoại lần thứ nhất của Mỹ vừa sản xuất (1965 - 1968)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4388" name="Text Box 6"/>
          <p:cNvSpPr txBox="1">
            <a:spLocks noChangeArrowheads="1"/>
          </p:cNvSpPr>
          <p:nvPr/>
        </p:nvSpPr>
        <p:spPr bwMode="auto">
          <a:xfrm>
            <a:off x="0" y="1066800"/>
            <a:ext cx="47244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pt-BR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Mỹ tiến hành chiến tranh không quân và hải quân phá hoại Miền Bắc.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0" y="2133600"/>
            <a:ext cx="4870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Miền Bắc vừa chống chiến tranh phá</a:t>
            </a:r>
          </a:p>
          <a:p>
            <a:pPr eaLnBrk="1" hangingPunct="1"/>
            <a:r>
              <a:rPr lang="pt-BR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hoại, vừa sản xuất.( </a:t>
            </a:r>
            <a:r>
              <a:rPr lang="pt-BR" sz="2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t</a:t>
            </a:r>
            <a:r>
              <a:rPr lang="vi-VN" sz="2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ự đọc</a:t>
            </a:r>
            <a:r>
              <a:rPr lang="vi-VN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6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1474</Words>
  <PresentationFormat>On-screen Show (4:3)</PresentationFormat>
  <Paragraphs>146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2022-04-12T15:38:39Z</dcterms:created>
  <dcterms:modified xsi:type="dcterms:W3CDTF">2022-04-13T15:40:09Z</dcterms:modified>
</cp:coreProperties>
</file>