
<file path=[Content_Types].xml><?xml version="1.0" encoding="utf-8"?>
<Types xmlns="http://schemas.openxmlformats.org/package/2006/content-types">
  <Default Extension="jpeg" ContentType="image/jpeg"/>
  <Default Extension="JPG" ContentType="image/.jp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81" r:id="rId3"/>
    <p:sldId id="360" r:id="rId4"/>
    <p:sldId id="362" r:id="rId5"/>
    <p:sldId id="363" r:id="rId6"/>
    <p:sldId id="364" r:id="rId8"/>
    <p:sldId id="365" r:id="rId9"/>
    <p:sldId id="366" r:id="rId10"/>
    <p:sldId id="361" r:id="rId11"/>
    <p:sldId id="339" r:id="rId12"/>
    <p:sldId id="283" r:id="rId13"/>
    <p:sldId id="353" r:id="rId14"/>
    <p:sldId id="287" r:id="rId15"/>
    <p:sldId id="354" r:id="rId16"/>
    <p:sldId id="359" r:id="rId17"/>
    <p:sldId id="322" r:id="rId18"/>
    <p:sldId id="355" r:id="rId19"/>
    <p:sldId id="358" r:id="rId20"/>
    <p:sldId id="357" r:id="rId21"/>
    <p:sldId id="276" r:id="rId22"/>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72" userDrawn="1">
          <p15:clr>
            <a:srgbClr val="A4A3A4"/>
          </p15:clr>
        </p15:guide>
        <p15:guide id="2" pos="292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33CC"/>
    <a:srgbClr val="FF0000"/>
    <a:srgbClr val="000099"/>
    <a:srgbClr val="99FF33"/>
    <a:srgbClr val="FF00FF"/>
    <a:srgbClr val="66FFFF"/>
    <a:srgbClr val="00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82" d="100"/>
          <a:sy n="82" d="100"/>
        </p:scale>
        <p:origin x="1566" y="96"/>
      </p:cViewPr>
      <p:guideLst>
        <p:guide orient="horz" pos="2172"/>
        <p:guide pos="2925"/>
      </p:guideLst>
    </p:cSldViewPr>
  </p:slideViewPr>
  <p:notesTextViewPr>
    <p:cViewPr>
      <p:scale>
        <a:sx n="100" d="100"/>
        <a:sy n="100" d="100"/>
      </p:scale>
      <p:origin x="0" y="0"/>
    </p:cViewPr>
  </p:notesText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03C3C7AF-5D1B-4682-ABCB-CB7B8C9AC56E}" type="datetimeFigureOut">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noProof="1"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8D7A3CD9-4EAB-4AAC-8F4F-8B32822D9931}" type="slidenum">
              <a:rPr kumimoji="0" altLang="en-US" sz="1200" b="0" i="0" u="none" strike="noStrike" kern="1200" cap="none" spc="0" normalizeH="0" baseline="0" noProof="1">
                <a:ln>
                  <a:noFill/>
                </a:ln>
                <a:solidFill>
                  <a:schemeClr val="tx1"/>
                </a:solidFill>
                <a:effectLst/>
                <a:uLnTx/>
                <a:uFillTx/>
                <a:latin typeface="Arial" panose="020B0604020202020204" pitchFamily="34" charset="0"/>
                <a:ea typeface="+mn-ea"/>
                <a:cs typeface="+mn-cs"/>
              </a:rPr>
            </a:fld>
            <a:endParaRPr kumimoji="0" lang="en-US" altLang="en-US" sz="12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noProof="1"/>
              <a:t>Click to edit Master title style</a:t>
            </a:r>
            <a:endParaRPr lang="en-US" noProof="1"/>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1"/>
              <a:t>Click to edit Master subtitle style</a:t>
            </a:r>
            <a:endParaRPr lang="en-US"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en-US" noProof="1"/>
          </a:p>
        </p:txBody>
      </p:sp>
      <p:sp>
        <p:nvSpPr>
          <p:cNvPr id="3" name="Vertical Text Placeholder 2"/>
          <p:cNvSpPr>
            <a:spLocks noGrp="1"/>
          </p:cNvSpPr>
          <p:nvPr>
            <p:ph type="body" orient="vert" idx="1"/>
          </p:nvPr>
        </p:nvSpPr>
        <p:spPr/>
        <p:txBody>
          <a:bodyPr vert="eaVert"/>
          <a:lstStyle/>
          <a:p>
            <a:pPr lvl="0"/>
            <a:r>
              <a:rPr lang="en-US" noProof="1"/>
              <a:t>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noProof="1"/>
              <a:t>Click to edit Master title style</a:t>
            </a:r>
            <a:endParaRPr lang="en-US" noProof="1"/>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noProof="1"/>
              <a:t>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noProof="1"/>
              <a:t>Click to 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D27D59-6977-44DD-8E4E-5EC5FBCC1A34}" type="datetime1">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C20B1D-C678-4C69-9E65-5611E138EDCC}"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en-US" noProof="1"/>
          </a:p>
        </p:txBody>
      </p:sp>
      <p:sp>
        <p:nvSpPr>
          <p:cNvPr id="3" name="Content Placeholder 2"/>
          <p:cNvSpPr>
            <a:spLocks noGrp="1"/>
          </p:cNvSpPr>
          <p:nvPr>
            <p:ph idx="1"/>
          </p:nvPr>
        </p:nvSpPr>
        <p:spPr/>
        <p:txBody>
          <a:bodyPr/>
          <a:lstStyle/>
          <a:p>
            <a:pPr lvl="0"/>
            <a:r>
              <a:rPr lang="en-US" noProof="1"/>
              <a:t>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noProof="1"/>
              <a:t>Click to edit Master title style</a:t>
            </a:r>
            <a:endParaRPr lang="en-US" noProof="1"/>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1"/>
              <a:t>Edit Master text styles</a:t>
            </a:r>
            <a:endParaRPr lang="en-US"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en-US" noProof="1"/>
          </a:p>
        </p:txBody>
      </p:sp>
      <p:sp>
        <p:nvSpPr>
          <p:cNvPr id="3" name="Content Placeholder 2"/>
          <p:cNvSpPr>
            <a:spLocks noGrp="1"/>
          </p:cNvSpPr>
          <p:nvPr>
            <p:ph sz="half" idx="1"/>
          </p:nvPr>
        </p:nvSpPr>
        <p:spPr>
          <a:xfrm>
            <a:off x="457200" y="1600200"/>
            <a:ext cx="4038600" cy="4525963"/>
          </a:xfrm>
        </p:spPr>
        <p:txBody>
          <a:bodyPr/>
          <a:lstStyle/>
          <a:p>
            <a:pPr lvl="0"/>
            <a:r>
              <a:rPr lang="en-US" noProof="1"/>
              <a:t>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4" name="Content Placeholder 3"/>
          <p:cNvSpPr>
            <a:spLocks noGrp="1"/>
          </p:cNvSpPr>
          <p:nvPr>
            <p:ph sz="half" idx="2"/>
          </p:nvPr>
        </p:nvSpPr>
        <p:spPr>
          <a:xfrm>
            <a:off x="4648200" y="1600200"/>
            <a:ext cx="4038600" cy="4525963"/>
          </a:xfrm>
        </p:spPr>
        <p:txBody>
          <a:bodyPr/>
          <a:lstStyle/>
          <a:p>
            <a:pPr lvl="0"/>
            <a:r>
              <a:rPr lang="en-US" noProof="1"/>
              <a:t>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noProof="1"/>
              <a:t>Click to edit Master title style</a:t>
            </a:r>
            <a:endParaRPr lang="en-US" noProof="1"/>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Edit Master text styles</a:t>
            </a:r>
            <a:endParaRPr lang="en-US" noProof="1"/>
          </a:p>
        </p:txBody>
      </p:sp>
      <p:sp>
        <p:nvSpPr>
          <p:cNvPr id="4" name="Content Placeholder 3"/>
          <p:cNvSpPr>
            <a:spLocks noGrp="1"/>
          </p:cNvSpPr>
          <p:nvPr>
            <p:ph sz="half" idx="2"/>
          </p:nvPr>
        </p:nvSpPr>
        <p:spPr>
          <a:xfrm>
            <a:off x="630238" y="2505075"/>
            <a:ext cx="3868737" cy="3684588"/>
          </a:xfrm>
        </p:spPr>
        <p:txBody>
          <a:bodyPr/>
          <a:lstStyle/>
          <a:p>
            <a:pPr lvl="0"/>
            <a:r>
              <a:rPr lang="en-US" noProof="1"/>
              <a:t>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Edit Master text styles</a:t>
            </a:r>
            <a:endParaRPr lang="en-US" noProof="1"/>
          </a:p>
        </p:txBody>
      </p:sp>
      <p:sp>
        <p:nvSpPr>
          <p:cNvPr id="6" name="Content Placeholder 5"/>
          <p:cNvSpPr>
            <a:spLocks noGrp="1"/>
          </p:cNvSpPr>
          <p:nvPr>
            <p:ph sz="quarter" idx="4"/>
          </p:nvPr>
        </p:nvSpPr>
        <p:spPr>
          <a:xfrm>
            <a:off x="4629150" y="2505075"/>
            <a:ext cx="3887788" cy="3684588"/>
          </a:xfrm>
        </p:spPr>
        <p:txBody>
          <a:bodyPr/>
          <a:lstStyle/>
          <a:p>
            <a:pPr lvl="0"/>
            <a:r>
              <a:rPr lang="en-US" noProof="1"/>
              <a:t>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en-US" noProof="1"/>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noProof="1"/>
              <a:t>Click to edit Master title style</a:t>
            </a:r>
            <a:endParaRPr lang="en-US" noProof="1"/>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Edit Master text styles</a:t>
            </a:r>
            <a:endParaRPr lang="en-US"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noProof="1"/>
              <a:t>Click to edit Master title style</a:t>
            </a:r>
            <a:endParaRPr lang="en-US" noProof="1"/>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Edit Master text styles</a:t>
            </a:r>
            <a:endParaRPr lang="en-US"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1027" name="Rectangle 3"/>
          <p:cNvSpPr>
            <a:spLocks noGrp="1"/>
          </p:cNvSpPr>
          <p:nvPr>
            <p:ph type="body"/>
          </p:nvPr>
        </p:nvSpPr>
        <p:spPr>
          <a:xfrm>
            <a:off x="457200" y="1600200"/>
            <a:ext cx="8229600" cy="452596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lvl1pPr algn="r" eaLnBrk="1" hangingPunct="1">
              <a:defRPr sz="1400" noProof="1"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wmf"/><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image" Target="../media/image15.png"/><Relationship Id="rId5" Type="http://schemas.microsoft.com/office/2007/relationships/media" Target="file:///D:\My%20Documents\GV%20gioi\Noi%20lua%20len%20em.wav" TargetMode="External"/><Relationship Id="rId4" Type="http://schemas.openxmlformats.org/officeDocument/2006/relationships/audio" Target="file:///D:\My%20Documents\GV%20gioi\Noi%20lua%20len%20em.wav" TargetMode="External"/><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jpeg"/></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slide" Target="slide8.xml"/><Relationship Id="rId7" Type="http://schemas.openxmlformats.org/officeDocument/2006/relationships/image" Target="../media/image10.jpeg"/><Relationship Id="rId6" Type="http://schemas.openxmlformats.org/officeDocument/2006/relationships/image" Target="../media/image9.jpeg"/><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image" Target="../media/image8.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slide" Target="slide3.xml"/><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slide" Target="slide3.xml"/><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slide" Target="slide3.xml"/><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slide" Target="slide3.xml"/><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3074" name="Picture 6" descr="Bộ hình nền &amp;quot;Hoạt hình siêu dễ thương 2&amp;quot; chất lượng cao cho Powerpoint"/>
          <p:cNvPicPr>
            <a:picLocks noChangeAspect="1"/>
          </p:cNvPicPr>
          <p:nvPr/>
        </p:nvPicPr>
        <p:blipFill>
          <a:blip r:embed="rId2"/>
          <a:stretch>
            <a:fillRect/>
          </a:stretch>
        </p:blipFill>
        <p:spPr>
          <a:xfrm>
            <a:off x="0" y="0"/>
            <a:ext cx="9144000" cy="6858000"/>
          </a:xfrm>
          <a:prstGeom prst="rect">
            <a:avLst/>
          </a:prstGeom>
          <a:noFill/>
          <a:ln w="9525">
            <a:noFill/>
          </a:ln>
        </p:spPr>
      </p:pic>
      <p:pic>
        <p:nvPicPr>
          <p:cNvPr id="5" name="Picture 2"/>
          <p:cNvPicPr>
            <a:picLocks noChangeAspect="1" noChangeArrowheads="1"/>
          </p:cNvPicPr>
          <p:nvPr>
            <p:ph/>
          </p:nvPr>
        </p:nvPicPr>
        <p:blipFill>
          <a:blip r:embed="rId1">
            <a:extLst>
              <a:ext uri="{28A0092B-C50C-407E-A947-70E740481C1C}">
                <a14:useLocalDpi xmlns:a14="http://schemas.microsoft.com/office/drawing/2010/main" val="0"/>
              </a:ext>
            </a:extLst>
          </a:blip>
          <a:srcRect/>
          <a:stretch>
            <a:fillRect/>
          </a:stretch>
        </p:blipFill>
        <p:spPr bwMode="auto">
          <a:xfrm>
            <a:off x="0" y="0"/>
            <a:ext cx="9143365" cy="6881495"/>
          </a:xfrm>
          <a:prstGeom prst="rect">
            <a:avLst/>
          </a:prstGeom>
          <a:noFill/>
          <a:extLst>
            <a:ext uri="{909E8E84-426E-40DD-AFC4-6F175D3DCCD1}">
              <a14:hiddenFill xmlns:a14="http://schemas.microsoft.com/office/drawing/2010/main">
                <a:solidFill>
                  <a:srgbClr val="FFFFFF"/>
                </a:solidFill>
              </a14:hiddenFill>
            </a:ext>
          </a:extLst>
        </p:spPr>
      </p:pic>
      <p:sp>
        <p:nvSpPr>
          <p:cNvPr id="3075" name="Text Box 2"/>
          <p:cNvSpPr txBox="1"/>
          <p:nvPr/>
        </p:nvSpPr>
        <p:spPr>
          <a:xfrm>
            <a:off x="1279525" y="874713"/>
            <a:ext cx="18415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endParaRPr lang="en-US" altLang="en-US" sz="1800" dirty="0"/>
          </a:p>
        </p:txBody>
      </p:sp>
      <p:sp>
        <p:nvSpPr>
          <p:cNvPr id="4099" name="Text Box 4"/>
          <p:cNvSpPr txBox="1">
            <a:spLocks noChangeArrowheads="1"/>
          </p:cNvSpPr>
          <p:nvPr/>
        </p:nvSpPr>
        <p:spPr bwMode="auto">
          <a:xfrm>
            <a:off x="1905000" y="1142683"/>
            <a:ext cx="5029200" cy="583565"/>
          </a:xfrm>
          <a:prstGeom prst="rect">
            <a:avLst/>
          </a:prstGeom>
          <a:noFill/>
          <a:ln>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b="1" u="sng" dirty="0">
                <a:solidFill>
                  <a:srgbClr val="000099"/>
                </a:solidFill>
                <a:effectLst>
                  <a:outerShdw blurRad="38100" dist="38100" dir="2700000">
                    <a:srgbClr val="000000"/>
                  </a:outerShdw>
                </a:effectLst>
                <a:latin typeface="Times New Roman" panose="02020603050405020304" pitchFamily="18" charset="0"/>
                <a:cs typeface="Times New Roman" panose="02020603050405020304" pitchFamily="18" charset="0"/>
              </a:rPr>
              <a:t>Luyện từ v</a:t>
            </a:r>
            <a:r>
              <a:rPr lang="en-US" altLang="en-US" b="1" u="sng" dirty="0">
                <a:solidFill>
                  <a:srgbClr val="000099"/>
                </a:solidFill>
                <a:effectLst>
                  <a:outerShdw blurRad="38100" dist="38100" dir="2700000">
                    <a:srgbClr val="000000"/>
                  </a:outerShdw>
                </a:effectLst>
                <a:latin typeface="Times New Roman" panose="02020603050405020304" pitchFamily="18" charset="0"/>
                <a:ea typeface="Times New Roman" panose="02020603050405020304" pitchFamily="18" charset="0"/>
              </a:rPr>
              <a:t>à</a:t>
            </a:r>
            <a:r>
              <a:rPr lang="en-US" altLang="en-US" b="1" u="sng" dirty="0">
                <a:solidFill>
                  <a:srgbClr val="000099"/>
                </a:solidFill>
                <a:effectLst>
                  <a:outerShdw blurRad="38100" dist="38100" dir="2700000">
                    <a:srgbClr val="000000"/>
                  </a:outerShdw>
                </a:effectLst>
                <a:latin typeface="Times New Roman" panose="02020603050405020304" pitchFamily="18" charset="0"/>
                <a:cs typeface="Times New Roman" panose="02020603050405020304" pitchFamily="18" charset="0"/>
              </a:rPr>
              <a:t> câu</a:t>
            </a:r>
            <a:r>
              <a:rPr lang="en-US" altLang="en-US" b="1" dirty="0">
                <a:solidFill>
                  <a:srgbClr val="000099"/>
                </a:solidFill>
                <a:effectLst>
                  <a:outerShdw blurRad="38100" dist="38100" dir="2700000">
                    <a:srgbClr val="000000"/>
                  </a:outerShdw>
                </a:effectLst>
                <a:latin typeface="Times New Roman" panose="02020603050405020304" pitchFamily="18" charset="0"/>
                <a:cs typeface="Times New Roman" panose="02020603050405020304" pitchFamily="18" charset="0"/>
              </a:rPr>
              <a:t>:</a:t>
            </a:r>
            <a:endParaRPr lang="en-US" altLang="en-US" b="1" dirty="0">
              <a:solidFill>
                <a:srgbClr val="000099"/>
              </a:solidFill>
              <a:effectLst>
                <a:outerShdw blurRad="38100" dist="38100" dir="2700000">
                  <a:srgbClr val="000000"/>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extBox 2"/>
          <p:cNvSpPr txBox="1"/>
          <p:nvPr/>
        </p:nvSpPr>
        <p:spPr>
          <a:xfrm>
            <a:off x="1295400" y="1600200"/>
            <a:ext cx="5824855" cy="1445260"/>
          </a:xfrm>
          <a:prstGeom prst="rect">
            <a:avLst/>
          </a:prstGeom>
          <a:noFill/>
        </p:spPr>
        <p:txBody>
          <a:bodyPr wrap="square">
            <a:spAutoFit/>
          </a:bodyPr>
          <a:lstStyle/>
          <a:p>
            <a:pPr marR="0" algn="ctr" defTabSz="914400">
              <a:buClrTx/>
              <a:buSzTx/>
              <a:buFontTx/>
              <a:buNone/>
              <a:defRPr/>
            </a:pPr>
            <a:r>
              <a:rPr kumimoji="0" lang="en-US" altLang="en-US" sz="8800" b="1" kern="1200" cap="none" spc="0" normalizeH="0" baseline="0" noProof="0" dirty="0" err="1">
                <a:solidFill>
                  <a:srgbClr val="FF0066"/>
                </a:solidFill>
                <a:effectLst>
                  <a:outerShdw blurRad="38100" dist="38100" dir="2700000" algn="tl">
                    <a:srgbClr val="000000">
                      <a:alpha val="43137"/>
                    </a:srgbClr>
                  </a:outerShdw>
                </a:effectLst>
                <a:latin typeface="Times New Roman" panose="02020603050405020304" pitchFamily="18" charset="0"/>
                <a:ea typeface="+mn-ea"/>
                <a:cs typeface="+mn-cs"/>
              </a:rPr>
              <a:t>Vị</a:t>
            </a:r>
            <a:r>
              <a:rPr kumimoji="0" lang="en-US" altLang="en-US" sz="8800" b="1" kern="1200" cap="none" spc="0" normalizeH="0" baseline="0" noProof="0" dirty="0">
                <a:solidFill>
                  <a:srgbClr val="FF0066"/>
                </a:solidFill>
                <a:effectLst>
                  <a:outerShdw blurRad="38100" dist="38100" dir="2700000" algn="tl">
                    <a:srgbClr val="000000">
                      <a:alpha val="43137"/>
                    </a:srgbClr>
                  </a:outerShdw>
                </a:effectLst>
                <a:latin typeface="Times New Roman" panose="02020603050405020304" pitchFamily="18" charset="0"/>
                <a:ea typeface="+mn-ea"/>
                <a:cs typeface="+mn-cs"/>
              </a:rPr>
              <a:t> </a:t>
            </a:r>
            <a:r>
              <a:rPr kumimoji="0" lang="en-US" altLang="en-US" sz="8800" b="1" kern="1200" cap="none" spc="0" normalizeH="0" baseline="0" noProof="0" dirty="0" err="1">
                <a:solidFill>
                  <a:srgbClr val="FF0066"/>
                </a:solidFill>
                <a:effectLst>
                  <a:outerShdw blurRad="38100" dist="38100" dir="2700000" algn="tl">
                    <a:srgbClr val="000000">
                      <a:alpha val="43137"/>
                    </a:srgbClr>
                  </a:outerShdw>
                </a:effectLst>
                <a:latin typeface="Times New Roman" panose="02020603050405020304" pitchFamily="18" charset="0"/>
                <a:ea typeface="+mn-ea"/>
                <a:cs typeface="+mn-cs"/>
              </a:rPr>
              <a:t>ngữ</a:t>
            </a:r>
            <a:r>
              <a:rPr kumimoji="0" lang="en-US" altLang="en-US" sz="8800" b="1" kern="1200" cap="none" spc="0" normalizeH="0" baseline="0" noProof="0" dirty="0">
                <a:solidFill>
                  <a:srgbClr val="FF0066"/>
                </a:solidFill>
                <a:effectLst>
                  <a:outerShdw blurRad="38100" dist="38100" dir="2700000" algn="tl">
                    <a:srgbClr val="000000">
                      <a:alpha val="43137"/>
                    </a:srgbClr>
                  </a:outerShdw>
                </a:effectLst>
                <a:latin typeface="Times New Roman" panose="02020603050405020304" pitchFamily="18" charset="0"/>
                <a:ea typeface="+mn-ea"/>
                <a:cs typeface="+mn-cs"/>
              </a:rPr>
              <a:t> </a:t>
            </a:r>
            <a:endParaRPr kumimoji="0" lang="en-US" altLang="en-US" sz="8800" b="1" i="1" kern="1200" cap="none" spc="0" normalizeH="0" baseline="0" noProof="0" dirty="0">
              <a:solidFill>
                <a:srgbClr val="FF0066"/>
              </a:solidFill>
              <a:effectLst>
                <a:outerShdw blurRad="38100" dist="38100" dir="2700000" algn="tl">
                  <a:srgbClr val="000000">
                    <a:alpha val="43137"/>
                  </a:srgbClr>
                </a:outerShdw>
              </a:effectLst>
              <a:latin typeface="Times New Roman" panose="02020603050405020304" pitchFamily="18" charset="0"/>
              <a:ea typeface="+mn-ea"/>
              <a:cs typeface="+mn-cs"/>
            </a:endParaRPr>
          </a:p>
        </p:txBody>
      </p:sp>
      <p:pic>
        <p:nvPicPr>
          <p:cNvPr id="7" name="Picture 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flipV="1">
            <a:off x="123966" y="-250084"/>
            <a:ext cx="1560910" cy="199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POINSET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371" y="4800568"/>
            <a:ext cx="3246937" cy="231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467547" y="-188956"/>
            <a:ext cx="1566863" cy="1871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689" y="4664789"/>
            <a:ext cx="1524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Text Box 2"/>
          <p:cNvSpPr txBox="1"/>
          <p:nvPr/>
        </p:nvSpPr>
        <p:spPr>
          <a:xfrm>
            <a:off x="1279525" y="874713"/>
            <a:ext cx="18415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endParaRPr lang="en-US" altLang="en-US" sz="1800" dirty="0"/>
          </a:p>
        </p:txBody>
      </p:sp>
      <p:sp>
        <p:nvSpPr>
          <p:cNvPr id="5123" name="Text Box 6"/>
          <p:cNvSpPr txBox="1"/>
          <p:nvPr/>
        </p:nvSpPr>
        <p:spPr>
          <a:xfrm>
            <a:off x="2667000" y="165100"/>
            <a:ext cx="2379980"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b="1" dirty="0">
                <a:solidFill>
                  <a:srgbClr val="FF0000"/>
                </a:solidFill>
                <a:latin typeface="Times New Roman" panose="02020603050405020304" pitchFamily="18" charset="0"/>
              </a:rPr>
              <a:t>Nhận xét:</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sp>
        <p:nvSpPr>
          <p:cNvPr id="5124" name="Text Box 7"/>
          <p:cNvSpPr txBox="1"/>
          <p:nvPr/>
        </p:nvSpPr>
        <p:spPr>
          <a:xfrm>
            <a:off x="825500" y="687070"/>
            <a:ext cx="8317865" cy="95313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b="1" dirty="0">
                <a:solidFill>
                  <a:srgbClr val="0033CC"/>
                </a:solidFill>
              </a:rPr>
              <a:t>        1. </a:t>
            </a:r>
            <a:r>
              <a:rPr lang="en-US" altLang="en-US" sz="2800" b="1" dirty="0">
                <a:solidFill>
                  <a:srgbClr val="0033CC"/>
                </a:solidFill>
                <a:latin typeface="Times New Roman" panose="02020603050405020304" pitchFamily="18" charset="0"/>
              </a:rPr>
              <a:t>Bộ phận in đậm trong mỗi câu sau được dùng để làm gì? Nối đúng:</a:t>
            </a:r>
            <a:endParaRPr lang="en-US" altLang="en-US" sz="2800" b="1" dirty="0">
              <a:solidFill>
                <a:srgbClr val="0033CC"/>
              </a:solidFill>
              <a:latin typeface="Times New Roman" panose="02020603050405020304" pitchFamily="18" charset="0"/>
              <a:ea typeface="Times New Roman" panose="02020603050405020304" pitchFamily="18" charset="0"/>
            </a:endParaRPr>
          </a:p>
        </p:txBody>
      </p:sp>
      <p:sp>
        <p:nvSpPr>
          <p:cNvPr id="7" name="Text Box 6"/>
          <p:cNvSpPr txBox="1"/>
          <p:nvPr/>
        </p:nvSpPr>
        <p:spPr>
          <a:xfrm>
            <a:off x="228600" y="2284095"/>
            <a:ext cx="3879215" cy="95313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a) Mấy hôm nay, Chi </a:t>
            </a:r>
            <a:r>
              <a:rPr lang="en-US" altLang="en-US" sz="2800" b="1" dirty="0">
                <a:solidFill>
                  <a:schemeClr val="tx1"/>
                </a:solidFill>
                <a:latin typeface="Times New Roman" panose="02020603050405020304" pitchFamily="18" charset="0"/>
              </a:rPr>
              <a:t>đang rất bối rối.</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15" name="Text Box 14"/>
          <p:cNvSpPr txBox="1"/>
          <p:nvPr/>
        </p:nvSpPr>
        <p:spPr>
          <a:xfrm>
            <a:off x="228600" y="3657600"/>
            <a:ext cx="3932555" cy="95313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b) Rai-ân </a:t>
            </a:r>
            <a:r>
              <a:rPr lang="en-US" altLang="en-US" sz="2800" b="1" dirty="0">
                <a:solidFill>
                  <a:schemeClr val="tx1"/>
                </a:solidFill>
                <a:latin typeface="Times New Roman" panose="02020603050405020304" pitchFamily="18" charset="0"/>
              </a:rPr>
              <a:t>là một cậu bé người Can-na-đa.</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16" name="Text Box 15"/>
          <p:cNvSpPr txBox="1"/>
          <p:nvPr/>
        </p:nvSpPr>
        <p:spPr>
          <a:xfrm>
            <a:off x="228600" y="5181600"/>
            <a:ext cx="3926205" cy="95313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400" dirty="0">
                <a:solidFill>
                  <a:schemeClr val="tx1"/>
                </a:solidFill>
                <a:latin typeface="Times New Roman" panose="02020603050405020304" pitchFamily="18" charset="0"/>
              </a:rPr>
              <a:t>  c) Cô bé </a:t>
            </a:r>
            <a:r>
              <a:rPr lang="en-US" altLang="en-US" sz="2800" b="1" dirty="0">
                <a:solidFill>
                  <a:schemeClr val="tx1"/>
                </a:solidFill>
                <a:latin typeface="Times New Roman" panose="02020603050405020304" pitchFamily="18" charset="0"/>
              </a:rPr>
              <a:t>chạy thoắt về nhà gọi anh.</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17" name="Text Box 16"/>
          <p:cNvSpPr txBox="1"/>
          <p:nvPr/>
        </p:nvSpPr>
        <p:spPr>
          <a:xfrm>
            <a:off x="4946015" y="2284095"/>
            <a:ext cx="4106545" cy="95313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1) Giới thiệu, nhận xét về sự vật được nêu ở chủ ngữ.</a:t>
            </a:r>
            <a:r>
              <a:rPr lang="en-US" altLang="en-US" sz="2800" b="1" dirty="0">
                <a:solidFill>
                  <a:schemeClr val="tx1"/>
                </a:solidFill>
                <a:latin typeface="Times New Roman" panose="02020603050405020304" pitchFamily="18" charset="0"/>
              </a:rPr>
              <a:t>.</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18" name="Text Box 17"/>
          <p:cNvSpPr txBox="1"/>
          <p:nvPr/>
        </p:nvSpPr>
        <p:spPr>
          <a:xfrm>
            <a:off x="4946015" y="3657600"/>
            <a:ext cx="4163695" cy="95313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2) Kể hoạt động của sự vật được nêu ở chủ ngữ.</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19" name="Text Box 18"/>
          <p:cNvSpPr txBox="1"/>
          <p:nvPr/>
        </p:nvSpPr>
        <p:spPr>
          <a:xfrm>
            <a:off x="4946015" y="5181600"/>
            <a:ext cx="4157345" cy="138366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3) Miêu tả đặc điểm, trạng thái của sự vật được nêu ở chủ ngữ.</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grpSp>
        <p:nvGrpSpPr>
          <p:cNvPr id="27" name="Group 26"/>
          <p:cNvGrpSpPr/>
          <p:nvPr/>
        </p:nvGrpSpPr>
        <p:grpSpPr>
          <a:xfrm>
            <a:off x="1600200" y="1676400"/>
            <a:ext cx="745490" cy="533400"/>
            <a:chOff x="2520" y="2640"/>
            <a:chExt cx="1174" cy="840"/>
          </a:xfrm>
        </p:grpSpPr>
        <p:sp>
          <p:nvSpPr>
            <p:cNvPr id="21" name="Oval 20"/>
            <p:cNvSpPr/>
            <p:nvPr/>
          </p:nvSpPr>
          <p:spPr>
            <a:xfrm>
              <a:off x="2520" y="2640"/>
              <a:ext cx="1175" cy="840"/>
            </a:xfrm>
            <a:prstGeom prst="ellipse">
              <a:avLst/>
            </a:prstGeom>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0" name="Text Box 6"/>
            <p:cNvSpPr txBox="1"/>
            <p:nvPr/>
          </p:nvSpPr>
          <p:spPr>
            <a:xfrm>
              <a:off x="2760" y="2640"/>
              <a:ext cx="883" cy="822"/>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b="1" dirty="0">
                  <a:solidFill>
                    <a:srgbClr val="FF0000"/>
                  </a:solidFill>
                  <a:latin typeface="Times New Roman" panose="02020603050405020304" pitchFamily="18" charset="0"/>
                </a:rPr>
                <a:t>A</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grpSp>
      <p:grpSp>
        <p:nvGrpSpPr>
          <p:cNvPr id="28" name="Group 27"/>
          <p:cNvGrpSpPr/>
          <p:nvPr/>
        </p:nvGrpSpPr>
        <p:grpSpPr>
          <a:xfrm>
            <a:off x="6477000" y="1524000"/>
            <a:ext cx="745490" cy="533400"/>
            <a:chOff x="10200" y="2400"/>
            <a:chExt cx="1174" cy="840"/>
          </a:xfrm>
        </p:grpSpPr>
        <p:sp>
          <p:nvSpPr>
            <p:cNvPr id="22" name="Oval 21"/>
            <p:cNvSpPr/>
            <p:nvPr/>
          </p:nvSpPr>
          <p:spPr>
            <a:xfrm>
              <a:off x="10200" y="2400"/>
              <a:ext cx="1175" cy="840"/>
            </a:xfrm>
            <a:prstGeom prst="ellipse">
              <a:avLst/>
            </a:prstGeom>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3" name="Text Box 6"/>
            <p:cNvSpPr txBox="1"/>
            <p:nvPr/>
          </p:nvSpPr>
          <p:spPr>
            <a:xfrm>
              <a:off x="10440" y="2400"/>
              <a:ext cx="883" cy="822"/>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b="1" dirty="0">
                  <a:solidFill>
                    <a:srgbClr val="FF0000"/>
                  </a:solidFill>
                  <a:latin typeface="Times New Roman" panose="02020603050405020304" pitchFamily="18" charset="0"/>
                </a:rPr>
                <a:t>B</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grpSp>
      <p:cxnSp>
        <p:nvCxnSpPr>
          <p:cNvPr id="24" name="Straight Arrow Connector 23"/>
          <p:cNvCxnSpPr>
            <a:stCxn id="7" idx="3"/>
            <a:endCxn id="19" idx="1"/>
          </p:cNvCxnSpPr>
          <p:nvPr/>
        </p:nvCxnSpPr>
        <p:spPr>
          <a:xfrm>
            <a:off x="4107815" y="2760980"/>
            <a:ext cx="838200" cy="3112770"/>
          </a:xfrm>
          <a:prstGeom prst="straightConnector1">
            <a:avLst/>
          </a:prstGeom>
          <a:ln w="38100">
            <a:solidFill>
              <a:srgbClr val="0033CC"/>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5" idx="3"/>
            <a:endCxn id="17" idx="1"/>
          </p:cNvCxnSpPr>
          <p:nvPr/>
        </p:nvCxnSpPr>
        <p:spPr>
          <a:xfrm flipV="1">
            <a:off x="4161155" y="2760980"/>
            <a:ext cx="784860" cy="1373505"/>
          </a:xfrm>
          <a:prstGeom prst="straightConnector1">
            <a:avLst/>
          </a:prstGeom>
          <a:ln w="38100">
            <a:solidFill>
              <a:srgbClr val="0033CC"/>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8" idx="1"/>
          </p:cNvCxnSpPr>
          <p:nvPr/>
        </p:nvCxnSpPr>
        <p:spPr>
          <a:xfrm flipV="1">
            <a:off x="4134485" y="4134485"/>
            <a:ext cx="811530" cy="1582420"/>
          </a:xfrm>
          <a:prstGeom prst="straightConnector1">
            <a:avLst/>
          </a:prstGeom>
          <a:ln w="38100">
            <a:solidFill>
              <a:srgbClr val="0033CC"/>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3" presetClass="entr" presetSubtype="1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blinds(horizontal)">
                                      <p:cBhvr>
                                        <p:cTn id="9" dur="500"/>
                                        <p:tgtEl>
                                          <p:spTgt spid="7"/>
                                        </p:tgtEl>
                                      </p:cBhvr>
                                    </p:animEffect>
                                  </p:childTnLst>
                                </p:cTn>
                              </p:par>
                              <p:par>
                                <p:cTn id="10" presetID="3" presetClass="entr" presetSubtype="1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heel(1)">
                                      <p:cBhvr>
                                        <p:cTn id="20" dur="2000"/>
                                        <p:tgtEl>
                                          <p:spTgt spid="28"/>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ox(in)">
                                      <p:cBhvr>
                                        <p:cTn id="23" dur="2000"/>
                                        <p:tgtEl>
                                          <p:spTgt spid="17"/>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ox(in)">
                                      <p:cBhvr>
                                        <p:cTn id="26" dur="2000"/>
                                        <p:tgtEl>
                                          <p:spTgt spid="18"/>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ox(in)">
                                      <p:cBhvr>
                                        <p:cTn id="29" dur="20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linds(horizontal)">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linds(horizontal)">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blinds(horizontal)">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16" grpId="0" animBg="1"/>
      <p:bldP spid="7" grpId="1" animBg="1"/>
      <p:bldP spid="15" grpId="1" animBg="1"/>
      <p:bldP spid="16" grpId="1" animBg="1"/>
      <p:bldP spid="17" grpId="0" animBg="1"/>
      <p:bldP spid="18" grpId="0" animBg="1"/>
      <p:bldP spid="19" grpId="0" animBg="1"/>
      <p:bldP spid="17" grpId="1" animBg="1"/>
      <p:bldP spid="18" grpId="1" animBg="1"/>
      <p:bldP spid="1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Text Box 2"/>
          <p:cNvSpPr txBox="1"/>
          <p:nvPr/>
        </p:nvSpPr>
        <p:spPr>
          <a:xfrm>
            <a:off x="1279525" y="874713"/>
            <a:ext cx="18415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endParaRPr lang="en-US" altLang="en-US" sz="1800" dirty="0"/>
          </a:p>
        </p:txBody>
      </p:sp>
      <p:sp>
        <p:nvSpPr>
          <p:cNvPr id="5123" name="Text Box 6"/>
          <p:cNvSpPr txBox="1"/>
          <p:nvPr/>
        </p:nvSpPr>
        <p:spPr>
          <a:xfrm>
            <a:off x="3382010" y="100965"/>
            <a:ext cx="2379980"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b="1" dirty="0">
                <a:solidFill>
                  <a:srgbClr val="FF0000"/>
                </a:solidFill>
                <a:latin typeface="Times New Roman" panose="02020603050405020304" pitchFamily="18" charset="0"/>
              </a:rPr>
              <a:t>Nhận xét:</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sp>
        <p:nvSpPr>
          <p:cNvPr id="5124" name="Text Box 7"/>
          <p:cNvSpPr txBox="1"/>
          <p:nvPr/>
        </p:nvSpPr>
        <p:spPr>
          <a:xfrm>
            <a:off x="1288415" y="622935"/>
            <a:ext cx="7764145" cy="95313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b="1" dirty="0">
                <a:solidFill>
                  <a:srgbClr val="0033CC"/>
                </a:solidFill>
              </a:rPr>
              <a:t>         2. </a:t>
            </a:r>
            <a:r>
              <a:rPr lang="en-US" altLang="en-US" sz="2800" b="1" dirty="0">
                <a:solidFill>
                  <a:srgbClr val="0033CC"/>
                </a:solidFill>
                <a:latin typeface="Times New Roman" panose="02020603050405020304" pitchFamily="18" charset="0"/>
              </a:rPr>
              <a:t>Mỗi bộ phận in đậm nói trên trả lời cho câu hỏi nào? Nối đúng:</a:t>
            </a:r>
            <a:endParaRPr lang="en-US" altLang="en-US" sz="2800" b="1" dirty="0">
              <a:solidFill>
                <a:srgbClr val="0033CC"/>
              </a:solidFill>
              <a:latin typeface="Times New Roman" panose="02020603050405020304" pitchFamily="18" charset="0"/>
              <a:ea typeface="Times New Roman" panose="02020603050405020304" pitchFamily="18" charset="0"/>
            </a:endParaRPr>
          </a:p>
        </p:txBody>
      </p:sp>
      <p:sp>
        <p:nvSpPr>
          <p:cNvPr id="7" name="Text Box 6"/>
          <p:cNvSpPr txBox="1"/>
          <p:nvPr/>
        </p:nvSpPr>
        <p:spPr>
          <a:xfrm>
            <a:off x="228600" y="2284095"/>
            <a:ext cx="3879215" cy="521970"/>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a) </a:t>
            </a:r>
            <a:r>
              <a:rPr lang="en-US" altLang="en-US" sz="2800" b="1" dirty="0">
                <a:solidFill>
                  <a:schemeClr val="tx1"/>
                </a:solidFill>
                <a:latin typeface="Times New Roman" panose="02020603050405020304" pitchFamily="18" charset="0"/>
              </a:rPr>
              <a:t>đang rất bối rối.</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15" name="Text Box 14"/>
          <p:cNvSpPr txBox="1"/>
          <p:nvPr/>
        </p:nvSpPr>
        <p:spPr>
          <a:xfrm>
            <a:off x="228600" y="3657600"/>
            <a:ext cx="3932555" cy="95313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b) </a:t>
            </a:r>
            <a:r>
              <a:rPr lang="en-US" altLang="en-US" sz="2800" b="1" dirty="0">
                <a:solidFill>
                  <a:schemeClr val="tx1"/>
                </a:solidFill>
                <a:latin typeface="Times New Roman" panose="02020603050405020304" pitchFamily="18" charset="0"/>
              </a:rPr>
              <a:t>là một cậu bé người Can-na-đa.</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16" name="Text Box 15"/>
          <p:cNvSpPr txBox="1"/>
          <p:nvPr/>
        </p:nvSpPr>
        <p:spPr>
          <a:xfrm>
            <a:off x="228600" y="5181600"/>
            <a:ext cx="3926205" cy="95313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400" dirty="0">
                <a:solidFill>
                  <a:schemeClr val="tx1"/>
                </a:solidFill>
                <a:latin typeface="Times New Roman" panose="02020603050405020304" pitchFamily="18" charset="0"/>
              </a:rPr>
              <a:t>  c) </a:t>
            </a:r>
            <a:r>
              <a:rPr lang="en-US" altLang="en-US" sz="2800" b="1" dirty="0">
                <a:solidFill>
                  <a:schemeClr val="tx1"/>
                </a:solidFill>
                <a:latin typeface="Times New Roman" panose="02020603050405020304" pitchFamily="18" charset="0"/>
              </a:rPr>
              <a:t>chạy thoắt về nhà gọi anh.</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17" name="Text Box 16"/>
          <p:cNvSpPr txBox="1"/>
          <p:nvPr/>
        </p:nvSpPr>
        <p:spPr>
          <a:xfrm>
            <a:off x="4946015" y="2284095"/>
            <a:ext cx="4106545" cy="58356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dirty="0">
                <a:solidFill>
                  <a:schemeClr val="tx1"/>
                </a:solidFill>
                <a:latin typeface="Times New Roman" panose="02020603050405020304" pitchFamily="18" charset="0"/>
              </a:rPr>
              <a:t>  1) Là gì?</a:t>
            </a:r>
            <a:endParaRPr lang="en-US" altLang="en-US" b="1" dirty="0">
              <a:solidFill>
                <a:schemeClr val="tx1"/>
              </a:solidFill>
              <a:latin typeface="Times New Roman" panose="02020603050405020304" pitchFamily="18" charset="0"/>
              <a:ea typeface="Times New Roman" panose="02020603050405020304" pitchFamily="18" charset="0"/>
            </a:endParaRPr>
          </a:p>
        </p:txBody>
      </p:sp>
      <p:sp>
        <p:nvSpPr>
          <p:cNvPr id="18" name="Text Box 17"/>
          <p:cNvSpPr txBox="1"/>
          <p:nvPr/>
        </p:nvSpPr>
        <p:spPr>
          <a:xfrm>
            <a:off x="4946015" y="3657600"/>
            <a:ext cx="4163695" cy="58356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dirty="0">
                <a:solidFill>
                  <a:schemeClr val="tx1"/>
                </a:solidFill>
                <a:latin typeface="Times New Roman" panose="02020603050405020304" pitchFamily="18" charset="0"/>
              </a:rPr>
              <a:t>  2) Làm gì?</a:t>
            </a:r>
            <a:endParaRPr lang="en-US" altLang="en-US" b="1" dirty="0">
              <a:solidFill>
                <a:schemeClr val="tx1"/>
              </a:solidFill>
              <a:latin typeface="Times New Roman" panose="02020603050405020304" pitchFamily="18" charset="0"/>
              <a:ea typeface="Times New Roman" panose="02020603050405020304" pitchFamily="18" charset="0"/>
            </a:endParaRPr>
          </a:p>
        </p:txBody>
      </p:sp>
      <p:sp>
        <p:nvSpPr>
          <p:cNvPr id="19" name="Text Box 18"/>
          <p:cNvSpPr txBox="1"/>
          <p:nvPr/>
        </p:nvSpPr>
        <p:spPr>
          <a:xfrm>
            <a:off x="4946015" y="5181600"/>
            <a:ext cx="4157345" cy="58356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dirty="0">
                <a:solidFill>
                  <a:schemeClr val="tx1"/>
                </a:solidFill>
                <a:latin typeface="Times New Roman" panose="02020603050405020304" pitchFamily="18" charset="0"/>
              </a:rPr>
              <a:t>  3) Thế nào?</a:t>
            </a:r>
            <a:endParaRPr lang="en-US" altLang="en-US" b="1" dirty="0">
              <a:solidFill>
                <a:schemeClr val="tx1"/>
              </a:solidFill>
              <a:latin typeface="Times New Roman" panose="02020603050405020304" pitchFamily="18" charset="0"/>
              <a:ea typeface="Times New Roman" panose="02020603050405020304" pitchFamily="18" charset="0"/>
            </a:endParaRPr>
          </a:p>
        </p:txBody>
      </p:sp>
      <p:grpSp>
        <p:nvGrpSpPr>
          <p:cNvPr id="27" name="Group 26"/>
          <p:cNvGrpSpPr/>
          <p:nvPr/>
        </p:nvGrpSpPr>
        <p:grpSpPr>
          <a:xfrm>
            <a:off x="1600200" y="1676400"/>
            <a:ext cx="745490" cy="533400"/>
            <a:chOff x="2520" y="2640"/>
            <a:chExt cx="1174" cy="840"/>
          </a:xfrm>
        </p:grpSpPr>
        <p:sp>
          <p:nvSpPr>
            <p:cNvPr id="21" name="Oval 20"/>
            <p:cNvSpPr/>
            <p:nvPr/>
          </p:nvSpPr>
          <p:spPr>
            <a:xfrm>
              <a:off x="2520" y="2640"/>
              <a:ext cx="1175" cy="840"/>
            </a:xfrm>
            <a:prstGeom prst="ellipse">
              <a:avLst/>
            </a:prstGeom>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0" name="Text Box 6"/>
            <p:cNvSpPr txBox="1"/>
            <p:nvPr/>
          </p:nvSpPr>
          <p:spPr>
            <a:xfrm>
              <a:off x="2760" y="2640"/>
              <a:ext cx="883" cy="822"/>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b="1" dirty="0">
                  <a:solidFill>
                    <a:srgbClr val="FF0000"/>
                  </a:solidFill>
                  <a:latin typeface="Times New Roman" panose="02020603050405020304" pitchFamily="18" charset="0"/>
                </a:rPr>
                <a:t>A</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grpSp>
      <p:grpSp>
        <p:nvGrpSpPr>
          <p:cNvPr id="28" name="Group 27"/>
          <p:cNvGrpSpPr/>
          <p:nvPr/>
        </p:nvGrpSpPr>
        <p:grpSpPr>
          <a:xfrm>
            <a:off x="6477000" y="1524000"/>
            <a:ext cx="745490" cy="533400"/>
            <a:chOff x="10200" y="2400"/>
            <a:chExt cx="1174" cy="840"/>
          </a:xfrm>
        </p:grpSpPr>
        <p:sp>
          <p:nvSpPr>
            <p:cNvPr id="22" name="Oval 21"/>
            <p:cNvSpPr/>
            <p:nvPr/>
          </p:nvSpPr>
          <p:spPr>
            <a:xfrm>
              <a:off x="10200" y="2400"/>
              <a:ext cx="1175" cy="840"/>
            </a:xfrm>
            <a:prstGeom prst="ellipse">
              <a:avLst/>
            </a:prstGeom>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3" name="Text Box 6"/>
            <p:cNvSpPr txBox="1"/>
            <p:nvPr/>
          </p:nvSpPr>
          <p:spPr>
            <a:xfrm>
              <a:off x="10440" y="2400"/>
              <a:ext cx="883" cy="822"/>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b="1" dirty="0">
                  <a:solidFill>
                    <a:srgbClr val="FF0000"/>
                  </a:solidFill>
                  <a:latin typeface="Times New Roman" panose="02020603050405020304" pitchFamily="18" charset="0"/>
                </a:rPr>
                <a:t>B</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grpSp>
      <p:cxnSp>
        <p:nvCxnSpPr>
          <p:cNvPr id="24" name="Straight Arrow Connector 23"/>
          <p:cNvCxnSpPr>
            <a:stCxn id="7" idx="3"/>
            <a:endCxn id="19" idx="1"/>
          </p:cNvCxnSpPr>
          <p:nvPr/>
        </p:nvCxnSpPr>
        <p:spPr>
          <a:xfrm>
            <a:off x="4107815" y="2545080"/>
            <a:ext cx="838200" cy="2928620"/>
          </a:xfrm>
          <a:prstGeom prst="straightConnector1">
            <a:avLst/>
          </a:prstGeom>
          <a:ln w="38100">
            <a:solidFill>
              <a:srgbClr val="0033CC"/>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5" idx="3"/>
            <a:endCxn id="17" idx="1"/>
          </p:cNvCxnSpPr>
          <p:nvPr/>
        </p:nvCxnSpPr>
        <p:spPr>
          <a:xfrm flipV="1">
            <a:off x="4161155" y="2576195"/>
            <a:ext cx="784860" cy="1558290"/>
          </a:xfrm>
          <a:prstGeom prst="straightConnector1">
            <a:avLst/>
          </a:prstGeom>
          <a:ln w="38100">
            <a:solidFill>
              <a:srgbClr val="0033CC"/>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8" idx="1"/>
          </p:cNvCxnSpPr>
          <p:nvPr/>
        </p:nvCxnSpPr>
        <p:spPr>
          <a:xfrm flipV="1">
            <a:off x="4134485" y="3949700"/>
            <a:ext cx="811530" cy="1582420"/>
          </a:xfrm>
          <a:prstGeom prst="straightConnector1">
            <a:avLst/>
          </a:prstGeom>
          <a:ln w="38100">
            <a:solidFill>
              <a:srgbClr val="0033CC"/>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3" presetClass="entr" presetSubtype="1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blinds(horizontal)">
                                      <p:cBhvr>
                                        <p:cTn id="9" dur="500"/>
                                        <p:tgtEl>
                                          <p:spTgt spid="7"/>
                                        </p:tgtEl>
                                      </p:cBhvr>
                                    </p:animEffect>
                                  </p:childTnLst>
                                </p:cTn>
                              </p:par>
                              <p:par>
                                <p:cTn id="10" presetID="3" presetClass="entr" presetSubtype="1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heel(1)">
                                      <p:cBhvr>
                                        <p:cTn id="20" dur="2000"/>
                                        <p:tgtEl>
                                          <p:spTgt spid="28"/>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ox(in)">
                                      <p:cBhvr>
                                        <p:cTn id="23" dur="2000"/>
                                        <p:tgtEl>
                                          <p:spTgt spid="17"/>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ox(in)">
                                      <p:cBhvr>
                                        <p:cTn id="26" dur="2000"/>
                                        <p:tgtEl>
                                          <p:spTgt spid="18"/>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ox(in)">
                                      <p:cBhvr>
                                        <p:cTn id="29" dur="20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linds(horizontal)">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linds(horizontal)">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blinds(horizontal)">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5" grpId="0" bldLvl="0" animBg="1"/>
      <p:bldP spid="16" grpId="0" bldLvl="0" animBg="1"/>
      <p:bldP spid="7" grpId="1" animBg="1"/>
      <p:bldP spid="15" grpId="1" animBg="1"/>
      <p:bldP spid="16" grpId="1" animBg="1"/>
      <p:bldP spid="17" grpId="0" bldLvl="0" animBg="1"/>
      <p:bldP spid="18" grpId="0" bldLvl="0" animBg="1"/>
      <p:bldP spid="19" grpId="0" bldLvl="0" animBg="1"/>
      <p:bldP spid="17" grpId="1" animBg="1"/>
      <p:bldP spid="18" grpId="1" animBg="1"/>
      <p:bldP spid="1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Text Box 2"/>
          <p:cNvSpPr txBox="1"/>
          <p:nvPr/>
        </p:nvSpPr>
        <p:spPr>
          <a:xfrm>
            <a:off x="1279525" y="874713"/>
            <a:ext cx="18415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endParaRPr lang="en-US" altLang="en-US" sz="1800" dirty="0"/>
          </a:p>
        </p:txBody>
      </p:sp>
      <p:sp>
        <p:nvSpPr>
          <p:cNvPr id="8195" name="Text Box 6"/>
          <p:cNvSpPr txBox="1"/>
          <p:nvPr/>
        </p:nvSpPr>
        <p:spPr>
          <a:xfrm>
            <a:off x="3124200" y="1828800"/>
            <a:ext cx="25908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endParaRPr lang="en-US" altLang="en-US" sz="1800" dirty="0"/>
          </a:p>
        </p:txBody>
      </p:sp>
      <p:sp>
        <p:nvSpPr>
          <p:cNvPr id="10" name="Text Box 7"/>
          <p:cNvSpPr txBox="1"/>
          <p:nvPr/>
        </p:nvSpPr>
        <p:spPr>
          <a:xfrm>
            <a:off x="1828483" y="381000"/>
            <a:ext cx="6651625" cy="52197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latin typeface="Times New Roman" panose="02020603050405020304" pitchFamily="18" charset="0"/>
              </a:rPr>
              <a:t> 1.</a:t>
            </a:r>
            <a:r>
              <a:rPr lang="en-US" altLang="en-US" sz="2800" b="1" dirty="0">
                <a:solidFill>
                  <a:srgbClr val="0033CC"/>
                </a:solidFill>
                <a:latin typeface="Times New Roman" panose="02020603050405020304" pitchFamily="18" charset="0"/>
              </a:rPr>
              <a:t>Bộ phận in đậm trong các câu:</a:t>
            </a:r>
            <a:endParaRPr lang="en-US" altLang="en-US" sz="2800" dirty="0">
              <a:solidFill>
                <a:srgbClr val="0033CC"/>
              </a:solidFill>
              <a:latin typeface="Times New Roman" panose="02020603050405020304" pitchFamily="18" charset="0"/>
            </a:endParaRPr>
          </a:p>
        </p:txBody>
      </p:sp>
      <p:sp>
        <p:nvSpPr>
          <p:cNvPr id="11" name="Text Box 7"/>
          <p:cNvSpPr txBox="1"/>
          <p:nvPr/>
        </p:nvSpPr>
        <p:spPr>
          <a:xfrm>
            <a:off x="7430770" y="1460500"/>
            <a:ext cx="1564005" cy="95313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eaLnBrk="1" hangingPunct="1">
              <a:spcBef>
                <a:spcPct val="50000"/>
              </a:spcBef>
              <a:buNone/>
            </a:pPr>
            <a:r>
              <a:rPr lang="en-US" altLang="en-US" sz="2800" b="1" dirty="0">
                <a:solidFill>
                  <a:srgbClr val="FF0000"/>
                </a:solidFill>
                <a:latin typeface="Times New Roman" panose="02020603050405020304" pitchFamily="18" charset="0"/>
              </a:rPr>
              <a:t>--&gt; gọi là Vị ngữ.</a:t>
            </a:r>
            <a:endParaRPr lang="en-US" altLang="en-US" sz="2800" b="1" dirty="0">
              <a:solidFill>
                <a:srgbClr val="FF0000"/>
              </a:solidFill>
              <a:latin typeface="Times New Roman" panose="02020603050405020304" pitchFamily="18" charset="0"/>
            </a:endParaRPr>
          </a:p>
        </p:txBody>
      </p:sp>
      <p:sp>
        <p:nvSpPr>
          <p:cNvPr id="12" name="Text Box 7"/>
          <p:cNvSpPr txBox="1"/>
          <p:nvPr/>
        </p:nvSpPr>
        <p:spPr>
          <a:xfrm>
            <a:off x="228600" y="3187700"/>
            <a:ext cx="8050530"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latin typeface="Times New Roman" panose="02020603050405020304" pitchFamily="18" charset="0"/>
              </a:rPr>
              <a:t> 2.</a:t>
            </a:r>
            <a:r>
              <a:rPr lang="en-US" altLang="en-US" sz="2800" b="1" dirty="0">
                <a:solidFill>
                  <a:srgbClr val="0033CC"/>
                </a:solidFill>
                <a:latin typeface="Times New Roman" panose="02020603050405020304" pitchFamily="18" charset="0"/>
              </a:rPr>
              <a:t>Vị ngữ dùng để làm gì?</a:t>
            </a:r>
            <a:endParaRPr lang="en-US" altLang="en-US" sz="2800" dirty="0">
              <a:solidFill>
                <a:srgbClr val="0033CC"/>
              </a:solidFill>
              <a:latin typeface="Times New Roman" panose="02020603050405020304" pitchFamily="18" charset="0"/>
            </a:endParaRPr>
          </a:p>
        </p:txBody>
      </p:sp>
      <p:sp>
        <p:nvSpPr>
          <p:cNvPr id="7" name="Text Box 6"/>
          <p:cNvSpPr txBox="1"/>
          <p:nvPr/>
        </p:nvSpPr>
        <p:spPr>
          <a:xfrm>
            <a:off x="78740" y="990600"/>
            <a:ext cx="6568440" cy="521970"/>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a) Mấy hôm nay, Chi </a:t>
            </a:r>
            <a:r>
              <a:rPr lang="en-US" altLang="en-US" sz="2800" b="1" dirty="0">
                <a:solidFill>
                  <a:schemeClr val="tx1"/>
                </a:solidFill>
                <a:latin typeface="Times New Roman" panose="02020603050405020304" pitchFamily="18" charset="0"/>
              </a:rPr>
              <a:t>đang rất bối rối.</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2" name="Text Box 1"/>
          <p:cNvSpPr txBox="1"/>
          <p:nvPr/>
        </p:nvSpPr>
        <p:spPr>
          <a:xfrm>
            <a:off x="78740" y="1676400"/>
            <a:ext cx="6595110" cy="521970"/>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b) Rai-ân </a:t>
            </a:r>
            <a:r>
              <a:rPr lang="en-US" altLang="en-US" sz="2800" b="1" dirty="0">
                <a:solidFill>
                  <a:schemeClr val="tx1"/>
                </a:solidFill>
                <a:latin typeface="Times New Roman" panose="02020603050405020304" pitchFamily="18" charset="0"/>
              </a:rPr>
              <a:t>là một cậu bé người Can-na-đa.</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3" name="Text Box 2"/>
          <p:cNvSpPr txBox="1"/>
          <p:nvPr/>
        </p:nvSpPr>
        <p:spPr>
          <a:xfrm>
            <a:off x="78740" y="2336800"/>
            <a:ext cx="6597015" cy="521970"/>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400" dirty="0">
                <a:solidFill>
                  <a:schemeClr val="tx1"/>
                </a:solidFill>
                <a:latin typeface="Times New Roman" panose="02020603050405020304" pitchFamily="18" charset="0"/>
              </a:rPr>
              <a:t>  c) Cô bé </a:t>
            </a:r>
            <a:r>
              <a:rPr lang="en-US" altLang="en-US" sz="2800" b="1" dirty="0">
                <a:solidFill>
                  <a:schemeClr val="tx1"/>
                </a:solidFill>
                <a:latin typeface="Times New Roman" panose="02020603050405020304" pitchFamily="18" charset="0"/>
              </a:rPr>
              <a:t>chạy thoắt về nhà gọi anh.</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4" name="Text Box 7"/>
          <p:cNvSpPr txBox="1"/>
          <p:nvPr/>
        </p:nvSpPr>
        <p:spPr>
          <a:xfrm>
            <a:off x="0" y="5486400"/>
            <a:ext cx="8050530"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latin typeface="Times New Roman" panose="02020603050405020304" pitchFamily="18" charset="0"/>
              </a:rPr>
              <a:t> 3.</a:t>
            </a:r>
            <a:r>
              <a:rPr lang="en-US" altLang="en-US" sz="2800" b="1" dirty="0">
                <a:solidFill>
                  <a:srgbClr val="0033CC"/>
                </a:solidFill>
                <a:latin typeface="Times New Roman" panose="02020603050405020304" pitchFamily="18" charset="0"/>
              </a:rPr>
              <a:t>Vị ngữ trả lời cho câu hỏi nào?</a:t>
            </a:r>
            <a:endParaRPr lang="en-US" altLang="en-US" sz="2800" dirty="0">
              <a:solidFill>
                <a:srgbClr val="0033CC"/>
              </a:solidFill>
              <a:latin typeface="Times New Roman" panose="02020603050405020304" pitchFamily="18" charset="0"/>
            </a:endParaRPr>
          </a:p>
        </p:txBody>
      </p:sp>
      <p:sp>
        <p:nvSpPr>
          <p:cNvPr id="5" name="Text Box 4"/>
          <p:cNvSpPr txBox="1"/>
          <p:nvPr/>
        </p:nvSpPr>
        <p:spPr>
          <a:xfrm>
            <a:off x="294640" y="3712845"/>
            <a:ext cx="8700135" cy="1383665"/>
          </a:xfrm>
          <a:prstGeom prst="rect">
            <a:avLst/>
          </a:prstGeom>
          <a:noFill/>
        </p:spPr>
        <p:txBody>
          <a:bodyPr wrap="square" rtlCol="0" anchor="t">
            <a:spAutoFit/>
          </a:bodyPr>
          <a:p>
            <a:pPr algn="just"/>
            <a:r>
              <a:rPr lang="en-US" altLang="en-US" sz="2800" b="1" dirty="0">
                <a:solidFill>
                  <a:srgbClr val="0033CC"/>
                </a:solidFill>
                <a:latin typeface="Times New Roman" panose="02020603050405020304" pitchFamily="18" charset="0"/>
                <a:sym typeface="+mn-ea"/>
              </a:rPr>
              <a:t>Dùng để: </a:t>
            </a:r>
            <a:r>
              <a:rPr lang="en-US" altLang="en-US" sz="2800" b="1" dirty="0">
                <a:solidFill>
                  <a:srgbClr val="FF0000"/>
                </a:solidFill>
                <a:latin typeface="Times New Roman" panose="02020603050405020304" pitchFamily="18" charset="0"/>
                <a:sym typeface="+mn-ea"/>
              </a:rPr>
              <a:t>Giới thiệu, nhận xét của sự vật; Kể hoạt động của sự vật; Miêu tả đặc điểm, trạng thái của sự vật được nêu ở chủ ngữ.</a:t>
            </a:r>
            <a:endParaRPr lang="en-US" altLang="en-US" sz="2800" b="1" dirty="0">
              <a:solidFill>
                <a:srgbClr val="FF0000"/>
              </a:solidFill>
              <a:latin typeface="Times New Roman" panose="02020603050405020304" pitchFamily="18" charset="0"/>
              <a:sym typeface="+mn-ea"/>
            </a:endParaRPr>
          </a:p>
        </p:txBody>
      </p:sp>
      <p:sp>
        <p:nvSpPr>
          <p:cNvPr id="8" name="Text Box 7"/>
          <p:cNvSpPr txBox="1"/>
          <p:nvPr/>
        </p:nvSpPr>
        <p:spPr>
          <a:xfrm>
            <a:off x="152400" y="5918200"/>
            <a:ext cx="6628765" cy="953135"/>
          </a:xfrm>
          <a:prstGeom prst="rect">
            <a:avLst/>
          </a:prstGeom>
          <a:noFill/>
        </p:spPr>
        <p:txBody>
          <a:bodyPr wrap="square" rtlCol="0" anchor="t">
            <a:spAutoFit/>
          </a:bodyPr>
          <a:p>
            <a:pPr algn="just"/>
            <a:r>
              <a:rPr lang="en-US" altLang="en-US" sz="2800" b="1" dirty="0">
                <a:solidFill>
                  <a:srgbClr val="0033CC"/>
                </a:solidFill>
                <a:latin typeface="Times New Roman" panose="02020603050405020304" pitchFamily="18" charset="0"/>
                <a:sym typeface="+mn-ea"/>
              </a:rPr>
              <a:t>Vị ngữ trả lời cho câu hỏi: </a:t>
            </a:r>
            <a:r>
              <a:rPr lang="en-US" altLang="en-US" sz="2800" b="1" dirty="0">
                <a:solidFill>
                  <a:srgbClr val="FF0000"/>
                </a:solidFill>
                <a:latin typeface="Times New Roman" panose="02020603050405020304" pitchFamily="18" charset="0"/>
                <a:sym typeface="+mn-ea"/>
              </a:rPr>
              <a:t>Là gì? Làm gì? </a:t>
            </a:r>
            <a:endParaRPr lang="en-US" altLang="en-US" sz="2800" b="1" dirty="0">
              <a:solidFill>
                <a:srgbClr val="FF0000"/>
              </a:solidFill>
              <a:latin typeface="Times New Roman" panose="02020603050405020304" pitchFamily="18" charset="0"/>
              <a:sym typeface="+mn-ea"/>
            </a:endParaRPr>
          </a:p>
          <a:p>
            <a:pPr algn="just"/>
            <a:r>
              <a:rPr lang="en-US" altLang="en-US" sz="2800" b="1" dirty="0">
                <a:solidFill>
                  <a:srgbClr val="FF0000"/>
                </a:solidFill>
                <a:latin typeface="Times New Roman" panose="02020603050405020304" pitchFamily="18" charset="0"/>
                <a:sym typeface="+mn-ea"/>
              </a:rPr>
              <a:t>Thế nào?</a:t>
            </a:r>
            <a:endParaRPr lang="en-US" altLang="en-US" sz="2800" b="1" dirty="0">
              <a:solidFill>
                <a:srgbClr val="FF0000"/>
              </a:solidFill>
              <a:latin typeface="Times New Roman" panose="02020603050405020304" pitchFamily="18" charset="0"/>
              <a:sym typeface="+mn-ea"/>
            </a:endParaRPr>
          </a:p>
        </p:txBody>
      </p:sp>
      <p:sp>
        <p:nvSpPr>
          <p:cNvPr id="9" name="Right Brace 8"/>
          <p:cNvSpPr/>
          <p:nvPr/>
        </p:nvSpPr>
        <p:spPr>
          <a:xfrm>
            <a:off x="6781165" y="1050925"/>
            <a:ext cx="495300" cy="1790065"/>
          </a:xfrm>
          <a:prstGeom prst="rightBrace">
            <a:avLst>
              <a:gd name="adj1" fmla="val 8333"/>
              <a:gd name="adj2" fmla="val 51046"/>
            </a:avLst>
          </a:prstGeom>
          <a:ln w="28575">
            <a:solidFill>
              <a:srgbClr val="000099"/>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2"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heckerboard(across)">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500"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ppt_x</p:attrName>
                                        </p:attrNameLst>
                                      </p:cBhvr>
                                      <p:tavLst>
                                        <p:tav tm="0">
                                          <p:val>
                                            <p:strVal val="#ppt_x-.2"/>
                                          </p:val>
                                        </p:tav>
                                        <p:tav tm="100000">
                                          <p:val>
                                            <p:strVal val="#ppt_x"/>
                                          </p:val>
                                        </p:tav>
                                      </p:tavLst>
                                    </p:anim>
                                    <p:anim calcmode="lin" valueType="num">
                                      <p:cBhvr>
                                        <p:cTn id="32" dur="5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500" fill="hold">
                                          <p:stCondLst>
                                            <p:cond delay="0"/>
                                          </p:stCondLst>
                                        </p:cTn>
                                        <p:tgtEl>
                                          <p:spTgt spid="5"/>
                                        </p:tgtEl>
                                        <p:attrNameLst>
                                          <p:attrName>style.visibility</p:attrName>
                                        </p:attrNameLst>
                                      </p:cBhvr>
                                      <p:to>
                                        <p:strVal val="visible"/>
                                      </p:to>
                                    </p:set>
                                    <p:animEffect transition="in" filter="box(in)">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grpId="0" nodeType="clickEffect">
                                  <p:stCondLst>
                                    <p:cond delay="0"/>
                                  </p:stCondLst>
                                  <p:childTnLst>
                                    <p:set>
                                      <p:cBhvr>
                                        <p:cTn id="42" dur="500"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ppt_x</p:attrName>
                                        </p:attrNameLst>
                                      </p:cBhvr>
                                      <p:tavLst>
                                        <p:tav tm="0">
                                          <p:val>
                                            <p:strVal val="#ppt_x-.2"/>
                                          </p:val>
                                        </p:tav>
                                        <p:tav tm="100000">
                                          <p:val>
                                            <p:strVal val="#ppt_x"/>
                                          </p:val>
                                        </p:tav>
                                      </p:tavLst>
                                    </p:anim>
                                    <p:anim calcmode="lin" valueType="num">
                                      <p:cBhvr>
                                        <p:cTn id="44"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500" fill="hold">
                                          <p:stCondLst>
                                            <p:cond delay="0"/>
                                          </p:stCondLst>
                                        </p:cTn>
                                        <p:tgtEl>
                                          <p:spTgt spid="8"/>
                                        </p:tgtEl>
                                        <p:attrNameLst>
                                          <p:attrName>style.visibility</p:attrName>
                                        </p:attrNameLst>
                                      </p:cBhvr>
                                      <p:to>
                                        <p:strVal val="visible"/>
                                      </p:to>
                                    </p:set>
                                    <p:animEffect transition="in" filter="box(in)">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4" grpId="0"/>
      <p:bldP spid="7" grpId="0" animBg="1"/>
      <p:bldP spid="2" grpId="0" animBg="1"/>
      <p:bldP spid="3" grpId="0" animBg="1"/>
      <p:bldP spid="9" grpId="0" bldLvl="0" animBg="1"/>
      <p:bldP spid="7" grpId="1" animBg="1"/>
      <p:bldP spid="2" grpId="1" animBg="1"/>
      <p:bldP spid="3" grpId="1" animBg="1"/>
      <p:bldP spid="9" grpId="1" animBg="1"/>
      <p:bldP spid="11" grpId="1"/>
      <p:bldP spid="5" grpId="0"/>
      <p:bldP spid="8" grpId="0"/>
      <p:bldP spid="11" grpId="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Title 1"/>
          <p:cNvSpPr>
            <a:spLocks noGrp="1"/>
          </p:cNvSpPr>
          <p:nvPr>
            <p:ph type="title"/>
          </p:nvPr>
        </p:nvSpPr>
        <p:spPr>
          <a:xfrm>
            <a:off x="457200" y="76200"/>
            <a:ext cx="8229600" cy="492125"/>
          </a:xfrm>
        </p:spPr>
        <p:txBody>
          <a:bodyPr vert="horz" wrap="square" lIns="91440" tIns="45720" rIns="91440" bIns="45720" anchor="ctr" anchorCtr="0"/>
          <a:p>
            <a:pPr eaLnBrk="1" hangingPunct="1"/>
            <a:r>
              <a:rPr lang="en-US" sz="2800" b="1" dirty="0">
                <a:solidFill>
                  <a:srgbClr val="0000CC"/>
                </a:solidFill>
                <a:latin typeface="Times New Roman" panose="02020603050405020304" pitchFamily="18" charset="0"/>
                <a:cs typeface="Times New Roman" panose="02020603050405020304" pitchFamily="18" charset="0"/>
              </a:rPr>
              <a:t>Thứ  ... ngày ... tháng ... năm 2024</a:t>
            </a:r>
            <a:endParaRPr lang="en-US"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itle 1"/>
          <p:cNvSpPr txBox="1"/>
          <p:nvPr/>
        </p:nvSpPr>
        <p:spPr>
          <a:xfrm>
            <a:off x="3657600" y="914400"/>
            <a:ext cx="2089150" cy="709930"/>
          </a:xfrm>
          <a:prstGeom prst="rect">
            <a:avLst/>
          </a:prstGeom>
        </p:spPr>
        <p:txBody>
          <a:bodyPr anchor="ctr"/>
          <a:p>
            <a:pPr>
              <a:buNone/>
            </a:pPr>
            <a:r>
              <a:rPr lang="en-US" sz="4000" b="1" dirty="0">
                <a:solidFill>
                  <a:srgbClr val="FF0000"/>
                </a:solidFill>
                <a:latin typeface="Times New Roman" panose="02020603050405020304" pitchFamily="18" charset="0"/>
                <a:cs typeface="Times New Roman" panose="02020603050405020304" pitchFamily="18" charset="0"/>
              </a:rPr>
              <a:t>Vị ngữ</a:t>
            </a:r>
            <a:endPar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itle 1"/>
          <p:cNvSpPr>
            <a:spLocks noGrp="1"/>
          </p:cNvSpPr>
          <p:nvPr/>
        </p:nvSpPr>
        <p:spPr>
          <a:xfrm>
            <a:off x="457200" y="568325"/>
            <a:ext cx="8229600" cy="492125"/>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eaLnBrk="1" hangingPunct="1"/>
            <a:r>
              <a:rPr lang="en-US" sz="2800" u="sng"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Luyện từ và câu</a:t>
            </a:r>
            <a:endParaRPr lang="en-US" sz="2800" u="sng"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itle 1"/>
          <p:cNvSpPr txBox="1"/>
          <p:nvPr/>
        </p:nvSpPr>
        <p:spPr>
          <a:xfrm>
            <a:off x="381000" y="1447800"/>
            <a:ext cx="1973580" cy="666115"/>
          </a:xfrm>
          <a:prstGeom prst="rect">
            <a:avLst/>
          </a:prstGeom>
        </p:spPr>
        <p:txBody>
          <a:bodyPr anchor="ctr"/>
          <a:p>
            <a:pPr>
              <a:buNone/>
            </a:pPr>
            <a:r>
              <a:rPr lang="en-US" sz="3200" b="1" u="sng" dirty="0">
                <a:solidFill>
                  <a:srgbClr val="FF0000"/>
                </a:solidFill>
                <a:latin typeface="Times New Roman" panose="02020603050405020304" pitchFamily="18" charset="0"/>
                <a:cs typeface="Times New Roman" panose="02020603050405020304" pitchFamily="18" charset="0"/>
              </a:rPr>
              <a:t>Ghi nhớ:</a:t>
            </a:r>
            <a:endParaRPr lang="en-US" sz="32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itle 1"/>
          <p:cNvSpPr>
            <a:spLocks noGrp="1"/>
          </p:cNvSpPr>
          <p:nvPr/>
        </p:nvSpPr>
        <p:spPr>
          <a:xfrm>
            <a:off x="-27940" y="2209800"/>
            <a:ext cx="8855710" cy="4201160"/>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algn="l" eaLnBrk="1" hangingPunct="1"/>
            <a:r>
              <a:rPr lang="en-US" sz="2800" b="1" dirty="0">
                <a:solidFill>
                  <a:srgbClr val="0000CC"/>
                </a:solidFill>
                <a:latin typeface="Times New Roman" panose="02020603050405020304" pitchFamily="18" charset="0"/>
                <a:cs typeface="Times New Roman" panose="02020603050405020304" pitchFamily="18" charset="0"/>
              </a:rPr>
              <a:t>	Vị ngữ là một trong hai thành phần chính của câu, dùng để:</a:t>
            </a:r>
            <a:endParaRPr lang="en-US" sz="2800" b="1" dirty="0">
              <a:solidFill>
                <a:srgbClr val="0000CC"/>
              </a:solidFill>
              <a:latin typeface="Times New Roman" panose="02020603050405020304" pitchFamily="18" charset="0"/>
              <a:cs typeface="Times New Roman" panose="02020603050405020304" pitchFamily="18" charset="0"/>
            </a:endParaRPr>
          </a:p>
          <a:p>
            <a:pPr algn="l" eaLnBrk="1" hangingPunct="1">
              <a:lnSpc>
                <a:spcPct val="150000"/>
              </a:lnSpc>
            </a:pPr>
            <a:r>
              <a:rPr lang="en-US" sz="2800" b="1"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 </a:t>
            </a:r>
            <a:r>
              <a:rPr lang="en-US" altLang="en-US" sz="2800" b="1" dirty="0">
                <a:solidFill>
                  <a:srgbClr val="0033CC"/>
                </a:solidFill>
                <a:latin typeface="Times New Roman" panose="02020603050405020304" pitchFamily="18" charset="0"/>
                <a:sym typeface="+mn-ea"/>
              </a:rPr>
              <a:t>Giới thiệu, nhận xét về sự vật được nêu ở chủ ngữ. (trả lời câu hỏi Là gì?)</a:t>
            </a:r>
            <a:endParaRPr lang="en-US" altLang="en-US" sz="2800" b="1" dirty="0">
              <a:solidFill>
                <a:srgbClr val="0033CC"/>
              </a:solidFill>
              <a:latin typeface="Times New Roman" panose="02020603050405020304" pitchFamily="18" charset="0"/>
              <a:sym typeface="+mn-ea"/>
            </a:endParaRPr>
          </a:p>
          <a:p>
            <a:pPr algn="l" eaLnBrk="1" hangingPunct="1">
              <a:lnSpc>
                <a:spcPct val="150000"/>
              </a:lnSpc>
            </a:pPr>
            <a:r>
              <a:rPr lang="en-US" altLang="en-US" sz="2800" b="1" dirty="0">
                <a:solidFill>
                  <a:srgbClr val="0033CC"/>
                </a:solidFill>
                <a:latin typeface="Times New Roman" panose="02020603050405020304" pitchFamily="18" charset="0"/>
                <a:sym typeface="+mn-ea"/>
              </a:rPr>
              <a:t>	b) Kể hoạt động của sự vật được nêu ở chủ ngữ (trả lời câu hỏi Làm gì?)</a:t>
            </a:r>
            <a:endParaRPr lang="en-US" altLang="en-US" sz="2800" b="1" dirty="0">
              <a:solidFill>
                <a:srgbClr val="0033CC"/>
              </a:solidFill>
              <a:latin typeface="Times New Roman" panose="02020603050405020304" pitchFamily="18" charset="0"/>
              <a:sym typeface="+mn-ea"/>
            </a:endParaRPr>
          </a:p>
          <a:p>
            <a:pPr algn="l" eaLnBrk="1" hangingPunct="1">
              <a:lnSpc>
                <a:spcPct val="150000"/>
              </a:lnSpc>
            </a:pPr>
            <a:r>
              <a:rPr lang="en-US" altLang="en-US" sz="2800" b="1" dirty="0">
                <a:solidFill>
                  <a:srgbClr val="0033CC"/>
                </a:solidFill>
                <a:latin typeface="Times New Roman" panose="02020603050405020304" pitchFamily="18" charset="0"/>
                <a:sym typeface="+mn-ea"/>
              </a:rPr>
              <a:t>	c) Miêu tả đặc điểm, trạng thái của sự vật được nêu ở chủ ngữ (trả lời câu hỏi Thế nào?)</a:t>
            </a:r>
            <a:endParaRPr lang="en-US" altLang="en-US" sz="2800" b="1"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p:cNvPicPr>
            <a:picLocks noChangeAspect="1"/>
          </p:cNvPicPr>
          <p:nvPr/>
        </p:nvPicPr>
        <p:blipFill rotWithShape="1">
          <a:blip r:embed="rId1"/>
          <a:srcRect t="10040" b="7020"/>
          <a:stretch>
            <a:fillRect/>
          </a:stretch>
        </p:blipFill>
        <p:spPr>
          <a:xfrm>
            <a:off x="0" y="19050"/>
            <a:ext cx="9230360" cy="5962650"/>
          </a:xfrm>
          <a:prstGeom prst="rect">
            <a:avLst/>
          </a:prstGeom>
        </p:spPr>
      </p:pic>
      <p:sp>
        <p:nvSpPr>
          <p:cNvPr id="9237" name="Rectangle 33"/>
          <p:cNvSpPr/>
          <p:nvPr/>
        </p:nvSpPr>
        <p:spPr>
          <a:xfrm>
            <a:off x="2895600" y="1066800"/>
            <a:ext cx="4609465" cy="922020"/>
          </a:xfrm>
          <a:prstGeom prst="rect">
            <a:avLst/>
          </a:prstGeom>
          <a:noFill/>
          <a:ln w="9525">
            <a:noFill/>
          </a:ln>
        </p:spPr>
        <p:txBody>
          <a:bodyPr wrap="square">
            <a:spAutoFit/>
          </a:bodyPr>
          <a:p>
            <a:pPr algn="ctr"/>
            <a:r>
              <a:rPr lang="en-US" sz="5400" b="1" dirty="0">
                <a:solidFill>
                  <a:srgbClr val="FF0000"/>
                </a:solidFill>
                <a:latin typeface="Times New Roman" panose="02020603050405020304" pitchFamily="18" charset="0"/>
                <a:cs typeface="Times New Roman" panose="02020603050405020304" pitchFamily="18" charset="0"/>
              </a:rPr>
              <a:t>Luyện tập</a:t>
            </a:r>
            <a:endParaRPr lang="en-US" sz="5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Box 3"/>
          <p:cNvSpPr txBox="1"/>
          <p:nvPr/>
        </p:nvSpPr>
        <p:spPr>
          <a:xfrm>
            <a:off x="3200400" y="40640"/>
            <a:ext cx="2918460" cy="64516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en-US" altLang="en-GB" sz="3600" b="1" u="sng" dirty="0">
                <a:solidFill>
                  <a:srgbClr val="000099"/>
                </a:solidFill>
                <a:latin typeface="Times New Roman" panose="02020603050405020304" pitchFamily="18" charset="0"/>
              </a:rPr>
              <a:t>Luyện tập</a:t>
            </a:r>
            <a:endParaRPr lang="en-US" altLang="en-GB" sz="3600" b="1" u="sng" dirty="0">
              <a:solidFill>
                <a:srgbClr val="000099"/>
              </a:solidFill>
              <a:latin typeface="Times New Roman" panose="02020603050405020304" pitchFamily="18" charset="0"/>
              <a:ea typeface="Times New Roman" panose="02020603050405020304" pitchFamily="18" charset="0"/>
            </a:endParaRPr>
          </a:p>
        </p:txBody>
      </p:sp>
      <p:sp>
        <p:nvSpPr>
          <p:cNvPr id="5" name="TextBox 4"/>
          <p:cNvSpPr txBox="1"/>
          <p:nvPr/>
        </p:nvSpPr>
        <p:spPr>
          <a:xfrm>
            <a:off x="152400" y="685800"/>
            <a:ext cx="8837930" cy="563118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a:spcBef>
                <a:spcPct val="0"/>
              </a:spcBef>
              <a:buNone/>
            </a:pPr>
            <a:r>
              <a:rPr lang="en-US" altLang="en-GB" sz="3600" b="1" dirty="0">
                <a:solidFill>
                  <a:schemeClr val="tx1"/>
                </a:solidFill>
                <a:latin typeface="Times New Roman" panose="02020603050405020304" pitchFamily="18" charset="0"/>
              </a:rPr>
              <a:t>	1. Gạch dưới vị ngữ của mỗi câu trong đoạn văn sau:</a:t>
            </a:r>
            <a:endParaRPr lang="en-US" altLang="en-GB" sz="3600" b="1" dirty="0">
              <a:solidFill>
                <a:schemeClr val="tx1"/>
              </a:solidFill>
              <a:latin typeface="Times New Roman" panose="02020603050405020304" pitchFamily="18" charset="0"/>
            </a:endParaRPr>
          </a:p>
          <a:p>
            <a:pPr marL="0" lvl="0" indent="0" algn="just">
              <a:spcBef>
                <a:spcPct val="0"/>
              </a:spcBef>
              <a:buNone/>
            </a:pPr>
            <a:r>
              <a:rPr lang="en-US" altLang="en-GB" sz="3600" b="1" dirty="0">
                <a:solidFill>
                  <a:srgbClr val="000099"/>
                </a:solidFill>
                <a:latin typeface="Times New Roman" panose="02020603050405020304" pitchFamily="18" charset="0"/>
              </a:rPr>
              <a:t>	Chàng trai lên xe buýt và ngồi cạnh bà cụ đi chân đất. Cậu nhìn từ chân bà cụ sang chân mình. Đôi giày của cậu mới tinh. Cậu đã tiết kiệm tiền tiêu vặt khá lâu mới mua được. Nhưng rồi cậu cúi xuống, cởi giày và ngồi xuống sàn xe. Cậu nhấc bàn chân lạnh cóng của bà cụ lên, xỏ tất và giày vào chân bà. Bà cụ sững người, khẽ nói lời cảm ơn.</a:t>
            </a:r>
            <a:endParaRPr lang="en-US" altLang="en-GB" sz="3600" b="1" dirty="0">
              <a:solidFill>
                <a:srgbClr val="000099"/>
              </a:solidFill>
              <a:latin typeface="Times New Roman" panose="02020603050405020304" pitchFamily="18" charset="0"/>
            </a:endParaRPr>
          </a:p>
        </p:txBody>
      </p:sp>
      <p:cxnSp>
        <p:nvCxnSpPr>
          <p:cNvPr id="2" name="Straight Connector 1"/>
          <p:cNvCxnSpPr/>
          <p:nvPr/>
        </p:nvCxnSpPr>
        <p:spPr>
          <a:xfrm>
            <a:off x="3429000" y="2312670"/>
            <a:ext cx="5486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228600" y="2895600"/>
            <a:ext cx="2819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114800" y="2895600"/>
            <a:ext cx="4724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78130" y="3429000"/>
            <a:ext cx="208407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943600" y="3429000"/>
            <a:ext cx="1905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8600" y="3962400"/>
            <a:ext cx="8610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8600" y="4572000"/>
            <a:ext cx="990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19600" y="4545330"/>
            <a:ext cx="4419600" cy="2667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28600" y="5105400"/>
            <a:ext cx="3581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53000" y="5074285"/>
            <a:ext cx="3962400" cy="311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8600" y="5612130"/>
            <a:ext cx="8686800" cy="2667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52400" y="6145530"/>
            <a:ext cx="762000" cy="2667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133600" y="6172200"/>
            <a:ext cx="6019800" cy="4508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500" fill="hold">
                                          <p:stCondLst>
                                            <p:cond delay="0"/>
                                          </p:stCondLst>
                                        </p:cTn>
                                        <p:tgtEl>
                                          <p:spTgt spid="9"/>
                                        </p:tgtEl>
                                        <p:attrNameLst>
                                          <p:attrName>style.visibility</p:attrName>
                                        </p:attrNameLst>
                                      </p:cBhvr>
                                      <p:to>
                                        <p:strVal val="visible"/>
                                      </p:to>
                                    </p:set>
                                    <p:animEffect transition="in" filter="box(in)">
                                      <p:cBhvr>
                                        <p:cTn id="26" dur="500"/>
                                        <p:tgtEl>
                                          <p:spTgt spid="9"/>
                                        </p:tgtEl>
                                      </p:cBhvr>
                                    </p:animEffect>
                                  </p:childTnLst>
                                </p:cTn>
                              </p:par>
                              <p:par>
                                <p:cTn id="27" presetID="4" presetClass="entr" presetSubtype="16" fill="hold" nodeType="withEffect">
                                  <p:stCondLst>
                                    <p:cond delay="0"/>
                                  </p:stCondLst>
                                  <p:childTnLst>
                                    <p:set>
                                      <p:cBhvr>
                                        <p:cTn id="28" dur="500" fill="hold">
                                          <p:stCondLst>
                                            <p:cond delay="0"/>
                                          </p:stCondLst>
                                        </p:cTn>
                                        <p:tgtEl>
                                          <p:spTgt spid="10"/>
                                        </p:tgtEl>
                                        <p:attrNameLst>
                                          <p:attrName>style.visibility</p:attrName>
                                        </p:attrNameLst>
                                      </p:cBhvr>
                                      <p:to>
                                        <p:strVal val="visible"/>
                                      </p:to>
                                    </p:set>
                                    <p:animEffect transition="in" filter="box(in)">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500" fill="hold">
                                          <p:stCondLst>
                                            <p:cond delay="0"/>
                                          </p:stCondLst>
                                        </p:cTn>
                                        <p:tgtEl>
                                          <p:spTgt spid="11"/>
                                        </p:tgtEl>
                                        <p:attrNameLst>
                                          <p:attrName>style.visibility</p:attrName>
                                        </p:attrNameLst>
                                      </p:cBhvr>
                                      <p:to>
                                        <p:strVal val="visible"/>
                                      </p:to>
                                    </p:set>
                                    <p:animEffect transition="in" filter="box(in)">
                                      <p:cBhvr>
                                        <p:cTn id="34" dur="500"/>
                                        <p:tgtEl>
                                          <p:spTgt spid="11"/>
                                        </p:tgtEl>
                                      </p:cBhvr>
                                    </p:animEffect>
                                  </p:childTnLst>
                                </p:cTn>
                              </p:par>
                              <p:par>
                                <p:cTn id="35" presetID="4" presetClass="entr" presetSubtype="16" fill="hold" nodeType="withEffect">
                                  <p:stCondLst>
                                    <p:cond delay="0"/>
                                  </p:stCondLst>
                                  <p:childTnLst>
                                    <p:set>
                                      <p:cBhvr>
                                        <p:cTn id="36" dur="500" fill="hold">
                                          <p:stCondLst>
                                            <p:cond delay="0"/>
                                          </p:stCondLst>
                                        </p:cTn>
                                        <p:tgtEl>
                                          <p:spTgt spid="12"/>
                                        </p:tgtEl>
                                        <p:attrNameLst>
                                          <p:attrName>style.visibility</p:attrName>
                                        </p:attrNameLst>
                                      </p:cBhvr>
                                      <p:to>
                                        <p:strVal val="visible"/>
                                      </p:to>
                                    </p:set>
                                    <p:animEffect transition="in" filter="box(i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p:tgtEl>
                                          <p:spTgt spid="13"/>
                                        </p:tgtEl>
                                        <p:attrNameLst>
                                          <p:attrName>ppt_y</p:attrName>
                                        </p:attrNameLst>
                                      </p:cBhvr>
                                      <p:tavLst>
                                        <p:tav tm="0">
                                          <p:val>
                                            <p:strVal val="#ppt_y+#ppt_h*1.125000"/>
                                          </p:val>
                                        </p:tav>
                                        <p:tav tm="100000">
                                          <p:val>
                                            <p:strVal val="#ppt_y"/>
                                          </p:val>
                                        </p:tav>
                                      </p:tavLst>
                                    </p:anim>
                                    <p:animEffect transition="in" filter="wipe(up)">
                                      <p:cBhvr>
                                        <p:cTn id="43" dur="500"/>
                                        <p:tgtEl>
                                          <p:spTgt spid="13"/>
                                        </p:tgtEl>
                                      </p:cBhvr>
                                    </p:animEffect>
                                  </p:childTnLst>
                                </p:cTn>
                              </p:par>
                              <p:par>
                                <p:cTn id="44" presetID="4" presetClass="entr" presetSubtype="16" fill="hold" nodeType="withEffect">
                                  <p:stCondLst>
                                    <p:cond delay="0"/>
                                  </p:stCondLst>
                                  <p:childTnLst>
                                    <p:set>
                                      <p:cBhvr>
                                        <p:cTn id="45" dur="500" fill="hold">
                                          <p:stCondLst>
                                            <p:cond delay="0"/>
                                          </p:stCondLst>
                                        </p:cTn>
                                        <p:tgtEl>
                                          <p:spTgt spid="15"/>
                                        </p:tgtEl>
                                        <p:attrNameLst>
                                          <p:attrName>style.visibility</p:attrName>
                                        </p:attrNameLst>
                                      </p:cBhvr>
                                      <p:to>
                                        <p:strVal val="visible"/>
                                      </p:to>
                                    </p:set>
                                    <p:animEffect transition="in" filter="box(in)">
                                      <p:cBhvr>
                                        <p:cTn id="46" dur="500"/>
                                        <p:tgtEl>
                                          <p:spTgt spid="15"/>
                                        </p:tgtEl>
                                      </p:cBhvr>
                                    </p:animEffect>
                                  </p:childTnLst>
                                </p:cTn>
                              </p:par>
                              <p:par>
                                <p:cTn id="47" presetID="21" presetClass="entr" presetSubtype="1" fill="hold" nodeType="withEffect">
                                  <p:stCondLst>
                                    <p:cond delay="0"/>
                                  </p:stCondLst>
                                  <p:childTnLst>
                                    <p:set>
                                      <p:cBhvr>
                                        <p:cTn id="48" dur="500" fill="hold">
                                          <p:stCondLst>
                                            <p:cond delay="0"/>
                                          </p:stCondLst>
                                        </p:cTn>
                                        <p:tgtEl>
                                          <p:spTgt spid="14"/>
                                        </p:tgtEl>
                                        <p:attrNameLst>
                                          <p:attrName>style.visibility</p:attrName>
                                        </p:attrNameLst>
                                      </p:cBhvr>
                                      <p:to>
                                        <p:strVal val="visible"/>
                                      </p:to>
                                    </p:set>
                                    <p:animEffect transition="in" filter="wheel(1)">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4"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p:tgtEl>
                                          <p:spTgt spid="16"/>
                                        </p:tgtEl>
                                        <p:attrNameLst>
                                          <p:attrName>ppt_y</p:attrName>
                                        </p:attrNameLst>
                                      </p:cBhvr>
                                      <p:tavLst>
                                        <p:tav tm="0">
                                          <p:val>
                                            <p:strVal val="#ppt_y+#ppt_h*1.125000"/>
                                          </p:val>
                                        </p:tav>
                                        <p:tav tm="100000">
                                          <p:val>
                                            <p:strVal val="#ppt_y"/>
                                          </p:val>
                                        </p:tav>
                                      </p:tavLst>
                                    </p:anim>
                                    <p:animEffect transition="in" filter="wipe(up)">
                                      <p:cBhvr>
                                        <p:cTn id="5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Title 1"/>
          <p:cNvSpPr>
            <a:spLocks noGrp="1"/>
          </p:cNvSpPr>
          <p:nvPr>
            <p:ph type="title"/>
          </p:nvPr>
        </p:nvSpPr>
        <p:spPr>
          <a:xfrm>
            <a:off x="457200" y="76200"/>
            <a:ext cx="8229600" cy="492125"/>
          </a:xfrm>
        </p:spPr>
        <p:txBody>
          <a:bodyPr vert="horz" wrap="square" lIns="91440" tIns="45720" rIns="91440" bIns="45720" anchor="ctr" anchorCtr="0"/>
          <a:p>
            <a:pPr eaLnBrk="1" hangingPunct="1"/>
            <a:r>
              <a:rPr lang="en-US" sz="2800" b="1" dirty="0">
                <a:solidFill>
                  <a:srgbClr val="0000CC"/>
                </a:solidFill>
                <a:latin typeface="Times New Roman" panose="02020603050405020304" pitchFamily="18" charset="0"/>
                <a:cs typeface="Times New Roman" panose="02020603050405020304" pitchFamily="18" charset="0"/>
              </a:rPr>
              <a:t>Thứ  ... ngày ... tháng ... năm 2024</a:t>
            </a:r>
            <a:endParaRPr lang="en-US"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itle 1"/>
          <p:cNvSpPr txBox="1"/>
          <p:nvPr/>
        </p:nvSpPr>
        <p:spPr>
          <a:xfrm>
            <a:off x="3429000" y="990600"/>
            <a:ext cx="2868295" cy="709930"/>
          </a:xfrm>
          <a:prstGeom prst="rect">
            <a:avLst/>
          </a:prstGeom>
        </p:spPr>
        <p:txBody>
          <a:bodyPr anchor="ctr"/>
          <a:p>
            <a:pPr>
              <a:buNone/>
            </a:pPr>
            <a:r>
              <a:rPr lang="en-US" sz="5400" b="1" dirty="0">
                <a:solidFill>
                  <a:srgbClr val="FF0000"/>
                </a:solidFill>
                <a:latin typeface="Times New Roman" panose="02020603050405020304" pitchFamily="18" charset="0"/>
                <a:cs typeface="Times New Roman" panose="02020603050405020304" pitchFamily="18" charset="0"/>
              </a:rPr>
              <a:t>Vị ngữ</a:t>
            </a:r>
            <a:endParaRPr lang="en-US" sz="5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itle 1"/>
          <p:cNvSpPr>
            <a:spLocks noGrp="1"/>
          </p:cNvSpPr>
          <p:nvPr/>
        </p:nvSpPr>
        <p:spPr>
          <a:xfrm>
            <a:off x="457200" y="568325"/>
            <a:ext cx="8229600" cy="492125"/>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eaLnBrk="1" hangingPunct="1"/>
            <a:r>
              <a:rPr lang="en-US" sz="2800" u="sng"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Luyện từ và câu</a:t>
            </a:r>
            <a:endParaRPr lang="en-US" sz="2800" u="sng"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itle 1"/>
          <p:cNvSpPr txBox="1"/>
          <p:nvPr/>
        </p:nvSpPr>
        <p:spPr>
          <a:xfrm>
            <a:off x="381000" y="1447800"/>
            <a:ext cx="2725420" cy="666115"/>
          </a:xfrm>
          <a:prstGeom prst="rect">
            <a:avLst/>
          </a:prstGeom>
        </p:spPr>
        <p:txBody>
          <a:bodyPr anchor="ctr"/>
          <a:p>
            <a:pPr>
              <a:buNone/>
            </a:pPr>
            <a:r>
              <a:rPr lang="en-US" sz="3200" b="1" u="sng" dirty="0">
                <a:solidFill>
                  <a:schemeClr val="tx1"/>
                </a:solidFill>
                <a:latin typeface="Times New Roman" panose="02020603050405020304" pitchFamily="18" charset="0"/>
                <a:cs typeface="Times New Roman" panose="02020603050405020304" pitchFamily="18" charset="0"/>
              </a:rPr>
              <a:t>Luyện tập:</a:t>
            </a:r>
            <a:endParaRPr lang="en-US" sz="3200" b="1" u="sng"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itle 1"/>
          <p:cNvSpPr>
            <a:spLocks noGrp="1"/>
          </p:cNvSpPr>
          <p:nvPr/>
        </p:nvSpPr>
        <p:spPr>
          <a:xfrm>
            <a:off x="152400" y="2362200"/>
            <a:ext cx="8917940" cy="677545"/>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algn="just" eaLnBrk="1" hangingPunct="1">
              <a:lnSpc>
                <a:spcPct val="100000"/>
              </a:lnSpc>
            </a:pPr>
            <a:r>
              <a:rPr lang="en-US" sz="3200" b="1" dirty="0">
                <a:solidFill>
                  <a:srgbClr val="0000CC"/>
                </a:solidFill>
                <a:latin typeface="Times New Roman" panose="02020603050405020304" pitchFamily="18" charset="0"/>
                <a:cs typeface="Times New Roman" panose="02020603050405020304" pitchFamily="18" charset="0"/>
              </a:rPr>
              <a:t>2. Đặt một câu nói về lòng nhân ái. Gạch dưới vị ngữ của câu đó</a:t>
            </a:r>
            <a:endParaRPr lang="en-US" altLang="en-US" sz="32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p:cNvPicPr>
            <a:picLocks noChangeAspect="1"/>
          </p:cNvPicPr>
          <p:nvPr/>
        </p:nvPicPr>
        <p:blipFill rotWithShape="1">
          <a:blip r:embed="rId1"/>
          <a:srcRect t="10040" b="7020"/>
          <a:stretch>
            <a:fillRect/>
          </a:stretch>
        </p:blipFill>
        <p:spPr>
          <a:xfrm>
            <a:off x="0" y="19685"/>
            <a:ext cx="9230360" cy="5981065"/>
          </a:xfrm>
          <a:prstGeom prst="rect">
            <a:avLst/>
          </a:prstGeom>
        </p:spPr>
      </p:pic>
      <p:sp>
        <p:nvSpPr>
          <p:cNvPr id="9237" name="Rectangle 33"/>
          <p:cNvSpPr/>
          <p:nvPr/>
        </p:nvSpPr>
        <p:spPr>
          <a:xfrm>
            <a:off x="1224280" y="1066800"/>
            <a:ext cx="7919085" cy="922020"/>
          </a:xfrm>
          <a:prstGeom prst="rect">
            <a:avLst/>
          </a:prstGeom>
          <a:noFill/>
          <a:ln w="9525">
            <a:noFill/>
          </a:ln>
        </p:spPr>
        <p:txBody>
          <a:bodyPr wrap="square">
            <a:spAutoFit/>
          </a:bodyPr>
          <a:p>
            <a:pPr algn="ctr"/>
            <a:r>
              <a:rPr lang="en-US" sz="5400" b="1" dirty="0">
                <a:solidFill>
                  <a:srgbClr val="FF0000"/>
                </a:solidFill>
                <a:latin typeface="Times New Roman" panose="02020603050405020304" pitchFamily="18" charset="0"/>
                <a:cs typeface="Times New Roman" panose="02020603050405020304" pitchFamily="18" charset="0"/>
              </a:rPr>
              <a:t>Vận dụng, trải nghiệm</a:t>
            </a:r>
            <a:endParaRPr lang="en-US" sz="5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Title 1"/>
          <p:cNvSpPr>
            <a:spLocks noGrp="1"/>
          </p:cNvSpPr>
          <p:nvPr>
            <p:ph type="title"/>
          </p:nvPr>
        </p:nvSpPr>
        <p:spPr>
          <a:xfrm>
            <a:off x="685800" y="76200"/>
            <a:ext cx="8229600" cy="492125"/>
          </a:xfrm>
        </p:spPr>
        <p:txBody>
          <a:bodyPr vert="horz" wrap="square" lIns="91440" tIns="45720" rIns="91440" bIns="45720" anchor="ctr" anchorCtr="0"/>
          <a:p>
            <a:pPr eaLnBrk="1" hangingPunct="1"/>
            <a:r>
              <a:rPr lang="en-US" sz="2800" b="1" dirty="0">
                <a:solidFill>
                  <a:srgbClr val="0000CC"/>
                </a:solidFill>
                <a:latin typeface="Times New Roman" panose="02020603050405020304" pitchFamily="18" charset="0"/>
                <a:cs typeface="Times New Roman" panose="02020603050405020304" pitchFamily="18" charset="0"/>
              </a:rPr>
              <a:t>Thứ  ... ngày ... tháng ... năm 2024</a:t>
            </a:r>
            <a:endParaRPr lang="en-US"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itle 1"/>
          <p:cNvSpPr txBox="1"/>
          <p:nvPr/>
        </p:nvSpPr>
        <p:spPr>
          <a:xfrm>
            <a:off x="3657600" y="892810"/>
            <a:ext cx="2089150" cy="709930"/>
          </a:xfrm>
          <a:prstGeom prst="rect">
            <a:avLst/>
          </a:prstGeom>
        </p:spPr>
        <p:txBody>
          <a:bodyPr anchor="ctr"/>
          <a:p>
            <a:pPr>
              <a:buNone/>
            </a:pPr>
            <a:r>
              <a:rPr lang="en-US" sz="4000" b="1" dirty="0">
                <a:solidFill>
                  <a:srgbClr val="FF0000"/>
                </a:solidFill>
                <a:latin typeface="Times New Roman" panose="02020603050405020304" pitchFamily="18" charset="0"/>
                <a:cs typeface="Times New Roman" panose="02020603050405020304" pitchFamily="18" charset="0"/>
              </a:rPr>
              <a:t>Vị ngữ</a:t>
            </a:r>
            <a:endPar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itle 1"/>
          <p:cNvSpPr>
            <a:spLocks noGrp="1"/>
          </p:cNvSpPr>
          <p:nvPr/>
        </p:nvSpPr>
        <p:spPr>
          <a:xfrm>
            <a:off x="457200" y="568325"/>
            <a:ext cx="8229600" cy="492125"/>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eaLnBrk="1" hangingPunct="1"/>
            <a:r>
              <a:rPr lang="en-US" sz="2800" u="sng"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Luyện từ và câu</a:t>
            </a:r>
            <a:endParaRPr lang="en-US" sz="2800" u="sng"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itle 1"/>
          <p:cNvSpPr>
            <a:spLocks noGrp="1"/>
          </p:cNvSpPr>
          <p:nvPr/>
        </p:nvSpPr>
        <p:spPr>
          <a:xfrm>
            <a:off x="113030" y="1602740"/>
            <a:ext cx="8917940" cy="1011555"/>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algn="just" eaLnBrk="1" hangingPunct="1">
              <a:lnSpc>
                <a:spcPct val="100000"/>
              </a:lnSpc>
            </a:pPr>
            <a:r>
              <a:rPr lang="en-US" sz="3200" b="1" dirty="0">
                <a:solidFill>
                  <a:srgbClr val="0000CC"/>
                </a:solidFill>
                <a:latin typeface="Times New Roman" panose="02020603050405020304" pitchFamily="18" charset="0"/>
                <a:cs typeface="Times New Roman" panose="02020603050405020304" pitchFamily="18" charset="0"/>
              </a:rPr>
              <a:t>- Sử dụng sơ đồ tư duy để trình bày nội dung chính của bài học.</a:t>
            </a:r>
            <a:endParaRPr lang="en-US" sz="3200" b="1" dirty="0">
              <a:solidFill>
                <a:srgbClr val="0000CC"/>
              </a:solidFill>
              <a:latin typeface="Times New Roman" panose="02020603050405020304" pitchFamily="18" charset="0"/>
              <a:cs typeface="Times New Roman" panose="02020603050405020304" pitchFamily="18" charset="0"/>
            </a:endParaRPr>
          </a:p>
        </p:txBody>
      </p:sp>
      <p:sp>
        <p:nvSpPr>
          <p:cNvPr id="6" name="Title 1"/>
          <p:cNvSpPr txBox="1"/>
          <p:nvPr/>
        </p:nvSpPr>
        <p:spPr>
          <a:xfrm>
            <a:off x="0" y="4038600"/>
            <a:ext cx="1673225" cy="709930"/>
          </a:xfrm>
          <a:prstGeom prst="rect">
            <a:avLst/>
          </a:prstGeom>
          <a:solidFill>
            <a:srgbClr val="FFFF00"/>
          </a:solidFill>
          <a:ln w="19050">
            <a:solidFill>
              <a:schemeClr val="tx1"/>
            </a:solidFill>
          </a:ln>
        </p:spPr>
        <p:txBody>
          <a:bodyPr anchor="ctr"/>
          <a:p>
            <a:pPr>
              <a:buNone/>
            </a:pPr>
            <a:r>
              <a:rPr lang="en-US" sz="4000" b="1" dirty="0">
                <a:solidFill>
                  <a:srgbClr val="FF0000"/>
                </a:solidFill>
                <a:latin typeface="Times New Roman" panose="02020603050405020304" pitchFamily="18" charset="0"/>
                <a:cs typeface="Times New Roman" panose="02020603050405020304" pitchFamily="18" charset="0"/>
              </a:rPr>
              <a:t>Vị ngữ</a:t>
            </a:r>
            <a:endPar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Text Box 16"/>
          <p:cNvSpPr txBox="1"/>
          <p:nvPr/>
        </p:nvSpPr>
        <p:spPr>
          <a:xfrm>
            <a:off x="2376805" y="2849880"/>
            <a:ext cx="4106545" cy="95313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 Giới thiệu, nhận xét về sự vật được nêu ở chủ ngữ.</a:t>
            </a:r>
            <a:r>
              <a:rPr lang="en-US" altLang="en-US" sz="2800" b="1" dirty="0">
                <a:solidFill>
                  <a:schemeClr val="tx1"/>
                </a:solidFill>
                <a:latin typeface="Times New Roman" panose="02020603050405020304" pitchFamily="18" charset="0"/>
              </a:rPr>
              <a:t>.</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18" name="Text Box 17"/>
          <p:cNvSpPr txBox="1"/>
          <p:nvPr/>
        </p:nvSpPr>
        <p:spPr>
          <a:xfrm>
            <a:off x="2376805" y="4038600"/>
            <a:ext cx="4163695" cy="95313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 Kể hoạt động của sự vật được nêu ở chủ ngữ.</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19" name="Text Box 18"/>
          <p:cNvSpPr txBox="1"/>
          <p:nvPr/>
        </p:nvSpPr>
        <p:spPr>
          <a:xfrm>
            <a:off x="2376805" y="5181600"/>
            <a:ext cx="4157345" cy="138366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 Miêu tả đặc điểm, trạng thái của sự vật được nêu ở chủ ngữ.</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cxnSp>
        <p:nvCxnSpPr>
          <p:cNvPr id="7" name="Straight Connector 6"/>
          <p:cNvCxnSpPr>
            <a:stCxn id="6" idx="3"/>
            <a:endCxn id="17" idx="1"/>
          </p:cNvCxnSpPr>
          <p:nvPr/>
        </p:nvCxnSpPr>
        <p:spPr>
          <a:xfrm flipV="1">
            <a:off x="1673225" y="3326765"/>
            <a:ext cx="703580" cy="1066800"/>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1684020" y="4393565"/>
            <a:ext cx="682625" cy="172085"/>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19" idx="1"/>
          </p:cNvCxnSpPr>
          <p:nvPr/>
        </p:nvCxnSpPr>
        <p:spPr>
          <a:xfrm flipH="1" flipV="1">
            <a:off x="1683385" y="4429125"/>
            <a:ext cx="693420" cy="1444625"/>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sp>
        <p:nvSpPr>
          <p:cNvPr id="10" name="Text Box 9"/>
          <p:cNvSpPr txBox="1"/>
          <p:nvPr/>
        </p:nvSpPr>
        <p:spPr>
          <a:xfrm>
            <a:off x="7315200" y="3009900"/>
            <a:ext cx="1703070" cy="58356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dirty="0">
                <a:solidFill>
                  <a:schemeClr val="tx1"/>
                </a:solidFill>
                <a:latin typeface="Times New Roman" panose="02020603050405020304" pitchFamily="18" charset="0"/>
              </a:rPr>
              <a:t>  Là gì?</a:t>
            </a:r>
            <a:endParaRPr lang="en-US" altLang="en-US" b="1" dirty="0">
              <a:solidFill>
                <a:schemeClr val="tx1"/>
              </a:solidFill>
              <a:latin typeface="Times New Roman" panose="02020603050405020304" pitchFamily="18" charset="0"/>
              <a:ea typeface="Times New Roman" panose="02020603050405020304" pitchFamily="18" charset="0"/>
            </a:endParaRPr>
          </a:p>
        </p:txBody>
      </p:sp>
      <p:sp>
        <p:nvSpPr>
          <p:cNvPr id="11" name="Text Box 10"/>
          <p:cNvSpPr txBox="1"/>
          <p:nvPr/>
        </p:nvSpPr>
        <p:spPr>
          <a:xfrm>
            <a:off x="7389495" y="4267200"/>
            <a:ext cx="1726565" cy="58356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dirty="0">
                <a:solidFill>
                  <a:schemeClr val="tx1"/>
                </a:solidFill>
                <a:latin typeface="Times New Roman" panose="02020603050405020304" pitchFamily="18" charset="0"/>
              </a:rPr>
              <a:t>  Làm gì?</a:t>
            </a:r>
            <a:endParaRPr lang="en-US" altLang="en-US" b="1" dirty="0">
              <a:solidFill>
                <a:schemeClr val="tx1"/>
              </a:solidFill>
              <a:latin typeface="Times New Roman" panose="02020603050405020304" pitchFamily="18" charset="0"/>
              <a:ea typeface="Times New Roman" panose="02020603050405020304" pitchFamily="18" charset="0"/>
            </a:endParaRPr>
          </a:p>
        </p:txBody>
      </p:sp>
      <p:sp>
        <p:nvSpPr>
          <p:cNvPr id="12" name="Text Box 11"/>
          <p:cNvSpPr txBox="1"/>
          <p:nvPr/>
        </p:nvSpPr>
        <p:spPr>
          <a:xfrm>
            <a:off x="7392035" y="5640705"/>
            <a:ext cx="1724025" cy="58356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dirty="0">
                <a:solidFill>
                  <a:schemeClr val="tx1"/>
                </a:solidFill>
                <a:latin typeface="Times New Roman" panose="02020603050405020304" pitchFamily="18" charset="0"/>
              </a:rPr>
              <a:t>Thế nào?</a:t>
            </a:r>
            <a:endParaRPr lang="en-US" altLang="en-US" b="1" dirty="0">
              <a:solidFill>
                <a:schemeClr val="tx1"/>
              </a:solidFill>
              <a:latin typeface="Times New Roman" panose="02020603050405020304" pitchFamily="18" charset="0"/>
              <a:ea typeface="Times New Roman" panose="02020603050405020304" pitchFamily="18" charset="0"/>
            </a:endParaRPr>
          </a:p>
        </p:txBody>
      </p:sp>
      <p:cxnSp>
        <p:nvCxnSpPr>
          <p:cNvPr id="13" name="Straight Connector 12"/>
          <p:cNvCxnSpPr/>
          <p:nvPr/>
        </p:nvCxnSpPr>
        <p:spPr>
          <a:xfrm flipH="1">
            <a:off x="6483350" y="3429000"/>
            <a:ext cx="831850" cy="0"/>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534150" y="4648200"/>
            <a:ext cx="857250" cy="0"/>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510020" y="5943600"/>
            <a:ext cx="857250" cy="0"/>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heckerboard(across)">
                                      <p:cBhvr>
                                        <p:cTn id="11" dur="500"/>
                                        <p:tgtEl>
                                          <p:spTgt spid="7"/>
                                        </p:tgtEl>
                                      </p:cBhvr>
                                    </p:animEffect>
                                  </p:childTnLst>
                                </p:cTn>
                              </p:par>
                              <p:par>
                                <p:cTn id="12" presetID="4" presetClass="entr" presetSubtype="16"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ox(in)">
                                      <p:cBhvr>
                                        <p:cTn id="14" dur="20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heckerboard(across)">
                                      <p:cBhvr>
                                        <p:cTn id="19" dur="500"/>
                                        <p:tgtEl>
                                          <p:spTgt spid="8"/>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ox(in)">
                                      <p:cBhvr>
                                        <p:cTn id="22" dur="2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ox(in)">
                                      <p:cBhvr>
                                        <p:cTn id="30" dur="20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checkerboard(across)">
                                      <p:cBhvr>
                                        <p:cTn id="35" dur="500"/>
                                        <p:tgtEl>
                                          <p:spTgt spid="13"/>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ox(in)">
                                      <p:cBhvr>
                                        <p:cTn id="38" dur="20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checkerboard(across)">
                                      <p:cBhvr>
                                        <p:cTn id="43" dur="500"/>
                                        <p:tgtEl>
                                          <p:spTgt spid="14"/>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ox(in)">
                                      <p:cBhvr>
                                        <p:cTn id="46" dur="20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checkerboard(across)">
                                      <p:cBhvr>
                                        <p:cTn id="51" dur="500"/>
                                        <p:tgtEl>
                                          <p:spTgt spid="15"/>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box(in)">
                                      <p:cBhvr>
                                        <p:cTn id="5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bldLvl="0" animBg="1"/>
      <p:bldP spid="19" grpId="0" bldLvl="0" animBg="1"/>
      <p:bldP spid="17" grpId="1" animBg="1"/>
      <p:bldP spid="18" grpId="1" animBg="1"/>
      <p:bldP spid="19" grpId="1" animBg="1"/>
      <p:bldP spid="10" grpId="0" bldLvl="0" animBg="1"/>
      <p:bldP spid="11" grpId="0" bldLvl="0" animBg="1"/>
      <p:bldP spid="12" grpId="0" bldLvl="0" animBg="1"/>
      <p:bldP spid="10" grpId="1" animBg="1"/>
      <p:bldP spid="11" grpId="1" animBg="1"/>
      <p:bldP spid="12" grpId="1"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6" name="Picture 5" descr="PinkFlowers"/>
          <p:cNvPicPr>
            <a:picLocks noChangeAspect="1"/>
          </p:cNvPicPr>
          <p:nvPr/>
        </p:nvPicPr>
        <p:blipFill>
          <a:blip r:embed="rId1"/>
          <a:stretch>
            <a:fillRect/>
          </a:stretch>
        </p:blipFill>
        <p:spPr>
          <a:xfrm>
            <a:off x="347663" y="6045200"/>
            <a:ext cx="1219200" cy="687388"/>
          </a:xfrm>
          <a:prstGeom prst="rect">
            <a:avLst/>
          </a:prstGeom>
          <a:noFill/>
          <a:ln w="9525">
            <a:noFill/>
          </a:ln>
        </p:spPr>
      </p:pic>
      <p:pic>
        <p:nvPicPr>
          <p:cNvPr id="16387" name="Picture 6" descr="Flower7"/>
          <p:cNvPicPr>
            <a:picLocks noChangeAspect="1"/>
          </p:cNvPicPr>
          <p:nvPr/>
        </p:nvPicPr>
        <p:blipFill>
          <a:blip r:embed="rId2"/>
          <a:stretch>
            <a:fillRect/>
          </a:stretch>
        </p:blipFill>
        <p:spPr>
          <a:xfrm>
            <a:off x="8297863" y="0"/>
            <a:ext cx="571500" cy="590550"/>
          </a:xfrm>
          <a:prstGeom prst="rect">
            <a:avLst/>
          </a:prstGeom>
          <a:noFill/>
          <a:ln w="9525">
            <a:noFill/>
          </a:ln>
        </p:spPr>
      </p:pic>
      <p:pic>
        <p:nvPicPr>
          <p:cNvPr id="16388" name="Picture 7" descr="FloralCorner3"/>
          <p:cNvPicPr>
            <a:picLocks noChangeAspect="1"/>
          </p:cNvPicPr>
          <p:nvPr/>
        </p:nvPicPr>
        <p:blipFill>
          <a:blip r:embed="rId3"/>
          <a:stretch>
            <a:fillRect/>
          </a:stretch>
        </p:blipFill>
        <p:spPr>
          <a:xfrm>
            <a:off x="7643813" y="5080000"/>
            <a:ext cx="1444625" cy="1701800"/>
          </a:xfrm>
          <a:prstGeom prst="rect">
            <a:avLst/>
          </a:prstGeom>
          <a:noFill/>
          <a:ln w="9525">
            <a:noFill/>
          </a:ln>
        </p:spPr>
      </p:pic>
      <p:pic>
        <p:nvPicPr>
          <p:cNvPr id="16389" name="Picture 8" descr="FloralCorner3"/>
          <p:cNvPicPr>
            <a:picLocks noChangeAspect="1"/>
          </p:cNvPicPr>
          <p:nvPr/>
        </p:nvPicPr>
        <p:blipFill>
          <a:blip r:embed="rId3"/>
          <a:stretch>
            <a:fillRect/>
          </a:stretch>
        </p:blipFill>
        <p:spPr>
          <a:xfrm rot="10800000">
            <a:off x="117475" y="125413"/>
            <a:ext cx="1804988" cy="1201737"/>
          </a:xfrm>
          <a:prstGeom prst="rect">
            <a:avLst/>
          </a:prstGeom>
          <a:noFill/>
          <a:ln w="9525">
            <a:noFill/>
          </a:ln>
        </p:spPr>
      </p:pic>
      <p:pic>
        <p:nvPicPr>
          <p:cNvPr id="16390" name="Picture 9" descr="Flower7"/>
          <p:cNvPicPr>
            <a:picLocks noChangeAspect="1"/>
          </p:cNvPicPr>
          <p:nvPr/>
        </p:nvPicPr>
        <p:blipFill>
          <a:blip r:embed="rId2"/>
          <a:stretch>
            <a:fillRect/>
          </a:stretch>
        </p:blipFill>
        <p:spPr>
          <a:xfrm>
            <a:off x="7567613" y="317500"/>
            <a:ext cx="571500" cy="590550"/>
          </a:xfrm>
          <a:prstGeom prst="rect">
            <a:avLst/>
          </a:prstGeom>
          <a:noFill/>
          <a:ln w="9525">
            <a:noFill/>
          </a:ln>
        </p:spPr>
      </p:pic>
      <p:pic>
        <p:nvPicPr>
          <p:cNvPr id="16391" name="Picture 10" descr="Flower7"/>
          <p:cNvPicPr>
            <a:picLocks noChangeAspect="1"/>
          </p:cNvPicPr>
          <p:nvPr/>
        </p:nvPicPr>
        <p:blipFill>
          <a:blip r:embed="rId2"/>
          <a:stretch>
            <a:fillRect/>
          </a:stretch>
        </p:blipFill>
        <p:spPr>
          <a:xfrm>
            <a:off x="8181975" y="931863"/>
            <a:ext cx="571500" cy="590550"/>
          </a:xfrm>
          <a:prstGeom prst="rect">
            <a:avLst/>
          </a:prstGeom>
          <a:noFill/>
          <a:ln w="9525">
            <a:noFill/>
          </a:ln>
        </p:spPr>
      </p:pic>
      <p:pic>
        <p:nvPicPr>
          <p:cNvPr id="22539" name="Noi lua len em.wav">
            <a:hlinkClick r:id="" action="ppaction://media"/>
          </p:cNvPr>
          <p:cNvPicPr>
            <a:picLocks noRot="1" noChangeAspect="1"/>
          </p:cNvPicPr>
          <p:nvPr>
            <a:audioFile r:link="rId4"/>
            <p:extLst>
              <p:ext uri="{DAA4B4D4-6D71-4841-9C94-3DE7FCFB9230}">
                <p14:media xmlns:p14="http://schemas.microsoft.com/office/powerpoint/2010/main" r:link="rId5"/>
              </p:ext>
            </p:extLst>
          </p:nvPr>
        </p:nvPicPr>
        <p:blipFill>
          <a:blip r:embed="rId6"/>
          <a:stretch>
            <a:fillRect/>
          </a:stretch>
        </p:blipFill>
        <p:spPr>
          <a:xfrm>
            <a:off x="7086600" y="6324600"/>
            <a:ext cx="533400" cy="533400"/>
          </a:xfrm>
          <a:prstGeom prst="rect">
            <a:avLst/>
          </a:prstGeom>
          <a:noFill/>
          <a:ln w="9525">
            <a:noFill/>
          </a:ln>
        </p:spPr>
      </p:pic>
      <p:sp>
        <p:nvSpPr>
          <p:cNvPr id="12" name="Rectangle 11"/>
          <p:cNvSpPr/>
          <p:nvPr/>
        </p:nvSpPr>
        <p:spPr>
          <a:xfrm>
            <a:off x="609599" y="990600"/>
            <a:ext cx="8257562" cy="830997"/>
          </a:xfrm>
          <a:prstGeom prst="rect">
            <a:avLst/>
          </a:prstGeom>
          <a:noFill/>
          <a:scene3d>
            <a:camera prst="perspectiveHeroicExtremeRightFacing"/>
            <a:lightRig rig="threePt" dir="t"/>
          </a:scene3d>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all" spc="0" normalizeH="0" baseline="0" noProof="0"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Tiết</a:t>
            </a:r>
            <a:r>
              <a:rPr kumimoji="0" lang="en-US" sz="4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all" spc="0" normalizeH="0" baseline="0" noProof="0"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học</a:t>
            </a:r>
            <a:r>
              <a:rPr kumimoji="0" lang="en-US" sz="4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all" spc="0" normalizeH="0" baseline="0" noProof="0"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kết</a:t>
            </a:r>
            <a:r>
              <a:rPr kumimoji="0" lang="en-US" sz="4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all" spc="0" normalizeH="0" baseline="0" noProof="0"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thúc</a:t>
            </a:r>
            <a:r>
              <a:rPr kumimoji="0" lang="en-US" sz="4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a:t>
            </a:r>
            <a:endParaRPr kumimoji="0" lang="en-US" sz="4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endParaRPr>
          </a:p>
        </p:txBody>
      </p:sp>
      <p:sp>
        <p:nvSpPr>
          <p:cNvPr id="13" name="Rectangle 12"/>
          <p:cNvSpPr/>
          <p:nvPr/>
        </p:nvSpPr>
        <p:spPr>
          <a:xfrm>
            <a:off x="914400" y="2895600"/>
            <a:ext cx="7924799" cy="2308324"/>
          </a:xfrm>
          <a:prstGeom prst="rect">
            <a:avLst/>
          </a:prstGeom>
          <a:noFill/>
          <a:scene3d>
            <a:camera prst="perspectiveHeroicExtremeRightFacing"/>
            <a:lightRig rig="threePt" dir="t"/>
          </a:scene3d>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4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all" spc="0" normalizeH="0" baseline="0" noProof="0"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CHÚC</a:t>
            </a:r>
            <a:r>
              <a:rPr kumimoji="0" lang="en-US" sz="4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all" spc="0" normalizeH="0" baseline="0" noProof="0"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CÁC</a:t>
            </a:r>
            <a:r>
              <a:rPr kumimoji="0" lang="en-US" sz="4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all" spc="0" normalizeH="0" baseline="0" noProof="0"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em</a:t>
            </a:r>
            <a:r>
              <a:rPr kumimoji="0" lang="en-US" sz="4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all" spc="0" normalizeH="0" baseline="0" noProof="0"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CHĂM</a:t>
            </a:r>
            <a:r>
              <a:rPr kumimoji="0" lang="en-US" sz="4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all" spc="0" normalizeH="0" baseline="0" noProof="0"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NGOAN</a:t>
            </a:r>
            <a:r>
              <a:rPr kumimoji="0" lang="en-US" sz="4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all" spc="0" normalizeH="0" baseline="0" noProof="0"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học</a:t>
            </a:r>
            <a:r>
              <a:rPr kumimoji="0" lang="en-US" sz="4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all" spc="0" normalizeH="0" baseline="0" noProof="0"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tốt</a:t>
            </a:r>
            <a:r>
              <a:rPr kumimoji="0" lang="en-US" sz="4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a:t>
            </a:r>
            <a:endParaRPr kumimoji="0" lang="en-US" sz="4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zoom/>
  </p:transition>
  <p:timing>
    <p:tnLst>
      <p:par>
        <p:cTn id="1" dur="indefinite" restart="never" nodeType="tmRoot">
          <p:childTnLst>
            <p:seq concurrent="1" nextAc="seek">
              <p:cTn id="2" restart="whenNotActive" fill="hold" evtFilter="cancelBubble" nodeType="interactiveSeq">
                <p:stCondLst>
                  <p:cond evt="onClick" delay="0">
                    <p:tgtEl>
                      <p:spTgt spid="2253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9254" fill="hold"/>
                                        <p:tgtEl>
                                          <p:spTgt spid="22539"/>
                                        </p:tgtEl>
                                      </p:cBhvr>
                                    </p:cmd>
                                  </p:childTnLst>
                                </p:cTn>
                              </p:par>
                            </p:childTnLst>
                          </p:cTn>
                        </p:par>
                      </p:childTnLst>
                    </p:cTn>
                  </p:par>
                </p:childTnLst>
              </p:cTn>
              <p:nextCondLst>
                <p:cond evt="onClick" delay="0">
                  <p:tgtEl>
                    <p:spTgt spid="2253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253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Diagram&#10;&#10;Description automatically generated"/>
          <p:cNvPicPr>
            <a:picLocks noChangeAspect="1"/>
          </p:cNvPicPr>
          <p:nvPr/>
        </p:nvPicPr>
        <p:blipFill rotWithShape="1">
          <a:blip r:embed="rId1"/>
          <a:srcRect t="10040" b="7020"/>
          <a:stretch>
            <a:fillRect/>
          </a:stretch>
        </p:blipFill>
        <p:spPr>
          <a:xfrm>
            <a:off x="0" y="0"/>
            <a:ext cx="9230360" cy="6000750"/>
          </a:xfrm>
          <a:prstGeom prst="rect">
            <a:avLst/>
          </a:prstGeom>
        </p:spPr>
      </p:pic>
      <p:sp>
        <p:nvSpPr>
          <p:cNvPr id="9237" name="Rectangle 33"/>
          <p:cNvSpPr/>
          <p:nvPr/>
        </p:nvSpPr>
        <p:spPr>
          <a:xfrm>
            <a:off x="2895600" y="1066800"/>
            <a:ext cx="4609465" cy="922020"/>
          </a:xfrm>
          <a:prstGeom prst="rect">
            <a:avLst/>
          </a:prstGeom>
          <a:noFill/>
          <a:ln w="9525">
            <a:noFill/>
          </a:ln>
        </p:spPr>
        <p:txBody>
          <a:bodyPr wrap="square">
            <a:spAutoFit/>
          </a:bodyPr>
          <a:p>
            <a:pPr algn="ctr"/>
            <a:r>
              <a:rPr lang="en-US" sz="5400" b="1" dirty="0">
                <a:solidFill>
                  <a:srgbClr val="FF0000"/>
                </a:solidFill>
                <a:latin typeface="Times New Roman" panose="02020603050405020304" pitchFamily="18" charset="0"/>
                <a:cs typeface="Times New Roman" panose="02020603050405020304" pitchFamily="18" charset="0"/>
              </a:rPr>
              <a:t>Khởi động</a:t>
            </a:r>
            <a:endParaRPr lang="en-US" sz="5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8" name="Picture 3" descr="CUA 1.jpg"/>
          <p:cNvPicPr>
            <a:picLocks noChangeAspect="1"/>
          </p:cNvPicPr>
          <p:nvPr/>
        </p:nvPicPr>
        <p:blipFill>
          <a:blip r:embed="rId1"/>
          <a:stretch>
            <a:fillRect/>
          </a:stretch>
        </p:blipFill>
        <p:spPr>
          <a:xfrm>
            <a:off x="381000" y="2087563"/>
            <a:ext cx="4346575" cy="4495800"/>
          </a:xfrm>
          <a:prstGeom prst="rect">
            <a:avLst/>
          </a:prstGeom>
          <a:noFill/>
          <a:ln w="9525">
            <a:noFill/>
          </a:ln>
        </p:spPr>
      </p:pic>
      <p:sp>
        <p:nvSpPr>
          <p:cNvPr id="5" name="Rectangle 4"/>
          <p:cNvSpPr/>
          <p:nvPr/>
        </p:nvSpPr>
        <p:spPr>
          <a:xfrm>
            <a:off x="1219200" y="3840480"/>
            <a:ext cx="2569845" cy="272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Rectangle 16">
            <a:hlinkClick r:id="rId2" action="ppaction://hlinksldjump"/>
          </p:cNvPr>
          <p:cNvSpPr/>
          <p:nvPr/>
        </p:nvSpPr>
        <p:spPr>
          <a:xfrm>
            <a:off x="1219200" y="3841750"/>
            <a:ext cx="1350645" cy="1296670"/>
          </a:xfrm>
          <a:prstGeom prst="rect">
            <a:avLst/>
          </a:prstGeom>
          <a:solidFill>
            <a:srgbClr val="FFFF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1</a:t>
            </a:r>
            <a:endPar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8" name="Rectangle 17">
            <a:hlinkClick r:id="rId3" action="ppaction://hlinksldjump"/>
          </p:cNvPr>
          <p:cNvSpPr/>
          <p:nvPr/>
        </p:nvSpPr>
        <p:spPr>
          <a:xfrm>
            <a:off x="2559050" y="3840480"/>
            <a:ext cx="1229995" cy="1296670"/>
          </a:xfrm>
          <a:prstGeom prst="rect">
            <a:avLst/>
          </a:prstGeom>
          <a:solidFill>
            <a:srgbClr val="FFFF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2</a:t>
            </a:r>
            <a:endPar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9" name="Rectangle 18">
            <a:hlinkClick r:id="rId4" action="ppaction://hlinksldjump"/>
          </p:cNvPr>
          <p:cNvSpPr/>
          <p:nvPr/>
        </p:nvSpPr>
        <p:spPr>
          <a:xfrm>
            <a:off x="1243330" y="5138420"/>
            <a:ext cx="1337310" cy="1424305"/>
          </a:xfrm>
          <a:prstGeom prst="rect">
            <a:avLst/>
          </a:prstGeom>
          <a:solidFill>
            <a:srgbClr val="FFFF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3</a:t>
            </a:r>
            <a:endPar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0" name="Rectangle 19">
            <a:hlinkClick r:id="rId5" action="ppaction://hlinksldjump"/>
          </p:cNvPr>
          <p:cNvSpPr/>
          <p:nvPr/>
        </p:nvSpPr>
        <p:spPr>
          <a:xfrm>
            <a:off x="2569845" y="5138420"/>
            <a:ext cx="1229995" cy="1445895"/>
          </a:xfrm>
          <a:prstGeom prst="rect">
            <a:avLst/>
          </a:prstGeom>
          <a:solidFill>
            <a:srgbClr val="FFFF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4</a:t>
            </a:r>
            <a:endPar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30" name="Picture 29" descr="CUA 2.jpg"/>
          <p:cNvPicPr>
            <a:picLocks noChangeAspect="1"/>
          </p:cNvPicPr>
          <p:nvPr/>
        </p:nvPicPr>
        <p:blipFill>
          <a:blip r:embed="rId6"/>
          <a:stretch>
            <a:fillRect/>
          </a:stretch>
        </p:blipFill>
        <p:spPr>
          <a:xfrm>
            <a:off x="1234440" y="3848735"/>
            <a:ext cx="1299845" cy="2713990"/>
          </a:xfrm>
          <a:prstGeom prst="rect">
            <a:avLst/>
          </a:prstGeom>
          <a:noFill/>
          <a:ln w="9525">
            <a:noFill/>
          </a:ln>
        </p:spPr>
      </p:pic>
      <p:pic>
        <p:nvPicPr>
          <p:cNvPr id="31" name="Picture 30" descr="CUA 4.jpg"/>
          <p:cNvPicPr>
            <a:picLocks noChangeAspect="1"/>
          </p:cNvPicPr>
          <p:nvPr/>
        </p:nvPicPr>
        <p:blipFill>
          <a:blip r:embed="rId7"/>
          <a:stretch>
            <a:fillRect/>
          </a:stretch>
        </p:blipFill>
        <p:spPr>
          <a:xfrm>
            <a:off x="2514600" y="3848735"/>
            <a:ext cx="1371600" cy="2713355"/>
          </a:xfrm>
          <a:prstGeom prst="rect">
            <a:avLst/>
          </a:prstGeom>
          <a:noFill/>
          <a:ln w="9525">
            <a:noFill/>
          </a:ln>
        </p:spPr>
      </p:pic>
      <p:sp>
        <p:nvSpPr>
          <p:cNvPr id="32" name="Oval 31"/>
          <p:cNvSpPr/>
          <p:nvPr/>
        </p:nvSpPr>
        <p:spPr>
          <a:xfrm>
            <a:off x="1981200" y="2133600"/>
            <a:ext cx="1117600" cy="81407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2800" b="1" dirty="0">
                <a:solidFill>
                  <a:srgbClr val="FFFFFF"/>
                </a:solidFill>
                <a:latin typeface="Calibri" panose="020F0502020204030204" pitchFamily="34" charset="0"/>
              </a:rPr>
              <a:t>MỞ</a:t>
            </a:r>
            <a:endParaRPr sz="2800" b="1" dirty="0">
              <a:solidFill>
                <a:srgbClr val="FFFFFF"/>
              </a:solidFill>
              <a:latin typeface="Calibri" panose="020F0502020204030204" pitchFamily="34" charset="0"/>
            </a:endParaRPr>
          </a:p>
        </p:txBody>
      </p:sp>
      <p:sp>
        <p:nvSpPr>
          <p:cNvPr id="9237" name="Rectangle 33"/>
          <p:cNvSpPr/>
          <p:nvPr/>
        </p:nvSpPr>
        <p:spPr>
          <a:xfrm>
            <a:off x="1524000" y="92710"/>
            <a:ext cx="6280150" cy="1568450"/>
          </a:xfrm>
          <a:prstGeom prst="rect">
            <a:avLst/>
          </a:prstGeom>
          <a:noFill/>
          <a:ln w="9525">
            <a:noFill/>
          </a:ln>
        </p:spPr>
        <p:txBody>
          <a:bodyPr wrap="square">
            <a:spAutoFit/>
          </a:bodyPr>
          <a:p>
            <a:pPr algn="ctr"/>
            <a:r>
              <a:rPr sz="4800" b="1" dirty="0">
                <a:solidFill>
                  <a:srgbClr val="FF0000"/>
                </a:solidFill>
                <a:latin typeface="Times New Roman" panose="02020603050405020304" pitchFamily="18" charset="0"/>
                <a:cs typeface="Times New Roman" panose="02020603050405020304" pitchFamily="18" charset="0"/>
              </a:rPr>
              <a:t>Trò chơi: </a:t>
            </a:r>
            <a:endParaRPr sz="4800" b="1" dirty="0">
              <a:solidFill>
                <a:srgbClr val="FF0000"/>
              </a:solidFill>
              <a:latin typeface="Times New Roman" panose="02020603050405020304" pitchFamily="18" charset="0"/>
              <a:cs typeface="Times New Roman" panose="02020603050405020304" pitchFamily="18" charset="0"/>
            </a:endParaRPr>
          </a:p>
          <a:p>
            <a:pPr algn="ctr"/>
            <a:r>
              <a:rPr sz="4800" b="1" dirty="0">
                <a:solidFill>
                  <a:srgbClr val="FF0000"/>
                </a:solidFill>
                <a:latin typeface="Times New Roman" panose="02020603050405020304" pitchFamily="18" charset="0"/>
                <a:cs typeface="Times New Roman" panose="02020603050405020304" pitchFamily="18" charset="0"/>
              </a:rPr>
              <a:t>Ô CỬA BÍ MẬT</a:t>
            </a:r>
            <a:endParaRPr sz="4800" b="1" dirty="0">
              <a:solidFill>
                <a:srgbClr val="FF0000"/>
              </a:solidFill>
              <a:latin typeface="Times New Roman" panose="02020603050405020304" pitchFamily="18" charset="0"/>
              <a:cs typeface="Times New Roman" panose="02020603050405020304" pitchFamily="18" charset="0"/>
            </a:endParaRPr>
          </a:p>
        </p:txBody>
      </p:sp>
      <p:sp>
        <p:nvSpPr>
          <p:cNvPr id="2" name="Text Box 1"/>
          <p:cNvSpPr txBox="1"/>
          <p:nvPr/>
        </p:nvSpPr>
        <p:spPr>
          <a:xfrm>
            <a:off x="4897755" y="92710"/>
            <a:ext cx="309880" cy="368300"/>
          </a:xfrm>
          <a:prstGeom prst="rect">
            <a:avLst/>
          </a:prstGeom>
          <a:noFill/>
        </p:spPr>
        <p:txBody>
          <a:bodyPr wrap="none" rtlCol="0">
            <a:spAutoFit/>
          </a:bodyPr>
          <a:p>
            <a:endParaRPr lang="en-US"/>
          </a:p>
        </p:txBody>
      </p:sp>
      <p:sp>
        <p:nvSpPr>
          <p:cNvPr id="3" name="Right Arrow 2">
            <a:hlinkClick r:id="rId8" action="ppaction://hlinksldjump"/>
          </p:cNvPr>
          <p:cNvSpPr/>
          <p:nvPr/>
        </p:nvSpPr>
        <p:spPr>
          <a:xfrm>
            <a:off x="5562600" y="5965190"/>
            <a:ext cx="1676400" cy="81661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3600" b="1"/>
              <a:t>Go</a:t>
            </a:r>
            <a:endParaRPr lang="en-US" sz="3600" b="1"/>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5" presetClass="exit" presetSubtype="10" fill="hold" grpId="0" nodeType="clickEffect">
                                  <p:stCondLst>
                                    <p:cond delay="0"/>
                                  </p:stCondLst>
                                  <p:childTnLst>
                                    <p:animEffect transition="out" filter="checkerboard(across)">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5" presetClass="exit" presetSubtype="10" fill="hold" grpId="0" nodeType="clickEffect">
                                  <p:stCondLst>
                                    <p:cond delay="0"/>
                                  </p:stCondLst>
                                  <p:childTnLst>
                                    <p:animEffect transition="out" filter="checkerboard(across)">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0" restart="whenNotActive" fill="hold" evtFilter="cancelBubble" nodeType="interactiveSeq">
                <p:stCondLst>
                  <p:cond evt="onClick" delay="0">
                    <p:tgtEl>
                      <p:spTgt spid="32"/>
                    </p:tgtEl>
                  </p:cond>
                </p:stCondLst>
                <p:endSync evt="end" delay="0">
                  <p:rtn val="all"/>
                </p:endSync>
                <p:childTnLst>
                  <p:par>
                    <p:cTn id="21" fill="hold">
                      <p:stCondLst>
                        <p:cond delay="0"/>
                      </p:stCondLst>
                      <p:childTnLst>
                        <p:par>
                          <p:cTn id="22" fill="hold">
                            <p:stCondLst>
                              <p:cond delay="0"/>
                            </p:stCondLst>
                            <p:childTnLst>
                              <p:par>
                                <p:cTn id="23" presetID="12" presetClass="exit" presetSubtype="8" fill="hold" nodeType="clickEffect">
                                  <p:stCondLst>
                                    <p:cond delay="0"/>
                                  </p:stCondLst>
                                  <p:childTnLst>
                                    <p:animEffect transition="out" filter="slide(fromLeft)">
                                      <p:cBhvr>
                                        <p:cTn id="24" dur="500"/>
                                        <p:tgtEl>
                                          <p:spTgt spid="30"/>
                                        </p:tgtEl>
                                      </p:cBhvr>
                                    </p:animEffect>
                                    <p:set>
                                      <p:cBhvr>
                                        <p:cTn id="25" dur="1" fill="hold">
                                          <p:stCondLst>
                                            <p:cond delay="499"/>
                                          </p:stCondLst>
                                        </p:cTn>
                                        <p:tgtEl>
                                          <p:spTgt spid="30"/>
                                        </p:tgtEl>
                                        <p:attrNameLst>
                                          <p:attrName>style.visibility</p:attrName>
                                        </p:attrNameLst>
                                      </p:cBhvr>
                                      <p:to>
                                        <p:strVal val="hidden"/>
                                      </p:to>
                                    </p:set>
                                  </p:childTnLst>
                                </p:cTn>
                              </p:par>
                              <p:par>
                                <p:cTn id="26" presetID="12" presetClass="exit" presetSubtype="2" fill="hold" nodeType="withEffect">
                                  <p:stCondLst>
                                    <p:cond delay="0"/>
                                  </p:stCondLst>
                                  <p:childTnLst>
                                    <p:animEffect transition="out" filter="slide(fromRight)">
                                      <p:cBhvr>
                                        <p:cTn id="27" dur="500"/>
                                        <p:tgtEl>
                                          <p:spTgt spid="31"/>
                                        </p:tgtEl>
                                      </p:cBhvr>
                                    </p:animEffect>
                                    <p:set>
                                      <p:cBhvr>
                                        <p:cTn id="28"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29" restart="whenNotActive" fill="hold" evtFilter="cancelBubble" nodeType="interactiveSeq">
                <p:stCondLst>
                  <p:cond evt="onClick" delay="0">
                    <p:tgtEl>
                      <p:spTgt spid="17"/>
                    </p:tgtEl>
                  </p:cond>
                </p:stCondLst>
                <p:endSync evt="end" delay="0">
                  <p:rtn val="all"/>
                </p:endSync>
                <p:childTnLst>
                  <p:par>
                    <p:cTn id="30" fill="hold">
                      <p:stCondLst>
                        <p:cond delay="0"/>
                      </p:stCondLst>
                      <p:childTnLst>
                        <p:par>
                          <p:cTn id="31" fill="hold">
                            <p:stCondLst>
                              <p:cond delay="0"/>
                            </p:stCondLst>
                            <p:childTnLst>
                              <p:par>
                                <p:cTn id="32" presetID="8" presetClass="exit" presetSubtype="32" fill="hold" grpId="0" nodeType="clickEffect">
                                  <p:stCondLst>
                                    <p:cond delay="0"/>
                                  </p:stCondLst>
                                  <p:childTnLst>
                                    <p:animEffect transition="out" filter="diamond(out)">
                                      <p:cBhvr>
                                        <p:cTn id="33" dur="2000"/>
                                        <p:tgtEl>
                                          <p:spTgt spid="17"/>
                                        </p:tgtEl>
                                      </p:cBhvr>
                                    </p:animEffect>
                                    <p:set>
                                      <p:cBhvr>
                                        <p:cTn id="34" dur="1" fill="hold">
                                          <p:stCondLst>
                                            <p:cond delay="1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8" grpId="0" bldLvl="0" animBg="1"/>
      <p:bldP spid="19" grpId="0" bldLvl="0" animBg="1"/>
      <p:bldP spid="20" grpId="0" bldLvl="0" animBg="1"/>
      <p:bldP spid="17" grpId="0" bldLvl="0" animBg="1"/>
      <p:bldP spid="1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Title 1"/>
          <p:cNvSpPr>
            <a:spLocks noGrp="1"/>
          </p:cNvSpPr>
          <p:nvPr>
            <p:ph type="title"/>
          </p:nvPr>
        </p:nvSpPr>
        <p:spPr>
          <a:xfrm>
            <a:off x="2349500" y="76200"/>
            <a:ext cx="4431665" cy="812165"/>
          </a:xfrm>
        </p:spPr>
        <p:txBody>
          <a:bodyPr vert="horz" wrap="square" lIns="91440" tIns="45720" rIns="91440" bIns="45720" anchor="ctr" anchorCtr="0"/>
          <a:p>
            <a:pPr eaLnBrk="1" hangingPunct="1"/>
            <a:r>
              <a:rPr lang="en-US" sz="4000" b="1" dirty="0">
                <a:solidFill>
                  <a:srgbClr val="0000CC"/>
                </a:solidFill>
                <a:latin typeface="Times New Roman" panose="02020603050405020304" pitchFamily="18" charset="0"/>
                <a:cs typeface="Times New Roman" panose="02020603050405020304" pitchFamily="18" charset="0"/>
              </a:rPr>
              <a:t>Ô cửa số</a:t>
            </a:r>
            <a:r>
              <a:rPr sz="4000" b="1" dirty="0">
                <a:solidFill>
                  <a:srgbClr val="0000CC"/>
                </a:solidFill>
                <a:latin typeface="Times New Roman" panose="02020603050405020304" pitchFamily="18" charset="0"/>
                <a:cs typeface="Times New Roman" panose="02020603050405020304" pitchFamily="18" charset="0"/>
              </a:rPr>
              <a:t> 1</a:t>
            </a:r>
            <a:endParaRPr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243" name="Picture 2" descr="D:\HINH DU TRU\dhtd.gif"/>
          <p:cNvPicPr>
            <a:picLocks noGrp="1" noChangeAspect="1"/>
          </p:cNvPicPr>
          <p:nvPr>
            <p:ph idx="1"/>
          </p:nvPr>
        </p:nvPicPr>
        <p:blipFill>
          <a:blip r:embed="rId1"/>
          <a:srcRect/>
          <a:stretch>
            <a:fillRect/>
          </a:stretch>
        </p:blipFill>
        <p:spPr>
          <a:xfrm>
            <a:off x="76835" y="5105400"/>
            <a:ext cx="1706563" cy="1706563"/>
          </a:xfrm>
        </p:spPr>
      </p:pic>
      <p:sp>
        <p:nvSpPr>
          <p:cNvPr id="5" name="Title 1"/>
          <p:cNvSpPr txBox="1"/>
          <p:nvPr/>
        </p:nvSpPr>
        <p:spPr>
          <a:xfrm>
            <a:off x="-13335" y="1371600"/>
            <a:ext cx="9157335" cy="1691640"/>
          </a:xfrm>
          <a:prstGeom prst="rect">
            <a:avLst/>
          </a:prstGeom>
        </p:spPr>
        <p:txBody>
          <a:bodyPr anchor="ctr"/>
          <a:p>
            <a:pPr>
              <a:buNone/>
            </a:pP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a:solidFill>
                  <a:srgbClr val="FF0000"/>
                </a:solidFill>
                <a:latin typeface="Times New Roman" panose="02020603050405020304" pitchFamily="18" charset="0"/>
                <a:cs typeface="Times New Roman" panose="02020603050405020304" pitchFamily="18" charset="0"/>
              </a:rPr>
              <a:t>Xác định chủ ngữ trong câu sau:</a:t>
            </a:r>
            <a:endParaRPr lang="en-US" sz="4000" b="1" dirty="0">
              <a:solidFill>
                <a:srgbClr val="FF0000"/>
              </a:solidFill>
              <a:latin typeface="Times New Roman" panose="02020603050405020304" pitchFamily="18" charset="0"/>
              <a:cs typeface="Times New Roman" panose="02020603050405020304" pitchFamily="18" charset="0"/>
            </a:endParaRPr>
          </a:p>
          <a:p>
            <a:pPr>
              <a:buNone/>
            </a:pPr>
            <a:r>
              <a:rPr lang="en-US" sz="4000" b="1" dirty="0">
                <a:solidFill>
                  <a:srgbClr val="0000CC"/>
                </a:solidFill>
                <a:latin typeface="Times New Roman" panose="02020603050405020304" pitchFamily="18" charset="0"/>
                <a:cs typeface="Times New Roman" panose="02020603050405020304" pitchFamily="18" charset="0"/>
              </a:rPr>
              <a:t>Mấy hôm nay, Chi đang rất bối rối.</a:t>
            </a:r>
            <a:endParaRPr lang="en-US"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Up Arrow 6">
            <a:hlinkClick r:id="rId2" action="ppaction://hlinksldjump"/>
          </p:cNvPr>
          <p:cNvSpPr/>
          <p:nvPr/>
        </p:nvSpPr>
        <p:spPr>
          <a:xfrm>
            <a:off x="7620000" y="4191000"/>
            <a:ext cx="1219200" cy="2209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B</a:t>
            </a:r>
            <a:endParaRPr kumimoji="0" lang="en-US" sz="2800" b="1" i="0" u="none" strike="noStrike" kern="1200" cap="none" spc="0" normalizeH="0" baseline="0" noProof="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A</a:t>
            </a:r>
            <a:endParaRPr kumimoji="0" lang="en-US" sz="2800" b="1" i="0" u="none" strike="noStrike" kern="1200" cap="none" spc="0" normalizeH="0" baseline="0" noProof="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C</a:t>
            </a:r>
            <a:endParaRPr kumimoji="0" lang="en-US" sz="2800" b="1" i="0" u="none" strike="noStrike" kern="1200" cap="none" spc="0" normalizeH="0" baseline="0" noProof="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K</a:t>
            </a:r>
            <a:endParaRPr kumimoji="0" lang="en-US" sz="2800" b="1" i="0" u="none" strike="noStrike" kern="1200" cap="none" spc="0" normalizeH="0" baseline="0" noProof="0">
              <a:ln>
                <a:noFill/>
              </a:ln>
              <a:solidFill>
                <a:schemeClr val="tx1"/>
              </a:solidFill>
              <a:effectLst/>
              <a:uLnTx/>
              <a:uFillTx/>
              <a:latin typeface="+mn-lt"/>
              <a:ea typeface="+mn-ea"/>
              <a:cs typeface="+mn-cs"/>
            </a:endParaRPr>
          </a:p>
        </p:txBody>
      </p:sp>
      <p:sp>
        <p:nvSpPr>
          <p:cNvPr id="3" name="Title 1">
            <a:hlinkClick r:id="rId2" action="ppaction://hlinksldjump"/>
          </p:cNvPr>
          <p:cNvSpPr txBox="1"/>
          <p:nvPr/>
        </p:nvSpPr>
        <p:spPr>
          <a:xfrm>
            <a:off x="-76200" y="2819400"/>
            <a:ext cx="9157335" cy="1691640"/>
          </a:xfrm>
          <a:prstGeom prst="rect">
            <a:avLst/>
          </a:prstGeom>
        </p:spPr>
        <p:txBody>
          <a:bodyPr anchor="ctr"/>
          <a:p>
            <a:pPr>
              <a:buNone/>
            </a:pPr>
            <a:r>
              <a:rPr lang="en-US" sz="4000" b="1" dirty="0">
                <a:solidFill>
                  <a:srgbClr val="FF0000"/>
                </a:solidFill>
                <a:latin typeface="Times New Roman" panose="02020603050405020304" pitchFamily="18" charset="0"/>
                <a:cs typeface="Times New Roman" panose="02020603050405020304" pitchFamily="18" charset="0"/>
              </a:rPr>
              <a:t>--&gt; chủ ngữ trong câu là: </a:t>
            </a:r>
            <a:r>
              <a:rPr lang="en-US" sz="4000" b="1" dirty="0">
                <a:solidFill>
                  <a:srgbClr val="0000CC"/>
                </a:solidFill>
                <a:latin typeface="Times New Roman" panose="02020603050405020304" pitchFamily="18" charset="0"/>
                <a:cs typeface="Times New Roman" panose="02020603050405020304" pitchFamily="18" charset="0"/>
              </a:rPr>
              <a:t>Chi</a:t>
            </a:r>
            <a:endParaRPr lang="en-US"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diamond(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7" name="Picture 2" descr="D:\HINH DU TRU\dhtd.gif"/>
          <p:cNvPicPr>
            <a:picLocks noGrp="1" noChangeAspect="1"/>
          </p:cNvPicPr>
          <p:nvPr>
            <p:ph idx="1"/>
          </p:nvPr>
        </p:nvPicPr>
        <p:blipFill>
          <a:blip r:embed="rId1"/>
          <a:srcRect/>
          <a:stretch>
            <a:fillRect/>
          </a:stretch>
        </p:blipFill>
        <p:spPr>
          <a:xfrm>
            <a:off x="1828800" y="4343400"/>
            <a:ext cx="1706563" cy="1706563"/>
          </a:xfrm>
        </p:spPr>
      </p:pic>
      <p:sp>
        <p:nvSpPr>
          <p:cNvPr id="7" name="Up Arrow 6">
            <a:hlinkClick r:id="rId2" action="ppaction://hlinksldjump"/>
          </p:cNvPr>
          <p:cNvSpPr/>
          <p:nvPr/>
        </p:nvSpPr>
        <p:spPr>
          <a:xfrm>
            <a:off x="7620000" y="4191000"/>
            <a:ext cx="1219200" cy="2209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B</a:t>
            </a:r>
            <a:endParaRPr kumimoji="0" lang="en-US" sz="2800" b="1" i="0" u="none" strike="noStrike" kern="1200" cap="none" spc="0" normalizeH="0" baseline="0" noProof="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A</a:t>
            </a:r>
            <a:endParaRPr kumimoji="0" lang="en-US" sz="2800" b="1" i="0" u="none" strike="noStrike" kern="1200" cap="none" spc="0" normalizeH="0" baseline="0" noProof="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C</a:t>
            </a:r>
            <a:endParaRPr kumimoji="0" lang="en-US" sz="2800" b="1" i="0" u="none" strike="noStrike" kern="1200" cap="none" spc="0" normalizeH="0" baseline="0" noProof="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K</a:t>
            </a:r>
            <a:endParaRPr kumimoji="0" lang="en-US" sz="2800" b="1" i="0" u="none" strike="noStrike" kern="1200" cap="none" spc="0" normalizeH="0" baseline="0" noProof="0">
              <a:ln>
                <a:noFill/>
              </a:ln>
              <a:solidFill>
                <a:schemeClr val="tx1"/>
              </a:solidFill>
              <a:effectLst/>
              <a:uLnTx/>
              <a:uFillTx/>
              <a:latin typeface="+mn-lt"/>
              <a:ea typeface="+mn-ea"/>
              <a:cs typeface="+mn-cs"/>
            </a:endParaRPr>
          </a:p>
        </p:txBody>
      </p:sp>
      <p:sp>
        <p:nvSpPr>
          <p:cNvPr id="2" name="Title 1"/>
          <p:cNvSpPr txBox="1"/>
          <p:nvPr/>
        </p:nvSpPr>
        <p:spPr>
          <a:xfrm>
            <a:off x="-13335" y="1371600"/>
            <a:ext cx="9157335" cy="1691640"/>
          </a:xfrm>
          <a:prstGeom prst="rect">
            <a:avLst/>
          </a:prstGeom>
        </p:spPr>
        <p:txBody>
          <a:bodyPr anchor="ctr"/>
          <a:p>
            <a:pPr>
              <a:buNone/>
            </a:pP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a:solidFill>
                  <a:srgbClr val="FF0000"/>
                </a:solidFill>
                <a:latin typeface="Times New Roman" panose="02020603050405020304" pitchFamily="18" charset="0"/>
                <a:cs typeface="Times New Roman" panose="02020603050405020304" pitchFamily="18" charset="0"/>
              </a:rPr>
              <a:t>Xác định chủ ngữ trong câu sau:</a:t>
            </a:r>
            <a:endParaRPr lang="en-US" sz="4000" b="1" dirty="0">
              <a:solidFill>
                <a:srgbClr val="FF0000"/>
              </a:solidFill>
              <a:latin typeface="Times New Roman" panose="02020603050405020304" pitchFamily="18" charset="0"/>
              <a:cs typeface="Times New Roman" panose="02020603050405020304" pitchFamily="18" charset="0"/>
            </a:endParaRPr>
          </a:p>
          <a:p>
            <a:pPr>
              <a:buNone/>
            </a:pPr>
            <a:r>
              <a:rPr lang="en-US" sz="4000" b="1" dirty="0">
                <a:solidFill>
                  <a:srgbClr val="0000CC"/>
                </a:solidFill>
                <a:latin typeface="Times New Roman" panose="02020603050405020304" pitchFamily="18" charset="0"/>
                <a:cs typeface="Times New Roman" panose="02020603050405020304" pitchFamily="18" charset="0"/>
              </a:rPr>
              <a:t>Rai-ân là một cậu bé người Can-na-đa.</a:t>
            </a:r>
            <a:endParaRPr lang="en-US"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itle 1">
            <a:hlinkClick r:id="rId2" action="ppaction://hlinksldjump"/>
          </p:cNvPr>
          <p:cNvSpPr txBox="1"/>
          <p:nvPr/>
        </p:nvSpPr>
        <p:spPr>
          <a:xfrm>
            <a:off x="-76200" y="2819400"/>
            <a:ext cx="9157335" cy="1691640"/>
          </a:xfrm>
          <a:prstGeom prst="rect">
            <a:avLst/>
          </a:prstGeom>
        </p:spPr>
        <p:txBody>
          <a:bodyPr anchor="ctr"/>
          <a:p>
            <a:pPr>
              <a:buNone/>
            </a:pPr>
            <a:r>
              <a:rPr lang="en-US" sz="4000" b="1" dirty="0">
                <a:solidFill>
                  <a:srgbClr val="FF0000"/>
                </a:solidFill>
                <a:latin typeface="Times New Roman" panose="02020603050405020304" pitchFamily="18" charset="0"/>
                <a:cs typeface="Times New Roman" panose="02020603050405020304" pitchFamily="18" charset="0"/>
              </a:rPr>
              <a:t>--&gt; chủ ngữ trong câu là: </a:t>
            </a:r>
            <a:r>
              <a:rPr lang="en-US" sz="4000" b="1" dirty="0">
                <a:solidFill>
                  <a:srgbClr val="0000CC"/>
                </a:solidFill>
                <a:latin typeface="Times New Roman" panose="02020603050405020304" pitchFamily="18" charset="0"/>
                <a:cs typeface="Times New Roman" panose="02020603050405020304" pitchFamily="18" charset="0"/>
              </a:rPr>
              <a:t>Rai-ân </a:t>
            </a:r>
            <a:endParaRPr lang="en-US"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242" name="Title 1"/>
          <p:cNvSpPr>
            <a:spLocks noGrp="1"/>
          </p:cNvSpPr>
          <p:nvPr>
            <p:ph type="title"/>
          </p:nvPr>
        </p:nvSpPr>
        <p:spPr>
          <a:xfrm>
            <a:off x="2349500" y="76200"/>
            <a:ext cx="4431665" cy="812165"/>
          </a:xfrm>
        </p:spPr>
        <p:txBody>
          <a:bodyPr vert="horz" wrap="square" lIns="91440" tIns="45720" rIns="91440" bIns="45720" anchor="ctr" anchorCtr="0"/>
          <a:p>
            <a:pPr eaLnBrk="1" hangingPunct="1"/>
            <a:r>
              <a:rPr lang="en-US" sz="4000" b="1" dirty="0">
                <a:solidFill>
                  <a:srgbClr val="0000CC"/>
                </a:solidFill>
                <a:latin typeface="Times New Roman" panose="02020603050405020304" pitchFamily="18" charset="0"/>
                <a:cs typeface="Times New Roman" panose="02020603050405020304" pitchFamily="18" charset="0"/>
              </a:rPr>
              <a:t>Ô cửa số</a:t>
            </a:r>
            <a:r>
              <a:rPr sz="4000" b="1" dirty="0">
                <a:solidFill>
                  <a:srgbClr val="0000CC"/>
                </a:solidFill>
                <a:latin typeface="Times New Roman" panose="02020603050405020304" pitchFamily="18" charset="0"/>
                <a:cs typeface="Times New Roman" panose="02020603050405020304" pitchFamily="18" charset="0"/>
              </a:rPr>
              <a:t> </a:t>
            </a:r>
            <a:r>
              <a:rPr lang="en-US" sz="4000" b="1" dirty="0">
                <a:solidFill>
                  <a:srgbClr val="0000CC"/>
                </a:solidFill>
                <a:latin typeface="Times New Roman" panose="02020603050405020304" pitchFamily="18" charset="0"/>
                <a:cs typeface="Times New Roman" panose="02020603050405020304" pitchFamily="18" charset="0"/>
              </a:rPr>
              <a:t>2</a:t>
            </a:r>
            <a:endParaRPr lang="en-US"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91" name="Picture 2" descr="D:\HINH DU TRU\dhtd.gif"/>
          <p:cNvPicPr>
            <a:picLocks noGrp="1" noChangeAspect="1"/>
          </p:cNvPicPr>
          <p:nvPr>
            <p:ph idx="1"/>
          </p:nvPr>
        </p:nvPicPr>
        <p:blipFill>
          <a:blip r:embed="rId1"/>
          <a:srcRect/>
          <a:stretch>
            <a:fillRect/>
          </a:stretch>
        </p:blipFill>
        <p:spPr>
          <a:xfrm>
            <a:off x="-151765" y="5257800"/>
            <a:ext cx="1706563" cy="1706563"/>
          </a:xfrm>
        </p:spPr>
      </p:pic>
      <p:sp>
        <p:nvSpPr>
          <p:cNvPr id="5" name="Title 1"/>
          <p:cNvSpPr txBox="1"/>
          <p:nvPr/>
        </p:nvSpPr>
        <p:spPr>
          <a:xfrm>
            <a:off x="0" y="1676400"/>
            <a:ext cx="9167495" cy="2819400"/>
          </a:xfrm>
          <a:prstGeom prst="rect">
            <a:avLst/>
          </a:prstGeom>
        </p:spPr>
        <p:txBody>
          <a:bodyPr anchor="ctr"/>
          <a:p>
            <a:pPr>
              <a:buNone/>
            </a:pPr>
            <a:r>
              <a:rPr lang="en-US" sz="3800" b="1" dirty="0">
                <a:solidFill>
                  <a:srgbClr val="FF0000"/>
                </a:solidFill>
                <a:latin typeface="Times New Roman" panose="02020603050405020304" pitchFamily="18" charset="0"/>
                <a:cs typeface="Times New Roman" panose="02020603050405020304" pitchFamily="18" charset="0"/>
              </a:rPr>
              <a:t>Chúc mừng bạn mở được ô cửa may mắn!</a:t>
            </a:r>
            <a:endParaRPr lang="en-US" sz="3800" b="1" dirty="0">
              <a:solidFill>
                <a:srgbClr val="FF0000"/>
              </a:solidFill>
              <a:latin typeface="Times New Roman" panose="02020603050405020304" pitchFamily="18" charset="0"/>
              <a:cs typeface="Times New Roman" panose="02020603050405020304" pitchFamily="18" charset="0"/>
            </a:endParaRPr>
          </a:p>
          <a:p>
            <a:pPr>
              <a:buNone/>
            </a:pPr>
            <a:r>
              <a:rPr lang="en-US" sz="4000" b="1" dirty="0">
                <a:solidFill>
                  <a:srgbClr val="0000CC"/>
                </a:solidFill>
                <a:latin typeface="Times New Roman" panose="02020603050405020304" pitchFamily="18" charset="0"/>
                <a:cs typeface="Times New Roman" panose="02020603050405020304" pitchFamily="18" charset="0"/>
              </a:rPr>
              <a:t>Bạn nhận được một phần quà..</a:t>
            </a:r>
            <a:endParaRPr lang="en-US" sz="4000" b="1" dirty="0">
              <a:solidFill>
                <a:srgbClr val="0000CC"/>
              </a:solidFill>
              <a:latin typeface="Times New Roman" panose="02020603050405020304" pitchFamily="18" charset="0"/>
              <a:cs typeface="Times New Roman" panose="02020603050405020304" pitchFamily="18" charset="0"/>
            </a:endParaRPr>
          </a:p>
          <a:p>
            <a:pPr>
              <a:buNone/>
            </a:pPr>
            <a:endParaRPr lang="en-US" sz="4000" b="1" dirty="0">
              <a:solidFill>
                <a:srgbClr val="0000CC"/>
              </a:solidFill>
              <a:latin typeface="Times New Roman" panose="02020603050405020304" pitchFamily="18" charset="0"/>
              <a:ea typeface="Times New Roman" panose="02020603050405020304" pitchFamily="18" charset="0"/>
            </a:endParaRPr>
          </a:p>
        </p:txBody>
      </p:sp>
      <p:sp>
        <p:nvSpPr>
          <p:cNvPr id="7" name="Up Arrow 6">
            <a:hlinkClick r:id="rId2" action="ppaction://hlinksldjump"/>
          </p:cNvPr>
          <p:cNvSpPr/>
          <p:nvPr/>
        </p:nvSpPr>
        <p:spPr>
          <a:xfrm>
            <a:off x="7620000" y="4191000"/>
            <a:ext cx="1219200" cy="2209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B</a:t>
            </a:r>
            <a:endParaRPr kumimoji="0" lang="en-US" sz="2800" b="1" i="0" u="none" strike="noStrike" kern="1200" cap="none" spc="0" normalizeH="0" baseline="0" noProof="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A</a:t>
            </a:r>
            <a:endParaRPr kumimoji="0" lang="en-US" sz="2800" b="1" i="0" u="none" strike="noStrike" kern="1200" cap="none" spc="0" normalizeH="0" baseline="0" noProof="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C</a:t>
            </a:r>
            <a:endParaRPr kumimoji="0" lang="en-US" sz="2800" b="1" i="0" u="none" strike="noStrike" kern="1200" cap="none" spc="0" normalizeH="0" baseline="0" noProof="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K</a:t>
            </a:r>
            <a:endParaRPr kumimoji="0" lang="en-US" sz="2800" b="1" i="0" u="none" strike="noStrike" kern="1200" cap="none" spc="0" normalizeH="0" baseline="0" noProof="0">
              <a:ln>
                <a:noFill/>
              </a:ln>
              <a:solidFill>
                <a:schemeClr val="tx1"/>
              </a:solidFill>
              <a:effectLst/>
              <a:uLnTx/>
              <a:uFillTx/>
              <a:latin typeface="+mn-lt"/>
              <a:ea typeface="+mn-ea"/>
              <a:cs typeface="+mn-cs"/>
            </a:endParaRPr>
          </a:p>
        </p:txBody>
      </p:sp>
      <p:sp>
        <p:nvSpPr>
          <p:cNvPr id="10242" name="Title 1"/>
          <p:cNvSpPr>
            <a:spLocks noGrp="1"/>
          </p:cNvSpPr>
          <p:nvPr>
            <p:ph type="title"/>
          </p:nvPr>
        </p:nvSpPr>
        <p:spPr>
          <a:xfrm>
            <a:off x="2349500" y="76200"/>
            <a:ext cx="4431665" cy="812165"/>
          </a:xfrm>
        </p:spPr>
        <p:txBody>
          <a:bodyPr vert="horz" wrap="square" lIns="91440" tIns="45720" rIns="91440" bIns="45720" anchor="ctr" anchorCtr="0"/>
          <a:p>
            <a:pPr eaLnBrk="1" hangingPunct="1"/>
            <a:r>
              <a:rPr lang="en-US" sz="4000" b="1" dirty="0">
                <a:solidFill>
                  <a:srgbClr val="0000CC"/>
                </a:solidFill>
                <a:latin typeface="Times New Roman" panose="02020603050405020304" pitchFamily="18" charset="0"/>
                <a:cs typeface="Times New Roman" panose="02020603050405020304" pitchFamily="18" charset="0"/>
              </a:rPr>
              <a:t>Ô cửa số</a:t>
            </a:r>
            <a:r>
              <a:rPr sz="4000" b="1" dirty="0">
                <a:solidFill>
                  <a:srgbClr val="0000CC"/>
                </a:solidFill>
                <a:latin typeface="Times New Roman" panose="02020603050405020304" pitchFamily="18" charset="0"/>
                <a:cs typeface="Times New Roman" panose="02020603050405020304" pitchFamily="18" charset="0"/>
              </a:rPr>
              <a:t> </a:t>
            </a:r>
            <a:r>
              <a:rPr lang="en-US" sz="4000" b="1" dirty="0">
                <a:solidFill>
                  <a:srgbClr val="0000CC"/>
                </a:solidFill>
                <a:latin typeface="Times New Roman" panose="02020603050405020304" pitchFamily="18" charset="0"/>
                <a:cs typeface="Times New Roman" panose="02020603050405020304" pitchFamily="18" charset="0"/>
              </a:rPr>
              <a:t>3</a:t>
            </a:r>
            <a:endParaRPr lang="en-US"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5" name="Picture 2" descr="D:\HINH DU TRU\dhtd.gif"/>
          <p:cNvPicPr>
            <a:picLocks noGrp="1" noChangeAspect="1"/>
          </p:cNvPicPr>
          <p:nvPr>
            <p:ph idx="1"/>
          </p:nvPr>
        </p:nvPicPr>
        <p:blipFill>
          <a:blip r:embed="rId1"/>
          <a:srcRect/>
          <a:stretch>
            <a:fillRect/>
          </a:stretch>
        </p:blipFill>
        <p:spPr>
          <a:xfrm>
            <a:off x="-75565" y="5334000"/>
            <a:ext cx="1706563" cy="1706563"/>
          </a:xfrm>
        </p:spPr>
      </p:pic>
      <p:sp>
        <p:nvSpPr>
          <p:cNvPr id="7" name="Up Arrow 6">
            <a:hlinkClick r:id="rId2" action="ppaction://hlinksldjump"/>
          </p:cNvPr>
          <p:cNvSpPr/>
          <p:nvPr/>
        </p:nvSpPr>
        <p:spPr>
          <a:xfrm>
            <a:off x="7620000" y="4191000"/>
            <a:ext cx="1219200" cy="2209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B</a:t>
            </a:r>
            <a:endParaRPr kumimoji="0" lang="en-US" sz="2800" b="1" i="0" u="none" strike="noStrike" kern="1200" cap="none" spc="0" normalizeH="0" baseline="0" noProof="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A</a:t>
            </a:r>
            <a:endParaRPr kumimoji="0" lang="en-US" sz="2800" b="1" i="0" u="none" strike="noStrike" kern="1200" cap="none" spc="0" normalizeH="0" baseline="0" noProof="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C</a:t>
            </a:r>
            <a:endParaRPr kumimoji="0" lang="en-US" sz="2800" b="1" i="0" u="none" strike="noStrike" kern="1200" cap="none" spc="0" normalizeH="0" baseline="0" noProof="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K</a:t>
            </a:r>
            <a:endParaRPr kumimoji="0" lang="en-US" sz="2800" b="1" i="0" u="none" strike="noStrike" kern="1200" cap="none" spc="0" normalizeH="0" baseline="0" noProof="0">
              <a:ln>
                <a:noFill/>
              </a:ln>
              <a:solidFill>
                <a:schemeClr val="tx1"/>
              </a:solidFill>
              <a:effectLst/>
              <a:uLnTx/>
              <a:uFillTx/>
              <a:latin typeface="+mn-lt"/>
              <a:ea typeface="+mn-ea"/>
              <a:cs typeface="+mn-cs"/>
            </a:endParaRPr>
          </a:p>
        </p:txBody>
      </p:sp>
      <p:sp>
        <p:nvSpPr>
          <p:cNvPr id="2" name="Title 1"/>
          <p:cNvSpPr txBox="1"/>
          <p:nvPr/>
        </p:nvSpPr>
        <p:spPr>
          <a:xfrm>
            <a:off x="-13335" y="1371600"/>
            <a:ext cx="9157335" cy="1691640"/>
          </a:xfrm>
          <a:prstGeom prst="rect">
            <a:avLst/>
          </a:prstGeom>
        </p:spPr>
        <p:txBody>
          <a:bodyPr anchor="ctr"/>
          <a:p>
            <a:pPr>
              <a:buNone/>
            </a:pP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a:solidFill>
                  <a:srgbClr val="FF0000"/>
                </a:solidFill>
                <a:latin typeface="Times New Roman" panose="02020603050405020304" pitchFamily="18" charset="0"/>
                <a:cs typeface="Times New Roman" panose="02020603050405020304" pitchFamily="18" charset="0"/>
              </a:rPr>
              <a:t>Xác định chủ ngữ trong câu sau:</a:t>
            </a:r>
            <a:endParaRPr lang="en-US" sz="4000" b="1" dirty="0">
              <a:solidFill>
                <a:srgbClr val="FF0000"/>
              </a:solidFill>
              <a:latin typeface="Times New Roman" panose="02020603050405020304" pitchFamily="18" charset="0"/>
              <a:cs typeface="Times New Roman" panose="02020603050405020304" pitchFamily="18" charset="0"/>
            </a:endParaRPr>
          </a:p>
          <a:p>
            <a:pPr>
              <a:buNone/>
            </a:pPr>
            <a:r>
              <a:rPr lang="en-US" sz="4000" b="1" dirty="0">
                <a:solidFill>
                  <a:srgbClr val="0000CC"/>
                </a:solidFill>
                <a:latin typeface="Times New Roman" panose="02020603050405020304" pitchFamily="18" charset="0"/>
                <a:cs typeface="Times New Roman" panose="02020603050405020304" pitchFamily="18" charset="0"/>
              </a:rPr>
              <a:t>Cô bé chạy thoắt về nhà gọi anh.</a:t>
            </a:r>
            <a:endParaRPr lang="en-US"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itle 1">
            <a:hlinkClick r:id="rId2" action="ppaction://hlinksldjump"/>
          </p:cNvPr>
          <p:cNvSpPr txBox="1"/>
          <p:nvPr/>
        </p:nvSpPr>
        <p:spPr>
          <a:xfrm>
            <a:off x="-76200" y="2819400"/>
            <a:ext cx="9157335" cy="1691640"/>
          </a:xfrm>
          <a:prstGeom prst="rect">
            <a:avLst/>
          </a:prstGeom>
        </p:spPr>
        <p:txBody>
          <a:bodyPr anchor="ctr"/>
          <a:p>
            <a:pPr>
              <a:buNone/>
            </a:pPr>
            <a:r>
              <a:rPr lang="en-US" sz="4000" b="1" dirty="0">
                <a:solidFill>
                  <a:srgbClr val="FF0000"/>
                </a:solidFill>
                <a:latin typeface="Times New Roman" panose="02020603050405020304" pitchFamily="18" charset="0"/>
                <a:cs typeface="Times New Roman" panose="02020603050405020304" pitchFamily="18" charset="0"/>
              </a:rPr>
              <a:t>--&gt; chủ ngữ trong câu là: </a:t>
            </a:r>
            <a:r>
              <a:rPr lang="en-US" sz="4000" b="1" dirty="0">
                <a:solidFill>
                  <a:srgbClr val="0000CC"/>
                </a:solidFill>
                <a:latin typeface="Times New Roman" panose="02020603050405020304" pitchFamily="18" charset="0"/>
                <a:cs typeface="Times New Roman" panose="02020603050405020304" pitchFamily="18" charset="0"/>
              </a:rPr>
              <a:t>Cô bé</a:t>
            </a:r>
            <a:endParaRPr lang="en-US"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242" name="Title 1"/>
          <p:cNvSpPr>
            <a:spLocks noGrp="1"/>
          </p:cNvSpPr>
          <p:nvPr>
            <p:ph type="title"/>
          </p:nvPr>
        </p:nvSpPr>
        <p:spPr>
          <a:xfrm>
            <a:off x="2349500" y="76200"/>
            <a:ext cx="4431665" cy="812165"/>
          </a:xfrm>
        </p:spPr>
        <p:txBody>
          <a:bodyPr vert="horz" wrap="square" lIns="91440" tIns="45720" rIns="91440" bIns="45720" anchor="ctr" anchorCtr="0"/>
          <a:p>
            <a:pPr eaLnBrk="1" hangingPunct="1"/>
            <a:r>
              <a:rPr lang="en-US" sz="4000" b="1" dirty="0">
                <a:solidFill>
                  <a:srgbClr val="0000CC"/>
                </a:solidFill>
                <a:latin typeface="Times New Roman" panose="02020603050405020304" pitchFamily="18" charset="0"/>
                <a:cs typeface="Times New Roman" panose="02020603050405020304" pitchFamily="18" charset="0"/>
              </a:rPr>
              <a:t>Ô cửa số</a:t>
            </a:r>
            <a:r>
              <a:rPr sz="4000" b="1" dirty="0">
                <a:solidFill>
                  <a:srgbClr val="0000CC"/>
                </a:solidFill>
                <a:latin typeface="Times New Roman" panose="02020603050405020304" pitchFamily="18" charset="0"/>
                <a:cs typeface="Times New Roman" panose="02020603050405020304" pitchFamily="18" charset="0"/>
              </a:rPr>
              <a:t> </a:t>
            </a:r>
            <a:r>
              <a:rPr lang="en-US" sz="4000" b="1" dirty="0">
                <a:solidFill>
                  <a:srgbClr val="0000CC"/>
                </a:solidFill>
                <a:latin typeface="Times New Roman" panose="02020603050405020304" pitchFamily="18" charset="0"/>
                <a:cs typeface="Times New Roman" panose="02020603050405020304" pitchFamily="18" charset="0"/>
              </a:rPr>
              <a:t>4</a:t>
            </a:r>
            <a:endParaRPr lang="en-US"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diamond(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p:cNvPicPr>
            <a:picLocks noChangeAspect="1"/>
          </p:cNvPicPr>
          <p:nvPr/>
        </p:nvPicPr>
        <p:blipFill rotWithShape="1">
          <a:blip r:embed="rId1"/>
          <a:srcRect t="10040" b="7020"/>
          <a:stretch>
            <a:fillRect/>
          </a:stretch>
        </p:blipFill>
        <p:spPr>
          <a:xfrm>
            <a:off x="0" y="9525"/>
            <a:ext cx="9230360" cy="5991225"/>
          </a:xfrm>
          <a:prstGeom prst="rect">
            <a:avLst/>
          </a:prstGeom>
        </p:spPr>
      </p:pic>
      <p:sp>
        <p:nvSpPr>
          <p:cNvPr id="9237" name="Rectangle 33"/>
          <p:cNvSpPr/>
          <p:nvPr/>
        </p:nvSpPr>
        <p:spPr>
          <a:xfrm>
            <a:off x="2895600" y="1066800"/>
            <a:ext cx="4609465" cy="922020"/>
          </a:xfrm>
          <a:prstGeom prst="rect">
            <a:avLst/>
          </a:prstGeom>
          <a:noFill/>
          <a:ln w="9525">
            <a:noFill/>
          </a:ln>
        </p:spPr>
        <p:txBody>
          <a:bodyPr wrap="square">
            <a:spAutoFit/>
          </a:bodyPr>
          <a:p>
            <a:pPr algn="ctr"/>
            <a:r>
              <a:rPr lang="en-US" sz="5400" b="1" dirty="0">
                <a:solidFill>
                  <a:srgbClr val="FF0000"/>
                </a:solidFill>
                <a:latin typeface="Times New Roman" panose="02020603050405020304" pitchFamily="18" charset="0"/>
                <a:cs typeface="Times New Roman" panose="02020603050405020304" pitchFamily="18" charset="0"/>
              </a:rPr>
              <a:t>Khám phá</a:t>
            </a:r>
            <a:endParaRPr lang="en-US" sz="5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Title 1"/>
          <p:cNvSpPr>
            <a:spLocks noGrp="1"/>
          </p:cNvSpPr>
          <p:nvPr>
            <p:ph type="title"/>
          </p:nvPr>
        </p:nvSpPr>
        <p:spPr>
          <a:xfrm>
            <a:off x="457200" y="76200"/>
            <a:ext cx="8229600" cy="492125"/>
          </a:xfrm>
        </p:spPr>
        <p:txBody>
          <a:bodyPr vert="horz" wrap="square" lIns="91440" tIns="45720" rIns="91440" bIns="45720" anchor="ctr" anchorCtr="0"/>
          <a:p>
            <a:pPr eaLnBrk="1" hangingPunct="1"/>
            <a:r>
              <a:rPr lang="en-US" sz="2800" b="1" dirty="0">
                <a:solidFill>
                  <a:srgbClr val="0000CC"/>
                </a:solidFill>
                <a:latin typeface="Times New Roman" panose="02020603050405020304" pitchFamily="18" charset="0"/>
                <a:cs typeface="Times New Roman" panose="02020603050405020304" pitchFamily="18" charset="0"/>
              </a:rPr>
              <a:t>Thứ  ... ngày ... tháng ... năm 2024</a:t>
            </a:r>
            <a:endParaRPr lang="en-US"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itle 1"/>
          <p:cNvSpPr txBox="1"/>
          <p:nvPr/>
        </p:nvSpPr>
        <p:spPr>
          <a:xfrm>
            <a:off x="3505200" y="989965"/>
            <a:ext cx="2448560" cy="709930"/>
          </a:xfrm>
          <a:prstGeom prst="rect">
            <a:avLst/>
          </a:prstGeom>
        </p:spPr>
        <p:txBody>
          <a:bodyPr anchor="ctr"/>
          <a:p>
            <a:pPr>
              <a:buNone/>
            </a:pPr>
            <a:r>
              <a:rPr lang="en-US" sz="5400" b="1" dirty="0">
                <a:solidFill>
                  <a:srgbClr val="FF0000"/>
                </a:solidFill>
                <a:latin typeface="Times New Roman" panose="02020603050405020304" pitchFamily="18" charset="0"/>
                <a:cs typeface="Times New Roman" panose="02020603050405020304" pitchFamily="18" charset="0"/>
              </a:rPr>
              <a:t>Vị ngữ</a:t>
            </a:r>
            <a:endParaRPr lang="en-US" sz="5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itle 1"/>
          <p:cNvSpPr>
            <a:spLocks noGrp="1"/>
          </p:cNvSpPr>
          <p:nvPr/>
        </p:nvSpPr>
        <p:spPr>
          <a:xfrm>
            <a:off x="457200" y="568325"/>
            <a:ext cx="8229600" cy="492125"/>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eaLnBrk="1" hangingPunct="1"/>
            <a:r>
              <a:rPr lang="en-US" sz="2800" u="sng"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Luyện từ và câu</a:t>
            </a:r>
            <a:endParaRPr lang="en-US" sz="2800" u="sng"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500"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2812</Words>
  <PresentationFormat>On-screen Show (4:3)</PresentationFormat>
  <Paragraphs>193</Paragraphs>
  <Slides>19</Slides>
  <Notes>0</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19</vt:i4>
      </vt:variant>
    </vt:vector>
  </HeadingPairs>
  <TitlesOfParts>
    <vt:vector size="27" baseType="lpstr">
      <vt:lpstr>Arial</vt:lpstr>
      <vt:lpstr>SimSun</vt:lpstr>
      <vt:lpstr>Wingdings</vt:lpstr>
      <vt:lpstr>Times New Roman</vt:lpstr>
      <vt:lpstr>Calibri</vt:lpstr>
      <vt:lpstr>Microsoft YaHei</vt:lpstr>
      <vt:lpstr>Arial Unicode MS</vt:lpstr>
      <vt:lpstr>Default Design</vt:lpstr>
      <vt:lpstr>PowerPoint 演示文稿</vt:lpstr>
      <vt:lpstr>PowerPoint 演示文稿</vt:lpstr>
      <vt:lpstr>PowerPoint 演示文稿</vt:lpstr>
      <vt:lpstr>Ô cửa số 1</vt:lpstr>
      <vt:lpstr>Ô cửa số 2</vt:lpstr>
      <vt:lpstr>Ô cửa số 3</vt:lpstr>
      <vt:lpstr>Ô cửa số 4</vt:lpstr>
      <vt:lpstr>PowerPoint 演示文稿</vt:lpstr>
      <vt:lpstr>Thứ  ... ngày ... tháng ... năm 2024</vt:lpstr>
      <vt:lpstr>PowerPoint 演示文稿</vt:lpstr>
      <vt:lpstr>PowerPoint 演示文稿</vt:lpstr>
      <vt:lpstr>PowerPoint 演示文稿</vt:lpstr>
      <vt:lpstr>Thứ  ... ngày ... tháng ... năm 2024</vt:lpstr>
      <vt:lpstr>PowerPoint 演示文稿</vt:lpstr>
      <vt:lpstr>PowerPoint 演示文稿</vt:lpstr>
      <vt:lpstr>Thứ  ... ngày ... tháng ... năm 2024</vt:lpstr>
      <vt:lpstr>PowerPoint 演示文稿</vt:lpstr>
      <vt:lpstr>Thứ  ... ngày ... tháng ... năm 2024</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2009-12-23T05:57:00Z</dcterms:created>
  <dcterms:modified xsi:type="dcterms:W3CDTF">2023-09-01T13:08:45Z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7AAFDE0B731C4A7CAB01D0B3690EF7FD</vt:lpwstr>
  </property>
  <property fmtid="{D5CDD505-2E9C-101B-9397-08002B2CF9AE}" pid="3" name="KSOProductBuildVer">
    <vt:lpwstr>1033-12.2.0.13201</vt:lpwstr>
  </property>
</Properties>
</file>