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9" r:id="rId2"/>
    <p:sldMasterId id="2147483692" r:id="rId3"/>
    <p:sldMasterId id="2147483705" r:id="rId4"/>
    <p:sldMasterId id="2147483717" r:id="rId5"/>
    <p:sldMasterId id="2147483729" r:id="rId6"/>
    <p:sldMasterId id="2147483741" r:id="rId7"/>
  </p:sldMasterIdLst>
  <p:notesMasterIdLst>
    <p:notesMasterId r:id="rId22"/>
  </p:notesMasterIdLst>
  <p:handoutMasterIdLst>
    <p:handoutMasterId r:id="rId23"/>
  </p:handoutMasterIdLst>
  <p:sldIdLst>
    <p:sldId id="2007577112" r:id="rId8"/>
    <p:sldId id="2007577113" r:id="rId9"/>
    <p:sldId id="261" r:id="rId10"/>
    <p:sldId id="2007577123" r:id="rId11"/>
    <p:sldId id="2007577122" r:id="rId12"/>
    <p:sldId id="2007577124" r:id="rId13"/>
    <p:sldId id="2007577117" r:id="rId14"/>
    <p:sldId id="257" r:id="rId15"/>
    <p:sldId id="274" r:id="rId16"/>
    <p:sldId id="2007577120" r:id="rId17"/>
    <p:sldId id="2007577119" r:id="rId18"/>
    <p:sldId id="2007577115" r:id="rId19"/>
    <p:sldId id="2007577121"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2" d="100"/>
          <a:sy n="52" d="100"/>
        </p:scale>
        <p:origin x="114" y="143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11/19/2021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7.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11/19/2021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2021/11/19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2109175">
            <a:off x="6538945" y="1282763"/>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20048077">
            <a:off x="1424658" y="1373144"/>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638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6078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882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19366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659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6196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328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9053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9631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2861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2925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7087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5979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8651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0468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3165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75590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1407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1033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61769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3909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4606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6216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30475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753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01887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347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2503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90933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9207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1577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65744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37263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59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3708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97454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0717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879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3999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9379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9315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11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1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2021/11/19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704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2021/11/19</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5858702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2021/11/19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3750371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2021/11/19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520884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文本框 9"/>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24099479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emf"/><Relationship Id="rId1" Type="http://schemas.openxmlformats.org/officeDocument/2006/relationships/slideLayout" Target="../slideLayouts/slideLayout39.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media/image5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40.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40.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6.emf"/><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Hoạt</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trải</a:t>
            </a:r>
            <a:r>
              <a:rPr kumimoji="0" lang="en-US" altLang="zh-CN" sz="48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nghiêm</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1DAB6B-78D2-4A82-BB4E-02FA70BBAEB6}"/>
              </a:ext>
            </a:extLst>
          </p:cNvPr>
          <p:cNvSpPr txBox="1"/>
          <p:nvPr/>
        </p:nvSpPr>
        <p:spPr>
          <a:xfrm rot="225569">
            <a:off x="4821754" y="1982712"/>
            <a:ext cx="5385502" cy="3139321"/>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Hoạt</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 </a:t>
            </a:r>
            <a:r>
              <a:rPr kumimoji="0" lang="en-US" sz="6600" b="1" i="0" u="none" strike="noStrike" kern="1200" cap="none" spc="0" normalizeH="0" baseline="0" noProof="0" dirty="0" err="1">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động</a:t>
            </a:r>
            <a:r>
              <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rPr>
              <a:t> 2:</a:t>
            </a:r>
          </a:p>
          <a:p>
            <a:pPr marL="0" marR="0" lvl="0" indent="0" algn="ctr" defTabSz="914347" rtl="0" eaLnBrk="1" fontAlgn="auto" latinLnBrk="0" hangingPunct="1">
              <a:lnSpc>
                <a:spcPct val="100000"/>
              </a:lnSpc>
              <a:spcBef>
                <a:spcPts val="0"/>
              </a:spcBef>
              <a:spcAft>
                <a:spcPts val="0"/>
              </a:spcAft>
              <a:buClrTx/>
              <a:buSzTx/>
              <a:buFontTx/>
              <a:buNone/>
              <a:tabLst/>
              <a:defRPr/>
            </a:pP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Cách</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chăm</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sóc</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cây</a:t>
            </a:r>
            <a:r>
              <a:rPr lang="en-US" sz="6600" b="1" dirty="0">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 </a:t>
            </a:r>
            <a:r>
              <a:rPr lang="en-US" sz="6600" b="1" dirty="0" err="1">
                <a:ln w="22225">
                  <a:solidFill>
                    <a:schemeClr val="bg1"/>
                  </a:solidFill>
                  <a:prstDash val="solid"/>
                </a:ln>
                <a:solidFill>
                  <a:srgbClr val="7030A0"/>
                </a:solidFill>
                <a:effectLst>
                  <a:outerShdw blurRad="50800" dist="38100" dir="8100000" algn="tr" rotWithShape="0">
                    <a:prstClr val="black">
                      <a:alpha val="40000"/>
                    </a:prstClr>
                  </a:outerShdw>
                </a:effectLst>
                <a:latin typeface="+mj-lt"/>
              </a:rPr>
              <a:t>xanh</a:t>
            </a:r>
            <a:endParaRPr kumimoji="0" lang="en-US" sz="66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mj-lt"/>
              <a:ea typeface="+mn-ea"/>
              <a:cs typeface="+mn-cs"/>
            </a:endParaRPr>
          </a:p>
        </p:txBody>
      </p:sp>
    </p:spTree>
    <p:extLst>
      <p:ext uri="{BB962C8B-B14F-4D97-AF65-F5344CB8AC3E}">
        <p14:creationId xmlns:p14="http://schemas.microsoft.com/office/powerpoint/2010/main" val="103482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8573FE-183D-4F6C-83CE-56865230F7A5}"/>
              </a:ext>
            </a:extLst>
          </p:cNvPr>
          <p:cNvPicPr>
            <a:picLocks noChangeAspect="1"/>
          </p:cNvPicPr>
          <p:nvPr/>
        </p:nvPicPr>
        <p:blipFill>
          <a:blip r:embed="rId2"/>
          <a:stretch>
            <a:fillRect/>
          </a:stretch>
        </p:blipFill>
        <p:spPr>
          <a:xfrm>
            <a:off x="490628" y="1100137"/>
            <a:ext cx="6419850" cy="4657725"/>
          </a:xfrm>
          <a:prstGeom prst="rect">
            <a:avLst/>
          </a:prstGeom>
        </p:spPr>
      </p:pic>
      <p:sp>
        <p:nvSpPr>
          <p:cNvPr id="4" name="TextBox 3">
            <a:extLst>
              <a:ext uri="{FF2B5EF4-FFF2-40B4-BE49-F238E27FC236}">
                <a16:creationId xmlns:a16="http://schemas.microsoft.com/office/drawing/2014/main" id="{0BCE8901-71C9-49E4-9547-31133112E5D9}"/>
              </a:ext>
            </a:extLst>
          </p:cNvPr>
          <p:cNvSpPr txBox="1"/>
          <p:nvPr/>
        </p:nvSpPr>
        <p:spPr>
          <a:xfrm>
            <a:off x="2102710" y="505054"/>
            <a:ext cx="8335926" cy="584775"/>
          </a:xfrm>
          <a:prstGeom prst="rect">
            <a:avLst/>
          </a:prstGeom>
          <a:noFill/>
        </p:spPr>
        <p:txBody>
          <a:bodyPr wrap="square" rtlCol="0">
            <a:spAutoFit/>
          </a:bodyPr>
          <a:lstStyle/>
          <a:p>
            <a:r>
              <a:rPr lang="en-US" sz="3200" dirty="0"/>
              <a:t>Chia </a:t>
            </a:r>
            <a:r>
              <a:rPr lang="en-US" sz="3200" dirty="0" err="1"/>
              <a:t>sẻ</a:t>
            </a:r>
            <a:r>
              <a:rPr lang="en-US" sz="3200" dirty="0"/>
              <a:t> </a:t>
            </a:r>
            <a:r>
              <a:rPr lang="en-US" sz="3200" dirty="0" err="1"/>
              <a:t>về</a:t>
            </a:r>
            <a:r>
              <a:rPr lang="en-US" sz="3200" dirty="0"/>
              <a:t> </a:t>
            </a:r>
            <a:r>
              <a:rPr lang="en-US" sz="3200" dirty="0" err="1"/>
              <a:t>cách</a:t>
            </a:r>
            <a:r>
              <a:rPr lang="en-US" sz="3200" dirty="0"/>
              <a:t> </a:t>
            </a:r>
            <a:r>
              <a:rPr lang="en-US" sz="3200" dirty="0" err="1"/>
              <a:t>chăm</a:t>
            </a:r>
            <a:r>
              <a:rPr lang="en-US" sz="3200" dirty="0"/>
              <a:t> </a:t>
            </a:r>
            <a:r>
              <a:rPr lang="en-US" sz="3200" dirty="0" err="1"/>
              <a:t>sóc</a:t>
            </a:r>
            <a:r>
              <a:rPr lang="en-US" sz="3200" dirty="0"/>
              <a:t> </a:t>
            </a:r>
            <a:r>
              <a:rPr lang="en-US" sz="3200" dirty="0" err="1"/>
              <a:t>cây</a:t>
            </a:r>
            <a:r>
              <a:rPr lang="en-US" sz="3200" dirty="0"/>
              <a:t> </a:t>
            </a:r>
            <a:r>
              <a:rPr lang="en-US" sz="3200" dirty="0" err="1"/>
              <a:t>xanh</a:t>
            </a:r>
            <a:r>
              <a:rPr lang="en-US" sz="3200" dirty="0"/>
              <a:t> ở </a:t>
            </a:r>
            <a:r>
              <a:rPr lang="en-US" sz="3200" dirty="0" err="1"/>
              <a:t>trường</a:t>
            </a:r>
            <a:endParaRPr lang="en-US" sz="3200" dirty="0"/>
          </a:p>
        </p:txBody>
      </p:sp>
      <p:sp>
        <p:nvSpPr>
          <p:cNvPr id="6" name="TextBox 5">
            <a:extLst>
              <a:ext uri="{FF2B5EF4-FFF2-40B4-BE49-F238E27FC236}">
                <a16:creationId xmlns:a16="http://schemas.microsoft.com/office/drawing/2014/main" id="{803E96D3-D34A-4FE6-B1DA-FFFC870C6AEF}"/>
              </a:ext>
            </a:extLst>
          </p:cNvPr>
          <p:cNvSpPr txBox="1"/>
          <p:nvPr/>
        </p:nvSpPr>
        <p:spPr>
          <a:xfrm>
            <a:off x="6931061" y="1470794"/>
            <a:ext cx="4770311" cy="4401205"/>
          </a:xfrm>
          <a:prstGeom prst="rect">
            <a:avLst/>
          </a:prstGeom>
          <a:noFill/>
        </p:spPr>
        <p:txBody>
          <a:bodyPr wrap="square">
            <a:spAutoFit/>
          </a:bodyPr>
          <a:lstStyle/>
          <a:p>
            <a:r>
              <a:rPr lang="vi-VN" sz="2800" dirty="0"/>
              <a:t>Cây xanh có rất nhiều lợi ích trong cuộc sống. Để cây xanh phát triển tươi tốt, chúng cần được chăm sóc và bảo vệ. Mỗi chúng ta cần góp sức trong việc trồng và chăm sóc cây xanh. Những công việc chúng ta cần làm để chăm sóc cây xanh gồm: trồng cây, vun xới, tưới nước, nhổ cỏ xung quanh gốc cây,...</a:t>
            </a:r>
            <a:endParaRPr lang="en-US" sz="2800" dirty="0"/>
          </a:p>
        </p:txBody>
      </p:sp>
      <p:sp>
        <p:nvSpPr>
          <p:cNvPr id="7" name="TextBox 6">
            <a:extLst>
              <a:ext uri="{FF2B5EF4-FFF2-40B4-BE49-F238E27FC236}">
                <a16:creationId xmlns:a16="http://schemas.microsoft.com/office/drawing/2014/main" id="{24E9D62C-085E-407F-8C95-C4FB9661F1E0}"/>
              </a:ext>
            </a:extLst>
          </p:cNvPr>
          <p:cNvSpPr txBox="1"/>
          <p:nvPr/>
        </p:nvSpPr>
        <p:spPr>
          <a:xfrm>
            <a:off x="7905865" y="886019"/>
            <a:ext cx="2620009"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rPr>
              <a:t>KẾT LUẬN</a:t>
            </a:r>
          </a:p>
        </p:txBody>
      </p:sp>
    </p:spTree>
    <p:extLst>
      <p:ext uri="{BB962C8B-B14F-4D97-AF65-F5344CB8AC3E}">
        <p14:creationId xmlns:p14="http://schemas.microsoft.com/office/powerpoint/2010/main" val="358561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252" y="1830260"/>
            <a:ext cx="10515194" cy="1325512"/>
          </a:xfrm>
        </p:spPr>
        <p:txBody>
          <a:bodyPr>
            <a:normAutofit/>
          </a:bodyPr>
          <a:lstStyle/>
          <a:p>
            <a:r>
              <a:rPr lang="en-US" sz="6599" b="1" dirty="0" err="1">
                <a:solidFill>
                  <a:srgbClr val="0070C0"/>
                </a:solidFill>
                <a:latin typeface="UTM Avo" panose="02040603050506020204" pitchFamily="18" charset="0"/>
              </a:rPr>
              <a:t>Củng</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cố</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bài</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học</a:t>
            </a:r>
            <a:endParaRPr lang="en-US" sz="6599"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494" y="6580881"/>
            <a:ext cx="3249272" cy="276999"/>
          </a:xfrm>
          <a:prstGeom prst="rect">
            <a:avLst/>
          </a:prstGeom>
          <a:noFill/>
        </p:spPr>
        <p:txBody>
          <a:bodyPr wrap="square">
            <a:spAutoFit/>
          </a:bodyPr>
          <a:lstStyle/>
          <a:p>
            <a:pPr defTabSz="914347"/>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599" dirty="0">
              <a:solidFill>
                <a:prstClr val="black"/>
              </a:solidFill>
              <a:latin typeface="Arial"/>
            </a:endParaRPr>
          </a:p>
        </p:txBody>
      </p:sp>
    </p:spTree>
    <p:extLst>
      <p:ext uri="{BB962C8B-B14F-4D97-AF65-F5344CB8AC3E}">
        <p14:creationId xmlns:p14="http://schemas.microsoft.com/office/powerpoint/2010/main" val="278156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116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59204" y="722177"/>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grpSp>
        <p:nvGrpSpPr>
          <p:cNvPr id="20" name="组合 19"/>
          <p:cNvGrpSpPr/>
          <p:nvPr/>
        </p:nvGrpSpPr>
        <p:grpSpPr>
          <a:xfrm>
            <a:off x="4331747" y="1921305"/>
            <a:ext cx="3439606" cy="1938992"/>
            <a:chOff x="4357033" y="2145344"/>
            <a:chExt cx="3439606" cy="1938992"/>
          </a:xfrm>
        </p:grpSpPr>
        <p:sp>
          <p:nvSpPr>
            <p:cNvPr id="14" name="文本框 13"/>
            <p:cNvSpPr txBox="1"/>
            <p:nvPr/>
          </p:nvSpPr>
          <p:spPr>
            <a:xfrm>
              <a:off x="4395361" y="2145344"/>
              <a:ext cx="340127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Thảo</a:t>
              </a:r>
              <a:r>
                <a:rPr kumimoji="0" lang="en-US" altLang="zh-CN" sz="6000" b="1" i="0" u="none" strike="noStrike" kern="1200" cap="none" spc="0" normalizeH="0" baseline="0" noProof="0" dirty="0">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luận</a:t>
              </a:r>
              <a:r>
                <a:rPr kumimoji="0" lang="en-US" altLang="zh-CN" sz="6000" b="1" i="0" u="none" strike="noStrike" kern="1200" cap="none" spc="0" normalizeH="0" baseline="0" noProof="0" dirty="0">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rPr>
                <a:t>nhóm</a:t>
              </a:r>
              <a:endParaRPr kumimoji="0" lang="en-US" altLang="zh-CN" sz="6000" b="1" i="0" u="none" strike="noStrike" kern="1200" cap="none" spc="0" normalizeH="0" baseline="0" noProof="0" dirty="0">
                <a:ln>
                  <a:noFill/>
                </a:ln>
                <a:solidFill>
                  <a:prstClr val="black"/>
                </a:solidFill>
                <a:effectLst/>
                <a:uLnTx/>
                <a:uFillTx/>
                <a:latin typeface="Calibri" panose="020F0502020204030204" pitchFamily="34" charset="0"/>
                <a:ea typeface="华文琥珀" panose="02010800040101010101" pitchFamily="2" charset="-122"/>
                <a:cs typeface="Times New Roman" panose="02020603050405020304" pitchFamily="18" charset="0"/>
              </a:endParaRPr>
            </a:p>
          </p:txBody>
        </p:sp>
        <p:sp>
          <p:nvSpPr>
            <p:cNvPr id="19" name="文本框 18"/>
            <p:cNvSpPr txBox="1"/>
            <p:nvPr/>
          </p:nvSpPr>
          <p:spPr>
            <a:xfrm>
              <a:off x="4357033" y="2145344"/>
              <a:ext cx="340127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Thảo</a:t>
              </a:r>
              <a:r>
                <a:rPr kumimoji="0" lang="en-US" altLang="zh-CN" sz="6000" b="1" i="0" u="none" strike="noStrike" kern="1200" cap="none" spc="0" normalizeH="0" baseline="0" noProof="0" dirty="0">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luận</a:t>
              </a:r>
              <a:r>
                <a:rPr kumimoji="0" lang="en-US" altLang="zh-CN" sz="6000" b="1" i="0" u="none" strike="noStrike" kern="1200" cap="none" spc="0" normalizeH="0" baseline="0" noProof="0" dirty="0">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rPr>
                <a:t>nhóm</a:t>
              </a:r>
              <a:endParaRPr kumimoji="0" lang="en-US" altLang="zh-CN" sz="6000" b="1" i="0" u="none" strike="noStrike" kern="1200" cap="none" spc="0" normalizeH="0" baseline="0" noProof="0" dirty="0">
                <a:ln>
                  <a:noFill/>
                </a:ln>
                <a:solidFill>
                  <a:srgbClr val="FFA400"/>
                </a:solidFill>
                <a:effectLst/>
                <a:uLnTx/>
                <a:uFillTx/>
                <a:latin typeface="Calibri" panose="020F0502020204030204" pitchFamily="34" charset="0"/>
                <a:ea typeface="华文琥珀" panose="020108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2684402" y="2823126"/>
            <a:ext cx="7118817" cy="1642694"/>
          </a:xfrm>
          <a:prstGeom prst="rect">
            <a:avLst/>
          </a:prstGeom>
          <a:noFill/>
          <a:ln>
            <a:noFill/>
          </a:ln>
        </p:spPr>
        <p:txBody>
          <a:bodyPr wrap="square" rtlCol="0">
            <a:spAutoFit/>
          </a:bodyPr>
          <a:lstStyle/>
          <a:p>
            <a:pPr lvl="0" algn="ctr" defTabSz="914347">
              <a:lnSpc>
                <a:spcPct val="120000"/>
              </a:lnSpc>
              <a:defRPr/>
            </a:pPr>
            <a:r>
              <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BÀI</a:t>
            </a:r>
            <a:r>
              <a:rPr kumimoji="0" lang="en-US"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rPr>
              <a:t> </a:t>
            </a:r>
            <a:r>
              <a:rPr lang="en-US" sz="4400" b="1" dirty="0">
                <a:ln w="22225">
                  <a:solidFill>
                    <a:srgbClr val="70AD47">
                      <a:lumMod val="50000"/>
                    </a:srgbClr>
                  </a:solidFill>
                  <a:prstDash val="solid"/>
                </a:ln>
                <a:solidFill>
                  <a:prstClr val="white"/>
                </a:solidFill>
                <a:latin typeface="Arial"/>
              </a:rPr>
              <a:t>9: PHONG TRÀO CHĂM SÓC CÂY XANH </a:t>
            </a:r>
            <a:endParaRPr kumimoji="0" lang="vi-VN" sz="4400" b="1" i="0" u="none" strike="noStrike" kern="1200" cap="none" spc="0" normalizeH="0" baseline="0" noProof="0" dirty="0">
              <a:ln w="22225">
                <a:solidFill>
                  <a:srgbClr val="70AD47">
                    <a:lumMod val="50000"/>
                  </a:srgbClr>
                </a:solidFill>
                <a:prstDash val="solid"/>
              </a:ln>
              <a:solidFill>
                <a:prstClr val="white"/>
              </a:solidFill>
              <a:effectLst/>
              <a:uLnTx/>
              <a:uFillTx/>
              <a:latin typeface="Arial"/>
              <a:cs typeface="+mn-cs"/>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5077" y="894186"/>
            <a:ext cx="2163877" cy="1242746"/>
            <a:chOff x="1523997" y="0"/>
            <a:chExt cx="2190752" cy="1015354"/>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599" b="0" i="0" u="none" strike="noStrike" kern="1200" cap="none" spc="0" normalizeH="0" baseline="0" noProof="0">
                  <a:ln>
                    <a:noFill/>
                  </a:ln>
                  <a:solidFill>
                    <a:prstClr val="white"/>
                  </a:solidFill>
                  <a:effectLst/>
                  <a:uLnTx/>
                  <a:uFillTx/>
                  <a:latin typeface="Arial"/>
                  <a:cs typeface="+mn-cs"/>
                </a:endParaRPr>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a:ln>
                    <a:noFill/>
                  </a:ln>
                  <a:solidFill>
                    <a:prstClr val="white"/>
                  </a:solidFill>
                  <a:effectLst/>
                  <a:uLnTx/>
                  <a:uFillTx/>
                  <a:latin typeface="Arial"/>
                  <a:cs typeface="+mn-cs"/>
                </a:endParaRPr>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114"/>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Arial"/>
                  <a:cs typeface="+mn-cs"/>
                </a:rPr>
                <a:t>CHỦ ĐỀ </a:t>
              </a:r>
              <a:r>
                <a:rPr kumimoji="0" lang="en-US" sz="3200" b="0" i="0" u="none" strike="noStrike" kern="1200" cap="none" spc="0" normalizeH="0" baseline="0" noProof="0" dirty="0">
                  <a:ln>
                    <a:noFill/>
                  </a:ln>
                  <a:solidFill>
                    <a:srgbClr val="70AD47">
                      <a:lumMod val="75000"/>
                    </a:srgbClr>
                  </a:solidFill>
                  <a:effectLst/>
                  <a:uLnTx/>
                  <a:uFillTx/>
                  <a:latin typeface="Arial"/>
                  <a:cs typeface="+mn-cs"/>
                </a:rPr>
                <a:t>3</a:t>
              </a:r>
              <a:endParaRPr kumimoji="0" lang="vi-VN" sz="3200" b="0" i="0" u="none" strike="noStrike" kern="1200" cap="none" spc="0" normalizeH="0" baseline="0" noProof="0" dirty="0">
                <a:ln>
                  <a:noFill/>
                </a:ln>
                <a:solidFill>
                  <a:srgbClr val="70AD47">
                    <a:lumMod val="75000"/>
                  </a:srgbClr>
                </a:solidFill>
                <a:effectLst/>
                <a:uLnTx/>
                <a:uFillTx/>
                <a:latin typeface="Arial"/>
                <a:cs typeface="+mn-cs"/>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551107" y="1059713"/>
            <a:ext cx="6556717" cy="646331"/>
          </a:xfrm>
          <a:prstGeom prst="rect">
            <a:avLst/>
          </a:prstGeom>
          <a:noFill/>
        </p:spPr>
        <p:txBody>
          <a:bodyPr wrap="square" rtlCol="0">
            <a:spAutoFit/>
          </a:bodyPr>
          <a:lstStyle/>
          <a:p>
            <a:pPr lvl="0" algn="ctr" defTabSz="914347">
              <a:defRPr/>
            </a:pPr>
            <a:r>
              <a:rPr lang="en-US" sz="3600" b="1" noProof="0" dirty="0" err="1">
                <a:solidFill>
                  <a:prstClr val="white"/>
                </a:solidFill>
                <a:latin typeface="Arial"/>
              </a:rPr>
              <a:t>Em</a:t>
            </a:r>
            <a:r>
              <a:rPr lang="en-US" sz="3600" b="1" noProof="0" dirty="0">
                <a:solidFill>
                  <a:prstClr val="white"/>
                </a:solidFill>
                <a:latin typeface="Arial"/>
              </a:rPr>
              <a:t> </a:t>
            </a:r>
            <a:r>
              <a:rPr lang="en-US" sz="3600" b="1" noProof="0" dirty="0" err="1">
                <a:solidFill>
                  <a:prstClr val="white"/>
                </a:solidFill>
                <a:latin typeface="Arial"/>
              </a:rPr>
              <a:t>yêu</a:t>
            </a:r>
            <a:r>
              <a:rPr lang="en-US" sz="3600" b="1" noProof="0" dirty="0">
                <a:solidFill>
                  <a:prstClr val="white"/>
                </a:solidFill>
                <a:latin typeface="Arial"/>
              </a:rPr>
              <a:t> </a:t>
            </a:r>
            <a:r>
              <a:rPr lang="en-US" sz="3600" b="1" noProof="0" dirty="0" err="1">
                <a:solidFill>
                  <a:prstClr val="white"/>
                </a:solidFill>
                <a:latin typeface="Arial"/>
              </a:rPr>
              <a:t>lao</a:t>
            </a:r>
            <a:r>
              <a:rPr lang="en-US" sz="3600" b="1" noProof="0" dirty="0">
                <a:solidFill>
                  <a:prstClr val="white"/>
                </a:solidFill>
                <a:latin typeface="Arial"/>
              </a:rPr>
              <a:t> </a:t>
            </a:r>
            <a:r>
              <a:rPr lang="en-US" sz="3600" b="1" noProof="0" dirty="0" err="1">
                <a:solidFill>
                  <a:prstClr val="white"/>
                </a:solidFill>
                <a:latin typeface="Arial"/>
              </a:rPr>
              <a:t>động</a:t>
            </a:r>
            <a:endParaRPr kumimoji="0" lang="en-US" sz="3600" b="1"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29724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0" y="0"/>
            <a:ext cx="12219444" cy="6857999"/>
          </a:xfrm>
          <a:prstGeom prst="rect">
            <a:avLst/>
          </a:prstGeom>
        </p:spPr>
      </p:pic>
      <p:grpSp>
        <p:nvGrpSpPr>
          <p:cNvPr id="16" name="组合 15"/>
          <p:cNvGrpSpPr/>
          <p:nvPr/>
        </p:nvGrpSpPr>
        <p:grpSpPr>
          <a:xfrm>
            <a:off x="7136692" y="2285719"/>
            <a:ext cx="4529412" cy="3045948"/>
            <a:chOff x="7126059" y="2189747"/>
            <a:chExt cx="4529412" cy="2791327"/>
          </a:xfrm>
        </p:grpSpPr>
        <p:sp>
          <p:nvSpPr>
            <p:cNvPr id="10" name="圆角矩形 9"/>
            <p:cNvSpPr/>
            <p:nvPr/>
          </p:nvSpPr>
          <p:spPr>
            <a:xfrm>
              <a:off x="7126059" y="2189747"/>
              <a:ext cx="4529412" cy="2791327"/>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7249151" y="2362200"/>
              <a:ext cx="4283228" cy="2448951"/>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372" y="1517154"/>
            <a:ext cx="2005588" cy="4270257"/>
          </a:xfrm>
          <a:prstGeom prst="rect">
            <a:avLst/>
          </a:prstGeom>
        </p:spPr>
      </p:pic>
      <p:grpSp>
        <p:nvGrpSpPr>
          <p:cNvPr id="15" name="组合 14"/>
          <p:cNvGrpSpPr/>
          <p:nvPr/>
        </p:nvGrpSpPr>
        <p:grpSpPr>
          <a:xfrm>
            <a:off x="599125" y="2285719"/>
            <a:ext cx="4529412" cy="3045948"/>
            <a:chOff x="577516" y="2189747"/>
            <a:chExt cx="4529412" cy="2791327"/>
          </a:xfrm>
        </p:grpSpPr>
        <p:sp>
          <p:nvSpPr>
            <p:cNvPr id="2" name="圆角矩形 1"/>
            <p:cNvSpPr/>
            <p:nvPr/>
          </p:nvSpPr>
          <p:spPr>
            <a:xfrm>
              <a:off x="577516" y="2189747"/>
              <a:ext cx="4529412" cy="2791327"/>
            </a:xfrm>
            <a:prstGeom prst="roundRect">
              <a:avLst/>
            </a:prstGeom>
            <a:solidFill>
              <a:srgbClr val="F5D1D9"/>
            </a:solidFill>
            <a:ln>
              <a:solidFill>
                <a:srgbClr val="F5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3" name="矩形: 圆角 2"/>
            <p:cNvSpPr/>
            <p:nvPr/>
          </p:nvSpPr>
          <p:spPr>
            <a:xfrm>
              <a:off x="703386" y="2362200"/>
              <a:ext cx="4283228" cy="2448951"/>
            </a:xfrm>
            <a:prstGeom prst="roundRect">
              <a:avLst/>
            </a:prstGeom>
            <a:noFill/>
            <a:ln w="28575">
              <a:solidFill>
                <a:srgbClr val="EC9DA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sp>
        <p:nvSpPr>
          <p:cNvPr id="8" name="文本框 7"/>
          <p:cNvSpPr txBox="1"/>
          <p:nvPr/>
        </p:nvSpPr>
        <p:spPr>
          <a:xfrm>
            <a:off x="905155" y="2685309"/>
            <a:ext cx="3895399"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800" dirty="0">
                <a:solidFill>
                  <a:prstClr val="black"/>
                </a:solidFill>
                <a:latin typeface="Arial" panose="020B0604020202020204" pitchFamily="34" charset="0"/>
                <a:ea typeface="黑体" panose="02010609060101010101" pitchFamily="49" charset="-122"/>
                <a:cs typeface="Arial" panose="020B0604020202020204" pitchFamily="34" charset="0"/>
                <a:sym typeface="+mn-lt"/>
              </a:rPr>
              <a:t>K</a:t>
            </a:r>
            <a:r>
              <a:rPr kumimoji="0" lang="vi-VN" altLang="zh-CN" sz="280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rPr>
              <a:t>ể được tên một số cây xanh ở trường, nơi trồng và các công việc cần làm để chăm sóc cây xanh. </a:t>
            </a:r>
            <a:endParaRPr kumimoji="0" lang="zh-CN" altLang="en-US" sz="280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1" name="文本框 10"/>
          <p:cNvSpPr txBox="1"/>
          <p:nvPr/>
        </p:nvSpPr>
        <p:spPr>
          <a:xfrm>
            <a:off x="7511339" y="2900752"/>
            <a:ext cx="3780117" cy="1815882"/>
          </a:xfrm>
          <a:prstGeom prst="rect">
            <a:avLst/>
          </a:prstGeom>
          <a:noFill/>
        </p:spPr>
        <p:txBody>
          <a:bodyPr wrap="square" rtlCol="0">
            <a:spAutoFit/>
          </a:bodyPr>
          <a:lstStyle/>
          <a:p>
            <a:pPr marL="0" marR="0" lvl="0" algn="just" defTabSz="914400" rtl="0" eaLnBrk="1" fontAlgn="auto" latinLnBrk="0" hangingPunct="1">
              <a:spcBef>
                <a:spcPts val="0"/>
              </a:spcBef>
              <a:spcAft>
                <a:spcPts val="0"/>
              </a:spcAft>
              <a:buClrTx/>
              <a:buSzTx/>
              <a:buFontTx/>
              <a:buNone/>
              <a:tabLst/>
              <a:defRPr/>
            </a:pPr>
            <a:r>
              <a:rPr lang="en-US" altLang="zh-CN" sz="2800" dirty="0">
                <a:solidFill>
                  <a:prstClr val="black"/>
                </a:solidFill>
                <a:latin typeface="Arial" panose="020B0604020202020204" pitchFamily="34" charset="0"/>
                <a:ea typeface="黑体" panose="02010609060101010101" pitchFamily="49" charset="-122"/>
                <a:cs typeface="Arial" panose="020B0604020202020204" pitchFamily="34" charset="0"/>
                <a:sym typeface="+mn-lt"/>
              </a:rPr>
              <a:t>C</a:t>
            </a:r>
            <a:r>
              <a:rPr kumimoji="0" lang="vi-VN"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rPr>
              <a:t>hia sẻ các cách chăm sóc cây xanh ở trường, giúp cây phát triển tươi tốt. </a:t>
            </a: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7" name="TextBox 6">
            <a:extLst>
              <a:ext uri="{FF2B5EF4-FFF2-40B4-BE49-F238E27FC236}">
                <a16:creationId xmlns:a16="http://schemas.microsoft.com/office/drawing/2014/main" id="{FFAC16F4-329D-4889-914E-F1B1CD10B730}"/>
              </a:ext>
            </a:extLst>
          </p:cNvPr>
          <p:cNvSpPr txBox="1"/>
          <p:nvPr/>
        </p:nvSpPr>
        <p:spPr>
          <a:xfrm>
            <a:off x="4997247" y="639345"/>
            <a:ext cx="2264736" cy="707886"/>
          </a:xfrm>
          <a:prstGeom prst="rect">
            <a:avLst/>
          </a:prstGeom>
          <a:noFill/>
        </p:spPr>
        <p:txBody>
          <a:bodyPr wrap="square" rtlCol="0">
            <a:spAutoFit/>
          </a:bodyPr>
          <a:lstStyle/>
          <a:p>
            <a:r>
              <a:rPr lang="en-US" sz="4000" b="1" dirty="0" err="1">
                <a:solidFill>
                  <a:srgbClr val="FF0000"/>
                </a:solidFill>
                <a:effectLst>
                  <a:outerShdw blurRad="38100" dist="38100" dir="2700000" algn="tl">
                    <a:srgbClr val="000000">
                      <a:alpha val="43137"/>
                    </a:srgbClr>
                  </a:outerShdw>
                </a:effectLst>
              </a:rPr>
              <a:t>Mục</a:t>
            </a:r>
            <a:r>
              <a:rPr lang="en-US" sz="4000" b="1" dirty="0">
                <a:solidFill>
                  <a:srgbClr val="FF0000"/>
                </a:solidFill>
                <a:effectLst>
                  <a:outerShdw blurRad="38100" dist="38100" dir="2700000" algn="tl">
                    <a:srgbClr val="000000">
                      <a:alpha val="43137"/>
                    </a:srgbClr>
                  </a:outerShdw>
                </a:effectLst>
              </a:rPr>
              <a:t> </a:t>
            </a:r>
            <a:r>
              <a:rPr lang="en-US" sz="4000" b="1" dirty="0" err="1">
                <a:solidFill>
                  <a:srgbClr val="FF0000"/>
                </a:solidFill>
                <a:effectLst>
                  <a:outerShdw blurRad="38100" dist="38100" dir="2700000" algn="tl">
                    <a:srgbClr val="000000">
                      <a:alpha val="43137"/>
                    </a:srgbClr>
                  </a:outerShdw>
                </a:effectLst>
              </a:rPr>
              <a:t>tiêu</a:t>
            </a:r>
            <a:endParaRPr lang="en-US" sz="4000"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019243" y="0"/>
            <a:ext cx="7001058" cy="6657609"/>
          </a:xfrm>
          <a:prstGeom prst="rect">
            <a:avLst/>
          </a:prstGeom>
        </p:spPr>
      </p:pic>
      <p:pic>
        <p:nvPicPr>
          <p:cNvPr id="7" name="图片 6"/>
          <p:cNvPicPr>
            <a:picLocks noChangeAspect="1"/>
          </p:cNvPicPr>
          <p:nvPr/>
        </p:nvPicPr>
        <p:blipFill>
          <a:blip r:embed="rId3"/>
          <a:stretch>
            <a:fillRect/>
          </a:stretch>
        </p:blipFill>
        <p:spPr>
          <a:xfrm>
            <a:off x="0" y="4838467"/>
            <a:ext cx="12192000" cy="2019533"/>
          </a:xfrm>
          <a:prstGeom prst="rect">
            <a:avLst/>
          </a:prstGeom>
        </p:spPr>
      </p:pic>
      <p:pic>
        <p:nvPicPr>
          <p:cNvPr id="8" name="图片 7"/>
          <p:cNvPicPr>
            <a:picLocks noChangeAspect="1"/>
          </p:cNvPicPr>
          <p:nvPr/>
        </p:nvPicPr>
        <p:blipFill>
          <a:blip r:embed="rId4"/>
          <a:stretch>
            <a:fillRect/>
          </a:stretch>
        </p:blipFill>
        <p:spPr>
          <a:xfrm>
            <a:off x="678075" y="2803200"/>
            <a:ext cx="4511250" cy="3273750"/>
          </a:xfrm>
          <a:prstGeom prst="rect">
            <a:avLst/>
          </a:prstGeom>
        </p:spPr>
      </p:pic>
      <p:pic>
        <p:nvPicPr>
          <p:cNvPr id="9" name="图片 8"/>
          <p:cNvPicPr>
            <a:picLocks noChangeAspect="1"/>
          </p:cNvPicPr>
          <p:nvPr/>
        </p:nvPicPr>
        <p:blipFill>
          <a:blip r:embed="rId5"/>
          <a:stretch>
            <a:fillRect/>
          </a:stretch>
        </p:blipFill>
        <p:spPr>
          <a:xfrm>
            <a:off x="7921200" y="3805468"/>
            <a:ext cx="3623100" cy="2624507"/>
          </a:xfrm>
          <a:prstGeom prst="rect">
            <a:avLst/>
          </a:prstGeom>
        </p:spPr>
      </p:pic>
      <p:pic>
        <p:nvPicPr>
          <p:cNvPr id="12" name="图片 11"/>
          <p:cNvPicPr>
            <a:picLocks noChangeAspect="1"/>
          </p:cNvPicPr>
          <p:nvPr/>
        </p:nvPicPr>
        <p:blipFill>
          <a:blip r:embed="rId6"/>
          <a:stretch>
            <a:fillRect/>
          </a:stretch>
        </p:blipFill>
        <p:spPr>
          <a:xfrm>
            <a:off x="512177" y="165021"/>
            <a:ext cx="837560" cy="1149417"/>
          </a:xfrm>
          <a:prstGeom prst="rect">
            <a:avLst/>
          </a:prstGeom>
        </p:spPr>
      </p:pic>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
        <p:nvSpPr>
          <p:cNvPr id="3" name="TextBox 2">
            <a:extLst>
              <a:ext uri="{FF2B5EF4-FFF2-40B4-BE49-F238E27FC236}">
                <a16:creationId xmlns:a16="http://schemas.microsoft.com/office/drawing/2014/main" id="{0FFD96FD-067E-4AEA-AE8C-7C05395BEFA6}"/>
              </a:ext>
            </a:extLst>
          </p:cNvPr>
          <p:cNvSpPr txBox="1"/>
          <p:nvPr/>
        </p:nvSpPr>
        <p:spPr>
          <a:xfrm>
            <a:off x="5030585" y="2190980"/>
            <a:ext cx="34010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Khởi</a:t>
            </a:r>
            <a:r>
              <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động</a:t>
            </a:r>
            <a:endPar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238090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ồng cây   Tập hát cùng bé_v720P">
            <a:hlinkClick r:id="" action="ppaction://media"/>
            <a:extLst>
              <a:ext uri="{FF2B5EF4-FFF2-40B4-BE49-F238E27FC236}">
                <a16:creationId xmlns:a16="http://schemas.microsoft.com/office/drawing/2014/main" id="{6EA94F1D-B332-4154-9C41-72A41CC98B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677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019243" y="0"/>
            <a:ext cx="7001058" cy="6657609"/>
          </a:xfrm>
          <a:prstGeom prst="rect">
            <a:avLst/>
          </a:prstGeom>
        </p:spPr>
      </p:pic>
      <p:pic>
        <p:nvPicPr>
          <p:cNvPr id="7" name="图片 6"/>
          <p:cNvPicPr>
            <a:picLocks noChangeAspect="1"/>
          </p:cNvPicPr>
          <p:nvPr/>
        </p:nvPicPr>
        <p:blipFill>
          <a:blip r:embed="rId3"/>
          <a:stretch>
            <a:fillRect/>
          </a:stretch>
        </p:blipFill>
        <p:spPr>
          <a:xfrm>
            <a:off x="0" y="4838467"/>
            <a:ext cx="12192000" cy="2019533"/>
          </a:xfrm>
          <a:prstGeom prst="rect">
            <a:avLst/>
          </a:prstGeom>
        </p:spPr>
      </p:pic>
      <p:pic>
        <p:nvPicPr>
          <p:cNvPr id="8" name="图片 7"/>
          <p:cNvPicPr>
            <a:picLocks noChangeAspect="1"/>
          </p:cNvPicPr>
          <p:nvPr/>
        </p:nvPicPr>
        <p:blipFill>
          <a:blip r:embed="rId4"/>
          <a:stretch>
            <a:fillRect/>
          </a:stretch>
        </p:blipFill>
        <p:spPr>
          <a:xfrm>
            <a:off x="678075" y="2803200"/>
            <a:ext cx="4511250" cy="3273750"/>
          </a:xfrm>
          <a:prstGeom prst="rect">
            <a:avLst/>
          </a:prstGeom>
        </p:spPr>
      </p:pic>
      <p:pic>
        <p:nvPicPr>
          <p:cNvPr id="9" name="图片 8"/>
          <p:cNvPicPr>
            <a:picLocks noChangeAspect="1"/>
          </p:cNvPicPr>
          <p:nvPr/>
        </p:nvPicPr>
        <p:blipFill>
          <a:blip r:embed="rId5"/>
          <a:stretch>
            <a:fillRect/>
          </a:stretch>
        </p:blipFill>
        <p:spPr>
          <a:xfrm>
            <a:off x="7921200" y="3805468"/>
            <a:ext cx="3623100" cy="2624507"/>
          </a:xfrm>
          <a:prstGeom prst="rect">
            <a:avLst/>
          </a:prstGeom>
        </p:spPr>
      </p:pic>
      <p:pic>
        <p:nvPicPr>
          <p:cNvPr id="12" name="图片 11"/>
          <p:cNvPicPr>
            <a:picLocks noChangeAspect="1"/>
          </p:cNvPicPr>
          <p:nvPr/>
        </p:nvPicPr>
        <p:blipFill>
          <a:blip r:embed="rId6"/>
          <a:stretch>
            <a:fillRect/>
          </a:stretch>
        </p:blipFill>
        <p:spPr>
          <a:xfrm>
            <a:off x="512177" y="165021"/>
            <a:ext cx="837560" cy="1149417"/>
          </a:xfrm>
          <a:prstGeom prst="rect">
            <a:avLst/>
          </a:prstGeom>
        </p:spPr>
      </p:pic>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
        <p:nvSpPr>
          <p:cNvPr id="3" name="TextBox 2">
            <a:extLst>
              <a:ext uri="{FF2B5EF4-FFF2-40B4-BE49-F238E27FC236}">
                <a16:creationId xmlns:a16="http://schemas.microsoft.com/office/drawing/2014/main" id="{0FFD96FD-067E-4AEA-AE8C-7C05395BEFA6}"/>
              </a:ext>
            </a:extLst>
          </p:cNvPr>
          <p:cNvSpPr txBox="1"/>
          <p:nvPr/>
        </p:nvSpPr>
        <p:spPr>
          <a:xfrm>
            <a:off x="5030585" y="2190980"/>
            <a:ext cx="34010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Khám</a:t>
            </a:r>
            <a:r>
              <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4800" b="1" i="0" u="none" strike="noStrike" kern="1200" cap="none" spc="0" normalizeH="0" baseline="0" noProof="0" dirty="0" err="1">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rPr>
              <a:t>phá</a:t>
            </a:r>
            <a:endParaRPr kumimoji="0" lang="en-US" sz="48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66435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3F1BE3-FA34-43F5-914C-F0D0A47B7A1C}"/>
              </a:ext>
            </a:extLst>
          </p:cNvPr>
          <p:cNvSpPr txBox="1"/>
          <p:nvPr/>
        </p:nvSpPr>
        <p:spPr>
          <a:xfrm>
            <a:off x="2114026" y="2274838"/>
            <a:ext cx="6249798" cy="2308324"/>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 1:</a:t>
            </a:r>
          </a:p>
          <a:p>
            <a:pPr marL="0" marR="0" lvl="0" indent="0" algn="ctr" defTabSz="914347" rtl="0" eaLnBrk="1" fontAlgn="auto" latinLnBrk="0" hangingPunct="1">
              <a:lnSpc>
                <a:spcPct val="100000"/>
              </a:lnSpc>
              <a:spcBef>
                <a:spcPts val="0"/>
              </a:spcBef>
              <a:spcAft>
                <a:spcPts val="0"/>
              </a:spcAft>
              <a:buClrTx/>
              <a:buSzTx/>
              <a:buFontTx/>
              <a:buNone/>
              <a:tabLst/>
              <a:defRPr/>
            </a:pPr>
            <a:r>
              <a:rPr lang="en-US" sz="4800" b="1"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latin typeface="Arial" panose="020B0604020202020204"/>
              </a:rPr>
              <a:t>EM BIẾT CÂY XANH NÀO</a:t>
            </a:r>
            <a:endParaRPr kumimoji="0" lang="en-US" sz="4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406987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0" y="218112"/>
            <a:ext cx="12219444" cy="6857999"/>
          </a:xfrm>
          <a:prstGeom prst="rect">
            <a:avLst/>
          </a:prstGeom>
        </p:spPr>
      </p:pic>
      <p:grpSp>
        <p:nvGrpSpPr>
          <p:cNvPr id="2" name="组合 1"/>
          <p:cNvGrpSpPr/>
          <p:nvPr/>
        </p:nvGrpSpPr>
        <p:grpSpPr>
          <a:xfrm>
            <a:off x="287762" y="1404681"/>
            <a:ext cx="11643920" cy="1708467"/>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sp>
        <p:nvSpPr>
          <p:cNvPr id="14" name="TextBox 13">
            <a:extLst>
              <a:ext uri="{FF2B5EF4-FFF2-40B4-BE49-F238E27FC236}">
                <a16:creationId xmlns:a16="http://schemas.microsoft.com/office/drawing/2014/main" id="{F655A00D-F191-4906-B21A-FA7DE2BF0B83}"/>
              </a:ext>
            </a:extLst>
          </p:cNvPr>
          <p:cNvSpPr txBox="1"/>
          <p:nvPr/>
        </p:nvSpPr>
        <p:spPr>
          <a:xfrm>
            <a:off x="1200954" y="1481558"/>
            <a:ext cx="9817535" cy="1569660"/>
          </a:xfrm>
          <a:prstGeom prst="rect">
            <a:avLst/>
          </a:prstGeom>
          <a:noFill/>
        </p:spPr>
        <p:txBody>
          <a:bodyPr wrap="square" rtlCol="0">
            <a:spAutoFit/>
          </a:bodyPr>
          <a:lstStyle/>
          <a:p>
            <a:pPr algn="just"/>
            <a:r>
              <a:rPr lang="en-US" sz="3200" dirty="0">
                <a:latin typeface="Calibri" panose="020F0502020204030204" pitchFamily="34" charset="0"/>
              </a:rPr>
              <a:t>C</a:t>
            </a:r>
            <a:r>
              <a:rPr lang="vi-VN" sz="3200" dirty="0">
                <a:latin typeface="Calibri" panose="020F0502020204030204" pitchFamily="34" charset="0"/>
              </a:rPr>
              <a:t>ác nhóm đi quan sát cây xanh ở trường để tìm hiểu về các nội dung sau: tên cây, nơi trồng từng loại cây, việc cần làm để chăm sóc cây.</a:t>
            </a:r>
            <a:endParaRPr lang="en-US" sz="3200" dirty="0">
              <a:latin typeface="Calibri" panose="020F0502020204030204" pitchFamily="34" charset="0"/>
            </a:endParaRPr>
          </a:p>
        </p:txBody>
      </p:sp>
      <p:sp>
        <p:nvSpPr>
          <p:cNvPr id="9" name="文本框 18">
            <a:extLst>
              <a:ext uri="{FF2B5EF4-FFF2-40B4-BE49-F238E27FC236}">
                <a16:creationId xmlns:a16="http://schemas.microsoft.com/office/drawing/2014/main" id="{6A350A6C-6F3B-4AD3-BDE0-F0EA5BFF5238}"/>
              </a:ext>
            </a:extLst>
          </p:cNvPr>
          <p:cNvSpPr txBox="1"/>
          <p:nvPr/>
        </p:nvSpPr>
        <p:spPr>
          <a:xfrm>
            <a:off x="1048624" y="389018"/>
            <a:ext cx="90852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cây</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mà</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em</a:t>
            </a:r>
            <a:r>
              <a:rPr kumimoji="0" lang="en-US" altLang="zh-CN" sz="6000" b="1" i="0" u="none" strike="noStrike" kern="1200" cap="none" spc="0" normalizeH="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altLang="zh-CN" sz="6000" b="1" i="0" u="none" strike="noStrike" kern="1200" cap="none" spc="0" normalizeH="0" noProof="0" dirty="0" err="1">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biết</a:t>
            </a:r>
            <a:endParaRPr kumimoji="0" lang="en-US" altLang="zh-CN" sz="6000" b="1" i="0" u="none" strike="noStrike" kern="1200" cap="none" spc="0" normalizeH="0" baseline="0" noProof="0" dirty="0">
              <a:ln>
                <a:noFill/>
              </a:ln>
              <a:solidFill>
                <a:srgbClr val="FFA4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11AACF4-1E33-4D90-869B-629384373EDC}"/>
              </a:ext>
            </a:extLst>
          </p:cNvPr>
          <p:cNvPicPr>
            <a:picLocks noChangeAspect="1"/>
          </p:cNvPicPr>
          <p:nvPr/>
        </p:nvPicPr>
        <p:blipFill>
          <a:blip r:embed="rId3"/>
          <a:stretch>
            <a:fillRect/>
          </a:stretch>
        </p:blipFill>
        <p:spPr>
          <a:xfrm>
            <a:off x="1565425" y="4255141"/>
            <a:ext cx="9229624" cy="2683835"/>
          </a:xfrm>
          <a:prstGeom prst="rect">
            <a:avLst/>
          </a:prstGeom>
        </p:spPr>
      </p:pic>
      <p:sp>
        <p:nvSpPr>
          <p:cNvPr id="16" name="TextBox 15">
            <a:extLst>
              <a:ext uri="{FF2B5EF4-FFF2-40B4-BE49-F238E27FC236}">
                <a16:creationId xmlns:a16="http://schemas.microsoft.com/office/drawing/2014/main" id="{1D58A4E4-3AEE-4701-A67E-733AACB3A434}"/>
              </a:ext>
            </a:extLst>
          </p:cNvPr>
          <p:cNvSpPr txBox="1"/>
          <p:nvPr/>
        </p:nvSpPr>
        <p:spPr>
          <a:xfrm>
            <a:off x="870608" y="3177923"/>
            <a:ext cx="1086559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a:t>Quan </a:t>
            </a:r>
            <a:r>
              <a:rPr lang="en-US" sz="3200" dirty="0" err="1"/>
              <a:t>sát</a:t>
            </a:r>
            <a:r>
              <a:rPr lang="en-US" sz="3200" dirty="0"/>
              <a:t> </a:t>
            </a:r>
            <a:r>
              <a:rPr lang="en-US" sz="3200" dirty="0" err="1"/>
              <a:t>cây</a:t>
            </a:r>
            <a:r>
              <a:rPr lang="en-US" sz="3200" dirty="0"/>
              <a:t> </a:t>
            </a:r>
            <a:r>
              <a:rPr lang="en-US" sz="3200" dirty="0" err="1"/>
              <a:t>xanh</a:t>
            </a:r>
            <a:r>
              <a:rPr lang="en-US" sz="3200" dirty="0"/>
              <a:t> ở </a:t>
            </a:r>
            <a:r>
              <a:rPr lang="en-US" sz="3200" dirty="0" err="1"/>
              <a:t>trường</a:t>
            </a:r>
            <a:r>
              <a:rPr lang="en-US" sz="3200" dirty="0"/>
              <a:t> </a:t>
            </a:r>
            <a:r>
              <a:rPr lang="en-US" sz="3200" dirty="0" err="1"/>
              <a:t>và</a:t>
            </a:r>
            <a:r>
              <a:rPr lang="en-US" sz="3200" dirty="0"/>
              <a:t> </a:t>
            </a:r>
            <a:r>
              <a:rPr lang="en-US" sz="3200" dirty="0" err="1"/>
              <a:t>hoàn</a:t>
            </a:r>
            <a:r>
              <a:rPr lang="en-US" sz="3200" dirty="0"/>
              <a:t> </a:t>
            </a:r>
            <a:r>
              <a:rPr lang="en-US" sz="3200" dirty="0" err="1"/>
              <a:t>thành</a:t>
            </a:r>
            <a:r>
              <a:rPr lang="en-US" sz="3200" dirty="0"/>
              <a:t> </a:t>
            </a:r>
            <a:r>
              <a:rPr lang="en-US" sz="3200" dirty="0" err="1"/>
              <a:t>phiếu</a:t>
            </a:r>
            <a:r>
              <a:rPr lang="en-US" sz="3200" dirty="0"/>
              <a:t> </a:t>
            </a:r>
            <a:r>
              <a:rPr lang="en-US" sz="3200" dirty="0" err="1"/>
              <a:t>theo</a:t>
            </a:r>
            <a:r>
              <a:rPr lang="en-US" sz="3200" dirty="0"/>
              <a:t> </a:t>
            </a:r>
            <a:r>
              <a:rPr lang="en-US" sz="3200" dirty="0" err="1"/>
              <a:t>mẫu</a:t>
            </a:r>
            <a:r>
              <a:rPr lang="en-US" sz="3200" dirty="0"/>
              <a:t> </a:t>
            </a:r>
            <a:r>
              <a:rPr lang="en-US" sz="3200" dirty="0" err="1"/>
              <a:t>dưới</a:t>
            </a:r>
            <a:r>
              <a:rPr lang="en-US" sz="3200" dirty="0"/>
              <a:t> </a:t>
            </a:r>
            <a:r>
              <a:rPr lang="en-US" sz="3200" dirty="0" err="1"/>
              <a:t>đây</a:t>
            </a:r>
            <a:r>
              <a:rPr lang="en-US" sz="3200" dirty="0"/>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52594" y="0"/>
            <a:ext cx="10620206" cy="1954635"/>
          </a:xfrm>
          <a:prstGeom prst="ellipse">
            <a:avLst/>
          </a:pr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5" name="椭圆 4"/>
          <p:cNvSpPr/>
          <p:nvPr/>
        </p:nvSpPr>
        <p:spPr>
          <a:xfrm>
            <a:off x="494951" y="98731"/>
            <a:ext cx="10314051" cy="1826711"/>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2" name="图片 11"/>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05E0A90F-7D10-4010-91E6-BDC6B84C1C94}"/>
              </a:ext>
            </a:extLst>
          </p:cNvPr>
          <p:cNvSpPr txBox="1"/>
          <p:nvPr/>
        </p:nvSpPr>
        <p:spPr>
          <a:xfrm>
            <a:off x="2205276" y="755442"/>
            <a:ext cx="6634780" cy="769441"/>
          </a:xfrm>
          <a:prstGeom prst="rect">
            <a:avLst/>
          </a:prstGeom>
          <a:noFill/>
        </p:spPr>
        <p:txBody>
          <a:bodyPr wrap="square" rtlCol="0">
            <a:spAutoFit/>
          </a:bodyPr>
          <a:lstStyle/>
          <a:p>
            <a:pPr algn="ctr"/>
            <a:r>
              <a:rPr lang="en-US" sz="4400" dirty="0">
                <a:latin typeface="Calibri" panose="020F0502020204030204" pitchFamily="34" charset="0"/>
              </a:rPr>
              <a:t>Chia </a:t>
            </a:r>
            <a:r>
              <a:rPr lang="en-US" sz="4400" dirty="0" err="1">
                <a:latin typeface="Calibri" panose="020F0502020204030204" pitchFamily="34" charset="0"/>
              </a:rPr>
              <a:t>sẻ</a:t>
            </a:r>
            <a:r>
              <a:rPr lang="en-US" sz="4400" dirty="0">
                <a:latin typeface="Calibri" panose="020F0502020204030204" pitchFamily="34" charset="0"/>
              </a:rPr>
              <a:t> </a:t>
            </a:r>
            <a:r>
              <a:rPr lang="en-US" sz="4400" dirty="0" err="1">
                <a:latin typeface="Calibri" panose="020F0502020204030204" pitchFamily="34" charset="0"/>
              </a:rPr>
              <a:t>kết</a:t>
            </a:r>
            <a:r>
              <a:rPr lang="en-US" sz="4400" dirty="0">
                <a:latin typeface="Calibri" panose="020F0502020204030204" pitchFamily="34" charset="0"/>
              </a:rPr>
              <a:t> </a:t>
            </a:r>
            <a:r>
              <a:rPr lang="en-US" sz="4400" dirty="0" err="1">
                <a:latin typeface="Calibri" panose="020F0502020204030204" pitchFamily="34" charset="0"/>
              </a:rPr>
              <a:t>quả</a:t>
            </a:r>
            <a:r>
              <a:rPr lang="en-US" sz="4400" dirty="0">
                <a:latin typeface="Calibri" panose="020F0502020204030204" pitchFamily="34" charset="0"/>
              </a:rPr>
              <a:t> </a:t>
            </a:r>
            <a:r>
              <a:rPr lang="en-US" sz="4400" dirty="0" err="1">
                <a:latin typeface="Calibri" panose="020F0502020204030204" pitchFamily="34" charset="0"/>
              </a:rPr>
              <a:t>quan</a:t>
            </a:r>
            <a:r>
              <a:rPr lang="en-US" sz="4400" dirty="0">
                <a:latin typeface="Calibri" panose="020F0502020204030204" pitchFamily="34" charset="0"/>
              </a:rPr>
              <a:t> </a:t>
            </a:r>
            <a:r>
              <a:rPr lang="en-US" sz="4400" dirty="0" err="1">
                <a:latin typeface="Calibri" panose="020F0502020204030204" pitchFamily="34" charset="0"/>
              </a:rPr>
              <a:t>sát</a:t>
            </a:r>
            <a:endParaRPr lang="en-US" sz="4400" dirty="0">
              <a:latin typeface="Calibri" panose="020F0502020204030204" pitchFamily="34" charset="0"/>
            </a:endParaRPr>
          </a:p>
        </p:txBody>
      </p:sp>
      <p:sp>
        <p:nvSpPr>
          <p:cNvPr id="7" name="圆角矩形 15">
            <a:extLst>
              <a:ext uri="{FF2B5EF4-FFF2-40B4-BE49-F238E27FC236}">
                <a16:creationId xmlns:a16="http://schemas.microsoft.com/office/drawing/2014/main" id="{C8630743-62D3-4904-AF65-86154D45F6BA}"/>
              </a:ext>
            </a:extLst>
          </p:cNvPr>
          <p:cNvSpPr/>
          <p:nvPr/>
        </p:nvSpPr>
        <p:spPr>
          <a:xfrm>
            <a:off x="134585" y="2189983"/>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8" name="圆角矩形 16">
            <a:extLst>
              <a:ext uri="{FF2B5EF4-FFF2-40B4-BE49-F238E27FC236}">
                <a16:creationId xmlns:a16="http://schemas.microsoft.com/office/drawing/2014/main" id="{FBDF0B3C-7BC6-44ED-AF6C-9E8A70F261E6}"/>
              </a:ext>
            </a:extLst>
          </p:cNvPr>
          <p:cNvSpPr/>
          <p:nvPr/>
        </p:nvSpPr>
        <p:spPr>
          <a:xfrm>
            <a:off x="341095" y="2424856"/>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id="{868935FB-5317-49AC-AED6-C3B6E358DD3C}"/>
              </a:ext>
            </a:extLst>
          </p:cNvPr>
          <p:cNvSpPr txBox="1"/>
          <p:nvPr/>
        </p:nvSpPr>
        <p:spPr>
          <a:xfrm>
            <a:off x="352594" y="2802563"/>
            <a:ext cx="7970192" cy="2804550"/>
          </a:xfrm>
          <a:prstGeom prst="rect">
            <a:avLst/>
          </a:prstGeom>
          <a:noFill/>
        </p:spPr>
        <p:txBody>
          <a:bodyPr wrap="square" rtlCol="0">
            <a:spAutoFit/>
          </a:bodyPr>
          <a:lstStyle/>
          <a:p>
            <a:pPr marL="0" marR="0" indent="457200" algn="just">
              <a:lnSpc>
                <a:spcPct val="141000"/>
              </a:lnSpc>
              <a:spcBef>
                <a:spcPts val="700"/>
              </a:spcBef>
              <a:spcAft>
                <a:spcPts val="70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Khuôn</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viên</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nhà</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trường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trồng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nhiều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loại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cây</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nhằm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đem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môi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trường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không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khí</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lành</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tươi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mát</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cho</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mọi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hãy</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ý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chăm</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sóc</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cây</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nhé</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图片 8">
            <a:extLst>
              <a:ext uri="{FF2B5EF4-FFF2-40B4-BE49-F238E27FC236}">
                <a16:creationId xmlns:a16="http://schemas.microsoft.com/office/drawing/2014/main" id="{B8D91CA6-0D6E-42B4-8937-0C76E93A245F}"/>
              </a:ext>
            </a:extLst>
          </p:cNvPr>
          <p:cNvPicPr>
            <a:picLocks noChangeAspect="1"/>
          </p:cNvPicPr>
          <p:nvPr/>
        </p:nvPicPr>
        <p:blipFill>
          <a:blip r:embed="rId3"/>
          <a:stretch>
            <a:fillRect/>
          </a:stretch>
        </p:blipFill>
        <p:spPr>
          <a:xfrm flipH="1">
            <a:off x="8478225" y="-267483"/>
            <a:ext cx="3762691" cy="7125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298</Words>
  <PresentationFormat>Widescreen</PresentationFormat>
  <Paragraphs>26</Paragraphs>
  <Slides>14</Slides>
  <Notes>0</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14</vt:i4>
      </vt:variant>
    </vt:vector>
  </HeadingPairs>
  <TitlesOfParts>
    <vt:vector size="28" baseType="lpstr">
      <vt:lpstr>等线</vt:lpstr>
      <vt:lpstr>Microsoft YaHei</vt:lpstr>
      <vt:lpstr>Microsoft YaHei</vt:lpstr>
      <vt:lpstr>Arial</vt:lpstr>
      <vt:lpstr>Arial-Rounded</vt:lpstr>
      <vt:lpstr>Calibri</vt:lpstr>
      <vt:lpstr>UTM Avo</vt:lpstr>
      <vt:lpstr>5_Office Theme</vt:lpstr>
      <vt:lpstr>自定义设计方案</vt:lpstr>
      <vt:lpstr>1_Office Theme</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2021-07-24T01:07:49Z</dcterms:created>
  <dcterms:modified xsi:type="dcterms:W3CDTF">2021-11-19T08:46:24Z</dcterms:modified>
</cp:coreProperties>
</file>