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65"/>
  </p:notesMasterIdLst>
  <p:sldIdLst>
    <p:sldId id="639" r:id="rId3"/>
    <p:sldId id="710" r:id="rId4"/>
    <p:sldId id="656" r:id="rId5"/>
    <p:sldId id="714" r:id="rId6"/>
    <p:sldId id="715" r:id="rId7"/>
    <p:sldId id="716" r:id="rId8"/>
    <p:sldId id="717" r:id="rId9"/>
    <p:sldId id="663" r:id="rId10"/>
    <p:sldId id="664" r:id="rId11"/>
    <p:sldId id="719" r:id="rId12"/>
    <p:sldId id="721" r:id="rId13"/>
    <p:sldId id="723" r:id="rId14"/>
    <p:sldId id="725" r:id="rId15"/>
    <p:sldId id="726" r:id="rId16"/>
    <p:sldId id="727" r:id="rId17"/>
    <p:sldId id="676" r:id="rId18"/>
    <p:sldId id="729" r:id="rId19"/>
    <p:sldId id="731" r:id="rId20"/>
    <p:sldId id="681" r:id="rId21"/>
    <p:sldId id="733" r:id="rId22"/>
    <p:sldId id="735" r:id="rId23"/>
    <p:sldId id="736" r:id="rId24"/>
    <p:sldId id="737" r:id="rId25"/>
    <p:sldId id="738" r:id="rId26"/>
    <p:sldId id="739" r:id="rId27"/>
    <p:sldId id="740" r:id="rId28"/>
    <p:sldId id="741" r:id="rId29"/>
    <p:sldId id="742" r:id="rId30"/>
    <p:sldId id="743" r:id="rId31"/>
    <p:sldId id="744" r:id="rId32"/>
    <p:sldId id="745" r:id="rId33"/>
    <p:sldId id="746" r:id="rId34"/>
    <p:sldId id="747" r:id="rId35"/>
    <p:sldId id="748" r:id="rId36"/>
    <p:sldId id="749" r:id="rId37"/>
    <p:sldId id="750" r:id="rId38"/>
    <p:sldId id="751" r:id="rId39"/>
    <p:sldId id="752" r:id="rId40"/>
    <p:sldId id="753" r:id="rId41"/>
    <p:sldId id="754" r:id="rId42"/>
    <p:sldId id="755" r:id="rId43"/>
    <p:sldId id="756" r:id="rId44"/>
    <p:sldId id="757" r:id="rId45"/>
    <p:sldId id="758" r:id="rId46"/>
    <p:sldId id="759" r:id="rId47"/>
    <p:sldId id="760" r:id="rId48"/>
    <p:sldId id="761" r:id="rId49"/>
    <p:sldId id="762" r:id="rId50"/>
    <p:sldId id="763" r:id="rId51"/>
    <p:sldId id="765" r:id="rId52"/>
    <p:sldId id="766" r:id="rId53"/>
    <p:sldId id="767" r:id="rId54"/>
    <p:sldId id="768" r:id="rId55"/>
    <p:sldId id="769" r:id="rId56"/>
    <p:sldId id="770" r:id="rId57"/>
    <p:sldId id="771" r:id="rId58"/>
    <p:sldId id="772" r:id="rId59"/>
    <p:sldId id="773" r:id="rId60"/>
    <p:sldId id="774" r:id="rId61"/>
    <p:sldId id="776" r:id="rId62"/>
    <p:sldId id="777" r:id="rId63"/>
    <p:sldId id="778" r:id="rId64"/>
  </p:sldIdLst>
  <p:sldSz cx="24384000" cy="13716000"/>
  <p:notesSz cx="6858000" cy="9144000"/>
  <p:custDataLst>
    <p:tags r:id="rId66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E2EC"/>
    <a:srgbClr val="DDDDDD"/>
    <a:srgbClr val="242452"/>
    <a:srgbClr val="3333FF"/>
    <a:srgbClr val="E7F7FF"/>
    <a:srgbClr val="D6F7FE"/>
    <a:srgbClr val="EEF7E9"/>
    <a:srgbClr val="0000FF"/>
    <a:srgbClr val="135F82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2331" autoAdjust="0"/>
    <p:restoredTop sz="94139" autoAdjust="0"/>
  </p:normalViewPr>
  <p:slideViewPr>
    <p:cSldViewPr>
      <p:cViewPr varScale="1">
        <p:scale>
          <a:sx n="38" d="100"/>
          <a:sy n="38" d="100"/>
        </p:scale>
        <p:origin x="226" y="216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tags" Target="tags/tag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200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3656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014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904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55387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29663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858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95521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417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04848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0248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024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4886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763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30555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42357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96083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463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77622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8964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2920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69797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926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67127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44975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2692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0421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2426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87048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48695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19306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3435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5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08314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98148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16694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396889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0604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1921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144112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689617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1145540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5641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4341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544193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942565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73747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566783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162475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76676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595142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418195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735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3485323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0487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59653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2187116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517956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2572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8442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407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307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p:transition spd="slow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843195"/>
      </p:ext>
    </p:extLst>
  </p:cSld>
  <p:clrMapOvr>
    <a:masterClrMapping/>
  </p:clrMapOvr>
  <p:transition spd="slow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701638"/>
      </p:ext>
    </p:extLst>
  </p:cSld>
  <p:clrMapOvr>
    <a:masterClrMapping/>
  </p:clrMapOvr>
  <p:transition spd="slow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71417519"/>
      </p:ext>
    </p:extLst>
  </p:cSld>
  <p:clrMapOvr>
    <a:masterClrMapping/>
  </p:clrMapOvr>
  <p:transition spd="slow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847110"/>
      </p:ext>
    </p:extLst>
  </p:cSld>
  <p:clrMapOvr>
    <a:masterClrMapping/>
  </p:clrMapOvr>
  <p:transition spd="slow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2842679"/>
      </p:ext>
    </p:extLst>
  </p:cSld>
  <p:clrMapOvr>
    <a:masterClrMapping/>
  </p:clrMapOvr>
  <p:transition spd="slow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5443903"/>
      </p:ext>
    </p:extLst>
  </p:cSld>
  <p:clrMapOvr>
    <a:masterClrMapping/>
  </p:clrMapOvr>
  <p:transition spd="slow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1678283"/>
      </p:ext>
    </p:extLst>
  </p:cSld>
  <p:clrMapOvr>
    <a:masterClrMapping/>
  </p:clrMapOvr>
  <p:transition spd="slow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919355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p:transition spd="slow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6020121"/>
      </p:ext>
    </p:extLst>
  </p:cSld>
  <p:clrMapOvr>
    <a:masterClrMapping/>
  </p:clrMapOvr>
  <p:transition spd="slow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0739924"/>
      </p:ext>
    </p:extLst>
  </p:cSld>
  <p:clrMapOvr>
    <a:masterClrMapping/>
  </p:clrMapOvr>
  <p:transition spd="slow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6096263"/>
      </p:ext>
    </p:extLst>
  </p:cSld>
  <p:clrMapOvr>
    <a:masterClrMapping/>
  </p:clrMapOvr>
  <p:transition spd="slow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6358136"/>
      </p:ext>
    </p:extLst>
  </p:cSld>
  <p:clrMapOvr>
    <a:masterClrMapping/>
  </p:clrMapOvr>
  <p:transition spd="slow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0301831"/>
      </p:ext>
    </p:extLst>
  </p:cSld>
  <p:clrMapOvr>
    <a:masterClrMapping/>
  </p:clrMapOvr>
  <p:transition spd="slow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5290249"/>
      </p:ext>
    </p:extLst>
  </p:cSld>
  <p:clrMapOvr>
    <a:masterClrMapping/>
  </p:clrMapOvr>
  <p:transition spd="slow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8935621"/>
      </p:ext>
    </p:extLst>
  </p:cSld>
  <p:clrMapOvr>
    <a:masterClrMapping/>
  </p:clrMapOvr>
  <p:transition spd="slow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2695324"/>
      </p:ext>
    </p:extLst>
  </p:cSld>
  <p:clrMapOvr>
    <a:masterClrMapping/>
  </p:clrMapOvr>
  <p:transition spd="slow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036386"/>
      </p:ext>
    </p:extLst>
  </p:cSld>
  <p:clrMapOvr>
    <a:masterClrMapping/>
  </p:clrMapOvr>
  <p:transition spd="slow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47005768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p:transition spd="slow"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547817"/>
      </p:ext>
    </p:extLst>
  </p:cSld>
  <p:clrMapOvr>
    <a:masterClrMapping/>
  </p:clrMapOvr>
  <p:transition spd="slow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62976827"/>
      </p:ext>
    </p:extLst>
  </p:cSld>
  <p:clrMapOvr>
    <a:masterClrMapping/>
  </p:clrMapOvr>
  <p:transition spd="slow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72532846"/>
      </p:ext>
    </p:extLst>
  </p:cSld>
  <p:clrMapOvr>
    <a:masterClrMapping/>
  </p:clrMapOvr>
  <p:transition spd="slow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88023669"/>
      </p:ext>
    </p:extLst>
  </p:cSld>
  <p:clrMapOvr>
    <a:masterClrMapping/>
  </p:clrMapOvr>
  <p:transition spd="slow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770717"/>
      </p:ext>
    </p:extLst>
  </p:cSld>
  <p:clrMapOvr>
    <a:masterClrMapping/>
  </p:clrMapOvr>
  <p:transition spd="slow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06560535"/>
      </p:ext>
    </p:extLst>
  </p:cSld>
  <p:clrMapOvr>
    <a:masterClrMapping/>
  </p:clrMapOvr>
  <p:transition spd="slow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6179673"/>
      </p:ext>
    </p:extLst>
  </p:cSld>
  <p:clrMapOvr>
    <a:masterClrMapping/>
  </p:clrMapOvr>
  <p:transition spd="slow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9555087"/>
      </p:ext>
    </p:extLst>
  </p:cSld>
  <p:clrMapOvr>
    <a:masterClrMapping/>
  </p:clrMapOvr>
  <p:transition spd="slow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7412547"/>
      </p:ext>
    </p:extLst>
  </p:cSld>
  <p:clrMapOvr>
    <a:masterClrMapping/>
  </p:clrMapOvr>
  <p:transition spd="slow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670427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p:transition spd="slow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8235058"/>
      </p:ext>
    </p:extLst>
  </p:cSld>
  <p:clrMapOvr>
    <a:masterClrMapping/>
  </p:clrMapOvr>
  <p:transition spd="slow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8157744"/>
      </p:ext>
    </p:extLst>
  </p:cSld>
  <p:clrMapOvr>
    <a:masterClrMapping/>
  </p:clrMapOvr>
  <p:transition spd="slow"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p:transition spd="slow"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p:transition spd="slow"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p:transition spd="slow"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p:transition spd="slow"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p:transition spd="slow"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p:transition spd="slow"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p:transition spd="slow"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p:transition spd="slow"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p:transition spd="slow"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p:transition spd="slow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p:transition spd="slow"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p:transition spd="slow"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p:transition spd="slow"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p:transition spd="slow"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8/18/2022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4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814" r:id="rId12"/>
    <p:sldLayoutId id="2147483813" r:id="rId13"/>
    <p:sldLayoutId id="2147483812" r:id="rId14"/>
    <p:sldLayoutId id="2147483811" r:id="rId15"/>
    <p:sldLayoutId id="2147483810" r:id="rId16"/>
    <p:sldLayoutId id="2147483808" r:id="rId17"/>
    <p:sldLayoutId id="2147483806" r:id="rId18"/>
    <p:sldLayoutId id="2147483805" r:id="rId19"/>
    <p:sldLayoutId id="2147483804" r:id="rId20"/>
    <p:sldLayoutId id="2147483803" r:id="rId21"/>
    <p:sldLayoutId id="2147483802" r:id="rId22"/>
    <p:sldLayoutId id="2147483801" r:id="rId23"/>
    <p:sldLayoutId id="2147483800" r:id="rId24"/>
    <p:sldLayoutId id="2147483799" r:id="rId25"/>
    <p:sldLayoutId id="2147483798" r:id="rId26"/>
    <p:sldLayoutId id="2147483797" r:id="rId27"/>
    <p:sldLayoutId id="2147483796" r:id="rId28"/>
    <p:sldLayoutId id="2147483795" r:id="rId29"/>
    <p:sldLayoutId id="2147483794" r:id="rId30"/>
    <p:sldLayoutId id="2147483793" r:id="rId31"/>
    <p:sldLayoutId id="2147483792" r:id="rId32"/>
    <p:sldLayoutId id="2147483791" r:id="rId33"/>
    <p:sldLayoutId id="2147483790" r:id="rId34"/>
    <p:sldLayoutId id="2147483789" r:id="rId35"/>
    <p:sldLayoutId id="2147483788" r:id="rId36"/>
    <p:sldLayoutId id="2147483787" r:id="rId37"/>
    <p:sldLayoutId id="2147483786" r:id="rId38"/>
    <p:sldLayoutId id="2147483785" r:id="rId39"/>
    <p:sldLayoutId id="2147483784" r:id="rId40"/>
    <p:sldLayoutId id="2147483783" r:id="rId41"/>
    <p:sldLayoutId id="2147483782" r:id="rId42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ransition spd="slow">
    <p:fade/>
  </p:transition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4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8.emf"/><Relationship Id="rId4" Type="http://schemas.openxmlformats.org/officeDocument/2006/relationships/image" Target="../media/image5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6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6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9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72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7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7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6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78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8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8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0.emf"/><Relationship Id="rId5" Type="http://schemas.openxmlformats.org/officeDocument/2006/relationships/image" Target="../media/image49.wmf"/><Relationship Id="rId4" Type="http://schemas.openxmlformats.org/officeDocument/2006/relationships/image" Target="../media/image8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91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9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1.emf"/><Relationship Id="rId5" Type="http://schemas.openxmlformats.org/officeDocument/2006/relationships/image" Target="../media/image49.wmf"/><Relationship Id="rId4" Type="http://schemas.openxmlformats.org/officeDocument/2006/relationships/image" Target="../media/image9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99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101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91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10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9.png"/><Relationship Id="rId5" Type="http://schemas.openxmlformats.org/officeDocument/2006/relationships/image" Target="../media/image49.wmf"/><Relationship Id="rId4" Type="http://schemas.openxmlformats.org/officeDocument/2006/relationships/image" Target="../media/image8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109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1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9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11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116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106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119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107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122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12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126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12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129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131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9.wmf"/><Relationship Id="rId4" Type="http://schemas.openxmlformats.org/officeDocument/2006/relationships/image" Target="../media/image1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762000" y="1697446"/>
            <a:ext cx="22808128" cy="11429225"/>
            <a:chOff x="1447799" y="1681442"/>
            <a:chExt cx="22808128" cy="11429225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681442"/>
              <a:ext cx="22808128" cy="11429225"/>
              <a:chOff x="1447799" y="1681442"/>
              <a:chExt cx="22808128" cy="11429225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9473015"/>
                <a:chOff x="-3538955" y="3448230"/>
                <a:chExt cx="22680054" cy="9473015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9473015"/>
                  <a:chOff x="-3538955" y="3448230"/>
                  <a:chExt cx="22680054" cy="9473015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9328532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57150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3713310" y="16814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466533" y="1971737"/>
                <a:ext cx="8983266" cy="890856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9331819" y="2004934"/>
                <a:ext cx="7252694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>
                    <a:solidFill>
                      <a:srgbClr val="FF0000"/>
                    </a:solidFill>
                    <a:latin typeface="+mj-lt"/>
                  </a:rPr>
                  <a:t>CHƯƠNG </a:t>
                </a:r>
                <a:r>
                  <a:rPr lang="en-US" sz="4800" b="1">
                    <a:solidFill>
                      <a:srgbClr val="FF0000"/>
                    </a:solidFill>
                    <a:latin typeface="+mj-lt"/>
                  </a:rPr>
                  <a:t>I</a:t>
                </a:r>
                <a:r>
                  <a:rPr lang="en-US" sz="4800" b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</a:t>
                </a:r>
                <a:r>
                  <a:rPr lang="vi-VN" sz="4800" b="1">
                    <a:solidFill>
                      <a:srgbClr val="FF0000"/>
                    </a:solidFill>
                    <a:latin typeface="+mj-lt"/>
                  </a:rPr>
                  <a:t>. </a:t>
                </a:r>
                <a:r>
                  <a:rPr lang="en-US" sz="4800" b="1">
                    <a:solidFill>
                      <a:srgbClr val="FF0000"/>
                    </a:solidFill>
                    <a:latin typeface="Times New Roman" pitchFamily="18" charset="0"/>
                    <a:ea typeface="Calibri"/>
                    <a:cs typeface="Times New Roman" pitchFamily="18" charset="0"/>
                  </a:rPr>
                  <a:t>VECTƠ</a:t>
                </a:r>
                <a:endParaRPr lang="vi-VN" sz="48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8" name="Group 26"/>
              <p:cNvGrpSpPr/>
              <p:nvPr/>
            </p:nvGrpSpPr>
            <p:grpSpPr>
              <a:xfrm>
                <a:off x="1447799" y="5783936"/>
                <a:ext cx="1392454" cy="905660"/>
                <a:chOff x="7459669" y="8063144"/>
                <a:chExt cx="1381118" cy="905764"/>
              </a:xfrm>
            </p:grpSpPr>
            <p:sp>
              <p:nvSpPr>
                <p:cNvPr id="59" name="Isosceles Triangle 44"/>
                <p:cNvSpPr/>
                <p:nvPr/>
              </p:nvSpPr>
              <p:spPr>
                <a:xfrm rot="16200000">
                  <a:off x="7469936" y="8052877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60" name="Group 28"/>
                <p:cNvGrpSpPr/>
                <p:nvPr/>
              </p:nvGrpSpPr>
              <p:grpSpPr>
                <a:xfrm>
                  <a:off x="7469187" y="8161191"/>
                  <a:ext cx="1371600" cy="807717"/>
                  <a:chOff x="7469187" y="8161191"/>
                  <a:chExt cx="1371600" cy="807717"/>
                </a:xfrm>
              </p:grpSpPr>
              <p:sp>
                <p:nvSpPr>
                  <p:cNvPr id="61" name="Round Same Side Corner Rectangle 60"/>
                  <p:cNvSpPr/>
                  <p:nvPr/>
                </p:nvSpPr>
                <p:spPr>
                  <a:xfrm rot="5400000">
                    <a:off x="7789227" y="7841151"/>
                    <a:ext cx="731520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62" name="TextBox 61"/>
                  <p:cNvSpPr txBox="1"/>
                  <p:nvPr/>
                </p:nvSpPr>
                <p:spPr>
                  <a:xfrm>
                    <a:off x="7958807" y="8260940"/>
                    <a:ext cx="507514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1</a:t>
                    </a:r>
                  </a:p>
                </p:txBody>
              </p:sp>
            </p:grpSp>
          </p:grpSp>
          <p:grpSp>
            <p:nvGrpSpPr>
              <p:cNvPr id="76" name="Group 32"/>
              <p:cNvGrpSpPr/>
              <p:nvPr/>
            </p:nvGrpSpPr>
            <p:grpSpPr>
              <a:xfrm>
                <a:off x="1447805" y="7603996"/>
                <a:ext cx="1392456" cy="883826"/>
                <a:chOff x="7459669" y="6333639"/>
                <a:chExt cx="1381119" cy="883929"/>
              </a:xfrm>
            </p:grpSpPr>
            <p:sp>
              <p:nvSpPr>
                <p:cNvPr id="77" name="Isosceles Triangle 44"/>
                <p:cNvSpPr/>
                <p:nvPr/>
              </p:nvSpPr>
              <p:spPr>
                <a:xfrm rot="16200000">
                  <a:off x="7469936" y="6323372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8" name="Group 41"/>
                <p:cNvGrpSpPr/>
                <p:nvPr/>
              </p:nvGrpSpPr>
              <p:grpSpPr>
                <a:xfrm>
                  <a:off x="7469188" y="6486047"/>
                  <a:ext cx="1371600" cy="731521"/>
                  <a:chOff x="7469188" y="6486047"/>
                  <a:chExt cx="1371600" cy="731521"/>
                </a:xfrm>
              </p:grpSpPr>
              <p:sp>
                <p:nvSpPr>
                  <p:cNvPr id="79" name="Round Same Side Corner Rectangle 78"/>
                  <p:cNvSpPr/>
                  <p:nvPr/>
                </p:nvSpPr>
                <p:spPr>
                  <a:xfrm rot="5400000">
                    <a:off x="7789227" y="6166008"/>
                    <a:ext cx="731521" cy="1371600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80" name="TextBox 79"/>
                  <p:cNvSpPr txBox="1"/>
                  <p:nvPr/>
                </p:nvSpPr>
                <p:spPr>
                  <a:xfrm>
                    <a:off x="7958806" y="6486049"/>
                    <a:ext cx="507513" cy="707967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2</a:t>
                    </a:r>
                  </a:p>
                </p:txBody>
              </p:sp>
            </p:grpSp>
          </p:grp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grpSp>
            <p:nvGrpSpPr>
              <p:cNvPr id="49" name="Group 32"/>
              <p:cNvGrpSpPr/>
              <p:nvPr/>
            </p:nvGrpSpPr>
            <p:grpSpPr>
              <a:xfrm>
                <a:off x="1447803" y="9356599"/>
                <a:ext cx="1392455" cy="914400"/>
                <a:chOff x="7459669" y="6918135"/>
                <a:chExt cx="1785466" cy="914506"/>
              </a:xfrm>
            </p:grpSpPr>
            <p:sp>
              <p:nvSpPr>
                <p:cNvPr id="50" name="Isosceles Triangle 44"/>
                <p:cNvSpPr/>
                <p:nvPr/>
              </p:nvSpPr>
              <p:spPr>
                <a:xfrm rot="16200000">
                  <a:off x="7469936" y="6907868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1" name="Group 41"/>
                <p:cNvGrpSpPr/>
                <p:nvPr/>
              </p:nvGrpSpPr>
              <p:grpSpPr>
                <a:xfrm>
                  <a:off x="7469189" y="7044083"/>
                  <a:ext cx="1775946" cy="788558"/>
                  <a:chOff x="7469189" y="7044083"/>
                  <a:chExt cx="1775946" cy="788558"/>
                </a:xfrm>
              </p:grpSpPr>
              <p:sp>
                <p:nvSpPr>
                  <p:cNvPr id="52" name="Round Same Side Corner Rectangle 51"/>
                  <p:cNvSpPr/>
                  <p:nvPr/>
                </p:nvSpPr>
                <p:spPr>
                  <a:xfrm rot="5400000">
                    <a:off x="7962883" y="6550389"/>
                    <a:ext cx="788557" cy="1775946"/>
                  </a:xfrm>
                  <a:prstGeom prst="round2SameRect">
                    <a:avLst/>
                  </a:prstGeom>
                  <a:solidFill>
                    <a:srgbClr val="135F82"/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sp>
                <p:nvSpPr>
                  <p:cNvPr id="53" name="TextBox 52"/>
                  <p:cNvSpPr txBox="1"/>
                  <p:nvPr/>
                </p:nvSpPr>
                <p:spPr>
                  <a:xfrm>
                    <a:off x="8104940" y="7124673"/>
                    <a:ext cx="656097" cy="707968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/>
                    <a:r>
                      <a:rPr lang="en-US" sz="4000" b="1" dirty="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3</a:t>
                    </a:r>
                  </a:p>
                </p:txBody>
              </p:sp>
            </p:grpSp>
          </p:grpSp>
          <p:sp>
            <p:nvSpPr>
              <p:cNvPr id="68" name="TextBox 67"/>
              <p:cNvSpPr txBox="1"/>
              <p:nvPr/>
            </p:nvSpPr>
            <p:spPr>
              <a:xfrm>
                <a:off x="2114514" y="12402780"/>
                <a:ext cx="184731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 dirty="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 dirty="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547AD325-66EE-48DB-9F8D-F8AA55258571}"/>
              </a:ext>
            </a:extLst>
          </p:cNvPr>
          <p:cNvGrpSpPr/>
          <p:nvPr/>
        </p:nvGrpSpPr>
        <p:grpSpPr>
          <a:xfrm>
            <a:off x="7050465" y="3057472"/>
            <a:ext cx="16248103" cy="2409854"/>
            <a:chOff x="61141" y="138049"/>
            <a:chExt cx="6776932" cy="824094"/>
          </a:xfrm>
        </p:grpSpPr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81BFECA0-0F89-4852-8E07-B5554B30DF4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41" y="138049"/>
              <a:ext cx="6776932" cy="824094"/>
            </a:xfrm>
            <a:prstGeom prst="rect">
              <a:avLst/>
            </a:prstGeom>
          </p:spPr>
        </p:pic>
        <p:sp>
          <p:nvSpPr>
            <p:cNvPr id="65" name="TextBox 321">
              <a:extLst>
                <a:ext uri="{FF2B5EF4-FFF2-40B4-BE49-F238E27FC236}">
                  <a16:creationId xmlns:a16="http://schemas.microsoft.com/office/drawing/2014/main" id="{396955DC-F71D-4106-92C3-22C6C10B7400}"/>
                </a:ext>
              </a:extLst>
            </p:cNvPr>
            <p:cNvSpPr txBox="1"/>
            <p:nvPr/>
          </p:nvSpPr>
          <p:spPr>
            <a:xfrm>
              <a:off x="822729" y="213402"/>
              <a:ext cx="246343" cy="41333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9709242" y="3097248"/>
            <a:ext cx="11169558" cy="22314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8000" b="1" dirty="0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ÔN </a:t>
            </a:r>
            <a:r>
              <a:rPr lang="en-US" sz="8000" b="1">
                <a:solidFill>
                  <a:srgbClr val="FCFFEF"/>
                </a:solidFill>
                <a:latin typeface="Times New Roman" pitchFamily="18" charset="0"/>
                <a:ea typeface="Cascadia Mono"/>
                <a:cs typeface="Times New Roman" pitchFamily="18" charset="0"/>
              </a:rPr>
              <a:t>TẬP CHƯƠNG IV</a:t>
            </a:r>
            <a:endParaRPr lang="en-US" sz="8000" b="1" dirty="0">
              <a:solidFill>
                <a:srgbClr val="FCFFEF"/>
              </a:solidFill>
              <a:latin typeface="Times New Roman" pitchFamily="18" charset="0"/>
              <a:ea typeface="Cascadia Mono"/>
              <a:cs typeface="Times New Roman" pitchFamily="18" charset="0"/>
            </a:endParaRPr>
          </a:p>
          <a:p>
            <a:pPr algn="ctr">
              <a:lnSpc>
                <a:spcPct val="106000"/>
              </a:lnSpc>
              <a:spcAft>
                <a:spcPts val="800"/>
              </a:spcAft>
            </a:pPr>
            <a:r>
              <a:rPr lang="en-US" sz="4800" b="1">
                <a:solidFill>
                  <a:srgbClr val="FCFFEF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VECTƠ-MÔN TOÁN 10 KNTT</a:t>
            </a:r>
            <a:r>
              <a:rPr lang="en-US" sz="4800" b="1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(1 </a:t>
            </a:r>
            <a:r>
              <a:rPr lang="en-US" sz="4800" b="1" dirty="0" err="1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CFFEF"/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)</a:t>
            </a:r>
            <a:endParaRPr lang="en-US" sz="48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323633" y="5924496"/>
            <a:ext cx="6788012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KIẾN THỨC CẦN NHỚ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86951" y="7726224"/>
            <a:ext cx="842153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CÁC BÀI TẬP TRẮC NGHIỆM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2586951" y="9516274"/>
            <a:ext cx="5335756" cy="8002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BÀI TẬP</a:t>
            </a:r>
            <a:r>
              <a:rPr lang="en-US" sz="4600" b="1" dirty="0">
                <a:solidFill>
                  <a:srgbClr val="242452"/>
                </a:solidFill>
                <a:latin typeface="Times New Roman" pitchFamily="18" charset="0"/>
                <a:cs typeface="Times New Roman" pitchFamily="18" charset="0"/>
              </a:rPr>
              <a:t> TỰ LUẬN</a:t>
            </a:r>
            <a:endParaRPr lang="en-US" sz="4600" dirty="0">
              <a:solidFill>
                <a:srgbClr val="24245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98528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5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233883" y="5056984"/>
            <a:ext cx="23864367" cy="83542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85749" y="1794558"/>
            <a:ext cx="23717251" cy="315844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0669" y="1908464"/>
                <a:ext cx="22369232" cy="28873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4.35.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buAutoNum type="alphaLcPeriod"/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Chứng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minh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chu vi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9" y="1908464"/>
                <a:ext cx="22369232" cy="2887394"/>
              </a:xfrm>
              <a:prstGeom prst="rect">
                <a:avLst/>
              </a:prstGeom>
              <a:blipFill>
                <a:blip r:embed="rId3"/>
                <a:stretch>
                  <a:fillRect l="-1117" t="-4430" b="-90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285749" y="5832678"/>
                <a:ext cx="9232233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749" y="5832678"/>
                <a:ext cx="9232233" cy="856068"/>
              </a:xfrm>
              <a:prstGeom prst="rect">
                <a:avLst/>
              </a:prstGeom>
              <a:blipFill>
                <a:blip r:embed="rId4"/>
                <a:stretch>
                  <a:fillRect l="-2708" t="-5714" b="-32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0" y="1003989"/>
            <a:ext cx="5470519" cy="800490"/>
            <a:chOff x="0" y="746"/>
            <a:chExt cx="28934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19" y="746"/>
              <a:ext cx="23215" cy="2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2:</a:t>
              </a: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8" name="Group 320">
            <a:extLst>
              <a:ext uri="{FF2B5EF4-FFF2-40B4-BE49-F238E27FC236}">
                <a16:creationId xmlns:a16="http://schemas.microsoft.com/office/drawing/2014/main" id="{765346A4-2104-4D1F-B519-ACA5E1793689}"/>
              </a:ext>
            </a:extLst>
          </p:cNvPr>
          <p:cNvGrpSpPr>
            <a:grpSpLocks/>
          </p:cNvGrpSpPr>
          <p:nvPr/>
        </p:nvGrpSpPr>
        <p:grpSpPr bwMode="auto">
          <a:xfrm>
            <a:off x="285749" y="5005560"/>
            <a:ext cx="3291500" cy="800490"/>
            <a:chOff x="0" y="753"/>
            <a:chExt cx="17409" cy="2256"/>
          </a:xfrm>
        </p:grpSpPr>
        <p:sp>
          <p:nvSpPr>
            <p:cNvPr id="49" name="TextBox 321">
              <a:extLst>
                <a:ext uri="{FF2B5EF4-FFF2-40B4-BE49-F238E27FC236}">
                  <a16:creationId xmlns:a16="http://schemas.microsoft.com/office/drawing/2014/main" id="{93D93605-7732-4D4D-BEA8-8CF5E147E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7" y="753"/>
              <a:ext cx="10882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p:grpSp>
          <p:nvGrpSpPr>
            <p:cNvPr id="50" name="Group 58">
              <a:extLst>
                <a:ext uri="{FF2B5EF4-FFF2-40B4-BE49-F238E27FC236}">
                  <a16:creationId xmlns:a16="http://schemas.microsoft.com/office/drawing/2014/main" id="{66F8C786-8ED7-4C61-903D-7DC4D3EA89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51" name="Group 59">
                <a:extLst>
                  <a:ext uri="{FF2B5EF4-FFF2-40B4-BE49-F238E27FC236}">
                    <a16:creationId xmlns:a16="http://schemas.microsoft.com/office/drawing/2014/main" id="{37253260-CEAE-467D-99A8-17C7CA3B3B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54" name="Arrow: Pentagon 60">
                  <a:extLst>
                    <a:ext uri="{FF2B5EF4-FFF2-40B4-BE49-F238E27FC236}">
                      <a16:creationId xmlns:a16="http://schemas.microsoft.com/office/drawing/2014/main" id="{DE5D04B4-5D9F-4911-A8CB-601F297B6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Arrow: Chevron 61">
                  <a:extLst>
                    <a:ext uri="{FF2B5EF4-FFF2-40B4-BE49-F238E27FC236}">
                      <a16:creationId xmlns:a16="http://schemas.microsoft.com/office/drawing/2014/main" id="{F4E02666-FF78-4E54-A524-14F287AA2D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Arrow: Chevron 62">
                  <a:extLst>
                    <a:ext uri="{FF2B5EF4-FFF2-40B4-BE49-F238E27FC236}">
                      <a16:creationId xmlns:a16="http://schemas.microsoft.com/office/drawing/2014/main" id="{F2B694E0-6804-4BFD-AAC3-2CBB9A8E1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2" name="Flowchart: Terminator 63">
                <a:extLst>
                  <a:ext uri="{FF2B5EF4-FFF2-40B4-BE49-F238E27FC236}">
                    <a16:creationId xmlns:a16="http://schemas.microsoft.com/office/drawing/2014/main" id="{63008D79-2DFD-4539-A954-284B07EE6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64">
                <a:extLst>
                  <a:ext uri="{FF2B5EF4-FFF2-40B4-BE49-F238E27FC236}">
                    <a16:creationId xmlns:a16="http://schemas.microsoft.com/office/drawing/2014/main" id="{A79ADEF2-5DE8-4EBD-AF9C-15AE1399E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6BDA5E-4CC9-1E0A-2235-51B382575695}"/>
                  </a:ext>
                </a:extLst>
              </p:cNvPr>
              <p:cNvSpPr txBox="1"/>
              <p:nvPr/>
            </p:nvSpPr>
            <p:spPr>
              <a:xfrm>
                <a:off x="165437" y="6656974"/>
                <a:ext cx="12214210" cy="62671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3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A6BDA5E-4CC9-1E0A-2235-51B3825756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437" y="6656974"/>
                <a:ext cx="12214210" cy="6267165"/>
              </a:xfrm>
              <a:prstGeom prst="rect">
                <a:avLst/>
              </a:prstGeom>
              <a:blipFill>
                <a:blip r:embed="rId5"/>
                <a:stretch>
                  <a:fillRect l="-1996" b="-33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DA2375-92BD-FD74-BB99-DDB3B1F8F89E}"/>
                  </a:ext>
                </a:extLst>
              </p:cNvPr>
              <p:cNvSpPr txBox="1"/>
              <p:nvPr/>
            </p:nvSpPr>
            <p:spPr>
              <a:xfrm>
                <a:off x="13000736" y="5226618"/>
                <a:ext cx="11310166" cy="79331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𝑨𝑪</m:t>
                      </m:r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dPr>
                                <m:e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−</m:t>
                                  </m:r>
                                  <m:r>
                                    <a:rPr kumimoji="0" lang="en-US" sz="4400" b="1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𝟕</m:t>
                                  </m:r>
                                </m:e>
                              </m:d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e>
                            <m:sup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tích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𝑺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𝑨𝑩𝑪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𝑩𝑨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𝟒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ra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𝟑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ra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đvdt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 vi tam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𝑨𝑩𝑪</m:t>
                    </m:r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b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𝑪</m:t>
                        </m:r>
                      </m:e>
                      <m:sub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𝑨𝑩𝑪</m:t>
                        </m:r>
                      </m:sub>
                    </m:sSub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𝑨𝑩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𝑩𝑪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𝑪𝑨</m:t>
                    </m:r>
                  </m:oMath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           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𝟒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𝟑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ra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𝟓</m:t>
                      </m:r>
                      <m:rad>
                        <m:radPr>
                          <m:degHide m:val="on"/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radPr>
                        <m:deg/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rad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            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e>
                    </m:ra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đvcv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5DA2375-92BD-FD74-BB99-DDB3B1F8F8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00736" y="5226618"/>
                <a:ext cx="11310166" cy="7933197"/>
              </a:xfrm>
              <a:prstGeom prst="rect">
                <a:avLst/>
              </a:prstGeom>
              <a:blipFill>
                <a:blip r:embed="rId6"/>
                <a:stretch>
                  <a:fillRect l="-2210" b="-25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BF8BF1C-4301-1A06-6842-9FCBFA5C66B9}"/>
              </a:ext>
            </a:extLst>
          </p:cNvPr>
          <p:cNvCxnSpPr>
            <a:cxnSpLocks/>
          </p:cNvCxnSpPr>
          <p:nvPr/>
        </p:nvCxnSpPr>
        <p:spPr>
          <a:xfrm>
            <a:off x="12372975" y="4952999"/>
            <a:ext cx="47625" cy="8458201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011662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195917" y="4374472"/>
            <a:ext cx="23917056" cy="903672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71027" y="1920448"/>
            <a:ext cx="23717251" cy="231017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5947" y="2034353"/>
                <a:ext cx="2236923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4.35.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𝑩𝑪𝑨𝑫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47" y="2034353"/>
                <a:ext cx="22369232" cy="2123658"/>
              </a:xfrm>
              <a:prstGeom prst="rect">
                <a:avLst/>
              </a:prstGeom>
              <a:blipFill>
                <a:blip r:embed="rId3"/>
                <a:stretch>
                  <a:fillRect l="-1117" t="-6322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566200" y="4191000"/>
                <a:ext cx="22320160" cy="361291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𝑮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𝑩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𝑪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			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6200" y="4191000"/>
                <a:ext cx="22320160" cy="3612912"/>
              </a:xfrm>
              <a:prstGeom prst="rect">
                <a:avLst/>
              </a:prstGeom>
              <a:blipFill>
                <a:blip r:embed="rId4"/>
                <a:stretch>
                  <a:fillRect l="-1120" b="-2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0" y="1124798"/>
            <a:ext cx="5470519" cy="800490"/>
            <a:chOff x="0" y="746"/>
            <a:chExt cx="28934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7" y="746"/>
              <a:ext cx="23057" cy="2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8" name="Group 320">
            <a:extLst>
              <a:ext uri="{FF2B5EF4-FFF2-40B4-BE49-F238E27FC236}">
                <a16:creationId xmlns:a16="http://schemas.microsoft.com/office/drawing/2014/main" id="{765346A4-2104-4D1F-B519-ACA5E1793689}"/>
              </a:ext>
            </a:extLst>
          </p:cNvPr>
          <p:cNvGrpSpPr>
            <a:grpSpLocks/>
          </p:cNvGrpSpPr>
          <p:nvPr/>
        </p:nvGrpSpPr>
        <p:grpSpPr bwMode="auto">
          <a:xfrm>
            <a:off x="271027" y="4287522"/>
            <a:ext cx="3291500" cy="800490"/>
            <a:chOff x="0" y="753"/>
            <a:chExt cx="17409" cy="2256"/>
          </a:xfrm>
        </p:grpSpPr>
        <p:sp>
          <p:nvSpPr>
            <p:cNvPr id="49" name="TextBox 321">
              <a:extLst>
                <a:ext uri="{FF2B5EF4-FFF2-40B4-BE49-F238E27FC236}">
                  <a16:creationId xmlns:a16="http://schemas.microsoft.com/office/drawing/2014/main" id="{93D93605-7732-4D4D-BEA8-8CF5E147E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7" y="753"/>
              <a:ext cx="10882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 lời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58">
              <a:extLst>
                <a:ext uri="{FF2B5EF4-FFF2-40B4-BE49-F238E27FC236}">
                  <a16:creationId xmlns:a16="http://schemas.microsoft.com/office/drawing/2014/main" id="{66F8C786-8ED7-4C61-903D-7DC4D3EA89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51" name="Group 59">
                <a:extLst>
                  <a:ext uri="{FF2B5EF4-FFF2-40B4-BE49-F238E27FC236}">
                    <a16:creationId xmlns:a16="http://schemas.microsoft.com/office/drawing/2014/main" id="{37253260-CEAE-467D-99A8-17C7CA3B3B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54" name="Arrow: Pentagon 60">
                  <a:extLst>
                    <a:ext uri="{FF2B5EF4-FFF2-40B4-BE49-F238E27FC236}">
                      <a16:creationId xmlns:a16="http://schemas.microsoft.com/office/drawing/2014/main" id="{DE5D04B4-5D9F-4911-A8CB-601F297B6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Arrow: Chevron 61">
                  <a:extLst>
                    <a:ext uri="{FF2B5EF4-FFF2-40B4-BE49-F238E27FC236}">
                      <a16:creationId xmlns:a16="http://schemas.microsoft.com/office/drawing/2014/main" id="{F4E02666-FF78-4E54-A524-14F287AA2D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Arrow: Chevron 62">
                  <a:extLst>
                    <a:ext uri="{FF2B5EF4-FFF2-40B4-BE49-F238E27FC236}">
                      <a16:creationId xmlns:a16="http://schemas.microsoft.com/office/drawing/2014/main" id="{F2B694E0-6804-4BFD-AAC3-2CBB9A8E1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2" name="Flowchart: Terminator 63">
                <a:extLst>
                  <a:ext uri="{FF2B5EF4-FFF2-40B4-BE49-F238E27FC236}">
                    <a16:creationId xmlns:a16="http://schemas.microsoft.com/office/drawing/2014/main" id="{63008D79-2DFD-4539-A954-284B07EE6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64">
                <a:extLst>
                  <a:ext uri="{FF2B5EF4-FFF2-40B4-BE49-F238E27FC236}">
                    <a16:creationId xmlns:a16="http://schemas.microsoft.com/office/drawing/2014/main" id="{A79ADEF2-5DE8-4EBD-AF9C-15AE1399E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EAE89B-228E-4541-B88B-A861689C2978}"/>
                  </a:ext>
                </a:extLst>
              </p:cNvPr>
              <p:cNvSpPr txBox="1"/>
              <p:nvPr/>
            </p:nvSpPr>
            <p:spPr>
              <a:xfrm>
                <a:off x="435947" y="6962290"/>
                <a:ext cx="10585925" cy="5977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Tứ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𝑩𝑪𝑨𝑫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EEAE89B-228E-4541-B88B-A861689C29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47" y="6962290"/>
                <a:ext cx="10585925" cy="5977598"/>
              </a:xfrm>
              <a:prstGeom prst="rect">
                <a:avLst/>
              </a:prstGeom>
              <a:blipFill>
                <a:blip r:embed="rId5"/>
                <a:stretch>
                  <a:fillRect l="-2362" t="-2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A740A7-6052-6410-A66B-0AC5F0E6D069}"/>
                  </a:ext>
                </a:extLst>
              </p:cNvPr>
              <p:cNvSpPr txBox="1"/>
              <p:nvPr/>
            </p:nvSpPr>
            <p:spPr>
              <a:xfrm>
                <a:off x="8995609" y="11759992"/>
                <a:ext cx="5714542" cy="7694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𝑫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𝟓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CA740A7-6052-6410-A66B-0AC5F0E6D0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609" y="11759992"/>
                <a:ext cx="5714542" cy="769441"/>
              </a:xfrm>
              <a:prstGeom prst="rect">
                <a:avLst/>
              </a:prstGeom>
              <a:blipFill>
                <a:blip r:embed="rId6"/>
                <a:stretch>
                  <a:fillRect l="-4376" t="-16667" b="-365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74503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358774" y="6112594"/>
            <a:ext cx="23616716" cy="722240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33374" y="1826501"/>
            <a:ext cx="23717251" cy="423272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35947" y="1828587"/>
                <a:ext cx="22369232" cy="38243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4.36.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thích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𝑩𝑬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vừa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hãy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947" y="1828587"/>
                <a:ext cx="22369232" cy="3824380"/>
              </a:xfrm>
              <a:prstGeom prst="rect">
                <a:avLst/>
              </a:prstGeom>
              <a:blipFill>
                <a:blip r:embed="rId3"/>
                <a:stretch>
                  <a:fillRect l="-1117" t="-3509" b="-6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454915" y="7106590"/>
                <a:ext cx="10975085" cy="25951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thấy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915" y="7106590"/>
                <a:ext cx="10975085" cy="2595198"/>
              </a:xfrm>
              <a:prstGeom prst="rect">
                <a:avLst/>
              </a:prstGeom>
              <a:blipFill>
                <a:blip r:embed="rId4"/>
                <a:stretch>
                  <a:fillRect l="-2278" t="-1878" b="-98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0" y="1035128"/>
            <a:ext cx="5470519" cy="800490"/>
            <a:chOff x="0" y="746"/>
            <a:chExt cx="28934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70" y="746"/>
              <a:ext cx="22664" cy="225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tập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3:</a:t>
              </a: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8" name="Group 320">
            <a:extLst>
              <a:ext uri="{FF2B5EF4-FFF2-40B4-BE49-F238E27FC236}">
                <a16:creationId xmlns:a16="http://schemas.microsoft.com/office/drawing/2014/main" id="{765346A4-2104-4D1F-B519-ACA5E1793689}"/>
              </a:ext>
            </a:extLst>
          </p:cNvPr>
          <p:cNvGrpSpPr>
            <a:grpSpLocks/>
          </p:cNvGrpSpPr>
          <p:nvPr/>
        </p:nvGrpSpPr>
        <p:grpSpPr bwMode="auto">
          <a:xfrm>
            <a:off x="524769" y="6186562"/>
            <a:ext cx="3291500" cy="800490"/>
            <a:chOff x="0" y="753"/>
            <a:chExt cx="17409" cy="2256"/>
          </a:xfrm>
        </p:grpSpPr>
        <p:sp>
          <p:nvSpPr>
            <p:cNvPr id="49" name="TextBox 321">
              <a:extLst>
                <a:ext uri="{FF2B5EF4-FFF2-40B4-BE49-F238E27FC236}">
                  <a16:creationId xmlns:a16="http://schemas.microsoft.com/office/drawing/2014/main" id="{93D93605-7732-4D4D-BEA8-8CF5E147E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7" y="753"/>
              <a:ext cx="10882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 lời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58">
              <a:extLst>
                <a:ext uri="{FF2B5EF4-FFF2-40B4-BE49-F238E27FC236}">
                  <a16:creationId xmlns:a16="http://schemas.microsoft.com/office/drawing/2014/main" id="{66F8C786-8ED7-4C61-903D-7DC4D3EA89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51" name="Group 59">
                <a:extLst>
                  <a:ext uri="{FF2B5EF4-FFF2-40B4-BE49-F238E27FC236}">
                    <a16:creationId xmlns:a16="http://schemas.microsoft.com/office/drawing/2014/main" id="{37253260-CEAE-467D-99A8-17C7CA3B3B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54" name="Arrow: Pentagon 60">
                  <a:extLst>
                    <a:ext uri="{FF2B5EF4-FFF2-40B4-BE49-F238E27FC236}">
                      <a16:creationId xmlns:a16="http://schemas.microsoft.com/office/drawing/2014/main" id="{DE5D04B4-5D9F-4911-A8CB-601F297B6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Arrow: Chevron 61">
                  <a:extLst>
                    <a:ext uri="{FF2B5EF4-FFF2-40B4-BE49-F238E27FC236}">
                      <a16:creationId xmlns:a16="http://schemas.microsoft.com/office/drawing/2014/main" id="{F4E02666-FF78-4E54-A524-14F287AA2D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Arrow: Chevron 62">
                  <a:extLst>
                    <a:ext uri="{FF2B5EF4-FFF2-40B4-BE49-F238E27FC236}">
                      <a16:creationId xmlns:a16="http://schemas.microsoft.com/office/drawing/2014/main" id="{F2B694E0-6804-4BFD-AAC3-2CBB9A8E1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2" name="Flowchart: Terminator 63">
                <a:extLst>
                  <a:ext uri="{FF2B5EF4-FFF2-40B4-BE49-F238E27FC236}">
                    <a16:creationId xmlns:a16="http://schemas.microsoft.com/office/drawing/2014/main" id="{63008D79-2DFD-4539-A954-284B07EE6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64">
                <a:extLst>
                  <a:ext uri="{FF2B5EF4-FFF2-40B4-BE49-F238E27FC236}">
                    <a16:creationId xmlns:a16="http://schemas.microsoft.com/office/drawing/2014/main" id="{A79ADEF2-5DE8-4EBD-AF9C-15AE1399E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D915F6-09F1-602D-F5E8-A4B78C37CF8F}"/>
                  </a:ext>
                </a:extLst>
              </p:cNvPr>
              <p:cNvSpPr txBox="1"/>
              <p:nvPr/>
            </p:nvSpPr>
            <p:spPr>
              <a:xfrm>
                <a:off x="11501795" y="6112594"/>
                <a:ext cx="12548830" cy="74416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 Khi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𝒎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AD915F6-09F1-602D-F5E8-A4B78C37CF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01795" y="6112594"/>
                <a:ext cx="12548830" cy="7441653"/>
              </a:xfrm>
              <a:prstGeom prst="rect">
                <a:avLst/>
              </a:prstGeom>
              <a:blipFill>
                <a:blip r:embed="rId5"/>
                <a:stretch>
                  <a:fillRect l="-1992" b="-8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0CA44-92F3-227F-CB60-D42815E0CD5C}"/>
                  </a:ext>
                </a:extLst>
              </p:cNvPr>
              <p:cNvSpPr txBox="1"/>
              <p:nvPr/>
            </p:nvSpPr>
            <p:spPr>
              <a:xfrm>
                <a:off x="510343" y="9887939"/>
                <a:ext cx="10975085" cy="32717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𝑩𝑬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𝒂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;−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</m:e>
                    </m:ac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𝑩𝑬</m:t>
                        </m:r>
                      </m:e>
                    </m:ac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⇔</m:t>
                      </m:r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e>
                      </m:d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d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𝟒</m:t>
                          </m:r>
                        </m:e>
                      </m:d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𝒂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𝟑</m:t>
                          </m:r>
                        </m:e>
                      </m:d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 Math" panose="02040503050406030204" pitchFamily="18" charset="0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𝒂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𝟐</m:t>
                        </m:r>
                      </m:den>
                    </m:f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410CA44-92F3-227F-CB60-D42815E0C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43" y="9887939"/>
                <a:ext cx="10975085" cy="3271729"/>
              </a:xfrm>
              <a:prstGeom prst="rect">
                <a:avLst/>
              </a:prstGeom>
              <a:blipFill>
                <a:blip r:embed="rId6"/>
                <a:stretch>
                  <a:fillRect l="-2278" t="-1304" b="-27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E182D06-15F5-7D5F-F283-043CEC42C7A2}"/>
              </a:ext>
            </a:extLst>
          </p:cNvPr>
          <p:cNvCxnSpPr/>
          <p:nvPr/>
        </p:nvCxnSpPr>
        <p:spPr>
          <a:xfrm>
            <a:off x="10972800" y="6112594"/>
            <a:ext cx="0" cy="7222406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7365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191056" y="6162904"/>
            <a:ext cx="23717251" cy="68672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85749" y="2895600"/>
            <a:ext cx="23717251" cy="213390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788" y="3032207"/>
                <a:ext cx="23168556" cy="18602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4.37. Cho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(hay còn được viết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 là một vectơ đơn vị, cùng hướng với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8" y="3032207"/>
                <a:ext cx="23168556" cy="1860253"/>
              </a:xfrm>
              <a:prstGeom prst="rect">
                <a:avLst/>
              </a:prstGeom>
              <a:blipFill>
                <a:blip r:embed="rId3"/>
                <a:stretch>
                  <a:fillRect l="-1079" b="-143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167459" y="6290693"/>
                <a:ext cx="13455388" cy="46851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</m:acc>
                              </m:e>
                            </m:d>
                          </m:den>
                        </m:f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</m:e>
                        </m:d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7459" y="6290693"/>
                <a:ext cx="13455388" cy="4685129"/>
              </a:xfrm>
              <a:prstGeom prst="rect">
                <a:avLst/>
              </a:prstGeom>
              <a:blipFill>
                <a:blip r:embed="rId4"/>
                <a:stretch>
                  <a:fillRect l="-1858" r="-136" b="-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47">
            <a:extLst>
              <a:ext uri="{FF2B5EF4-FFF2-40B4-BE49-F238E27FC236}">
                <a16:creationId xmlns:a16="http://schemas.microsoft.com/office/drawing/2014/main" id="{B846B308-6554-AD74-A278-8B539E6F7DF5}"/>
              </a:ext>
            </a:extLst>
          </p:cNvPr>
          <p:cNvGrpSpPr/>
          <p:nvPr/>
        </p:nvGrpSpPr>
        <p:grpSpPr>
          <a:xfrm>
            <a:off x="6316753" y="1164129"/>
            <a:ext cx="11971247" cy="1045671"/>
            <a:chOff x="739068" y="1515168"/>
            <a:chExt cx="8172775" cy="1089077"/>
          </a:xfrm>
          <a:solidFill>
            <a:srgbClr val="FFC000"/>
          </a:solidFill>
        </p:grpSpPr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AA9BACFA-15D3-862C-36BD-781A3569E0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8"/>
              <a:ext cx="5661424" cy="409349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504C5C81-D51A-495F-E0F8-C3516BD62AE3}"/>
                </a:ext>
              </a:extLst>
            </p:cNvPr>
            <p:cNvGrpSpPr/>
            <p:nvPr/>
          </p:nvGrpSpPr>
          <p:grpSpPr>
            <a:xfrm>
              <a:off x="739068" y="1515168"/>
              <a:ext cx="7612267" cy="1089077"/>
              <a:chOff x="739068" y="1515168"/>
              <a:chExt cx="7612267" cy="108907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12C46461-6C44-91F4-7D28-8470DDF0E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3AFF6D95-5414-08CD-18A0-61C094948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92F447D5-CD6F-2D37-76DC-7B0F6B3CB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C1329862-CED9-A0DA-2CB6-277025D53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53B98ED-DC11-A704-58AF-E0E40E1E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3B1899E1-1401-8482-658C-9208F6739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0AC43E8C-C774-EBC7-347F-81316E931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22206FB3-9DE0-58A6-5493-0EDA47566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B23E6BD8-01F7-8DA2-FCB8-B54DC5F4E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F2E82E81-523C-F57D-C8F8-B6369E4CD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7D49E8FB-CF20-21C9-A4C7-32A8FCA88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E42D675D-D273-4475-4EA4-B5174E853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D6C4F5E4-2F86-E958-AA1C-7C8F5170C635}"/>
                  </a:ext>
                </a:extLst>
              </p:cNvPr>
              <p:cNvSpPr txBox="1"/>
              <p:nvPr/>
            </p:nvSpPr>
            <p:spPr>
              <a:xfrm>
                <a:off x="2108954" y="1680567"/>
                <a:ext cx="6242381" cy="801380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HOẠT ĐỘNG VẬN DỤNG</a:t>
                </a:r>
                <a:endPara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91941"/>
            <a:ext cx="5951321" cy="779910"/>
            <a:chOff x="0" y="923"/>
            <a:chExt cx="31477" cy="2198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" y="946"/>
              <a:ext cx="24988" cy="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2: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8" name="Group 320">
            <a:extLst>
              <a:ext uri="{FF2B5EF4-FFF2-40B4-BE49-F238E27FC236}">
                <a16:creationId xmlns:a16="http://schemas.microsoft.com/office/drawing/2014/main" id="{1ADD5270-FA2D-4C0B-9B58-83C75FC7365E}"/>
              </a:ext>
            </a:extLst>
          </p:cNvPr>
          <p:cNvGrpSpPr>
            <a:grpSpLocks/>
          </p:cNvGrpSpPr>
          <p:nvPr/>
        </p:nvGrpSpPr>
        <p:grpSpPr bwMode="auto">
          <a:xfrm>
            <a:off x="228600" y="5166110"/>
            <a:ext cx="3291500" cy="800490"/>
            <a:chOff x="0" y="753"/>
            <a:chExt cx="17409" cy="2256"/>
          </a:xfrm>
        </p:grpSpPr>
        <p:sp>
          <p:nvSpPr>
            <p:cNvPr id="49" name="TextBox 321">
              <a:extLst>
                <a:ext uri="{FF2B5EF4-FFF2-40B4-BE49-F238E27FC236}">
                  <a16:creationId xmlns:a16="http://schemas.microsoft.com/office/drawing/2014/main" id="{8B1F9091-897F-4FBF-A85C-19BCAF01C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7" y="753"/>
              <a:ext cx="10882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 lời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58">
              <a:extLst>
                <a:ext uri="{FF2B5EF4-FFF2-40B4-BE49-F238E27FC236}">
                  <a16:creationId xmlns:a16="http://schemas.microsoft.com/office/drawing/2014/main" id="{8FBE8407-7FAB-4AEE-97CD-74277D5CE4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51" name="Group 59">
                <a:extLst>
                  <a:ext uri="{FF2B5EF4-FFF2-40B4-BE49-F238E27FC236}">
                    <a16:creationId xmlns:a16="http://schemas.microsoft.com/office/drawing/2014/main" id="{9FA3B0C8-91D8-4416-9B0F-2D185CAE46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54" name="Arrow: Pentagon 60">
                  <a:extLst>
                    <a:ext uri="{FF2B5EF4-FFF2-40B4-BE49-F238E27FC236}">
                      <a16:creationId xmlns:a16="http://schemas.microsoft.com/office/drawing/2014/main" id="{A7A55417-75DE-4347-9CA3-4EDF59E369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Arrow: Chevron 61">
                  <a:extLst>
                    <a:ext uri="{FF2B5EF4-FFF2-40B4-BE49-F238E27FC236}">
                      <a16:creationId xmlns:a16="http://schemas.microsoft.com/office/drawing/2014/main" id="{93DB09F8-7AAC-4A3E-A74C-8907E574C9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Arrow: Chevron 62">
                  <a:extLst>
                    <a:ext uri="{FF2B5EF4-FFF2-40B4-BE49-F238E27FC236}">
                      <a16:creationId xmlns:a16="http://schemas.microsoft.com/office/drawing/2014/main" id="{F35F7F37-3442-4A50-95AD-6DDEE71B02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2" name="Flowchart: Terminator 63">
                <a:extLst>
                  <a:ext uri="{FF2B5EF4-FFF2-40B4-BE49-F238E27FC236}">
                    <a16:creationId xmlns:a16="http://schemas.microsoft.com/office/drawing/2014/main" id="{48CC8C8C-9B33-4031-8EDF-A36A90E35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64">
                <a:extLst>
                  <a:ext uri="{FF2B5EF4-FFF2-40B4-BE49-F238E27FC236}">
                    <a16:creationId xmlns:a16="http://schemas.microsoft.com/office/drawing/2014/main" id="{3A0925ED-5F0A-453B-AD2D-7E00D1E37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02336527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191056" y="7772400"/>
            <a:ext cx="23717251" cy="5638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85749" y="2895600"/>
            <a:ext cx="23717251" cy="350073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12788" y="3032207"/>
                <a:ext cx="23168556" cy="33641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4.38.  Cho ba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</m:e>
                        </m:d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Xét một hệ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các vectơ đơn vị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rằng: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toạ độ là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8" y="3032207"/>
                <a:ext cx="23168556" cy="3364126"/>
              </a:xfrm>
              <a:prstGeom prst="rect">
                <a:avLst/>
              </a:prstGeom>
              <a:blipFill>
                <a:blip r:embed="rId3"/>
                <a:stretch>
                  <a:fillRect l="-1079" t="-906" b="-5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475693" y="7772400"/>
                <a:ext cx="22932714" cy="4872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sử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𝒖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𝒖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𝒖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</m:acc>
                        </m:e>
                      </m:d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e>
                      </m:acc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toạ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⋅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693" y="7772400"/>
                <a:ext cx="22932714" cy="4872744"/>
              </a:xfrm>
              <a:prstGeom prst="rect">
                <a:avLst/>
              </a:prstGeom>
              <a:blipFill>
                <a:blip r:embed="rId4"/>
                <a:stretch>
                  <a:fillRect l="-1063" t="-626" b="-3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47">
            <a:extLst>
              <a:ext uri="{FF2B5EF4-FFF2-40B4-BE49-F238E27FC236}">
                <a16:creationId xmlns:a16="http://schemas.microsoft.com/office/drawing/2014/main" id="{B846B308-6554-AD74-A278-8B539E6F7DF5}"/>
              </a:ext>
            </a:extLst>
          </p:cNvPr>
          <p:cNvGrpSpPr/>
          <p:nvPr/>
        </p:nvGrpSpPr>
        <p:grpSpPr>
          <a:xfrm>
            <a:off x="5943600" y="1126421"/>
            <a:ext cx="12223850" cy="1045671"/>
            <a:chOff x="739068" y="1515168"/>
            <a:chExt cx="8345227" cy="1089077"/>
          </a:xfrm>
          <a:solidFill>
            <a:srgbClr val="FFC000"/>
          </a:solidFill>
        </p:grpSpPr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AA9BACFA-15D3-862C-36BD-781A3569E0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22327" y="2050475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504C5C81-D51A-495F-E0F8-C3516BD62AE3}"/>
                </a:ext>
              </a:extLst>
            </p:cNvPr>
            <p:cNvGrpSpPr/>
            <p:nvPr/>
          </p:nvGrpSpPr>
          <p:grpSpPr>
            <a:xfrm>
              <a:off x="739068" y="1515168"/>
              <a:ext cx="7612267" cy="1089077"/>
              <a:chOff x="739068" y="1515168"/>
              <a:chExt cx="7612267" cy="108907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12C46461-6C44-91F4-7D28-8470DDF0E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3AFF6D95-5414-08CD-18A0-61C094948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92F447D5-CD6F-2D37-76DC-7B0F6B3CB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C1329862-CED9-A0DA-2CB6-277025D53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53B98ED-DC11-A704-58AF-E0E40E1E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3B1899E1-1401-8482-658C-9208F6739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0AC43E8C-C774-EBC7-347F-81316E931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22206FB3-9DE0-58A6-5493-0EDA47566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B23E6BD8-01F7-8DA2-FCB8-B54DC5F4E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F2E82E81-523C-F57D-C8F8-B6369E4CD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7D49E8FB-CF20-21C9-A4C7-32A8FCA88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E42D675D-D273-4475-4EA4-B5174E853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D6C4F5E4-2F86-E958-AA1C-7C8F5170C635}"/>
                  </a:ext>
                </a:extLst>
              </p:cNvPr>
              <p:cNvSpPr txBox="1"/>
              <p:nvPr/>
            </p:nvSpPr>
            <p:spPr>
              <a:xfrm>
                <a:off x="2146104" y="1680567"/>
                <a:ext cx="6205231" cy="801380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HOẠT ĐỘNG VẬN DỤNG</a:t>
                </a:r>
                <a:endPara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81200"/>
            <a:ext cx="5951321" cy="779910"/>
            <a:chOff x="0" y="923"/>
            <a:chExt cx="31477" cy="2198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" y="946"/>
              <a:ext cx="24988" cy="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3: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8" name="Group 320">
            <a:extLst>
              <a:ext uri="{FF2B5EF4-FFF2-40B4-BE49-F238E27FC236}">
                <a16:creationId xmlns:a16="http://schemas.microsoft.com/office/drawing/2014/main" id="{1ADD5270-FA2D-4C0B-9B58-83C75FC7365E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6635529"/>
            <a:ext cx="3291500" cy="800490"/>
            <a:chOff x="0" y="753"/>
            <a:chExt cx="17409" cy="2256"/>
          </a:xfrm>
        </p:grpSpPr>
        <p:sp>
          <p:nvSpPr>
            <p:cNvPr id="49" name="TextBox 321">
              <a:extLst>
                <a:ext uri="{FF2B5EF4-FFF2-40B4-BE49-F238E27FC236}">
                  <a16:creationId xmlns:a16="http://schemas.microsoft.com/office/drawing/2014/main" id="{8B1F9091-897F-4FBF-A85C-19BCAF01C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7" y="753"/>
              <a:ext cx="10882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 lời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58">
              <a:extLst>
                <a:ext uri="{FF2B5EF4-FFF2-40B4-BE49-F238E27FC236}">
                  <a16:creationId xmlns:a16="http://schemas.microsoft.com/office/drawing/2014/main" id="{8FBE8407-7FAB-4AEE-97CD-74277D5CE4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51" name="Group 59">
                <a:extLst>
                  <a:ext uri="{FF2B5EF4-FFF2-40B4-BE49-F238E27FC236}">
                    <a16:creationId xmlns:a16="http://schemas.microsoft.com/office/drawing/2014/main" id="{9FA3B0C8-91D8-4416-9B0F-2D185CAE46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54" name="Arrow: Pentagon 60">
                  <a:extLst>
                    <a:ext uri="{FF2B5EF4-FFF2-40B4-BE49-F238E27FC236}">
                      <a16:creationId xmlns:a16="http://schemas.microsoft.com/office/drawing/2014/main" id="{A7A55417-75DE-4347-9CA3-4EDF59E369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Arrow: Chevron 61">
                  <a:extLst>
                    <a:ext uri="{FF2B5EF4-FFF2-40B4-BE49-F238E27FC236}">
                      <a16:creationId xmlns:a16="http://schemas.microsoft.com/office/drawing/2014/main" id="{93DB09F8-7AAC-4A3E-A74C-8907E574C9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Arrow: Chevron 62">
                  <a:extLst>
                    <a:ext uri="{FF2B5EF4-FFF2-40B4-BE49-F238E27FC236}">
                      <a16:creationId xmlns:a16="http://schemas.microsoft.com/office/drawing/2014/main" id="{F35F7F37-3442-4A50-95AD-6DDEE71B02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2" name="Flowchart: Terminator 63">
                <a:extLst>
                  <a:ext uri="{FF2B5EF4-FFF2-40B4-BE49-F238E27FC236}">
                    <a16:creationId xmlns:a16="http://schemas.microsoft.com/office/drawing/2014/main" id="{48CC8C8C-9B33-4031-8EDF-A36A90E35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64">
                <a:extLst>
                  <a:ext uri="{FF2B5EF4-FFF2-40B4-BE49-F238E27FC236}">
                    <a16:creationId xmlns:a16="http://schemas.microsoft.com/office/drawing/2014/main" id="{3A0925ED-5F0A-453B-AD2D-7E00D1E37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340773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285749" y="4691237"/>
            <a:ext cx="23717251" cy="859247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96512" y="2708966"/>
            <a:ext cx="23717251" cy="198227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412788" y="2770038"/>
                <a:ext cx="18108227" cy="18466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4.39.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𝟏</m:t>
                    </m:r>
                    <m:sSup>
                      <m:sSupPr>
                        <m:ctrlPr>
                          <a:rPr lang="en-US" sz="3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800" b="1" i="1">
                            <a:latin typeface="Cambria Math" panose="02040503050406030204" pitchFamily="18" charset="0"/>
                          </a:rPr>
                          <m:t>∘</m:t>
                        </m:r>
                      </m:sup>
                    </m:sSup>
                    <m:r>
                      <a:rPr lang="en-US" sz="38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m:rPr>
                        <m:nor/>
                      </m:rPr>
                      <a:rPr lang="en-US" sz="38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sz="3800" b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Tính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biết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rằng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sông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chảy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về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đông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lớn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m:rPr>
                        <m:nor/>
                      </m:rPr>
                      <a:rPr lang="en-US" sz="3800" b="1" i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38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km</m:t>
                    </m:r>
                    <m:r>
                      <a:rPr lang="en-US" sz="3800" b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3800" b="1" i="1">
                        <a:latin typeface="Cambria Math" panose="02040503050406030204" pitchFamily="18" charset="0"/>
                      </a:rPr>
                      <m:t>𝒉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788" y="2770038"/>
                <a:ext cx="18108227" cy="1846659"/>
              </a:xfrm>
              <a:prstGeom prst="rect">
                <a:avLst/>
              </a:prstGeom>
              <a:blipFill>
                <a:blip r:embed="rId3"/>
                <a:stretch>
                  <a:fillRect l="-1111" t="-5611" b="-12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-152400" y="5275669"/>
                <a:ext cx="18048598" cy="72215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dòng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nước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tơ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thị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tế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xem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vẽ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𝑨𝑪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𝟐𝟎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𝑩𝑪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ca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chuyển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𝑺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𝑨𝑪𝑩</m:t>
                        </m:r>
                      </m:e>
                    </m:acc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𝟗</m:t>
                    </m:r>
                    <m:sSup>
                      <m:sSupPr>
                        <m:ctrlP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sSup>
                      <m:sSupPr>
                        <m:ctrlP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p>
                    </m:sSup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𝟕</m:t>
                    </m:r>
                    <m:sSup>
                      <m:sSupPr>
                        <m:ctrlP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3800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𝟎</m:t>
                        </m:r>
                      </m:sup>
                    </m:sSup>
                  </m:oMath>
                </a14:m>
                <a:endParaRPr lang="en-US" sz="3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dụng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lý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Côsin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</m:oMath>
                </a14:m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</a:t>
                </a: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3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3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3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</m:t>
                      </m:r>
                      <m:sSup>
                        <m:sSupPr>
                          <m:ctrlPr>
                            <a:rPr lang="en-US" sz="3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3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r>
                        <a:rPr lang="en-US" sz="3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𝑩</m:t>
                      </m:r>
                      <m:sSup>
                        <m:sSupPr>
                          <m:ctrlPr>
                            <a:rPr lang="en-US" sz="3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𝑪</m:t>
                          </m:r>
                        </m:e>
                        <m:sup>
                          <m:r>
                            <a:rPr lang="en-US" sz="3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3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3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𝟐</m:t>
                      </m:r>
                      <m:r>
                        <a:rPr lang="en-US" sz="3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𝑨𝑪</m:t>
                      </m:r>
                      <m:r>
                        <a:rPr lang="en-US" sz="3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  <m:r>
                        <a:rPr lang="en-US" sz="3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𝑩𝑪</m:t>
                      </m:r>
                      <m:r>
                        <a:rPr lang="en-US" sz="3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.​</m:t>
                      </m:r>
                      <m:func>
                        <m:funcPr>
                          <m:ctrlPr>
                            <a:rPr lang="en-US" sz="3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a:rPr lang="en-US" sz="3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3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𝟕</m:t>
                          </m:r>
                        </m:e>
                      </m:func>
                      <m:sSup>
                        <m:sSupPr>
                          <m:ctrlPr>
                            <a:rPr lang="en-US" sz="3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3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3800" b="1" i="1"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𝟎</m:t>
                          </m:r>
                        </m:sup>
                      </m:sSup>
                      <m:r>
                        <a:rPr lang="en-US" sz="3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≈</m:t>
                      </m:r>
                      <m:r>
                        <a:rPr lang="en-US" sz="3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𝟑𝟕𝟕</m:t>
                      </m:r>
                      <m:r>
                        <a:rPr lang="en-US" sz="3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3800" b="1" i="1"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𝟗𝟒</m:t>
                      </m:r>
                    </m:oMath>
                  </m:oMathPara>
                </a14:m>
                <a:endParaRPr lang="en-US" sz="3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≈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𝟏𝟗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𝟒𝟒</m:t>
                    </m:r>
                  </m:oMath>
                </a14:m>
                <a:endParaRPr lang="en-US" sz="3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629920"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vận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tốc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riêng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ca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nô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xấp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xỉ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3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3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𝟏𝟗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𝟒𝟒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𝒌𝒎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/</m:t>
                    </m:r>
                    <m:r>
                      <a:rPr lang="en-US" sz="3800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𝒉</m:t>
                    </m:r>
                  </m:oMath>
                </a14:m>
                <a:endParaRPr lang="en-US" sz="3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3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52400" y="5275669"/>
                <a:ext cx="18048598" cy="7221529"/>
              </a:xfrm>
              <a:prstGeom prst="rect">
                <a:avLst/>
              </a:prstGeom>
              <a:blipFill>
                <a:blip r:embed="rId4"/>
                <a:stretch>
                  <a:fillRect t="-7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47">
            <a:extLst>
              <a:ext uri="{FF2B5EF4-FFF2-40B4-BE49-F238E27FC236}">
                <a16:creationId xmlns:a16="http://schemas.microsoft.com/office/drawing/2014/main" id="{B846B308-6554-AD74-A278-8B539E6F7DF5}"/>
              </a:ext>
            </a:extLst>
          </p:cNvPr>
          <p:cNvGrpSpPr/>
          <p:nvPr/>
        </p:nvGrpSpPr>
        <p:grpSpPr>
          <a:xfrm>
            <a:off x="6316753" y="1164129"/>
            <a:ext cx="12204262" cy="1045671"/>
            <a:chOff x="739068" y="1515168"/>
            <a:chExt cx="8331854" cy="1089077"/>
          </a:xfrm>
          <a:solidFill>
            <a:srgbClr val="FFC000"/>
          </a:solidFill>
        </p:grpSpPr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AA9BACFA-15D3-862C-36BD-781A3569E0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108954" y="2107345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504C5C81-D51A-495F-E0F8-C3516BD62AE3}"/>
                </a:ext>
              </a:extLst>
            </p:cNvPr>
            <p:cNvGrpSpPr/>
            <p:nvPr/>
          </p:nvGrpSpPr>
          <p:grpSpPr>
            <a:xfrm>
              <a:off x="739068" y="1515168"/>
              <a:ext cx="7612267" cy="1089077"/>
              <a:chOff x="739068" y="1515168"/>
              <a:chExt cx="7612267" cy="108907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12C46461-6C44-91F4-7D28-8470DDF0E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3AFF6D95-5414-08CD-18A0-61C094948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92F447D5-CD6F-2D37-76DC-7B0F6B3CB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C1329862-CED9-A0DA-2CB6-277025D53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53B98ED-DC11-A704-58AF-E0E40E1E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3B1899E1-1401-8482-658C-9208F6739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0AC43E8C-C774-EBC7-347F-81316E931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22206FB3-9DE0-58A6-5493-0EDA47566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B23E6BD8-01F7-8DA2-FCB8-B54DC5F4E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F2E82E81-523C-F57D-C8F8-B6369E4CD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7D49E8FB-CF20-21C9-A4C7-32A8FCA88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E42D675D-D273-4475-4EA4-B5174E853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D6C4F5E4-2F86-E958-AA1C-7C8F5170C635}"/>
                  </a:ext>
                </a:extLst>
              </p:cNvPr>
              <p:cNvSpPr txBox="1"/>
              <p:nvPr/>
            </p:nvSpPr>
            <p:spPr>
              <a:xfrm>
                <a:off x="2281905" y="1680567"/>
                <a:ext cx="6069430" cy="801380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HOẠT ĐỘNG VẬN DỤNG</a:t>
                </a:r>
                <a:endParaRPr lang="en-US" sz="4400" b="1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304800" y="1981200"/>
            <a:ext cx="5951321" cy="779910"/>
            <a:chOff x="0" y="923"/>
            <a:chExt cx="31477" cy="2198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" y="946"/>
              <a:ext cx="24988" cy="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4: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8" name="Group 320">
            <a:extLst>
              <a:ext uri="{FF2B5EF4-FFF2-40B4-BE49-F238E27FC236}">
                <a16:creationId xmlns:a16="http://schemas.microsoft.com/office/drawing/2014/main" id="{1ADD5270-FA2D-4C0B-9B58-83C75FC7365E}"/>
              </a:ext>
            </a:extLst>
          </p:cNvPr>
          <p:cNvGrpSpPr>
            <a:grpSpLocks/>
          </p:cNvGrpSpPr>
          <p:nvPr/>
        </p:nvGrpSpPr>
        <p:grpSpPr bwMode="auto">
          <a:xfrm>
            <a:off x="196512" y="4625625"/>
            <a:ext cx="3291500" cy="800490"/>
            <a:chOff x="0" y="753"/>
            <a:chExt cx="17409" cy="2256"/>
          </a:xfrm>
        </p:grpSpPr>
        <p:sp>
          <p:nvSpPr>
            <p:cNvPr id="49" name="TextBox 321">
              <a:extLst>
                <a:ext uri="{FF2B5EF4-FFF2-40B4-BE49-F238E27FC236}">
                  <a16:creationId xmlns:a16="http://schemas.microsoft.com/office/drawing/2014/main" id="{8B1F9091-897F-4FBF-A85C-19BCAF01C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7" y="753"/>
              <a:ext cx="10882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p:grpSp>
          <p:nvGrpSpPr>
            <p:cNvPr id="50" name="Group 58">
              <a:extLst>
                <a:ext uri="{FF2B5EF4-FFF2-40B4-BE49-F238E27FC236}">
                  <a16:creationId xmlns:a16="http://schemas.microsoft.com/office/drawing/2014/main" id="{8FBE8407-7FAB-4AEE-97CD-74277D5CE4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51" name="Group 59">
                <a:extLst>
                  <a:ext uri="{FF2B5EF4-FFF2-40B4-BE49-F238E27FC236}">
                    <a16:creationId xmlns:a16="http://schemas.microsoft.com/office/drawing/2014/main" id="{9FA3B0C8-91D8-4416-9B0F-2D185CAE46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54" name="Arrow: Pentagon 60">
                  <a:extLst>
                    <a:ext uri="{FF2B5EF4-FFF2-40B4-BE49-F238E27FC236}">
                      <a16:creationId xmlns:a16="http://schemas.microsoft.com/office/drawing/2014/main" id="{A7A55417-75DE-4347-9CA3-4EDF59E369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Arrow: Chevron 61">
                  <a:extLst>
                    <a:ext uri="{FF2B5EF4-FFF2-40B4-BE49-F238E27FC236}">
                      <a16:creationId xmlns:a16="http://schemas.microsoft.com/office/drawing/2014/main" id="{93DB09F8-7AAC-4A3E-A74C-8907E574C9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Arrow: Chevron 62">
                  <a:extLst>
                    <a:ext uri="{FF2B5EF4-FFF2-40B4-BE49-F238E27FC236}">
                      <a16:creationId xmlns:a16="http://schemas.microsoft.com/office/drawing/2014/main" id="{F35F7F37-3442-4A50-95AD-6DDEE71B02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2" name="Flowchart: Terminator 63">
                <a:extLst>
                  <a:ext uri="{FF2B5EF4-FFF2-40B4-BE49-F238E27FC236}">
                    <a16:creationId xmlns:a16="http://schemas.microsoft.com/office/drawing/2014/main" id="{48CC8C8C-9B33-4031-8EDF-A36A90E35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64">
                <a:extLst>
                  <a:ext uri="{FF2B5EF4-FFF2-40B4-BE49-F238E27FC236}">
                    <a16:creationId xmlns:a16="http://schemas.microsoft.com/office/drawing/2014/main" id="{3A0925ED-5F0A-453B-AD2D-7E00D1E37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1EA14E0C-F9BC-76EE-0469-61AFE14B6F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7881" y="2656404"/>
            <a:ext cx="6106802" cy="503959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19F2E32-3DB8-FCD5-D84D-EBCCE5998B8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68408" y="7748560"/>
            <a:ext cx="5875118" cy="5401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00383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60535" y="3009092"/>
            <a:ext cx="23717251" cy="1028071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214" y="3363524"/>
                <a:ext cx="23571572" cy="95292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1.Vectơ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nghĩa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quy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rõ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đoạn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mút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2.Một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được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bởi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yếu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ngược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5.Vectơ-không: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nhau,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hướng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6.Quy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A, B, 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7.Quy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tắc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hình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Nếu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ABCD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một hình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8.M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9.G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giác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ABC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𝑶𝑮</m:t>
                        </m:r>
                      </m:e>
                    </m:acc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O.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10.Ba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phân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biệt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14" y="3363524"/>
                <a:ext cx="23571572" cy="9529212"/>
              </a:xfrm>
              <a:prstGeom prst="rect">
                <a:avLst/>
              </a:prstGeom>
              <a:blipFill>
                <a:blip r:embed="rId3"/>
                <a:stretch>
                  <a:fillRect l="-1061" t="-1344" b="-2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47">
            <a:extLst>
              <a:ext uri="{FF2B5EF4-FFF2-40B4-BE49-F238E27FC236}">
                <a16:creationId xmlns:a16="http://schemas.microsoft.com/office/drawing/2014/main" id="{B846B308-6554-AD74-A278-8B539E6F7DF5}"/>
              </a:ext>
            </a:extLst>
          </p:cNvPr>
          <p:cNvGrpSpPr/>
          <p:nvPr/>
        </p:nvGrpSpPr>
        <p:grpSpPr>
          <a:xfrm>
            <a:off x="10640055" y="987230"/>
            <a:ext cx="6053468" cy="1141907"/>
            <a:chOff x="1226374" y="1515168"/>
            <a:chExt cx="4311518" cy="1189307"/>
          </a:xfrm>
          <a:solidFill>
            <a:srgbClr val="FFC000"/>
          </a:solidFill>
        </p:grpSpPr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AA9BACFA-15D3-862C-36BD-781A3569E0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1328239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504C5C81-D51A-495F-E0F8-C3516BD62AE3}"/>
                </a:ext>
              </a:extLst>
            </p:cNvPr>
            <p:cNvGrpSpPr/>
            <p:nvPr/>
          </p:nvGrpSpPr>
          <p:grpSpPr>
            <a:xfrm>
              <a:off x="1226374" y="1515168"/>
              <a:ext cx="4311518" cy="1189307"/>
              <a:chOff x="1226374" y="1515168"/>
              <a:chExt cx="4311518" cy="118930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12C46461-6C44-91F4-7D28-8470DDF0E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81794" y="2098650"/>
                <a:ext cx="4256098" cy="356388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3AFF6D95-5414-08CD-18A0-61C094948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92F447D5-CD6F-2D37-76DC-7B0F6B3CB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C1329862-CED9-A0DA-2CB6-277025D53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53B98ED-DC11-A704-58AF-E0E40E1E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3B1899E1-1401-8482-658C-9208F6739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0AC43E8C-C774-EBC7-347F-81316E931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22206FB3-9DE0-58A6-5493-0EDA47566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B23E6BD8-01F7-8DA2-FCB8-B54DC5F4E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F2E82E81-523C-F57D-C8F8-B6369E4CD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7D49E8FB-CF20-21C9-A4C7-32A8FCA88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E42D675D-D273-4475-4EA4-B5174E853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D6C4F5E4-2F86-E958-AA1C-7C8F5170C635}"/>
                  </a:ext>
                </a:extLst>
              </p:cNvPr>
              <p:cNvSpPr txBox="1"/>
              <p:nvPr/>
            </p:nvSpPr>
            <p:spPr>
              <a:xfrm>
                <a:off x="2108954" y="1756508"/>
                <a:ext cx="3080470" cy="947967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 LỤC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10233164" cy="800490"/>
            <a:chOff x="0" y="746"/>
            <a:chExt cx="54124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4687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indent="179705" algn="just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79705" algn="l"/>
                  <a:tab pos="3420110" algn="l"/>
                  <a:tab pos="5039995" algn="l"/>
                </a:tabLst>
              </a:pPr>
              <a:r>
                <a:rPr lang="en-US" sz="4400" b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I.KIẾN THỨC CẦN GHI NHỚ: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15646389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60535" y="3009092"/>
            <a:ext cx="23717251" cy="1002110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06214" y="3363524"/>
                <a:ext cx="23571572" cy="38805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11.Cho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acc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tồn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12.Cho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trước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số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13.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𝒗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𝒖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𝒗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14" y="3363524"/>
                <a:ext cx="23571572" cy="3880549"/>
              </a:xfrm>
              <a:prstGeom prst="rect">
                <a:avLst/>
              </a:prstGeom>
              <a:blipFill>
                <a:blip r:embed="rId3"/>
                <a:stretch>
                  <a:fillRect l="-1061" t="-943" b="-64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47">
            <a:extLst>
              <a:ext uri="{FF2B5EF4-FFF2-40B4-BE49-F238E27FC236}">
                <a16:creationId xmlns:a16="http://schemas.microsoft.com/office/drawing/2014/main" id="{B846B308-6554-AD74-A278-8B539E6F7DF5}"/>
              </a:ext>
            </a:extLst>
          </p:cNvPr>
          <p:cNvGrpSpPr/>
          <p:nvPr/>
        </p:nvGrpSpPr>
        <p:grpSpPr>
          <a:xfrm>
            <a:off x="9982200" y="1044954"/>
            <a:ext cx="6172200" cy="1141907"/>
            <a:chOff x="1004363" y="1515168"/>
            <a:chExt cx="4396083" cy="1189307"/>
          </a:xfrm>
          <a:solidFill>
            <a:srgbClr val="FFC000"/>
          </a:solidFill>
        </p:grpSpPr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AA9BACFA-15D3-862C-36BD-781A3569E0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1328239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504C5C81-D51A-495F-E0F8-C3516BD62AE3}"/>
                </a:ext>
              </a:extLst>
            </p:cNvPr>
            <p:cNvGrpSpPr/>
            <p:nvPr/>
          </p:nvGrpSpPr>
          <p:grpSpPr>
            <a:xfrm>
              <a:off x="1004363" y="1515168"/>
              <a:ext cx="4396083" cy="1189307"/>
              <a:chOff x="1004363" y="1515168"/>
              <a:chExt cx="4396083" cy="118930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12C46461-6C44-91F4-7D28-8470DDF0E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04363" y="2085015"/>
                <a:ext cx="4396083" cy="471652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3AFF6D95-5414-08CD-18A0-61C094948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92F447D5-CD6F-2D37-76DC-7B0F6B3CB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C1329862-CED9-A0DA-2CB6-277025D53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53B98ED-DC11-A704-58AF-E0E40E1E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3B1899E1-1401-8482-658C-9208F6739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0AC43E8C-C774-EBC7-347F-81316E931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22206FB3-9DE0-58A6-5493-0EDA47566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B23E6BD8-01F7-8DA2-FCB8-B54DC5F4E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F2E82E81-523C-F57D-C8F8-B6369E4CD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7D49E8FB-CF20-21C9-A4C7-32A8FCA88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E42D675D-D273-4475-4EA4-B5174E853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D6C4F5E4-2F86-E958-AA1C-7C8F5170C635}"/>
                  </a:ext>
                </a:extLst>
              </p:cNvPr>
              <p:cNvSpPr txBox="1"/>
              <p:nvPr/>
            </p:nvSpPr>
            <p:spPr>
              <a:xfrm>
                <a:off x="1864476" y="1756508"/>
                <a:ext cx="3036324" cy="947967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C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PHỤ LỤC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10233164" cy="800490"/>
            <a:chOff x="0" y="746"/>
            <a:chExt cx="54124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4687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indent="179705" algn="just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79705" algn="l"/>
                  <a:tab pos="3420110" algn="l"/>
                  <a:tab pos="5039995" algn="l"/>
                </a:tabLst>
              </a:pPr>
              <a:r>
                <a:rPr lang="en-US" sz="4400" b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I.KIẾN THỨC CẦN GHI NHỚ: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991169-5A64-27E0-1FC7-E9D8DBD5989B}"/>
                  </a:ext>
                </a:extLst>
              </p:cNvPr>
              <p:cNvSpPr txBox="1"/>
              <p:nvPr/>
            </p:nvSpPr>
            <p:spPr>
              <a:xfrm>
                <a:off x="406214" y="7504466"/>
                <a:ext cx="12446000" cy="51310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14.Cho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,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kumimoji="0" lang="en-US" sz="4400" b="1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eqArr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e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&amp;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</m:ctrlPr>
                              </m:sSupPr>
                              <m:e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kumimoji="0" lang="en-US" sz="4400" b="1" i="1" u="none" strike="noStrike" kern="1200" cap="none" spc="0" normalizeH="0" baseline="0" noProof="0">
                                    <a:ln>
                                      <a:noFill/>
                                    </a:ln>
                                    <a:solidFill>
                                      <a:prstClr val="black"/>
                                    </a:solidFill>
                                    <a:effectLst/>
                                    <a:uLnTx/>
                                    <a:uFillTx/>
                                    <a:latin typeface="Cambria Math" panose="02040503050406030204" pitchFamily="18" charset="0"/>
                                    <a:ea typeface="+mn-ea"/>
                                    <a:cs typeface="+mn-cs"/>
                                  </a:rPr>
                                  <m:t>′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′</m:t>
                            </m:r>
                          </m:sup>
                        </m:sSup>
                      </m:e>
                    </m: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𝒌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d>
                      <m:d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𝒌𝒙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;</m:t>
                        </m:r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𝒌𝒚</m:t>
                        </m:r>
                      </m:e>
                    </m: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acc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𝒖</m:t>
                            </m:r>
                          </m:e>
                        </m:acc>
                      </m:e>
                    </m:d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ad>
                      <m:radPr>
                        <m:degHide m:val="on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𝒙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+</m:t>
                        </m:r>
                        <m:sSup>
                          <m:sSupPr>
                            <m:ctrlP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</m:ctrlPr>
                          </m:sSupPr>
                          <m:e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𝒚</m:t>
                            </m:r>
                          </m:e>
                          <m:sup>
                            <m:r>
                              <a:rPr kumimoji="0" lang="en-US" sz="4400" b="1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+mn-ea"/>
                                <a:cs typeface="+mn-cs"/>
                              </a:rPr>
                              <m:t>𝟐</m:t>
                            </m:r>
                          </m:sup>
                        </m:sSup>
                      </m:e>
                    </m:rad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𝒖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𝒗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𝒙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𝒙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𝒚</m:t>
                    </m:r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.</m:t>
                    </m:r>
                    <m:sSup>
                      <m:sSup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sSup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𝒚</m:t>
                        </m:r>
                      </m:e>
                      <m:sup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′</m:t>
                        </m:r>
                      </m:sup>
                    </m:sSup>
                  </m:oMath>
                </a14:m>
                <a:endPara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B991169-5A64-27E0-1FC7-E9D8DBD59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214" y="7504466"/>
                <a:ext cx="12446000" cy="5131020"/>
              </a:xfrm>
              <a:prstGeom prst="rect">
                <a:avLst/>
              </a:prstGeom>
              <a:blipFill>
                <a:blip r:embed="rId4"/>
                <a:stretch>
                  <a:fillRect l="-2009" t="-2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05614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5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04800" y="2286000"/>
            <a:ext cx="23717251" cy="1122398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11094" y="2376191"/>
                <a:ext cx="23571572" cy="57838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15.Cho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+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𝒎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+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𝒈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trọng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𝒈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𝒂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𝒃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𝒄</m:t>
                                    </m:r>
                                  </m:e>
                                  <m:sub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094" y="2376191"/>
                <a:ext cx="23571572" cy="5783891"/>
              </a:xfrm>
              <a:prstGeom prst="rect">
                <a:avLst/>
              </a:prstGeom>
              <a:blipFill>
                <a:blip r:embed="rId3"/>
                <a:stretch>
                  <a:fillRect l="-1060" t="-23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3025636" y="1447800"/>
            <a:ext cx="10233164" cy="800490"/>
            <a:chOff x="0" y="746"/>
            <a:chExt cx="54124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4687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indent="179705" algn="just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tabLst>
                  <a:tab pos="179705" algn="l"/>
                  <a:tab pos="3420110" algn="l"/>
                  <a:tab pos="5039995" algn="l"/>
                </a:tabLst>
              </a:pPr>
              <a:r>
                <a:rPr lang="en-US" sz="4400" b="1">
                  <a:solidFill>
                    <a:srgbClr val="0000CC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I.KIẾN THỨC CẦN GHI NHỚ:</a:t>
              </a:r>
              <a:endParaRPr lang="en-US" sz="4400"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71989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4" y="6781800"/>
            <a:ext cx="23405434" cy="6400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52986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8" y="3031767"/>
                <a:ext cx="22654595" cy="22058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hàng, trong đó điểm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giữa hai điểm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fr-FR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các cặp vectơ nào sau đây cùng hướng?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𝑷𝑵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𝑴𝑷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𝑷𝑵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𝑵𝑴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𝑵𝑷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8" y="3031767"/>
                <a:ext cx="22654595" cy="2205860"/>
              </a:xfrm>
              <a:prstGeom prst="rect">
                <a:avLst/>
              </a:prstGeom>
              <a:blipFill>
                <a:blip r:embed="rId3"/>
                <a:stretch>
                  <a:fillRect l="-646" t="-5801" r="-1346" b="-118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46CAAFC-9010-6D5E-43CE-CC57B806ECC9}"/>
              </a:ext>
            </a:extLst>
          </p:cNvPr>
          <p:cNvSpPr txBox="1"/>
          <p:nvPr/>
        </p:nvSpPr>
        <p:spPr>
          <a:xfrm>
            <a:off x="647625" y="7208825"/>
            <a:ext cx="1726812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B</a:t>
            </a:r>
            <a:endParaRPr lang="en-US" sz="440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3412315" cy="800490"/>
            <a:chOff x="0" y="746"/>
            <a:chExt cx="18048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0794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6868059" y="4438795"/>
            <a:ext cx="1066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296702" y="5772980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51" name="Picture 50">
            <a:extLst>
              <a:ext uri="{FF2B5EF4-FFF2-40B4-BE49-F238E27FC236}">
                <a16:creationId xmlns:a16="http://schemas.microsoft.com/office/drawing/2014/main" id="{B5791097-68EF-4AE4-971D-EB7E8DE01AF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8553" y="7339274"/>
            <a:ext cx="12020641" cy="213203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0810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76681" y="2137067"/>
            <a:ext cx="23717251" cy="1112008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57200" y="3810000"/>
            <a:ext cx="55681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 1: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Vectơ; hai vectơ cùng phương, cùng hướng, ngược hướng; hai vectơ bằng nhau, đối nhau; vectơ – không. Biểu diễn bằng tọa độ hai vectơ bằng nhau, hai vectơ cùng phương.</a:t>
            </a:r>
          </a:p>
        </p:txBody>
      </p:sp>
      <p:grpSp>
        <p:nvGrpSpPr>
          <p:cNvPr id="19" name="Group 47">
            <a:extLst>
              <a:ext uri="{FF2B5EF4-FFF2-40B4-BE49-F238E27FC236}">
                <a16:creationId xmlns:a16="http://schemas.microsoft.com/office/drawing/2014/main" id="{B846B308-6554-AD74-A278-8B539E6F7DF5}"/>
              </a:ext>
            </a:extLst>
          </p:cNvPr>
          <p:cNvGrpSpPr/>
          <p:nvPr/>
        </p:nvGrpSpPr>
        <p:grpSpPr>
          <a:xfrm>
            <a:off x="8915400" y="1027677"/>
            <a:ext cx="7158758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AA9BACFA-15D3-862C-36BD-781A3569E0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504C5C81-D51A-495F-E0F8-C3516BD62AE3}"/>
                </a:ext>
              </a:extLst>
            </p:cNvPr>
            <p:cNvGrpSpPr/>
            <p:nvPr/>
          </p:nvGrpSpPr>
          <p:grpSpPr>
            <a:xfrm>
              <a:off x="739068" y="1515168"/>
              <a:ext cx="8325470" cy="960427"/>
              <a:chOff x="739068" y="1515168"/>
              <a:chExt cx="8325470" cy="96042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12C46461-6C44-91F4-7D28-8470DDF0E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3AFF6D95-5414-08CD-18A0-61C094948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92F447D5-CD6F-2D37-76DC-7B0F6B3CB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C1329862-CED9-A0DA-2CB6-277025D53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53B98ED-DC11-A704-58AF-E0E40E1E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3B1899E1-1401-8482-658C-9208F6739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0AC43E8C-C774-EBC7-347F-81316E931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22206FB3-9DE0-58A6-5493-0EDA47566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B23E6BD8-01F7-8DA2-FCB8-B54DC5F4E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F2E82E81-523C-F57D-C8F8-B6369E4CD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7D49E8FB-CF20-21C9-A4C7-32A8FCA88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E42D675D-D273-4475-4EA4-B5174E853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D6C4F5E4-2F86-E958-AA1C-7C8F5170C635}"/>
                  </a:ext>
                </a:extLst>
              </p:cNvPr>
              <p:cNvSpPr txBox="1"/>
              <p:nvPr/>
            </p:nvSpPr>
            <p:spPr>
              <a:xfrm>
                <a:off x="2132730" y="1706054"/>
                <a:ext cx="69318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KHỞI ĐỘNG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381000" y="2299445"/>
            <a:ext cx="5470519" cy="800490"/>
            <a:chOff x="0" y="746"/>
            <a:chExt cx="28934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2168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1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4B37C16-7344-4B17-A697-DD42A2C23FC4}"/>
              </a:ext>
            </a:extLst>
          </p:cNvPr>
          <p:cNvSpPr txBox="1"/>
          <p:nvPr/>
        </p:nvSpPr>
        <p:spPr>
          <a:xfrm>
            <a:off x="6770407" y="3810000"/>
            <a:ext cx="4333187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 2: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Định nghĩa và tính chất tổng, hiệu của hai vectơ, tích của một vectơ với một số, biểu thức tọa độ của các phép toán đó.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597F05D-2BD1-4F24-88EC-5391D98E2BC0}"/>
              </a:ext>
            </a:extLst>
          </p:cNvPr>
          <p:cNvSpPr txBox="1"/>
          <p:nvPr/>
        </p:nvSpPr>
        <p:spPr>
          <a:xfrm>
            <a:off x="11848701" y="3810000"/>
            <a:ext cx="6027064" cy="7540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 3:</a:t>
            </a:r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Quy tắc ba điểm đối với phép cộng, trừ, quy tắc hình bình hành; tính chất trung điểm của đoạn thẳng, trọng tâm của tam giác. Tọa độ trung điểm của đoạn thẳng, trọng tâm của tam giác.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62E14976-4412-4615-9005-90373E6878BE}"/>
              </a:ext>
            </a:extLst>
          </p:cNvPr>
          <p:cNvSpPr txBox="1"/>
          <p:nvPr/>
        </p:nvSpPr>
        <p:spPr>
          <a:xfrm>
            <a:off x="18620873" y="3810000"/>
            <a:ext cx="50292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>
                <a:highlight>
                  <a:srgbClr val="FFFF00"/>
                </a:highligh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Nhóm 4:</a:t>
            </a:r>
          </a:p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Tích vô hướng của hai vectơ, biểu thức tọa độ của tích vô hướng và ứng dụng của tích vô hướng.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B0226B2-CD07-48B7-84E0-FD701B8D7C82}"/>
              </a:ext>
            </a:extLst>
          </p:cNvPr>
          <p:cNvSpPr txBox="1"/>
          <p:nvPr/>
        </p:nvSpPr>
        <p:spPr>
          <a:xfrm>
            <a:off x="7637472" y="2338591"/>
            <a:ext cx="66410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Thảo luận theo nhóm: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67A0B60F-F0AA-03DA-0193-F8C030C5A0F3}"/>
              </a:ext>
            </a:extLst>
          </p:cNvPr>
          <p:cNvCxnSpPr>
            <a:cxnSpLocks/>
          </p:cNvCxnSpPr>
          <p:nvPr/>
        </p:nvCxnSpPr>
        <p:spPr>
          <a:xfrm>
            <a:off x="6064268" y="3299830"/>
            <a:ext cx="88641" cy="995731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CD1516A2-F036-700A-91D0-1E9FF0069EE2}"/>
              </a:ext>
            </a:extLst>
          </p:cNvPr>
          <p:cNvCxnSpPr>
            <a:cxnSpLocks/>
          </p:cNvCxnSpPr>
          <p:nvPr/>
        </p:nvCxnSpPr>
        <p:spPr>
          <a:xfrm>
            <a:off x="11614685" y="3326662"/>
            <a:ext cx="88641" cy="995731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B992E79-69F6-1B18-334E-F82C9FB95A24}"/>
              </a:ext>
            </a:extLst>
          </p:cNvPr>
          <p:cNvCxnSpPr>
            <a:cxnSpLocks/>
          </p:cNvCxnSpPr>
          <p:nvPr/>
        </p:nvCxnSpPr>
        <p:spPr>
          <a:xfrm>
            <a:off x="18287361" y="3326662"/>
            <a:ext cx="88641" cy="9957318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9262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  <p:bldP spid="48" grpId="0"/>
      <p:bldP spid="4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368966" y="5167843"/>
            <a:ext cx="23405434" cy="10850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86284" y="2329196"/>
            <a:ext cx="23405435" cy="252986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8" y="2426630"/>
                <a:ext cx="22475001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có thể xác định được bao nhiêu vectơ (khác vectơ không) có điểm đầu và điểm cuối là các đỉnh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pt-BR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pt-BR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B.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C.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D.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8" y="2426630"/>
                <a:ext cx="22475001" cy="2123658"/>
              </a:xfrm>
              <a:prstGeom prst="rect">
                <a:avLst/>
              </a:prstGeom>
              <a:blipFill>
                <a:blip r:embed="rId3"/>
                <a:stretch>
                  <a:fillRect l="-732" t="-6034" r="-1437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5105400" y="5263394"/>
                <a:ext cx="17268125" cy="8560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6 vectơ là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pt-BR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pt-BR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pt-BR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pt-BR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pt-BR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pt-BR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5263394"/>
                <a:ext cx="17268125" cy="856068"/>
              </a:xfrm>
              <a:prstGeom prst="rect">
                <a:avLst/>
              </a:prstGeom>
              <a:blipFill>
                <a:blip r:embed="rId4"/>
                <a:stretch>
                  <a:fillRect l="-1448" t="-4965" b="-319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1524000"/>
            <a:ext cx="3412315" cy="800490"/>
            <a:chOff x="0" y="746"/>
            <a:chExt cx="18048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0794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18211800" y="3615394"/>
            <a:ext cx="936754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296702" y="5167843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7CB0AB29-CBDD-26DF-0F81-D5C4C37A7A80}"/>
              </a:ext>
            </a:extLst>
          </p:cNvPr>
          <p:cNvSpPr txBox="1">
            <a:spLocks/>
          </p:cNvSpPr>
          <p:nvPr/>
        </p:nvSpPr>
        <p:spPr>
          <a:xfrm>
            <a:off x="368966" y="9173766"/>
            <a:ext cx="23405434" cy="41612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20E698-0F24-4E91-350F-A2F537C8A902}"/>
              </a:ext>
            </a:extLst>
          </p:cNvPr>
          <p:cNvSpPr txBox="1">
            <a:spLocks/>
          </p:cNvSpPr>
          <p:nvPr/>
        </p:nvSpPr>
        <p:spPr>
          <a:xfrm>
            <a:off x="360448" y="6297636"/>
            <a:ext cx="23405435" cy="252986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893559-516D-A4D6-BA58-A9B56D32B912}"/>
                  </a:ext>
                </a:extLst>
              </p:cNvPr>
              <p:cNvSpPr txBox="1"/>
              <p:nvPr/>
            </p:nvSpPr>
            <p:spPr>
              <a:xfrm>
                <a:off x="842199" y="6371553"/>
                <a:ext cx="22741776" cy="2210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    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𝑨𝑩𝑪𝑫𝑬𝑭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đầu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cuối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đỉnh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lục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BE893559-516D-A4D6-BA58-A9B56D32B9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2199" y="6371553"/>
                <a:ext cx="22741776" cy="2210285"/>
              </a:xfrm>
              <a:prstGeom prst="rect">
                <a:avLst/>
              </a:prstGeom>
              <a:blipFill>
                <a:blip r:embed="rId5"/>
                <a:stretch>
                  <a:fillRect l="-1072" t="-1928" r="-911" b="-1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04D07A-1AA3-7519-C643-7ED3B0B314FB}"/>
                  </a:ext>
                </a:extLst>
              </p:cNvPr>
              <p:cNvSpPr txBox="1"/>
              <p:nvPr/>
            </p:nvSpPr>
            <p:spPr>
              <a:xfrm>
                <a:off x="1951849" y="10558925"/>
                <a:ext cx="9033091" cy="853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fr-FR" sz="4400" b="1" i="1">
                        <a:latin typeface="Cambria Math" panose="02040503050406030204" pitchFamily="18" charset="0"/>
                      </a:rPr>
                      <m:t>, 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𝑬𝑫</m:t>
                        </m:r>
                      </m:e>
                    </m:acc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04D07A-1AA3-7519-C643-7ED3B0B314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1849" y="10558925"/>
                <a:ext cx="9033091" cy="853567"/>
              </a:xfrm>
              <a:prstGeom prst="rect">
                <a:avLst/>
              </a:prstGeom>
              <a:blipFill>
                <a:blip r:embed="rId6"/>
                <a:stretch>
                  <a:fillRect l="-2699" t="-5714" b="-32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320">
            <a:extLst>
              <a:ext uri="{FF2B5EF4-FFF2-40B4-BE49-F238E27FC236}">
                <a16:creationId xmlns:a16="http://schemas.microsoft.com/office/drawing/2014/main" id="{0FC34625-5DAB-1EF3-2FDB-F40C420B49B3}"/>
              </a:ext>
            </a:extLst>
          </p:cNvPr>
          <p:cNvGrpSpPr>
            <a:grpSpLocks/>
          </p:cNvGrpSpPr>
          <p:nvPr/>
        </p:nvGrpSpPr>
        <p:grpSpPr bwMode="auto">
          <a:xfrm>
            <a:off x="419751" y="6270959"/>
            <a:ext cx="3412315" cy="800490"/>
            <a:chOff x="0" y="746"/>
            <a:chExt cx="18048" cy="2256"/>
          </a:xfrm>
        </p:grpSpPr>
        <p:sp>
          <p:nvSpPr>
            <p:cNvPr id="8" name="TextBox 321">
              <a:extLst>
                <a:ext uri="{FF2B5EF4-FFF2-40B4-BE49-F238E27FC236}">
                  <a16:creationId xmlns:a16="http://schemas.microsoft.com/office/drawing/2014/main" id="{FCA7636C-3F8C-7733-8A3D-A2DC77229D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0794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p:grpSp>
          <p:nvGrpSpPr>
            <p:cNvPr id="9" name="Group 58">
              <a:extLst>
                <a:ext uri="{FF2B5EF4-FFF2-40B4-BE49-F238E27FC236}">
                  <a16:creationId xmlns:a16="http://schemas.microsoft.com/office/drawing/2014/main" id="{42D8140E-5C19-B6BB-C099-970645BCFC0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>
                <a:extLst>
                  <a:ext uri="{FF2B5EF4-FFF2-40B4-BE49-F238E27FC236}">
                    <a16:creationId xmlns:a16="http://schemas.microsoft.com/office/drawing/2014/main" id="{5E18004A-A8A0-9811-5A38-5FD8C52869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>
                  <a:extLst>
                    <a:ext uri="{FF2B5EF4-FFF2-40B4-BE49-F238E27FC236}">
                      <a16:creationId xmlns:a16="http://schemas.microsoft.com/office/drawing/2014/main" id="{1F3BC054-B88B-19BC-E92A-6BA07D400C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>
                  <a:extLst>
                    <a:ext uri="{FF2B5EF4-FFF2-40B4-BE49-F238E27FC236}">
                      <a16:creationId xmlns:a16="http://schemas.microsoft.com/office/drawing/2014/main" id="{A4CF884A-D318-BEB3-EA8F-2C9DF2FC9A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>
                  <a:extLst>
                    <a:ext uri="{FF2B5EF4-FFF2-40B4-BE49-F238E27FC236}">
                      <a16:creationId xmlns:a16="http://schemas.microsoft.com/office/drawing/2014/main" id="{35FAD411-3282-736C-7FA1-7CAE1223DD2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>
                <a:extLst>
                  <a:ext uri="{FF2B5EF4-FFF2-40B4-BE49-F238E27FC236}">
                    <a16:creationId xmlns:a16="http://schemas.microsoft.com/office/drawing/2014/main" id="{EEBB5446-89E2-8493-EBBE-341F4733450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>
                <a:extLst>
                  <a:ext uri="{FF2B5EF4-FFF2-40B4-BE49-F238E27FC236}">
                    <a16:creationId xmlns:a16="http://schemas.microsoft.com/office/drawing/2014/main" id="{3A1D7A60-8809-1EF9-C549-4C3E34D46D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E7EFD64F-913C-42FD-E560-7E4EC513ACF0}"/>
              </a:ext>
            </a:extLst>
          </p:cNvPr>
          <p:cNvSpPr/>
          <p:nvPr/>
        </p:nvSpPr>
        <p:spPr>
          <a:xfrm>
            <a:off x="4953000" y="7728933"/>
            <a:ext cx="9906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320">
            <a:extLst>
              <a:ext uri="{FF2B5EF4-FFF2-40B4-BE49-F238E27FC236}">
                <a16:creationId xmlns:a16="http://schemas.microsoft.com/office/drawing/2014/main" id="{DE22DB3D-04C0-B720-155C-3CC48FBCA5AF}"/>
              </a:ext>
            </a:extLst>
          </p:cNvPr>
          <p:cNvGrpSpPr>
            <a:grpSpLocks/>
          </p:cNvGrpSpPr>
          <p:nvPr/>
        </p:nvGrpSpPr>
        <p:grpSpPr bwMode="auto">
          <a:xfrm>
            <a:off x="419751" y="9112766"/>
            <a:ext cx="3849631" cy="800490"/>
            <a:chOff x="0" y="746"/>
            <a:chExt cx="20361" cy="2256"/>
          </a:xfrm>
        </p:grpSpPr>
        <p:sp>
          <p:nvSpPr>
            <p:cNvPr id="18" name="TextBox 321">
              <a:extLst>
                <a:ext uri="{FF2B5EF4-FFF2-40B4-BE49-F238E27FC236}">
                  <a16:creationId xmlns:a16="http://schemas.microsoft.com/office/drawing/2014/main" id="{FACF7B75-74E1-34E6-3321-2F5DE7DBA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9" name="Group 58">
              <a:extLst>
                <a:ext uri="{FF2B5EF4-FFF2-40B4-BE49-F238E27FC236}">
                  <a16:creationId xmlns:a16="http://schemas.microsoft.com/office/drawing/2014/main" id="{39F06FFB-87A4-7A47-FDF6-A6256A9AFEB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20" name="Group 59">
                <a:extLst>
                  <a:ext uri="{FF2B5EF4-FFF2-40B4-BE49-F238E27FC236}">
                    <a16:creationId xmlns:a16="http://schemas.microsoft.com/office/drawing/2014/main" id="{BB0420F0-ECA8-E181-1EDE-50650C51C9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24" name="Arrow: Pentagon 60">
                  <a:extLst>
                    <a:ext uri="{FF2B5EF4-FFF2-40B4-BE49-F238E27FC236}">
                      <a16:creationId xmlns:a16="http://schemas.microsoft.com/office/drawing/2014/main" id="{650BE94B-4CC2-AE7E-597F-AB61B302EAB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5" name="Arrow: Chevron 61">
                  <a:extLst>
                    <a:ext uri="{FF2B5EF4-FFF2-40B4-BE49-F238E27FC236}">
                      <a16:creationId xmlns:a16="http://schemas.microsoft.com/office/drawing/2014/main" id="{5955CDD9-F79E-2D18-73C0-6E0FE8D5AB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26" name="Arrow: Chevron 62">
                  <a:extLst>
                    <a:ext uri="{FF2B5EF4-FFF2-40B4-BE49-F238E27FC236}">
                      <a16:creationId xmlns:a16="http://schemas.microsoft.com/office/drawing/2014/main" id="{1EB75757-E5CE-F5E1-BC15-15878DE3244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2" name="Flowchart: Terminator 63">
                <a:extLst>
                  <a:ext uri="{FF2B5EF4-FFF2-40B4-BE49-F238E27FC236}">
                    <a16:creationId xmlns:a16="http://schemas.microsoft.com/office/drawing/2014/main" id="{CCC7ABCB-53D0-646F-5F9A-6715291301F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23" name="Oval 64">
                <a:extLst>
                  <a:ext uri="{FF2B5EF4-FFF2-40B4-BE49-F238E27FC236}">
                    <a16:creationId xmlns:a16="http://schemas.microsoft.com/office/drawing/2014/main" id="{2AFE4617-D03F-05D7-69A2-8A65EDD2BA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E2D9FBE1-6BA6-CF40-3564-4D6927EF9240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82999" y="8928099"/>
            <a:ext cx="5507629" cy="46355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962761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  <p:bldP spid="2" grpId="0" animBg="1"/>
      <p:bldP spid="3" grpId="0" animBg="1"/>
      <p:bldP spid="4" grpId="0"/>
      <p:bldP spid="1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4" y="6781800"/>
            <a:ext cx="23405434" cy="64008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52986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19122202" cy="2210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giao điểm hai đường chéo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i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Đẳng thức nào sau đây là đẳng thức sai?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𝑫𝑶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19122202" cy="2210285"/>
              </a:xfrm>
              <a:prstGeom prst="rect">
                <a:avLst/>
              </a:prstGeom>
              <a:blipFill>
                <a:blip r:embed="rId3"/>
                <a:stretch>
                  <a:fillRect l="-1275" t="-5785" b="-1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47625" y="7208825"/>
                <a:ext cx="17268125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hai vectơ đối nhau.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25" y="7208825"/>
                <a:ext cx="17268125" cy="1533177"/>
              </a:xfrm>
              <a:prstGeom prst="rect">
                <a:avLst/>
              </a:prstGeom>
              <a:blipFill>
                <a:blip r:embed="rId4"/>
                <a:stretch>
                  <a:fillRect l="-1412" t="-3187" b="-18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3412315" cy="800490"/>
            <a:chOff x="0" y="746"/>
            <a:chExt cx="18048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0794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9677400" y="4352644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296702" y="5772980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52" name="Picture 51">
            <a:extLst>
              <a:ext uri="{FF2B5EF4-FFF2-40B4-BE49-F238E27FC236}">
                <a16:creationId xmlns:a16="http://schemas.microsoft.com/office/drawing/2014/main" id="{A1FF692B-6A3C-4E5E-AA68-57DCE8420CBF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0" y="8009999"/>
            <a:ext cx="7275121" cy="38633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941237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8033266"/>
            <a:ext cx="23405434" cy="24983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638481" y="2757092"/>
            <a:ext cx="23405435" cy="390015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297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giao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chéo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hình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sai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2974019"/>
              </a:xfrm>
              <a:prstGeom prst="rect">
                <a:avLst/>
              </a:prstGeom>
              <a:blipFill>
                <a:blip r:embed="rId3"/>
                <a:stretch>
                  <a:fillRect l="-1076" t="-43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938593" y="8442104"/>
                <a:ext cx="17268125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B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593" y="8442104"/>
                <a:ext cx="17268125" cy="1533177"/>
              </a:xfrm>
              <a:prstGeom prst="rect">
                <a:avLst/>
              </a:prstGeom>
              <a:blipFill>
                <a:blip r:embed="rId4"/>
                <a:stretch>
                  <a:fillRect l="-1447" t="-3187" b="-18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3412315" cy="800490"/>
            <a:chOff x="0" y="746"/>
            <a:chExt cx="18048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0794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5934601" y="4450931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4" y="6990052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90781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6164721"/>
            <a:ext cx="23405434" cy="45794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04503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Đẳng thức nào sau đây đúng?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1533177"/>
              </a:xfrm>
              <a:prstGeom prst="rect">
                <a:avLst/>
              </a:prstGeom>
              <a:blipFill>
                <a:blip r:embed="rId3"/>
                <a:stretch>
                  <a:fillRect l="-1076" t="-8333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85800" y="6573560"/>
                <a:ext cx="22952154" cy="38243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A sai.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𝑪𝑨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 sai.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 sai.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(quy tắc hình bình hành)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Wingdings" panose="05000000000000000000" pitchFamily="2" charset="2"/>
                  </a:rPr>
                  <a:t>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 đúng.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D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6573560"/>
                <a:ext cx="22952154" cy="3824380"/>
              </a:xfrm>
              <a:prstGeom prst="rect">
                <a:avLst/>
              </a:prstGeom>
              <a:blipFill>
                <a:blip r:embed="rId4"/>
                <a:stretch>
                  <a:fillRect l="-1089" t="-1274" b="-65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3412315" cy="800490"/>
            <a:chOff x="0" y="746"/>
            <a:chExt cx="18048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0794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16687800" y="3635958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4" y="5121508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42048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8450721"/>
            <a:ext cx="23405434" cy="45794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2210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giao điểm của 2 đường chéo.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 định nào sau đây là khẳng định sai?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2210285"/>
              </a:xfrm>
              <a:prstGeom prst="rect">
                <a:avLst/>
              </a:prstGeom>
              <a:blipFill>
                <a:blip r:embed="rId3"/>
                <a:stretch>
                  <a:fillRect l="-1076" t="-5785" b="-1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85800" y="8859560"/>
                <a:ext cx="22952154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cùng phương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sai.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8859560"/>
                <a:ext cx="22952154" cy="1533177"/>
              </a:xfrm>
              <a:prstGeom prst="rect">
                <a:avLst/>
              </a:prstGeom>
              <a:blipFill>
                <a:blip r:embed="rId4"/>
                <a:stretch>
                  <a:fillRect l="-1089" t="-2778" b="-178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3412315" cy="800490"/>
            <a:chOff x="0" y="746"/>
            <a:chExt cx="18048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0794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9677400" y="4385554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7383354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645929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7002921"/>
            <a:ext cx="23405434" cy="45794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24213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giác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lần lượt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Trong các mệnh đề sau tìm mệnh đề sai?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2421368"/>
              </a:xfrm>
              <a:prstGeom prst="rect">
                <a:avLst/>
              </a:prstGeom>
              <a:blipFill>
                <a:blip r:embed="rId3"/>
                <a:stretch>
                  <a:fillRect l="-1076" t="-5276" b="-4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85800" y="7411760"/>
                <a:ext cx="22952154" cy="15331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cùng hướng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411760"/>
                <a:ext cx="22952154" cy="1533177"/>
              </a:xfrm>
              <a:prstGeom prst="rect">
                <a:avLst/>
              </a:prstGeom>
              <a:blipFill>
                <a:blip r:embed="rId4"/>
                <a:stretch>
                  <a:fillRect l="-1089" t="-3187" b="-183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3412315" cy="800490"/>
            <a:chOff x="0" y="746"/>
            <a:chExt cx="18048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0794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9677400" y="4385554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935554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714183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7002921"/>
            <a:ext cx="23405434" cy="45794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1647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Đặt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Các cặp vectơ nào sau cùng phương?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1647887"/>
              </a:xfrm>
              <a:prstGeom prst="rect">
                <a:avLst/>
              </a:prstGeom>
              <a:blipFill>
                <a:blip r:embed="rId3"/>
                <a:stretch>
                  <a:fillRect l="-1076" t="-1845" b="-15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85800" y="7411760"/>
                <a:ext cx="22952154" cy="16014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𝟏𝟎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7411760"/>
                <a:ext cx="22952154" cy="1601464"/>
              </a:xfrm>
              <a:prstGeom prst="rect">
                <a:avLst/>
              </a:prstGeom>
              <a:blipFill>
                <a:blip r:embed="rId4"/>
                <a:stretch>
                  <a:fillRect l="-1089" t="-2281" b="-171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3412315" cy="800490"/>
            <a:chOff x="0" y="746"/>
            <a:chExt cx="18048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0794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9: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10923586" y="3885513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935554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7802974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7002921"/>
            <a:ext cx="23405434" cy="45794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19649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đều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các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. 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ộ dài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</a:p>
              <a:p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B.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ad>
                      <m:radPr>
                        <m:degHide m:val="on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radPr>
                      <m:deg/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D.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1964961"/>
              </a:xfrm>
              <a:prstGeom prst="rect">
                <a:avLst/>
              </a:prstGeom>
              <a:blipFill>
                <a:blip r:embed="rId3"/>
                <a:stretch>
                  <a:fillRect l="-1076" t="-2167" b="-40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872836" y="7411760"/>
                <a:ext cx="22765118" cy="15874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m:rPr>
                          <m:nor/>
                        </m:rPr>
                        <a:rPr lang="fr-FR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A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836" y="7411760"/>
                <a:ext cx="22765118" cy="1587422"/>
              </a:xfrm>
              <a:prstGeom prst="rect">
                <a:avLst/>
              </a:prstGeom>
              <a:blipFill>
                <a:blip r:embed="rId4"/>
                <a:stretch>
                  <a:fillRect l="-1071" b="-1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914400" y="3962400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935554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44001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7002921"/>
            <a:ext cx="23405434" cy="5361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1548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vuông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độ dài cạnh là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Giá trị của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𝑫𝑪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là: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	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C.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D.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1548501"/>
              </a:xfrm>
              <a:prstGeom prst="rect">
                <a:avLst/>
              </a:prstGeom>
              <a:blipFill>
                <a:blip r:embed="rId3"/>
                <a:stretch>
                  <a:fillRect l="-1076" t="-2756" b="-17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26200" y="7276871"/>
                <a:ext cx="22765118" cy="45724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Ta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c</m:t>
                      </m:r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ó: 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𝑶𝑨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𝑪𝑨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𝑪𝑫</m:t>
                              </m:r>
                            </m:e>
                          </m:acc>
                        </m:e>
                      </m:d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𝑪𝑨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𝑪𝑫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𝑪𝑨</m:t>
                                  </m:r>
                                </m:e>
                              </m:acc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e>
                      </m:func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𝑫</m:t>
                              </m:r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𝑪𝑫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𝑪𝑨</m:t>
                                  </m:r>
                                </m:e>
                              </m:acc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acc>
                                <m:accPr>
                                  <m:chr m:val="⃗"/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𝑪𝑫</m:t>
                                  </m:r>
                                </m:e>
                              </m:acc>
                            </m:e>
                          </m:d>
                        </m:e>
                      </m:fun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𝒂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°=−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.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0" y="7276871"/>
                <a:ext cx="22765118" cy="4572406"/>
              </a:xfrm>
              <a:prstGeom prst="rect">
                <a:avLst/>
              </a:prstGeom>
              <a:blipFill>
                <a:blip r:embed="rId4"/>
                <a:stretch>
                  <a:fillRect l="-1098" b="-54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11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8458200" y="3678400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935554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9611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7002921"/>
            <a:ext cx="23405434" cy="5361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1509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Độ dài của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	C.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   D.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rad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1509772"/>
              </a:xfrm>
              <a:prstGeom prst="rect">
                <a:avLst/>
              </a:prstGeom>
              <a:blipFill>
                <a:blip r:embed="rId3"/>
                <a:stretch>
                  <a:fillRect l="-1076" t="-8468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26200" y="7276871"/>
                <a:ext cx="22765118" cy="22478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dụng công thức tính độ dài của vectơ ta có 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fr-FR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</m:e>
                          <m:sup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sup>
                            <m:r>
                              <a:rPr lang="fr-FR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fr-FR" sz="4400" b="1" i="1">
                            <a:latin typeface="Cambria Math" panose="02040503050406030204" pitchFamily="18" charset="0"/>
                          </a:rPr>
                          <m:t>𝟐𝟓</m:t>
                        </m:r>
                      </m:e>
                    </m:rad>
                    <m:r>
                      <a:rPr lang="fr-FR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fr-FR" sz="4400" b="1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B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0" y="7276871"/>
                <a:ext cx="22765118" cy="2247859"/>
              </a:xfrm>
              <a:prstGeom prst="rect">
                <a:avLst/>
              </a:prstGeom>
              <a:blipFill>
                <a:blip r:embed="rId4"/>
                <a:stretch>
                  <a:fillRect l="-1098" t="-543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12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5229682" y="3788358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935554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1654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333374" y="7792945"/>
            <a:ext cx="23717251" cy="5542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85749" y="2176249"/>
            <a:ext cx="23717251" cy="458007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7722" y="2893079"/>
                <a:ext cx="22369232" cy="36284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22" y="2893079"/>
                <a:ext cx="22369232" cy="3628429"/>
              </a:xfrm>
              <a:prstGeom prst="rect">
                <a:avLst/>
              </a:prstGeom>
              <a:blipFill>
                <a:blip r:embed="rId3"/>
                <a:stretch>
                  <a:fillRect b="-68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8998403" y="8192464"/>
                <a:ext cx="8685391" cy="27737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sz="4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8403" y="8192464"/>
                <a:ext cx="8685391" cy="2773773"/>
              </a:xfrm>
              <a:prstGeom prst="rect">
                <a:avLst/>
              </a:prstGeom>
              <a:blipFill>
                <a:blip r:embed="rId4"/>
                <a:stretch>
                  <a:fillRect l="-2807" b="-923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47">
            <a:extLst>
              <a:ext uri="{FF2B5EF4-FFF2-40B4-BE49-F238E27FC236}">
                <a16:creationId xmlns:a16="http://schemas.microsoft.com/office/drawing/2014/main" id="{B846B308-6554-AD74-A278-8B539E6F7DF5}"/>
              </a:ext>
            </a:extLst>
          </p:cNvPr>
          <p:cNvGrpSpPr/>
          <p:nvPr/>
        </p:nvGrpSpPr>
        <p:grpSpPr>
          <a:xfrm>
            <a:off x="8915400" y="1027677"/>
            <a:ext cx="7158758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AA9BACFA-15D3-862C-36BD-781A3569E0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504C5C81-D51A-495F-E0F8-C3516BD62AE3}"/>
                </a:ext>
              </a:extLst>
            </p:cNvPr>
            <p:cNvGrpSpPr/>
            <p:nvPr/>
          </p:nvGrpSpPr>
          <p:grpSpPr>
            <a:xfrm>
              <a:off x="739068" y="1515168"/>
              <a:ext cx="8325470" cy="960427"/>
              <a:chOff x="739068" y="1515168"/>
              <a:chExt cx="8325470" cy="96042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12C46461-6C44-91F4-7D28-8470DDF0E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3AFF6D95-5414-08CD-18A0-61C094948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92F447D5-CD6F-2D37-76DC-7B0F6B3CB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C1329862-CED9-A0DA-2CB6-277025D53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53B98ED-DC11-A704-58AF-E0E40E1E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3B1899E1-1401-8482-658C-9208F6739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0AC43E8C-C774-EBC7-347F-81316E931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22206FB3-9DE0-58A6-5493-0EDA47566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B23E6BD8-01F7-8DA2-FCB8-B54DC5F4E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F2E82E81-523C-F57D-C8F8-B6369E4CD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7D49E8FB-CF20-21C9-A4C7-32A8FCA88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E42D675D-D273-4475-4EA4-B5174E853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D6C4F5E4-2F86-E958-AA1C-7C8F5170C635}"/>
                  </a:ext>
                </a:extLst>
              </p:cNvPr>
              <p:cNvSpPr txBox="1"/>
              <p:nvPr/>
            </p:nvSpPr>
            <p:spPr>
              <a:xfrm>
                <a:off x="2132730" y="1706054"/>
                <a:ext cx="69318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KHỞI ĐỘNG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5470519" cy="800490"/>
            <a:chOff x="0" y="746"/>
            <a:chExt cx="28934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2168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8" name="Group 320">
            <a:extLst>
              <a:ext uri="{FF2B5EF4-FFF2-40B4-BE49-F238E27FC236}">
                <a16:creationId xmlns:a16="http://schemas.microsoft.com/office/drawing/2014/main" id="{1206EBEF-56D3-4B2E-918F-A1BFD2318C1E}"/>
              </a:ext>
            </a:extLst>
          </p:cNvPr>
          <p:cNvGrpSpPr>
            <a:grpSpLocks/>
          </p:cNvGrpSpPr>
          <p:nvPr/>
        </p:nvGrpSpPr>
        <p:grpSpPr bwMode="auto">
          <a:xfrm>
            <a:off x="368752" y="6802992"/>
            <a:ext cx="3849631" cy="800490"/>
            <a:chOff x="0" y="746"/>
            <a:chExt cx="20361" cy="2256"/>
          </a:xfrm>
        </p:grpSpPr>
        <p:sp>
          <p:nvSpPr>
            <p:cNvPr id="49" name="TextBox 321">
              <a:extLst>
                <a:ext uri="{FF2B5EF4-FFF2-40B4-BE49-F238E27FC236}">
                  <a16:creationId xmlns:a16="http://schemas.microsoft.com/office/drawing/2014/main" id="{6FB6F318-EBF4-43E2-85F3-59014DCD7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p:grpSp>
          <p:nvGrpSpPr>
            <p:cNvPr id="50" name="Group 58">
              <a:extLst>
                <a:ext uri="{FF2B5EF4-FFF2-40B4-BE49-F238E27FC236}">
                  <a16:creationId xmlns:a16="http://schemas.microsoft.com/office/drawing/2014/main" id="{FDDEFC77-A66E-485D-AE94-B60C5955E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51" name="Group 59">
                <a:extLst>
                  <a:ext uri="{FF2B5EF4-FFF2-40B4-BE49-F238E27FC236}">
                    <a16:creationId xmlns:a16="http://schemas.microsoft.com/office/drawing/2014/main" id="{0219E313-52A3-464F-9904-A82AC3A565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54" name="Arrow: Pentagon 60">
                  <a:extLst>
                    <a:ext uri="{FF2B5EF4-FFF2-40B4-BE49-F238E27FC236}">
                      <a16:creationId xmlns:a16="http://schemas.microsoft.com/office/drawing/2014/main" id="{23FBED84-2E9E-4961-A37C-99B7BC422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Arrow: Chevron 61">
                  <a:extLst>
                    <a:ext uri="{FF2B5EF4-FFF2-40B4-BE49-F238E27FC236}">
                      <a16:creationId xmlns:a16="http://schemas.microsoft.com/office/drawing/2014/main" id="{9A6F78D5-707A-47F5-B8FF-2B6EFD1EC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Arrow: Chevron 62">
                  <a:extLst>
                    <a:ext uri="{FF2B5EF4-FFF2-40B4-BE49-F238E27FC236}">
                      <a16:creationId xmlns:a16="http://schemas.microsoft.com/office/drawing/2014/main" id="{B22445DD-EC6F-4FEA-82C5-BBD2D6BDB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2" name="Flowchart: Terminator 63">
                <a:extLst>
                  <a:ext uri="{FF2B5EF4-FFF2-40B4-BE49-F238E27FC236}">
                    <a16:creationId xmlns:a16="http://schemas.microsoft.com/office/drawing/2014/main" id="{62DF7104-E6AB-4B36-92DA-734C0DE98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64">
                <a:extLst>
                  <a:ext uri="{FF2B5EF4-FFF2-40B4-BE49-F238E27FC236}">
                    <a16:creationId xmlns:a16="http://schemas.microsoft.com/office/drawing/2014/main" id="{BAB6B416-AF5A-4439-85C2-BD185BB64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C5B72003-1BBA-49F8-A501-1BB1908A655B}"/>
              </a:ext>
            </a:extLst>
          </p:cNvPr>
          <p:cNvSpPr/>
          <p:nvPr/>
        </p:nvSpPr>
        <p:spPr>
          <a:xfrm>
            <a:off x="11792338" y="4201172"/>
            <a:ext cx="106062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35619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5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7002921"/>
            <a:ext cx="23405434" cy="5361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Tọa độ trung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it-IT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it-IT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it-IT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it-IT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it-IT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2123658"/>
              </a:xfrm>
              <a:prstGeom prst="rect">
                <a:avLst/>
              </a:prstGeom>
              <a:blipFill>
                <a:blip r:embed="rId3"/>
                <a:stretch>
                  <a:fillRect l="-1076" t="-601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TextBox 20">
            <a:extLst>
              <a:ext uri="{FF2B5EF4-FFF2-40B4-BE49-F238E27FC236}">
                <a16:creationId xmlns:a16="http://schemas.microsoft.com/office/drawing/2014/main" id="{D46CAAFC-9010-6D5E-43CE-CC57B806ECC9}"/>
              </a:ext>
            </a:extLst>
          </p:cNvPr>
          <p:cNvSpPr txBox="1"/>
          <p:nvPr/>
        </p:nvSpPr>
        <p:spPr>
          <a:xfrm>
            <a:off x="626200" y="7276871"/>
            <a:ext cx="2276511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Chọn A</a:t>
            </a:r>
          </a:p>
        </p:txBody>
      </p:sp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13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914400" y="4459575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935554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747268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7002921"/>
            <a:ext cx="23405434" cy="5361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;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ính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1446550"/>
              </a:xfrm>
              <a:prstGeom prst="rect">
                <a:avLst/>
              </a:prstGeom>
              <a:blipFill>
                <a:blip r:embed="rId3"/>
                <a:stretch>
                  <a:fillRect l="-1076" t="-8824" b="-184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26200" y="7276871"/>
                <a:ext cx="22765118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.(−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)+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fr-FR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D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0" y="7276871"/>
                <a:ext cx="22765118" cy="1323439"/>
              </a:xfrm>
              <a:prstGeom prst="rect">
                <a:avLst/>
              </a:prstGeom>
              <a:blipFill>
                <a:blip r:embed="rId4"/>
                <a:stretch>
                  <a:fillRect l="-964" t="-8756" b="-188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14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7486473" y="3755042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935554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915911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7002921"/>
            <a:ext cx="23405434" cy="5361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 Tọa độ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𝑩𝑪𝑨𝑫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B.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C.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D.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2123658"/>
              </a:xfrm>
              <a:prstGeom prst="rect">
                <a:avLst/>
              </a:prstGeom>
              <a:blipFill>
                <a:blip r:embed="rId3"/>
                <a:stretch>
                  <a:fillRect l="-1076" t="-601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26200" y="7276871"/>
                <a:ext cx="22765118" cy="44672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𝑩𝑪𝑨𝑫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</m:eqArr>
                      </m:e>
                    </m:d>
                  </m:oMath>
                </a14:m>
                <a:endParaRPr lang="en-US" sz="4400" b="1" i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𝑫</m:t>
                                  </m:r>
                                </m:sub>
                              </m:sSub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i="1"/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A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0" y="7276871"/>
                <a:ext cx="22765118" cy="4467249"/>
              </a:xfrm>
              <a:prstGeom prst="rect">
                <a:avLst/>
              </a:prstGeom>
              <a:blipFill>
                <a:blip r:embed="rId4"/>
                <a:stretch>
                  <a:fillRect l="-1098" b="-5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15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880128" y="4375920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935554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98677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7002921"/>
            <a:ext cx="23405434" cy="5361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154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Góc giữa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𝟏𝟑𝟓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1547218"/>
              </a:xfrm>
              <a:prstGeom prst="rect">
                <a:avLst/>
              </a:prstGeom>
              <a:blipFill>
                <a:blip r:embed="rId3"/>
                <a:stretch>
                  <a:fillRect l="-1076" t="-1969" b="-17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26200" y="7276871"/>
                <a:ext cx="22765118" cy="25560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Áp d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ụng công thức: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cos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den>
                    </m:f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Suy ra g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óc giữa hai véc 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bằng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𝟏𝟑𝟓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D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0" y="7276871"/>
                <a:ext cx="22765118" cy="2556021"/>
              </a:xfrm>
              <a:prstGeom prst="rect">
                <a:avLst/>
              </a:prstGeom>
              <a:blipFill>
                <a:blip r:embed="rId4"/>
                <a:stretch>
                  <a:fillRect l="-1098" b="-105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16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14859000" y="3790275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935554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89768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7002921"/>
            <a:ext cx="23405434" cy="53614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15102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Khoảng cách giữa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A. 4.	                 B. 6.	      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ra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1510222"/>
              </a:xfrm>
              <a:prstGeom prst="rect">
                <a:avLst/>
              </a:prstGeom>
              <a:blipFill>
                <a:blip r:embed="rId3"/>
                <a:stretch>
                  <a:fillRect l="-1076" t="-8468" b="-1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26200" y="7276871"/>
                <a:ext cx="22765118" cy="22763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𝟑𝟔</m:t>
                        </m:r>
                      </m:e>
                    </m:rad>
                  </m:oMath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                     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𝟓𝟐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𝟏𝟑</m:t>
                        </m:r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D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0" y="7276871"/>
                <a:ext cx="22765118" cy="2276392"/>
              </a:xfrm>
              <a:prstGeom prst="rect">
                <a:avLst/>
              </a:prstGeom>
              <a:blipFill>
                <a:blip r:embed="rId4"/>
                <a:stretch>
                  <a:fillRect l="-1098" t="-3217" b="-120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17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16687800" y="3559758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935554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88472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7002921"/>
            <a:ext cx="23405434" cy="633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26227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các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Phân tích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được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2622706"/>
              </a:xfrm>
              <a:prstGeom prst="rect">
                <a:avLst/>
              </a:prstGeom>
              <a:blipFill>
                <a:blip r:embed="rId3"/>
                <a:stretch>
                  <a:fillRect l="-1076" t="-1160" r="-296" b="-37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26200" y="7276871"/>
                <a:ext cx="22765118" cy="53456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 sử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𝒏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endParaRPr lang="en-US" sz="4400" b="1" i="1"/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𝟖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0" y="7276871"/>
                <a:ext cx="22765118" cy="5345694"/>
              </a:xfrm>
              <a:prstGeom prst="rect">
                <a:avLst/>
              </a:prstGeom>
              <a:blipFill>
                <a:blip r:embed="rId4"/>
                <a:stretch>
                  <a:fillRect l="-1098" t="-684" b="-45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18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11849100" y="4751973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935554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841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7002921"/>
            <a:ext cx="23405434" cy="633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22077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tọa độ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thỏa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là:</a:t>
                </a:r>
              </a:p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2207784"/>
              </a:xfrm>
              <a:prstGeom prst="rect">
                <a:avLst/>
              </a:prstGeom>
              <a:blipFill>
                <a:blip r:embed="rId3"/>
                <a:stretch>
                  <a:fillRect l="-1076" t="-5785" b="-1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26200" y="7276871"/>
                <a:ext cx="22765118" cy="51564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fr-FR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fr-F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endParaRPr lang="en-US" sz="4400" b="1" i="1" dirty="0"/>
              </a:p>
              <a:p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D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0" y="7276871"/>
                <a:ext cx="22765118" cy="5156476"/>
              </a:xfrm>
              <a:prstGeom prst="rect">
                <a:avLst/>
              </a:prstGeom>
              <a:blipFill>
                <a:blip r:embed="rId4"/>
                <a:stretch>
                  <a:fillRect l="-1098" t="-2600" b="-47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19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14097000" y="4385554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935554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803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7002921"/>
            <a:ext cx="23405434" cy="633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Tìm 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thuộc trục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có hoành độ dương để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𝑴𝑨𝑩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 tại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2123658"/>
              </a:xfrm>
              <a:prstGeom prst="rect">
                <a:avLst/>
              </a:prstGeom>
              <a:blipFill>
                <a:blip r:embed="rId3"/>
                <a:stretch>
                  <a:fillRect l="-1076" t="-601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26200" y="7276871"/>
                <a:ext cx="22765118" cy="515294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𝑶𝒙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(theo giả thiết thì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Tam giác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𝑨𝑩𝑴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(nhận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 vậy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0" y="7276871"/>
                <a:ext cx="22765118" cy="5152949"/>
              </a:xfrm>
              <a:prstGeom prst="rect">
                <a:avLst/>
              </a:prstGeom>
              <a:blipFill>
                <a:blip r:embed="rId4"/>
                <a:stretch>
                  <a:fillRect l="-1098" t="-2604" b="-4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20: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9601200" y="4267200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935554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176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7002921"/>
            <a:ext cx="23405434" cy="63320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2600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Tìm tọa độ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trên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𝑰𝑨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𝑰𝑩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𝑰𝑪</m:t>
                            </m:r>
                          </m:e>
                        </m:acc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ngắn nhất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2600777"/>
              </a:xfrm>
              <a:prstGeom prst="rect">
                <a:avLst/>
              </a:prstGeom>
              <a:blipFill>
                <a:blip r:embed="rId3"/>
                <a:stretch>
                  <a:fillRect l="-1076" t="-4918" b="-30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26200" y="7276871"/>
                <a:ext cx="22765118" cy="517609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pt-BR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𝑰𝑪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𝑰𝑨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𝟑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𝑰𝑪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𝟑𝟓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𝟔</m:t>
                          </m:r>
                        </m:e>
                      </m:d>
                    </m:oMath>
                  </m:oMathPara>
                </a14:m>
                <a:endParaRPr lang="en-US" sz="4400" b="1" i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⇒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𝑰𝑨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𝑰𝑩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𝑰𝑪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𝟑𝟓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≥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𝟔</m:t>
                      </m:r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r>
                  <a:rPr lang="en-US" sz="4400" b="1" dirty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𝑰𝑨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𝑰𝑩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𝑰𝑪</m:t>
                                </m:r>
                              </m:e>
                            </m:acc>
                          </m:e>
                        </m:d>
                      </m:e>
                      <m:sub/>
                    </m:sSub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ngắn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6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𝟑𝟓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𝟑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𝟑𝟓</m:t>
                        </m:r>
                      </m:num>
                      <m:den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A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200" y="7276871"/>
                <a:ext cx="22765118" cy="5176097"/>
              </a:xfrm>
              <a:prstGeom prst="rect">
                <a:avLst/>
              </a:prstGeom>
              <a:blipFill>
                <a:blip r:embed="rId4"/>
                <a:stretch>
                  <a:fillRect l="-1098" t="-942" b="-4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21: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994598" y="4764749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935554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14556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93253" y="5935555"/>
            <a:ext cx="23405434" cy="73994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957850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3031767"/>
                <a:ext cx="2265675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; −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Tọa độ chân đường cao kẻ từ đỉnh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xuống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3031767"/>
                <a:ext cx="22656752" cy="2123658"/>
              </a:xfrm>
              <a:prstGeom prst="rect">
                <a:avLst/>
              </a:prstGeom>
              <a:blipFill>
                <a:blip r:embed="rId3"/>
                <a:stretch>
                  <a:fillRect l="-1076" t="-6017" b="-123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833610" y="6705600"/>
                <a:ext cx="17835390" cy="65594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/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/>
                  <a:t> là tọa độ chân đường cao kẻ từ đỉnh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/>
                  <a:t> xuống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/>
                  <a:t>.</a:t>
                </a:r>
              </a:p>
              <a:p>
                <a:r>
                  <a:rPr lang="fr-FR" sz="4400" b="1"/>
                  <a:t>Khi đó: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𝟏𝟓</m:t>
                        </m:r>
                      </m:e>
                    </m:d>
                  </m:oMath>
                </a14:m>
                <a:r>
                  <a:rPr lang="fr-FR" sz="4400" b="1"/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fr-FR" sz="4400" b="1"/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</m:oMath>
                </a14:m>
                <a:r>
                  <a:rPr lang="fr-FR" sz="4400" b="1"/>
                  <a:t>.</a:t>
                </a:r>
                <a:endParaRPr lang="en-US" sz="4400" b="1"/>
              </a:p>
              <a:p>
                <a:r>
                  <a:rPr lang="fr-FR" sz="4400" b="1"/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𝑨𝑯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𝑩𝑯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//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𝟏𝟓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𝟏𝟓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fr-FR" sz="4400" b="1"/>
                  <a:t>.</a:t>
                </a:r>
                <a:endParaRPr lang="en-US" sz="4400" b="1"/>
              </a:p>
              <a:p>
                <a:r>
                  <a:rPr lang="fr-FR" sz="4400" b="1"/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fr-FR" sz="4400" b="1"/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610" y="6705600"/>
                <a:ext cx="17835390" cy="6559424"/>
              </a:xfrm>
              <a:prstGeom prst="rect">
                <a:avLst/>
              </a:prstGeom>
              <a:blipFill>
                <a:blip r:embed="rId4"/>
                <a:stretch>
                  <a:fillRect l="-1401" t="-1859" b="-3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22: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9677400" y="4348191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935554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4DE3DA5E-1F1F-4CF5-BEE7-A9BAED0B6800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4" t="24377" r="47023" b="29305"/>
          <a:stretch>
            <a:fillRect/>
          </a:stretch>
        </p:blipFill>
        <p:spPr bwMode="auto">
          <a:xfrm>
            <a:off x="18118438" y="6858000"/>
            <a:ext cx="5524204" cy="46510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904938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250371" y="7166132"/>
            <a:ext cx="23717251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85749" y="2176249"/>
            <a:ext cx="23717251" cy="406273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7722" y="2893079"/>
                <a:ext cx="22369232" cy="32750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cặp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A.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𝒖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𝒗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𝒌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22" y="2893079"/>
                <a:ext cx="22369232" cy="3275064"/>
              </a:xfrm>
              <a:prstGeom prst="rect">
                <a:avLst/>
              </a:prstGeom>
              <a:blipFill>
                <a:blip r:embed="rId3"/>
                <a:stretch>
                  <a:fillRect b="-78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7942026" y="8096974"/>
                <a:ext cx="8333939" cy="30737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sz="4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026" y="8096974"/>
                <a:ext cx="8333939" cy="3073790"/>
              </a:xfrm>
              <a:prstGeom prst="rect">
                <a:avLst/>
              </a:prstGeom>
              <a:blipFill>
                <a:blip r:embed="rId4"/>
                <a:stretch>
                  <a:fillRect l="-29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47">
            <a:extLst>
              <a:ext uri="{FF2B5EF4-FFF2-40B4-BE49-F238E27FC236}">
                <a16:creationId xmlns:a16="http://schemas.microsoft.com/office/drawing/2014/main" id="{B846B308-6554-AD74-A278-8B539E6F7DF5}"/>
              </a:ext>
            </a:extLst>
          </p:cNvPr>
          <p:cNvGrpSpPr/>
          <p:nvPr/>
        </p:nvGrpSpPr>
        <p:grpSpPr>
          <a:xfrm>
            <a:off x="8915400" y="1027677"/>
            <a:ext cx="7158758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AA9BACFA-15D3-862C-36BD-781A3569E0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504C5C81-D51A-495F-E0F8-C3516BD62AE3}"/>
                </a:ext>
              </a:extLst>
            </p:cNvPr>
            <p:cNvGrpSpPr/>
            <p:nvPr/>
          </p:nvGrpSpPr>
          <p:grpSpPr>
            <a:xfrm>
              <a:off x="739068" y="1515168"/>
              <a:ext cx="8390768" cy="960427"/>
              <a:chOff x="739068" y="1515168"/>
              <a:chExt cx="8390768" cy="96042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12C46461-6C44-91F4-7D28-8470DDF0E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3AFF6D95-5414-08CD-18A0-61C094948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92F447D5-CD6F-2D37-76DC-7B0F6B3CB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C1329862-CED9-A0DA-2CB6-277025D53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53B98ED-DC11-A704-58AF-E0E40E1E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3B1899E1-1401-8482-658C-9208F6739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0AC43E8C-C774-EBC7-347F-81316E931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22206FB3-9DE0-58A6-5493-0EDA47566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B23E6BD8-01F7-8DA2-FCB8-B54DC5F4E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F2E82E81-523C-F57D-C8F8-B6369E4CD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7D49E8FB-CF20-21C9-A4C7-32A8FCA88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E42D675D-D273-4475-4EA4-B5174E853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D6C4F5E4-2F86-E958-AA1C-7C8F5170C635}"/>
                  </a:ext>
                </a:extLst>
              </p:cNvPr>
              <p:cNvSpPr txBox="1"/>
              <p:nvPr/>
            </p:nvSpPr>
            <p:spPr>
              <a:xfrm>
                <a:off x="2132729" y="1706054"/>
                <a:ext cx="6997107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KHỞI ĐỘNG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5470519" cy="800490"/>
            <a:chOff x="0" y="746"/>
            <a:chExt cx="28934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2168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3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8" name="Group 320">
            <a:extLst>
              <a:ext uri="{FF2B5EF4-FFF2-40B4-BE49-F238E27FC236}">
                <a16:creationId xmlns:a16="http://schemas.microsoft.com/office/drawing/2014/main" id="{1206EBEF-56D3-4B2E-918F-A1BFD2318C1E}"/>
              </a:ext>
            </a:extLst>
          </p:cNvPr>
          <p:cNvGrpSpPr>
            <a:grpSpLocks/>
          </p:cNvGrpSpPr>
          <p:nvPr/>
        </p:nvGrpSpPr>
        <p:grpSpPr bwMode="auto">
          <a:xfrm>
            <a:off x="285749" y="6176180"/>
            <a:ext cx="3849631" cy="800490"/>
            <a:chOff x="0" y="746"/>
            <a:chExt cx="20361" cy="2256"/>
          </a:xfrm>
        </p:grpSpPr>
        <p:sp>
          <p:nvSpPr>
            <p:cNvPr id="49" name="TextBox 321">
              <a:extLst>
                <a:ext uri="{FF2B5EF4-FFF2-40B4-BE49-F238E27FC236}">
                  <a16:creationId xmlns:a16="http://schemas.microsoft.com/office/drawing/2014/main" id="{6FB6F318-EBF4-43E2-85F3-59014DCD7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58">
              <a:extLst>
                <a:ext uri="{FF2B5EF4-FFF2-40B4-BE49-F238E27FC236}">
                  <a16:creationId xmlns:a16="http://schemas.microsoft.com/office/drawing/2014/main" id="{FDDEFC77-A66E-485D-AE94-B60C5955E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51" name="Group 59">
                <a:extLst>
                  <a:ext uri="{FF2B5EF4-FFF2-40B4-BE49-F238E27FC236}">
                    <a16:creationId xmlns:a16="http://schemas.microsoft.com/office/drawing/2014/main" id="{0219E313-52A3-464F-9904-A82AC3A565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54" name="Arrow: Pentagon 60">
                  <a:extLst>
                    <a:ext uri="{FF2B5EF4-FFF2-40B4-BE49-F238E27FC236}">
                      <a16:creationId xmlns:a16="http://schemas.microsoft.com/office/drawing/2014/main" id="{23FBED84-2E9E-4961-A37C-99B7BC422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Arrow: Chevron 61">
                  <a:extLst>
                    <a:ext uri="{FF2B5EF4-FFF2-40B4-BE49-F238E27FC236}">
                      <a16:creationId xmlns:a16="http://schemas.microsoft.com/office/drawing/2014/main" id="{9A6F78D5-707A-47F5-B8FF-2B6EFD1EC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Arrow: Chevron 62">
                  <a:extLst>
                    <a:ext uri="{FF2B5EF4-FFF2-40B4-BE49-F238E27FC236}">
                      <a16:creationId xmlns:a16="http://schemas.microsoft.com/office/drawing/2014/main" id="{B22445DD-EC6F-4FEA-82C5-BBD2D6BDB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2" name="Flowchart: Terminator 63">
                <a:extLst>
                  <a:ext uri="{FF2B5EF4-FFF2-40B4-BE49-F238E27FC236}">
                    <a16:creationId xmlns:a16="http://schemas.microsoft.com/office/drawing/2014/main" id="{62DF7104-E6AB-4B36-92DA-734C0DE98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64">
                <a:extLst>
                  <a:ext uri="{FF2B5EF4-FFF2-40B4-BE49-F238E27FC236}">
                    <a16:creationId xmlns:a16="http://schemas.microsoft.com/office/drawing/2014/main" id="{BAB6B416-AF5A-4439-85C2-BD185BB64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C5B72003-1BBA-49F8-A501-1BB1908A655B}"/>
              </a:ext>
            </a:extLst>
          </p:cNvPr>
          <p:cNvSpPr/>
          <p:nvPr/>
        </p:nvSpPr>
        <p:spPr>
          <a:xfrm>
            <a:off x="3610614" y="5191322"/>
            <a:ext cx="1049532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4545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57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21366" y="6672949"/>
            <a:ext cx="23405434" cy="6644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3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2459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tọa độ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2459904"/>
              </a:xfrm>
              <a:prstGeom prst="rect">
                <a:avLst/>
              </a:prstGeom>
              <a:blipFill>
                <a:blip r:embed="rId3"/>
                <a:stretch>
                  <a:fillRect l="-1076" t="-5198" b="-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29085" y="6650563"/>
                <a:ext cx="22765118" cy="6644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tọa độ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tam giác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có: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𝑪𝑩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𝟏𝟎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𝟖𝟏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𝟏𝟖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85" y="6650563"/>
                <a:ext cx="22765118" cy="6644640"/>
              </a:xfrm>
              <a:prstGeom prst="rect">
                <a:avLst/>
              </a:prstGeom>
              <a:blipFill>
                <a:blip r:embed="rId4"/>
                <a:stretch>
                  <a:fillRect l="-1071" t="-2018" b="-3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182880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23: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9677400" y="4173647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638800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14815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21366" y="6672949"/>
            <a:ext cx="23405434" cy="6644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3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21895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; −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Diện tích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2189510"/>
              </a:xfrm>
              <a:prstGeom prst="rect">
                <a:avLst/>
              </a:prstGeom>
              <a:blipFill>
                <a:blip r:embed="rId3"/>
                <a:stretch>
                  <a:fillRect l="-1076" t="-5850" b="-119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29085" y="6650563"/>
                <a:ext cx="22765118" cy="40320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ra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𝑯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Như vậy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𝜟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𝑨𝑩𝑪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𝟐𝟒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A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85" y="6650563"/>
                <a:ext cx="22765118" cy="4032001"/>
              </a:xfrm>
              <a:prstGeom prst="rect">
                <a:avLst/>
              </a:prstGeom>
              <a:blipFill>
                <a:blip r:embed="rId4"/>
                <a:stretch>
                  <a:fillRect l="-1071" t="-1210" b="-63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182880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24: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990600" y="4114800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638800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01910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21366" y="4364904"/>
            <a:ext cx="23405434" cy="895268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1905000"/>
            <a:ext cx="23405435" cy="245990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1978917"/>
                <a:ext cx="22656752" cy="2459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đường tròn ngoại tiếp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tọa độ là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1978917"/>
                <a:ext cx="22656752" cy="2459904"/>
              </a:xfrm>
              <a:prstGeom prst="rect">
                <a:avLst/>
              </a:prstGeom>
              <a:blipFill>
                <a:blip r:embed="rId3"/>
                <a:stretch>
                  <a:fillRect l="-1076" t="-5459" b="-34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893768" y="5187872"/>
                <a:ext cx="17582715" cy="22102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tọa độ tâm đường tròn ngoại tiếp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𝜟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 đó: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fr-F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768" y="5187872"/>
                <a:ext cx="17582715" cy="2210285"/>
              </a:xfrm>
              <a:prstGeom prst="rect">
                <a:avLst/>
              </a:prstGeom>
              <a:blipFill>
                <a:blip r:embed="rId4"/>
                <a:stretch>
                  <a:fillRect l="-1422" t="-5785" b="-1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4038600" y="121920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25: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14020800" y="3330519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512848" y="4438821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73183470-8FE3-4CA0-A3ED-73A67B13A777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25" t="22636" r="45572" b="13930"/>
          <a:stretch>
            <a:fillRect/>
          </a:stretch>
        </p:blipFill>
        <p:spPr bwMode="auto">
          <a:xfrm>
            <a:off x="18904303" y="3053279"/>
            <a:ext cx="4682490" cy="4513243"/>
          </a:xfrm>
          <a:prstGeom prst="rect">
            <a:avLst/>
          </a:prstGeom>
          <a:noFill/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42EA1E9-6A0F-4434-A9A0-DB53A16EB7E5}"/>
                  </a:ext>
                </a:extLst>
              </p:cNvPr>
              <p:cNvSpPr txBox="1"/>
              <p:nvPr/>
            </p:nvSpPr>
            <p:spPr>
              <a:xfrm>
                <a:off x="1043978" y="7527561"/>
                <a:ext cx="22891340" cy="57956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𝑨𝑰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𝑩𝑰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𝑨𝑰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𝑪𝑰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 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𝟗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𝟏𝟎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𝟑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 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𝟔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𝒙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𝟓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 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𝒚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</a:rPr>
                                          <m:t>𝟒</m:t>
                                        </m:r>
                                      </m:e>
                                    </m:d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p>
                                </m:sSup>
                              </m:e>
                            </m:rad>
                          </m:e>
                        </m:eqAr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𝟏𝟖𝟏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𝟏𝟑𝟔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D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542EA1E9-6A0F-4434-A9A0-DB53A16EB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978" y="7527561"/>
                <a:ext cx="22891340" cy="5795689"/>
              </a:xfrm>
              <a:prstGeom prst="rect">
                <a:avLst/>
              </a:prstGeom>
              <a:blipFill>
                <a:blip r:embed="rId7"/>
                <a:stretch>
                  <a:fillRect l="-1065" b="-4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858764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75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75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75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75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21366" y="6672949"/>
            <a:ext cx="23405434" cy="6644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3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Tác dụng lực không đổi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𝟏𝟓𝟎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phương hợp với phương ngang một góc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vào vật có khối lượng 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𝟖𝟎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𝒌𝒈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làm vật chuyển động được quãng đường 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Công của lực tác dụng bằng</a:t>
                </a:r>
              </a:p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𝟖𝟎𝟎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𝟑𝟎𝟎𝟎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𝟏𝟓𝟎𝟎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𝟏𝟔𝟎𝟎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2554545"/>
              </a:xfrm>
              <a:prstGeom prst="rect">
                <a:avLst/>
              </a:prstGeom>
              <a:blipFill>
                <a:blip r:embed="rId3"/>
                <a:stretch>
                  <a:fillRect l="-942" t="-4535" b="-90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29085" y="6650563"/>
                <a:ext cx="22765118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𝑭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𝒔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𝜶</m:t>
                        </m:r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𝟏𝟓𝟎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𝟔𝟎</m:t>
                            </m:r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𝟏𝟓𝟎𝟎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85" y="6650563"/>
                <a:ext cx="22765118" cy="1446550"/>
              </a:xfrm>
              <a:prstGeom prst="rect">
                <a:avLst/>
              </a:prstGeom>
              <a:blipFill>
                <a:blip r:embed="rId4"/>
                <a:stretch>
                  <a:fillRect l="-1071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182880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26: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7441372" y="4408317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638800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55912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21366" y="6672949"/>
            <a:ext cx="23405434" cy="6644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3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Một vật có trọng lượng 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 thả rơi tự do từ độ cao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𝒉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 xuống một hồ nước sâu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Công của trọng lực khi vật rơi tới đáy hồ bằng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𝟐𝟎𝟎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B.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 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𝟒𝟎𝟎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𝟑𝟎𝟎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𝑱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2123658"/>
              </a:xfrm>
              <a:prstGeom prst="rect">
                <a:avLst/>
              </a:prstGeom>
              <a:blipFill>
                <a:blip r:embed="rId3"/>
                <a:stretch>
                  <a:fillRect l="-1076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29085" y="6650563"/>
                <a:ext cx="22765118" cy="14465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°</m:t>
                            </m:r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𝟑𝟎𝟎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𝑱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D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85" y="6650563"/>
                <a:ext cx="22765118" cy="1446550"/>
              </a:xfrm>
              <a:prstGeom prst="rect">
                <a:avLst/>
              </a:prstGeom>
              <a:blipFill>
                <a:blip r:embed="rId4"/>
                <a:stretch>
                  <a:fillRect l="-1071" t="-9283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182880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27: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14020800" y="3950502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638800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18269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21366" y="6672949"/>
            <a:ext cx="23405434" cy="6644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3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2459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mặt phẳng tọa độ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𝑶𝒙𝒚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cho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nằm trên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 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cân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đó tọa độ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2459904"/>
              </a:xfrm>
              <a:prstGeom prst="rect">
                <a:avLst/>
              </a:prstGeom>
              <a:blipFill>
                <a:blip r:embed="rId3"/>
                <a:stretch>
                  <a:fillRect l="-1076" t="-5198" b="-32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29085" y="6650563"/>
                <a:ext cx="22765118" cy="6644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thuộc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𝑶𝒚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tọa độ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tam giác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cân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ta có: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𝑪𝑩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𝟓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</m:e>
                                    <m:sub>
                                      <m:r>
                                        <a:rPr lang="vi-VN" sz="4400" b="1" i="1">
                                          <a:latin typeface="Cambria Math" panose="02040503050406030204" pitchFamily="18" charset="0"/>
                                        </a:rPr>
                                        <m:t>𝑪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p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  <m:r>
                                <a:rPr lang="vi-VN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vi-VN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𝟐𝟓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𝟏𝟎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𝟖𝟏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𝟏𝟖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vi-VN" sz="4400" b="1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bSup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⇔</m:t>
                      </m:r>
                      <m:sSub>
                        <m:sSub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sub>
                      </m:sSub>
                      <m:r>
                        <a:rPr lang="vi-VN" sz="4400" b="1" i="1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𝟏𝟑</m:t>
                          </m:r>
                        </m:num>
                        <m:den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vi-VN" sz="4400" b="1" i="1">
                          <a:latin typeface="Cambria Math" panose="02040503050406030204" pitchFamily="18" charset="0"/>
                        </a:rPr>
                        <m:t>⋅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⋅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85" y="6650563"/>
                <a:ext cx="22765118" cy="6644640"/>
              </a:xfrm>
              <a:prstGeom prst="rect">
                <a:avLst/>
              </a:prstGeom>
              <a:blipFill>
                <a:blip r:embed="rId4"/>
                <a:stretch>
                  <a:fillRect l="-1071" t="-2018" b="-34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182880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28: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9677400" y="4201478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638800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4157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21366" y="6672949"/>
            <a:ext cx="23405434" cy="664464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3"/>
            <a:ext cx="23405435" cy="285540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1587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</a:t>
                </a:r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Tập hợp các điểm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thỏa mãn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vi-VN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một điểm.	B. đường thẳng.	C. đoạn thẳng.	D. đường tròn.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1587422"/>
              </a:xfrm>
              <a:prstGeom prst="rect">
                <a:avLst/>
              </a:prstGeom>
              <a:blipFill>
                <a:blip r:embed="rId3"/>
                <a:stretch>
                  <a:fillRect l="-1076" t="-2692" b="-1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29085" y="6650563"/>
                <a:ext cx="22765118" cy="38829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groupChr>
                      <m:groupChrPr>
                        <m:chr m:val="→"/>
                        <m:vertJc m:val="bot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groupChr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  </m:t>
                        </m:r>
                      </m:e>
                    </m:groupCh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𝑴𝑰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 thức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chứng tỏ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𝑴𝑰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nhìn đoạn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𝑨𝑰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dưới một góc vuông nên tập hợp các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tròn đường kính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D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085" y="6650563"/>
                <a:ext cx="22765118" cy="3882922"/>
              </a:xfrm>
              <a:prstGeom prst="rect">
                <a:avLst/>
              </a:prstGeom>
              <a:blipFill>
                <a:blip r:embed="rId4"/>
                <a:stretch>
                  <a:fillRect l="-1071" r="-803" b="-65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182880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29: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16230600" y="3541733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53" y="5638800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984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12849" y="6506827"/>
            <a:ext cx="23405434" cy="68107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2"/>
            <a:ext cx="23405435" cy="380415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34321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đoạn thẳng AB có độ dài bằng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Một điềm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di động sao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|=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𝑴𝑨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chiếu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lên AB. Tính độ dài lớn nhất của đoạn thẳng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𝑴𝑯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vi-VN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3432158"/>
              </a:xfrm>
              <a:prstGeom prst="rect">
                <a:avLst/>
              </a:prstGeom>
              <a:blipFill>
                <a:blip r:embed="rId3"/>
                <a:stretch>
                  <a:fillRect l="-1076" t="-1421" b="-26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809441" y="7398020"/>
                <a:ext cx="22765118" cy="5871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vi-VN" b="1" dirty="0"/>
                  <a:t>Gọi O là trung điểm của AB. Khi đó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acc>
                      <m:accPr>
                        <m:chr m:val="⃗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𝑴𝑶</m:t>
                        </m:r>
                      </m:e>
                    </m:acc>
                  </m:oMath>
                </a14:m>
                <a:r>
                  <a:rPr lang="vi-VN" b="1" dirty="0"/>
                  <a:t>.</a:t>
                </a:r>
                <a:endParaRPr lang="en-US" b="1" dirty="0"/>
              </a:p>
              <a:p>
                <a:r>
                  <a:rPr lang="vi-VN" b="1" dirty="0"/>
                  <a:t>Ta có:</a:t>
                </a:r>
                <a:endParaRPr lang="en-US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|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|=|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𝑴𝑨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|⇔|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acc>
                        <m:accPr>
                          <m:chr m:val="⃗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𝑴𝑶</m:t>
                          </m:r>
                        </m:e>
                      </m:acc>
                      <m:r>
                        <a:rPr lang="en-US" b="1" i="1">
                          <a:latin typeface="Cambria Math" panose="02040503050406030204" pitchFamily="18" charset="0"/>
                        </a:rPr>
                        <m:t>|=</m:t>
                      </m:r>
                      <m:d>
                        <m:dPr>
                          <m:begChr m:val="|"/>
                          <m:endChr m:val="|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</m:e>
                      </m:d>
                    </m:oMath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𝑶𝑴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𝑶𝑴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𝑶𝑨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𝑶𝑩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vi-VN" b="1" dirty="0"/>
                  <a:t>Do đó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vi-VN" b="1" dirty="0"/>
                  <a:t> nằm trên đường tròn tâm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vi-VN" b="1" dirty="0"/>
                  <a:t> đường kính AB.</a:t>
                </a:r>
                <a:endParaRPr lang="en-US" b="1" dirty="0"/>
              </a:p>
              <a:p>
                <a:r>
                  <a:rPr lang="vi-VN" b="1" dirty="0"/>
                  <a:t>Từ đó MH lớn nhất khi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vi-VN" b="1" dirty="0"/>
                  <a:t> trùng với tâm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vi-VN" b="1" dirty="0"/>
                  <a:t> hay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𝑴𝑯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𝒂</m:t>
                        </m:r>
                      </m:num>
                      <m:den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b="1" dirty="0"/>
                  <a:t>.</a:t>
                </a:r>
                <a:endParaRPr lang="en-US" b="1" dirty="0"/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A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441" y="7398020"/>
                <a:ext cx="22765118" cy="5871928"/>
              </a:xfrm>
              <a:prstGeom prst="rect">
                <a:avLst/>
              </a:prstGeom>
              <a:blipFill>
                <a:blip r:embed="rId4"/>
                <a:stretch>
                  <a:fillRect l="-1098" t="-935" b="-33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182880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Câu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2539181" cy="1106237"/>
            <a:chOff x="2870045" y="5432647"/>
            <a:chExt cx="12539181" cy="1106237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2539181" cy="1106237"/>
              <a:chOff x="739068" y="1515168"/>
              <a:chExt cx="7450829" cy="1152156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3"/>
                <a:ext cx="5976048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just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II. PHIẾU BÀI TẬP TRẮC NGHIỆM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88" name="Oval 87">
            <a:extLst>
              <a:ext uri="{FF2B5EF4-FFF2-40B4-BE49-F238E27FC236}">
                <a16:creationId xmlns:a16="http://schemas.microsoft.com/office/drawing/2014/main" id="{C9328F0D-5978-4810-B626-BF72BEA1C51D}"/>
              </a:ext>
            </a:extLst>
          </p:cNvPr>
          <p:cNvSpPr/>
          <p:nvPr/>
        </p:nvSpPr>
        <p:spPr>
          <a:xfrm>
            <a:off x="990600" y="5203724"/>
            <a:ext cx="685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537583" y="6552368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51" name="Picture 50">
            <a:extLst>
              <a:ext uri="{FF2B5EF4-FFF2-40B4-BE49-F238E27FC236}">
                <a16:creationId xmlns:a16="http://schemas.microsoft.com/office/drawing/2014/main" id="{6D935544-CF34-4D26-AF59-4C52B56FE3E9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8874" y="7399437"/>
            <a:ext cx="5680611" cy="50345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640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88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12849" y="5410200"/>
            <a:ext cx="23405434" cy="7848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3"/>
            <a:ext cx="23405435" cy="161781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15331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năm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𝑬𝑨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𝑬𝑫</m:t>
                        </m:r>
                      </m:e>
                    </m:acc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𝑬𝑪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𝑨𝑬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𝑪𝑩</m:t>
                        </m:r>
                      </m:e>
                    </m:acc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1533177"/>
              </a:xfrm>
              <a:prstGeom prst="rect">
                <a:avLst/>
              </a:prstGeom>
              <a:blipFill>
                <a:blip r:embed="rId3"/>
                <a:stretch>
                  <a:fillRect l="-1076" t="-8333" b="-17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07722" y="5472682"/>
                <a:ext cx="22765118" cy="70096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Biến đổi vế trái ta có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𝑽𝑻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𝑬𝑫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𝑫𝑨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4400" b="1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   </m:t>
                      </m:r>
                      <m:r>
                        <a:rPr lang="en-US" sz="4400" b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𝑬𝑫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𝑪𝑫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𝑫𝑨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4400" b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   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𝑪𝑩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𝑬𝑫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400" b="1" i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𝑪𝑩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𝑬𝑫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𝑽𝑷</m:t>
                      </m:r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Đẳng thức tương đương với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𝑨𝑪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𝑨𝑬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𝑪𝑫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𝑪𝑩</m:t>
                              </m:r>
                            </m:e>
                          </m:acc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𝑬𝑪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i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𝑬𝑪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𝑬𝑪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 i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𝑫𝑩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acc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22" y="5472682"/>
                <a:ext cx="22765118" cy="7009676"/>
              </a:xfrm>
              <a:prstGeom prst="rect">
                <a:avLst/>
              </a:prstGeom>
              <a:blipFill>
                <a:blip r:embed="rId4"/>
                <a:stretch>
                  <a:fillRect l="-1098" t="-18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182880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1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493296" y="4301593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713FC1D-517F-47D1-90D2-0BBD47FE08A4}"/>
              </a:ext>
            </a:extLst>
          </p:cNvPr>
          <p:cNvGrpSpPr/>
          <p:nvPr/>
        </p:nvGrpSpPr>
        <p:grpSpPr>
          <a:xfrm>
            <a:off x="5922409" y="1103255"/>
            <a:ext cx="11716465" cy="1106239"/>
            <a:chOff x="2870045" y="5432647"/>
            <a:chExt cx="11716465" cy="1106239"/>
          </a:xfrm>
        </p:grpSpPr>
        <p:sp>
          <p:nvSpPr>
            <p:cNvPr id="53" name="Freeform 71">
              <a:extLst>
                <a:ext uri="{FF2B5EF4-FFF2-40B4-BE49-F238E27FC236}">
                  <a16:creationId xmlns:a16="http://schemas.microsoft.com/office/drawing/2014/main" id="{F0339595-AA7B-4DF8-9875-228ADD3F9A9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4" name="Group 30">
              <a:extLst>
                <a:ext uri="{FF2B5EF4-FFF2-40B4-BE49-F238E27FC236}">
                  <a16:creationId xmlns:a16="http://schemas.microsoft.com/office/drawing/2014/main" id="{906979FF-157A-4321-A29D-5BBD082B83EB}"/>
                </a:ext>
              </a:extLst>
            </p:cNvPr>
            <p:cNvGrpSpPr/>
            <p:nvPr/>
          </p:nvGrpSpPr>
          <p:grpSpPr>
            <a:xfrm>
              <a:off x="2870045" y="5432647"/>
              <a:ext cx="11716465" cy="1106239"/>
              <a:chOff x="739068" y="1515168"/>
              <a:chExt cx="6961968" cy="1152158"/>
            </a:xfrm>
            <a:solidFill>
              <a:srgbClr val="FFC000"/>
            </a:solidFill>
          </p:grpSpPr>
          <p:sp>
            <p:nvSpPr>
              <p:cNvPr id="55" name="Freeform 71">
                <a:extLst>
                  <a:ext uri="{FF2B5EF4-FFF2-40B4-BE49-F238E27FC236}">
                    <a16:creationId xmlns:a16="http://schemas.microsoft.com/office/drawing/2014/main" id="{F281C183-B835-47A8-A2AE-9A3ABA7E97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Oval 72">
                <a:extLst>
                  <a:ext uri="{FF2B5EF4-FFF2-40B4-BE49-F238E27FC236}">
                    <a16:creationId xmlns:a16="http://schemas.microsoft.com/office/drawing/2014/main" id="{E1CC9B55-F87E-46FC-948B-7ACFA128CB3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3">
                <a:extLst>
                  <a:ext uri="{FF2B5EF4-FFF2-40B4-BE49-F238E27FC236}">
                    <a16:creationId xmlns:a16="http://schemas.microsoft.com/office/drawing/2014/main" id="{29B94202-61F1-4E09-8B5D-A3DE95B0615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4">
                <a:extLst>
                  <a:ext uri="{FF2B5EF4-FFF2-40B4-BE49-F238E27FC236}">
                    <a16:creationId xmlns:a16="http://schemas.microsoft.com/office/drawing/2014/main" id="{C074FB38-5540-450C-B1A2-E9E2DCF4377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5">
                <a:extLst>
                  <a:ext uri="{FF2B5EF4-FFF2-40B4-BE49-F238E27FC236}">
                    <a16:creationId xmlns:a16="http://schemas.microsoft.com/office/drawing/2014/main" id="{C5CAFDCD-77DD-4407-B703-7D1CF4CDA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6">
                <a:extLst>
                  <a:ext uri="{FF2B5EF4-FFF2-40B4-BE49-F238E27FC236}">
                    <a16:creationId xmlns:a16="http://schemas.microsoft.com/office/drawing/2014/main" id="{17F61602-F14C-4B9C-9400-81E3C589A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7">
                <a:extLst>
                  <a:ext uri="{FF2B5EF4-FFF2-40B4-BE49-F238E27FC236}">
                    <a16:creationId xmlns:a16="http://schemas.microsoft.com/office/drawing/2014/main" id="{1181D53F-6EBB-4C31-BBDE-4FAC2C9FC3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8">
                <a:extLst>
                  <a:ext uri="{FF2B5EF4-FFF2-40B4-BE49-F238E27FC236}">
                    <a16:creationId xmlns:a16="http://schemas.microsoft.com/office/drawing/2014/main" id="{A0130155-C597-4A7C-8F08-114BA80994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79">
                <a:extLst>
                  <a:ext uri="{FF2B5EF4-FFF2-40B4-BE49-F238E27FC236}">
                    <a16:creationId xmlns:a16="http://schemas.microsoft.com/office/drawing/2014/main" id="{1DA26EF9-55C7-4680-A9B3-25AC8B165A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0">
                <a:extLst>
                  <a:ext uri="{FF2B5EF4-FFF2-40B4-BE49-F238E27FC236}">
                    <a16:creationId xmlns:a16="http://schemas.microsoft.com/office/drawing/2014/main" id="{90CB5B93-59F1-4DB6-A9C0-73B6E5C6F2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1">
                <a:extLst>
                  <a:ext uri="{FF2B5EF4-FFF2-40B4-BE49-F238E27FC236}">
                    <a16:creationId xmlns:a16="http://schemas.microsoft.com/office/drawing/2014/main" id="{B35AE114-F876-4C51-85E1-737499365B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82">
                <a:extLst>
                  <a:ext uri="{FF2B5EF4-FFF2-40B4-BE49-F238E27FC236}">
                    <a16:creationId xmlns:a16="http://schemas.microsoft.com/office/drawing/2014/main" id="{C989BA04-D3D2-4C17-B4C4-046D1DA40E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TextBox 43">
                <a:extLst>
                  <a:ext uri="{FF2B5EF4-FFF2-40B4-BE49-F238E27FC236}">
                    <a16:creationId xmlns:a16="http://schemas.microsoft.com/office/drawing/2014/main" id="{F502121D-7AA9-40DB-931F-B208BD0F95E0}"/>
                  </a:ext>
                </a:extLst>
              </p:cNvPr>
              <p:cNvSpPr txBox="1"/>
              <p:nvPr/>
            </p:nvSpPr>
            <p:spPr>
              <a:xfrm>
                <a:off x="2213849" y="1736455"/>
                <a:ext cx="5056994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BÀI TẬP TỰ LUẬN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514455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750"/>
                                        <p:tgtEl>
                                          <p:spTgt spid="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750"/>
                                        <p:tgtEl>
                                          <p:spTgt spid="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12849" y="5834371"/>
            <a:ext cx="23405434" cy="70624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2"/>
            <a:ext cx="23405435" cy="302911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297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 lượt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bất kì.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2974019"/>
              </a:xfrm>
              <a:prstGeom prst="rect">
                <a:avLst/>
              </a:prstGeom>
              <a:blipFill>
                <a:blip r:embed="rId3"/>
                <a:stretch>
                  <a:fillRect l="-1076" t="-4303" r="-135" b="-8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580249" y="6569986"/>
                <a:ext cx="23194151" cy="6076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đường trung bình của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𝑷𝑵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𝑩𝑴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𝑩𝑷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𝑩𝑴𝑵𝑷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𝑷𝑵</m:t>
                        </m:r>
                      </m:e>
                    </m:acc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𝑵𝑨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theo quy tắc ba điểm ta có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𝑷𝑵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𝑷𝑨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Vì tứ </a:t>
                </a:r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𝑨𝑷𝑴𝑵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nên theo quy tắc hình bình hành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kết hợp với quy tắc trừ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249" y="6569986"/>
                <a:ext cx="23194151" cy="6076279"/>
              </a:xfrm>
              <a:prstGeom prst="rect">
                <a:avLst/>
              </a:prstGeom>
              <a:blipFill>
                <a:blip r:embed="rId4"/>
                <a:stretch>
                  <a:fillRect l="-1051" t="-2207" b="-3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182880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2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269691" y="5828910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8AF11379-BA39-4D3B-ADA5-17180EE4CDEB}"/>
              </a:ext>
            </a:extLst>
          </p:cNvPr>
          <p:cNvGrpSpPr/>
          <p:nvPr/>
        </p:nvGrpSpPr>
        <p:grpSpPr>
          <a:xfrm>
            <a:off x="5922409" y="1103255"/>
            <a:ext cx="11716465" cy="1106239"/>
            <a:chOff x="2870045" y="5432647"/>
            <a:chExt cx="11716465" cy="1106239"/>
          </a:xfrm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3F303B75-971C-4B6D-BA26-90FDB11635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32E951F5-931E-4E9B-AD3B-01A5B44F24BE}"/>
                </a:ext>
              </a:extLst>
            </p:cNvPr>
            <p:cNvGrpSpPr/>
            <p:nvPr/>
          </p:nvGrpSpPr>
          <p:grpSpPr>
            <a:xfrm>
              <a:off x="2870045" y="5432647"/>
              <a:ext cx="11716465" cy="1106239"/>
              <a:chOff x="739068" y="1515168"/>
              <a:chExt cx="6961968" cy="1152158"/>
            </a:xfrm>
            <a:solidFill>
              <a:srgbClr val="FFC000"/>
            </a:solidFill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9BEF1B8D-714B-4AEE-BD69-1D3287F25F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4A6F78D5-5F59-4E7C-B7EA-A5A57958342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81BEA6BB-70ED-405F-83B1-258F13B63E6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151F2696-C455-4A4F-A0F6-D44A4B7DD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6B9B3783-37E7-40F4-AEDB-428B525BBF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C85A6114-C489-4CBF-BEAD-F8C8E2804F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0139133C-D9AE-49FA-9CAA-FAD5A500594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7AD93968-5AC7-464F-A0E8-AA333BB5BE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5D479615-117D-4C0A-B720-2FBB5A076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0888556B-DFBC-4C0F-A9A5-81C0A18619D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E1BAD5A3-E864-4E8D-AF0E-F90C6E4E28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D70ADF31-FDDB-4C72-A170-4ACE806649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EFA08586-970B-4F08-B3CA-4A75D4A154D4}"/>
                  </a:ext>
                </a:extLst>
              </p:cNvPr>
              <p:cNvSpPr txBox="1"/>
              <p:nvPr/>
            </p:nvSpPr>
            <p:spPr>
              <a:xfrm>
                <a:off x="2213849" y="1736455"/>
                <a:ext cx="5056994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BÀI TẬP TỰ LUẬN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37196480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250371" y="7166132"/>
            <a:ext cx="23717251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85749" y="2176249"/>
            <a:ext cx="23717251" cy="381967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7722" y="2893079"/>
                <a:ext cx="22369232" cy="25188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tọa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dài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B.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rad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22" y="2893079"/>
                <a:ext cx="22369232" cy="2518831"/>
              </a:xfrm>
              <a:prstGeom prst="rect">
                <a:avLst/>
              </a:prstGeom>
              <a:blipFill>
                <a:blip r:embed="rId3"/>
                <a:stretch>
                  <a:fillRect b="-29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8255225" y="7620000"/>
                <a:ext cx="6581339" cy="1986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|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|=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=1</a:t>
                </a:r>
                <a:endParaRPr lang="en-US" sz="4400" b="1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5225" y="7620000"/>
                <a:ext cx="6581339" cy="198682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47">
            <a:extLst>
              <a:ext uri="{FF2B5EF4-FFF2-40B4-BE49-F238E27FC236}">
                <a16:creationId xmlns:a16="http://schemas.microsoft.com/office/drawing/2014/main" id="{B846B308-6554-AD74-A278-8B539E6F7DF5}"/>
              </a:ext>
            </a:extLst>
          </p:cNvPr>
          <p:cNvGrpSpPr/>
          <p:nvPr/>
        </p:nvGrpSpPr>
        <p:grpSpPr>
          <a:xfrm>
            <a:off x="8915400" y="1027677"/>
            <a:ext cx="7158758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AA9BACFA-15D3-862C-36BD-781A3569E0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504C5C81-D51A-495F-E0F8-C3516BD62AE3}"/>
                </a:ext>
              </a:extLst>
            </p:cNvPr>
            <p:cNvGrpSpPr/>
            <p:nvPr/>
          </p:nvGrpSpPr>
          <p:grpSpPr>
            <a:xfrm>
              <a:off x="739068" y="1515168"/>
              <a:ext cx="8325470" cy="960427"/>
              <a:chOff x="739068" y="1515168"/>
              <a:chExt cx="8325470" cy="96042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12C46461-6C44-91F4-7D28-8470DDF0E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3AFF6D95-5414-08CD-18A0-61C094948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92F447D5-CD6F-2D37-76DC-7B0F6B3CB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C1329862-CED9-A0DA-2CB6-277025D53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53B98ED-DC11-A704-58AF-E0E40E1E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3B1899E1-1401-8482-658C-9208F6739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0AC43E8C-C774-EBC7-347F-81316E931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22206FB3-9DE0-58A6-5493-0EDA47566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B23E6BD8-01F7-8DA2-FCB8-B54DC5F4E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F2E82E81-523C-F57D-C8F8-B6369E4CD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7D49E8FB-CF20-21C9-A4C7-32A8FCA88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E42D675D-D273-4475-4EA4-B5174E853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D6C4F5E4-2F86-E958-AA1C-7C8F5170C635}"/>
                  </a:ext>
                </a:extLst>
              </p:cNvPr>
              <p:cNvSpPr txBox="1"/>
              <p:nvPr/>
            </p:nvSpPr>
            <p:spPr>
              <a:xfrm>
                <a:off x="2132730" y="1706054"/>
                <a:ext cx="69318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KHỞI ĐỘNG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5470519" cy="800490"/>
            <a:chOff x="0" y="746"/>
            <a:chExt cx="28934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2168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4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8" name="Group 320">
            <a:extLst>
              <a:ext uri="{FF2B5EF4-FFF2-40B4-BE49-F238E27FC236}">
                <a16:creationId xmlns:a16="http://schemas.microsoft.com/office/drawing/2014/main" id="{1206EBEF-56D3-4B2E-918F-A1BFD2318C1E}"/>
              </a:ext>
            </a:extLst>
          </p:cNvPr>
          <p:cNvGrpSpPr>
            <a:grpSpLocks/>
          </p:cNvGrpSpPr>
          <p:nvPr/>
        </p:nvGrpSpPr>
        <p:grpSpPr bwMode="auto">
          <a:xfrm>
            <a:off x="285749" y="6176180"/>
            <a:ext cx="3849631" cy="800490"/>
            <a:chOff x="0" y="746"/>
            <a:chExt cx="20361" cy="2256"/>
          </a:xfrm>
        </p:grpSpPr>
        <p:sp>
          <p:nvSpPr>
            <p:cNvPr id="49" name="TextBox 321">
              <a:extLst>
                <a:ext uri="{FF2B5EF4-FFF2-40B4-BE49-F238E27FC236}">
                  <a16:creationId xmlns:a16="http://schemas.microsoft.com/office/drawing/2014/main" id="{6FB6F318-EBF4-43E2-85F3-59014DCD7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58">
              <a:extLst>
                <a:ext uri="{FF2B5EF4-FFF2-40B4-BE49-F238E27FC236}">
                  <a16:creationId xmlns:a16="http://schemas.microsoft.com/office/drawing/2014/main" id="{FDDEFC77-A66E-485D-AE94-B60C5955E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51" name="Group 59">
                <a:extLst>
                  <a:ext uri="{FF2B5EF4-FFF2-40B4-BE49-F238E27FC236}">
                    <a16:creationId xmlns:a16="http://schemas.microsoft.com/office/drawing/2014/main" id="{0219E313-52A3-464F-9904-A82AC3A565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54" name="Arrow: Pentagon 60">
                  <a:extLst>
                    <a:ext uri="{FF2B5EF4-FFF2-40B4-BE49-F238E27FC236}">
                      <a16:creationId xmlns:a16="http://schemas.microsoft.com/office/drawing/2014/main" id="{23FBED84-2E9E-4961-A37C-99B7BC422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Arrow: Chevron 61">
                  <a:extLst>
                    <a:ext uri="{FF2B5EF4-FFF2-40B4-BE49-F238E27FC236}">
                      <a16:creationId xmlns:a16="http://schemas.microsoft.com/office/drawing/2014/main" id="{9A6F78D5-707A-47F5-B8FF-2B6EFD1EC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Arrow: Chevron 62">
                  <a:extLst>
                    <a:ext uri="{FF2B5EF4-FFF2-40B4-BE49-F238E27FC236}">
                      <a16:creationId xmlns:a16="http://schemas.microsoft.com/office/drawing/2014/main" id="{B22445DD-EC6F-4FEA-82C5-BBD2D6BDB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2" name="Flowchart: Terminator 63">
                <a:extLst>
                  <a:ext uri="{FF2B5EF4-FFF2-40B4-BE49-F238E27FC236}">
                    <a16:creationId xmlns:a16="http://schemas.microsoft.com/office/drawing/2014/main" id="{62DF7104-E6AB-4B36-92DA-734C0DE98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64">
                <a:extLst>
                  <a:ext uri="{FF2B5EF4-FFF2-40B4-BE49-F238E27FC236}">
                    <a16:creationId xmlns:a16="http://schemas.microsoft.com/office/drawing/2014/main" id="{BAB6B416-AF5A-4439-85C2-BD185BB64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C5B72003-1BBA-49F8-A501-1BB1908A655B}"/>
              </a:ext>
            </a:extLst>
          </p:cNvPr>
          <p:cNvSpPr/>
          <p:nvPr/>
        </p:nvSpPr>
        <p:spPr>
          <a:xfrm>
            <a:off x="15773400" y="4389729"/>
            <a:ext cx="11430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57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57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12849" y="5834371"/>
            <a:ext cx="23405434" cy="475742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2"/>
            <a:ext cx="23405435" cy="302911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29740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𝑵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lần lượt là trung điểm của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điểm bất kì.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2974019"/>
              </a:xfrm>
              <a:prstGeom prst="rect">
                <a:avLst/>
              </a:prstGeom>
              <a:blipFill>
                <a:blip r:embed="rId3"/>
                <a:stretch>
                  <a:fillRect l="-1076" t="-4303" r="-135" b="-86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56566" y="6633837"/>
                <a:ext cx="23603318" cy="3169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Theo quy tắc ba điểm ta có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𝑶𝑷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𝑷𝑨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𝑶𝑴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𝑶𝑵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𝑵𝑪</m:t>
                            </m:r>
                          </m:e>
                        </m:acc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−(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)</a:t>
                </a:r>
              </a:p>
              <a:p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câu a)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𝑨𝑷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𝑶𝑵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𝑶𝑷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66" y="6633837"/>
                <a:ext cx="23603318" cy="3169137"/>
              </a:xfrm>
              <a:prstGeom prst="rect">
                <a:avLst/>
              </a:prstGeom>
              <a:blipFill>
                <a:blip r:embed="rId4"/>
                <a:stretch>
                  <a:fillRect l="-1059" t="-3846" b="-6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182880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2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269691" y="5981310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D1D0A3A-A53C-47F9-9CC4-F8FB8473AD18}"/>
              </a:ext>
            </a:extLst>
          </p:cNvPr>
          <p:cNvGrpSpPr/>
          <p:nvPr/>
        </p:nvGrpSpPr>
        <p:grpSpPr>
          <a:xfrm>
            <a:off x="5922409" y="1103255"/>
            <a:ext cx="11716465" cy="1106239"/>
            <a:chOff x="2870045" y="5432647"/>
            <a:chExt cx="11716465" cy="1106239"/>
          </a:xfrm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E75C611C-5087-4AEE-93EA-1765D0E3F3A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633639E7-A9F8-47D8-ABDF-6F6CB1B6610F}"/>
                </a:ext>
              </a:extLst>
            </p:cNvPr>
            <p:cNvGrpSpPr/>
            <p:nvPr/>
          </p:nvGrpSpPr>
          <p:grpSpPr>
            <a:xfrm>
              <a:off x="2870045" y="5432647"/>
              <a:ext cx="11716465" cy="1106239"/>
              <a:chOff x="739068" y="1515168"/>
              <a:chExt cx="6961968" cy="1152158"/>
            </a:xfrm>
            <a:solidFill>
              <a:srgbClr val="FFC000"/>
            </a:solidFill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7C5CCB3D-C3CB-42F4-B6C6-59A6CACC54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2F17E40D-BD98-401A-A192-A840097194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3867147C-1EA2-437A-A483-B75B0853E7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7795F9BD-CFDC-4DE5-A4F4-1D383AE012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849B195E-4AE8-4059-9747-37D3F97A7C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0B16B777-11F7-47DB-815F-E925E8B83C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69DA08A6-3D53-46D5-A8D6-05BCEBA7A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AE005EAE-E3EC-4C8C-9891-83813A5DF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79B2EA31-F71D-4E10-83E9-880EE8C82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D2662C34-B67E-43CF-96A9-C7A4314167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E9BD843F-C12D-4672-A4D5-8FE603BAFB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5CFD5016-BEEA-45AD-8749-C58E6561E4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CCA2C121-7D40-440B-8B63-86FD948EFEE4}"/>
                  </a:ext>
                </a:extLst>
              </p:cNvPr>
              <p:cNvSpPr txBox="1"/>
              <p:nvPr/>
            </p:nvSpPr>
            <p:spPr>
              <a:xfrm>
                <a:off x="2213849" y="1736455"/>
                <a:ext cx="5056994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BÀI TẬP TỰ LUẬN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8703835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12849" y="5834371"/>
            <a:ext cx="23405434" cy="515019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2"/>
            <a:ext cx="23405435" cy="302911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22102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một điểm bất kì trong mặt phẳng. Chứng minh rằng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 b)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2210285"/>
              </a:xfrm>
              <a:prstGeom prst="rect">
                <a:avLst/>
              </a:prstGeom>
              <a:blipFill>
                <a:blip r:embed="rId3"/>
                <a:stretch>
                  <a:fillRect l="-1076" t="-5785" r="-269" b="-118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56566" y="6633837"/>
                <a:ext cx="23603318" cy="40194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Theo quy tắc hình bình hành ta có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suy ra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nl-NL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nên 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𝑪𝑶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𝑨𝑶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Tương tự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acc>
                  </m:oMath>
                </a14:m>
                <a:r>
                  <a:rPr lang="pt-BR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566" y="6633837"/>
                <a:ext cx="23603318" cy="4019498"/>
              </a:xfrm>
              <a:prstGeom prst="rect">
                <a:avLst/>
              </a:prstGeom>
              <a:blipFill>
                <a:blip r:embed="rId4"/>
                <a:stretch>
                  <a:fillRect l="-1059" t="-1061" b="-60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182880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3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269691" y="5981310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6CDA711-8915-46CF-AD49-86FD59202B53}"/>
              </a:ext>
            </a:extLst>
          </p:cNvPr>
          <p:cNvGrpSpPr/>
          <p:nvPr/>
        </p:nvGrpSpPr>
        <p:grpSpPr>
          <a:xfrm>
            <a:off x="5922409" y="1103255"/>
            <a:ext cx="11716465" cy="1106239"/>
            <a:chOff x="2870045" y="5432647"/>
            <a:chExt cx="11716465" cy="1106239"/>
          </a:xfrm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60A74AB3-A994-4D18-9A06-B4C72B76B9B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0F9F3B1F-921C-4FD8-ADE0-FA1C59909780}"/>
                </a:ext>
              </a:extLst>
            </p:cNvPr>
            <p:cNvGrpSpPr/>
            <p:nvPr/>
          </p:nvGrpSpPr>
          <p:grpSpPr>
            <a:xfrm>
              <a:off x="2870045" y="5432647"/>
              <a:ext cx="11716465" cy="1106239"/>
              <a:chOff x="739068" y="1515168"/>
              <a:chExt cx="6961968" cy="1152158"/>
            </a:xfrm>
            <a:solidFill>
              <a:srgbClr val="FFC000"/>
            </a:solidFill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004BE8DE-A14D-4155-941F-7E6DCC9F7A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B32ACCD9-C037-4BC6-B4FB-5EBF6CE6BD7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C41DD12C-E475-400E-B6E5-1B14E67882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C8CFAD04-71A0-4CC2-BE73-6F3A14EC56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631CF8D6-F25C-44A3-B906-A268902617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7B6F7A23-1260-4240-8010-A5511C4A707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78C67B21-838F-4FFD-A1C2-AE142B6852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AFB26FBD-E214-4BBC-8203-FC9921B0DC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A6DB2102-46FF-4C69-9121-14B6057807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2DB23BD9-910F-4CC9-AB0B-A1AE971E58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E4CED257-94DF-4948-B390-BDFD79AA7E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D280DAEB-921F-4098-AA13-678D6B22F8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395F5E74-F9DD-4697-81A8-9BD0100B6EC1}"/>
                  </a:ext>
                </a:extLst>
              </p:cNvPr>
              <p:cNvSpPr txBox="1"/>
              <p:nvPr/>
            </p:nvSpPr>
            <p:spPr>
              <a:xfrm>
                <a:off x="2213849" y="1736455"/>
                <a:ext cx="5056994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BÀI TẬP TỰ LUẬN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8795341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12849" y="5449080"/>
            <a:ext cx="23405434" cy="4380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3"/>
            <a:ext cx="23405435" cy="251950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2328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đỉnh thứ tư của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Tìm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2328201"/>
              </a:xfrm>
              <a:prstGeom prst="rect">
                <a:avLst/>
              </a:prstGeom>
              <a:blipFill>
                <a:blip r:embed="rId3"/>
                <a:stretch>
                  <a:fillRect l="-1076" t="-2880" b="-1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521316" y="6130987"/>
                <a:ext cx="23603318" cy="32098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khi và chỉ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Từ đó suy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𝟏𝟐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ra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𝟏𝟐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16" y="6130987"/>
                <a:ext cx="23603318" cy="3209853"/>
              </a:xfrm>
              <a:prstGeom prst="rect">
                <a:avLst/>
              </a:prstGeom>
              <a:blipFill>
                <a:blip r:embed="rId4"/>
                <a:stretch>
                  <a:fillRect l="-1059" t="-1521" b="-62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182880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4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269691" y="5562600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E6429A62-D1DB-483E-9D35-A583D2F25376}"/>
              </a:ext>
            </a:extLst>
          </p:cNvPr>
          <p:cNvGrpSpPr/>
          <p:nvPr/>
        </p:nvGrpSpPr>
        <p:grpSpPr>
          <a:xfrm>
            <a:off x="5922409" y="1103255"/>
            <a:ext cx="11716465" cy="1106239"/>
            <a:chOff x="2870045" y="5432647"/>
            <a:chExt cx="11716465" cy="1106239"/>
          </a:xfrm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00C35150-9429-47DC-BF45-AECCF4A8E1B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1A0A680B-9337-439D-A9E4-0852F9EC1329}"/>
                </a:ext>
              </a:extLst>
            </p:cNvPr>
            <p:cNvGrpSpPr/>
            <p:nvPr/>
          </p:nvGrpSpPr>
          <p:grpSpPr>
            <a:xfrm>
              <a:off x="2870045" y="5432647"/>
              <a:ext cx="11716465" cy="1106239"/>
              <a:chOff x="739068" y="1515168"/>
              <a:chExt cx="6961968" cy="1152158"/>
            </a:xfrm>
            <a:solidFill>
              <a:srgbClr val="FFC000"/>
            </a:solidFill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67D2DDD6-BFEE-4273-AA81-EE03357810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455D5978-389F-49B8-8FBD-D150D16D0FB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A15BB4BC-CD28-4C9D-B94E-B1C6F3D3EA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9FD0152C-78FA-47E0-821A-1CE92981D5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8229DA62-F073-4A0D-A3AB-19C18499AB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3909100B-D682-4B0A-AC22-98FFA3D715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6CEE6D48-F790-4D9D-8A66-B6D1BD1C6C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3E2C649E-7F60-48F0-A013-EBA3F0D9D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271F2933-1255-4C52-9426-17563D324E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C471B6B5-0B1F-41F9-84B3-78DFEE057A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36E073BD-DB5C-476E-BA46-E711FF7061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89757ED2-6A96-4946-8154-4D96F539B5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FE38B9B8-8E1A-4C46-8CEC-B8798832D54E}"/>
                  </a:ext>
                </a:extLst>
              </p:cNvPr>
              <p:cNvSpPr txBox="1"/>
              <p:nvPr/>
            </p:nvSpPr>
            <p:spPr>
              <a:xfrm>
                <a:off x="2213849" y="1736455"/>
                <a:ext cx="5056994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BÀI TẬP TỰ LUẬN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5343450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12849" y="7415393"/>
            <a:ext cx="23405434" cy="521616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3"/>
            <a:ext cx="23405435" cy="251950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2328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đỉnh thứ tư của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Tìm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2328201"/>
              </a:xfrm>
              <a:prstGeom prst="rect">
                <a:avLst/>
              </a:prstGeom>
              <a:blipFill>
                <a:blip r:embed="rId3"/>
                <a:stretch>
                  <a:fillRect l="-1076" t="-2880" b="-1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521316" y="8097300"/>
                <a:ext cx="23603318" cy="46507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có: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𝟏𝟗𝟐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𝑨𝑫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𝟔𝟒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𝑨𝑫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𝑨𝑩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𝑩𝑫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ad>
                              <m:radPr>
                                <m:degHide m:val="on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𝟒𝟒𝟖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𝑨𝑫</m:t>
                                    </m:r>
                                  </m:e>
                                </m:acc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𝑨𝑫</m:t>
                                    </m:r>
                                  </m:e>
                                </m:acc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acc>
                                  <m:accPr>
                                    <m:chr m:val="⃗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acc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𝑨𝑩</m:t>
                                    </m:r>
                                  </m:e>
                                </m:acc>
                              </m:e>
                            </m:d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d>
                      <m:dPr>
                        <m:begChr m:val="["/>
                        <m:endChr m:val="]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𝟒𝟒𝟖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𝟗𝟔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𝑨𝑫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𝟏𝟗𝟐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316" y="8097300"/>
                <a:ext cx="23603318" cy="4650760"/>
              </a:xfrm>
              <a:prstGeom prst="rect">
                <a:avLst/>
              </a:prstGeom>
              <a:blipFill>
                <a:blip r:embed="rId4"/>
                <a:stretch>
                  <a:fillRect l="-1059" t="-2621" b="-5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178716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4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266933" y="5685603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42CA3D8F-3C53-4600-BDA6-D9BFA4F54AD8}"/>
              </a:ext>
            </a:extLst>
          </p:cNvPr>
          <p:cNvGrpSpPr/>
          <p:nvPr/>
        </p:nvGrpSpPr>
        <p:grpSpPr>
          <a:xfrm>
            <a:off x="5922409" y="1103255"/>
            <a:ext cx="11716465" cy="1106239"/>
            <a:chOff x="2870045" y="5432647"/>
            <a:chExt cx="11716465" cy="1106239"/>
          </a:xfrm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C2091748-345C-4C0E-ABA3-6C131BAA646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8CC18B28-E8C7-4470-88FE-C08B881BE78D}"/>
                </a:ext>
              </a:extLst>
            </p:cNvPr>
            <p:cNvGrpSpPr/>
            <p:nvPr/>
          </p:nvGrpSpPr>
          <p:grpSpPr>
            <a:xfrm>
              <a:off x="2870045" y="5432647"/>
              <a:ext cx="11716465" cy="1106239"/>
              <a:chOff x="739068" y="1515168"/>
              <a:chExt cx="6961968" cy="1152158"/>
            </a:xfrm>
            <a:solidFill>
              <a:srgbClr val="FFC000"/>
            </a:solidFill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BBEC7F3D-47B3-4AAC-A026-D591A54127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FAF8FB6F-2DC3-4936-8C2F-76A981FE908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FD440B53-A85A-4358-9E86-F90042BFA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88369512-5D13-46DF-AB44-59C45FFAA3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1808C327-E7E0-4462-8D00-E7A4B50D67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DB5ACB65-E535-4BEB-AE7A-646AC077B5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2F82B388-FBBB-496F-87AE-DADF0611D9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ABFED273-A442-41B5-8150-FD98F4CF74B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219D1418-4C5E-4A8C-9A8A-C63A071D9C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9F24CFEE-FA1A-42AB-9C06-5F890C333C0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D18C86E0-1884-412F-A21A-DCF4AFEEDF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49C3921C-57B9-4D40-B272-191362215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45CED5C5-1758-47E3-B306-9974B096E34C}"/>
                  </a:ext>
                </a:extLst>
              </p:cNvPr>
              <p:cNvSpPr txBox="1"/>
              <p:nvPr/>
            </p:nvSpPr>
            <p:spPr>
              <a:xfrm>
                <a:off x="2213849" y="1736455"/>
                <a:ext cx="5056994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BÀI TẬP TỰ LUẬN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184762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17876" y="6747188"/>
            <a:ext cx="23405434" cy="584340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3"/>
            <a:ext cx="23405435" cy="251950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các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Chứng minh ba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thẳng hàng.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Tính góc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diện tích của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2123658"/>
              </a:xfrm>
              <a:prstGeom prst="rect">
                <a:avLst/>
              </a:prstGeom>
              <a:blipFill>
                <a:blip r:embed="rId3"/>
                <a:stretch>
                  <a:fillRect l="-1076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526343" y="7429096"/>
                <a:ext cx="23603318" cy="48087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≠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cùng phương, suy ra ba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thẳng hàng.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Do đó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𝑩𝑨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rad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rad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Hạ đường cao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𝑨𝑯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𝑨𝑯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func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°=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6343" y="7429096"/>
                <a:ext cx="23603318" cy="4808752"/>
              </a:xfrm>
              <a:prstGeom prst="rect">
                <a:avLst/>
              </a:prstGeom>
              <a:blipFill>
                <a:blip r:embed="rId4"/>
                <a:stretch>
                  <a:fillRect l="-1033" t="-1014" b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178716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5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5408977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6CC6BED-9912-4BE6-A572-8552BBA964AC}"/>
              </a:ext>
            </a:extLst>
          </p:cNvPr>
          <p:cNvGrpSpPr/>
          <p:nvPr/>
        </p:nvGrpSpPr>
        <p:grpSpPr>
          <a:xfrm>
            <a:off x="5922409" y="1103255"/>
            <a:ext cx="11716465" cy="1106239"/>
            <a:chOff x="2870045" y="5432647"/>
            <a:chExt cx="11716465" cy="1106239"/>
          </a:xfrm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4A8C15EC-6744-49CE-8142-B2F1D473F70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2155FA6E-12BF-4E97-9566-5850DB63D849}"/>
                </a:ext>
              </a:extLst>
            </p:cNvPr>
            <p:cNvGrpSpPr/>
            <p:nvPr/>
          </p:nvGrpSpPr>
          <p:grpSpPr>
            <a:xfrm>
              <a:off x="2870045" y="5432647"/>
              <a:ext cx="11716465" cy="1106239"/>
              <a:chOff x="739068" y="1515168"/>
              <a:chExt cx="6961968" cy="1152158"/>
            </a:xfrm>
            <a:solidFill>
              <a:srgbClr val="FFC000"/>
            </a:solidFill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2FC0067E-9F4F-478B-A6B8-0C955DF35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456724D3-445C-461F-848C-F4F366DB53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AB7D457D-0018-45CF-A556-2D117E2432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E01CB907-D674-4BAE-AD40-C9B471193D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79E52076-929A-4192-B93E-F186CA4A6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611952F8-2781-4C6F-BB65-73CE088DA5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99BB2137-E5E3-4257-AB92-2BA75DC91D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0AE06925-32BF-4208-B701-DF959FCF34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6427CDCB-063E-4936-AA2F-E5E23215B5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C0FCE0AA-F5F6-492C-8707-BEA663EFE8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0AE18E17-B649-43C3-B92B-1FB7F2C478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ECF344BC-04E6-4C22-A593-2A6BF1AA2D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0E0A69EF-BDC0-4AD0-AADB-6EC1AC2CB725}"/>
                  </a:ext>
                </a:extLst>
              </p:cNvPr>
              <p:cNvSpPr txBox="1"/>
              <p:nvPr/>
            </p:nvSpPr>
            <p:spPr>
              <a:xfrm>
                <a:off x="2213849" y="1736455"/>
                <a:ext cx="5056994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BÀI TẬP TỰ LUẬN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76143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26343" y="6296383"/>
            <a:ext cx="23405434" cy="7086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3"/>
            <a:ext cx="23405435" cy="251950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các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tọa độ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nằm trên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cách đều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Tính chu vi và diện tích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2123658"/>
              </a:xfrm>
              <a:prstGeom prst="rect">
                <a:avLst/>
              </a:prstGeom>
              <a:blipFill>
                <a:blip r:embed="rId3"/>
                <a:stretch>
                  <a:fillRect l="-1076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747781" y="6530859"/>
                <a:ext cx="23603318" cy="3761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Vì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nằm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Điều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kiện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𝑫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81" y="6530859"/>
                <a:ext cx="23603318" cy="3761094"/>
              </a:xfrm>
              <a:prstGeom prst="rect">
                <a:avLst/>
              </a:prstGeom>
              <a:blipFill>
                <a:blip r:embed="rId4"/>
                <a:stretch>
                  <a:fillRect l="-1059" t="-3404" b="-19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178716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6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5408977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24FD6C9-3E36-4F47-A540-D3B62DE37717}"/>
              </a:ext>
            </a:extLst>
          </p:cNvPr>
          <p:cNvGrpSpPr/>
          <p:nvPr/>
        </p:nvGrpSpPr>
        <p:grpSpPr>
          <a:xfrm>
            <a:off x="5922409" y="1103255"/>
            <a:ext cx="11716465" cy="1106239"/>
            <a:chOff x="2870045" y="5432647"/>
            <a:chExt cx="11716465" cy="1106239"/>
          </a:xfrm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B8E36F6E-94FD-4371-947B-C7AD4081161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9D6B6EEA-8DD6-4C19-9485-33014F7BAB02}"/>
                </a:ext>
              </a:extLst>
            </p:cNvPr>
            <p:cNvGrpSpPr/>
            <p:nvPr/>
          </p:nvGrpSpPr>
          <p:grpSpPr>
            <a:xfrm>
              <a:off x="2870045" y="5432647"/>
              <a:ext cx="11716465" cy="1106239"/>
              <a:chOff x="739068" y="1515168"/>
              <a:chExt cx="6961968" cy="1152158"/>
            </a:xfrm>
            <a:solidFill>
              <a:srgbClr val="FFC000"/>
            </a:solidFill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8F81072E-E08D-4899-BA09-4420D12658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3085DC98-DCEF-4BE7-AC80-529439DF5F9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F57A14EA-44F0-4004-A6D3-1E060D3C43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377703B3-0CD2-4E00-BA3A-0E7E652309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642F5C4D-85E6-4CEF-A3A6-CC8A08CD42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1DABDB43-F5D3-452A-B89D-D2E0B6BB67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A1810A56-7703-434F-BDD2-264D5685E9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C5531BD7-91F5-4530-B893-0551919BDA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BE8A8182-6A40-4121-B68F-72B067FFB6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C2F0C660-00BA-4F36-9A46-0FFE9DFC6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9B4C6226-5E1D-4054-835E-183D0E04D9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AF4248BC-41FC-43B4-A378-098D5BDBD3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47EDDC3B-A5D3-4254-9B58-18A5FBBA7386}"/>
                  </a:ext>
                </a:extLst>
              </p:cNvPr>
              <p:cNvSpPr txBox="1"/>
              <p:nvPr/>
            </p:nvSpPr>
            <p:spPr>
              <a:xfrm>
                <a:off x="2213849" y="1736455"/>
                <a:ext cx="5056994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BÀI TẬP TỰ LUẬN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0351029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26343" y="6296383"/>
            <a:ext cx="23405434" cy="7086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3"/>
            <a:ext cx="23405435" cy="251950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các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tọa độ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nằm trên trục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𝑶𝒙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và cách đều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Tính chu vi và diện tích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2123658"/>
              </a:xfrm>
              <a:prstGeom prst="rect">
                <a:avLst/>
              </a:prstGeom>
              <a:blipFill>
                <a:blip r:embed="rId3"/>
                <a:stretch>
                  <a:fillRect l="-1076" t="-6034" b="-126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747781" y="6530859"/>
                <a:ext cx="23603318" cy="48364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b)Chu vi tam giác: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𝑶𝑨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𝑶𝑩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𝑨𝑩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4400" b="1" i="1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𝟐𝟎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𝟐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</m:rad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ad>
                            <m:radPr>
                              <m:degHide m:val="on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e>
                          </m:rad>
                        </m:e>
                      </m:d>
                    </m:oMath>
                  </m:oMathPara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𝟏𝟎</m:t>
                        </m:r>
                      </m:e>
                    </m:ra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𝟐𝟎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tam giác vuông cân tại đỉnh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diện tích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𝑶𝑨𝑩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𝑶𝑨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81" y="6530859"/>
                <a:ext cx="23603318" cy="4836452"/>
              </a:xfrm>
              <a:prstGeom prst="rect">
                <a:avLst/>
              </a:prstGeom>
              <a:blipFill>
                <a:blip r:embed="rId4"/>
                <a:stretch>
                  <a:fillRect l="-1059" t="-2519" b="-16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178716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6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5408977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0961FAA-2518-40D3-92A8-FCCBC968BBE7}"/>
              </a:ext>
            </a:extLst>
          </p:cNvPr>
          <p:cNvGrpSpPr/>
          <p:nvPr/>
        </p:nvGrpSpPr>
        <p:grpSpPr>
          <a:xfrm>
            <a:off x="5922409" y="1103255"/>
            <a:ext cx="11716465" cy="1106239"/>
            <a:chOff x="2870045" y="5432647"/>
            <a:chExt cx="11716465" cy="1106239"/>
          </a:xfrm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6662FCC4-6DA2-4389-9E5C-15FB0C1DBF8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3A404734-66EF-4331-9505-C2E0C6AA6DFA}"/>
                </a:ext>
              </a:extLst>
            </p:cNvPr>
            <p:cNvGrpSpPr/>
            <p:nvPr/>
          </p:nvGrpSpPr>
          <p:grpSpPr>
            <a:xfrm>
              <a:off x="2870045" y="5432647"/>
              <a:ext cx="11716465" cy="1106239"/>
              <a:chOff x="739068" y="1515168"/>
              <a:chExt cx="6961968" cy="1152158"/>
            </a:xfrm>
            <a:solidFill>
              <a:srgbClr val="FFC000"/>
            </a:solidFill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96E99071-B503-4ACF-86AB-7414B4B0FB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52183E3C-5AF6-4DAE-B23A-3B74139268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1BE43BC0-70EE-4E8C-9D5D-3B15B06354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8DA52A0B-2BC9-400D-B1D8-D8606988082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18E2F827-B171-4671-B33C-8858517D40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CCD5B0C0-D3C2-413B-B604-E1DB1940D0D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D89DDAC9-7594-4A7B-86CA-DA82A9D36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7F516556-33E6-4847-9324-47E575FD41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56856B9B-5759-48E6-9734-731867BD37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AA51A28A-40A5-4725-8062-4BCA3AE399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DEE60FAC-854E-4CF3-9F08-5D5BAAB700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DC22E030-39EB-409E-A714-4A1F01F56E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62AEFC40-1E57-4FF3-A140-536535CE9BCF}"/>
                  </a:ext>
                </a:extLst>
              </p:cNvPr>
              <p:cNvSpPr txBox="1"/>
              <p:nvPr/>
            </p:nvSpPr>
            <p:spPr>
              <a:xfrm>
                <a:off x="2213849" y="1736455"/>
                <a:ext cx="5056994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BÀI TẬP TỰ LUẬN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90866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26343" y="6296383"/>
            <a:ext cx="23405434" cy="7086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3"/>
            <a:ext cx="23405435" cy="251950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hai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Tìm tọa độ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sao 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tam giác vuông cân tại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1446550"/>
              </a:xfrm>
              <a:prstGeom prst="rect">
                <a:avLst/>
              </a:prstGeom>
              <a:blipFill>
                <a:blip r:embed="rId3"/>
                <a:stretch>
                  <a:fillRect l="-1076" t="-8861" b="-189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747781" y="6530859"/>
                <a:ext cx="23603318" cy="57470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Điều kiện tam giác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vuông cân tại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𝑩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𝑩𝑨</m:t>
                                </m:r>
                              </m:e>
                            </m:acc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𝑩𝑨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eqArr>
                      </m:e>
                    </m:d>
                  </m:oMath>
                </a14:m>
                <a:endParaRPr lang="en-US" sz="40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eqArr>
                      </m:e>
                    </m:d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𝒚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eqAr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sSup>
                              <m:sSupPr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p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𝟐𝟎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000" b="1" i="1"/>
              </a:p>
              <a:p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có hai điểm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𝑪</m:t>
                    </m:r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tọa độ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0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81" y="6530859"/>
                <a:ext cx="23603318" cy="5747086"/>
              </a:xfrm>
              <a:prstGeom prst="rect">
                <a:avLst/>
              </a:prstGeom>
              <a:blipFill>
                <a:blip r:embed="rId4"/>
                <a:stretch>
                  <a:fillRect l="-930" t="-742" b="-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178716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7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5408977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BF0F122-04A2-472B-8F36-F90C2A24E6D2}"/>
              </a:ext>
            </a:extLst>
          </p:cNvPr>
          <p:cNvGrpSpPr/>
          <p:nvPr/>
        </p:nvGrpSpPr>
        <p:grpSpPr>
          <a:xfrm>
            <a:off x="5922409" y="1103255"/>
            <a:ext cx="11716465" cy="1106239"/>
            <a:chOff x="2870045" y="5432647"/>
            <a:chExt cx="11716465" cy="1106239"/>
          </a:xfrm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16125641-0501-4FA8-AE7B-453F1F9FEB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C422305F-9456-4675-9EB2-5007F8DFE4EA}"/>
                </a:ext>
              </a:extLst>
            </p:cNvPr>
            <p:cNvGrpSpPr/>
            <p:nvPr/>
          </p:nvGrpSpPr>
          <p:grpSpPr>
            <a:xfrm>
              <a:off x="2870045" y="5432647"/>
              <a:ext cx="11716465" cy="1106239"/>
              <a:chOff x="739068" y="1515168"/>
              <a:chExt cx="6961968" cy="1152158"/>
            </a:xfrm>
            <a:solidFill>
              <a:srgbClr val="FFC000"/>
            </a:solidFill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749E7393-9394-49B4-9B90-7EC6F12A14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301DC5C1-7616-468B-9C17-5C451B2091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A5AC0C34-3733-4231-B125-A96F5D6BA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7195997A-F262-4A49-8DE7-FCF9DBF5E2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9EFE8486-23CA-47A4-B3CC-0157E2CDAF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FBF12341-76E2-44C1-AEE1-154B04E1D7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52BE340D-E14B-4D46-AA47-1CD0402B6B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2E268CE2-A81B-4A1C-9039-EBBB23E5F4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D870A1C7-88D7-4B7E-A720-998B28AF61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140E029E-24FB-4E8A-AD37-D3110922FF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0803ADF8-00AC-4F27-BD95-21FBB86223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489F8484-AFDB-4F75-A111-12B7FAF658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29EFFCC2-745A-4E49-9FD2-30FDE4AAA383}"/>
                  </a:ext>
                </a:extLst>
              </p:cNvPr>
              <p:cNvSpPr txBox="1"/>
              <p:nvPr/>
            </p:nvSpPr>
            <p:spPr>
              <a:xfrm>
                <a:off x="2213849" y="1736455"/>
                <a:ext cx="5056994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BÀI TẬP TỰ LUẬN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171919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26343" y="6296383"/>
            <a:ext cx="23405434" cy="7086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3"/>
            <a:ext cx="23405435" cy="251950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bốn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vuông.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1446550"/>
              </a:xfrm>
              <a:prstGeom prst="rect">
                <a:avLst/>
              </a:prstGeom>
              <a:blipFill>
                <a:blip r:embed="rId3"/>
                <a:stretch>
                  <a:fillRect l="-1076" t="-8861" b="-194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747781" y="6530859"/>
                <a:ext cx="23603318" cy="38213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chứng minh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thoi và có một góc vuông.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𝑪𝑫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;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𝑫𝑨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𝑪𝑫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𝑫𝑨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vì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phân biệt 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thoi.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Mặt khác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𝟕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nên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vuông.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81" y="6530859"/>
                <a:ext cx="23603318" cy="3821367"/>
              </a:xfrm>
              <a:prstGeom prst="rect">
                <a:avLst/>
              </a:prstGeom>
              <a:blipFill>
                <a:blip r:embed="rId4"/>
                <a:stretch>
                  <a:fillRect l="-1059" t="-3349" b="-6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178716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8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5408977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95125084-EB5C-45FE-A08A-E57B88AACD73}"/>
              </a:ext>
            </a:extLst>
          </p:cNvPr>
          <p:cNvGrpSpPr/>
          <p:nvPr/>
        </p:nvGrpSpPr>
        <p:grpSpPr>
          <a:xfrm>
            <a:off x="5922409" y="1103255"/>
            <a:ext cx="11716465" cy="1106239"/>
            <a:chOff x="2870045" y="5432647"/>
            <a:chExt cx="11716465" cy="1106239"/>
          </a:xfrm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F3F37F8E-3829-49DF-93E4-625CB744AE4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1E561993-C08D-4605-A5ED-985F420CDC51}"/>
                </a:ext>
              </a:extLst>
            </p:cNvPr>
            <p:cNvGrpSpPr/>
            <p:nvPr/>
          </p:nvGrpSpPr>
          <p:grpSpPr>
            <a:xfrm>
              <a:off x="2870045" y="5432647"/>
              <a:ext cx="11716465" cy="1106239"/>
              <a:chOff x="739068" y="1515168"/>
              <a:chExt cx="6961968" cy="1152158"/>
            </a:xfrm>
            <a:solidFill>
              <a:srgbClr val="FFC000"/>
            </a:solidFill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095348A1-5339-42FC-B0D6-BD26B5A76AC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A9136BDA-B5AD-47F3-9519-FA14AB37A6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EF608607-CC0D-44F6-A40E-0755B87416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814BCA30-B4E5-4AE4-A3AE-333C131640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632B58EE-C861-407F-9AD6-A2520494E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CD3BCA00-7B29-490E-86C1-9168365428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527429BF-B935-436F-8B6D-DE80DA1EAC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A317D024-EEA1-4B0B-9614-EF33A08739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A1B76955-5129-45F8-804A-17968989E1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6D24ED92-857A-4F80-A3DC-306CBCE58B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A922C91D-0A7A-46EE-82FD-C34BE7FD71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43B4561F-92C0-4E63-8054-C73AC3C202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15BF15D1-1556-4CD9-8415-CCFA26D1B501}"/>
                  </a:ext>
                </a:extLst>
              </p:cNvPr>
              <p:cNvSpPr txBox="1"/>
              <p:nvPr/>
            </p:nvSpPr>
            <p:spPr>
              <a:xfrm>
                <a:off x="2213849" y="1736455"/>
                <a:ext cx="5056994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BÀI TẬP TỰ LUẬN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2583239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26343" y="6296383"/>
            <a:ext cx="23405434" cy="7086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3"/>
            <a:ext cx="23405435" cy="251950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2176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Tìm chân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đường cao vẽ từ đỉnh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2176558"/>
              </a:xfrm>
              <a:prstGeom prst="rect">
                <a:avLst/>
              </a:prstGeom>
              <a:blipFill>
                <a:blip r:embed="rId3"/>
                <a:stretch>
                  <a:fillRect l="-1076" t="-5882" b="-1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747781" y="6324600"/>
                <a:ext cx="23603318" cy="2279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 khi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𝑫</m:t>
                                </m:r>
                              </m:sub>
                            </m:sSub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81" y="6324600"/>
                <a:ext cx="23603318" cy="2279791"/>
              </a:xfrm>
              <a:prstGeom prst="rect">
                <a:avLst/>
              </a:prstGeom>
              <a:blipFill>
                <a:blip r:embed="rId4"/>
                <a:stretch>
                  <a:fillRect l="-1059" b="-115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178716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9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5408977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5C79A3D4-EC0C-4220-BD1C-21FA5CC3E023}"/>
              </a:ext>
            </a:extLst>
          </p:cNvPr>
          <p:cNvGrpSpPr/>
          <p:nvPr/>
        </p:nvGrpSpPr>
        <p:grpSpPr>
          <a:xfrm>
            <a:off x="5922409" y="1103255"/>
            <a:ext cx="11716465" cy="1106239"/>
            <a:chOff x="2870045" y="5432647"/>
            <a:chExt cx="11716465" cy="1106239"/>
          </a:xfrm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42BD736D-E2E0-46FD-95EF-8B695514EF87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236B79CE-B09D-46BC-B5CE-98029842D7FF}"/>
                </a:ext>
              </a:extLst>
            </p:cNvPr>
            <p:cNvGrpSpPr/>
            <p:nvPr/>
          </p:nvGrpSpPr>
          <p:grpSpPr>
            <a:xfrm>
              <a:off x="2870045" y="5432647"/>
              <a:ext cx="11716465" cy="1106239"/>
              <a:chOff x="739068" y="1515168"/>
              <a:chExt cx="6961968" cy="1152158"/>
            </a:xfrm>
            <a:solidFill>
              <a:srgbClr val="FFC000"/>
            </a:solidFill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578FF7D6-713D-499D-8320-444EA0A2E0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BDC5451E-F828-4F1A-92FD-5169E75AFCF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74D1811D-8D2F-45A7-A2E2-F06C864519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F0A8A0F5-F293-45BC-AF8E-910C7F3F2EB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54697E0B-02B0-4E45-A36F-A63E8BC222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42709169-0026-4773-9670-AF9AFC5E90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65887D6E-CD2F-407B-B93F-63BE3B75EF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84EBF161-EF4B-45AD-9E83-5AFE07354D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5B4019EB-3E24-42DE-A5DF-BE0BD48C0B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D765EB52-7717-41B4-863B-E76DE2E023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B93D2F1B-0BF9-42DF-8C1F-D75811BA46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550E3DE8-6C7C-4274-80AF-DBAED78FA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B5BE38A3-B062-402F-AA6E-7DF3E40D292C}"/>
                  </a:ext>
                </a:extLst>
              </p:cNvPr>
              <p:cNvSpPr txBox="1"/>
              <p:nvPr/>
            </p:nvSpPr>
            <p:spPr>
              <a:xfrm>
                <a:off x="2213849" y="1736455"/>
                <a:ext cx="5056994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BÀI TẬP TỰ LUẬN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929496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250371" y="7166132"/>
            <a:ext cx="23717251" cy="618630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85749" y="2137067"/>
            <a:ext cx="23717251" cy="381967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07722" y="2893079"/>
                <a:ext cx="22369232" cy="21634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Góc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giữa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𝟗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	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	C.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	D.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7722" y="2893079"/>
                <a:ext cx="22369232" cy="2163413"/>
              </a:xfrm>
              <a:prstGeom prst="rect">
                <a:avLst/>
              </a:prstGeom>
              <a:blipFill>
                <a:blip r:embed="rId3"/>
                <a:stretch>
                  <a:fillRect b="-12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326571" y="7246356"/>
                <a:ext cx="13160829" cy="368831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 :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𝒄𝒐𝒔</m:t>
                        </m:r>
                      </m:fName>
                      <m:e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.</m:t>
                        </m:r>
                        <m:rad>
                          <m:radPr>
                            <m:degHide m:val="on"/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4800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48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</m:e>
                        </m:rad>
                      </m:den>
                    </m:f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rad>
                      </m:num>
                      <m:den>
                        <m:r>
                          <a:rPr lang="en-US" sz="48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800" b="1" i="1" dirty="0"/>
              </a:p>
              <a:p>
                <a:endParaRPr lang="en-US" sz="4800" b="1" i="1" dirty="0"/>
              </a:p>
              <a:p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𝟏𝟑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Chọn C.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6571" y="7246356"/>
                <a:ext cx="13160829" cy="3688317"/>
              </a:xfrm>
              <a:prstGeom prst="rect">
                <a:avLst/>
              </a:prstGeom>
              <a:blipFill>
                <a:blip r:embed="rId4"/>
                <a:stretch>
                  <a:fillRect l="-1899" b="-6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47">
            <a:extLst>
              <a:ext uri="{FF2B5EF4-FFF2-40B4-BE49-F238E27FC236}">
                <a16:creationId xmlns:a16="http://schemas.microsoft.com/office/drawing/2014/main" id="{B846B308-6554-AD74-A278-8B539E6F7DF5}"/>
              </a:ext>
            </a:extLst>
          </p:cNvPr>
          <p:cNvGrpSpPr/>
          <p:nvPr/>
        </p:nvGrpSpPr>
        <p:grpSpPr>
          <a:xfrm>
            <a:off x="8915400" y="1027677"/>
            <a:ext cx="7158758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AA9BACFA-15D3-862C-36BD-781A3569E0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504C5C81-D51A-495F-E0F8-C3516BD62AE3}"/>
                </a:ext>
              </a:extLst>
            </p:cNvPr>
            <p:cNvGrpSpPr/>
            <p:nvPr/>
          </p:nvGrpSpPr>
          <p:grpSpPr>
            <a:xfrm>
              <a:off x="739068" y="1515168"/>
              <a:ext cx="8325470" cy="960427"/>
              <a:chOff x="739068" y="1515168"/>
              <a:chExt cx="8325470" cy="96042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12C46461-6C44-91F4-7D28-8470DDF0E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3AFF6D95-5414-08CD-18A0-61C094948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92F447D5-CD6F-2D37-76DC-7B0F6B3CB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C1329862-CED9-A0DA-2CB6-277025D53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53B98ED-DC11-A704-58AF-E0E40E1E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3B1899E1-1401-8482-658C-9208F6739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0AC43E8C-C774-EBC7-347F-81316E931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22206FB3-9DE0-58A6-5493-0EDA47566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B23E6BD8-01F7-8DA2-FCB8-B54DC5F4E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F2E82E81-523C-F57D-C8F8-B6369E4CD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7D49E8FB-CF20-21C9-A4C7-32A8FCA88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E42D675D-D273-4475-4EA4-B5174E853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D6C4F5E4-2F86-E958-AA1C-7C8F5170C635}"/>
                  </a:ext>
                </a:extLst>
              </p:cNvPr>
              <p:cNvSpPr txBox="1"/>
              <p:nvPr/>
            </p:nvSpPr>
            <p:spPr>
              <a:xfrm>
                <a:off x="2132730" y="1706054"/>
                <a:ext cx="693180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KHỞI ĐỘNG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5470519" cy="800490"/>
            <a:chOff x="0" y="746"/>
            <a:chExt cx="28934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2168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5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8" name="Group 320">
            <a:extLst>
              <a:ext uri="{FF2B5EF4-FFF2-40B4-BE49-F238E27FC236}">
                <a16:creationId xmlns:a16="http://schemas.microsoft.com/office/drawing/2014/main" id="{1206EBEF-56D3-4B2E-918F-A1BFD2318C1E}"/>
              </a:ext>
            </a:extLst>
          </p:cNvPr>
          <p:cNvGrpSpPr>
            <a:grpSpLocks/>
          </p:cNvGrpSpPr>
          <p:nvPr/>
        </p:nvGrpSpPr>
        <p:grpSpPr bwMode="auto">
          <a:xfrm>
            <a:off x="285749" y="6176180"/>
            <a:ext cx="3849631" cy="800490"/>
            <a:chOff x="0" y="746"/>
            <a:chExt cx="20361" cy="2256"/>
          </a:xfrm>
        </p:grpSpPr>
        <p:sp>
          <p:nvSpPr>
            <p:cNvPr id="49" name="TextBox 321">
              <a:extLst>
                <a:ext uri="{FF2B5EF4-FFF2-40B4-BE49-F238E27FC236}">
                  <a16:creationId xmlns:a16="http://schemas.microsoft.com/office/drawing/2014/main" id="{6FB6F318-EBF4-43E2-85F3-59014DCD7D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58">
              <a:extLst>
                <a:ext uri="{FF2B5EF4-FFF2-40B4-BE49-F238E27FC236}">
                  <a16:creationId xmlns:a16="http://schemas.microsoft.com/office/drawing/2014/main" id="{FDDEFC77-A66E-485D-AE94-B60C5955E79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51" name="Group 59">
                <a:extLst>
                  <a:ext uri="{FF2B5EF4-FFF2-40B4-BE49-F238E27FC236}">
                    <a16:creationId xmlns:a16="http://schemas.microsoft.com/office/drawing/2014/main" id="{0219E313-52A3-464F-9904-A82AC3A565E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54" name="Arrow: Pentagon 60">
                  <a:extLst>
                    <a:ext uri="{FF2B5EF4-FFF2-40B4-BE49-F238E27FC236}">
                      <a16:creationId xmlns:a16="http://schemas.microsoft.com/office/drawing/2014/main" id="{23FBED84-2E9E-4961-A37C-99B7BC4220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Arrow: Chevron 61">
                  <a:extLst>
                    <a:ext uri="{FF2B5EF4-FFF2-40B4-BE49-F238E27FC236}">
                      <a16:creationId xmlns:a16="http://schemas.microsoft.com/office/drawing/2014/main" id="{9A6F78D5-707A-47F5-B8FF-2B6EFD1ECE8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Arrow: Chevron 62">
                  <a:extLst>
                    <a:ext uri="{FF2B5EF4-FFF2-40B4-BE49-F238E27FC236}">
                      <a16:creationId xmlns:a16="http://schemas.microsoft.com/office/drawing/2014/main" id="{B22445DD-EC6F-4FEA-82C5-BBD2D6BDBC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2" name="Flowchart: Terminator 63">
                <a:extLst>
                  <a:ext uri="{FF2B5EF4-FFF2-40B4-BE49-F238E27FC236}">
                    <a16:creationId xmlns:a16="http://schemas.microsoft.com/office/drawing/2014/main" id="{62DF7104-E6AB-4B36-92DA-734C0DE9883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64">
                <a:extLst>
                  <a:ext uri="{FF2B5EF4-FFF2-40B4-BE49-F238E27FC236}">
                    <a16:creationId xmlns:a16="http://schemas.microsoft.com/office/drawing/2014/main" id="{BAB6B416-AF5A-4439-85C2-BD185BB6484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C5B72003-1BBA-49F8-A501-1BB1908A655B}"/>
              </a:ext>
            </a:extLst>
          </p:cNvPr>
          <p:cNvSpPr/>
          <p:nvPr/>
        </p:nvSpPr>
        <p:spPr>
          <a:xfrm>
            <a:off x="11545895" y="4070184"/>
            <a:ext cx="1066800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969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  <p:bldP spid="57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26343" y="6296383"/>
            <a:ext cx="23405434" cy="7086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3"/>
            <a:ext cx="23405435" cy="251950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21765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để tứ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hình bình hành.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Tìm chân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đường cao vẽ từ đỉnh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2176558"/>
              </a:xfrm>
              <a:prstGeom prst="rect">
                <a:avLst/>
              </a:prstGeom>
              <a:blipFill>
                <a:blip r:embed="rId3"/>
                <a:stretch>
                  <a:fillRect l="-1076" t="-5882" b="-12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747781" y="6324600"/>
                <a:ext cx="22903570" cy="69696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b)Gọi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chân đường cao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∈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</m:t>
                                </m:r>
                                <m:sSup>
                                  <m:sSupPr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𝑨</m:t>
                                    </m:r>
                                  </m:e>
                                  <m:sup>
                                    <m:r>
                                      <a:rPr lang="en-US" sz="4400" b="1" i="1">
                                        <a:latin typeface="Cambria Math" panose="02040503050406030204" pitchFamily="18" charset="0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81" y="6324600"/>
                <a:ext cx="22903570" cy="6969600"/>
              </a:xfrm>
              <a:prstGeom prst="rect">
                <a:avLst/>
              </a:prstGeom>
              <a:blipFill>
                <a:blip r:embed="rId4"/>
                <a:stretch>
                  <a:fillRect l="-1091" t="-1225" b="-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178716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9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5408977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A62E466-4341-43D7-BBB5-053BB6BC60D6}"/>
              </a:ext>
            </a:extLst>
          </p:cNvPr>
          <p:cNvGrpSpPr/>
          <p:nvPr/>
        </p:nvGrpSpPr>
        <p:grpSpPr>
          <a:xfrm>
            <a:off x="5922409" y="1103255"/>
            <a:ext cx="11716465" cy="1106239"/>
            <a:chOff x="2870045" y="5432647"/>
            <a:chExt cx="11716465" cy="1106239"/>
          </a:xfrm>
        </p:grpSpPr>
        <p:sp>
          <p:nvSpPr>
            <p:cNvPr id="52" name="Freeform 71">
              <a:extLst>
                <a:ext uri="{FF2B5EF4-FFF2-40B4-BE49-F238E27FC236}">
                  <a16:creationId xmlns:a16="http://schemas.microsoft.com/office/drawing/2014/main" id="{E704419D-F6DB-456D-99DE-E6FFF21EAD4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53" name="Group 30">
              <a:extLst>
                <a:ext uri="{FF2B5EF4-FFF2-40B4-BE49-F238E27FC236}">
                  <a16:creationId xmlns:a16="http://schemas.microsoft.com/office/drawing/2014/main" id="{DF6CA791-116A-4B0D-9418-EE98951B9DC4}"/>
                </a:ext>
              </a:extLst>
            </p:cNvPr>
            <p:cNvGrpSpPr/>
            <p:nvPr/>
          </p:nvGrpSpPr>
          <p:grpSpPr>
            <a:xfrm>
              <a:off x="2870045" y="5432647"/>
              <a:ext cx="11716465" cy="1106239"/>
              <a:chOff x="739068" y="1515168"/>
              <a:chExt cx="6961968" cy="1152158"/>
            </a:xfrm>
            <a:solidFill>
              <a:srgbClr val="FFC000"/>
            </a:solidFill>
          </p:grpSpPr>
          <p:sp>
            <p:nvSpPr>
              <p:cNvPr id="54" name="Freeform 71">
                <a:extLst>
                  <a:ext uri="{FF2B5EF4-FFF2-40B4-BE49-F238E27FC236}">
                    <a16:creationId xmlns:a16="http://schemas.microsoft.com/office/drawing/2014/main" id="{F0B93A6B-5ADE-4A2D-A566-536D77128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Oval 72">
                <a:extLst>
                  <a:ext uri="{FF2B5EF4-FFF2-40B4-BE49-F238E27FC236}">
                    <a16:creationId xmlns:a16="http://schemas.microsoft.com/office/drawing/2014/main" id="{41F5E2F9-DE8C-4BDE-9C6B-F5CD679FAD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73">
                <a:extLst>
                  <a:ext uri="{FF2B5EF4-FFF2-40B4-BE49-F238E27FC236}">
                    <a16:creationId xmlns:a16="http://schemas.microsoft.com/office/drawing/2014/main" id="{1D920B83-96C9-40DC-A73A-EBDE84164C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74">
                <a:extLst>
                  <a:ext uri="{FF2B5EF4-FFF2-40B4-BE49-F238E27FC236}">
                    <a16:creationId xmlns:a16="http://schemas.microsoft.com/office/drawing/2014/main" id="{452D21A2-75AC-419B-B84A-BC4A7D28AF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75">
                <a:extLst>
                  <a:ext uri="{FF2B5EF4-FFF2-40B4-BE49-F238E27FC236}">
                    <a16:creationId xmlns:a16="http://schemas.microsoft.com/office/drawing/2014/main" id="{B783A338-6DAD-48E3-9E8E-4E8854F7AD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76">
                <a:extLst>
                  <a:ext uri="{FF2B5EF4-FFF2-40B4-BE49-F238E27FC236}">
                    <a16:creationId xmlns:a16="http://schemas.microsoft.com/office/drawing/2014/main" id="{E7ED3C72-5A58-4407-BF78-B379014025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77">
                <a:extLst>
                  <a:ext uri="{FF2B5EF4-FFF2-40B4-BE49-F238E27FC236}">
                    <a16:creationId xmlns:a16="http://schemas.microsoft.com/office/drawing/2014/main" id="{69192FE0-A0EB-4408-ABA0-8CE4F218E9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78">
                <a:extLst>
                  <a:ext uri="{FF2B5EF4-FFF2-40B4-BE49-F238E27FC236}">
                    <a16:creationId xmlns:a16="http://schemas.microsoft.com/office/drawing/2014/main" id="{C23C0B33-0F98-4EA6-B0E6-6C75AF404D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79">
                <a:extLst>
                  <a:ext uri="{FF2B5EF4-FFF2-40B4-BE49-F238E27FC236}">
                    <a16:creationId xmlns:a16="http://schemas.microsoft.com/office/drawing/2014/main" id="{55D8997C-3FAF-46D3-AEB8-C679E5672B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80">
                <a:extLst>
                  <a:ext uri="{FF2B5EF4-FFF2-40B4-BE49-F238E27FC236}">
                    <a16:creationId xmlns:a16="http://schemas.microsoft.com/office/drawing/2014/main" id="{D84023C5-DDD2-45AD-8800-4178CAA0DD9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81">
                <a:extLst>
                  <a:ext uri="{FF2B5EF4-FFF2-40B4-BE49-F238E27FC236}">
                    <a16:creationId xmlns:a16="http://schemas.microsoft.com/office/drawing/2014/main" id="{C5653D62-1EA8-4D9D-956A-2298E42720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82">
                <a:extLst>
                  <a:ext uri="{FF2B5EF4-FFF2-40B4-BE49-F238E27FC236}">
                    <a16:creationId xmlns:a16="http://schemas.microsoft.com/office/drawing/2014/main" id="{62FC5209-91FE-474C-9523-EBA5AD5FFF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TextBox 43">
                <a:extLst>
                  <a:ext uri="{FF2B5EF4-FFF2-40B4-BE49-F238E27FC236}">
                    <a16:creationId xmlns:a16="http://schemas.microsoft.com/office/drawing/2014/main" id="{DD73609A-DB72-447C-85DD-9BCB6B3F0335}"/>
                  </a:ext>
                </a:extLst>
              </p:cNvPr>
              <p:cNvSpPr txBox="1"/>
              <p:nvPr/>
            </p:nvSpPr>
            <p:spPr>
              <a:xfrm>
                <a:off x="2213849" y="1736455"/>
                <a:ext cx="5056994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BÀI TẬP TỰ LUẬN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823505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526343" y="6296383"/>
            <a:ext cx="23405434" cy="70868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2657512"/>
            <a:ext cx="23405435" cy="290618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731430"/>
                <a:ext cx="22656752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tọa độ trọng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trực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Tìm tọa độ tâm đường tròn ngoại tiếp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ba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731430"/>
                <a:ext cx="22656752" cy="2800767"/>
              </a:xfrm>
              <a:prstGeom prst="rect">
                <a:avLst/>
              </a:prstGeom>
              <a:blipFill>
                <a:blip r:embed="rId3"/>
                <a:stretch>
                  <a:fillRect l="-1076" t="-4565" b="-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747781" y="6324600"/>
                <a:ext cx="22903570" cy="68030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Trọng tâm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là trực tâm của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𝑨𝑯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𝑩𝑯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⊥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𝑨𝑯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𝑩𝑪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𝑩𝑯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𝑨𝑪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𝟔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 ra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d>
                              <m:d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</m:d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781" y="6324600"/>
                <a:ext cx="22903570" cy="6803081"/>
              </a:xfrm>
              <a:prstGeom prst="rect">
                <a:avLst/>
              </a:prstGeom>
              <a:blipFill>
                <a:blip r:embed="rId4"/>
                <a:stretch>
                  <a:fillRect l="-1091" b="-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178716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10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29F88E5E-83FF-4C62-9C65-07E059A215E0}"/>
              </a:ext>
            </a:extLst>
          </p:cNvPr>
          <p:cNvGrpSpPr/>
          <p:nvPr/>
        </p:nvGrpSpPr>
        <p:grpSpPr>
          <a:xfrm>
            <a:off x="5922409" y="1103255"/>
            <a:ext cx="11716465" cy="1106239"/>
            <a:chOff x="2870045" y="5432647"/>
            <a:chExt cx="11716465" cy="1106239"/>
          </a:xfrm>
        </p:grpSpPr>
        <p:sp>
          <p:nvSpPr>
            <p:cNvPr id="73" name="Freeform 71">
              <a:extLst>
                <a:ext uri="{FF2B5EF4-FFF2-40B4-BE49-F238E27FC236}">
                  <a16:creationId xmlns:a16="http://schemas.microsoft.com/office/drawing/2014/main" id="{921805DF-6E90-4212-8FF1-8FC379821E2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7096459" y="5961667"/>
              <a:ext cx="2235326" cy="400827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74" name="Group 30">
              <a:extLst>
                <a:ext uri="{FF2B5EF4-FFF2-40B4-BE49-F238E27FC236}">
                  <a16:creationId xmlns:a16="http://schemas.microsoft.com/office/drawing/2014/main" id="{98E27F84-170E-4853-9BF1-18913AE197F1}"/>
                </a:ext>
              </a:extLst>
            </p:cNvPr>
            <p:cNvGrpSpPr/>
            <p:nvPr/>
          </p:nvGrpSpPr>
          <p:grpSpPr>
            <a:xfrm>
              <a:off x="2870045" y="5432647"/>
              <a:ext cx="11716465" cy="1106239"/>
              <a:chOff x="739068" y="1515168"/>
              <a:chExt cx="6961968" cy="1152158"/>
            </a:xfrm>
            <a:solidFill>
              <a:srgbClr val="FFC000"/>
            </a:solidFill>
          </p:grpSpPr>
          <p:sp>
            <p:nvSpPr>
              <p:cNvPr id="75" name="Freeform 71">
                <a:extLst>
                  <a:ext uri="{FF2B5EF4-FFF2-40B4-BE49-F238E27FC236}">
                    <a16:creationId xmlns:a16="http://schemas.microsoft.com/office/drawing/2014/main" id="{B0B8CDC3-3047-421E-8B6A-0FF72006808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Oval 72">
                <a:extLst>
                  <a:ext uri="{FF2B5EF4-FFF2-40B4-BE49-F238E27FC236}">
                    <a16:creationId xmlns:a16="http://schemas.microsoft.com/office/drawing/2014/main" id="{7774052A-9316-4F2A-BDAB-A9496F4CC5F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3">
                <a:extLst>
                  <a:ext uri="{FF2B5EF4-FFF2-40B4-BE49-F238E27FC236}">
                    <a16:creationId xmlns:a16="http://schemas.microsoft.com/office/drawing/2014/main" id="{3C209B29-50A3-4B5C-A93A-F02F52963F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4">
                <a:extLst>
                  <a:ext uri="{FF2B5EF4-FFF2-40B4-BE49-F238E27FC236}">
                    <a16:creationId xmlns:a16="http://schemas.microsoft.com/office/drawing/2014/main" id="{AD8CFA2A-7CC2-49AC-8309-36767D7665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5">
                <a:extLst>
                  <a:ext uri="{FF2B5EF4-FFF2-40B4-BE49-F238E27FC236}">
                    <a16:creationId xmlns:a16="http://schemas.microsoft.com/office/drawing/2014/main" id="{8E68931C-489D-4F42-BC9B-EF096183A1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6">
                <a:extLst>
                  <a:ext uri="{FF2B5EF4-FFF2-40B4-BE49-F238E27FC236}">
                    <a16:creationId xmlns:a16="http://schemas.microsoft.com/office/drawing/2014/main" id="{0C810105-4365-4359-96F4-AA4D662D68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7">
                <a:extLst>
                  <a:ext uri="{FF2B5EF4-FFF2-40B4-BE49-F238E27FC236}">
                    <a16:creationId xmlns:a16="http://schemas.microsoft.com/office/drawing/2014/main" id="{7B3B9B47-800E-4EE0-96C6-02D7A62E81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8">
                <a:extLst>
                  <a:ext uri="{FF2B5EF4-FFF2-40B4-BE49-F238E27FC236}">
                    <a16:creationId xmlns:a16="http://schemas.microsoft.com/office/drawing/2014/main" id="{5B024B46-9CB5-4404-935F-CD0478BB9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9">
                <a:extLst>
                  <a:ext uri="{FF2B5EF4-FFF2-40B4-BE49-F238E27FC236}">
                    <a16:creationId xmlns:a16="http://schemas.microsoft.com/office/drawing/2014/main" id="{8FC3D359-AAD7-4BF4-B0CF-59D9E9C73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80">
                <a:extLst>
                  <a:ext uri="{FF2B5EF4-FFF2-40B4-BE49-F238E27FC236}">
                    <a16:creationId xmlns:a16="http://schemas.microsoft.com/office/drawing/2014/main" id="{F200B5BB-3CBF-4843-8793-353E53D26A6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1">
                <a:extLst>
                  <a:ext uri="{FF2B5EF4-FFF2-40B4-BE49-F238E27FC236}">
                    <a16:creationId xmlns:a16="http://schemas.microsoft.com/office/drawing/2014/main" id="{6B582011-EF6A-46D0-9DAD-5A897C8F4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82">
                <a:extLst>
                  <a:ext uri="{FF2B5EF4-FFF2-40B4-BE49-F238E27FC236}">
                    <a16:creationId xmlns:a16="http://schemas.microsoft.com/office/drawing/2014/main" id="{4B9687C2-A9AE-4700-B828-725C31D269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TextBox 43">
                <a:extLst>
                  <a:ext uri="{FF2B5EF4-FFF2-40B4-BE49-F238E27FC236}">
                    <a16:creationId xmlns:a16="http://schemas.microsoft.com/office/drawing/2014/main" id="{0B90D528-0CD1-4231-B25C-7E3E6B16A50B}"/>
                  </a:ext>
                </a:extLst>
              </p:cNvPr>
              <p:cNvSpPr txBox="1"/>
              <p:nvPr/>
            </p:nvSpPr>
            <p:spPr>
              <a:xfrm>
                <a:off x="2213849" y="1736455"/>
                <a:ext cx="5056994" cy="93087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indent="179705" algn="ctr">
                  <a:lnSpc>
                    <a:spcPct val="135000"/>
                  </a:lnSpc>
                  <a:spcBef>
                    <a:spcPts val="600"/>
                  </a:spcBef>
                  <a:spcAft>
                    <a:spcPts val="600"/>
                  </a:spcAft>
                  <a:tabLst>
                    <a:tab pos="179705" algn="l"/>
                    <a:tab pos="3420110" algn="l"/>
                    <a:tab pos="5039995" algn="l"/>
                  </a:tabLst>
                </a:pPr>
                <a:r>
                  <a:rPr lang="en-US" sz="4400" b="1">
                    <a:solidFill>
                      <a:srgbClr val="0000CC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III. BÀI TẬP TỰ LUẬN </a:t>
                </a:r>
                <a:endParaRPr lang="en-US" sz="4400"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5600310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33675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457200" y="4961303"/>
            <a:ext cx="23405434" cy="84219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12848" y="1981200"/>
            <a:ext cx="23405435" cy="290618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94599" y="2055118"/>
                <a:ext cx="22656752" cy="2800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/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 ; 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 ;−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tọa độ trọng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trực tâm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Tìm tọa độ tâm đường tròn ngoại tiếp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ba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thẳng hàng.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599" y="2055118"/>
                <a:ext cx="22656752" cy="2800767"/>
              </a:xfrm>
              <a:prstGeom prst="rect">
                <a:avLst/>
              </a:prstGeom>
              <a:blipFill>
                <a:blip r:embed="rId3"/>
                <a:stretch>
                  <a:fillRect l="-1076" t="-4565" b="-93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871190" y="5609342"/>
                <a:ext cx="22903570" cy="7909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Gọi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tâm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đường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tròn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ngoại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tiếp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𝑰𝑨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𝑰𝑩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𝑰𝑪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𝑨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𝑩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𝑰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𝑪</m:t>
                                  </m:r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𝟏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𝒚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p>
                                <m:sSup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𝒙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−</m:t>
                                      </m:r>
                                      <m:r>
                                        <a:rPr lang="en-US" sz="4400" b="1" i="1">
                                          <a:latin typeface="Cambria Math" panose="02040503050406030204" pitchFamily="18" charset="0"/>
                                        </a:rPr>
                                        <m:t>𝟐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num>
                                <m:den>
                                  <m:r>
                                    <a:rPr lang="en-US" sz="4400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 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𝑮𝑰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den>
                        </m:f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vectơ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𝑮𝑯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𝑮𝑰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cùng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𝑮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thằng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hàng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190" y="5609342"/>
                <a:ext cx="22903570" cy="7909025"/>
              </a:xfrm>
              <a:prstGeom prst="rect">
                <a:avLst/>
              </a:prstGeom>
              <a:blipFill>
                <a:blip r:embed="rId4"/>
                <a:stretch>
                  <a:fillRect l="-1091" t="-1618" b="-2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895600" y="1066800"/>
            <a:ext cx="4122080" cy="763943"/>
            <a:chOff x="0" y="746"/>
            <a:chExt cx="21802" cy="2153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4548" cy="2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Bài 10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2" name="Group 320">
            <a:extLst>
              <a:ext uri="{FF2B5EF4-FFF2-40B4-BE49-F238E27FC236}">
                <a16:creationId xmlns:a16="http://schemas.microsoft.com/office/drawing/2014/main" id="{A9D12B90-9D7D-4DE6-A096-4F610B2A8224}"/>
              </a:ext>
            </a:extLst>
          </p:cNvPr>
          <p:cNvGrpSpPr>
            <a:grpSpLocks/>
          </p:cNvGrpSpPr>
          <p:nvPr/>
        </p:nvGrpSpPr>
        <p:grpSpPr bwMode="auto">
          <a:xfrm>
            <a:off x="360906" y="5029200"/>
            <a:ext cx="3849631" cy="800490"/>
            <a:chOff x="0" y="746"/>
            <a:chExt cx="20361" cy="2256"/>
          </a:xfrm>
        </p:grpSpPr>
        <p:sp>
          <p:nvSpPr>
            <p:cNvPr id="33" name="TextBox 321">
              <a:extLst>
                <a:ext uri="{FF2B5EF4-FFF2-40B4-BE49-F238E27FC236}">
                  <a16:creationId xmlns:a16="http://schemas.microsoft.com/office/drawing/2014/main" id="{91D199D3-B77E-4788-AEC2-5170DC6F4E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 giải: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34" name="Group 58">
              <a:extLst>
                <a:ext uri="{FF2B5EF4-FFF2-40B4-BE49-F238E27FC236}">
                  <a16:creationId xmlns:a16="http://schemas.microsoft.com/office/drawing/2014/main" id="{90F0D071-AA97-4D45-9032-356588A305F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35" name="Group 59">
                <a:extLst>
                  <a:ext uri="{FF2B5EF4-FFF2-40B4-BE49-F238E27FC236}">
                    <a16:creationId xmlns:a16="http://schemas.microsoft.com/office/drawing/2014/main" id="{17BD6EFE-4232-4BDF-A66E-C6D33191B98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8" name="Arrow: Pentagon 60">
                  <a:extLst>
                    <a:ext uri="{FF2B5EF4-FFF2-40B4-BE49-F238E27FC236}">
                      <a16:creationId xmlns:a16="http://schemas.microsoft.com/office/drawing/2014/main" id="{F6EB338F-D84C-45AC-8F58-D81EE5F42DB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9" name="Arrow: Chevron 61">
                  <a:extLst>
                    <a:ext uri="{FF2B5EF4-FFF2-40B4-BE49-F238E27FC236}">
                      <a16:creationId xmlns:a16="http://schemas.microsoft.com/office/drawing/2014/main" id="{8C382395-39F6-43EC-9B8C-3C44B55E51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0" name="Arrow: Chevron 62">
                  <a:extLst>
                    <a:ext uri="{FF2B5EF4-FFF2-40B4-BE49-F238E27FC236}">
                      <a16:creationId xmlns:a16="http://schemas.microsoft.com/office/drawing/2014/main" id="{88756A93-2397-4D7F-A2E6-D78F063FF8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36" name="Flowchart: Terminator 63">
                <a:extLst>
                  <a:ext uri="{FF2B5EF4-FFF2-40B4-BE49-F238E27FC236}">
                    <a16:creationId xmlns:a16="http://schemas.microsoft.com/office/drawing/2014/main" id="{60A6F910-4A71-4C81-AAF6-8EDB10FF118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37" name="Oval 64">
                <a:extLst>
                  <a:ext uri="{FF2B5EF4-FFF2-40B4-BE49-F238E27FC236}">
                    <a16:creationId xmlns:a16="http://schemas.microsoft.com/office/drawing/2014/main" id="{4A4D9617-4ECA-4A5F-AD38-7ECA8AE76A0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pic>
        <p:nvPicPr>
          <p:cNvPr id="1026" name="Picture 51">
            <a:extLst>
              <a:ext uri="{FF2B5EF4-FFF2-40B4-BE49-F238E27FC236}">
                <a16:creationId xmlns:a16="http://schemas.microsoft.com/office/drawing/2014/main" id="{A7D8FDAE-C155-4A87-84F3-C6D1277CB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" name="Picture 52">
            <a:extLst>
              <a:ext uri="{FF2B5EF4-FFF2-40B4-BE49-F238E27FC236}">
                <a16:creationId xmlns:a16="http://schemas.microsoft.com/office/drawing/2014/main" id="{64677C53-8350-4C6B-A136-3740407B47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8175"/>
            <a:ext cx="114300" cy="180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52102897-E863-4002-87EC-A2D033D909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 tam giác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đều có độ dài cạnh bằng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Độ dài </a:t>
            </a:r>
            <a:r>
              <a:rPr kumimoji="0" lang="en-US" altLang="en-US" sz="1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AB+BC</a:t>
            </a: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bằng</a:t>
            </a:r>
            <a:endParaRPr kumimoji="0" lang="en-US" altLang="en-US" sz="2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B.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2a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C.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6C1AA67-93BF-4AA6-AA32-136FC332AE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9625" y="8191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30238" algn="l"/>
              </a:tabLst>
            </a:pPr>
            <a:r>
              <a:rPr kumimoji="0" lang="fr-FR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	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D. </a:t>
            </a:r>
            <a:r>
              <a:rPr kumimoji="0" lang="en-US" altLang="en-US" sz="1200" b="1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mbria Math" panose="02040503050406030204" pitchFamily="18" charset="0"/>
                <a:ea typeface="Times New Roman" panose="02020603050405020304" pitchFamily="18" charset="0"/>
              </a:rPr>
              <a:t>a32</a:t>
            </a:r>
            <a:r>
              <a:rPr kumimoji="0" lang="fr-FR" altLang="en-US" sz="12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.</a:t>
            </a:r>
            <a:endParaRPr kumimoji="0" lang="fr-FR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062798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75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75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75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75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75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75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750"/>
                                        <p:tgtEl>
                                          <p:spTgt spid="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85749" y="2176250"/>
            <a:ext cx="23717251" cy="369819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47625" y="2065437"/>
                <a:ext cx="22369232" cy="36981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.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                                      B.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.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C.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d>
                      <m:dPr>
                        <m:begChr m:val="|"/>
                        <m:endChr m:val="|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</m:e>
                    </m:d>
                    <m:func>
                      <m:func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𝒔𝒊𝒏</m:t>
                        </m:r>
                      </m:fName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e>
                            </m:acc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, </m:t>
                            </m:r>
                            <m:acc>
                              <m:accPr>
                                <m:chr m:val="⃗"/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</m:ctrlPr>
                              </m:acc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e>
                            </m:acc>
                          </m:e>
                        </m:d>
                      </m:e>
                    </m:fun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                                 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25" y="2065437"/>
                <a:ext cx="22369232" cy="3698192"/>
              </a:xfrm>
              <a:prstGeom prst="rect">
                <a:avLst/>
              </a:prstGeom>
              <a:blipFill>
                <a:blip r:embed="rId3"/>
                <a:stretch>
                  <a:fillRect b="-54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47">
            <a:extLst>
              <a:ext uri="{FF2B5EF4-FFF2-40B4-BE49-F238E27FC236}">
                <a16:creationId xmlns:a16="http://schemas.microsoft.com/office/drawing/2014/main" id="{B846B308-6554-AD74-A278-8B539E6F7DF5}"/>
              </a:ext>
            </a:extLst>
          </p:cNvPr>
          <p:cNvGrpSpPr/>
          <p:nvPr/>
        </p:nvGrpSpPr>
        <p:grpSpPr>
          <a:xfrm>
            <a:off x="8915400" y="1027677"/>
            <a:ext cx="7158758" cy="968318"/>
            <a:chOff x="739068" y="1515168"/>
            <a:chExt cx="9473319" cy="968444"/>
          </a:xfrm>
          <a:solidFill>
            <a:srgbClr val="FFC000"/>
          </a:solidFill>
        </p:grpSpPr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AA9BACFA-15D3-862C-36BD-781A3569E0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504C5C81-D51A-495F-E0F8-C3516BD62AE3}"/>
                </a:ext>
              </a:extLst>
            </p:cNvPr>
            <p:cNvGrpSpPr/>
            <p:nvPr/>
          </p:nvGrpSpPr>
          <p:grpSpPr>
            <a:xfrm>
              <a:off x="739068" y="1515168"/>
              <a:ext cx="8355629" cy="960427"/>
              <a:chOff x="739068" y="1515168"/>
              <a:chExt cx="8355629" cy="96042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12C46461-6C44-91F4-7D28-8470DDF0E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3AFF6D95-5414-08CD-18A0-61C094948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92F447D5-CD6F-2D37-76DC-7B0F6B3CB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C1329862-CED9-A0DA-2CB6-277025D53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53B98ED-DC11-A704-58AF-E0E40E1E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3B1899E1-1401-8482-658C-9208F6739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0AC43E8C-C774-EBC7-347F-81316E931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22206FB3-9DE0-58A6-5493-0EDA47566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B23E6BD8-01F7-8DA2-FCB8-B54DC5F4E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F2E82E81-523C-F57D-C8F8-B6369E4CD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7D49E8FB-CF20-21C9-A4C7-32A8FCA88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E42D675D-D273-4475-4EA4-B5174E853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D6C4F5E4-2F86-E958-AA1C-7C8F5170C635}"/>
                  </a:ext>
                </a:extLst>
              </p:cNvPr>
              <p:cNvSpPr txBox="1"/>
              <p:nvPr/>
            </p:nvSpPr>
            <p:spPr>
              <a:xfrm>
                <a:off x="2132729" y="1706054"/>
                <a:ext cx="6961968" cy="769541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KHỞI ĐỘNG</a:t>
                </a:r>
                <a:endParaRPr lang="en-US" sz="4400" b="1" dirty="0">
                  <a:ln>
                    <a:solidFill>
                      <a:srgbClr val="008000"/>
                    </a:solidFill>
                  </a:ln>
                  <a:solidFill>
                    <a:srgbClr val="008000"/>
                  </a:solidFill>
                  <a:latin typeface="Arial" panose="020B0604020202020204" pitchFamily="34" charset="0"/>
                  <a:ea typeface="Tahoma" panose="020B0604030504040204" pitchFamily="34" charset="0"/>
                  <a:cs typeface="Arial" panose="020B0604020202020204" pitchFamily="34" charset="0"/>
                </a:endParaRPr>
              </a:p>
            </p:txBody>
          </p:sp>
        </p:grpSp>
      </p:grpSp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5470519" cy="800490"/>
            <a:chOff x="0" y="746"/>
            <a:chExt cx="28934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2168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6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C5B72003-1BBA-49F8-A501-1BB1908A655B}"/>
              </a:ext>
            </a:extLst>
          </p:cNvPr>
          <p:cNvSpPr/>
          <p:nvPr/>
        </p:nvSpPr>
        <p:spPr>
          <a:xfrm>
            <a:off x="14315533" y="4813902"/>
            <a:ext cx="1003858" cy="1012242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B0578BA0-7319-69F7-BBE5-0318EA5FC201}"/>
              </a:ext>
            </a:extLst>
          </p:cNvPr>
          <p:cNvSpPr txBox="1">
            <a:spLocks/>
          </p:cNvSpPr>
          <p:nvPr/>
        </p:nvSpPr>
        <p:spPr>
          <a:xfrm>
            <a:off x="279872" y="10245507"/>
            <a:ext cx="23717251" cy="25869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AEA75-6BB1-719B-F527-57E341E19E0C}"/>
              </a:ext>
            </a:extLst>
          </p:cNvPr>
          <p:cNvSpPr txBox="1">
            <a:spLocks/>
          </p:cNvSpPr>
          <p:nvPr/>
        </p:nvSpPr>
        <p:spPr>
          <a:xfrm>
            <a:off x="316229" y="6311506"/>
            <a:ext cx="23717251" cy="3216255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294466-E6B8-B80F-2E53-18A99FEA81C9}"/>
                  </a:ext>
                </a:extLst>
              </p:cNvPr>
              <p:cNvSpPr txBox="1"/>
              <p:nvPr/>
            </p:nvSpPr>
            <p:spPr>
              <a:xfrm>
                <a:off x="3019064" y="6074025"/>
                <a:ext cx="22369232" cy="3319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vuông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cạnh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Khẳng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định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nào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đây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?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𝑩𝑫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		B.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 C.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ad>
                      <m:radPr>
                        <m:degHide m:val="on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rad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		  D.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𝑩𝑫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43294466-E6B8-B80F-2E53-18A99FEA8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9064" y="6074025"/>
                <a:ext cx="22369232" cy="3319627"/>
              </a:xfrm>
              <a:prstGeom prst="rect">
                <a:avLst/>
              </a:prstGeom>
              <a:blipFill>
                <a:blip r:embed="rId4"/>
                <a:stretch>
                  <a:fillRect b="-75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63EAFF-48E2-F9A2-188B-17ABBCA71F55}"/>
                  </a:ext>
                </a:extLst>
              </p:cNvPr>
              <p:cNvSpPr txBox="1"/>
              <p:nvPr/>
            </p:nvSpPr>
            <p:spPr>
              <a:xfrm>
                <a:off x="8107680" y="10403622"/>
                <a:ext cx="13755843" cy="236648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Có: *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,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𝑩𝑪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𝟎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     ∗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𝑨𝑪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𝑩𝑪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ad>
                        <m:radPr>
                          <m:degHide m:val="on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.</m:t>
                      </m:r>
                      <m:func>
                        <m:func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𝒄𝒐𝒔</m:t>
                          </m:r>
                        </m:fName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</m:func>
                      <m:sSup>
                        <m:sSup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US" sz="4400" b="1" i="1" dirty="0">
                  <a:latin typeface="Cambria Math" panose="02040503050406030204" pitchFamily="18" charset="0"/>
                </a:endParaRPr>
              </a:p>
              <a:p>
                <a:r>
                  <a:rPr lang="en-US" sz="4400" b="1" dirty="0"/>
                  <a:t>	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563EAFF-48E2-F9A2-188B-17ABBCA71F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7680" y="10403622"/>
                <a:ext cx="13755843" cy="2366482"/>
              </a:xfrm>
              <a:prstGeom prst="rect">
                <a:avLst/>
              </a:prstGeom>
              <a:blipFill>
                <a:blip r:embed="rId5"/>
                <a:stretch>
                  <a:fillRect l="-1772" t="-2062" b="-103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320">
            <a:extLst>
              <a:ext uri="{FF2B5EF4-FFF2-40B4-BE49-F238E27FC236}">
                <a16:creationId xmlns:a16="http://schemas.microsoft.com/office/drawing/2014/main" id="{9726FA79-7FBA-E180-7C02-823EE2D2607D}"/>
              </a:ext>
            </a:extLst>
          </p:cNvPr>
          <p:cNvGrpSpPr>
            <a:grpSpLocks/>
          </p:cNvGrpSpPr>
          <p:nvPr/>
        </p:nvGrpSpPr>
        <p:grpSpPr bwMode="auto">
          <a:xfrm>
            <a:off x="251327" y="6311586"/>
            <a:ext cx="4776636" cy="800490"/>
            <a:chOff x="0" y="879"/>
            <a:chExt cx="25264" cy="2256"/>
          </a:xfrm>
        </p:grpSpPr>
        <p:sp>
          <p:nvSpPr>
            <p:cNvPr id="8" name="TextBox 321">
              <a:extLst>
                <a:ext uri="{FF2B5EF4-FFF2-40B4-BE49-F238E27FC236}">
                  <a16:creationId xmlns:a16="http://schemas.microsoft.com/office/drawing/2014/main" id="{BBDE94E4-94DC-5F27-A7DB-C0446D0B94C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77" y="879"/>
              <a:ext cx="1938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en-US" sz="4400" b="1" dirty="0" err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động</a:t>
              </a:r>
              <a:r>
                <a:rPr lang="en-US" altLang="en-US" sz="4400" b="1" dirty="0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7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9" name="Group 58">
              <a:extLst>
                <a:ext uri="{FF2B5EF4-FFF2-40B4-BE49-F238E27FC236}">
                  <a16:creationId xmlns:a16="http://schemas.microsoft.com/office/drawing/2014/main" id="{1A54A287-593C-E2C5-3186-CD2D382AF20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10" name="Group 59">
                <a:extLst>
                  <a:ext uri="{FF2B5EF4-FFF2-40B4-BE49-F238E27FC236}">
                    <a16:creationId xmlns:a16="http://schemas.microsoft.com/office/drawing/2014/main" id="{CCE2F9FD-AE03-89E8-7F10-FD31A648BCA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13" name="Arrow: Pentagon 60">
                  <a:extLst>
                    <a:ext uri="{FF2B5EF4-FFF2-40B4-BE49-F238E27FC236}">
                      <a16:creationId xmlns:a16="http://schemas.microsoft.com/office/drawing/2014/main" id="{4168D138-E63F-520C-549E-9B0299BBC74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4" name="Arrow: Chevron 61">
                  <a:extLst>
                    <a:ext uri="{FF2B5EF4-FFF2-40B4-BE49-F238E27FC236}">
                      <a16:creationId xmlns:a16="http://schemas.microsoft.com/office/drawing/2014/main" id="{44450E94-F559-754E-6362-E9B9E90C6C7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15" name="Arrow: Chevron 62">
                  <a:extLst>
                    <a:ext uri="{FF2B5EF4-FFF2-40B4-BE49-F238E27FC236}">
                      <a16:creationId xmlns:a16="http://schemas.microsoft.com/office/drawing/2014/main" id="{C8F0417A-6561-DA6A-28FF-6529099D4A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11" name="Flowchart: Terminator 63">
                <a:extLst>
                  <a:ext uri="{FF2B5EF4-FFF2-40B4-BE49-F238E27FC236}">
                    <a16:creationId xmlns:a16="http://schemas.microsoft.com/office/drawing/2014/main" id="{B28DC53A-5912-D87E-7E43-42FED565D25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12" name="Oval 64">
                <a:extLst>
                  <a:ext uri="{FF2B5EF4-FFF2-40B4-BE49-F238E27FC236}">
                    <a16:creationId xmlns:a16="http://schemas.microsoft.com/office/drawing/2014/main" id="{1BDD0452-12A4-63CB-4AEA-C828AD203B4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16" name="Group 320">
            <a:extLst>
              <a:ext uri="{FF2B5EF4-FFF2-40B4-BE49-F238E27FC236}">
                <a16:creationId xmlns:a16="http://schemas.microsoft.com/office/drawing/2014/main" id="{78322F4E-8A36-6591-F212-31EE9D1B1E34}"/>
              </a:ext>
            </a:extLst>
          </p:cNvPr>
          <p:cNvGrpSpPr>
            <a:grpSpLocks/>
          </p:cNvGrpSpPr>
          <p:nvPr/>
        </p:nvGrpSpPr>
        <p:grpSpPr bwMode="auto">
          <a:xfrm>
            <a:off x="316229" y="9455596"/>
            <a:ext cx="3849631" cy="800490"/>
            <a:chOff x="0" y="746"/>
            <a:chExt cx="20361" cy="2256"/>
          </a:xfrm>
        </p:grpSpPr>
        <p:sp>
          <p:nvSpPr>
            <p:cNvPr id="17" name="TextBox 321">
              <a:extLst>
                <a:ext uri="{FF2B5EF4-FFF2-40B4-BE49-F238E27FC236}">
                  <a16:creationId xmlns:a16="http://schemas.microsoft.com/office/drawing/2014/main" id="{0CCA74D8-D9A1-696F-F46D-8FBE92DED66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13107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Lời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kumimoji="0" lang="en-US" altLang="en-US" sz="4400" b="1" i="0" u="none" strike="noStrike" cap="none" normalizeH="0" baseline="0" dirty="0" err="1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r>
                <a: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</a:p>
          </p:txBody>
        </p:sp>
        <p:grpSp>
          <p:nvGrpSpPr>
            <p:cNvPr id="18" name="Group 58">
              <a:extLst>
                <a:ext uri="{FF2B5EF4-FFF2-40B4-BE49-F238E27FC236}">
                  <a16:creationId xmlns:a16="http://schemas.microsoft.com/office/drawing/2014/main" id="{899CA439-D486-19A9-FF18-A1408E63C0A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20" name="Group 59">
                <a:extLst>
                  <a:ext uri="{FF2B5EF4-FFF2-40B4-BE49-F238E27FC236}">
                    <a16:creationId xmlns:a16="http://schemas.microsoft.com/office/drawing/2014/main" id="{5745925E-4A4A-B7EE-21AE-7908AB05A86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59" name="Arrow: Pentagon 60">
                  <a:extLst>
                    <a:ext uri="{FF2B5EF4-FFF2-40B4-BE49-F238E27FC236}">
                      <a16:creationId xmlns:a16="http://schemas.microsoft.com/office/drawing/2014/main" id="{8FAFF31B-8954-7AC9-097A-EDD9DA433D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0" name="Arrow: Chevron 61">
                  <a:extLst>
                    <a:ext uri="{FF2B5EF4-FFF2-40B4-BE49-F238E27FC236}">
                      <a16:creationId xmlns:a16="http://schemas.microsoft.com/office/drawing/2014/main" id="{71B351A9-327D-DB33-F0C9-AD270A3059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1" name="Arrow: Chevron 62">
                  <a:extLst>
                    <a:ext uri="{FF2B5EF4-FFF2-40B4-BE49-F238E27FC236}">
                      <a16:creationId xmlns:a16="http://schemas.microsoft.com/office/drawing/2014/main" id="{BBF83C03-3016-F822-0D51-8E60EA85D0A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24" name="Flowchart: Terminator 63">
                <a:extLst>
                  <a:ext uri="{FF2B5EF4-FFF2-40B4-BE49-F238E27FC236}">
                    <a16:creationId xmlns:a16="http://schemas.microsoft.com/office/drawing/2014/main" id="{AF30C612-EC86-B6BF-D738-27B8991C3A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8" name="Oval 64">
                <a:extLst>
                  <a:ext uri="{FF2B5EF4-FFF2-40B4-BE49-F238E27FC236}">
                    <a16:creationId xmlns:a16="http://schemas.microsoft.com/office/drawing/2014/main" id="{2A56BD80-7A74-49EE-CC2F-E92EF0FE4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sp>
        <p:nvSpPr>
          <p:cNvPr id="62" name="Oval 61">
            <a:extLst>
              <a:ext uri="{FF2B5EF4-FFF2-40B4-BE49-F238E27FC236}">
                <a16:creationId xmlns:a16="http://schemas.microsoft.com/office/drawing/2014/main" id="{9E2C2482-54E6-C38F-2726-C7E124AB5978}"/>
              </a:ext>
            </a:extLst>
          </p:cNvPr>
          <p:cNvSpPr/>
          <p:nvPr/>
        </p:nvSpPr>
        <p:spPr>
          <a:xfrm>
            <a:off x="13639001" y="7301458"/>
            <a:ext cx="1129357" cy="1068234"/>
          </a:xfrm>
          <a:prstGeom prst="ellipse">
            <a:avLst/>
          </a:prstGeom>
          <a:noFill/>
          <a:ln w="57150">
            <a:solidFill>
              <a:srgbClr val="FF0000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3124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8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5" grpId="0"/>
      <p:bldP spid="57" grpId="0" animBg="1"/>
      <p:bldP spid="2" grpId="0" animBg="1"/>
      <p:bldP spid="3" grpId="0" animBg="1"/>
      <p:bldP spid="4" grpId="0"/>
      <p:bldP spid="6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383642" y="7020957"/>
            <a:ext cx="23616716" cy="63140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85749" y="3195838"/>
            <a:ext cx="23717251" cy="268927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50669" y="3309744"/>
                <a:ext cx="22369232" cy="22969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4.33. Trên cạnh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của tam giác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lấy điểm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sao cho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𝑴𝑩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𝑴𝑪</m:t>
                    </m:r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Tìm mối liên hệ giữa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Biểu thị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theo hai vectơ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𝑨𝑩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𝑨𝑪</m:t>
                        </m:r>
                      </m:e>
                    </m:acc>
                  </m:oMath>
                </a14:m>
                <a:r>
                  <a: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669" y="3309744"/>
                <a:ext cx="22369232" cy="2296911"/>
              </a:xfrm>
              <a:prstGeom prst="rect">
                <a:avLst/>
              </a:prstGeom>
              <a:blipFill>
                <a:blip r:embed="rId3"/>
                <a:stretch>
                  <a:fillRect l="-1117" t="-5836" b="-114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2194879" y="7218023"/>
                <a:ext cx="10401375" cy="35940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𝑰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trung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điểm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𝑩𝑪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𝑨𝑴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𝑨𝑰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𝑨𝑪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4879" y="7218023"/>
                <a:ext cx="10401375" cy="3594061"/>
              </a:xfrm>
              <a:prstGeom prst="rect">
                <a:avLst/>
              </a:prstGeom>
              <a:blipFill>
                <a:blip r:embed="rId4"/>
                <a:stretch>
                  <a:fillRect l="-2345" b="-25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" name="Group 2">
            <a:extLst>
              <a:ext uri="{FF2B5EF4-FFF2-40B4-BE49-F238E27FC236}">
                <a16:creationId xmlns:a16="http://schemas.microsoft.com/office/drawing/2014/main" id="{9DC9AA73-D83C-4729-95FE-282BB387CA2E}"/>
              </a:ext>
            </a:extLst>
          </p:cNvPr>
          <p:cNvGrpSpPr/>
          <p:nvPr/>
        </p:nvGrpSpPr>
        <p:grpSpPr>
          <a:xfrm>
            <a:off x="8534400" y="1452101"/>
            <a:ext cx="8305801" cy="1045670"/>
            <a:chOff x="9990888" y="1510472"/>
            <a:chExt cx="6370692" cy="1045670"/>
          </a:xfrm>
        </p:grpSpPr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AA9BACFA-15D3-862C-36BD-781A3569E0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13106400" y="2056446"/>
              <a:ext cx="3255180" cy="368570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Freeform 71">
              <a:extLst>
                <a:ext uri="{FF2B5EF4-FFF2-40B4-BE49-F238E27FC236}">
                  <a16:creationId xmlns:a16="http://schemas.microsoft.com/office/drawing/2014/main" id="{12C46461-6C44-91F4-7D28-8470DDF0EE7F}"/>
                </a:ext>
              </a:extLst>
            </p:cNvPr>
            <p:cNvSpPr>
              <a:spLocks/>
            </p:cNvSpPr>
            <p:nvPr/>
          </p:nvSpPr>
          <p:spPr bwMode="auto">
            <a:xfrm>
              <a:off x="9990888" y="2056446"/>
              <a:ext cx="5465561" cy="327938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Oval 72">
              <a:extLst>
                <a:ext uri="{FF2B5EF4-FFF2-40B4-BE49-F238E27FC236}">
                  <a16:creationId xmlns:a16="http://schemas.microsoft.com/office/drawing/2014/main" id="{3AFF6D95-5414-08CD-18A0-61C094948C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0889849" y="1510472"/>
              <a:ext cx="418510" cy="269758"/>
            </a:xfrm>
            <a:prstGeom prst="ellipse">
              <a:avLst/>
            </a:pr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73">
              <a:extLst>
                <a:ext uri="{FF2B5EF4-FFF2-40B4-BE49-F238E27FC236}">
                  <a16:creationId xmlns:a16="http://schemas.microsoft.com/office/drawing/2014/main" id="{92F447D5-CD6F-2D37-76DC-7B0F6B3CB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220" y="1758893"/>
              <a:ext cx="306908" cy="182886"/>
            </a:xfrm>
            <a:custGeom>
              <a:avLst/>
              <a:gdLst>
                <a:gd name="T0" fmla="*/ 0 w 56"/>
                <a:gd name="T1" fmla="*/ 18 h 51"/>
                <a:gd name="T2" fmla="*/ 45 w 56"/>
                <a:gd name="T3" fmla="*/ 10 h 51"/>
                <a:gd name="T4" fmla="*/ 56 w 56"/>
                <a:gd name="T5" fmla="*/ 12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7" y="0"/>
                    <a:pt x="45" y="10"/>
                  </a:cubicBezTo>
                  <a:cubicBezTo>
                    <a:pt x="51" y="12"/>
                    <a:pt x="52" y="12"/>
                    <a:pt x="56" y="12"/>
                  </a:cubicBezTo>
                  <a:cubicBezTo>
                    <a:pt x="55" y="30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74">
              <a:extLst>
                <a:ext uri="{FF2B5EF4-FFF2-40B4-BE49-F238E27FC236}">
                  <a16:creationId xmlns:a16="http://schemas.microsoft.com/office/drawing/2014/main" id="{C1329862-CED9-A0DA-2CB6-277025D530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220" y="1758893"/>
              <a:ext cx="306908" cy="182886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Freeform 75">
              <a:extLst>
                <a:ext uri="{FF2B5EF4-FFF2-40B4-BE49-F238E27FC236}">
                  <a16:creationId xmlns:a16="http://schemas.microsoft.com/office/drawing/2014/main" id="{453B98ED-DC11-A704-58AF-E0E40E1E3FC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220" y="1758893"/>
              <a:ext cx="306908" cy="182886"/>
            </a:xfrm>
            <a:custGeom>
              <a:avLst/>
              <a:gdLst>
                <a:gd name="T0" fmla="*/ 0 w 56"/>
                <a:gd name="T1" fmla="*/ 18 h 51"/>
                <a:gd name="T2" fmla="*/ 39 w 56"/>
                <a:gd name="T3" fmla="*/ 8 h 51"/>
                <a:gd name="T4" fmla="*/ 56 w 56"/>
                <a:gd name="T5" fmla="*/ 11 h 51"/>
                <a:gd name="T6" fmla="*/ 56 w 56"/>
                <a:gd name="T7" fmla="*/ 51 h 51"/>
                <a:gd name="T8" fmla="*/ 0 w 56"/>
                <a:gd name="T9" fmla="*/ 1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6" h="51">
                  <a:moveTo>
                    <a:pt x="0" y="18"/>
                  </a:moveTo>
                  <a:cubicBezTo>
                    <a:pt x="0" y="18"/>
                    <a:pt x="10" y="0"/>
                    <a:pt x="39" y="8"/>
                  </a:cubicBezTo>
                  <a:cubicBezTo>
                    <a:pt x="48" y="11"/>
                    <a:pt x="52" y="11"/>
                    <a:pt x="56" y="11"/>
                  </a:cubicBezTo>
                  <a:cubicBezTo>
                    <a:pt x="56" y="51"/>
                    <a:pt x="56" y="51"/>
                    <a:pt x="56" y="51"/>
                  </a:cubicBezTo>
                  <a:cubicBezTo>
                    <a:pt x="56" y="51"/>
                    <a:pt x="30" y="24"/>
                    <a:pt x="0" y="18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Freeform 76">
              <a:extLst>
                <a:ext uri="{FF2B5EF4-FFF2-40B4-BE49-F238E27FC236}">
                  <a16:creationId xmlns:a16="http://schemas.microsoft.com/office/drawing/2014/main" id="{3B1899E1-1401-8482-658C-9208F6739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10785220" y="1758893"/>
              <a:ext cx="609165" cy="182886"/>
            </a:xfrm>
            <a:custGeom>
              <a:avLst/>
              <a:gdLst>
                <a:gd name="T0" fmla="*/ 72 w 111"/>
                <a:gd name="T1" fmla="*/ 8 h 51"/>
                <a:gd name="T2" fmla="*/ 56 w 111"/>
                <a:gd name="T3" fmla="*/ 11 h 51"/>
                <a:gd name="T4" fmla="*/ 39 w 111"/>
                <a:gd name="T5" fmla="*/ 8 h 51"/>
                <a:gd name="T6" fmla="*/ 0 w 111"/>
                <a:gd name="T7" fmla="*/ 18 h 51"/>
                <a:gd name="T8" fmla="*/ 56 w 111"/>
                <a:gd name="T9" fmla="*/ 51 h 51"/>
                <a:gd name="T10" fmla="*/ 111 w 111"/>
                <a:gd name="T11" fmla="*/ 18 h 51"/>
                <a:gd name="T12" fmla="*/ 72 w 111"/>
                <a:gd name="T13" fmla="*/ 8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1" h="51">
                  <a:moveTo>
                    <a:pt x="72" y="8"/>
                  </a:moveTo>
                  <a:cubicBezTo>
                    <a:pt x="63" y="11"/>
                    <a:pt x="59" y="11"/>
                    <a:pt x="56" y="11"/>
                  </a:cubicBezTo>
                  <a:cubicBezTo>
                    <a:pt x="52" y="11"/>
                    <a:pt x="48" y="11"/>
                    <a:pt x="39" y="8"/>
                  </a:cubicBezTo>
                  <a:cubicBezTo>
                    <a:pt x="10" y="0"/>
                    <a:pt x="0" y="18"/>
                    <a:pt x="0" y="18"/>
                  </a:cubicBezTo>
                  <a:cubicBezTo>
                    <a:pt x="30" y="24"/>
                    <a:pt x="56" y="51"/>
                    <a:pt x="56" y="51"/>
                  </a:cubicBezTo>
                  <a:cubicBezTo>
                    <a:pt x="56" y="51"/>
                    <a:pt x="82" y="24"/>
                    <a:pt x="111" y="18"/>
                  </a:cubicBezTo>
                  <a:cubicBezTo>
                    <a:pt x="111" y="18"/>
                    <a:pt x="101" y="0"/>
                    <a:pt x="72" y="8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Freeform 77">
              <a:extLst>
                <a:ext uri="{FF2B5EF4-FFF2-40B4-BE49-F238E27FC236}">
                  <a16:creationId xmlns:a16="http://schemas.microsoft.com/office/drawing/2014/main" id="{0AC43E8C-C774-EBC7-347F-81316E931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5944" y="1835096"/>
              <a:ext cx="830044" cy="169171"/>
            </a:xfrm>
            <a:custGeom>
              <a:avLst/>
              <a:gdLst>
                <a:gd name="T0" fmla="*/ 142 w 151"/>
                <a:gd name="T1" fmla="*/ 1 h 47"/>
                <a:gd name="T2" fmla="*/ 76 w 151"/>
                <a:gd name="T3" fmla="*/ 40 h 47"/>
                <a:gd name="T4" fmla="*/ 10 w 151"/>
                <a:gd name="T5" fmla="*/ 1 h 47"/>
                <a:gd name="T6" fmla="*/ 0 w 151"/>
                <a:gd name="T7" fmla="*/ 7 h 47"/>
                <a:gd name="T8" fmla="*/ 72 w 151"/>
                <a:gd name="T9" fmla="*/ 47 h 47"/>
                <a:gd name="T10" fmla="*/ 76 w 151"/>
                <a:gd name="T11" fmla="*/ 47 h 47"/>
                <a:gd name="T12" fmla="*/ 79 w 151"/>
                <a:gd name="T13" fmla="*/ 47 h 47"/>
                <a:gd name="T14" fmla="*/ 151 w 151"/>
                <a:gd name="T15" fmla="*/ 7 h 47"/>
                <a:gd name="T16" fmla="*/ 142 w 151"/>
                <a:gd name="T17" fmla="*/ 1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1" h="47">
                  <a:moveTo>
                    <a:pt x="142" y="1"/>
                  </a:moveTo>
                  <a:cubicBezTo>
                    <a:pt x="116" y="7"/>
                    <a:pt x="76" y="40"/>
                    <a:pt x="76" y="40"/>
                  </a:cubicBezTo>
                  <a:cubicBezTo>
                    <a:pt x="76" y="40"/>
                    <a:pt x="36" y="7"/>
                    <a:pt x="10" y="1"/>
                  </a:cubicBezTo>
                  <a:cubicBezTo>
                    <a:pt x="3" y="0"/>
                    <a:pt x="0" y="6"/>
                    <a:pt x="0" y="7"/>
                  </a:cubicBezTo>
                  <a:cubicBezTo>
                    <a:pt x="8" y="11"/>
                    <a:pt x="18" y="4"/>
                    <a:pt x="72" y="47"/>
                  </a:cubicBezTo>
                  <a:cubicBezTo>
                    <a:pt x="73" y="47"/>
                    <a:pt x="76" y="47"/>
                    <a:pt x="76" y="47"/>
                  </a:cubicBezTo>
                  <a:cubicBezTo>
                    <a:pt x="76" y="47"/>
                    <a:pt x="77" y="47"/>
                    <a:pt x="79" y="47"/>
                  </a:cubicBezTo>
                  <a:cubicBezTo>
                    <a:pt x="132" y="4"/>
                    <a:pt x="143" y="11"/>
                    <a:pt x="151" y="7"/>
                  </a:cubicBezTo>
                  <a:cubicBezTo>
                    <a:pt x="151" y="6"/>
                    <a:pt x="148" y="0"/>
                    <a:pt x="142" y="1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Freeform 78">
              <a:extLst>
                <a:ext uri="{FF2B5EF4-FFF2-40B4-BE49-F238E27FC236}">
                  <a16:creationId xmlns:a16="http://schemas.microsoft.com/office/drawing/2014/main" id="{22206FB3-9DE0-58A6-5493-0EDA47566BB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103" y="1888437"/>
              <a:ext cx="448736" cy="454167"/>
            </a:xfrm>
            <a:custGeom>
              <a:avLst/>
              <a:gdLst>
                <a:gd name="T0" fmla="*/ 0 w 82"/>
                <a:gd name="T1" fmla="*/ 40 h 126"/>
                <a:gd name="T2" fmla="*/ 8 w 82"/>
                <a:gd name="T3" fmla="*/ 40 h 126"/>
                <a:gd name="T4" fmla="*/ 68 w 82"/>
                <a:gd name="T5" fmla="*/ 0 h 126"/>
                <a:gd name="T6" fmla="*/ 82 w 82"/>
                <a:gd name="T7" fmla="*/ 0 h 126"/>
                <a:gd name="T8" fmla="*/ 75 w 82"/>
                <a:gd name="T9" fmla="*/ 89 h 126"/>
                <a:gd name="T10" fmla="*/ 8 w 82"/>
                <a:gd name="T11" fmla="*/ 126 h 126"/>
                <a:gd name="T12" fmla="*/ 0 w 82"/>
                <a:gd name="T13" fmla="*/ 126 h 126"/>
                <a:gd name="T14" fmla="*/ 0 w 82"/>
                <a:gd name="T15" fmla="*/ 40 h 126"/>
                <a:gd name="T16" fmla="*/ 0 w 82"/>
                <a:gd name="T17" fmla="*/ 4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82" h="126">
                  <a:moveTo>
                    <a:pt x="0" y="40"/>
                  </a:moveTo>
                  <a:cubicBezTo>
                    <a:pt x="8" y="40"/>
                    <a:pt x="8" y="40"/>
                    <a:pt x="8" y="40"/>
                  </a:cubicBezTo>
                  <a:cubicBezTo>
                    <a:pt x="8" y="40"/>
                    <a:pt x="37" y="9"/>
                    <a:pt x="68" y="0"/>
                  </a:cubicBezTo>
                  <a:cubicBezTo>
                    <a:pt x="71" y="0"/>
                    <a:pt x="82" y="0"/>
                    <a:pt x="82" y="0"/>
                  </a:cubicBezTo>
                  <a:cubicBezTo>
                    <a:pt x="82" y="0"/>
                    <a:pt x="75" y="71"/>
                    <a:pt x="75" y="89"/>
                  </a:cubicBezTo>
                  <a:cubicBezTo>
                    <a:pt x="68" y="89"/>
                    <a:pt x="40" y="90"/>
                    <a:pt x="8" y="126"/>
                  </a:cubicBezTo>
                  <a:cubicBezTo>
                    <a:pt x="0" y="126"/>
                    <a:pt x="0" y="126"/>
                    <a:pt x="0" y="126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Freeform 79">
              <a:extLst>
                <a:ext uri="{FF2B5EF4-FFF2-40B4-BE49-F238E27FC236}">
                  <a16:creationId xmlns:a16="http://schemas.microsoft.com/office/drawing/2014/main" id="{B23E6BD8-01F7-8DA2-FCB8-B54DC5F4E7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0678220" y="2101975"/>
              <a:ext cx="904447" cy="454167"/>
            </a:xfrm>
            <a:custGeom>
              <a:avLst/>
              <a:gdLst>
                <a:gd name="T0" fmla="*/ 151 w 165"/>
                <a:gd name="T1" fmla="*/ 0 h 126"/>
                <a:gd name="T2" fmla="*/ 91 w 165"/>
                <a:gd name="T3" fmla="*/ 40 h 126"/>
                <a:gd name="T4" fmla="*/ 84 w 165"/>
                <a:gd name="T5" fmla="*/ 40 h 126"/>
                <a:gd name="T6" fmla="*/ 81 w 165"/>
                <a:gd name="T7" fmla="*/ 40 h 126"/>
                <a:gd name="T8" fmla="*/ 75 w 165"/>
                <a:gd name="T9" fmla="*/ 40 h 126"/>
                <a:gd name="T10" fmla="*/ 16 w 165"/>
                <a:gd name="T11" fmla="*/ 0 h 126"/>
                <a:gd name="T12" fmla="*/ 0 w 165"/>
                <a:gd name="T13" fmla="*/ 0 h 126"/>
                <a:gd name="T14" fmla="*/ 9 w 165"/>
                <a:gd name="T15" fmla="*/ 89 h 126"/>
                <a:gd name="T16" fmla="*/ 75 w 165"/>
                <a:gd name="T17" fmla="*/ 126 h 126"/>
                <a:gd name="T18" fmla="*/ 83 w 165"/>
                <a:gd name="T19" fmla="*/ 126 h 126"/>
                <a:gd name="T20" fmla="*/ 91 w 165"/>
                <a:gd name="T21" fmla="*/ 126 h 126"/>
                <a:gd name="T22" fmla="*/ 158 w 165"/>
                <a:gd name="T23" fmla="*/ 89 h 126"/>
                <a:gd name="T24" fmla="*/ 165 w 165"/>
                <a:gd name="T25" fmla="*/ 0 h 126"/>
                <a:gd name="T26" fmla="*/ 151 w 165"/>
                <a:gd name="T27" fmla="*/ 0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65" h="126">
                  <a:moveTo>
                    <a:pt x="151" y="0"/>
                  </a:moveTo>
                  <a:cubicBezTo>
                    <a:pt x="120" y="9"/>
                    <a:pt x="91" y="40"/>
                    <a:pt x="91" y="40"/>
                  </a:cubicBezTo>
                  <a:cubicBezTo>
                    <a:pt x="84" y="40"/>
                    <a:pt x="84" y="40"/>
                    <a:pt x="84" y="40"/>
                  </a:cubicBezTo>
                  <a:cubicBezTo>
                    <a:pt x="81" y="40"/>
                    <a:pt x="81" y="40"/>
                    <a:pt x="81" y="40"/>
                  </a:cubicBezTo>
                  <a:cubicBezTo>
                    <a:pt x="75" y="40"/>
                    <a:pt x="75" y="40"/>
                    <a:pt x="75" y="40"/>
                  </a:cubicBezTo>
                  <a:cubicBezTo>
                    <a:pt x="75" y="40"/>
                    <a:pt x="46" y="9"/>
                    <a:pt x="16" y="0"/>
                  </a:cubicBezTo>
                  <a:cubicBezTo>
                    <a:pt x="12" y="0"/>
                    <a:pt x="0" y="0"/>
                    <a:pt x="0" y="0"/>
                  </a:cubicBezTo>
                  <a:cubicBezTo>
                    <a:pt x="0" y="0"/>
                    <a:pt x="9" y="71"/>
                    <a:pt x="9" y="89"/>
                  </a:cubicBezTo>
                  <a:cubicBezTo>
                    <a:pt x="14" y="89"/>
                    <a:pt x="43" y="90"/>
                    <a:pt x="75" y="126"/>
                  </a:cubicBezTo>
                  <a:cubicBezTo>
                    <a:pt x="83" y="126"/>
                    <a:pt x="83" y="126"/>
                    <a:pt x="83" y="126"/>
                  </a:cubicBezTo>
                  <a:cubicBezTo>
                    <a:pt x="83" y="126"/>
                    <a:pt x="83" y="126"/>
                    <a:pt x="91" y="126"/>
                  </a:cubicBezTo>
                  <a:cubicBezTo>
                    <a:pt x="123" y="90"/>
                    <a:pt x="151" y="89"/>
                    <a:pt x="158" y="89"/>
                  </a:cubicBezTo>
                  <a:cubicBezTo>
                    <a:pt x="158" y="71"/>
                    <a:pt x="165" y="0"/>
                    <a:pt x="165" y="0"/>
                  </a:cubicBezTo>
                  <a:cubicBezTo>
                    <a:pt x="165" y="0"/>
                    <a:pt x="154" y="0"/>
                    <a:pt x="151" y="0"/>
                  </a:cubicBez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Freeform 80">
              <a:extLst>
                <a:ext uri="{FF2B5EF4-FFF2-40B4-BE49-F238E27FC236}">
                  <a16:creationId xmlns:a16="http://schemas.microsoft.com/office/drawing/2014/main" id="{F2E82E81-523C-F57D-C8F8-B6369E4CD8B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103" y="2031698"/>
              <a:ext cx="44176" cy="310907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  <a:gd name="T8" fmla="*/ 0 w 19"/>
                <a:gd name="T9" fmla="*/ 204 h 204"/>
                <a:gd name="T10" fmla="*/ 0 w 19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lnTo>
                    <a:pt x="0" y="204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Freeform 81">
              <a:extLst>
                <a:ext uri="{FF2B5EF4-FFF2-40B4-BE49-F238E27FC236}">
                  <a16:creationId xmlns:a16="http://schemas.microsoft.com/office/drawing/2014/main" id="{7D49E8FB-CF20-21C9-A4C7-32A8FCA88FA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103" y="2031698"/>
              <a:ext cx="44176" cy="310907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  <a:gd name="T6" fmla="*/ 0 w 19"/>
                <a:gd name="T7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0" y="204"/>
                  </a:lnTo>
                  <a:close/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Freeform 82">
              <a:extLst>
                <a:ext uri="{FF2B5EF4-FFF2-40B4-BE49-F238E27FC236}">
                  <a16:creationId xmlns:a16="http://schemas.microsoft.com/office/drawing/2014/main" id="{E42D675D-D273-4475-4EA4-B5174E853F1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099103" y="2031698"/>
              <a:ext cx="44176" cy="310907"/>
            </a:xfrm>
            <a:custGeom>
              <a:avLst/>
              <a:gdLst>
                <a:gd name="T0" fmla="*/ 0 w 19"/>
                <a:gd name="T1" fmla="*/ 204 h 204"/>
                <a:gd name="T2" fmla="*/ 0 w 19"/>
                <a:gd name="T3" fmla="*/ 0 h 204"/>
                <a:gd name="T4" fmla="*/ 19 w 19"/>
                <a:gd name="T5" fmla="*/ 0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9" h="204">
                  <a:moveTo>
                    <a:pt x="0" y="204"/>
                  </a:moveTo>
                  <a:lnTo>
                    <a:pt x="0" y="0"/>
                  </a:lnTo>
                  <a:lnTo>
                    <a:pt x="19" y="0"/>
                  </a:lnTo>
                </a:path>
              </a:pathLst>
            </a:custGeom>
            <a:solidFill>
              <a:srgbClr val="FFC000"/>
            </a:solidFill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TextBox 43">
              <a:extLst>
                <a:ext uri="{FF2B5EF4-FFF2-40B4-BE49-F238E27FC236}">
                  <a16:creationId xmlns:a16="http://schemas.microsoft.com/office/drawing/2014/main" id="{D6C4F5E4-2F86-E958-AA1C-7C8F5170C635}"/>
                </a:ext>
              </a:extLst>
            </p:cNvPr>
            <p:cNvSpPr txBox="1"/>
            <p:nvPr/>
          </p:nvSpPr>
          <p:spPr>
            <a:xfrm>
              <a:off x="11687295" y="1780230"/>
              <a:ext cx="4083036" cy="769440"/>
            </a:xfrm>
            <a:prstGeom prst="rect">
              <a:avLst/>
            </a:prstGeom>
            <a:solidFill>
              <a:srgbClr val="FFC000"/>
            </a:solidFill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b="1">
                  <a:ln>
                    <a:solidFill>
                      <a:srgbClr val="008000"/>
                    </a:solidFill>
                  </a:ln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</a:t>
              </a:r>
              <a:endParaRPr lang="en-US" sz="4400" b="1">
                <a:solidFill>
                  <a:schemeClr val="tx1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220847" y="2129137"/>
            <a:ext cx="5470519" cy="800490"/>
            <a:chOff x="0" y="746"/>
            <a:chExt cx="28934" cy="2256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254" y="746"/>
              <a:ext cx="21680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Luyện tập 1: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8" name="Group 320">
            <a:extLst>
              <a:ext uri="{FF2B5EF4-FFF2-40B4-BE49-F238E27FC236}">
                <a16:creationId xmlns:a16="http://schemas.microsoft.com/office/drawing/2014/main" id="{765346A4-2104-4D1F-B519-ACA5E1793689}"/>
              </a:ext>
            </a:extLst>
          </p:cNvPr>
          <p:cNvGrpSpPr>
            <a:grpSpLocks/>
          </p:cNvGrpSpPr>
          <p:nvPr/>
        </p:nvGrpSpPr>
        <p:grpSpPr bwMode="auto">
          <a:xfrm>
            <a:off x="386284" y="6151322"/>
            <a:ext cx="3291500" cy="800490"/>
            <a:chOff x="0" y="753"/>
            <a:chExt cx="17409" cy="2256"/>
          </a:xfrm>
        </p:grpSpPr>
        <p:sp>
          <p:nvSpPr>
            <p:cNvPr id="49" name="TextBox 321">
              <a:extLst>
                <a:ext uri="{FF2B5EF4-FFF2-40B4-BE49-F238E27FC236}">
                  <a16:creationId xmlns:a16="http://schemas.microsoft.com/office/drawing/2014/main" id="{93D93605-7732-4D4D-BEA8-8CF5E147E9F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7" y="753"/>
              <a:ext cx="10882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 lời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58">
              <a:extLst>
                <a:ext uri="{FF2B5EF4-FFF2-40B4-BE49-F238E27FC236}">
                  <a16:creationId xmlns:a16="http://schemas.microsoft.com/office/drawing/2014/main" id="{66F8C786-8ED7-4C61-903D-7DC4D3EA897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51" name="Group 59">
                <a:extLst>
                  <a:ext uri="{FF2B5EF4-FFF2-40B4-BE49-F238E27FC236}">
                    <a16:creationId xmlns:a16="http://schemas.microsoft.com/office/drawing/2014/main" id="{37253260-CEAE-467D-99A8-17C7CA3B3B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54" name="Arrow: Pentagon 60">
                  <a:extLst>
                    <a:ext uri="{FF2B5EF4-FFF2-40B4-BE49-F238E27FC236}">
                      <a16:creationId xmlns:a16="http://schemas.microsoft.com/office/drawing/2014/main" id="{DE5D04B4-5D9F-4911-A8CB-601F297B63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Arrow: Chevron 61">
                  <a:extLst>
                    <a:ext uri="{FF2B5EF4-FFF2-40B4-BE49-F238E27FC236}">
                      <a16:creationId xmlns:a16="http://schemas.microsoft.com/office/drawing/2014/main" id="{F4E02666-FF78-4E54-A524-14F287AA2D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Arrow: Chevron 62">
                  <a:extLst>
                    <a:ext uri="{FF2B5EF4-FFF2-40B4-BE49-F238E27FC236}">
                      <a16:creationId xmlns:a16="http://schemas.microsoft.com/office/drawing/2014/main" id="{F2B694E0-6804-4BFD-AAC3-2CBB9A8E16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2" name="Flowchart: Terminator 63">
                <a:extLst>
                  <a:ext uri="{FF2B5EF4-FFF2-40B4-BE49-F238E27FC236}">
                    <a16:creationId xmlns:a16="http://schemas.microsoft.com/office/drawing/2014/main" id="{63008D79-2DFD-4539-A954-284B07EE6A6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64">
                <a:extLst>
                  <a:ext uri="{FF2B5EF4-FFF2-40B4-BE49-F238E27FC236}">
                    <a16:creationId xmlns:a16="http://schemas.microsoft.com/office/drawing/2014/main" id="{A79ADEF2-5DE8-4EBD-AF9C-15AE1399E99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6750EB-FBEA-89AD-93A7-8A492736A0E0}"/>
                  </a:ext>
                </a:extLst>
              </p:cNvPr>
              <p:cNvSpPr txBox="1"/>
              <p:nvPr/>
            </p:nvSpPr>
            <p:spPr>
              <a:xfrm>
                <a:off x="14407491" y="7696200"/>
                <a:ext cx="7848600" cy="33492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2177278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kumimoji="0" lang="en-US" sz="4400" b="1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 </m:t>
                      </m:r>
                      <m:r>
                        <a:rPr kumimoji="0" lang="en-US" sz="4400" b="1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𝟏</m:t>
                          </m:r>
                        </m:num>
                        <m:den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𝟐</m:t>
                          </m:r>
                        </m:den>
                      </m:f>
                      <m:d>
                        <m:dPr>
                          <m:ctrlP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𝑨𝑩</m:t>
                              </m:r>
                            </m:e>
                          </m:ac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f>
                            <m:fPr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𝟏</m:t>
                              </m:r>
                            </m:num>
                            <m:den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𝟐</m:t>
                              </m:r>
                            </m:den>
                          </m:f>
                          <m:acc>
                            <m:accPr>
                              <m:chr m:val="⃗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𝑨𝑪</m:t>
                              </m:r>
                            </m:e>
                          </m:acc>
                          <m:r>
                            <a:rPr kumimoji="0" lang="en-US" sz="4400" b="1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accPr>
                            <m:e>
                              <m:r>
                                <a:rPr kumimoji="0" lang="en-US" sz="4400" b="1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𝑨𝑪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kumimoji="0" lang="en-US" sz="44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  <a:p>
                <a:pPr marL="0" marR="0" lvl="0" indent="0" algn="l" defTabSz="2177278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=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𝟏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𝑨𝑩</m:t>
                        </m:r>
                      </m:e>
                    </m:acc>
                    <m:r>
                      <a:rPr kumimoji="0" lang="en-US" sz="4400" b="1" i="1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+</m:t>
                    </m:r>
                    <m:f>
                      <m:fPr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𝟑</m:t>
                        </m:r>
                      </m:num>
                      <m:den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𝟒</m:t>
                        </m:r>
                      </m:den>
                    </m:f>
                    <m:acc>
                      <m:accPr>
                        <m:chr m:val="⃗"/>
                        <m:ctrlP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US" sz="4400" b="1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𝑨𝑪</m:t>
                        </m:r>
                      </m:e>
                    </m:acc>
                  </m:oMath>
                </a14:m>
                <a:r>
                  <a:rPr kumimoji="0" lang="en-US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6750EB-FBEA-89AD-93A7-8A492736A0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07491" y="7696200"/>
                <a:ext cx="7848600" cy="3349250"/>
              </a:xfrm>
              <a:prstGeom prst="rect">
                <a:avLst/>
              </a:prstGeom>
              <a:blipFill>
                <a:blip r:embed="rId5"/>
                <a:stretch>
                  <a:fillRect b="-27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E8837E3-11A4-168E-D963-5DEEDCE0C9D8}"/>
              </a:ext>
            </a:extLst>
          </p:cNvPr>
          <p:cNvCxnSpPr>
            <a:stCxn id="38" idx="0"/>
            <a:endCxn id="38" idx="2"/>
          </p:cNvCxnSpPr>
          <p:nvPr/>
        </p:nvCxnSpPr>
        <p:spPr>
          <a:xfrm>
            <a:off x="12192000" y="7020957"/>
            <a:ext cx="0" cy="6314044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879350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8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Content Placeholder 2">
            <a:extLst>
              <a:ext uri="{FF2B5EF4-FFF2-40B4-BE49-F238E27FC236}">
                <a16:creationId xmlns:a16="http://schemas.microsoft.com/office/drawing/2014/main" id="{21FAA62A-CF0F-6D2B-6877-F95035192670}"/>
              </a:ext>
            </a:extLst>
          </p:cNvPr>
          <p:cNvSpPr txBox="1">
            <a:spLocks/>
          </p:cNvSpPr>
          <p:nvPr/>
        </p:nvSpPr>
        <p:spPr>
          <a:xfrm>
            <a:off x="285749" y="4838691"/>
            <a:ext cx="23717251" cy="842011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22609" y="2530843"/>
            <a:ext cx="23717251" cy="217833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en-US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95862" y="2501005"/>
                <a:ext cx="23168556" cy="2092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4.34. Cho hình bình hành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𝑨𝑩𝑪𝑫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Chứng minh rằng với mọi điểm </a:t>
                </a:r>
                <a14:m>
                  <m:oMath xmlns:m="http://schemas.openxmlformats.org/officeDocument/2006/math">
                    <m:r>
                      <a:rPr lang="nl-NL" sz="4400" b="1" i="1">
                        <a:latin typeface="Cambria Math" panose="02040503050406030204" pitchFamily="18" charset="0"/>
                      </a:rPr>
                      <m:t>𝑴</m:t>
                    </m:r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có: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862" y="2501005"/>
                <a:ext cx="23168556" cy="2092624"/>
              </a:xfrm>
              <a:prstGeom prst="rect">
                <a:avLst/>
              </a:prstGeom>
              <a:blipFill>
                <a:blip r:embed="rId3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/>
              <p:nvPr/>
            </p:nvSpPr>
            <p:spPr>
              <a:xfrm>
                <a:off x="6946873" y="5856024"/>
                <a:ext cx="11931389" cy="35259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có: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𝑴𝑨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𝑴𝑪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𝑴𝑩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𝑩𝑨</m:t>
                            </m:r>
                          </m:e>
                        </m:acc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𝑴𝑫</m:t>
                            </m:r>
                          </m:e>
                        </m:acc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acc>
                          <m:accPr>
                            <m:chr m:val="⃗"/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</a:rPr>
                              <m:t>𝑫𝑪</m:t>
                            </m:r>
                          </m:e>
                        </m:acc>
                      </m:e>
                    </m:d>
                  </m:oMath>
                </a14:m>
                <a:endParaRPr lang="en-US" sz="4400" b="1" i="1" dirty="0"/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</a:rPr>
                        <m:t>                                   </m:t>
                      </m:r>
                      <m:r>
                        <a:rPr lang="en-US" sz="4400" b="1" i="1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𝑴𝑩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acc>
                        <m:accPr>
                          <m:chr m:val="⃗"/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𝑴𝑫</m:t>
                          </m:r>
                        </m:e>
                      </m:acc>
                      <m:r>
                        <a:rPr lang="en-US" sz="4400" b="1" i="1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𝑩𝑨</m:t>
                              </m:r>
                            </m:e>
                          </m:acc>
                          <m:r>
                            <a:rPr lang="en-US" sz="44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acc>
                            <m:accPr>
                              <m:chr m:val="⃗"/>
                              <m:ctrlPr>
                                <a:rPr lang="en-US" sz="4400" b="1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4400" b="1" i="1">
                                  <a:latin typeface="Cambria Math" panose="02040503050406030204" pitchFamily="18" charset="0"/>
                                </a:rPr>
                                <m:t>𝑫𝑪</m:t>
                              </m:r>
                            </m:e>
                          </m:acc>
                        </m:e>
                      </m:d>
                    </m:oMath>
                  </m:oMathPara>
                </a14:m>
                <a:endParaRPr lang="en-US" sz="4400" b="1" i="1" dirty="0"/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             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𝑴𝑩</m:t>
                        </m:r>
                      </m:e>
                    </m:acc>
                    <m:r>
                      <a:rPr lang="en-US" sz="4400" b="1" i="1">
                        <a:latin typeface="Cambria Math" panose="02040503050406030204" pitchFamily="18" charset="0"/>
                      </a:rPr>
                      <m:t>+</m:t>
                    </m:r>
                    <m:acc>
                      <m:accPr>
                        <m:chr m:val="⃗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𝑴𝑫</m:t>
                        </m:r>
                      </m:e>
                    </m:acc>
                  </m:oMath>
                </a14:m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6CAAFC-9010-6D5E-43CE-CC57B806EC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6873" y="5856024"/>
                <a:ext cx="11931389" cy="3525965"/>
              </a:xfrm>
              <a:prstGeom prst="rect">
                <a:avLst/>
              </a:prstGeom>
              <a:blipFill>
                <a:blip r:embed="rId4"/>
                <a:stretch>
                  <a:fillRect l="-2095" b="-70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oup 47">
            <a:extLst>
              <a:ext uri="{FF2B5EF4-FFF2-40B4-BE49-F238E27FC236}">
                <a16:creationId xmlns:a16="http://schemas.microsoft.com/office/drawing/2014/main" id="{B846B308-6554-AD74-A278-8B539E6F7DF5}"/>
              </a:ext>
            </a:extLst>
          </p:cNvPr>
          <p:cNvGrpSpPr/>
          <p:nvPr/>
        </p:nvGrpSpPr>
        <p:grpSpPr>
          <a:xfrm>
            <a:off x="6316753" y="990600"/>
            <a:ext cx="12047448" cy="1045671"/>
            <a:chOff x="739068" y="1515168"/>
            <a:chExt cx="8224797" cy="1089077"/>
          </a:xfrm>
          <a:solidFill>
            <a:srgbClr val="FFC000"/>
          </a:solidFill>
        </p:grpSpPr>
        <p:sp>
          <p:nvSpPr>
            <p:cNvPr id="22" name="Freeform 71">
              <a:extLst>
                <a:ext uri="{FF2B5EF4-FFF2-40B4-BE49-F238E27FC236}">
                  <a16:creationId xmlns:a16="http://schemas.microsoft.com/office/drawing/2014/main" id="{AA9BACFA-15D3-862C-36BD-781A3569E09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2607163" y="1964379"/>
              <a:ext cx="6356702" cy="417463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23" name="Group 30">
              <a:extLst>
                <a:ext uri="{FF2B5EF4-FFF2-40B4-BE49-F238E27FC236}">
                  <a16:creationId xmlns:a16="http://schemas.microsoft.com/office/drawing/2014/main" id="{504C5C81-D51A-495F-E0F8-C3516BD62AE3}"/>
                </a:ext>
              </a:extLst>
            </p:cNvPr>
            <p:cNvGrpSpPr/>
            <p:nvPr/>
          </p:nvGrpSpPr>
          <p:grpSpPr>
            <a:xfrm>
              <a:off x="739068" y="1515168"/>
              <a:ext cx="7612267" cy="1089077"/>
              <a:chOff x="739068" y="1515168"/>
              <a:chExt cx="7612267" cy="1089077"/>
            </a:xfrm>
            <a:grpFill/>
          </p:grpSpPr>
          <p:sp>
            <p:nvSpPr>
              <p:cNvPr id="25" name="Freeform 71">
                <a:extLst>
                  <a:ext uri="{FF2B5EF4-FFF2-40B4-BE49-F238E27FC236}">
                    <a16:creationId xmlns:a16="http://schemas.microsoft.com/office/drawing/2014/main" id="{12C46461-6C44-91F4-7D28-8470DDF0EE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Oval 72">
                <a:extLst>
                  <a:ext uri="{FF2B5EF4-FFF2-40B4-BE49-F238E27FC236}">
                    <a16:creationId xmlns:a16="http://schemas.microsoft.com/office/drawing/2014/main" id="{3AFF6D95-5414-08CD-18A0-61C094948C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73">
                <a:extLst>
                  <a:ext uri="{FF2B5EF4-FFF2-40B4-BE49-F238E27FC236}">
                    <a16:creationId xmlns:a16="http://schemas.microsoft.com/office/drawing/2014/main" id="{92F447D5-CD6F-2D37-76DC-7B0F6B3CB2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74">
                <a:extLst>
                  <a:ext uri="{FF2B5EF4-FFF2-40B4-BE49-F238E27FC236}">
                    <a16:creationId xmlns:a16="http://schemas.microsoft.com/office/drawing/2014/main" id="{C1329862-CED9-A0DA-2CB6-277025D530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75">
                <a:extLst>
                  <a:ext uri="{FF2B5EF4-FFF2-40B4-BE49-F238E27FC236}">
                    <a16:creationId xmlns:a16="http://schemas.microsoft.com/office/drawing/2014/main" id="{453B98ED-DC11-A704-58AF-E0E40E1E3F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76">
                <a:extLst>
                  <a:ext uri="{FF2B5EF4-FFF2-40B4-BE49-F238E27FC236}">
                    <a16:creationId xmlns:a16="http://schemas.microsoft.com/office/drawing/2014/main" id="{3B1899E1-1401-8482-658C-9208F6739D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77">
                <a:extLst>
                  <a:ext uri="{FF2B5EF4-FFF2-40B4-BE49-F238E27FC236}">
                    <a16:creationId xmlns:a16="http://schemas.microsoft.com/office/drawing/2014/main" id="{0AC43E8C-C774-EBC7-347F-81316E931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78">
                <a:extLst>
                  <a:ext uri="{FF2B5EF4-FFF2-40B4-BE49-F238E27FC236}">
                    <a16:creationId xmlns:a16="http://schemas.microsoft.com/office/drawing/2014/main" id="{22206FB3-9DE0-58A6-5493-0EDA47566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79">
                <a:extLst>
                  <a:ext uri="{FF2B5EF4-FFF2-40B4-BE49-F238E27FC236}">
                    <a16:creationId xmlns:a16="http://schemas.microsoft.com/office/drawing/2014/main" id="{B23E6BD8-01F7-8DA2-FCB8-B54DC5F4E7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7928" y="2131225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80">
                <a:extLst>
                  <a:ext uri="{FF2B5EF4-FFF2-40B4-BE49-F238E27FC236}">
                    <a16:creationId xmlns:a16="http://schemas.microsoft.com/office/drawing/2014/main" id="{F2E82E81-523C-F57D-C8F8-B6369E4CD8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81">
                <a:extLst>
                  <a:ext uri="{FF2B5EF4-FFF2-40B4-BE49-F238E27FC236}">
                    <a16:creationId xmlns:a16="http://schemas.microsoft.com/office/drawing/2014/main" id="{7D49E8FB-CF20-21C9-A4C7-32A8FCA88F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82">
                <a:extLst>
                  <a:ext uri="{FF2B5EF4-FFF2-40B4-BE49-F238E27FC236}">
                    <a16:creationId xmlns:a16="http://schemas.microsoft.com/office/drawing/2014/main" id="{E42D675D-D273-4475-4EA4-B5174E853F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TextBox 43">
                <a:extLst>
                  <a:ext uri="{FF2B5EF4-FFF2-40B4-BE49-F238E27FC236}">
                    <a16:creationId xmlns:a16="http://schemas.microsoft.com/office/drawing/2014/main" id="{D6C4F5E4-2F86-E958-AA1C-7C8F5170C635}"/>
                  </a:ext>
                </a:extLst>
              </p:cNvPr>
              <p:cNvSpPr txBox="1"/>
              <p:nvPr/>
            </p:nvSpPr>
            <p:spPr>
              <a:xfrm>
                <a:off x="2132731" y="1680567"/>
                <a:ext cx="6218604" cy="801380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>
                    <a:ln>
                      <a:solidFill>
                        <a:srgbClr val="008000"/>
                      </a:solidFill>
                    </a:ln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HOẠT ĐỘNG VẬN DỤNG</a:t>
                </a:r>
                <a:endParaRPr lang="en-US" sz="4400" b="1" dirty="0"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39" name="Group 320">
            <a:extLst>
              <a:ext uri="{FF2B5EF4-FFF2-40B4-BE49-F238E27FC236}">
                <a16:creationId xmlns:a16="http://schemas.microsoft.com/office/drawing/2014/main" id="{BEC29705-CD9D-EBC1-7E67-6118A46CEDA9}"/>
              </a:ext>
            </a:extLst>
          </p:cNvPr>
          <p:cNvGrpSpPr>
            <a:grpSpLocks/>
          </p:cNvGrpSpPr>
          <p:nvPr/>
        </p:nvGrpSpPr>
        <p:grpSpPr bwMode="auto">
          <a:xfrm>
            <a:off x="-39128" y="1739545"/>
            <a:ext cx="5951321" cy="779910"/>
            <a:chOff x="0" y="923"/>
            <a:chExt cx="31477" cy="2198"/>
          </a:xfrm>
        </p:grpSpPr>
        <p:sp>
          <p:nvSpPr>
            <p:cNvPr id="40" name="TextBox 321">
              <a:extLst>
                <a:ext uri="{FF2B5EF4-FFF2-40B4-BE49-F238E27FC236}">
                  <a16:creationId xmlns:a16="http://schemas.microsoft.com/office/drawing/2014/main" id="{B0079B35-B975-76FE-91C1-49F227B299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489" y="946"/>
              <a:ext cx="24988" cy="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HOẠT ĐỘNG 1: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1" name="Group 58">
              <a:extLst>
                <a:ext uri="{FF2B5EF4-FFF2-40B4-BE49-F238E27FC236}">
                  <a16:creationId xmlns:a16="http://schemas.microsoft.com/office/drawing/2014/main" id="{E807297A-B176-D373-6E8F-9D39D36B389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42" name="Group 59">
                <a:extLst>
                  <a:ext uri="{FF2B5EF4-FFF2-40B4-BE49-F238E27FC236}">
                    <a16:creationId xmlns:a16="http://schemas.microsoft.com/office/drawing/2014/main" id="{2C5E0E21-13E4-596D-E764-A42470D134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45" name="Arrow: Pentagon 60">
                  <a:extLst>
                    <a:ext uri="{FF2B5EF4-FFF2-40B4-BE49-F238E27FC236}">
                      <a16:creationId xmlns:a16="http://schemas.microsoft.com/office/drawing/2014/main" id="{A20FD0AE-2A59-7D8D-DACE-CE0CA301800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6" name="Arrow: Chevron 61">
                  <a:extLst>
                    <a:ext uri="{FF2B5EF4-FFF2-40B4-BE49-F238E27FC236}">
                      <a16:creationId xmlns:a16="http://schemas.microsoft.com/office/drawing/2014/main" id="{EB6918A4-045F-BEF4-8F83-432CEF1AC97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47" name="Arrow: Chevron 62">
                  <a:extLst>
                    <a:ext uri="{FF2B5EF4-FFF2-40B4-BE49-F238E27FC236}">
                      <a16:creationId xmlns:a16="http://schemas.microsoft.com/office/drawing/2014/main" id="{29B7D502-DFD0-5312-B40F-6A95E62651A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43" name="Flowchart: Terminator 63">
                <a:extLst>
                  <a:ext uri="{FF2B5EF4-FFF2-40B4-BE49-F238E27FC236}">
                    <a16:creationId xmlns:a16="http://schemas.microsoft.com/office/drawing/2014/main" id="{BBF00470-E8B6-44D3-A17A-84D9A039EB5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44" name="Oval 64">
                <a:extLst>
                  <a:ext uri="{FF2B5EF4-FFF2-40B4-BE49-F238E27FC236}">
                    <a16:creationId xmlns:a16="http://schemas.microsoft.com/office/drawing/2014/main" id="{DD2D84DD-13FC-F564-732A-8096E1F1B70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  <p:grpSp>
        <p:nvGrpSpPr>
          <p:cNvPr id="48" name="Group 320">
            <a:extLst>
              <a:ext uri="{FF2B5EF4-FFF2-40B4-BE49-F238E27FC236}">
                <a16:creationId xmlns:a16="http://schemas.microsoft.com/office/drawing/2014/main" id="{1ADD5270-FA2D-4C0B-9B58-83C75FC7365E}"/>
              </a:ext>
            </a:extLst>
          </p:cNvPr>
          <p:cNvGrpSpPr>
            <a:grpSpLocks/>
          </p:cNvGrpSpPr>
          <p:nvPr/>
        </p:nvGrpSpPr>
        <p:grpSpPr bwMode="auto">
          <a:xfrm>
            <a:off x="361146" y="4778369"/>
            <a:ext cx="3291500" cy="771356"/>
            <a:chOff x="0" y="753"/>
            <a:chExt cx="17409" cy="2256"/>
          </a:xfrm>
        </p:grpSpPr>
        <p:sp>
          <p:nvSpPr>
            <p:cNvPr id="49" name="TextBox 321">
              <a:extLst>
                <a:ext uri="{FF2B5EF4-FFF2-40B4-BE49-F238E27FC236}">
                  <a16:creationId xmlns:a16="http://schemas.microsoft.com/office/drawing/2014/main" id="{8B1F9091-897F-4FBF-A85C-19BCAF01CC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527" y="753"/>
              <a:ext cx="10882" cy="22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</a:t>
              </a:r>
              <a:r>
                <a:rPr lang="en-US" altLang="en-US" sz="4400" b="1">
                  <a:solidFill>
                    <a:srgbClr val="FF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ả lời</a:t>
              </a:r>
              <a:r>
                <a:rPr kumimoji="0" lang="en-US" altLang="en-US" sz="4400" b="1" i="0" u="none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:</a:t>
              </a:r>
              <a:endParaRPr kumimoji="0" lang="en-US" altLang="en-US" sz="4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50" name="Group 58">
              <a:extLst>
                <a:ext uri="{FF2B5EF4-FFF2-40B4-BE49-F238E27FC236}">
                  <a16:creationId xmlns:a16="http://schemas.microsoft.com/office/drawing/2014/main" id="{8FBE8407-7FAB-4AEE-97CD-74277D5CE4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923"/>
              <a:ext cx="6270" cy="1976"/>
              <a:chOff x="0" y="923"/>
              <a:chExt cx="5754" cy="1976"/>
            </a:xfrm>
          </p:grpSpPr>
          <p:grpSp>
            <p:nvGrpSpPr>
              <p:cNvPr id="51" name="Group 59">
                <a:extLst>
                  <a:ext uri="{FF2B5EF4-FFF2-40B4-BE49-F238E27FC236}">
                    <a16:creationId xmlns:a16="http://schemas.microsoft.com/office/drawing/2014/main" id="{9FA3B0C8-91D8-4416-9B0F-2D185CAE46A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923"/>
                <a:ext cx="5754" cy="1976"/>
                <a:chOff x="0" y="923"/>
                <a:chExt cx="6444" cy="3028"/>
              </a:xfrm>
            </p:grpSpPr>
            <p:sp>
              <p:nvSpPr>
                <p:cNvPr id="54" name="Arrow: Pentagon 60">
                  <a:extLst>
                    <a:ext uri="{FF2B5EF4-FFF2-40B4-BE49-F238E27FC236}">
                      <a16:creationId xmlns:a16="http://schemas.microsoft.com/office/drawing/2014/main" id="{A7A55417-75DE-4347-9CA3-4EDF59E369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1038"/>
                  <a:ext cx="4206" cy="2913"/>
                </a:xfrm>
                <a:prstGeom prst="homePlate">
                  <a:avLst>
                    <a:gd name="adj" fmla="val 50001"/>
                  </a:avLst>
                </a:prstGeom>
                <a:solidFill>
                  <a:srgbClr val="B7DEE8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254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5" name="Arrow: Chevron 61">
                  <a:extLst>
                    <a:ext uri="{FF2B5EF4-FFF2-40B4-BE49-F238E27FC236}">
                      <a16:creationId xmlns:a16="http://schemas.microsoft.com/office/drawing/2014/main" id="{93DB09F8-7AAC-4A3E-A74C-8907E574C9D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802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CCC1DA"/>
                </a:solidFill>
                <a:ln w="25400">
                  <a:solidFill>
                    <a:srgbClr val="FFC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56" name="Arrow: Chevron 62">
                  <a:extLst>
                    <a:ext uri="{FF2B5EF4-FFF2-40B4-BE49-F238E27FC236}">
                      <a16:creationId xmlns:a16="http://schemas.microsoft.com/office/drawing/2014/main" id="{F35F7F37-3442-4A50-95AD-6DDEE71B02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749" y="923"/>
                  <a:ext cx="1695" cy="2916"/>
                </a:xfrm>
                <a:prstGeom prst="chevron">
                  <a:avLst>
                    <a:gd name="adj" fmla="val 83505"/>
                  </a:avLst>
                </a:prstGeom>
                <a:solidFill>
                  <a:srgbClr val="0000CC"/>
                </a:solidFill>
                <a:ln w="25400">
                  <a:solidFill>
                    <a:srgbClr val="FFFF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ctr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sp>
            <p:nvSpPr>
              <p:cNvPr id="52" name="Flowchart: Terminator 63">
                <a:extLst>
                  <a:ext uri="{FF2B5EF4-FFF2-40B4-BE49-F238E27FC236}">
                    <a16:creationId xmlns:a16="http://schemas.microsoft.com/office/drawing/2014/main" id="{48CC8C8C-9B33-4031-8EDF-A36A90E356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03" y="1376"/>
                <a:ext cx="2537" cy="1158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64">
                <a:extLst>
                  <a:ext uri="{FF2B5EF4-FFF2-40B4-BE49-F238E27FC236}">
                    <a16:creationId xmlns:a16="http://schemas.microsoft.com/office/drawing/2014/main" id="{3A0925ED-5F0A-453B-AD2D-7E00D1E371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16" y="1427"/>
                <a:ext cx="924" cy="954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254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8630085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99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  <p:tag name="INKNOELEADERBOARD" val="-42375347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6845</TotalTime>
  <Words>8533</Words>
  <PresentationFormat>Custom</PresentationFormat>
  <Paragraphs>1024</Paragraphs>
  <Slides>62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62</vt:i4>
      </vt:variant>
    </vt:vector>
  </HeadingPairs>
  <TitlesOfParts>
    <vt:vector size="73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2022-08-18T15:24:14Z</dcterms:modified>
</cp:coreProperties>
</file>