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4630400" cy="82296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erriweather" panose="020B060402020202020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Patrick Hand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E/mOV3/D8UYFD9uQ2DLWaz3k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1" autoAdjust="0"/>
  </p:normalViewPr>
  <p:slideViewPr>
    <p:cSldViewPr>
      <p:cViewPr varScale="1">
        <p:scale>
          <a:sx n="59" d="100"/>
          <a:sy n="59" d="100"/>
        </p:scale>
        <p:origin x="108" y="22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3420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9" name="Google Shape;5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12618721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Calibri"/>
              <a:buNone/>
              <a:defRPr sz="38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40"/>
              <a:buChar char="•"/>
              <a:defRPr sz="3840"/>
            </a:lvl1pPr>
            <a:lvl2pPr marL="914400" lvl="1" indent="-44196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2pPr>
            <a:lvl3pPr marL="1371600" lvl="2" indent="-4114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  <a:defRPr sz="2880"/>
            </a:lvl3pPr>
            <a:lvl4pPr marL="1828800" lvl="3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Calibri"/>
              <a:buNone/>
              <a:defRPr sz="38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>
            <a:spLocks noGrp="1"/>
          </p:cNvSpPr>
          <p:nvPr>
            <p:ph type="pic" idx="2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44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1"/>
          </p:nvPr>
        </p:nvSpPr>
        <p:spPr>
          <a:xfrm rot="5400000">
            <a:off x="4704396" y="-1507807"/>
            <a:ext cx="5221606" cy="1261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title"/>
          </p:nvPr>
        </p:nvSpPr>
        <p:spPr>
          <a:xfrm rot="5400000">
            <a:off x="8560116" y="2347913"/>
            <a:ext cx="6974206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1"/>
          </p:nvPr>
        </p:nvSpPr>
        <p:spPr>
          <a:xfrm rot="5400000">
            <a:off x="2159317" y="-715327"/>
            <a:ext cx="6974206" cy="928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Text">
  <p:cSld name="Title +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>
            <a:off x="1424160" y="2816390"/>
            <a:ext cx="12054241" cy="44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5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448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7315200" y="864000"/>
            <a:ext cx="6163200" cy="165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88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subTitle" idx="1"/>
          </p:nvPr>
        </p:nvSpPr>
        <p:spPr>
          <a:xfrm>
            <a:off x="4987440" y="5837180"/>
            <a:ext cx="4655520" cy="14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359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3069840" y="2582141"/>
            <a:ext cx="8490720" cy="23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19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title" idx="2"/>
          </p:nvPr>
        </p:nvSpPr>
        <p:spPr>
          <a:xfrm>
            <a:off x="6150000" y="945701"/>
            <a:ext cx="2330400" cy="10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ctrTitle"/>
          </p:nvPr>
        </p:nvSpPr>
        <p:spPr>
          <a:xfrm>
            <a:off x="3763000" y="864000"/>
            <a:ext cx="7104480" cy="148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4728960" y="3202320"/>
            <a:ext cx="5172480" cy="284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998220" y="2051686"/>
            <a:ext cx="12618721" cy="342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998220" y="5507356"/>
            <a:ext cx="12618721" cy="18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880"/>
              <a:buNone/>
              <a:defRPr sz="288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60"/>
              <a:buNone/>
              <a:defRPr sz="21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19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1007746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88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sz="288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  <a:defRPr sz="216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1005840" y="438150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Calibri"/>
              <a:buNone/>
              <a:defRPr sz="5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1005840" y="2190750"/>
            <a:ext cx="12618721" cy="522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4196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Char char="•"/>
              <a:defRPr sz="2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57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57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57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gi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4.gi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l="6865" t="11162" r="6865" b="10742"/>
          <a:stretch/>
        </p:blipFill>
        <p:spPr>
          <a:xfrm>
            <a:off x="923109" y="0"/>
            <a:ext cx="12993188" cy="829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/>
          <p:nvPr/>
        </p:nvSpPr>
        <p:spPr>
          <a:xfrm>
            <a:off x="861923" y="1655215"/>
            <a:ext cx="12119742" cy="34347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04" r="-904" b="-21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03862" y="5145403"/>
            <a:ext cx="12677804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541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còn dùng kí hiệu N* để chỉ tập hợp các số tự nhiên khác 0, nghĩa là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41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Ta viết: N* = {1; 2; 3;...}.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5733010" y="405272"/>
            <a:ext cx="31061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4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</a:t>
            </a:r>
            <a:r>
              <a:rPr lang="en-US" sz="4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ý:</a:t>
            </a:r>
            <a:endParaRPr sz="4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2"/>
          <p:cNvGrpSpPr/>
          <p:nvPr/>
        </p:nvGrpSpPr>
        <p:grpSpPr>
          <a:xfrm>
            <a:off x="921527" y="1763947"/>
            <a:ext cx="10979184" cy="2542171"/>
            <a:chOff x="1649228" y="1465215"/>
            <a:chExt cx="9149320" cy="2118476"/>
          </a:xfrm>
        </p:grpSpPr>
        <p:cxnSp>
          <p:nvCxnSpPr>
            <p:cNvPr id="329" name="Google Shape;329;p12"/>
            <p:cNvCxnSpPr/>
            <p:nvPr/>
          </p:nvCxnSpPr>
          <p:spPr>
            <a:xfrm>
              <a:off x="2065375" y="2470742"/>
              <a:ext cx="8352928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30" name="Google Shape;330;p12"/>
            <p:cNvSpPr/>
            <p:nvPr/>
          </p:nvSpPr>
          <p:spPr>
            <a:xfrm>
              <a:off x="2065375" y="2398734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2641439" y="2398734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3273598" y="2398734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3833753" y="2398734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4380159" y="2398734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6323004" y="1465215"/>
              <a:ext cx="4475544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8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N*: tập hợp số tự nhiên khác 0</a:t>
              </a:r>
              <a:endParaRPr/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649228" y="2239905"/>
              <a:ext cx="31403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2543427" y="2542742"/>
              <a:ext cx="31403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3192439" y="2551743"/>
              <a:ext cx="31403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3751855" y="2542742"/>
              <a:ext cx="31403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4271619" y="2542750"/>
              <a:ext cx="31403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4945162" y="2398733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5448677" y="2393412"/>
              <a:ext cx="144008" cy="1440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4831035" y="2537420"/>
              <a:ext cx="761650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5…</a:t>
              </a:r>
              <a:endParaRPr/>
            </a:p>
          </p:txBody>
        </p:sp>
        <p:sp>
          <p:nvSpPr>
            <p:cNvPr id="344" name="Google Shape;344;p12"/>
            <p:cNvSpPr/>
            <p:nvPr/>
          </p:nvSpPr>
          <p:spPr>
            <a:xfrm rot="5400000">
              <a:off x="6132720" y="-1222985"/>
              <a:ext cx="267324" cy="8303843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 rot="-5400000">
              <a:off x="6351616" y="-1819871"/>
              <a:ext cx="336727" cy="7776864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9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6080452" y="3137415"/>
              <a:ext cx="335987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8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N: tập hợp số tự nhiên</a:t>
              </a:r>
              <a:endParaRPr/>
            </a:p>
          </p:txBody>
        </p:sp>
      </p:grpSp>
      <p:sp>
        <p:nvSpPr>
          <p:cNvPr id="347" name="Google Shape;347;p12"/>
          <p:cNvSpPr/>
          <p:nvPr/>
        </p:nvSpPr>
        <p:spPr>
          <a:xfrm>
            <a:off x="1237585" y="4481035"/>
            <a:ext cx="9650784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Tập hợp các số tự nhiên được kí hiệu là 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N = {0 ; 1; 2; 3;...} </a:t>
            </a:r>
            <a:b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8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1109948" y="1096728"/>
            <a:ext cx="993710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Tập hợp các số tự nhiên khác 0 được kí hiệu là N*: </a:t>
            </a:r>
            <a:b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N* = { 1; 2; 3; …} </a:t>
            </a:r>
            <a:br>
              <a:rPr lang="en-US" sz="28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8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3"/>
          <p:cNvGrpSpPr/>
          <p:nvPr/>
        </p:nvGrpSpPr>
        <p:grpSpPr>
          <a:xfrm flipH="1">
            <a:off x="4735663" y="1093561"/>
            <a:ext cx="4492801" cy="331810"/>
            <a:chOff x="4345425" y="2175475"/>
            <a:chExt cx="800750" cy="176025"/>
          </a:xfrm>
        </p:grpSpPr>
        <p:sp>
          <p:nvSpPr>
            <p:cNvPr id="354" name="Google Shape;354;p1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" y="4457110"/>
            <a:ext cx="1546556" cy="3223892"/>
            <a:chOff x="-4018550" y="6383788"/>
            <a:chExt cx="831350" cy="1733000"/>
          </a:xfrm>
        </p:grpSpPr>
        <p:sp>
          <p:nvSpPr>
            <p:cNvPr id="357" name="Google Shape;357;p13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3"/>
          <p:cNvSpPr txBox="1"/>
          <p:nvPr/>
        </p:nvSpPr>
        <p:spPr>
          <a:xfrm>
            <a:off x="2027118" y="1932982"/>
            <a:ext cx="10022149" cy="20190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36" t="-3321" b="-39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13"/>
          <p:cNvSpPr/>
          <p:nvPr/>
        </p:nvSpPr>
        <p:spPr>
          <a:xfrm>
            <a:off x="5611333" y="428468"/>
            <a:ext cx="3380267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 2</a:t>
            </a:r>
            <a:endParaRPr sz="335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14"/>
          <p:cNvGrpSpPr/>
          <p:nvPr/>
        </p:nvGrpSpPr>
        <p:grpSpPr>
          <a:xfrm flipH="1">
            <a:off x="4735663" y="1093561"/>
            <a:ext cx="4492801" cy="331810"/>
            <a:chOff x="4345425" y="2175475"/>
            <a:chExt cx="800750" cy="176025"/>
          </a:xfrm>
        </p:grpSpPr>
        <p:sp>
          <p:nvSpPr>
            <p:cNvPr id="432" name="Google Shape;432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14"/>
          <p:cNvGrpSpPr/>
          <p:nvPr/>
        </p:nvGrpSpPr>
        <p:grpSpPr>
          <a:xfrm>
            <a:off x="1" y="4457110"/>
            <a:ext cx="1546556" cy="3223892"/>
            <a:chOff x="-4018550" y="6383788"/>
            <a:chExt cx="831350" cy="1733000"/>
          </a:xfrm>
        </p:grpSpPr>
        <p:sp>
          <p:nvSpPr>
            <p:cNvPr id="435" name="Google Shape;435;p14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4"/>
          <p:cNvSpPr/>
          <p:nvPr/>
        </p:nvSpPr>
        <p:spPr>
          <a:xfrm>
            <a:off x="5612134" y="428468"/>
            <a:ext cx="3074666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 3</a:t>
            </a:r>
            <a:endParaRPr sz="3359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4"/>
          <p:cNvSpPr txBox="1"/>
          <p:nvPr/>
        </p:nvSpPr>
        <p:spPr>
          <a:xfrm>
            <a:off x="473584" y="1345023"/>
            <a:ext cx="14006732" cy="24560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78" b="-91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05" name="Google Shape;505;p14"/>
          <p:cNvSpPr/>
          <p:nvPr/>
        </p:nvSpPr>
        <p:spPr>
          <a:xfrm>
            <a:off x="9211580" y="2618401"/>
            <a:ext cx="609600" cy="457200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14"/>
          <p:cNvSpPr/>
          <p:nvPr/>
        </p:nvSpPr>
        <p:spPr>
          <a:xfrm>
            <a:off x="11564555" y="2618201"/>
            <a:ext cx="609600" cy="457200"/>
          </a:xfrm>
          <a:prstGeom prst="rect">
            <a:avLst/>
          </a:prstGeom>
          <a:noFill/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1053926" y="3260434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Câu hỏi: 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viết tập hợp nào sau đây đúng?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5"/>
          <p:cNvSpPr/>
          <p:nvPr/>
        </p:nvSpPr>
        <p:spPr>
          <a:xfrm>
            <a:off x="1374283" y="4976578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lang="en-US" sz="52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= [1; 2; 3; 4]     </a:t>
            </a:r>
            <a:endParaRPr sz="384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7398777" y="4927071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A = (1; 2; 3; 4)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1374283" y="5989050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A = 1; 2; 3; 4     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7398777" y="5998944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 </a:t>
            </a:r>
            <a:r>
              <a:rPr lang="en-US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= {1; 2; 3; 4}</a:t>
            </a: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7363287" y="6003972"/>
            <a:ext cx="526352" cy="919952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15"/>
          <p:cNvSpPr txBox="1"/>
          <p:nvPr/>
        </p:nvSpPr>
        <p:spPr>
          <a:xfrm>
            <a:off x="4033336" y="1050078"/>
            <a:ext cx="73966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6"/>
          <p:cNvSpPr txBox="1"/>
          <p:nvPr/>
        </p:nvSpPr>
        <p:spPr>
          <a:xfrm>
            <a:off x="1005840" y="3443019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80"/>
              <a:buFont typeface="Times New Roman"/>
              <a:buNone/>
            </a:pPr>
            <a:r>
              <a:rPr lang="en-US" sz="52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hỏi: </a:t>
            </a:r>
            <a:r>
              <a:rPr lang="en-US" sz="52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 = {2; 3; 4; 5}. Chọn đáp án sai trong các đáp án sau?</a:t>
            </a:r>
            <a:endParaRPr sz="52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Google Shape;523;p16"/>
          <p:cNvSpPr/>
          <p:nvPr/>
        </p:nvSpPr>
        <p:spPr>
          <a:xfrm>
            <a:off x="1332269" y="5398613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A. 2 </a:t>
            </a:r>
            <a:r>
              <a:rPr lang="en-US" sz="384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     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16"/>
          <p:cNvSpPr/>
          <p:nvPr/>
        </p:nvSpPr>
        <p:spPr>
          <a:xfrm>
            <a:off x="7356764" y="5349106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5 </a:t>
            </a:r>
            <a:r>
              <a:rPr lang="en-US" sz="384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     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16"/>
          <p:cNvSpPr/>
          <p:nvPr/>
        </p:nvSpPr>
        <p:spPr>
          <a:xfrm>
            <a:off x="1332269" y="6411085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C.  6 </a:t>
            </a:r>
            <a:r>
              <a:rPr lang="en-US" sz="384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∈</a:t>
            </a: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16"/>
          <p:cNvSpPr/>
          <p:nvPr/>
        </p:nvSpPr>
        <p:spPr>
          <a:xfrm>
            <a:off x="7356764" y="6420979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3840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∉</a:t>
            </a: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     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16"/>
          <p:cNvSpPr/>
          <p:nvPr/>
        </p:nvSpPr>
        <p:spPr>
          <a:xfrm>
            <a:off x="1504423" y="6426280"/>
            <a:ext cx="526352" cy="919952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16"/>
          <p:cNvSpPr txBox="1"/>
          <p:nvPr/>
        </p:nvSpPr>
        <p:spPr>
          <a:xfrm>
            <a:off x="4033336" y="1050078"/>
            <a:ext cx="7472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/>
          <p:nvPr/>
        </p:nvSpPr>
        <p:spPr>
          <a:xfrm>
            <a:off x="1005840" y="3510543"/>
            <a:ext cx="12618721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52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hỏi: </a:t>
            </a:r>
            <a:r>
              <a:rPr lang="en-US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tập hợp A các số tự nhiên lớn hơn 5 và nhỏ hơn 10.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332269" y="5252713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 = {6; 7; 8; 9}     </a:t>
            </a:r>
            <a:endParaRPr/>
          </a:p>
        </p:txBody>
      </p:sp>
      <p:sp>
        <p:nvSpPr>
          <p:cNvPr id="535" name="Google Shape;535;p17"/>
          <p:cNvSpPr/>
          <p:nvPr/>
        </p:nvSpPr>
        <p:spPr>
          <a:xfrm>
            <a:off x="7356764" y="5203206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A = {5; 6; 7; 8; 9}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1332269" y="6275080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A = {6; 7; 8; 9; 10}     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7356764" y="6275080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A = {6; 7; 8}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1332271" y="5307142"/>
            <a:ext cx="526352" cy="870551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17"/>
          <p:cNvSpPr txBox="1"/>
          <p:nvPr/>
        </p:nvSpPr>
        <p:spPr>
          <a:xfrm>
            <a:off x="4026812" y="871022"/>
            <a:ext cx="74031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8"/>
          <p:cNvSpPr txBox="1"/>
          <p:nvPr/>
        </p:nvSpPr>
        <p:spPr>
          <a:xfrm>
            <a:off x="486750" y="3746654"/>
            <a:ext cx="13357276" cy="159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59"/>
              <a:buFont typeface="Times New Roman"/>
              <a:buNone/>
            </a:pPr>
            <a:r>
              <a:rPr lang="en-US" sz="335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hỏi: </a:t>
            </a:r>
            <a:r>
              <a:rPr lang="en-US" sz="33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tập hợp P các chữ cái khác nhau trong cụm từ: “HOC SINH”</a:t>
            </a:r>
            <a:endParaRPr sz="335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</a:pPr>
            <a:endParaRPr sz="335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</a:pPr>
            <a:endParaRPr sz="335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18"/>
          <p:cNvSpPr/>
          <p:nvPr/>
        </p:nvSpPr>
        <p:spPr>
          <a:xfrm>
            <a:off x="1551727" y="5370873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18"/>
          <p:cNvSpPr/>
          <p:nvPr/>
        </p:nvSpPr>
        <p:spPr>
          <a:xfrm>
            <a:off x="7534701" y="5337327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4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8"/>
          <p:cNvSpPr/>
          <p:nvPr/>
        </p:nvSpPr>
        <p:spPr>
          <a:xfrm>
            <a:off x="1551727" y="6393239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  </a:t>
            </a: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18"/>
          <p:cNvSpPr/>
          <p:nvPr/>
        </p:nvSpPr>
        <p:spPr>
          <a:xfrm>
            <a:off x="7576221" y="6393239"/>
            <a:ext cx="5888159" cy="92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4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7726621" y="5425301"/>
            <a:ext cx="526352" cy="870551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550" name="Google Shape;550;p18"/>
          <p:cNvSpPr/>
          <p:nvPr/>
        </p:nvSpPr>
        <p:spPr>
          <a:xfrm>
            <a:off x="1569117" y="5255583"/>
            <a:ext cx="640367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 P = {H; O; C; S; I; N; H}     </a:t>
            </a:r>
            <a:endParaRPr sz="384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7744587" y="5465390"/>
            <a:ext cx="5143716" cy="7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 P = {H; O; C; S; I; N}</a:t>
            </a:r>
            <a:endParaRPr/>
          </a:p>
        </p:txBody>
      </p:sp>
      <p:sp>
        <p:nvSpPr>
          <p:cNvPr id="552" name="Google Shape;552;p18"/>
          <p:cNvSpPr/>
          <p:nvPr/>
        </p:nvSpPr>
        <p:spPr>
          <a:xfrm>
            <a:off x="2193561" y="6505134"/>
            <a:ext cx="4569841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{H; C; S; I; N}     </a:t>
            </a:r>
            <a:endParaRPr sz="38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8"/>
          <p:cNvSpPr/>
          <p:nvPr/>
        </p:nvSpPr>
        <p:spPr>
          <a:xfrm>
            <a:off x="7573586" y="6303087"/>
            <a:ext cx="537615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D. P = {H; O; C; H; I; N}</a:t>
            </a:r>
            <a:endParaRPr sz="384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18"/>
          <p:cNvSpPr txBox="1"/>
          <p:nvPr/>
        </p:nvSpPr>
        <p:spPr>
          <a:xfrm>
            <a:off x="3890476" y="803917"/>
            <a:ext cx="77681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"/>
          <p:cNvSpPr/>
          <p:nvPr/>
        </p:nvSpPr>
        <p:spPr>
          <a:xfrm>
            <a:off x="979112" y="3998722"/>
            <a:ext cx="10449481" cy="36379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982" b="-30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60" name="Google Shape;56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3040" y="6244646"/>
            <a:ext cx="109728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9"/>
          <p:cNvSpPr txBox="1"/>
          <p:nvPr/>
        </p:nvSpPr>
        <p:spPr>
          <a:xfrm>
            <a:off x="4244982" y="1107778"/>
            <a:ext cx="58480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VẬN DỤNG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0"/>
          <p:cNvSpPr/>
          <p:nvPr/>
        </p:nvSpPr>
        <p:spPr>
          <a:xfrm>
            <a:off x="1024128" y="3591954"/>
            <a:ext cx="10505753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 Cho tập hợp U = {x </a:t>
            </a:r>
            <a:r>
              <a:rPr lang="en-US" sz="384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∈</a:t>
            </a:r>
            <a:r>
              <a:rPr lang="en-US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 | x chia hết cho 3}. Trong các số 3; 5; 6; 0; 7, số nào thuộc và số nào không thuộc tập U ?</a:t>
            </a:r>
            <a:endParaRPr sz="384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20"/>
          <p:cNvSpPr txBox="1"/>
          <p:nvPr/>
        </p:nvSpPr>
        <p:spPr>
          <a:xfrm>
            <a:off x="4244982" y="1107778"/>
            <a:ext cx="68040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VẬN DỤNG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-1188960" y="1122029"/>
            <a:ext cx="15819361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rgbClr val="A0F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3"/>
          <p:cNvGrpSpPr/>
          <p:nvPr/>
        </p:nvGrpSpPr>
        <p:grpSpPr>
          <a:xfrm>
            <a:off x="310580" y="2"/>
            <a:ext cx="3064763" cy="2244056"/>
            <a:chOff x="194111" y="0"/>
            <a:chExt cx="1915477" cy="1402535"/>
          </a:xfrm>
        </p:grpSpPr>
        <p:sp>
          <p:nvSpPr>
            <p:cNvPr id="112" name="Google Shape;112;p3"/>
            <p:cNvSpPr/>
            <p:nvPr/>
          </p:nvSpPr>
          <p:spPr>
            <a:xfrm>
              <a:off x="248860" y="22779"/>
              <a:ext cx="1860728" cy="1347307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94111" y="0"/>
              <a:ext cx="1915477" cy="140253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rgbClr val="A0FFA0"/>
            </a:solidFill>
            <a:ln w="9525" cap="flat" cmpd="sng">
              <a:solidFill>
                <a:srgbClr val="A0FF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799092" y="679268"/>
            <a:ext cx="1723381" cy="720273"/>
            <a:chOff x="135275" y="1055962"/>
            <a:chExt cx="1521443" cy="503650"/>
          </a:xfrm>
        </p:grpSpPr>
        <p:grpSp>
          <p:nvGrpSpPr>
            <p:cNvPr id="115" name="Google Shape;115;p3"/>
            <p:cNvGrpSpPr/>
            <p:nvPr/>
          </p:nvGrpSpPr>
          <p:grpSpPr>
            <a:xfrm rot="5400000">
              <a:off x="644172" y="547065"/>
              <a:ext cx="503650" cy="1521443"/>
              <a:chOff x="3226403" y="2109272"/>
              <a:chExt cx="691049" cy="2087545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3226403" y="2109272"/>
                <a:ext cx="691049" cy="2087545"/>
              </a:xfrm>
              <a:custGeom>
                <a:avLst/>
                <a:gdLst/>
                <a:ahLst/>
                <a:cxnLst/>
                <a:rect l="l" t="t" r="r" b="b"/>
                <a:pathLst>
                  <a:path w="44298" h="133817" extrusionOk="0">
                    <a:moveTo>
                      <a:pt x="36214" y="1313"/>
                    </a:moveTo>
                    <a:cubicBezTo>
                      <a:pt x="37058" y="1313"/>
                      <a:pt x="37890" y="1417"/>
                      <a:pt x="38684" y="1753"/>
                    </a:cubicBezTo>
                    <a:cubicBezTo>
                      <a:pt x="42017" y="3129"/>
                      <a:pt x="42343" y="7512"/>
                      <a:pt x="42452" y="10663"/>
                    </a:cubicBezTo>
                    <a:cubicBezTo>
                      <a:pt x="42452" y="10666"/>
                      <a:pt x="42452" y="10669"/>
                      <a:pt x="42452" y="10672"/>
                    </a:cubicBezTo>
                    <a:lnTo>
                      <a:pt x="42452" y="10672"/>
                    </a:lnTo>
                    <a:cubicBezTo>
                      <a:pt x="42452" y="10681"/>
                      <a:pt x="42452" y="10690"/>
                      <a:pt x="42452" y="10700"/>
                    </a:cubicBezTo>
                    <a:cubicBezTo>
                      <a:pt x="42850" y="26492"/>
                      <a:pt x="41800" y="42284"/>
                      <a:pt x="40966" y="58041"/>
                    </a:cubicBezTo>
                    <a:cubicBezTo>
                      <a:pt x="40496" y="66082"/>
                      <a:pt x="40170" y="74123"/>
                      <a:pt x="40097" y="82164"/>
                    </a:cubicBezTo>
                    <a:cubicBezTo>
                      <a:pt x="40025" y="90205"/>
                      <a:pt x="40459" y="98101"/>
                      <a:pt x="40604" y="106070"/>
                    </a:cubicBezTo>
                    <a:cubicBezTo>
                      <a:pt x="40713" y="110054"/>
                      <a:pt x="40604" y="114039"/>
                      <a:pt x="40278" y="118023"/>
                    </a:cubicBezTo>
                    <a:cubicBezTo>
                      <a:pt x="39952" y="122189"/>
                      <a:pt x="39807" y="127078"/>
                      <a:pt x="35968" y="129578"/>
                    </a:cubicBezTo>
                    <a:cubicBezTo>
                      <a:pt x="32145" y="132103"/>
                      <a:pt x="27336" y="132585"/>
                      <a:pt x="22573" y="132585"/>
                    </a:cubicBezTo>
                    <a:cubicBezTo>
                      <a:pt x="19754" y="132585"/>
                      <a:pt x="16952" y="132416"/>
                      <a:pt x="14380" y="132403"/>
                    </a:cubicBezTo>
                    <a:cubicBezTo>
                      <a:pt x="11048" y="132403"/>
                      <a:pt x="6882" y="131968"/>
                      <a:pt x="5614" y="128274"/>
                    </a:cubicBezTo>
                    <a:cubicBezTo>
                      <a:pt x="4745" y="125883"/>
                      <a:pt x="4999" y="122768"/>
                      <a:pt x="5035" y="120233"/>
                    </a:cubicBezTo>
                    <a:cubicBezTo>
                      <a:pt x="5144" y="114763"/>
                      <a:pt x="5578" y="109294"/>
                      <a:pt x="6122" y="103861"/>
                    </a:cubicBezTo>
                    <a:cubicBezTo>
                      <a:pt x="7317" y="91401"/>
                      <a:pt x="9273" y="78904"/>
                      <a:pt x="9526" y="66372"/>
                    </a:cubicBezTo>
                    <a:cubicBezTo>
                      <a:pt x="9526" y="66046"/>
                      <a:pt x="9309" y="65792"/>
                      <a:pt x="9019" y="65720"/>
                    </a:cubicBezTo>
                    <a:cubicBezTo>
                      <a:pt x="6995" y="65282"/>
                      <a:pt x="4970" y="64803"/>
                      <a:pt x="2946" y="64282"/>
                    </a:cubicBezTo>
                    <a:lnTo>
                      <a:pt x="2946" y="64282"/>
                    </a:lnTo>
                    <a:lnTo>
                      <a:pt x="8874" y="61916"/>
                    </a:lnTo>
                    <a:cubicBezTo>
                      <a:pt x="9164" y="61808"/>
                      <a:pt x="9381" y="61554"/>
                      <a:pt x="9381" y="61264"/>
                    </a:cubicBezTo>
                    <a:cubicBezTo>
                      <a:pt x="8476" y="49022"/>
                      <a:pt x="5832" y="36996"/>
                      <a:pt x="4999" y="24790"/>
                    </a:cubicBezTo>
                    <a:cubicBezTo>
                      <a:pt x="4600" y="19139"/>
                      <a:pt x="3731" y="11641"/>
                      <a:pt x="7136" y="6751"/>
                    </a:cubicBezTo>
                    <a:cubicBezTo>
                      <a:pt x="10351" y="2184"/>
                      <a:pt x="17181" y="1431"/>
                      <a:pt x="22828" y="1431"/>
                    </a:cubicBezTo>
                    <a:cubicBezTo>
                      <a:pt x="23988" y="1431"/>
                      <a:pt x="25097" y="1462"/>
                      <a:pt x="26116" y="1499"/>
                    </a:cubicBezTo>
                    <a:cubicBezTo>
                      <a:pt x="27654" y="1550"/>
                      <a:pt x="29192" y="1618"/>
                      <a:pt x="30730" y="1618"/>
                    </a:cubicBezTo>
                    <a:cubicBezTo>
                      <a:pt x="31401" y="1618"/>
                      <a:pt x="32073" y="1605"/>
                      <a:pt x="32744" y="1572"/>
                    </a:cubicBezTo>
                    <a:cubicBezTo>
                      <a:pt x="33876" y="1509"/>
                      <a:pt x="35055" y="1313"/>
                      <a:pt x="36214" y="1313"/>
                    </a:cubicBezTo>
                    <a:close/>
                    <a:moveTo>
                      <a:pt x="36034" y="1"/>
                    </a:moveTo>
                    <a:cubicBezTo>
                      <a:pt x="35859" y="1"/>
                      <a:pt x="35680" y="5"/>
                      <a:pt x="35497" y="14"/>
                    </a:cubicBezTo>
                    <a:cubicBezTo>
                      <a:pt x="33944" y="80"/>
                      <a:pt x="32395" y="98"/>
                      <a:pt x="30846" y="98"/>
                    </a:cubicBezTo>
                    <a:cubicBezTo>
                      <a:pt x="28887" y="98"/>
                      <a:pt x="26928" y="69"/>
                      <a:pt x="24958" y="69"/>
                    </a:cubicBezTo>
                    <a:cubicBezTo>
                      <a:pt x="24163" y="69"/>
                      <a:pt x="23366" y="73"/>
                      <a:pt x="22566" y="87"/>
                    </a:cubicBezTo>
                    <a:cubicBezTo>
                      <a:pt x="19161" y="159"/>
                      <a:pt x="15503" y="558"/>
                      <a:pt x="12279" y="1644"/>
                    </a:cubicBezTo>
                    <a:cubicBezTo>
                      <a:pt x="5977" y="3781"/>
                      <a:pt x="3767" y="9142"/>
                      <a:pt x="3441" y="15408"/>
                    </a:cubicBezTo>
                    <a:cubicBezTo>
                      <a:pt x="3079" y="22653"/>
                      <a:pt x="4021" y="30042"/>
                      <a:pt x="4962" y="37214"/>
                    </a:cubicBezTo>
                    <a:cubicBezTo>
                      <a:pt x="6029" y="45070"/>
                      <a:pt x="7374" y="52926"/>
                      <a:pt x="8006" y="60817"/>
                    </a:cubicBezTo>
                    <a:lnTo>
                      <a:pt x="8006" y="60817"/>
                    </a:lnTo>
                    <a:lnTo>
                      <a:pt x="616" y="63800"/>
                    </a:lnTo>
                    <a:cubicBezTo>
                      <a:pt x="0" y="63981"/>
                      <a:pt x="0" y="64887"/>
                      <a:pt x="616" y="65104"/>
                    </a:cubicBezTo>
                    <a:cubicBezTo>
                      <a:pt x="3135" y="65751"/>
                      <a:pt x="5654" y="66366"/>
                      <a:pt x="8174" y="66948"/>
                    </a:cubicBezTo>
                    <a:lnTo>
                      <a:pt x="8174" y="66948"/>
                    </a:lnTo>
                    <a:cubicBezTo>
                      <a:pt x="7878" y="78865"/>
                      <a:pt x="6067" y="90747"/>
                      <a:pt x="4890" y="102593"/>
                    </a:cubicBezTo>
                    <a:cubicBezTo>
                      <a:pt x="4310" y="108461"/>
                      <a:pt x="3767" y="114365"/>
                      <a:pt x="3658" y="120233"/>
                    </a:cubicBezTo>
                    <a:cubicBezTo>
                      <a:pt x="3622" y="125231"/>
                      <a:pt x="3332" y="131280"/>
                      <a:pt x="9055" y="133091"/>
                    </a:cubicBezTo>
                    <a:cubicBezTo>
                      <a:pt x="10849" y="133674"/>
                      <a:pt x="12754" y="133785"/>
                      <a:pt x="14650" y="133785"/>
                    </a:cubicBezTo>
                    <a:cubicBezTo>
                      <a:pt x="15816" y="133785"/>
                      <a:pt x="16979" y="133743"/>
                      <a:pt x="18111" y="133743"/>
                    </a:cubicBezTo>
                    <a:cubicBezTo>
                      <a:pt x="19626" y="133773"/>
                      <a:pt x="21153" y="133816"/>
                      <a:pt x="22683" y="133816"/>
                    </a:cubicBezTo>
                    <a:cubicBezTo>
                      <a:pt x="24810" y="133816"/>
                      <a:pt x="26942" y="133733"/>
                      <a:pt x="29050" y="133417"/>
                    </a:cubicBezTo>
                    <a:cubicBezTo>
                      <a:pt x="32237" y="132910"/>
                      <a:pt x="35787" y="131860"/>
                      <a:pt x="38214" y="129578"/>
                    </a:cubicBezTo>
                    <a:cubicBezTo>
                      <a:pt x="40604" y="127332"/>
                      <a:pt x="40930" y="124145"/>
                      <a:pt x="41329" y="121066"/>
                    </a:cubicBezTo>
                    <a:cubicBezTo>
                      <a:pt x="42415" y="112409"/>
                      <a:pt x="41872" y="103680"/>
                      <a:pt x="41582" y="94986"/>
                    </a:cubicBezTo>
                    <a:cubicBezTo>
                      <a:pt x="41292" y="86293"/>
                      <a:pt x="41437" y="77636"/>
                      <a:pt x="41800" y="68980"/>
                    </a:cubicBezTo>
                    <a:cubicBezTo>
                      <a:pt x="42596" y="49535"/>
                      <a:pt x="44298" y="30162"/>
                      <a:pt x="43828" y="10717"/>
                    </a:cubicBezTo>
                    <a:lnTo>
                      <a:pt x="43828" y="10717"/>
                    </a:lnTo>
                    <a:cubicBezTo>
                      <a:pt x="43829" y="10700"/>
                      <a:pt x="43829" y="10682"/>
                      <a:pt x="43828" y="10663"/>
                    </a:cubicBezTo>
                    <a:cubicBezTo>
                      <a:pt x="43652" y="5349"/>
                      <a:pt x="42040" y="1"/>
                      <a:pt x="36034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75" tIns="146275" rIns="146275" bIns="146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3308255" y="2199284"/>
                <a:ext cx="114145" cy="201224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12899" extrusionOk="0">
                    <a:moveTo>
                      <a:pt x="6513" y="1"/>
                    </a:moveTo>
                    <a:cubicBezTo>
                      <a:pt x="6492" y="1"/>
                      <a:pt x="6470" y="2"/>
                      <a:pt x="6448" y="3"/>
                    </a:cubicBezTo>
                    <a:cubicBezTo>
                      <a:pt x="1" y="474"/>
                      <a:pt x="906" y="7538"/>
                      <a:pt x="725" y="12246"/>
                    </a:cubicBezTo>
                    <a:cubicBezTo>
                      <a:pt x="707" y="12681"/>
                      <a:pt x="1042" y="12898"/>
                      <a:pt x="1386" y="12898"/>
                    </a:cubicBezTo>
                    <a:cubicBezTo>
                      <a:pt x="1730" y="12898"/>
                      <a:pt x="2083" y="12681"/>
                      <a:pt x="2101" y="12246"/>
                    </a:cubicBezTo>
                    <a:cubicBezTo>
                      <a:pt x="2210" y="8515"/>
                      <a:pt x="1196" y="1742"/>
                      <a:pt x="6448" y="1380"/>
                    </a:cubicBezTo>
                    <a:cubicBezTo>
                      <a:pt x="7295" y="1309"/>
                      <a:pt x="7317" y="1"/>
                      <a:pt x="6513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75" tIns="146275" rIns="146275" bIns="146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3326977" y="4035796"/>
                <a:ext cx="105050" cy="126703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8122" extrusionOk="0">
                    <a:moveTo>
                      <a:pt x="1213" y="1"/>
                    </a:moveTo>
                    <a:cubicBezTo>
                      <a:pt x="946" y="1"/>
                      <a:pt x="680" y="143"/>
                      <a:pt x="580" y="473"/>
                    </a:cubicBezTo>
                    <a:cubicBezTo>
                      <a:pt x="1" y="2357"/>
                      <a:pt x="254" y="4385"/>
                      <a:pt x="1304" y="6015"/>
                    </a:cubicBezTo>
                    <a:cubicBezTo>
                      <a:pt x="2319" y="7572"/>
                      <a:pt x="4166" y="7898"/>
                      <a:pt x="5868" y="8116"/>
                    </a:cubicBezTo>
                    <a:cubicBezTo>
                      <a:pt x="5902" y="8120"/>
                      <a:pt x="5935" y="8122"/>
                      <a:pt x="5966" y="8122"/>
                    </a:cubicBezTo>
                    <a:cubicBezTo>
                      <a:pt x="6734" y="8122"/>
                      <a:pt x="6669" y="6880"/>
                      <a:pt x="5868" y="6775"/>
                    </a:cubicBezTo>
                    <a:cubicBezTo>
                      <a:pt x="4492" y="6558"/>
                      <a:pt x="2971" y="6341"/>
                      <a:pt x="2246" y="4964"/>
                    </a:cubicBezTo>
                    <a:cubicBezTo>
                      <a:pt x="1558" y="3697"/>
                      <a:pt x="1449" y="2212"/>
                      <a:pt x="1884" y="835"/>
                    </a:cubicBezTo>
                    <a:cubicBezTo>
                      <a:pt x="2037" y="332"/>
                      <a:pt x="1622" y="1"/>
                      <a:pt x="1213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75" tIns="146275" rIns="146275" bIns="146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3"/>
            <p:cNvSpPr txBox="1"/>
            <p:nvPr/>
          </p:nvSpPr>
          <p:spPr>
            <a:xfrm>
              <a:off x="272238" y="1157213"/>
              <a:ext cx="1338485" cy="340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60">
                  <a:solidFill>
                    <a:srgbClr val="000000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TOÁN 6</a:t>
              </a:r>
              <a:endParaRPr sz="256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3272242" y="349387"/>
            <a:ext cx="1109942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CHƯƠNG 1: TẬP HỢP </a:t>
            </a:r>
            <a:r>
              <a:rPr lang="en-US" sz="4320" dirty="0" smtClean="0">
                <a:solidFill>
                  <a:schemeClr val="dk1"/>
                </a:solidFill>
              </a:rPr>
              <a:t>CÁC</a:t>
            </a:r>
            <a:r>
              <a:rPr lang="en-US" sz="432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2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TỰ NHIÊN </a:t>
            </a:r>
            <a:endParaRPr sz="432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5119" y="1857937"/>
            <a:ext cx="5066549" cy="245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2276" y="4873574"/>
            <a:ext cx="3849188" cy="286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521793" y="2244058"/>
            <a:ext cx="8302268" cy="38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toán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xưa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ngón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gặp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hệ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đếm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xuất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toán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lớn.Chương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hệ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đếm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thập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diễn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toán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nhiên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Thật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dàng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thuận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8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tiện</a:t>
            </a:r>
            <a:r>
              <a:rPr lang="en-US" sz="3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!</a:t>
            </a:r>
            <a:endParaRPr sz="348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1190123" y="3426154"/>
            <a:ext cx="9816439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1.3. Bằng cách liệt kê các phần tử, hãy viết các tập hợp sau: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Tập hợp K các số tự nhiên nhỏ hơn 7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Tập hợp D tên các tháng (dương lịch) có 30 ngày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Tập hợp M các chữ cái tiếng Việt trong từ ĐIỆN BIÊN PHỦ</a:t>
            </a:r>
            <a:endParaRPr/>
          </a:p>
        </p:txBody>
      </p:sp>
      <p:sp>
        <p:nvSpPr>
          <p:cNvPr id="573" name="Google Shape;573;p21"/>
          <p:cNvSpPr/>
          <p:nvPr/>
        </p:nvSpPr>
        <p:spPr>
          <a:xfrm>
            <a:off x="1975103" y="5312283"/>
            <a:ext cx="121290" cy="55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85675" rIns="74250" bIns="647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1975103" y="5602553"/>
            <a:ext cx="7512148" cy="39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1" descr="blob:file:///349ddc55-8940-47ee-be9b-86d8cc62da54"/>
          <p:cNvSpPr/>
          <p:nvPr/>
        </p:nvSpPr>
        <p:spPr>
          <a:xfrm>
            <a:off x="2051303" y="5258121"/>
            <a:ext cx="187804" cy="36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1"/>
          <p:cNvSpPr txBox="1"/>
          <p:nvPr/>
        </p:nvSpPr>
        <p:spPr>
          <a:xfrm>
            <a:off x="4194340" y="979611"/>
            <a:ext cx="60926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VẬN DỤNG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418" y="433533"/>
            <a:ext cx="10070944" cy="629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23"/>
          <p:cNvGrpSpPr/>
          <p:nvPr/>
        </p:nvGrpSpPr>
        <p:grpSpPr>
          <a:xfrm>
            <a:off x="4121623" y="4490793"/>
            <a:ext cx="6379925" cy="992483"/>
            <a:chOff x="4319250" y="3137000"/>
            <a:chExt cx="885825" cy="524125"/>
          </a:xfrm>
        </p:grpSpPr>
        <p:sp>
          <p:nvSpPr>
            <p:cNvPr id="587" name="Google Shape;587;p23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23"/>
          <p:cNvGrpSpPr/>
          <p:nvPr/>
        </p:nvGrpSpPr>
        <p:grpSpPr>
          <a:xfrm>
            <a:off x="4901453" y="3653128"/>
            <a:ext cx="4819079" cy="817039"/>
            <a:chOff x="5960495" y="2153863"/>
            <a:chExt cx="3534707" cy="495488"/>
          </a:xfrm>
        </p:grpSpPr>
        <p:sp>
          <p:nvSpPr>
            <p:cNvPr id="599" name="Google Shape;599;p23"/>
            <p:cNvSpPr/>
            <p:nvPr/>
          </p:nvSpPr>
          <p:spPr>
            <a:xfrm>
              <a:off x="6021446" y="2153863"/>
              <a:ext cx="3259576" cy="220765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6109832" y="2223513"/>
              <a:ext cx="3185357" cy="19648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6066337" y="2300001"/>
              <a:ext cx="3428865" cy="152446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6122301" y="2356770"/>
              <a:ext cx="3065348" cy="127634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990023" y="2375009"/>
              <a:ext cx="3315341" cy="274342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5960495" y="2494207"/>
              <a:ext cx="3260275" cy="120072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6122301" y="2432390"/>
              <a:ext cx="3021256" cy="185048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6" name="Google Shape;606;p23"/>
          <p:cNvSpPr txBox="1">
            <a:spLocks noGrp="1"/>
          </p:cNvSpPr>
          <p:nvPr>
            <p:ph type="ctrTitle"/>
          </p:nvPr>
        </p:nvSpPr>
        <p:spPr>
          <a:xfrm>
            <a:off x="1556965" y="864000"/>
            <a:ext cx="11218496" cy="395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1.1 </a:t>
            </a:r>
            <a:r>
              <a:rPr lang="en-US" dirty="0" err="1" smtClean="0"/>
              <a:t>đến</a:t>
            </a:r>
            <a:r>
              <a:rPr lang="en-US" dirty="0" smtClean="0"/>
              <a:t> 1.5 SGK </a:t>
            </a:r>
            <a:r>
              <a:rPr lang="en-US" dirty="0" err="1" smtClean="0"/>
              <a:t>và</a:t>
            </a:r>
            <a:r>
              <a:rPr lang="en-US" smtClean="0"/>
              <a:t> SBT</a:t>
            </a:r>
            <a:endParaRPr dirty="0"/>
          </a:p>
        </p:txBody>
      </p:sp>
      <p:grpSp>
        <p:nvGrpSpPr>
          <p:cNvPr id="628" name="Google Shape;628;p23"/>
          <p:cNvGrpSpPr/>
          <p:nvPr/>
        </p:nvGrpSpPr>
        <p:grpSpPr>
          <a:xfrm rot="-3462324" flipH="1">
            <a:off x="-284426" y="5035225"/>
            <a:ext cx="4389623" cy="1745573"/>
            <a:chOff x="4038775" y="3369325"/>
            <a:chExt cx="1789725" cy="711700"/>
          </a:xfrm>
        </p:grpSpPr>
        <p:sp>
          <p:nvSpPr>
            <p:cNvPr id="629" name="Google Shape;629;p23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23"/>
          <p:cNvGrpSpPr/>
          <p:nvPr/>
        </p:nvGrpSpPr>
        <p:grpSpPr>
          <a:xfrm>
            <a:off x="957224" y="852436"/>
            <a:ext cx="3075059" cy="522776"/>
            <a:chOff x="1816609" y="3851001"/>
            <a:chExt cx="1093674" cy="222193"/>
          </a:xfrm>
        </p:grpSpPr>
        <p:sp>
          <p:nvSpPr>
            <p:cNvPr id="649" name="Google Shape;649;p23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8" name="Google Shape;658;p23"/>
          <p:cNvGrpSpPr/>
          <p:nvPr/>
        </p:nvGrpSpPr>
        <p:grpSpPr>
          <a:xfrm>
            <a:off x="11559104" y="7115372"/>
            <a:ext cx="2792933" cy="368276"/>
            <a:chOff x="1394800" y="3522000"/>
            <a:chExt cx="1048650" cy="138275"/>
          </a:xfrm>
        </p:grpSpPr>
        <p:sp>
          <p:nvSpPr>
            <p:cNvPr id="659" name="Google Shape;659;p2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23"/>
          <p:cNvGrpSpPr/>
          <p:nvPr/>
        </p:nvGrpSpPr>
        <p:grpSpPr>
          <a:xfrm rot="514806">
            <a:off x="11391871" y="2707244"/>
            <a:ext cx="1788898" cy="1402273"/>
            <a:chOff x="378575" y="1776375"/>
            <a:chExt cx="737425" cy="578050"/>
          </a:xfrm>
        </p:grpSpPr>
        <p:sp>
          <p:nvSpPr>
            <p:cNvPr id="669" name="Google Shape;669;p23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23"/>
          <p:cNvGrpSpPr/>
          <p:nvPr/>
        </p:nvGrpSpPr>
        <p:grpSpPr>
          <a:xfrm rot="-130633" flipH="1">
            <a:off x="4798295" y="2131233"/>
            <a:ext cx="5368901" cy="368266"/>
            <a:chOff x="4345425" y="2175475"/>
            <a:chExt cx="800750" cy="176025"/>
          </a:xfrm>
        </p:grpSpPr>
        <p:sp>
          <p:nvSpPr>
            <p:cNvPr id="682" name="Google Shape;682;p2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"/>
          <p:cNvGrpSpPr/>
          <p:nvPr/>
        </p:nvGrpSpPr>
        <p:grpSpPr>
          <a:xfrm>
            <a:off x="7673726" y="7095955"/>
            <a:ext cx="3697120" cy="513475"/>
            <a:chOff x="1394800" y="3522000"/>
            <a:chExt cx="1048650" cy="138275"/>
          </a:xfrm>
        </p:grpSpPr>
        <p:sp>
          <p:nvSpPr>
            <p:cNvPr id="129" name="Google Shape;129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4"/>
          <p:cNvSpPr txBox="1"/>
          <p:nvPr/>
        </p:nvSpPr>
        <p:spPr>
          <a:xfrm>
            <a:off x="3524580" y="1049411"/>
            <a:ext cx="8134020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19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1: TẬP HỢP</a:t>
            </a:r>
            <a:endParaRPr sz="7919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410" y="4208417"/>
            <a:ext cx="11898630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-1188960" y="1122029"/>
            <a:ext cx="15819361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rgbClr val="A0F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5"/>
          <p:cNvGrpSpPr/>
          <p:nvPr/>
        </p:nvGrpSpPr>
        <p:grpSpPr>
          <a:xfrm>
            <a:off x="310579" y="2"/>
            <a:ext cx="3364438" cy="2088540"/>
            <a:chOff x="194111" y="0"/>
            <a:chExt cx="1915477" cy="1402535"/>
          </a:xfrm>
        </p:grpSpPr>
        <p:sp>
          <p:nvSpPr>
            <p:cNvPr id="146" name="Google Shape;146;p5"/>
            <p:cNvSpPr/>
            <p:nvPr/>
          </p:nvSpPr>
          <p:spPr>
            <a:xfrm>
              <a:off x="248860" y="22779"/>
              <a:ext cx="1860728" cy="1347307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94111" y="0"/>
              <a:ext cx="1915477" cy="140253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rgbClr val="A0FFA0"/>
            </a:solidFill>
            <a:ln w="9525" cap="flat" cmpd="sng">
              <a:solidFill>
                <a:srgbClr val="A0FF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p5" descr="Tongue Frog Sticker by Fruit by the Foot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476" y="-136383"/>
            <a:ext cx="2134261" cy="21342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5"/>
          <p:cNvGrpSpPr/>
          <p:nvPr/>
        </p:nvGrpSpPr>
        <p:grpSpPr>
          <a:xfrm>
            <a:off x="920477" y="1299194"/>
            <a:ext cx="1945403" cy="573088"/>
            <a:chOff x="135275" y="1055962"/>
            <a:chExt cx="1717449" cy="505937"/>
          </a:xfrm>
        </p:grpSpPr>
        <p:grpSp>
          <p:nvGrpSpPr>
            <p:cNvPr id="150" name="Google Shape;150;p5"/>
            <p:cNvGrpSpPr/>
            <p:nvPr/>
          </p:nvGrpSpPr>
          <p:grpSpPr>
            <a:xfrm rot="5400000">
              <a:off x="644172" y="547065"/>
              <a:ext cx="503650" cy="1521443"/>
              <a:chOff x="3226403" y="2109272"/>
              <a:chExt cx="691049" cy="2087545"/>
            </a:xfrm>
          </p:grpSpPr>
          <p:sp>
            <p:nvSpPr>
              <p:cNvPr id="151" name="Google Shape;151;p5"/>
              <p:cNvSpPr/>
              <p:nvPr/>
            </p:nvSpPr>
            <p:spPr>
              <a:xfrm>
                <a:off x="3226403" y="2109272"/>
                <a:ext cx="691049" cy="2087545"/>
              </a:xfrm>
              <a:custGeom>
                <a:avLst/>
                <a:gdLst/>
                <a:ahLst/>
                <a:cxnLst/>
                <a:rect l="l" t="t" r="r" b="b"/>
                <a:pathLst>
                  <a:path w="44298" h="133817" extrusionOk="0">
                    <a:moveTo>
                      <a:pt x="36214" y="1313"/>
                    </a:moveTo>
                    <a:cubicBezTo>
                      <a:pt x="37058" y="1313"/>
                      <a:pt x="37890" y="1417"/>
                      <a:pt x="38684" y="1753"/>
                    </a:cubicBezTo>
                    <a:cubicBezTo>
                      <a:pt x="42017" y="3129"/>
                      <a:pt x="42343" y="7512"/>
                      <a:pt x="42452" y="10663"/>
                    </a:cubicBezTo>
                    <a:cubicBezTo>
                      <a:pt x="42452" y="10666"/>
                      <a:pt x="42452" y="10669"/>
                      <a:pt x="42452" y="10672"/>
                    </a:cubicBezTo>
                    <a:lnTo>
                      <a:pt x="42452" y="10672"/>
                    </a:lnTo>
                    <a:cubicBezTo>
                      <a:pt x="42452" y="10681"/>
                      <a:pt x="42452" y="10690"/>
                      <a:pt x="42452" y="10700"/>
                    </a:cubicBezTo>
                    <a:cubicBezTo>
                      <a:pt x="42850" y="26492"/>
                      <a:pt x="41800" y="42284"/>
                      <a:pt x="40966" y="58041"/>
                    </a:cubicBezTo>
                    <a:cubicBezTo>
                      <a:pt x="40496" y="66082"/>
                      <a:pt x="40170" y="74123"/>
                      <a:pt x="40097" y="82164"/>
                    </a:cubicBezTo>
                    <a:cubicBezTo>
                      <a:pt x="40025" y="90205"/>
                      <a:pt x="40459" y="98101"/>
                      <a:pt x="40604" y="106070"/>
                    </a:cubicBezTo>
                    <a:cubicBezTo>
                      <a:pt x="40713" y="110054"/>
                      <a:pt x="40604" y="114039"/>
                      <a:pt x="40278" y="118023"/>
                    </a:cubicBezTo>
                    <a:cubicBezTo>
                      <a:pt x="39952" y="122189"/>
                      <a:pt x="39807" y="127078"/>
                      <a:pt x="35968" y="129578"/>
                    </a:cubicBezTo>
                    <a:cubicBezTo>
                      <a:pt x="32145" y="132103"/>
                      <a:pt x="27336" y="132585"/>
                      <a:pt x="22573" y="132585"/>
                    </a:cubicBezTo>
                    <a:cubicBezTo>
                      <a:pt x="19754" y="132585"/>
                      <a:pt x="16952" y="132416"/>
                      <a:pt x="14380" y="132403"/>
                    </a:cubicBezTo>
                    <a:cubicBezTo>
                      <a:pt x="11048" y="132403"/>
                      <a:pt x="6882" y="131968"/>
                      <a:pt x="5614" y="128274"/>
                    </a:cubicBezTo>
                    <a:cubicBezTo>
                      <a:pt x="4745" y="125883"/>
                      <a:pt x="4999" y="122768"/>
                      <a:pt x="5035" y="120233"/>
                    </a:cubicBezTo>
                    <a:cubicBezTo>
                      <a:pt x="5144" y="114763"/>
                      <a:pt x="5578" y="109294"/>
                      <a:pt x="6122" y="103861"/>
                    </a:cubicBezTo>
                    <a:cubicBezTo>
                      <a:pt x="7317" y="91401"/>
                      <a:pt x="9273" y="78904"/>
                      <a:pt x="9526" y="66372"/>
                    </a:cubicBezTo>
                    <a:cubicBezTo>
                      <a:pt x="9526" y="66046"/>
                      <a:pt x="9309" y="65792"/>
                      <a:pt x="9019" y="65720"/>
                    </a:cubicBezTo>
                    <a:cubicBezTo>
                      <a:pt x="6995" y="65282"/>
                      <a:pt x="4970" y="64803"/>
                      <a:pt x="2946" y="64282"/>
                    </a:cubicBezTo>
                    <a:lnTo>
                      <a:pt x="2946" y="64282"/>
                    </a:lnTo>
                    <a:lnTo>
                      <a:pt x="8874" y="61916"/>
                    </a:lnTo>
                    <a:cubicBezTo>
                      <a:pt x="9164" y="61808"/>
                      <a:pt x="9381" y="61554"/>
                      <a:pt x="9381" y="61264"/>
                    </a:cubicBezTo>
                    <a:cubicBezTo>
                      <a:pt x="8476" y="49022"/>
                      <a:pt x="5832" y="36996"/>
                      <a:pt x="4999" y="24790"/>
                    </a:cubicBezTo>
                    <a:cubicBezTo>
                      <a:pt x="4600" y="19139"/>
                      <a:pt x="3731" y="11641"/>
                      <a:pt x="7136" y="6751"/>
                    </a:cubicBezTo>
                    <a:cubicBezTo>
                      <a:pt x="10351" y="2184"/>
                      <a:pt x="17181" y="1431"/>
                      <a:pt x="22828" y="1431"/>
                    </a:cubicBezTo>
                    <a:cubicBezTo>
                      <a:pt x="23988" y="1431"/>
                      <a:pt x="25097" y="1462"/>
                      <a:pt x="26116" y="1499"/>
                    </a:cubicBezTo>
                    <a:cubicBezTo>
                      <a:pt x="27654" y="1550"/>
                      <a:pt x="29192" y="1618"/>
                      <a:pt x="30730" y="1618"/>
                    </a:cubicBezTo>
                    <a:cubicBezTo>
                      <a:pt x="31401" y="1618"/>
                      <a:pt x="32073" y="1605"/>
                      <a:pt x="32744" y="1572"/>
                    </a:cubicBezTo>
                    <a:cubicBezTo>
                      <a:pt x="33876" y="1509"/>
                      <a:pt x="35055" y="1313"/>
                      <a:pt x="36214" y="1313"/>
                    </a:cubicBezTo>
                    <a:close/>
                    <a:moveTo>
                      <a:pt x="36034" y="1"/>
                    </a:moveTo>
                    <a:cubicBezTo>
                      <a:pt x="35859" y="1"/>
                      <a:pt x="35680" y="5"/>
                      <a:pt x="35497" y="14"/>
                    </a:cubicBezTo>
                    <a:cubicBezTo>
                      <a:pt x="33944" y="80"/>
                      <a:pt x="32395" y="98"/>
                      <a:pt x="30846" y="98"/>
                    </a:cubicBezTo>
                    <a:cubicBezTo>
                      <a:pt x="28887" y="98"/>
                      <a:pt x="26928" y="69"/>
                      <a:pt x="24958" y="69"/>
                    </a:cubicBezTo>
                    <a:cubicBezTo>
                      <a:pt x="24163" y="69"/>
                      <a:pt x="23366" y="73"/>
                      <a:pt x="22566" y="87"/>
                    </a:cubicBezTo>
                    <a:cubicBezTo>
                      <a:pt x="19161" y="159"/>
                      <a:pt x="15503" y="558"/>
                      <a:pt x="12279" y="1644"/>
                    </a:cubicBezTo>
                    <a:cubicBezTo>
                      <a:pt x="5977" y="3781"/>
                      <a:pt x="3767" y="9142"/>
                      <a:pt x="3441" y="15408"/>
                    </a:cubicBezTo>
                    <a:cubicBezTo>
                      <a:pt x="3079" y="22653"/>
                      <a:pt x="4021" y="30042"/>
                      <a:pt x="4962" y="37214"/>
                    </a:cubicBezTo>
                    <a:cubicBezTo>
                      <a:pt x="6029" y="45070"/>
                      <a:pt x="7374" y="52926"/>
                      <a:pt x="8006" y="60817"/>
                    </a:cubicBezTo>
                    <a:lnTo>
                      <a:pt x="8006" y="60817"/>
                    </a:lnTo>
                    <a:lnTo>
                      <a:pt x="616" y="63800"/>
                    </a:lnTo>
                    <a:cubicBezTo>
                      <a:pt x="0" y="63981"/>
                      <a:pt x="0" y="64887"/>
                      <a:pt x="616" y="65104"/>
                    </a:cubicBezTo>
                    <a:cubicBezTo>
                      <a:pt x="3135" y="65751"/>
                      <a:pt x="5654" y="66366"/>
                      <a:pt x="8174" y="66948"/>
                    </a:cubicBezTo>
                    <a:lnTo>
                      <a:pt x="8174" y="66948"/>
                    </a:lnTo>
                    <a:cubicBezTo>
                      <a:pt x="7878" y="78865"/>
                      <a:pt x="6067" y="90747"/>
                      <a:pt x="4890" y="102593"/>
                    </a:cubicBezTo>
                    <a:cubicBezTo>
                      <a:pt x="4310" y="108461"/>
                      <a:pt x="3767" y="114365"/>
                      <a:pt x="3658" y="120233"/>
                    </a:cubicBezTo>
                    <a:cubicBezTo>
                      <a:pt x="3622" y="125231"/>
                      <a:pt x="3332" y="131280"/>
                      <a:pt x="9055" y="133091"/>
                    </a:cubicBezTo>
                    <a:cubicBezTo>
                      <a:pt x="10849" y="133674"/>
                      <a:pt x="12754" y="133785"/>
                      <a:pt x="14650" y="133785"/>
                    </a:cubicBezTo>
                    <a:cubicBezTo>
                      <a:pt x="15816" y="133785"/>
                      <a:pt x="16979" y="133743"/>
                      <a:pt x="18111" y="133743"/>
                    </a:cubicBezTo>
                    <a:cubicBezTo>
                      <a:pt x="19626" y="133773"/>
                      <a:pt x="21153" y="133816"/>
                      <a:pt x="22683" y="133816"/>
                    </a:cubicBezTo>
                    <a:cubicBezTo>
                      <a:pt x="24810" y="133816"/>
                      <a:pt x="26942" y="133733"/>
                      <a:pt x="29050" y="133417"/>
                    </a:cubicBezTo>
                    <a:cubicBezTo>
                      <a:pt x="32237" y="132910"/>
                      <a:pt x="35787" y="131860"/>
                      <a:pt x="38214" y="129578"/>
                    </a:cubicBezTo>
                    <a:cubicBezTo>
                      <a:pt x="40604" y="127332"/>
                      <a:pt x="40930" y="124145"/>
                      <a:pt x="41329" y="121066"/>
                    </a:cubicBezTo>
                    <a:cubicBezTo>
                      <a:pt x="42415" y="112409"/>
                      <a:pt x="41872" y="103680"/>
                      <a:pt x="41582" y="94986"/>
                    </a:cubicBezTo>
                    <a:cubicBezTo>
                      <a:pt x="41292" y="86293"/>
                      <a:pt x="41437" y="77636"/>
                      <a:pt x="41800" y="68980"/>
                    </a:cubicBezTo>
                    <a:cubicBezTo>
                      <a:pt x="42596" y="49535"/>
                      <a:pt x="44298" y="30162"/>
                      <a:pt x="43828" y="10717"/>
                    </a:cubicBezTo>
                    <a:lnTo>
                      <a:pt x="43828" y="10717"/>
                    </a:lnTo>
                    <a:cubicBezTo>
                      <a:pt x="43829" y="10700"/>
                      <a:pt x="43829" y="10682"/>
                      <a:pt x="43828" y="10663"/>
                    </a:cubicBezTo>
                    <a:cubicBezTo>
                      <a:pt x="43652" y="5349"/>
                      <a:pt x="42040" y="1"/>
                      <a:pt x="36034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75" tIns="146275" rIns="146275" bIns="146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3308255" y="2199284"/>
                <a:ext cx="114145" cy="201224"/>
              </a:xfrm>
              <a:custGeom>
                <a:avLst/>
                <a:gdLst/>
                <a:ahLst/>
                <a:cxnLst/>
                <a:rect l="l" t="t" r="r" b="b"/>
                <a:pathLst>
                  <a:path w="7317" h="12899" extrusionOk="0">
                    <a:moveTo>
                      <a:pt x="6513" y="1"/>
                    </a:moveTo>
                    <a:cubicBezTo>
                      <a:pt x="6492" y="1"/>
                      <a:pt x="6470" y="2"/>
                      <a:pt x="6448" y="3"/>
                    </a:cubicBezTo>
                    <a:cubicBezTo>
                      <a:pt x="1" y="474"/>
                      <a:pt x="906" y="7538"/>
                      <a:pt x="725" y="12246"/>
                    </a:cubicBezTo>
                    <a:cubicBezTo>
                      <a:pt x="707" y="12681"/>
                      <a:pt x="1042" y="12898"/>
                      <a:pt x="1386" y="12898"/>
                    </a:cubicBezTo>
                    <a:cubicBezTo>
                      <a:pt x="1730" y="12898"/>
                      <a:pt x="2083" y="12681"/>
                      <a:pt x="2101" y="12246"/>
                    </a:cubicBezTo>
                    <a:cubicBezTo>
                      <a:pt x="2210" y="8515"/>
                      <a:pt x="1196" y="1742"/>
                      <a:pt x="6448" y="1380"/>
                    </a:cubicBezTo>
                    <a:cubicBezTo>
                      <a:pt x="7295" y="1309"/>
                      <a:pt x="7317" y="1"/>
                      <a:pt x="6513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75" tIns="146275" rIns="146275" bIns="146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3326977" y="4035796"/>
                <a:ext cx="105050" cy="126703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8122" extrusionOk="0">
                    <a:moveTo>
                      <a:pt x="1213" y="1"/>
                    </a:moveTo>
                    <a:cubicBezTo>
                      <a:pt x="946" y="1"/>
                      <a:pt x="680" y="143"/>
                      <a:pt x="580" y="473"/>
                    </a:cubicBezTo>
                    <a:cubicBezTo>
                      <a:pt x="1" y="2357"/>
                      <a:pt x="254" y="4385"/>
                      <a:pt x="1304" y="6015"/>
                    </a:cubicBezTo>
                    <a:cubicBezTo>
                      <a:pt x="2319" y="7572"/>
                      <a:pt x="4166" y="7898"/>
                      <a:pt x="5868" y="8116"/>
                    </a:cubicBezTo>
                    <a:cubicBezTo>
                      <a:pt x="5902" y="8120"/>
                      <a:pt x="5935" y="8122"/>
                      <a:pt x="5966" y="8122"/>
                    </a:cubicBezTo>
                    <a:cubicBezTo>
                      <a:pt x="6734" y="8122"/>
                      <a:pt x="6669" y="6880"/>
                      <a:pt x="5868" y="6775"/>
                    </a:cubicBezTo>
                    <a:cubicBezTo>
                      <a:pt x="4492" y="6558"/>
                      <a:pt x="2971" y="6341"/>
                      <a:pt x="2246" y="4964"/>
                    </a:cubicBezTo>
                    <a:cubicBezTo>
                      <a:pt x="1558" y="3697"/>
                      <a:pt x="1449" y="2212"/>
                      <a:pt x="1884" y="835"/>
                    </a:cubicBezTo>
                    <a:cubicBezTo>
                      <a:pt x="2037" y="332"/>
                      <a:pt x="1622" y="1"/>
                      <a:pt x="1213" y="1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146275" tIns="146275" rIns="146275" bIns="146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8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5"/>
            <p:cNvSpPr txBox="1"/>
            <p:nvPr/>
          </p:nvSpPr>
          <p:spPr>
            <a:xfrm>
              <a:off x="135275" y="1132592"/>
              <a:ext cx="1717449" cy="42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60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rPr>
                <a:t>Quan sát</a:t>
              </a:r>
              <a:endParaRPr sz="256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endParaRPr>
            </a:p>
          </p:txBody>
        </p:sp>
      </p:grpSp>
      <p:sp>
        <p:nvSpPr>
          <p:cNvPr id="155" name="Google Shape;155;p5"/>
          <p:cNvSpPr txBox="1"/>
          <p:nvPr/>
        </p:nvSpPr>
        <p:spPr>
          <a:xfrm>
            <a:off x="5703026" y="302884"/>
            <a:ext cx="4591049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vẽ sau ?</a:t>
            </a:r>
            <a:endParaRPr sz="335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0466" y="4540997"/>
            <a:ext cx="4202825" cy="283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t="11706" r="5111"/>
          <a:stretch/>
        </p:blipFill>
        <p:spPr>
          <a:xfrm>
            <a:off x="9687913" y="1822168"/>
            <a:ext cx="4033019" cy="234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1407830" y="4116889"/>
            <a:ext cx="2787815" cy="128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 hợp những cái bàn trong lớp học</a:t>
            </a:r>
            <a:endParaRPr sz="259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5375119" y="4116890"/>
            <a:ext cx="3205872" cy="89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 hợp các cây trong sân trường.</a:t>
            </a:r>
            <a:endParaRPr sz="259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596791" y="7139135"/>
            <a:ext cx="2762528" cy="89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 hợp học sinh lớp 6A</a:t>
            </a:r>
            <a:endParaRPr sz="259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443268" y="7041073"/>
            <a:ext cx="3195333" cy="89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Tập hợp các số tự nhiên nhỏ hơn 4</a:t>
            </a:r>
            <a:endParaRPr sz="259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" descr="Địa chỉ thanh lý bàn học cũ tại Hà Nội"/>
          <p:cNvPicPr preferRelativeResize="0"/>
          <p:nvPr/>
        </p:nvPicPr>
        <p:blipFill rotWithShape="1">
          <a:blip r:embed="rId6">
            <a:alphaModFix/>
          </a:blip>
          <a:srcRect l="1270"/>
          <a:stretch/>
        </p:blipFill>
        <p:spPr>
          <a:xfrm>
            <a:off x="1443268" y="2088541"/>
            <a:ext cx="2752376" cy="1867836"/>
          </a:xfrm>
          <a:custGeom>
            <a:avLst/>
            <a:gdLst/>
            <a:ahLst/>
            <a:cxnLst/>
            <a:rect l="l" t="t" r="r" b="b"/>
            <a:pathLst>
              <a:path w="2293647" h="1556530" extrusionOk="0">
                <a:moveTo>
                  <a:pt x="0" y="0"/>
                </a:moveTo>
                <a:lnTo>
                  <a:pt x="2072259" y="0"/>
                </a:lnTo>
                <a:lnTo>
                  <a:pt x="2293647" y="221388"/>
                </a:lnTo>
                <a:lnTo>
                  <a:pt x="2293647" y="1556530"/>
                </a:lnTo>
                <a:lnTo>
                  <a:pt x="250919" y="1556530"/>
                </a:lnTo>
                <a:lnTo>
                  <a:pt x="0" y="1305611"/>
                </a:lnTo>
                <a:close/>
              </a:path>
            </a:pathLst>
          </a:custGeom>
          <a:noFill/>
          <a:ln w="25400" cap="flat" cmpd="sng">
            <a:solidFill>
              <a:srgbClr val="DA98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5" descr="Vector Cây - Vector tree 1 - Chiều Thứ Bảy"/>
          <p:cNvPicPr preferRelativeResize="0"/>
          <p:nvPr/>
        </p:nvPicPr>
        <p:blipFill rotWithShape="1">
          <a:blip r:embed="rId7">
            <a:alphaModFix/>
          </a:blip>
          <a:srcRect t="19682" r="11323" b="12921"/>
          <a:stretch/>
        </p:blipFill>
        <p:spPr>
          <a:xfrm>
            <a:off x="5445780" y="2073205"/>
            <a:ext cx="2991996" cy="1907177"/>
          </a:xfrm>
          <a:custGeom>
            <a:avLst/>
            <a:gdLst/>
            <a:ahLst/>
            <a:cxnLst/>
            <a:rect l="l" t="t" r="r" b="b"/>
            <a:pathLst>
              <a:path w="2314787" h="1475506" extrusionOk="0">
                <a:moveTo>
                  <a:pt x="0" y="0"/>
                </a:moveTo>
                <a:lnTo>
                  <a:pt x="2078809" y="0"/>
                </a:lnTo>
                <a:lnTo>
                  <a:pt x="2314787" y="235978"/>
                </a:lnTo>
                <a:lnTo>
                  <a:pt x="2314787" y="1475506"/>
                </a:lnTo>
                <a:lnTo>
                  <a:pt x="225008" y="1475506"/>
                </a:lnTo>
                <a:lnTo>
                  <a:pt x="0" y="1250498"/>
                </a:lnTo>
                <a:close/>
              </a:path>
            </a:pathLst>
          </a:custGeom>
          <a:noFill/>
          <a:ln w="25400" cap="flat" cmpd="sng">
            <a:solidFill>
              <a:srgbClr val="DFA15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5" descr="Get Learn 123 for Kids - Microsoft Store"/>
          <p:cNvPicPr preferRelativeResize="0"/>
          <p:nvPr/>
        </p:nvPicPr>
        <p:blipFill rotWithShape="1">
          <a:blip r:embed="rId8">
            <a:alphaModFix/>
          </a:blip>
          <a:srcRect t="33661" r="1355" b="9795"/>
          <a:stretch/>
        </p:blipFill>
        <p:spPr>
          <a:xfrm>
            <a:off x="1604191" y="5026952"/>
            <a:ext cx="2851022" cy="1867836"/>
          </a:xfrm>
          <a:custGeom>
            <a:avLst/>
            <a:gdLst/>
            <a:ahLst/>
            <a:cxnLst/>
            <a:rect l="l" t="t" r="r" b="b"/>
            <a:pathLst>
              <a:path w="2818757" h="1615733" extrusionOk="0">
                <a:moveTo>
                  <a:pt x="0" y="0"/>
                </a:moveTo>
                <a:lnTo>
                  <a:pt x="2549463" y="0"/>
                </a:lnTo>
                <a:lnTo>
                  <a:pt x="2818757" y="269294"/>
                </a:lnTo>
                <a:lnTo>
                  <a:pt x="2818757" y="1615733"/>
                </a:lnTo>
                <a:lnTo>
                  <a:pt x="251936" y="1615733"/>
                </a:lnTo>
                <a:lnTo>
                  <a:pt x="0" y="1363797"/>
                </a:lnTo>
                <a:close/>
              </a:path>
            </a:pathLst>
          </a:custGeom>
          <a:noFill/>
          <a:ln w="25400" cap="flat" cmpd="sng">
            <a:solidFill>
              <a:srgbClr val="F0AE5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5" descr="Download Free png Vector Discuss Learning, Recess, Table, Explain ..."/>
          <p:cNvPicPr preferRelativeResize="0"/>
          <p:nvPr/>
        </p:nvPicPr>
        <p:blipFill rotWithShape="1">
          <a:blip r:embed="rId9">
            <a:alphaModFix/>
          </a:blip>
          <a:srcRect t="19550" b="19550"/>
          <a:stretch/>
        </p:blipFill>
        <p:spPr>
          <a:xfrm>
            <a:off x="5371092" y="4974820"/>
            <a:ext cx="3062359" cy="1867836"/>
          </a:xfrm>
          <a:custGeom>
            <a:avLst/>
            <a:gdLst/>
            <a:ahLst/>
            <a:cxnLst/>
            <a:rect l="l" t="t" r="r" b="b"/>
            <a:pathLst>
              <a:path w="2879938" h="1756571" extrusionOk="0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 cap="flat" cmpd="sng">
            <a:solidFill>
              <a:srgbClr val="F0AE5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/>
          <p:nvPr/>
        </p:nvSpPr>
        <p:spPr>
          <a:xfrm>
            <a:off x="-1188960" y="1122029"/>
            <a:ext cx="15819361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rgbClr val="A0F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>
            <a:off x="140422" y="-98232"/>
            <a:ext cx="3064763" cy="2244056"/>
            <a:chOff x="194111" y="0"/>
            <a:chExt cx="1915477" cy="1402535"/>
          </a:xfrm>
        </p:grpSpPr>
        <p:sp>
          <p:nvSpPr>
            <p:cNvPr id="172" name="Google Shape;172;p6"/>
            <p:cNvSpPr/>
            <p:nvPr/>
          </p:nvSpPr>
          <p:spPr>
            <a:xfrm>
              <a:off x="248860" y="22779"/>
              <a:ext cx="1860728" cy="1347307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94111" y="0"/>
              <a:ext cx="1915477" cy="140253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rgbClr val="A0FFA0"/>
            </a:solidFill>
            <a:ln w="9525" cap="flat" cmpd="sng">
              <a:solidFill>
                <a:srgbClr val="A0FF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rot="5400000">
            <a:off x="1080853" y="629570"/>
            <a:ext cx="570497" cy="1723381"/>
            <a:chOff x="3226403" y="2109272"/>
            <a:chExt cx="691049" cy="2087545"/>
          </a:xfrm>
        </p:grpSpPr>
        <p:sp>
          <p:nvSpPr>
            <p:cNvPr id="175" name="Google Shape;175;p6"/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6"/>
          <p:cNvSpPr txBox="1"/>
          <p:nvPr/>
        </p:nvSpPr>
        <p:spPr>
          <a:xfrm>
            <a:off x="3462941" y="486429"/>
            <a:ext cx="9585695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Tập hợp và phần tử của tập hợp.</a:t>
            </a:r>
            <a:endParaRPr sz="3359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79" name="Google Shape;179;p6" descr="Gambar terkait | Cosas lindas para dibujar, Protectores de pantalla lindos,  Gif lind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43" y="25445"/>
            <a:ext cx="1579355" cy="142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740641" y="1258375"/>
            <a:ext cx="1516140" cy="48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TOÁN 6</a:t>
            </a:r>
            <a:endParaRPr sz="256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691590" y="2300859"/>
            <a:ext cx="10472801" cy="241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bên cho biết: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Tập hợp M gồm các số nào có trong hình quả trứng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Tập hợp M gồm các số nào không trong hình quả trứng ?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 r="5854"/>
          <a:stretch/>
        </p:blipFill>
        <p:spPr>
          <a:xfrm>
            <a:off x="10453993" y="1505652"/>
            <a:ext cx="4155665" cy="253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-1188960" y="1252078"/>
            <a:ext cx="15819361" cy="177616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rgbClr val="A0FF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7"/>
          <p:cNvGrpSpPr/>
          <p:nvPr/>
        </p:nvGrpSpPr>
        <p:grpSpPr>
          <a:xfrm>
            <a:off x="-63679" y="-178884"/>
            <a:ext cx="3658139" cy="1846192"/>
            <a:chOff x="194111" y="0"/>
            <a:chExt cx="1915477" cy="1402535"/>
          </a:xfrm>
        </p:grpSpPr>
        <p:sp>
          <p:nvSpPr>
            <p:cNvPr id="190" name="Google Shape;190;p7"/>
            <p:cNvSpPr/>
            <p:nvPr/>
          </p:nvSpPr>
          <p:spPr>
            <a:xfrm>
              <a:off x="248860" y="22779"/>
              <a:ext cx="1860728" cy="1347307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94111" y="0"/>
              <a:ext cx="1915477" cy="140253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rgbClr val="A0FFA0"/>
            </a:solidFill>
            <a:ln w="9525" cap="flat" cmpd="sng">
              <a:solidFill>
                <a:srgbClr val="A0FF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2" name="Google Shape;192;p7" descr="Gambar terkait | Cosas lindas para dibujar, Protectores de pantalla lindos,  Gif lind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708" y="-280466"/>
            <a:ext cx="1551898" cy="140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830926" y="1093904"/>
            <a:ext cx="1516140" cy="48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TOÁN 6</a:t>
            </a:r>
            <a:endParaRPr sz="256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3462941" y="486429"/>
            <a:ext cx="9585695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Tập hợp và phần tử của tập hợp.</a:t>
            </a:r>
            <a:endParaRPr sz="3359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9097" y="1773629"/>
            <a:ext cx="4838158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830926" y="1895514"/>
            <a:ext cx="8818171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GHI NHỚ:</a:t>
            </a:r>
            <a:endParaRPr sz="288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Một tập hợp ( gọi tắt là tập ) bao gồm những đối tượng nhất định. Các đối tượng ấy được gọi là những phần tử của tập hợp.</a:t>
            </a:r>
            <a:endParaRPr sz="288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720709" y="3673391"/>
            <a:ext cx="7658315" cy="27515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1670" r="-715" b="-26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2813" y="5245826"/>
            <a:ext cx="85344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8">
            <a:alphaModFix/>
          </a:blip>
          <a:srcRect r="5854"/>
          <a:stretch/>
        </p:blipFill>
        <p:spPr>
          <a:xfrm>
            <a:off x="10359116" y="5484066"/>
            <a:ext cx="4155665" cy="253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3171" y="6671585"/>
            <a:ext cx="1011556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82907" y="6671585"/>
            <a:ext cx="1011554" cy="4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90776" y="6656345"/>
            <a:ext cx="1013460" cy="4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84321" y="6721115"/>
            <a:ext cx="853440" cy="3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64581" y="6743975"/>
            <a:ext cx="80772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/>
          <p:nvPr/>
        </p:nvSpPr>
        <p:spPr>
          <a:xfrm>
            <a:off x="400682" y="7618924"/>
            <a:ext cx="970534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Người ta thường đặt tên tập hợp bằng chữ cái in hoa : A,B,C,...</a:t>
            </a:r>
            <a:endParaRPr sz="288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/>
          <p:nvPr/>
        </p:nvSpPr>
        <p:spPr>
          <a:xfrm>
            <a:off x="2909310" y="446047"/>
            <a:ext cx="6827520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54102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Phiếu học tập số 1: </a:t>
            </a:r>
            <a:endParaRPr sz="335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41020" algn="ctr" rtl="0">
              <a:spcBef>
                <a:spcPts val="0"/>
              </a:spcBef>
              <a:spcAft>
                <a:spcPts val="0"/>
              </a:spcAft>
              <a:buNone/>
            </a:pPr>
            <a:endParaRPr sz="335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362592" y="1701017"/>
            <a:ext cx="8429897" cy="5539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9888" b="-29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8"/>
          <p:cNvSpPr/>
          <p:nvPr/>
        </p:nvSpPr>
        <p:spPr>
          <a:xfrm>
            <a:off x="362593" y="2368396"/>
            <a:ext cx="1207292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54102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.... A;      7.... A ;        5.... A;      6 ....A                                                         </a:t>
            </a:r>
            <a:endParaRPr sz="28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41020" algn="l" rtl="0">
              <a:spcBef>
                <a:spcPts val="0"/>
              </a:spcBef>
              <a:spcAft>
                <a:spcPts val="0"/>
              </a:spcAft>
              <a:buNone/>
            </a:pPr>
            <a:endParaRPr sz="28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398486" y="2841780"/>
            <a:ext cx="9736704" cy="210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541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	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nằm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:.......................</a:t>
            </a:r>
            <a:endParaRPr sz="28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41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chứa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...............................................</a:t>
            </a:r>
            <a:endParaRPr sz="28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4102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8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............................................</a:t>
            </a:r>
            <a:endParaRPr sz="288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9838" y="1366196"/>
            <a:ext cx="499872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1557" y="2349006"/>
            <a:ext cx="557341" cy="50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8727" y="2401738"/>
            <a:ext cx="1094176" cy="54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5042" y="2428787"/>
            <a:ext cx="530898" cy="48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1450" y="2421160"/>
            <a:ext cx="993480" cy="4967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7989403" y="2962298"/>
            <a:ext cx="169881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2; 4; 5</a:t>
            </a:r>
            <a:endParaRPr sz="288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607959" y="3641869"/>
            <a:ext cx="213971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6; 7</a:t>
            </a:r>
            <a:endParaRPr sz="288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045871" y="4295871"/>
            <a:ext cx="247856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88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288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288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88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8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931236" y="5404910"/>
            <a:ext cx="13632874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1: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B là tập hợp các bạn tổ trưởng trong lớp 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chỉ ra một bạn thuộc tập B và một bạn không thuộc tập B.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9"/>
          <p:cNvGrpSpPr/>
          <p:nvPr/>
        </p:nvGrpSpPr>
        <p:grpSpPr>
          <a:xfrm flipH="1">
            <a:off x="1410475" y="1112046"/>
            <a:ext cx="4492801" cy="331810"/>
            <a:chOff x="4345425" y="2175475"/>
            <a:chExt cx="800750" cy="176025"/>
          </a:xfrm>
        </p:grpSpPr>
        <p:sp>
          <p:nvSpPr>
            <p:cNvPr id="228" name="Google Shape;228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8728" y="1776547"/>
            <a:ext cx="3902701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11112139" y="3823071"/>
            <a:ext cx="3518262" cy="65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1.4. Tập hợp  </a:t>
            </a:r>
            <a:r>
              <a:rPr lang="en-US" sz="288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165335" y="1537070"/>
            <a:ext cx="686989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các các xác định phần tử của tập hợp P ?</a:t>
            </a:r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789882" y="1666827"/>
            <a:ext cx="1546556" cy="3223892"/>
            <a:chOff x="-4018550" y="6383788"/>
            <a:chExt cx="831350" cy="1733000"/>
          </a:xfrm>
        </p:grpSpPr>
        <p:sp>
          <p:nvSpPr>
            <p:cNvPr id="234" name="Google Shape;234;p9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95025" tIns="195025" rIns="195025" bIns="195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8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9"/>
          <p:cNvSpPr/>
          <p:nvPr/>
        </p:nvSpPr>
        <p:spPr>
          <a:xfrm>
            <a:off x="2438055" y="2184282"/>
            <a:ext cx="802766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</a:t>
            </a:r>
            <a:r>
              <a:rPr lang="en-US" sz="288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Liệt kê các phần tử của tập hợp,</a:t>
            </a: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tức là viết các phần tử của tập hợp trong dấu ngoặc {} </a:t>
            </a:r>
            <a:r>
              <a:rPr lang="en-US" sz="288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thứ tự tuỳ ý</a:t>
            </a: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nhưng </a:t>
            </a:r>
            <a:r>
              <a:rPr lang="en-US" sz="288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phần tử chỉ được viết một lần.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dụ, với tập P gồm các số 0: 1: 2; 3: 4; 5 ở Hình 1.4, ta viết:</a:t>
            </a:r>
            <a:endParaRPr sz="288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4237889" y="4414877"/>
            <a:ext cx="576507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P={0; 1;2; 3; 4; 5}. </a:t>
            </a: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2152640" y="5779226"/>
            <a:ext cx="221664" cy="50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2440107" y="5001031"/>
            <a:ext cx="93667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2.</a:t>
            </a:r>
            <a:r>
              <a:rPr lang="en-US" sz="288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Nêu dấu hiệu đặc trưng cho các phần tử của tập hợp 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2438055" y="5708042"/>
            <a:ext cx="11022331" cy="111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dụ, với tập P (xem H.1.4) ta cũng có thể viết: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8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{n </a:t>
            </a: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en-US" sz="288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88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 số tự nhiên nhỏ hơn 6}.</a:t>
            </a:r>
            <a:endParaRPr sz="28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1454285" y="470636"/>
            <a:ext cx="9585695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 Mô tả một tập hợp.</a:t>
            </a:r>
            <a:endParaRPr sz="3359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0"/>
          <p:cNvGrpSpPr/>
          <p:nvPr/>
        </p:nvGrpSpPr>
        <p:grpSpPr>
          <a:xfrm flipH="1">
            <a:off x="836022" y="1353413"/>
            <a:ext cx="4492801" cy="331810"/>
            <a:chOff x="4345425" y="2175475"/>
            <a:chExt cx="800750" cy="176025"/>
          </a:xfrm>
        </p:grpSpPr>
        <p:sp>
          <p:nvSpPr>
            <p:cNvPr id="313" name="Google Shape;313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146275" tIns="146275" rIns="146275" bIns="146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0"/>
          <p:cNvSpPr/>
          <p:nvPr/>
        </p:nvSpPr>
        <p:spPr>
          <a:xfrm>
            <a:off x="836023" y="1916767"/>
            <a:ext cx="1365504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mô tả tập hợp L các chữ cái trong từ NHA TRANG bằng cách liệt kê  các phần tử, bạn Nam viết :</a:t>
            </a:r>
            <a:endParaRPr sz="335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L = {N; H; A; T; R; A; N; G}.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em, bạn Nam viết đúng hay sai?  Nếu sai hãy sửa lại cho đúng.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………………………………………………………………...</a:t>
            </a:r>
            <a:endParaRPr sz="335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1445623" y="651683"/>
            <a:ext cx="2440577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1: </a:t>
            </a:r>
            <a:endParaRPr sz="38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1002</Words>
  <Application>Microsoft Office PowerPoint</Application>
  <PresentationFormat>Custom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Merriweather</vt:lpstr>
      <vt:lpstr>Cambria Math</vt:lpstr>
      <vt:lpstr>Arial</vt:lpstr>
      <vt:lpstr>Times New Roman</vt:lpstr>
      <vt:lpstr>Patrick Hand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 viết tập hợp nào sau đây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hoàn thành bài tập 1.1 đến 1.5 SGK và SBT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</cp:revision>
  <dcterms:created xsi:type="dcterms:W3CDTF">2021-08-10T03:48:35Z</dcterms:created>
  <dcterms:modified xsi:type="dcterms:W3CDTF">2021-09-13T23:25:38Z</dcterms:modified>
</cp:coreProperties>
</file>