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2"/>
  </p:notesMasterIdLst>
  <p:sldIdLst>
    <p:sldId id="319" r:id="rId3"/>
    <p:sldId id="315" r:id="rId4"/>
    <p:sldId id="340" r:id="rId5"/>
    <p:sldId id="341" r:id="rId6"/>
    <p:sldId id="342" r:id="rId7"/>
    <p:sldId id="335" r:id="rId8"/>
    <p:sldId id="337" r:id="rId9"/>
    <p:sldId id="322" r:id="rId10"/>
    <p:sldId id="343" r:id="rId11"/>
    <p:sldId id="323" r:id="rId12"/>
    <p:sldId id="324" r:id="rId13"/>
    <p:sldId id="325" r:id="rId14"/>
    <p:sldId id="327" r:id="rId15"/>
    <p:sldId id="344" r:id="rId16"/>
    <p:sldId id="328" r:id="rId17"/>
    <p:sldId id="345" r:id="rId18"/>
    <p:sldId id="330" r:id="rId19"/>
    <p:sldId id="331" r:id="rId20"/>
    <p:sldId id="332" r:id="rId21"/>
  </p:sldIdLst>
  <p:sldSz cx="24384000" cy="13716000"/>
  <p:notesSz cx="6858000" cy="9144000"/>
  <p:custDataLst>
    <p:tags r:id="rId23"/>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7F7FF"/>
    <a:srgbClr val="D6F7FE"/>
    <a:srgbClr val="EEF7E9"/>
    <a:srgbClr val="0000FF"/>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56" autoAdjust="0"/>
    <p:restoredTop sz="94139" autoAdjust="0"/>
  </p:normalViewPr>
  <p:slideViewPr>
    <p:cSldViewPr>
      <p:cViewPr>
        <p:scale>
          <a:sx n="37" d="100"/>
          <a:sy n="37" d="100"/>
        </p:scale>
        <p:origin x="-444"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53986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4/9/2022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4/9/2022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4/9/2022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4/9/2022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457200" y="1879600"/>
                <a:ext cx="23545800" cy="16256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smtClean="0"/>
                  <a:t>                   </a:t>
                </a:r>
                <a:r>
                  <a:rPr lang="en-US" b="1" dirty="0" err="1" smtClean="0"/>
                  <a:t>Chứng</a:t>
                </a:r>
                <a:r>
                  <a:rPr lang="en-US" b="1" dirty="0" smtClean="0"/>
                  <a:t> </a:t>
                </a:r>
                <a:r>
                  <a:rPr lang="en-US" b="1" dirty="0"/>
                  <a:t>minh </a:t>
                </a:r>
                <a:r>
                  <a:rPr lang="en-US" b="1" dirty="0" err="1"/>
                  <a:t>rằng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smtClean="0">
                        <a:latin typeface="Cambria Math"/>
                      </a:rPr>
                      <m:t>𝒏</m:t>
                    </m:r>
                    <m:r>
                      <a:rPr lang="en-US" b="1" i="1" smtClean="0">
                        <a:latin typeface="Cambria Math"/>
                        <a:ea typeface="Cambria Math"/>
                      </a:rPr>
                      <m:t>≥</m:t>
                    </m:r>
                    <m:r>
                      <a:rPr lang="en-US" b="1" i="1" smtClean="0">
                        <a:latin typeface="Cambria Math"/>
                        <a:ea typeface="Cambria Math"/>
                      </a:rPr>
                      <m:t>𝟑</m:t>
                    </m:r>
                  </m:oMath>
                </a14:m>
                <a:r>
                  <a:rPr lang="en-US" b="1" dirty="0" smtClean="0"/>
                  <a:t>, </a:t>
                </a:r>
                <a:r>
                  <a:rPr lang="en-US" b="1" dirty="0"/>
                  <a:t>ta </a:t>
                </a:r>
                <a:r>
                  <a:rPr lang="en-US" b="1" dirty="0" err="1"/>
                  <a:t>có</a:t>
                </a:r>
                <a:r>
                  <a:rPr lang="en-US" b="1" dirty="0"/>
                  <a:t> </a:t>
                </a:r>
                <a:endParaRPr lang="en-US" b="1" dirty="0" smtClean="0"/>
              </a:p>
              <a:p>
                <a:pPr algn="ctr"/>
                <a14:m>
                  <m:oMath xmlns:m="http://schemas.openxmlformats.org/officeDocument/2006/math">
                    <m:sSup>
                      <m:sSupPr>
                        <m:ctrlPr>
                          <a:rPr lang="en-US" b="1" i="1" smtClean="0">
                            <a:latin typeface="Cambria Math"/>
                          </a:rPr>
                        </m:ctrlPr>
                      </m:sSupPr>
                      <m:e>
                        <m:r>
                          <a:rPr lang="en-US" b="1" i="1" smtClean="0">
                            <a:latin typeface="Cambria Math"/>
                          </a:rPr>
                          <m:t>𝟐</m:t>
                        </m:r>
                      </m:e>
                      <m:sup>
                        <m:r>
                          <a:rPr lang="en-US" b="1" i="1" smtClean="0">
                            <a:latin typeface="Cambria Math"/>
                          </a:rPr>
                          <m:t>𝒏</m:t>
                        </m:r>
                      </m:sup>
                    </m:sSup>
                    <m:r>
                      <a:rPr lang="en-US" b="1" i="1" smtClean="0">
                        <a:latin typeface="Cambria Math"/>
                      </a:rPr>
                      <m:t>&gt;</m:t>
                    </m:r>
                    <m:r>
                      <a:rPr lang="en-US" b="1" i="1" smtClean="0">
                        <a:latin typeface="Cambria Math"/>
                      </a:rPr>
                      <m:t>𝟐</m:t>
                    </m:r>
                    <m:r>
                      <a:rPr lang="en-US" b="1" i="1" smtClean="0">
                        <a:latin typeface="Cambria Math"/>
                      </a:rPr>
                      <m:t>𝒏</m:t>
                    </m:r>
                    <m:r>
                      <a:rPr lang="en-US" b="1" i="1" smtClean="0">
                        <a:latin typeface="Cambria Math"/>
                      </a:rPr>
                      <m:t>+</m:t>
                    </m:r>
                    <m:r>
                      <a:rPr lang="en-US" b="1" i="1" smtClean="0">
                        <a:latin typeface="Cambria Math"/>
                      </a:rPr>
                      <m:t>𝟏</m:t>
                    </m:r>
                    <m:r>
                      <a:rPr lang="en-US" b="1" i="0" smtClean="0">
                        <a:latin typeface="Cambria Math"/>
                      </a:rPr>
                      <m:t> </m:t>
                    </m:r>
                  </m:oMath>
                </a14:m>
                <a:r>
                  <a:rPr lang="en-US" b="1" dirty="0" smtClean="0"/>
                  <a:t>     (</a:t>
                </a:r>
                <a:r>
                  <a:rPr lang="en-US" b="1" dirty="0"/>
                  <a:t>4)</a:t>
                </a:r>
              </a:p>
            </p:txBody>
          </p:sp>
        </mc:Choice>
        <mc:Fallback xmlns="">
          <p:sp>
            <p:nvSpPr>
              <p:cNvPr id="97" name="Title 1">
                <a:extLst>
                  <a:ext uri="{FF2B5EF4-FFF2-40B4-BE49-F238E27FC236}">
                    <a16:creationId xmlns="" xmlns:a16="http://schemas.microsoft.com/office/drawing/2014/main" xmlns:a14="http://schemas.microsoft.com/office/drawing/2010/main" id="{D87ADF89-46F9-4713-9744-A644701231B8}"/>
                  </a:ext>
                </a:extLst>
              </p:cNvPr>
              <p:cNvSpPr txBox="1">
                <a:spLocks noRot="1" noChangeAspect="1" noMove="1" noResize="1" noEditPoints="1" noAdjustHandles="1" noChangeArrowheads="1" noChangeShapeType="1" noTextEdit="1"/>
              </p:cNvSpPr>
              <p:nvPr/>
            </p:nvSpPr>
            <p:spPr>
              <a:xfrm>
                <a:off x="457200" y="1879600"/>
                <a:ext cx="23545800" cy="1625600"/>
              </a:xfrm>
              <a:prstGeom prst="rect">
                <a:avLst/>
              </a:prstGeom>
              <a:blipFill rotWithShape="1">
                <a:blip r:embed="rId3"/>
                <a:stretch>
                  <a:fillRect t="-14870" b="-18959"/>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457200" y="3657600"/>
                <a:ext cx="23545800" cy="9845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smtClean="0"/>
              </a:p>
              <a:p>
                <a:pPr marL="0" indent="0">
                  <a:buNone/>
                </a:pPr>
                <a:r>
                  <a:rPr lang="en-US" b="1" dirty="0" smtClean="0"/>
                  <a:t>Ta </a:t>
                </a:r>
                <a:r>
                  <a:rPr lang="en-US" b="1" dirty="0" err="1"/>
                  <a:t>chứng</a:t>
                </a:r>
                <a:r>
                  <a:rPr lang="en-US" b="1" dirty="0"/>
                  <a:t> minh </a:t>
                </a:r>
                <a:r>
                  <a:rPr lang="en-US" b="1" dirty="0" err="1"/>
                  <a:t>bất</a:t>
                </a:r>
                <a:r>
                  <a:rPr lang="en-US" b="1" dirty="0"/>
                  <a:t> </a:t>
                </a:r>
                <a:r>
                  <a:rPr lang="en-US" b="1" dirty="0" err="1"/>
                  <a:t>đẳng</a:t>
                </a:r>
                <a:r>
                  <a:rPr lang="en-US" b="1" dirty="0"/>
                  <a:t> </a:t>
                </a:r>
                <a:r>
                  <a:rPr lang="en-US" b="1" dirty="0" err="1"/>
                  <a:t>thức</a:t>
                </a:r>
                <a:r>
                  <a:rPr lang="en-US" b="1" dirty="0"/>
                  <a:t> </a:t>
                </a:r>
                <a14:m>
                  <m:oMath xmlns:m="http://schemas.openxmlformats.org/officeDocument/2006/math">
                    <m:d>
                      <m:dPr>
                        <m:ctrlPr>
                          <a:rPr lang="en-US" b="1" i="1">
                            <a:latin typeface="Cambria Math"/>
                          </a:rPr>
                        </m:ctrlPr>
                      </m:dPr>
                      <m:e>
                        <m:r>
                          <a:rPr lang="en-US" b="1" i="1">
                            <a:latin typeface="Cambria Math"/>
                          </a:rPr>
                          <m:t>𝟒</m:t>
                        </m:r>
                      </m:e>
                    </m:d>
                  </m:oMath>
                </a14:m>
                <a:r>
                  <a:rPr lang="en-US" b="1" dirty="0"/>
                  <a:t> </a:t>
                </a:r>
                <a:r>
                  <a:rPr lang="en-US" b="1" dirty="0" err="1"/>
                  <a:t>bằng</a:t>
                </a:r>
                <a:r>
                  <a:rPr lang="en-US" b="1" dirty="0"/>
                  <a:t> </a:t>
                </a:r>
                <a:r>
                  <a:rPr lang="en-US" b="1" dirty="0" err="1"/>
                  <a:t>quy</a:t>
                </a:r>
                <a:r>
                  <a:rPr lang="en-US" b="1" dirty="0"/>
                  <a:t> </a:t>
                </a:r>
                <a:r>
                  <a:rPr lang="en-US" b="1" dirty="0" err="1"/>
                  <a:t>nạp</a:t>
                </a:r>
                <a:r>
                  <a:rPr lang="en-US" b="1" dirty="0"/>
                  <a:t> </a:t>
                </a:r>
                <a:r>
                  <a:rPr lang="en-US" b="1" dirty="0" err="1"/>
                  <a:t>theo</a:t>
                </a:r>
                <a:r>
                  <a:rPr lang="en-US" b="1" dirty="0"/>
                  <a:t> </a:t>
                </a:r>
                <a14:m>
                  <m:oMath xmlns:m="http://schemas.openxmlformats.org/officeDocument/2006/math">
                    <m:r>
                      <a:rPr lang="en-US" b="1" i="1">
                        <a:latin typeface="Cambria Math"/>
                      </a:rPr>
                      <m:t>𝒏</m:t>
                    </m:r>
                  </m:oMath>
                </a14:m>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𝟑</m:t>
                    </m:r>
                  </m:oMath>
                </a14:m>
                <a:r>
                  <a:rPr lang="en-US" b="1" dirty="0"/>
                  <a:t>.</a:t>
                </a:r>
              </a:p>
              <a:p>
                <a:pPr marL="0" lvl="0" indent="0">
                  <a:buNone/>
                </a:pP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𝟑</m:t>
                    </m:r>
                  </m:oMath>
                </a14:m>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r>
                          <a:rPr lang="en-US" b="1" i="1">
                            <a:latin typeface="Cambria Math"/>
                          </a:rPr>
                          <m:t>𝟐</m:t>
                        </m:r>
                      </m:e>
                      <m:sup>
                        <m:r>
                          <a:rPr lang="en-US" b="1" i="1">
                            <a:latin typeface="Cambria Math"/>
                          </a:rPr>
                          <m:t>𝟑</m:t>
                        </m:r>
                      </m:sup>
                    </m:sSup>
                    <m:r>
                      <a:rPr lang="en-US" b="1" i="1">
                        <a:latin typeface="Cambria Math"/>
                      </a:rPr>
                      <m:t>&gt;</m:t>
                    </m:r>
                    <m:r>
                      <a:rPr lang="en-US" b="1" i="1">
                        <a:latin typeface="Cambria Math"/>
                      </a:rPr>
                      <m:t>𝟕</m:t>
                    </m:r>
                    <m:r>
                      <a:rPr lang="en-US" b="1" i="1">
                        <a:latin typeface="Cambria Math"/>
                      </a:rPr>
                      <m:t>=</m:t>
                    </m:r>
                    <m:r>
                      <a:rPr lang="en-US" b="1" i="1">
                        <a:latin typeface="Cambria Math"/>
                      </a:rPr>
                      <m:t>𝟐</m:t>
                    </m:r>
                    <m:r>
                      <a:rPr lang="en-US" b="1">
                        <a:latin typeface="Cambria Math"/>
                      </a:rPr>
                      <m:t>.</m:t>
                    </m:r>
                    <m:r>
                      <a:rPr lang="en-US" b="1" i="1">
                        <a:latin typeface="Cambria Math"/>
                      </a:rPr>
                      <m:t>𝟑</m:t>
                    </m:r>
                    <m:r>
                      <a:rPr lang="en-US" b="1" i="1">
                        <a:latin typeface="Cambria Math"/>
                      </a:rPr>
                      <m:t>+</m:t>
                    </m:r>
                    <m:r>
                      <a:rPr lang="en-US" b="1" i="1">
                        <a:latin typeface="Cambria Math"/>
                      </a:rPr>
                      <m:t>𝟏</m:t>
                    </m:r>
                  </m:oMath>
                </a14:m>
                <a:r>
                  <a:rPr lang="en-US" b="1" dirty="0"/>
                  <a:t>.</a:t>
                </a:r>
              </a:p>
              <a:p>
                <a:pPr marL="0" indent="0">
                  <a:buNone/>
                </a:pPr>
                <a:r>
                  <a:rPr lang="en-US" b="1" dirty="0" err="1"/>
                  <a:t>Vậy</a:t>
                </a:r>
                <a:r>
                  <a:rPr lang="en-US" b="1" dirty="0"/>
                  <a:t> </a:t>
                </a:r>
                <a14:m>
                  <m:oMath xmlns:m="http://schemas.openxmlformats.org/officeDocument/2006/math">
                    <m:d>
                      <m:dPr>
                        <m:ctrlPr>
                          <a:rPr lang="en-US" b="1" i="1">
                            <a:latin typeface="Cambria Math"/>
                          </a:rPr>
                        </m:ctrlPr>
                      </m:dPr>
                      <m:e>
                        <m:r>
                          <a:rPr lang="en-US" b="1" i="1">
                            <a:latin typeface="Cambria Math"/>
                          </a:rPr>
                          <m:t>𝟒</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𝟑</m:t>
                    </m:r>
                  </m:oMath>
                </a14:m>
                <a:r>
                  <a:rPr lang="en-US" b="1" dirty="0"/>
                  <a:t>.</a:t>
                </a:r>
              </a:p>
              <a:p>
                <a:pPr marL="0" lvl="0" indent="0">
                  <a:buNone/>
                </a:pPr>
                <a:r>
                  <a:rPr lang="en-US" b="1" dirty="0" err="1"/>
                  <a:t>Giả</a:t>
                </a:r>
                <a:r>
                  <a:rPr lang="en-US" b="1" dirty="0"/>
                  <a:t> </a:t>
                </a:r>
                <a:r>
                  <a:rPr lang="en-US" b="1" dirty="0" err="1"/>
                  <a:t>sử</a:t>
                </a:r>
                <a:r>
                  <a:rPr lang="en-US" b="1" dirty="0"/>
                  <a:t> </a:t>
                </a:r>
                <a14:m>
                  <m:oMath xmlns:m="http://schemas.openxmlformats.org/officeDocument/2006/math">
                    <m:d>
                      <m:dPr>
                        <m:ctrlPr>
                          <a:rPr lang="en-US" b="1" i="1">
                            <a:latin typeface="Cambria Math"/>
                          </a:rPr>
                        </m:ctrlPr>
                      </m:dPr>
                      <m:e>
                        <m:r>
                          <a:rPr lang="en-US" b="1" i="1">
                            <a:latin typeface="Cambria Math"/>
                          </a:rPr>
                          <m:t>𝟒</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𝟑</m:t>
                    </m:r>
                  </m:oMath>
                </a14:m>
                <a:r>
                  <a:rPr lang="en-US" b="1" dirty="0"/>
                  <a:t>, </a:t>
                </a:r>
                <a:r>
                  <a:rPr lang="en-US" b="1" dirty="0" err="1"/>
                  <a:t>tức</a:t>
                </a:r>
                <a:r>
                  <a:rPr lang="en-US" b="1" dirty="0"/>
                  <a:t> </a:t>
                </a:r>
                <a:r>
                  <a:rPr lang="en-US" b="1" dirty="0" err="1"/>
                  <a:t>là</a:t>
                </a:r>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r>
                          <a:rPr lang="en-US" b="1" i="1">
                            <a:latin typeface="Cambria Math"/>
                          </a:rPr>
                          <m:t>𝟐</m:t>
                        </m:r>
                      </m:e>
                      <m:sup>
                        <m:r>
                          <a:rPr lang="en-US" b="1" i="1">
                            <a:latin typeface="Cambria Math"/>
                          </a:rPr>
                          <m:t>𝒌</m:t>
                        </m:r>
                      </m:sup>
                    </m:sSup>
                    <m:r>
                      <a:rPr lang="en-US" b="1" i="1">
                        <a:latin typeface="Cambria Math"/>
                      </a:rPr>
                      <m:t>&gt;</m:t>
                    </m:r>
                    <m:r>
                      <a:rPr lang="en-US" b="1" i="1">
                        <a:latin typeface="Cambria Math"/>
                      </a:rPr>
                      <m:t>𝟐</m:t>
                    </m:r>
                    <m:r>
                      <a:rPr lang="en-US" b="1" i="1">
                        <a:latin typeface="Cambria Math"/>
                      </a:rPr>
                      <m:t>𝒌</m:t>
                    </m:r>
                    <m:r>
                      <a:rPr lang="en-US" b="1" i="1">
                        <a:latin typeface="Cambria Math"/>
                      </a:rPr>
                      <m:t>+</m:t>
                    </m:r>
                    <m:r>
                      <a:rPr lang="en-US" b="1" i="1">
                        <a:latin typeface="Cambria Math"/>
                      </a:rPr>
                      <m:t>𝟏</m:t>
                    </m:r>
                  </m:oMath>
                </a14:m>
                <a:r>
                  <a:rPr lang="en-US" b="1" dirty="0"/>
                  <a:t>.</a:t>
                </a:r>
              </a:p>
              <a:p>
                <a:pPr marL="0" indent="0">
                  <a:buNone/>
                </a:pPr>
                <a:r>
                  <a:rPr lang="en-US" b="1" dirty="0"/>
                  <a:t>Ta </a:t>
                </a:r>
                <a:r>
                  <a:rPr lang="en-US" b="1" dirty="0" err="1"/>
                  <a:t>cần</a:t>
                </a:r>
                <a:r>
                  <a:rPr lang="en-US" b="1" dirty="0"/>
                  <a:t> </a:t>
                </a:r>
                <a:r>
                  <a:rPr lang="en-US" b="1" dirty="0" err="1"/>
                  <a:t>chứng</a:t>
                </a:r>
                <a:r>
                  <a:rPr lang="en-US" b="1" dirty="0"/>
                  <a:t> minh </a:t>
                </a:r>
                <a14:m>
                  <m:oMath xmlns:m="http://schemas.openxmlformats.org/officeDocument/2006/math">
                    <m:d>
                      <m:dPr>
                        <m:ctrlPr>
                          <a:rPr lang="en-US" b="1" i="1">
                            <a:latin typeface="Cambria Math"/>
                          </a:rPr>
                        </m:ctrlPr>
                      </m:dPr>
                      <m:e>
                        <m:r>
                          <a:rPr lang="en-US" b="1" i="1">
                            <a:latin typeface="Cambria Math"/>
                          </a:rPr>
                          <m:t>𝟒</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a:t>
                </a:r>
                <a:r>
                  <a:rPr lang="en-US" b="1" dirty="0" err="1"/>
                  <a:t>chứng</a:t>
                </a:r>
                <a:r>
                  <a:rPr lang="en-US" b="1" dirty="0"/>
                  <a:t> </a:t>
                </a:r>
                <a:r>
                  <a:rPr lang="en-US" b="1" dirty="0" smtClean="0"/>
                  <a:t>minh</a:t>
                </a:r>
              </a:p>
              <a:p>
                <a:pPr marL="0" indent="0" algn="ctr">
                  <a:buNone/>
                </a:pPr>
                <a:r>
                  <a:rPr lang="en-US" b="1" dirty="0" smtClean="0"/>
                  <a:t> </a:t>
                </a:r>
                <a14:m>
                  <m:oMath xmlns:m="http://schemas.openxmlformats.org/officeDocument/2006/math">
                    <m:sSup>
                      <m:sSupPr>
                        <m:ctrlPr>
                          <a:rPr lang="en-US" b="1" i="1">
                            <a:latin typeface="Cambria Math"/>
                          </a:rPr>
                        </m:ctrlPr>
                      </m:sSupPr>
                      <m:e>
                        <m:r>
                          <a:rPr lang="en-US" b="1" i="1">
                            <a:latin typeface="Cambria Math"/>
                          </a:rPr>
                          <m:t>𝟐</m:t>
                        </m:r>
                      </m:e>
                      <m:sup>
                        <m:r>
                          <a:rPr lang="en-US" b="1" i="1">
                            <a:latin typeface="Cambria Math"/>
                          </a:rPr>
                          <m:t>𝒌</m:t>
                        </m:r>
                        <m:r>
                          <a:rPr lang="en-US" b="1" i="1">
                            <a:latin typeface="Cambria Math"/>
                          </a:rPr>
                          <m:t>+</m:t>
                        </m:r>
                        <m:r>
                          <a:rPr lang="en-US" b="1" i="1">
                            <a:latin typeface="Cambria Math"/>
                          </a:rPr>
                          <m:t>𝟏</m:t>
                        </m:r>
                      </m:sup>
                    </m:sSup>
                    <m:r>
                      <a:rPr lang="en-US" b="1" i="1">
                        <a:latin typeface="Cambria Math"/>
                      </a:rPr>
                      <m:t>&gt;</m:t>
                    </m:r>
                    <m:r>
                      <a:rPr lang="en-US" b="1" i="1">
                        <a:latin typeface="Cambria Math"/>
                      </a:rPr>
                      <m:t>𝟐</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𝟏</m:t>
                    </m:r>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𝟑</m:t>
                    </m:r>
                  </m:oMath>
                </a14:m>
                <a:r>
                  <a:rPr lang="en-US" b="1" dirty="0"/>
                  <a:t>.</a:t>
                </a:r>
              </a:p>
              <a:p>
                <a:pPr marL="0" indent="0">
                  <a:buNone/>
                </a:pPr>
                <a:r>
                  <a:rPr lang="en-US" b="1" dirty="0" err="1"/>
                  <a:t>Thật</a:t>
                </a:r>
                <a:r>
                  <a:rPr lang="en-US" b="1" dirty="0"/>
                  <a:t> </a:t>
                </a:r>
                <a:r>
                  <a:rPr lang="en-US" b="1" dirty="0" err="1"/>
                  <a:t>vậy</a:t>
                </a:r>
                <a:r>
                  <a:rPr lang="en-US" b="1" dirty="0"/>
                  <a:t>, </a:t>
                </a:r>
                <a:r>
                  <a:rPr lang="en-US" b="1" dirty="0" err="1"/>
                  <a:t>theo</a:t>
                </a:r>
                <a:r>
                  <a:rPr lang="en-US" b="1" dirty="0"/>
                  <a:t> </a:t>
                </a:r>
                <a:r>
                  <a:rPr lang="en-US" b="1" dirty="0" err="1"/>
                  <a:t>giả</a:t>
                </a:r>
                <a:r>
                  <a:rPr lang="en-US" b="1" dirty="0"/>
                  <a:t> </a:t>
                </a:r>
                <a:r>
                  <a:rPr lang="en-US" b="1" dirty="0" err="1"/>
                  <a:t>thiết</a:t>
                </a:r>
                <a:r>
                  <a:rPr lang="en-US" b="1" dirty="0"/>
                  <a:t> </a:t>
                </a:r>
                <a:r>
                  <a:rPr lang="en-US" b="1" dirty="0" err="1"/>
                  <a:t>quy</a:t>
                </a:r>
                <a:r>
                  <a:rPr lang="en-US" b="1" dirty="0"/>
                  <a:t> </a:t>
                </a:r>
                <a:r>
                  <a:rPr lang="en-US" b="1" dirty="0" err="1"/>
                  <a:t>nạp</a:t>
                </a:r>
                <a:r>
                  <a:rPr lang="en-US" b="1" dirty="0"/>
                  <a:t>, ta </a:t>
                </a:r>
                <a:r>
                  <a:rPr lang="en-US" b="1" dirty="0" err="1"/>
                  <a:t>có</a:t>
                </a:r>
                <a:endParaRPr lang="en-US" b="1" dirty="0"/>
              </a:p>
              <a:p>
                <a:pPr marL="0" indent="0" algn="ctr">
                  <a:buNone/>
                </a:pPr>
                <a14:m>
                  <m:oMath xmlns:m="http://schemas.openxmlformats.org/officeDocument/2006/math">
                    <m:sSup>
                      <m:sSupPr>
                        <m:ctrlPr>
                          <a:rPr lang="en-US" b="1" i="1">
                            <a:latin typeface="Cambria Math"/>
                          </a:rPr>
                        </m:ctrlPr>
                      </m:sSupPr>
                      <m:e>
                        <m:r>
                          <a:rPr lang="en-US" b="1" i="1">
                            <a:latin typeface="Cambria Math"/>
                          </a:rPr>
                          <m:t>𝟐</m:t>
                        </m:r>
                      </m:e>
                      <m:sup>
                        <m:r>
                          <a:rPr lang="en-US" b="1" i="1">
                            <a:latin typeface="Cambria Math"/>
                          </a:rPr>
                          <m:t>𝒌</m:t>
                        </m:r>
                        <m:r>
                          <a:rPr lang="en-US" b="1" i="1">
                            <a:latin typeface="Cambria Math"/>
                          </a:rPr>
                          <m:t>+</m:t>
                        </m:r>
                        <m:r>
                          <a:rPr lang="en-US" b="1" i="1">
                            <a:latin typeface="Cambria Math"/>
                          </a:rPr>
                          <m:t>𝟏</m:t>
                        </m:r>
                      </m:sup>
                    </m:sSup>
                    <m:r>
                      <a:rPr lang="en-US" b="1" i="1">
                        <a:latin typeface="Cambria Math"/>
                      </a:rPr>
                      <m:t>=</m:t>
                    </m:r>
                    <m:r>
                      <a:rPr lang="en-US" b="1" i="1">
                        <a:latin typeface="Cambria Math"/>
                      </a:rPr>
                      <m:t>𝟐</m:t>
                    </m:r>
                    <m:r>
                      <a:rPr lang="en-US" b="1">
                        <a:latin typeface="Cambria Math"/>
                      </a:rPr>
                      <m:t>.</m:t>
                    </m:r>
                    <m:sSup>
                      <m:sSupPr>
                        <m:ctrlPr>
                          <a:rPr lang="en-US" b="1" i="1">
                            <a:latin typeface="Cambria Math"/>
                          </a:rPr>
                        </m:ctrlPr>
                      </m:sSupPr>
                      <m:e>
                        <m:r>
                          <a:rPr lang="en-US" b="1" i="1">
                            <a:latin typeface="Cambria Math"/>
                          </a:rPr>
                          <m:t>𝟐</m:t>
                        </m:r>
                      </m:e>
                      <m:sup>
                        <m:r>
                          <a:rPr lang="en-US" b="1" i="1">
                            <a:latin typeface="Cambria Math"/>
                          </a:rPr>
                          <m:t>𝒌</m:t>
                        </m:r>
                      </m:sup>
                    </m:sSup>
                    <m:r>
                      <a:rPr lang="en-US" b="1" i="1">
                        <a:latin typeface="Cambria Math"/>
                      </a:rPr>
                      <m:t>&gt;</m:t>
                    </m:r>
                    <m:r>
                      <a:rPr lang="en-US" b="1" i="1">
                        <a:latin typeface="Cambria Math"/>
                      </a:rPr>
                      <m:t>𝟐</m:t>
                    </m:r>
                    <m:r>
                      <a:rPr lang="en-US" b="1">
                        <a:latin typeface="Cambria Math"/>
                      </a:rPr>
                      <m:t>.</m:t>
                    </m:r>
                    <m:d>
                      <m:dPr>
                        <m:ctrlPr>
                          <a:rPr lang="en-US" b="1" i="1">
                            <a:latin typeface="Cambria Math"/>
                          </a:rPr>
                        </m:ctrlPr>
                      </m:dPr>
                      <m:e>
                        <m:r>
                          <a:rPr lang="en-US" b="1" i="1">
                            <a:latin typeface="Cambria Math"/>
                          </a:rPr>
                          <m:t>𝟐</m:t>
                        </m:r>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𝟒</m:t>
                    </m:r>
                    <m:r>
                      <a:rPr lang="en-US" b="1" i="1">
                        <a:latin typeface="Cambria Math"/>
                      </a:rPr>
                      <m:t>𝒌</m:t>
                    </m:r>
                    <m:r>
                      <a:rPr lang="en-US" b="1" i="1">
                        <a:latin typeface="Cambria Math"/>
                      </a:rPr>
                      <m:t>+</m:t>
                    </m:r>
                    <m:r>
                      <a:rPr lang="en-US" b="1" i="1">
                        <a:latin typeface="Cambria Math"/>
                      </a:rPr>
                      <m:t>𝟐</m:t>
                    </m:r>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𝟐</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&gt;</m:t>
                    </m:r>
                    <m:r>
                      <a:rPr lang="en-US" b="1" i="1">
                        <a:latin typeface="Cambria Math"/>
                      </a:rPr>
                      <m:t>𝟐</m:t>
                    </m:r>
                    <m:r>
                      <a:rPr lang="en-US" b="1" i="1">
                        <a:latin typeface="Cambria Math"/>
                      </a:rPr>
                      <m:t>𝒌</m:t>
                    </m:r>
                    <m:r>
                      <a:rPr lang="en-US" b="1" i="1">
                        <a:latin typeface="Cambria Math"/>
                      </a:rPr>
                      <m:t>+</m:t>
                    </m:r>
                    <m:r>
                      <a:rPr lang="en-US" b="1" i="1">
                        <a:latin typeface="Cambria Math"/>
                      </a:rPr>
                      <m:t>𝟑</m:t>
                    </m:r>
                  </m:oMath>
                </a14:m>
                <a:r>
                  <a:rPr lang="en-US" b="1" dirty="0"/>
                  <a:t> do </a:t>
                </a:r>
                <a14:m>
                  <m:oMath xmlns:m="http://schemas.openxmlformats.org/officeDocument/2006/math">
                    <m:r>
                      <a:rPr lang="en-US" b="1" i="1">
                        <a:latin typeface="Cambria Math"/>
                      </a:rPr>
                      <m:t>𝒌</m:t>
                    </m:r>
                    <m:r>
                      <a:rPr lang="en-US" b="1" i="1">
                        <a:latin typeface="Cambria Math"/>
                      </a:rPr>
                      <m:t>≥</m:t>
                    </m:r>
                    <m:r>
                      <a:rPr lang="en-US" b="1" i="1">
                        <a:latin typeface="Cambria Math"/>
                      </a:rPr>
                      <m:t>𝟑</m:t>
                    </m:r>
                  </m:oMath>
                </a14:m>
                <a:endParaRPr lang="en-US" b="1" dirty="0"/>
              </a:p>
              <a:p>
                <a:pPr marL="0" indent="0">
                  <a:buNone/>
                </a:pPr>
                <a:r>
                  <a:rPr lang="en-US" b="1" dirty="0" err="1"/>
                  <a:t>Vậy</a:t>
                </a:r>
                <a:r>
                  <a:rPr lang="en-US" b="1" dirty="0"/>
                  <a:t> </a:t>
                </a:r>
                <a:r>
                  <a:rPr lang="en-US" b="1" dirty="0" err="1"/>
                  <a:t>bất</a:t>
                </a:r>
                <a:r>
                  <a:rPr lang="en-US" b="1" dirty="0"/>
                  <a:t> </a:t>
                </a:r>
                <a:r>
                  <a:rPr lang="en-US" b="1" dirty="0" err="1"/>
                  <a:t>đẳng</a:t>
                </a:r>
                <a:r>
                  <a:rPr lang="en-US" b="1" dirty="0"/>
                  <a:t> </a:t>
                </a:r>
                <a:r>
                  <a:rPr lang="en-US" b="1" dirty="0" err="1"/>
                  <a:t>thức</a:t>
                </a:r>
                <a:r>
                  <a:rPr lang="en-US" b="1" dirty="0"/>
                  <a:t> </a:t>
                </a:r>
                <a14:m>
                  <m:oMath xmlns:m="http://schemas.openxmlformats.org/officeDocument/2006/math">
                    <m:d>
                      <m:dPr>
                        <m:ctrlPr>
                          <a:rPr lang="en-US" b="1" i="1">
                            <a:latin typeface="Cambria Math"/>
                          </a:rPr>
                        </m:ctrlPr>
                      </m:dPr>
                      <m:e>
                        <m:r>
                          <a:rPr lang="en-US" b="1" i="1">
                            <a:latin typeface="Cambria Math"/>
                          </a:rPr>
                          <m:t>𝟒</m:t>
                        </m:r>
                      </m:e>
                    </m:d>
                  </m:oMath>
                </a14:m>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𝟑</m:t>
                    </m:r>
                  </m:oMath>
                </a14:m>
                <a:r>
                  <a:rPr lang="en-US" b="1" dirty="0"/>
                  <a:t>.</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457200" y="3657600"/>
                <a:ext cx="23545800" cy="9845676"/>
              </a:xfrm>
              <a:prstGeom prst="rect">
                <a:avLst/>
              </a:prstGeom>
              <a:blipFill rotWithShape="1">
                <a:blip r:embed="rId4"/>
                <a:stretch>
                  <a:fillRect l="-1138"/>
                </a:stretch>
              </a:blipFill>
              <a:ln>
                <a:solidFill>
                  <a:srgbClr val="00B0F0"/>
                </a:solidFill>
              </a:ln>
            </p:spPr>
            <p:txBody>
              <a:bodyPr/>
              <a:lstStyle/>
              <a:p>
                <a:r>
                  <a:rPr lang="en-US">
                    <a:noFill/>
                  </a:rPr>
                  <a:t> </a:t>
                </a:r>
              </a:p>
            </p:txBody>
          </p:sp>
        </mc:Fallback>
      </mc:AlternateContent>
      <p:grpSp>
        <p:nvGrpSpPr>
          <p:cNvPr id="5" name="Group 4"/>
          <p:cNvGrpSpPr>
            <a:grpSpLocks/>
          </p:cNvGrpSpPr>
          <p:nvPr/>
        </p:nvGrpSpPr>
        <p:grpSpPr>
          <a:xfrm>
            <a:off x="533400" y="1841501"/>
            <a:ext cx="3581402" cy="1054099"/>
            <a:chOff x="22440" y="52856"/>
            <a:chExt cx="951718" cy="230002"/>
          </a:xfrm>
        </p:grpSpPr>
        <p:grpSp>
          <p:nvGrpSpPr>
            <p:cNvPr id="6" name="Group 5"/>
            <p:cNvGrpSpPr/>
            <p:nvPr/>
          </p:nvGrpSpPr>
          <p:grpSpPr>
            <a:xfrm>
              <a:off x="22440" y="59287"/>
              <a:ext cx="850471" cy="159855"/>
              <a:chOff x="31572" y="60276"/>
              <a:chExt cx="1196628" cy="197828"/>
            </a:xfrm>
          </p:grpSpPr>
          <p:sp>
            <p:nvSpPr>
              <p:cNvPr id="9" name="Arrow: Pentagon 25"/>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000" b="1" kern="1200">
                    <a:solidFill>
                      <a:srgbClr val="0000CC"/>
                    </a:solidFill>
                    <a:effectLst/>
                    <a:latin typeface="Calibri"/>
                    <a:ea typeface="Calibri"/>
                    <a:cs typeface="Times New Roman"/>
                  </a:rPr>
                  <a:t> </a:t>
                </a:r>
                <a:endParaRPr lang="en-US" sz="1200">
                  <a:effectLst/>
                  <a:latin typeface="Times New Roman"/>
                  <a:ea typeface="Calibri"/>
                  <a:cs typeface="Times New Roman"/>
                </a:endParaRPr>
              </a:p>
            </p:txBody>
          </p:sp>
          <p:sp>
            <p:nvSpPr>
              <p:cNvPr id="10" name="Arrow: Chevron 26"/>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sp>
            <p:nvSpPr>
              <p:cNvPr id="11" name="Arrow: Chevron 27"/>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grpSp>
        <p:sp>
          <p:nvSpPr>
            <p:cNvPr id="8" name="TextBox 56"/>
            <p:cNvSpPr txBox="1"/>
            <p:nvPr/>
          </p:nvSpPr>
          <p:spPr>
            <a:xfrm>
              <a:off x="220545" y="52856"/>
              <a:ext cx="753613" cy="23000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itchFamily="34" charset="0"/>
                  <a:ea typeface="Tahoma" pitchFamily="34" charset="0"/>
                  <a:cs typeface="Tahoma" pitchFamily="34" charset="0"/>
                </a:rPr>
                <a:t>Ví</a:t>
              </a:r>
              <a:r>
                <a:rPr lang="en-US" sz="4800" b="1" kern="1200" dirty="0">
                  <a:solidFill>
                    <a:srgbClr val="0000CC"/>
                  </a:solidFill>
                  <a:effectLst/>
                  <a:latin typeface="Tahoma" pitchFamily="34" charset="0"/>
                  <a:ea typeface="Tahoma" pitchFamily="34" charset="0"/>
                  <a:cs typeface="Tahoma" pitchFamily="34" charset="0"/>
                </a:rPr>
                <a:t> </a:t>
              </a:r>
              <a:r>
                <a:rPr lang="en-US" sz="4800" b="1" kern="1200" dirty="0" err="1">
                  <a:solidFill>
                    <a:srgbClr val="0000CC"/>
                  </a:solidFill>
                  <a:effectLst/>
                  <a:latin typeface="Tahoma" pitchFamily="34" charset="0"/>
                  <a:ea typeface="Tahoma" pitchFamily="34" charset="0"/>
                  <a:cs typeface="Tahoma" pitchFamily="34" charset="0"/>
                </a:rPr>
                <a:t>dụ</a:t>
              </a:r>
              <a:r>
                <a:rPr lang="en-US" sz="4800" b="1" kern="1200" dirty="0">
                  <a:solidFill>
                    <a:srgbClr val="0000CC"/>
                  </a:solidFill>
                  <a:effectLst/>
                  <a:latin typeface="Tahoma" pitchFamily="34" charset="0"/>
                  <a:ea typeface="Tahoma" pitchFamily="34" charset="0"/>
                  <a:cs typeface="Tahoma" pitchFamily="34" charset="0"/>
                </a:rPr>
                <a:t> 4.</a:t>
              </a:r>
              <a:endParaRPr lang="en-US" sz="4800" dirty="0">
                <a:effectLst/>
                <a:latin typeface="Tahoma" pitchFamily="34" charset="0"/>
                <a:ea typeface="Tahoma" pitchFamily="34" charset="0"/>
                <a:cs typeface="Tahoma" pitchFamily="34" charset="0"/>
              </a:endParaRPr>
            </a:p>
          </p:txBody>
        </p:sp>
      </p:grpSp>
      <p:grpSp>
        <p:nvGrpSpPr>
          <p:cNvPr id="2" name="Group 3"/>
          <p:cNvGrpSpPr>
            <a:grpSpLocks/>
          </p:cNvGrpSpPr>
          <p:nvPr/>
        </p:nvGrpSpPr>
        <p:grpSpPr bwMode="auto">
          <a:xfrm>
            <a:off x="457200" y="3648804"/>
            <a:ext cx="3886112" cy="1227996"/>
            <a:chOff x="224" y="489"/>
            <a:chExt cx="8044" cy="2524"/>
          </a:xfrm>
        </p:grpSpPr>
        <p:grpSp>
          <p:nvGrpSpPr>
            <p:cNvPr id="3" name="Group 136"/>
            <p:cNvGrpSpPr>
              <a:grpSpLocks/>
            </p:cNvGrpSpPr>
            <p:nvPr/>
          </p:nvGrpSpPr>
          <p:grpSpPr bwMode="auto">
            <a:xfrm>
              <a:off x="224" y="592"/>
              <a:ext cx="7571" cy="1585"/>
              <a:chOff x="315" y="602"/>
              <a:chExt cx="10653" cy="1961"/>
            </a:xfrm>
          </p:grpSpPr>
          <p:sp>
            <p:nvSpPr>
              <p:cNvPr id="12"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4"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246141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up)">
                                      <p:cBhvr>
                                        <p:cTn id="12" dur="1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3" end="3"/>
                                            </p:txEl>
                                          </p:spTgt>
                                        </p:tgtEl>
                                        <p:attrNameLst>
                                          <p:attrName>style.visibility</p:attrName>
                                        </p:attrNameLst>
                                      </p:cBhvr>
                                      <p:to>
                                        <p:strVal val="visible"/>
                                      </p:to>
                                    </p:set>
                                    <p:animEffect transition="in" filter="wipe(up)">
                                      <p:cBhvr>
                                        <p:cTn id="37" dur="500"/>
                                        <p:tgtEl>
                                          <p:spTgt spid="9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4" end="4"/>
                                            </p:txEl>
                                          </p:spTgt>
                                        </p:tgtEl>
                                        <p:attrNameLst>
                                          <p:attrName>style.visibility</p:attrName>
                                        </p:attrNameLst>
                                      </p:cBhvr>
                                      <p:to>
                                        <p:strVal val="visible"/>
                                      </p:to>
                                    </p:set>
                                    <p:animEffect transition="in" filter="wipe(up)">
                                      <p:cBhvr>
                                        <p:cTn id="42" dur="500"/>
                                        <p:tgtEl>
                                          <p:spTgt spid="9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5" end="5"/>
                                            </p:txEl>
                                          </p:spTgt>
                                        </p:tgtEl>
                                        <p:attrNameLst>
                                          <p:attrName>style.visibility</p:attrName>
                                        </p:attrNameLst>
                                      </p:cBhvr>
                                      <p:to>
                                        <p:strVal val="visible"/>
                                      </p:to>
                                    </p:set>
                                    <p:animEffect transition="in" filter="wipe(up)">
                                      <p:cBhvr>
                                        <p:cTn id="47" dur="500"/>
                                        <p:tgtEl>
                                          <p:spTgt spid="9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6" end="6"/>
                                            </p:txEl>
                                          </p:spTgt>
                                        </p:tgtEl>
                                        <p:attrNameLst>
                                          <p:attrName>style.visibility</p:attrName>
                                        </p:attrNameLst>
                                      </p:cBhvr>
                                      <p:to>
                                        <p:strVal val="visible"/>
                                      </p:to>
                                    </p:set>
                                    <p:animEffect transition="in" filter="wipe(up)">
                                      <p:cBhvr>
                                        <p:cTn id="52" dur="500"/>
                                        <p:tgtEl>
                                          <p:spTgt spid="99">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7" end="7"/>
                                            </p:txEl>
                                          </p:spTgt>
                                        </p:tgtEl>
                                        <p:attrNameLst>
                                          <p:attrName>style.visibility</p:attrName>
                                        </p:attrNameLst>
                                      </p:cBhvr>
                                      <p:to>
                                        <p:strVal val="visible"/>
                                      </p:to>
                                    </p:set>
                                    <p:animEffect transition="in" filter="wipe(up)">
                                      <p:cBhvr>
                                        <p:cTn id="57" dur="500"/>
                                        <p:tgtEl>
                                          <p:spTgt spid="99">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99">
                                            <p:txEl>
                                              <p:pRg st="8" end="8"/>
                                            </p:txEl>
                                          </p:spTgt>
                                        </p:tgtEl>
                                        <p:attrNameLst>
                                          <p:attrName>style.visibility</p:attrName>
                                        </p:attrNameLst>
                                      </p:cBhvr>
                                      <p:to>
                                        <p:strVal val="visible"/>
                                      </p:to>
                                    </p:set>
                                    <p:animEffect transition="in" filter="wipe(up)">
                                      <p:cBhvr>
                                        <p:cTn id="62" dur="500"/>
                                        <p:tgtEl>
                                          <p:spTgt spid="99">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99">
                                            <p:txEl>
                                              <p:pRg st="9" end="9"/>
                                            </p:txEl>
                                          </p:spTgt>
                                        </p:tgtEl>
                                        <p:attrNameLst>
                                          <p:attrName>style.visibility</p:attrName>
                                        </p:attrNameLst>
                                      </p:cBhvr>
                                      <p:to>
                                        <p:strVal val="visible"/>
                                      </p:to>
                                    </p:set>
                                    <p:animEffect transition="in" filter="wipe(up)">
                                      <p:cBhvr>
                                        <p:cTn id="67"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248735" y="1905000"/>
                <a:ext cx="23926800" cy="1066800"/>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t> </a:t>
                </a:r>
                <a:r>
                  <a:rPr lang="en-US" b="1" dirty="0" smtClean="0"/>
                  <a:t>                   </a:t>
                </a:r>
                <a:r>
                  <a:rPr lang="en-US" b="1" dirty="0" err="1" smtClean="0"/>
                  <a:t>Chứng</a:t>
                </a:r>
                <a:r>
                  <a:rPr lang="en-US" b="1" dirty="0" smtClean="0"/>
                  <a:t> </a:t>
                </a:r>
                <a:r>
                  <a:rPr lang="en-US" b="1" dirty="0"/>
                  <a:t>minh </a:t>
                </a:r>
                <a:r>
                  <a:rPr lang="en-US" b="1" dirty="0" err="1"/>
                  <a:t>rằng</a:t>
                </a:r>
                <a:r>
                  <a:rPr lang="en-US" b="1" dirty="0"/>
                  <a:t> </a:t>
                </a:r>
                <a14:m>
                  <m:oMath xmlns:m="http://schemas.openxmlformats.org/officeDocument/2006/math">
                    <m:sSup>
                      <m:sSupPr>
                        <m:ctrlPr>
                          <a:rPr lang="en-US" b="1" i="1">
                            <a:latin typeface="Cambria Math"/>
                          </a:rPr>
                        </m:ctrlPr>
                      </m:sSupPr>
                      <m:e>
                        <m:r>
                          <a:rPr lang="en-US" b="1" i="1">
                            <a:latin typeface="Cambria Math"/>
                          </a:rPr>
                          <m:t>𝒏</m:t>
                        </m:r>
                      </m:e>
                      <m:sup>
                        <m:r>
                          <a:rPr lang="en-US" b="1" i="1">
                            <a:latin typeface="Cambria Math"/>
                          </a:rPr>
                          <m:t>𝟑</m:t>
                        </m:r>
                      </m:sup>
                    </m:sSup>
                    <m:r>
                      <a:rPr lang="en-US" b="1" i="1">
                        <a:latin typeface="Cambria Math"/>
                      </a:rPr>
                      <m:t>−</m:t>
                    </m:r>
                    <m:r>
                      <a:rPr lang="en-US" b="1" i="1">
                        <a:latin typeface="Cambria Math"/>
                      </a:rPr>
                      <m:t>𝒏</m:t>
                    </m:r>
                    <m:r>
                      <a:rPr lang="en-US" b="1" i="1">
                        <a:latin typeface="Cambria Math"/>
                      </a:rPr>
                      <m:t>+</m:t>
                    </m:r>
                    <m:r>
                      <a:rPr lang="en-US" b="1" i="1">
                        <a:latin typeface="Cambria Math"/>
                      </a:rPr>
                      <m:t>𝟑</m:t>
                    </m:r>
                  </m:oMath>
                </a14:m>
                <a:r>
                  <a:rPr lang="en-US" b="1" dirty="0"/>
                  <a:t> chia </a:t>
                </a:r>
                <a:r>
                  <a:rPr lang="en-US" b="1" dirty="0" err="1"/>
                  <a:t>hết</a:t>
                </a:r>
                <a:r>
                  <a:rPr lang="en-US" b="1" dirty="0"/>
                  <a:t> </a:t>
                </a:r>
                <a:r>
                  <a:rPr lang="en-US" b="1" dirty="0" err="1"/>
                  <a:t>cho</a:t>
                </a:r>
                <a:r>
                  <a:rPr lang="en-US" b="1" dirty="0"/>
                  <a:t> </a:t>
                </a:r>
                <a14:m>
                  <m:oMath xmlns:m="http://schemas.openxmlformats.org/officeDocument/2006/math">
                    <m:r>
                      <a:rPr lang="en-US" b="1" i="1">
                        <a:latin typeface="Cambria Math"/>
                      </a:rPr>
                      <m:t>𝟑</m:t>
                    </m:r>
                  </m:oMath>
                </a14:m>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248735" y="1905000"/>
                <a:ext cx="23926800" cy="1066800"/>
              </a:xfrm>
              <a:prstGeom prst="rect">
                <a:avLst/>
              </a:prstGeom>
              <a:blipFill rotWithShape="1">
                <a:blip r:embed="rId3"/>
                <a:stretch>
                  <a:fillRect t="-17514" r="-560" b="-1130"/>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248735" y="3276600"/>
                <a:ext cx="23926800" cy="9982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smtClean="0"/>
              </a:p>
              <a:p>
                <a:pPr marL="0" indent="0">
                  <a:buNone/>
                </a:pPr>
                <a:r>
                  <a:rPr lang="en-US" b="1" dirty="0" smtClean="0"/>
                  <a:t>Ta </a:t>
                </a:r>
                <a:r>
                  <a:rPr lang="en-US" b="1" dirty="0" err="1"/>
                  <a:t>chứng</a:t>
                </a:r>
                <a:r>
                  <a:rPr lang="en-US" b="1" dirty="0"/>
                  <a:t> minh “</a:t>
                </a:r>
                <a14:m>
                  <m:oMath xmlns:m="http://schemas.openxmlformats.org/officeDocument/2006/math">
                    <m:sSup>
                      <m:sSupPr>
                        <m:ctrlPr>
                          <a:rPr lang="en-US" b="1" i="1">
                            <a:latin typeface="Cambria Math"/>
                          </a:rPr>
                        </m:ctrlPr>
                      </m:sSupPr>
                      <m:e>
                        <m:r>
                          <a:rPr lang="en-US" b="1" i="1">
                            <a:latin typeface="Cambria Math"/>
                          </a:rPr>
                          <m:t>𝒏</m:t>
                        </m:r>
                      </m:e>
                      <m:sup>
                        <m:r>
                          <a:rPr lang="en-US" b="1" i="1">
                            <a:latin typeface="Cambria Math"/>
                          </a:rPr>
                          <m:t>𝟑</m:t>
                        </m:r>
                      </m:sup>
                    </m:sSup>
                    <m:r>
                      <a:rPr lang="en-US" b="1" i="1">
                        <a:latin typeface="Cambria Math"/>
                      </a:rPr>
                      <m:t>−</m:t>
                    </m:r>
                    <m:r>
                      <a:rPr lang="en-US" b="1" i="1">
                        <a:latin typeface="Cambria Math"/>
                      </a:rPr>
                      <m:t>𝒏</m:t>
                    </m:r>
                    <m:r>
                      <a:rPr lang="en-US" b="1" i="1">
                        <a:latin typeface="Cambria Math"/>
                      </a:rPr>
                      <m:t>+</m:t>
                    </m:r>
                    <m:r>
                      <a:rPr lang="en-US" b="1" i="1">
                        <a:latin typeface="Cambria Math"/>
                      </a:rPr>
                      <m:t>𝟑</m:t>
                    </m:r>
                  </m:oMath>
                </a14:m>
                <a:r>
                  <a:rPr lang="en-US" b="1" dirty="0"/>
                  <a:t> chia </a:t>
                </a:r>
                <a:r>
                  <a:rPr lang="en-US" b="1" dirty="0" err="1"/>
                  <a:t>hết</a:t>
                </a:r>
                <a:r>
                  <a:rPr lang="en-US" b="1" dirty="0"/>
                  <a:t> </a:t>
                </a:r>
                <a:r>
                  <a:rPr lang="en-US" b="1" dirty="0" err="1"/>
                  <a:t>cho</a:t>
                </a:r>
                <a:r>
                  <a:rPr lang="en-US" b="1" dirty="0"/>
                  <a:t> </a:t>
                </a:r>
                <a14:m>
                  <m:oMath xmlns:m="http://schemas.openxmlformats.org/officeDocument/2006/math">
                    <m:r>
                      <a:rPr lang="en-US" b="1" i="1">
                        <a:latin typeface="Cambria Math"/>
                      </a:rPr>
                      <m:t>𝟑</m:t>
                    </m:r>
                  </m:oMath>
                </a14:m>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bằng</a:t>
                </a:r>
                <a:r>
                  <a:rPr lang="en-US" b="1" dirty="0"/>
                  <a:t> </a:t>
                </a:r>
                <a:r>
                  <a:rPr lang="en-US" b="1" dirty="0" err="1"/>
                  <a:t>quy</a:t>
                </a:r>
                <a:r>
                  <a:rPr lang="en-US" b="1" dirty="0"/>
                  <a:t> </a:t>
                </a:r>
                <a:r>
                  <a:rPr lang="en-US" b="1" dirty="0" err="1"/>
                  <a:t>nạp</a:t>
                </a:r>
                <a:r>
                  <a:rPr lang="en-US" b="1" dirty="0"/>
                  <a:t> </a:t>
                </a:r>
                <a:r>
                  <a:rPr lang="en-US" b="1" dirty="0" err="1"/>
                  <a:t>theo</a:t>
                </a:r>
                <a:r>
                  <a:rPr lang="en-US" b="1" dirty="0"/>
                  <a:t> </a:t>
                </a:r>
                <a14:m>
                  <m:oMath xmlns:m="http://schemas.openxmlformats.org/officeDocument/2006/math">
                    <m:r>
                      <a:rPr lang="en-US" b="1" i="1">
                        <a:latin typeface="Cambria Math"/>
                      </a:rPr>
                      <m:t>𝒏</m:t>
                    </m:r>
                  </m:oMath>
                </a14:m>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a:p>
                <a:pPr marL="0" lvl="0" indent="0">
                  <a:buNone/>
                </a:pP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r>
                          <a:rPr lang="en-US" b="1" i="1">
                            <a:latin typeface="Cambria Math"/>
                          </a:rPr>
                          <m:t>𝟏</m:t>
                        </m:r>
                      </m:e>
                      <m:sup>
                        <m:r>
                          <a:rPr lang="en-US" b="1" i="1">
                            <a:latin typeface="Cambria Math"/>
                          </a:rPr>
                          <m:t>𝟑</m:t>
                        </m:r>
                      </m:sup>
                    </m:sSup>
                    <m:r>
                      <a:rPr lang="en-US" b="1" i="1">
                        <a:latin typeface="Cambria Math"/>
                      </a:rPr>
                      <m:t>−</m:t>
                    </m:r>
                    <m:r>
                      <a:rPr lang="en-US" b="1" i="1">
                        <a:latin typeface="Cambria Math"/>
                      </a:rPr>
                      <m:t>𝟏</m:t>
                    </m:r>
                    <m:r>
                      <a:rPr lang="en-US" b="1" i="1">
                        <a:latin typeface="Cambria Math"/>
                      </a:rPr>
                      <m:t>+</m:t>
                    </m:r>
                    <m:r>
                      <a:rPr lang="en-US" b="1" i="1">
                        <a:latin typeface="Cambria Math"/>
                      </a:rPr>
                      <m:t>𝟑</m:t>
                    </m:r>
                    <m:r>
                      <a:rPr lang="en-US" b="1" i="1">
                        <a:latin typeface="Cambria Math"/>
                      </a:rPr>
                      <m:t>=</m:t>
                    </m:r>
                    <m:r>
                      <a:rPr lang="en-US" b="1" i="1">
                        <a:latin typeface="Cambria Math"/>
                      </a:rPr>
                      <m:t>𝟑</m:t>
                    </m:r>
                  </m:oMath>
                </a14:m>
                <a:r>
                  <a:rPr lang="en-US" b="1" dirty="0"/>
                  <a:t> chia </a:t>
                </a:r>
                <a:r>
                  <a:rPr lang="en-US" b="1" dirty="0" err="1"/>
                  <a:t>hết</a:t>
                </a:r>
                <a:r>
                  <a:rPr lang="en-US" b="1" dirty="0"/>
                  <a:t> </a:t>
                </a:r>
                <a:r>
                  <a:rPr lang="en-US" b="1" dirty="0" err="1"/>
                  <a:t>cho</a:t>
                </a:r>
                <a:r>
                  <a:rPr lang="en-US" b="1" dirty="0"/>
                  <a:t> </a:t>
                </a:r>
                <a14:m>
                  <m:oMath xmlns:m="http://schemas.openxmlformats.org/officeDocument/2006/math">
                    <m:r>
                      <a:rPr lang="en-US" b="1" i="1">
                        <a:latin typeface="Cambria Math"/>
                      </a:rPr>
                      <m:t>𝟑</m:t>
                    </m:r>
                  </m:oMath>
                </a14:m>
                <a:r>
                  <a:rPr lang="en-US" b="1" dirty="0" smtClean="0"/>
                  <a:t>. Vậy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a:p>
                <a:pPr marL="0" lvl="0" indent="0">
                  <a:buNone/>
                </a:pPr>
                <a:r>
                  <a:rPr lang="en-US" b="1" dirty="0" err="1"/>
                  <a:t>Giả</a:t>
                </a:r>
                <a:r>
                  <a:rPr lang="en-US" b="1" dirty="0"/>
                  <a:t> </a:t>
                </a:r>
                <a:r>
                  <a:rPr lang="en-US" b="1" dirty="0" err="1"/>
                  <a:t>sử</a:t>
                </a:r>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r>
                          <a:rPr lang="en-US" b="1" i="1">
                            <a:latin typeface="Cambria Math"/>
                          </a:rPr>
                          <m:t>𝒌</m:t>
                        </m:r>
                      </m:e>
                      <m:sup>
                        <m:r>
                          <a:rPr lang="en-US" b="1" i="1">
                            <a:latin typeface="Cambria Math"/>
                          </a:rPr>
                          <m:t>𝟑</m:t>
                        </m:r>
                      </m:sup>
                    </m:sSup>
                    <m:r>
                      <a:rPr lang="en-US" b="1" i="1">
                        <a:latin typeface="Cambria Math"/>
                      </a:rPr>
                      <m:t>−</m:t>
                    </m:r>
                    <m:r>
                      <a:rPr lang="en-US" b="1" i="1">
                        <a:latin typeface="Cambria Math"/>
                      </a:rPr>
                      <m:t>𝒌</m:t>
                    </m:r>
                    <m:r>
                      <a:rPr lang="en-US" b="1" i="1">
                        <a:latin typeface="Cambria Math"/>
                      </a:rPr>
                      <m:t>+</m:t>
                    </m:r>
                    <m:r>
                      <a:rPr lang="en-US" b="1" i="1">
                        <a:latin typeface="Cambria Math"/>
                      </a:rPr>
                      <m:t>𝟑</m:t>
                    </m:r>
                  </m:oMath>
                </a14:m>
                <a:r>
                  <a:rPr lang="en-US" b="1" dirty="0"/>
                  <a:t> chia </a:t>
                </a:r>
                <a:r>
                  <a:rPr lang="en-US" b="1" dirty="0" err="1"/>
                  <a:t>hết</a:t>
                </a:r>
                <a:r>
                  <a:rPr lang="en-US" b="1" dirty="0"/>
                  <a:t> </a:t>
                </a:r>
                <a:r>
                  <a:rPr lang="en-US" b="1" dirty="0" err="1"/>
                  <a:t>cho</a:t>
                </a:r>
                <a:r>
                  <a:rPr lang="en-US" b="1" dirty="0"/>
                  <a:t> </a:t>
                </a:r>
                <a14:m>
                  <m:oMath xmlns:m="http://schemas.openxmlformats.org/officeDocument/2006/math">
                    <m:r>
                      <a:rPr lang="en-US" b="1" i="1">
                        <a:latin typeface="Cambria Math"/>
                      </a:rPr>
                      <m:t>𝟑</m:t>
                    </m:r>
                  </m:oMath>
                </a14:m>
                <a:r>
                  <a:rPr lang="en-US" b="1" dirty="0"/>
                  <a:t>” .</a:t>
                </a:r>
              </a:p>
              <a:p>
                <a:pPr marL="0" indent="0">
                  <a:buNone/>
                </a:pPr>
                <a:r>
                  <a:rPr lang="en-US" b="1" dirty="0"/>
                  <a:t>Ta </a:t>
                </a:r>
                <a:r>
                  <a:rPr lang="en-US" b="1" dirty="0" err="1"/>
                  <a:t>cần</a:t>
                </a:r>
                <a:r>
                  <a:rPr lang="en-US" b="1" dirty="0"/>
                  <a:t> </a:t>
                </a:r>
                <a:r>
                  <a:rPr lang="en-US" b="1" dirty="0" err="1"/>
                  <a:t>chứng</a:t>
                </a:r>
                <a:r>
                  <a:rPr lang="en-US" b="1" dirty="0"/>
                  <a:t> minh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a:t>
                </a:r>
                <a:r>
                  <a:rPr lang="en-US" b="1" dirty="0" err="1"/>
                  <a:t>chứng</a:t>
                </a:r>
                <a:r>
                  <a:rPr lang="en-US" b="1" dirty="0"/>
                  <a:t> minh </a:t>
                </a:r>
                <a:endParaRPr lang="en-US" b="1" dirty="0" smtClean="0"/>
              </a:p>
              <a:p>
                <a:pPr marL="0" indent="0" algn="ctr">
                  <a:buNone/>
                </a:pPr>
                <a:r>
                  <a:rPr lang="en-US" b="1" dirty="0"/>
                  <a:t>“</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𝟑</m:t>
                        </m:r>
                      </m:sup>
                    </m:sSup>
                    <m:r>
                      <a:rPr lang="en-US" b="1" i="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𝟑</m:t>
                    </m:r>
                  </m:oMath>
                </a14:m>
                <a:r>
                  <a:rPr lang="en-US" b="1" dirty="0"/>
                  <a:t> chia </a:t>
                </a:r>
                <a:r>
                  <a:rPr lang="en-US" b="1" dirty="0" err="1"/>
                  <a:t>hết</a:t>
                </a:r>
                <a:r>
                  <a:rPr lang="en-US" b="1" dirty="0"/>
                  <a:t> </a:t>
                </a:r>
                <a:r>
                  <a:rPr lang="en-US" b="1" dirty="0" err="1"/>
                  <a:t>cho</a:t>
                </a:r>
                <a:r>
                  <a:rPr lang="en-US" b="1" dirty="0"/>
                  <a:t> </a:t>
                </a:r>
                <a14:m>
                  <m:oMath xmlns:m="http://schemas.openxmlformats.org/officeDocument/2006/math">
                    <m:r>
                      <a:rPr lang="en-US" b="1" i="1">
                        <a:latin typeface="Cambria Math"/>
                      </a:rPr>
                      <m:t>𝟑</m:t>
                    </m:r>
                  </m:oMath>
                </a14:m>
                <a:r>
                  <a:rPr lang="en-US" b="1" dirty="0"/>
                  <a:t>” .</a:t>
                </a:r>
              </a:p>
              <a:p>
                <a:pPr marL="0" indent="0">
                  <a:buNone/>
                </a:pPr>
                <a:r>
                  <a:rPr lang="en-US" b="1" dirty="0" err="1"/>
                  <a:t>Thật</a:t>
                </a:r>
                <a:r>
                  <a:rPr lang="en-US" b="1" dirty="0"/>
                  <a:t> </a:t>
                </a:r>
                <a:r>
                  <a:rPr lang="en-US" b="1" dirty="0" err="1"/>
                  <a:t>vậy</a:t>
                </a:r>
                <a:r>
                  <a:rPr lang="en-US" b="1" dirty="0"/>
                  <a:t>, </a:t>
                </a:r>
                <a:r>
                  <a:rPr lang="en-US" b="1" dirty="0" err="1"/>
                  <a:t>theo</a:t>
                </a:r>
                <a:r>
                  <a:rPr lang="en-US" b="1" dirty="0"/>
                  <a:t> </a:t>
                </a:r>
                <a:r>
                  <a:rPr lang="en-US" b="1" dirty="0" err="1"/>
                  <a:t>giả</a:t>
                </a:r>
                <a:r>
                  <a:rPr lang="en-US" b="1" dirty="0"/>
                  <a:t> </a:t>
                </a:r>
                <a:r>
                  <a:rPr lang="en-US" b="1" dirty="0" err="1"/>
                  <a:t>thiết</a:t>
                </a:r>
                <a:r>
                  <a:rPr lang="en-US" b="1" dirty="0"/>
                  <a:t> </a:t>
                </a:r>
                <a:r>
                  <a:rPr lang="en-US" b="1" dirty="0" err="1"/>
                  <a:t>quy</a:t>
                </a:r>
                <a:r>
                  <a:rPr lang="en-US" b="1" dirty="0"/>
                  <a:t> </a:t>
                </a:r>
                <a:r>
                  <a:rPr lang="en-US" b="1" dirty="0" err="1"/>
                  <a:t>nạp</a:t>
                </a:r>
                <a:r>
                  <a:rPr lang="en-US" b="1" dirty="0"/>
                  <a:t> </a:t>
                </a:r>
                <a:r>
                  <a:rPr lang="en-US" b="1" dirty="0" err="1"/>
                  <a:t>suy</a:t>
                </a:r>
                <a:r>
                  <a:rPr lang="en-US" b="1" dirty="0"/>
                  <a:t> </a:t>
                </a:r>
                <a:r>
                  <a:rPr lang="en-US" b="1" dirty="0" err="1"/>
                  <a:t>ra</a:t>
                </a:r>
                <a:r>
                  <a:rPr lang="en-US" b="1" dirty="0"/>
                  <a:t> </a:t>
                </a:r>
                <a14:m>
                  <m:oMath xmlns:m="http://schemas.openxmlformats.org/officeDocument/2006/math">
                    <m:sSup>
                      <m:sSupPr>
                        <m:ctrlPr>
                          <a:rPr lang="en-US" b="1" i="1">
                            <a:latin typeface="Cambria Math"/>
                          </a:rPr>
                        </m:ctrlPr>
                      </m:sSupPr>
                      <m:e>
                        <m:r>
                          <a:rPr lang="en-US" b="1" i="1">
                            <a:latin typeface="Cambria Math"/>
                          </a:rPr>
                          <m:t>𝒌</m:t>
                        </m:r>
                      </m:e>
                      <m:sup>
                        <m:r>
                          <a:rPr lang="en-US" b="1" i="1">
                            <a:latin typeface="Cambria Math"/>
                          </a:rPr>
                          <m:t>𝟑</m:t>
                        </m:r>
                      </m:sup>
                    </m:sSup>
                    <m:r>
                      <a:rPr lang="en-US" b="1" i="1">
                        <a:latin typeface="Cambria Math"/>
                      </a:rPr>
                      <m:t>−</m:t>
                    </m:r>
                    <m:r>
                      <a:rPr lang="en-US" b="1" i="1">
                        <a:latin typeface="Cambria Math"/>
                      </a:rPr>
                      <m:t>𝒌</m:t>
                    </m:r>
                    <m:r>
                      <a:rPr lang="en-US" b="1" i="1">
                        <a:latin typeface="Cambria Math"/>
                      </a:rPr>
                      <m:t>+</m:t>
                    </m:r>
                    <m:r>
                      <a:rPr lang="en-US" b="1" i="1">
                        <a:latin typeface="Cambria Math"/>
                      </a:rPr>
                      <m:t>𝟑</m:t>
                    </m:r>
                    <m:r>
                      <a:rPr lang="en-US" b="1" i="1">
                        <a:latin typeface="Cambria Math"/>
                      </a:rPr>
                      <m:t>=</m:t>
                    </m:r>
                    <m:r>
                      <a:rPr lang="en-US" b="1" i="1">
                        <a:latin typeface="Cambria Math"/>
                      </a:rPr>
                      <m:t>𝟑</m:t>
                    </m:r>
                    <m:r>
                      <a:rPr lang="en-US" b="1" i="1">
                        <a:latin typeface="Cambria Math"/>
                      </a:rPr>
                      <m:t>𝒎</m:t>
                    </m:r>
                  </m:oMath>
                </a14:m>
                <a:r>
                  <a:rPr lang="en-US" b="1" dirty="0"/>
                  <a:t>, </a:t>
                </a:r>
                <a:r>
                  <a:rPr lang="en-US" b="1" dirty="0" err="1"/>
                  <a:t>với</a:t>
                </a:r>
                <a:r>
                  <a:rPr lang="en-US" b="1" dirty="0"/>
                  <a:t> </a:t>
                </a:r>
                <a14:m>
                  <m:oMath xmlns:m="http://schemas.openxmlformats.org/officeDocument/2006/math">
                    <m:r>
                      <a:rPr lang="en-US" b="1" i="1">
                        <a:latin typeface="Cambria Math"/>
                      </a:rPr>
                      <m:t>𝒎</m:t>
                    </m:r>
                  </m:oMath>
                </a14:m>
                <a:r>
                  <a:rPr lang="en-US" b="1" dirty="0"/>
                  <a:t> </a:t>
                </a:r>
                <a:r>
                  <a:rPr lang="en-US" b="1" dirty="0" err="1"/>
                  <a:t>là</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r>
                  <a:rPr lang="en-US" b="1" dirty="0" err="1"/>
                  <a:t>nào</a:t>
                </a:r>
                <a:r>
                  <a:rPr lang="en-US" b="1" dirty="0"/>
                  <a:t> </a:t>
                </a:r>
                <a:r>
                  <a:rPr lang="en-US" b="1" dirty="0" err="1" smtClean="0"/>
                  <a:t>đó</a:t>
                </a:r>
                <a:r>
                  <a:rPr lang="en-US" b="1" dirty="0" smtClean="0"/>
                  <a:t>. </a:t>
                </a:r>
                <a:r>
                  <a:rPr lang="en-US" b="1" dirty="0" err="1" smtClean="0"/>
                  <a:t>Khi</a:t>
                </a:r>
                <a:r>
                  <a:rPr lang="en-US" b="1" dirty="0" smtClean="0"/>
                  <a:t> </a:t>
                </a:r>
                <a:r>
                  <a:rPr lang="en-US" b="1" dirty="0" err="1"/>
                  <a:t>đó</a:t>
                </a:r>
                <a:r>
                  <a:rPr lang="en-US" b="1" dirty="0"/>
                  <a:t> ta </a:t>
                </a:r>
                <a:r>
                  <a:rPr lang="en-US" b="1" dirty="0" err="1"/>
                  <a:t>có</a:t>
                </a:r>
                <a:r>
                  <a:rPr lang="en-US" b="1" dirty="0"/>
                  <a:t>: </a:t>
                </a:r>
              </a:p>
              <a:p>
                <a:pPr marL="0" indent="0">
                  <a:buNone/>
                </a:pP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𝟑</m:t>
                        </m:r>
                      </m:sup>
                    </m:sSup>
                    <m:r>
                      <a:rPr lang="en-US" b="1" i="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𝟑</m:t>
                    </m:r>
                    <m:r>
                      <a:rPr lang="en-US" b="1" i="1">
                        <a:latin typeface="Cambria Math"/>
                      </a:rPr>
                      <m:t>=</m:t>
                    </m:r>
                    <m:sSup>
                      <m:sSupPr>
                        <m:ctrlPr>
                          <a:rPr lang="en-US" b="1" i="1">
                            <a:latin typeface="Cambria Math"/>
                          </a:rPr>
                        </m:ctrlPr>
                      </m:sSupPr>
                      <m:e>
                        <m:r>
                          <a:rPr lang="en-US" b="1" i="1">
                            <a:latin typeface="Cambria Math"/>
                          </a:rPr>
                          <m:t>𝒌</m:t>
                        </m:r>
                      </m:e>
                      <m:sup>
                        <m:r>
                          <a:rPr lang="en-US" b="1" i="1">
                            <a:latin typeface="Cambria Math"/>
                          </a:rPr>
                          <m:t>𝟑</m:t>
                        </m:r>
                      </m:sup>
                    </m:sSup>
                    <m:r>
                      <a:rPr lang="en-US" b="1" i="1">
                        <a:latin typeface="Cambria Math"/>
                      </a:rPr>
                      <m:t>+</m:t>
                    </m:r>
                    <m:r>
                      <a:rPr lang="en-US" b="1" i="1">
                        <a:latin typeface="Cambria Math"/>
                      </a:rPr>
                      <m:t>𝟑</m:t>
                    </m:r>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𝟑</m:t>
                    </m:r>
                    <m:r>
                      <a:rPr lang="en-US" b="1" i="1">
                        <a:latin typeface="Cambria Math"/>
                      </a:rPr>
                      <m:t>𝒌</m:t>
                    </m:r>
                    <m:r>
                      <a:rPr lang="en-US" b="1" i="1">
                        <a:latin typeface="Cambria Math"/>
                      </a:rPr>
                      <m:t>+</m:t>
                    </m:r>
                    <m:r>
                      <a:rPr lang="en-US" b="1" i="1">
                        <a:latin typeface="Cambria Math"/>
                      </a:rPr>
                      <m:t>𝟏</m:t>
                    </m:r>
                    <m:r>
                      <a:rPr lang="en-US" b="1" i="1">
                        <a:latin typeface="Cambria Math"/>
                      </a:rPr>
                      <m:t>−</m:t>
                    </m:r>
                    <m:r>
                      <a:rPr lang="en-US" b="1" i="1">
                        <a:latin typeface="Cambria Math"/>
                      </a:rPr>
                      <m:t>𝒌</m:t>
                    </m:r>
                    <m:r>
                      <a:rPr lang="en-US" b="1" i="1">
                        <a:latin typeface="Cambria Math"/>
                      </a:rPr>
                      <m:t>−</m:t>
                    </m:r>
                    <m:r>
                      <a:rPr lang="en-US" b="1" i="1">
                        <a:latin typeface="Cambria Math"/>
                      </a:rPr>
                      <m:t>𝟏</m:t>
                    </m:r>
                    <m:r>
                      <a:rPr lang="en-US" b="1" i="1">
                        <a:latin typeface="Cambria Math"/>
                      </a:rPr>
                      <m:t>+</m:t>
                    </m:r>
                    <m:r>
                      <a:rPr lang="en-US" b="1" i="1">
                        <a:latin typeface="Cambria Math"/>
                      </a:rPr>
                      <m:t>𝟑</m:t>
                    </m:r>
                    <m:r>
                      <a:rPr lang="en-US" b="1" i="1">
                        <a:latin typeface="Cambria Math"/>
                      </a:rPr>
                      <m:t>=</m:t>
                    </m:r>
                    <m:d>
                      <m:dPr>
                        <m:ctrlPr>
                          <a:rPr lang="en-US" b="1" i="1">
                            <a:latin typeface="Cambria Math"/>
                          </a:rPr>
                        </m:ctrlPr>
                      </m:dPr>
                      <m:e>
                        <m:sSup>
                          <m:sSupPr>
                            <m:ctrlPr>
                              <a:rPr lang="en-US" b="1" i="1">
                                <a:latin typeface="Cambria Math"/>
                              </a:rPr>
                            </m:ctrlPr>
                          </m:sSupPr>
                          <m:e>
                            <m:r>
                              <a:rPr lang="en-US" b="1" i="1">
                                <a:latin typeface="Cambria Math"/>
                              </a:rPr>
                              <m:t>𝒌</m:t>
                            </m:r>
                          </m:e>
                          <m:sup>
                            <m:r>
                              <a:rPr lang="en-US" b="1" i="1">
                                <a:latin typeface="Cambria Math"/>
                              </a:rPr>
                              <m:t>𝟑</m:t>
                            </m:r>
                          </m:sup>
                        </m:sSup>
                        <m:r>
                          <a:rPr lang="en-US" b="1" i="1">
                            <a:latin typeface="Cambria Math"/>
                          </a:rPr>
                          <m:t>−</m:t>
                        </m:r>
                        <m:r>
                          <a:rPr lang="en-US" b="1" i="1">
                            <a:latin typeface="Cambria Math"/>
                          </a:rPr>
                          <m:t>𝒌</m:t>
                        </m:r>
                        <m:r>
                          <a:rPr lang="en-US" b="1" i="1">
                            <a:latin typeface="Cambria Math"/>
                          </a:rPr>
                          <m:t>+</m:t>
                        </m:r>
                        <m:r>
                          <a:rPr lang="en-US" b="1" i="1">
                            <a:latin typeface="Cambria Math"/>
                          </a:rPr>
                          <m:t>𝟑</m:t>
                        </m:r>
                      </m:e>
                    </m:d>
                    <m:r>
                      <a:rPr lang="en-US" b="1" i="1">
                        <a:latin typeface="Cambria Math"/>
                      </a:rPr>
                      <m:t>+</m:t>
                    </m:r>
                    <m:r>
                      <a:rPr lang="en-US" b="1" i="1">
                        <a:latin typeface="Cambria Math"/>
                      </a:rPr>
                      <m:t>𝟑</m:t>
                    </m:r>
                    <m:d>
                      <m:dPr>
                        <m:ctrlPr>
                          <a:rPr lang="en-US" b="1" i="1">
                            <a:latin typeface="Cambria Math"/>
                          </a:rPr>
                        </m:ctrlPr>
                      </m:dPr>
                      <m:e>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𝒌</m:t>
                        </m:r>
                      </m:e>
                    </m:d>
                  </m:oMath>
                </a14:m>
                <a:r>
                  <a:rPr lang="en-US" b="1" dirty="0"/>
                  <a:t> </a:t>
                </a:r>
              </a:p>
              <a:p>
                <a:pPr marL="0" indent="0">
                  <a:buNone/>
                </a:pPr>
                <a:r>
                  <a:rPr lang="en-US" b="1" dirty="0" smtClean="0"/>
                  <a:t>			   </a:t>
                </a:r>
                <a14:m>
                  <m:oMath xmlns:m="http://schemas.openxmlformats.org/officeDocument/2006/math">
                    <m:r>
                      <a:rPr lang="en-US" b="1" i="1">
                        <a:latin typeface="Cambria Math"/>
                      </a:rPr>
                      <m:t>=</m:t>
                    </m:r>
                    <m:r>
                      <a:rPr lang="en-US" b="1" i="1">
                        <a:latin typeface="Cambria Math"/>
                      </a:rPr>
                      <m:t>𝟑</m:t>
                    </m:r>
                    <m:r>
                      <a:rPr lang="en-US" b="1" i="1">
                        <a:latin typeface="Cambria Math"/>
                      </a:rPr>
                      <m:t>𝒎</m:t>
                    </m:r>
                    <m:r>
                      <a:rPr lang="en-US" b="1" i="1">
                        <a:latin typeface="Cambria Math"/>
                      </a:rPr>
                      <m:t>+</m:t>
                    </m:r>
                    <m:r>
                      <a:rPr lang="en-US" b="1" i="1">
                        <a:latin typeface="Cambria Math"/>
                      </a:rPr>
                      <m:t>𝟑</m:t>
                    </m:r>
                    <m:d>
                      <m:dPr>
                        <m:ctrlPr>
                          <a:rPr lang="en-US" b="1" i="1">
                            <a:latin typeface="Cambria Math"/>
                          </a:rPr>
                        </m:ctrlPr>
                      </m:dPr>
                      <m:e>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𝒌</m:t>
                        </m:r>
                      </m:e>
                    </m:d>
                    <m:r>
                      <a:rPr lang="en-US" b="1" i="1">
                        <a:latin typeface="Cambria Math"/>
                      </a:rPr>
                      <m:t>=</m:t>
                    </m:r>
                    <m:r>
                      <a:rPr lang="en-US" b="1" i="1">
                        <a:latin typeface="Cambria Math"/>
                      </a:rPr>
                      <m:t>𝟑</m:t>
                    </m:r>
                    <m:d>
                      <m:dPr>
                        <m:ctrlPr>
                          <a:rPr lang="en-US" b="1" i="1">
                            <a:latin typeface="Cambria Math"/>
                          </a:rPr>
                        </m:ctrlPr>
                      </m:dPr>
                      <m:e>
                        <m:r>
                          <a:rPr lang="en-US" b="1" i="1">
                            <a:latin typeface="Cambria Math"/>
                          </a:rPr>
                          <m:t>𝒎</m:t>
                        </m:r>
                        <m:r>
                          <a:rPr lang="en-US" b="1" i="1">
                            <a:latin typeface="Cambria Math"/>
                          </a:rPr>
                          <m:t>+</m:t>
                        </m:r>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𝒌</m:t>
                        </m:r>
                      </m:e>
                    </m:d>
                  </m:oMath>
                </a14:m>
                <a:r>
                  <a:rPr lang="en-US" b="1" dirty="0"/>
                  <a:t> chia </a:t>
                </a:r>
                <a:r>
                  <a:rPr lang="en-US" b="1" dirty="0" err="1"/>
                  <a:t>hết</a:t>
                </a:r>
                <a:r>
                  <a:rPr lang="en-US" b="1" dirty="0"/>
                  <a:t> </a:t>
                </a:r>
                <a:r>
                  <a:rPr lang="en-US" b="1" dirty="0" err="1"/>
                  <a:t>cho</a:t>
                </a:r>
                <a:r>
                  <a:rPr lang="en-US" b="1" dirty="0"/>
                  <a:t> </a:t>
                </a:r>
                <a14:m>
                  <m:oMath xmlns:m="http://schemas.openxmlformats.org/officeDocument/2006/math">
                    <m:r>
                      <a:rPr lang="en-US" b="1" i="1">
                        <a:latin typeface="Cambria Math"/>
                      </a:rPr>
                      <m:t>𝟑</m:t>
                    </m:r>
                  </m:oMath>
                </a14:m>
                <a:r>
                  <a:rPr lang="en-US" b="1" dirty="0"/>
                  <a:t>.</a:t>
                </a:r>
              </a:p>
              <a:p>
                <a:pPr marL="0" indent="0">
                  <a:buNone/>
                </a:pPr>
                <a:r>
                  <a:rPr lang="en-US" b="1" dirty="0" err="1"/>
                  <a:t>Vậy</a:t>
                </a:r>
                <a:r>
                  <a:rPr lang="en-US" b="1" dirty="0"/>
                  <a:t> </a:t>
                </a:r>
                <a:r>
                  <a:rPr lang="en-US" b="1" dirty="0" err="1"/>
                  <a:t>bất</a:t>
                </a:r>
                <a:r>
                  <a:rPr lang="en-US" b="1" dirty="0"/>
                  <a:t> </a:t>
                </a:r>
                <a:r>
                  <a:rPr lang="en-US" b="1" dirty="0" err="1"/>
                  <a:t>đẳng</a:t>
                </a:r>
                <a:r>
                  <a:rPr lang="en-US" b="1" dirty="0"/>
                  <a:t> </a:t>
                </a:r>
                <a:r>
                  <a:rPr lang="en-US" b="1" dirty="0" err="1"/>
                  <a:t>thức</a:t>
                </a:r>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248735" y="3276600"/>
                <a:ext cx="23926800" cy="9982200"/>
              </a:xfrm>
              <a:prstGeom prst="rect">
                <a:avLst/>
              </a:prstGeom>
              <a:blipFill rotWithShape="1">
                <a:blip r:embed="rId4"/>
                <a:stretch>
                  <a:fillRect l="-1146" b="-1952"/>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38EBBA79-CA7C-47C6-8241-0D3F4565FC9F}"/>
              </a:ext>
            </a:extLst>
          </p:cNvPr>
          <p:cNvGrpSpPr/>
          <p:nvPr/>
        </p:nvGrpSpPr>
        <p:grpSpPr>
          <a:xfrm>
            <a:off x="152400" y="1828800"/>
            <a:ext cx="3830136" cy="937131"/>
            <a:chOff x="534987" y="1599334"/>
            <a:chExt cx="3556158" cy="1224869"/>
          </a:xfrm>
        </p:grpSpPr>
        <p:sp>
          <p:nvSpPr>
            <p:cNvPr id="5"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1"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9"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8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2.3/30.</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8" name="Group 17"/>
          <p:cNvGrpSpPr>
            <a:grpSpLocks/>
          </p:cNvGrpSpPr>
          <p:nvPr/>
        </p:nvGrpSpPr>
        <p:grpSpPr bwMode="auto">
          <a:xfrm>
            <a:off x="304888" y="3200400"/>
            <a:ext cx="3657602" cy="1227996"/>
            <a:chOff x="224" y="489"/>
            <a:chExt cx="8044" cy="2524"/>
          </a:xfrm>
        </p:grpSpPr>
        <p:grpSp>
          <p:nvGrpSpPr>
            <p:cNvPr id="19" name="Group 136"/>
            <p:cNvGrpSpPr>
              <a:grpSpLocks/>
            </p:cNvGrpSpPr>
            <p:nvPr/>
          </p:nvGrpSpPr>
          <p:grpSpPr bwMode="auto">
            <a:xfrm>
              <a:off x="224" y="592"/>
              <a:ext cx="7571" cy="1585"/>
              <a:chOff x="315" y="602"/>
              <a:chExt cx="10653" cy="1961"/>
            </a:xfrm>
          </p:grpSpPr>
          <p:sp>
            <p:nvSpPr>
              <p:cNvPr id="21"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0"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246141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nodeType="with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wipe(up)">
                                      <p:cBhvr>
                                        <p:cTn id="15" dur="500"/>
                                        <p:tgtEl>
                                          <p:spTgt spid="9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up)">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wipe(up)">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wipe(up)">
                                      <p:cBhvr>
                                        <p:cTn id="40" dur="500"/>
                                        <p:tgtEl>
                                          <p:spTgt spid="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wipe(up)">
                                      <p:cBhvr>
                                        <p:cTn id="45" dur="500"/>
                                        <p:tgtEl>
                                          <p:spTgt spid="7">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animEffect transition="in" filter="wipe(up)">
                                      <p:cBhvr>
                                        <p:cTn id="50" dur="500"/>
                                        <p:tgtEl>
                                          <p:spTgt spid="7">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Effect transition="in" filter="wipe(up)">
                                      <p:cBhvr>
                                        <p:cTn id="55" dur="500"/>
                                        <p:tgtEl>
                                          <p:spTgt spid="7">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7">
                                            <p:txEl>
                                              <p:pRg st="7" end="7"/>
                                            </p:txEl>
                                          </p:spTgt>
                                        </p:tgtEl>
                                        <p:attrNameLst>
                                          <p:attrName>style.visibility</p:attrName>
                                        </p:attrNameLst>
                                      </p:cBhvr>
                                      <p:to>
                                        <p:strVal val="visible"/>
                                      </p:to>
                                    </p:set>
                                    <p:animEffect transition="in" filter="wipe(up)">
                                      <p:cBhvr>
                                        <p:cTn id="60" dur="500"/>
                                        <p:tgtEl>
                                          <p:spTgt spid="7">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7">
                                            <p:txEl>
                                              <p:pRg st="8" end="8"/>
                                            </p:txEl>
                                          </p:spTgt>
                                        </p:tgtEl>
                                        <p:attrNameLst>
                                          <p:attrName>style.visibility</p:attrName>
                                        </p:attrNameLst>
                                      </p:cBhvr>
                                      <p:to>
                                        <p:strVal val="visible"/>
                                      </p:to>
                                    </p:set>
                                    <p:animEffect transition="in" filter="wipe(up)">
                                      <p:cBhvr>
                                        <p:cTn id="65" dur="500"/>
                                        <p:tgtEl>
                                          <p:spTgt spid="7">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wipe(up)">
                                      <p:cBhvr>
                                        <p:cTn id="70"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561109" y="1981201"/>
                <a:ext cx="23213291" cy="1142999"/>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t> </a:t>
                </a:r>
                <a:r>
                  <a:rPr lang="en-US" b="1" dirty="0" smtClean="0"/>
                  <a:t>                     </a:t>
                </a:r>
                <a:r>
                  <a:rPr lang="en-US" b="1" dirty="0" err="1" smtClean="0"/>
                  <a:t>Chứng</a:t>
                </a:r>
                <a:r>
                  <a:rPr lang="en-US" b="1" dirty="0" smtClean="0"/>
                  <a:t> </a:t>
                </a:r>
                <a:r>
                  <a:rPr lang="en-US" b="1" dirty="0"/>
                  <a:t>minh </a:t>
                </a:r>
                <a:r>
                  <a:rPr lang="en-US" b="1" dirty="0" err="1"/>
                  <a:t>rằng</a:t>
                </a:r>
                <a:r>
                  <a:rPr lang="en-US" b="1" dirty="0"/>
                  <a:t> </a:t>
                </a:r>
                <a14:m>
                  <m:oMath xmlns:m="http://schemas.openxmlformats.org/officeDocument/2006/math">
                    <m:sSup>
                      <m:sSupPr>
                        <m:ctrlPr>
                          <a:rPr lang="en-US" b="1" i="1">
                            <a:latin typeface="Cambria Math"/>
                          </a:rPr>
                        </m:ctrlPr>
                      </m:sSupPr>
                      <m:e>
                        <m:r>
                          <a:rPr lang="en-US" b="1" i="1">
                            <a:latin typeface="Cambria Math"/>
                          </a:rPr>
                          <m:t>𝒏</m:t>
                        </m:r>
                      </m:e>
                      <m:sup>
                        <m:r>
                          <a:rPr lang="en-US" b="1" i="1">
                            <a:latin typeface="Cambria Math"/>
                          </a:rPr>
                          <m:t>𝟐</m:t>
                        </m:r>
                      </m:sup>
                    </m:sSup>
                    <m:r>
                      <a:rPr lang="en-US" b="1" i="1">
                        <a:latin typeface="Cambria Math"/>
                      </a:rPr>
                      <m:t>−</m:t>
                    </m:r>
                    <m:r>
                      <a:rPr lang="en-US" b="1" i="1">
                        <a:latin typeface="Cambria Math"/>
                      </a:rPr>
                      <m:t>𝒏</m:t>
                    </m:r>
                    <m:r>
                      <a:rPr lang="en-US" b="1" i="1">
                        <a:latin typeface="Cambria Math"/>
                      </a:rPr>
                      <m:t>+</m:t>
                    </m:r>
                    <m:r>
                      <a:rPr lang="en-US" b="1" i="1">
                        <a:latin typeface="Cambria Math"/>
                      </a:rPr>
                      <m:t>𝟒𝟏</m:t>
                    </m:r>
                  </m:oMath>
                </a14:m>
                <a:r>
                  <a:rPr lang="en-US" b="1" dirty="0"/>
                  <a:t> </a:t>
                </a:r>
                <a:r>
                  <a:rPr lang="en-US" b="1" dirty="0" err="1"/>
                  <a:t>là</a:t>
                </a:r>
                <a:r>
                  <a:rPr lang="en-US" b="1" dirty="0"/>
                  <a:t> </a:t>
                </a:r>
                <a:r>
                  <a:rPr lang="en-US" b="1" dirty="0" err="1"/>
                  <a:t>số</a:t>
                </a:r>
                <a:r>
                  <a:rPr lang="en-US" b="1" dirty="0"/>
                  <a:t> </a:t>
                </a:r>
                <a:r>
                  <a:rPr lang="en-US" b="1" dirty="0" err="1"/>
                  <a:t>lẻ</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nguyên</a:t>
                </a:r>
                <a:r>
                  <a:rPr lang="en-US" b="1" dirty="0"/>
                  <a:t> </a:t>
                </a:r>
                <a:r>
                  <a:rPr lang="en-US" b="1" dirty="0" err="1"/>
                  <a:t>dương</a:t>
                </a:r>
                <a:r>
                  <a:rPr lang="en-US" b="1" dirty="0"/>
                  <a:t> </a:t>
                </a:r>
                <a14:m>
                  <m:oMath xmlns:m="http://schemas.openxmlformats.org/officeDocument/2006/math">
                    <m:r>
                      <a:rPr lang="en-US" b="1" i="1">
                        <a:latin typeface="Cambria Math"/>
                      </a:rPr>
                      <m:t>𝒏</m:t>
                    </m:r>
                  </m:oMath>
                </a14:m>
                <a:r>
                  <a:rPr lang="en-US" b="1" dirty="0"/>
                  <a:t>.</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561109" y="1981201"/>
                <a:ext cx="23213291" cy="1142999"/>
              </a:xfrm>
              <a:prstGeom prst="rect">
                <a:avLst/>
              </a:prstGeom>
              <a:blipFill rotWithShape="1">
                <a:blip r:embed="rId3"/>
                <a:stretch>
                  <a:fillRect t="-16316" r="-1129"/>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609600" y="3429000"/>
                <a:ext cx="23213291" cy="99060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smtClean="0"/>
              </a:p>
              <a:p>
                <a:pPr marL="0" indent="0">
                  <a:buNone/>
                </a:pPr>
                <a:r>
                  <a:rPr lang="en-US" b="1" dirty="0" smtClean="0"/>
                  <a:t>Ta </a:t>
                </a:r>
                <a:r>
                  <a:rPr lang="en-US" b="1" dirty="0" err="1"/>
                  <a:t>chứng</a:t>
                </a:r>
                <a:r>
                  <a:rPr lang="en-US" b="1" dirty="0"/>
                  <a:t> minh “</a:t>
                </a:r>
                <a14:m>
                  <m:oMath xmlns:m="http://schemas.openxmlformats.org/officeDocument/2006/math">
                    <m:sSup>
                      <m:sSupPr>
                        <m:ctrlPr>
                          <a:rPr lang="en-US" b="1" i="1">
                            <a:latin typeface="Cambria Math"/>
                          </a:rPr>
                        </m:ctrlPr>
                      </m:sSupPr>
                      <m:e>
                        <m:r>
                          <a:rPr lang="en-US" b="1" i="1">
                            <a:latin typeface="Cambria Math"/>
                          </a:rPr>
                          <m:t>𝒏</m:t>
                        </m:r>
                      </m:e>
                      <m:sup>
                        <m:r>
                          <a:rPr lang="en-US" b="1" i="1">
                            <a:latin typeface="Cambria Math"/>
                          </a:rPr>
                          <m:t>𝟐</m:t>
                        </m:r>
                      </m:sup>
                    </m:sSup>
                    <m:r>
                      <a:rPr lang="en-US" b="1" i="1">
                        <a:latin typeface="Cambria Math"/>
                      </a:rPr>
                      <m:t>−</m:t>
                    </m:r>
                    <m:r>
                      <a:rPr lang="en-US" b="1" i="1">
                        <a:latin typeface="Cambria Math"/>
                      </a:rPr>
                      <m:t>𝒏</m:t>
                    </m:r>
                    <m:r>
                      <a:rPr lang="en-US" b="1" i="1">
                        <a:latin typeface="Cambria Math"/>
                      </a:rPr>
                      <m:t>+</m:t>
                    </m:r>
                    <m:r>
                      <a:rPr lang="en-US" b="1" i="1">
                        <a:latin typeface="Cambria Math"/>
                      </a:rPr>
                      <m:t>𝟒𝟏</m:t>
                    </m:r>
                  </m:oMath>
                </a14:m>
                <a:r>
                  <a:rPr lang="en-US" b="1" dirty="0"/>
                  <a:t> </a:t>
                </a:r>
                <a:r>
                  <a:rPr lang="en-US" b="1" dirty="0" err="1"/>
                  <a:t>là</a:t>
                </a:r>
                <a:r>
                  <a:rPr lang="en-US" b="1" dirty="0"/>
                  <a:t> </a:t>
                </a:r>
                <a:r>
                  <a:rPr lang="en-US" b="1" dirty="0" err="1"/>
                  <a:t>số</a:t>
                </a:r>
                <a:r>
                  <a:rPr lang="en-US" b="1" dirty="0"/>
                  <a:t> </a:t>
                </a:r>
                <a:r>
                  <a:rPr lang="en-US" b="1" dirty="0" err="1"/>
                  <a:t>lẻ</a:t>
                </a:r>
                <a:r>
                  <a:rPr lang="en-US" b="1" dirty="0"/>
                  <a:t> ”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bằng</a:t>
                </a:r>
                <a:r>
                  <a:rPr lang="en-US" b="1" dirty="0"/>
                  <a:t> </a:t>
                </a:r>
                <a:r>
                  <a:rPr lang="en-US" b="1" dirty="0" err="1"/>
                  <a:t>quy</a:t>
                </a:r>
                <a:r>
                  <a:rPr lang="en-US" b="1" dirty="0"/>
                  <a:t> </a:t>
                </a:r>
                <a:r>
                  <a:rPr lang="en-US" b="1" dirty="0" err="1"/>
                  <a:t>nạp</a:t>
                </a:r>
                <a:r>
                  <a:rPr lang="en-US" b="1" dirty="0"/>
                  <a:t> </a:t>
                </a:r>
                <a:r>
                  <a:rPr lang="en-US" b="1" dirty="0" err="1"/>
                  <a:t>theo</a:t>
                </a:r>
                <a:r>
                  <a:rPr lang="en-US" b="1" dirty="0"/>
                  <a:t> </a:t>
                </a:r>
                <a14:m>
                  <m:oMath xmlns:m="http://schemas.openxmlformats.org/officeDocument/2006/math">
                    <m:r>
                      <a:rPr lang="en-US" b="1" i="1">
                        <a:latin typeface="Cambria Math"/>
                      </a:rPr>
                      <m:t>𝒏</m:t>
                    </m:r>
                  </m:oMath>
                </a14:m>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endParaRPr lang="en-US" b="1" dirty="0" smtClean="0"/>
              </a:p>
              <a:p>
                <a:pPr marL="0" lvl="0" indent="0">
                  <a:buNone/>
                </a:pP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r>
                          <a:rPr lang="en-US" b="1" i="1">
                            <a:latin typeface="Cambria Math"/>
                          </a:rPr>
                          <m:t>𝟏</m:t>
                        </m:r>
                      </m:e>
                      <m:sup>
                        <m:r>
                          <a:rPr lang="en-US" b="1" i="1">
                            <a:latin typeface="Cambria Math"/>
                          </a:rPr>
                          <m:t>𝟐</m:t>
                        </m:r>
                      </m:sup>
                    </m:sSup>
                    <m:r>
                      <a:rPr lang="en-US" b="1" i="1">
                        <a:latin typeface="Cambria Math"/>
                      </a:rPr>
                      <m:t>−</m:t>
                    </m:r>
                    <m:r>
                      <a:rPr lang="en-US" b="1" i="1">
                        <a:latin typeface="Cambria Math"/>
                      </a:rPr>
                      <m:t>𝟏</m:t>
                    </m:r>
                    <m:r>
                      <a:rPr lang="en-US" b="1" i="1">
                        <a:latin typeface="Cambria Math"/>
                      </a:rPr>
                      <m:t>+</m:t>
                    </m:r>
                    <m:r>
                      <a:rPr lang="en-US" b="1" i="1">
                        <a:latin typeface="Cambria Math"/>
                      </a:rPr>
                      <m:t>𝟒𝟏</m:t>
                    </m:r>
                    <m:r>
                      <a:rPr lang="en-US" b="1" i="1">
                        <a:latin typeface="Cambria Math"/>
                      </a:rPr>
                      <m:t>=</m:t>
                    </m:r>
                    <m:r>
                      <a:rPr lang="en-US" b="1" i="1">
                        <a:latin typeface="Cambria Math"/>
                      </a:rPr>
                      <m:t>𝟑</m:t>
                    </m:r>
                  </m:oMath>
                </a14:m>
                <a:r>
                  <a:rPr lang="en-US" b="1" dirty="0"/>
                  <a:t> </a:t>
                </a:r>
                <a:r>
                  <a:rPr lang="en-US" b="1" dirty="0" err="1"/>
                  <a:t>là</a:t>
                </a:r>
                <a:r>
                  <a:rPr lang="en-US" b="1" dirty="0"/>
                  <a:t> </a:t>
                </a:r>
                <a:r>
                  <a:rPr lang="en-US" b="1" dirty="0" err="1"/>
                  <a:t>số</a:t>
                </a:r>
                <a:r>
                  <a:rPr lang="en-US" b="1" dirty="0"/>
                  <a:t> </a:t>
                </a:r>
                <a:r>
                  <a:rPr lang="en-US" b="1" dirty="0" err="1" smtClean="0"/>
                  <a:t>lẻ</a:t>
                </a:r>
                <a:r>
                  <a:rPr lang="en-US" b="1" dirty="0" smtClean="0"/>
                  <a:t>. </a:t>
                </a:r>
                <a:r>
                  <a:rPr lang="en-US" b="1" dirty="0" err="1" smtClean="0"/>
                  <a:t>Vậy</a:t>
                </a:r>
                <a:r>
                  <a:rPr lang="en-US" b="1" dirty="0" smtClean="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a:p>
                <a:pPr marL="0" lvl="0" indent="0">
                  <a:buNone/>
                </a:pPr>
                <a:r>
                  <a:rPr lang="en-US" b="1" dirty="0" err="1"/>
                  <a:t>Giả</a:t>
                </a:r>
                <a:r>
                  <a:rPr lang="en-US" b="1" dirty="0"/>
                  <a:t> </a:t>
                </a:r>
                <a:r>
                  <a:rPr lang="en-US" b="1" dirty="0" err="1"/>
                  <a:t>sử</a:t>
                </a:r>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𝒌</m:t>
                    </m:r>
                    <m:r>
                      <a:rPr lang="en-US" b="1" i="1">
                        <a:latin typeface="Cambria Math"/>
                      </a:rPr>
                      <m:t>+</m:t>
                    </m:r>
                    <m:r>
                      <a:rPr lang="en-US" b="1" i="1">
                        <a:latin typeface="Cambria Math"/>
                      </a:rPr>
                      <m:t>𝟒𝟏</m:t>
                    </m:r>
                  </m:oMath>
                </a14:m>
                <a:r>
                  <a:rPr lang="en-US" b="1" dirty="0"/>
                  <a:t> </a:t>
                </a:r>
                <a:r>
                  <a:rPr lang="en-US" b="1" dirty="0" err="1"/>
                  <a:t>là</a:t>
                </a:r>
                <a:r>
                  <a:rPr lang="en-US" b="1" dirty="0"/>
                  <a:t> </a:t>
                </a:r>
                <a:r>
                  <a:rPr lang="en-US" b="1" dirty="0" err="1"/>
                  <a:t>số</a:t>
                </a:r>
                <a:r>
                  <a:rPr lang="en-US" b="1" dirty="0"/>
                  <a:t> </a:t>
                </a:r>
                <a:r>
                  <a:rPr lang="en-US" b="1" dirty="0" err="1"/>
                  <a:t>lẻ</a:t>
                </a:r>
                <a:r>
                  <a:rPr lang="en-US" b="1" dirty="0"/>
                  <a:t>” .</a:t>
                </a:r>
              </a:p>
              <a:p>
                <a:pPr marL="0" indent="0">
                  <a:buNone/>
                </a:pPr>
                <a:r>
                  <a:rPr lang="en-US" b="1" dirty="0"/>
                  <a:t>Ta </a:t>
                </a:r>
                <a:r>
                  <a:rPr lang="en-US" b="1" dirty="0" err="1"/>
                  <a:t>cần</a:t>
                </a:r>
                <a:r>
                  <a:rPr lang="en-US" b="1" dirty="0"/>
                  <a:t> </a:t>
                </a:r>
                <a:r>
                  <a:rPr lang="en-US" b="1" dirty="0" err="1"/>
                  <a:t>chứng</a:t>
                </a:r>
                <a:r>
                  <a:rPr lang="en-US" b="1" dirty="0"/>
                  <a:t> minh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a:t>
                </a:r>
                <a:r>
                  <a:rPr lang="en-US" b="1" dirty="0" err="1"/>
                  <a:t>chứng</a:t>
                </a:r>
                <a:r>
                  <a:rPr lang="en-US" b="1" dirty="0"/>
                  <a:t> </a:t>
                </a:r>
                <a:r>
                  <a:rPr lang="en-US" b="1" dirty="0" smtClean="0"/>
                  <a:t>minh</a:t>
                </a:r>
              </a:p>
              <a:p>
                <a:pPr marL="0" indent="0">
                  <a:buNone/>
                </a:pPr>
                <a:r>
                  <a:rPr lang="en-US" b="1" dirty="0"/>
                  <a:t>	</a:t>
                </a:r>
                <a:r>
                  <a:rPr lang="en-US" b="1" dirty="0" smtClean="0"/>
                  <a:t>			 </a:t>
                </a:r>
                <a:r>
                  <a:rPr lang="en-US" b="1" dirty="0"/>
                  <a:t>“</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𝟐</m:t>
                        </m:r>
                      </m:sup>
                    </m:sSup>
                    <m:r>
                      <a:rPr lang="en-US" b="1" i="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𝟒𝟏</m:t>
                    </m:r>
                  </m:oMath>
                </a14:m>
                <a:r>
                  <a:rPr lang="en-US" b="1" dirty="0"/>
                  <a:t> </a:t>
                </a:r>
                <a:r>
                  <a:rPr lang="en-US" b="1" dirty="0" err="1"/>
                  <a:t>là</a:t>
                </a:r>
                <a:r>
                  <a:rPr lang="en-US" b="1" dirty="0"/>
                  <a:t> </a:t>
                </a:r>
                <a:r>
                  <a:rPr lang="en-US" b="1" dirty="0" err="1"/>
                  <a:t>số</a:t>
                </a:r>
                <a:r>
                  <a:rPr lang="en-US" b="1" dirty="0"/>
                  <a:t> </a:t>
                </a:r>
                <a:r>
                  <a:rPr lang="en-US" b="1" dirty="0" err="1"/>
                  <a:t>lẻ</a:t>
                </a:r>
                <a:r>
                  <a:rPr lang="en-US" b="1" dirty="0"/>
                  <a:t>” .</a:t>
                </a:r>
              </a:p>
              <a:p>
                <a:pPr marL="0" indent="0">
                  <a:buNone/>
                </a:pPr>
                <a:r>
                  <a:rPr lang="en-US" b="1" dirty="0" err="1"/>
                  <a:t>Thật</a:t>
                </a:r>
                <a:r>
                  <a:rPr lang="en-US" b="1" dirty="0"/>
                  <a:t> </a:t>
                </a:r>
                <a:r>
                  <a:rPr lang="en-US" b="1" dirty="0" err="1"/>
                  <a:t>vậy</a:t>
                </a:r>
                <a:r>
                  <a:rPr lang="en-US" b="1" dirty="0"/>
                  <a:t>, </a:t>
                </a:r>
                <a:r>
                  <a:rPr lang="en-US" b="1" dirty="0" err="1"/>
                  <a:t>theo</a:t>
                </a:r>
                <a:r>
                  <a:rPr lang="en-US" b="1" dirty="0"/>
                  <a:t> </a:t>
                </a:r>
                <a:r>
                  <a:rPr lang="en-US" b="1" dirty="0" err="1"/>
                  <a:t>giả</a:t>
                </a:r>
                <a:r>
                  <a:rPr lang="en-US" b="1" dirty="0"/>
                  <a:t> </a:t>
                </a:r>
                <a:r>
                  <a:rPr lang="en-US" b="1" dirty="0" err="1"/>
                  <a:t>thiết</a:t>
                </a:r>
                <a:r>
                  <a:rPr lang="en-US" b="1" dirty="0"/>
                  <a:t> </a:t>
                </a:r>
                <a:r>
                  <a:rPr lang="en-US" b="1" dirty="0" err="1"/>
                  <a:t>quy</a:t>
                </a:r>
                <a:r>
                  <a:rPr lang="en-US" b="1" dirty="0"/>
                  <a:t> </a:t>
                </a:r>
                <a:r>
                  <a:rPr lang="en-US" b="1" dirty="0" err="1"/>
                  <a:t>nạp</a:t>
                </a:r>
                <a:r>
                  <a:rPr lang="en-US" b="1" dirty="0"/>
                  <a:t> </a:t>
                </a:r>
                <a:r>
                  <a:rPr lang="en-US" b="1" dirty="0" err="1"/>
                  <a:t>suy</a:t>
                </a:r>
                <a:r>
                  <a:rPr lang="en-US" b="1" dirty="0"/>
                  <a:t> </a:t>
                </a:r>
                <a:r>
                  <a:rPr lang="en-US" b="1" dirty="0" err="1"/>
                  <a:t>ra</a:t>
                </a:r>
                <a:r>
                  <a:rPr lang="en-US" b="1" dirty="0"/>
                  <a:t> </a:t>
                </a:r>
                <a14:m>
                  <m:oMath xmlns:m="http://schemas.openxmlformats.org/officeDocument/2006/math">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𝒌</m:t>
                    </m:r>
                    <m:r>
                      <a:rPr lang="en-US" b="1" i="1">
                        <a:latin typeface="Cambria Math"/>
                      </a:rPr>
                      <m:t>+</m:t>
                    </m:r>
                    <m:r>
                      <a:rPr lang="en-US" b="1" i="1">
                        <a:latin typeface="Cambria Math"/>
                      </a:rPr>
                      <m:t>𝟒𝟏</m:t>
                    </m:r>
                    <m:r>
                      <a:rPr lang="en-US" b="1" i="1">
                        <a:latin typeface="Cambria Math"/>
                      </a:rPr>
                      <m:t>=</m:t>
                    </m:r>
                    <m:r>
                      <a:rPr lang="en-US" b="1" i="1">
                        <a:latin typeface="Cambria Math"/>
                      </a:rPr>
                      <m:t>𝟐</m:t>
                    </m:r>
                    <m:r>
                      <a:rPr lang="en-US" b="1" i="1">
                        <a:latin typeface="Cambria Math"/>
                      </a:rPr>
                      <m:t>𝒎</m:t>
                    </m:r>
                    <m:r>
                      <a:rPr lang="en-US" b="1" i="1">
                        <a:latin typeface="Cambria Math"/>
                      </a:rPr>
                      <m:t>+</m:t>
                    </m:r>
                    <m:r>
                      <a:rPr lang="en-US" b="1" i="1">
                        <a:latin typeface="Cambria Math"/>
                      </a:rPr>
                      <m:t>𝟏</m:t>
                    </m:r>
                  </m:oMath>
                </a14:m>
                <a:r>
                  <a:rPr lang="en-US" b="1" dirty="0"/>
                  <a:t>, </a:t>
                </a:r>
                <a:r>
                  <a:rPr lang="en-US" b="1" dirty="0" err="1"/>
                  <a:t>với</a:t>
                </a:r>
                <a:r>
                  <a:rPr lang="en-US" b="1" dirty="0"/>
                  <a:t> </a:t>
                </a:r>
                <a14:m>
                  <m:oMath xmlns:m="http://schemas.openxmlformats.org/officeDocument/2006/math">
                    <m:r>
                      <a:rPr lang="en-US" b="1" i="1">
                        <a:latin typeface="Cambria Math"/>
                      </a:rPr>
                      <m:t>𝒎</m:t>
                    </m:r>
                  </m:oMath>
                </a14:m>
                <a:r>
                  <a:rPr lang="en-US" b="1" dirty="0"/>
                  <a:t> </a:t>
                </a:r>
                <a:r>
                  <a:rPr lang="en-US" b="1" dirty="0" err="1"/>
                  <a:t>là</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r>
                  <a:rPr lang="en-US" b="1" dirty="0" err="1"/>
                  <a:t>nào</a:t>
                </a:r>
                <a:r>
                  <a:rPr lang="en-US" b="1" dirty="0"/>
                  <a:t> </a:t>
                </a:r>
                <a:r>
                  <a:rPr lang="en-US" b="1" dirty="0" err="1"/>
                  <a:t>đó</a:t>
                </a:r>
                <a:r>
                  <a:rPr lang="en-US" b="1" dirty="0"/>
                  <a:t>.</a:t>
                </a:r>
              </a:p>
              <a:p>
                <a:pPr marL="0" indent="0">
                  <a:buNone/>
                </a:pPr>
                <a:r>
                  <a:rPr lang="en-US" b="1" dirty="0" err="1"/>
                  <a:t>Khi</a:t>
                </a:r>
                <a:r>
                  <a:rPr lang="en-US" b="1" dirty="0"/>
                  <a:t> </a:t>
                </a:r>
                <a:r>
                  <a:rPr lang="en-US" b="1" dirty="0" err="1"/>
                  <a:t>đó</a:t>
                </a:r>
                <a:r>
                  <a:rPr lang="en-US" b="1" dirty="0"/>
                  <a:t> ta </a:t>
                </a:r>
                <a:r>
                  <a:rPr lang="en-US" b="1" dirty="0" err="1"/>
                  <a:t>có</a:t>
                </a:r>
                <a:r>
                  <a:rPr lang="en-US" b="1" dirty="0"/>
                  <a:t>:</a:t>
                </a:r>
                <a:r>
                  <a:rPr lang="en-US" b="1" dirty="0" smtClean="0"/>
                  <a:t> </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𝟐</m:t>
                        </m:r>
                      </m:sup>
                    </m:sSup>
                    <m:r>
                      <a:rPr lang="en-US" b="1" i="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𝟒𝟏</m:t>
                    </m:r>
                    <m:r>
                      <a:rPr lang="en-US" b="1" i="1">
                        <a:latin typeface="Cambria Math"/>
                      </a:rPr>
                      <m:t>=</m:t>
                    </m:r>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𝟏</m:t>
                    </m:r>
                    <m:r>
                      <a:rPr lang="en-US" b="1" i="1">
                        <a:latin typeface="Cambria Math"/>
                      </a:rPr>
                      <m:t>−</m:t>
                    </m:r>
                    <m:r>
                      <a:rPr lang="en-US" b="1" i="1">
                        <a:latin typeface="Cambria Math"/>
                      </a:rPr>
                      <m:t>𝒌</m:t>
                    </m:r>
                    <m:r>
                      <a:rPr lang="en-US" b="1" i="1">
                        <a:latin typeface="Cambria Math"/>
                      </a:rPr>
                      <m:t>−</m:t>
                    </m:r>
                    <m:r>
                      <a:rPr lang="en-US" b="1" i="1">
                        <a:latin typeface="Cambria Math"/>
                      </a:rPr>
                      <m:t>𝟏</m:t>
                    </m:r>
                    <m:r>
                      <a:rPr lang="en-US" b="1" i="1">
                        <a:latin typeface="Cambria Math"/>
                      </a:rPr>
                      <m:t>+</m:t>
                    </m:r>
                    <m:r>
                      <a:rPr lang="en-US" b="1" i="1">
                        <a:latin typeface="Cambria Math"/>
                      </a:rPr>
                      <m:t>𝟒𝟏</m:t>
                    </m:r>
                  </m:oMath>
                </a14:m>
                <a:endParaRPr lang="en-US" b="1" i="1" dirty="0" smtClean="0">
                  <a:latin typeface="Cambria Math"/>
                </a:endParaRPr>
              </a:p>
              <a:p>
                <a:pPr marL="0" indent="0">
                  <a:buNone/>
                </a:pPr>
                <a:r>
                  <a:rPr lang="en-US" b="1" dirty="0" smtClean="0"/>
                  <a:t>                   </a:t>
                </a:r>
                <a14:m>
                  <m:oMath xmlns:m="http://schemas.openxmlformats.org/officeDocument/2006/math">
                    <m:r>
                      <a:rPr lang="en-US" b="1" i="1">
                        <a:latin typeface="Cambria Math"/>
                      </a:rPr>
                      <m:t>=</m:t>
                    </m:r>
                    <m:d>
                      <m:dPr>
                        <m:ctrlPr>
                          <a:rPr lang="en-US" b="1" i="1">
                            <a:latin typeface="Cambria Math"/>
                          </a:rPr>
                        </m:ctrlPr>
                      </m:dPr>
                      <m:e>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𝒌</m:t>
                        </m:r>
                        <m:r>
                          <a:rPr lang="en-US" b="1" i="1">
                            <a:latin typeface="Cambria Math"/>
                          </a:rPr>
                          <m:t>+</m:t>
                        </m:r>
                        <m:r>
                          <a:rPr lang="en-US" b="1" i="1">
                            <a:latin typeface="Cambria Math"/>
                          </a:rPr>
                          <m:t>𝟒𝟏</m:t>
                        </m:r>
                      </m:e>
                    </m:d>
                    <m:r>
                      <a:rPr lang="en-US" b="1" i="1">
                        <a:latin typeface="Cambria Math"/>
                      </a:rPr>
                      <m:t>+</m:t>
                    </m:r>
                    <m:r>
                      <a:rPr lang="en-US" b="1" i="1">
                        <a:latin typeface="Cambria Math"/>
                      </a:rPr>
                      <m:t>𝟐</m:t>
                    </m:r>
                    <m:r>
                      <a:rPr lang="en-US" b="1" i="1">
                        <a:latin typeface="Cambria Math"/>
                      </a:rPr>
                      <m:t>𝒌</m:t>
                    </m:r>
                  </m:oMath>
                </a14:m>
                <a:r>
                  <a:rPr lang="en-US" b="1" dirty="0"/>
                  <a:t> </a:t>
                </a:r>
                <a14:m>
                  <m:oMath xmlns:m="http://schemas.openxmlformats.org/officeDocument/2006/math">
                    <m:r>
                      <a:rPr lang="en-US" b="1" i="1">
                        <a:latin typeface="Cambria Math"/>
                      </a:rPr>
                      <m:t>=</m:t>
                    </m:r>
                    <m:r>
                      <a:rPr lang="en-US" b="1" i="1">
                        <a:latin typeface="Cambria Math"/>
                      </a:rPr>
                      <m:t>𝟐</m:t>
                    </m:r>
                    <m:r>
                      <a:rPr lang="en-US" b="1" i="1">
                        <a:latin typeface="Cambria Math"/>
                      </a:rPr>
                      <m:t>𝒎</m:t>
                    </m:r>
                    <m:r>
                      <a:rPr lang="en-US" b="1" i="1">
                        <a:latin typeface="Cambria Math"/>
                      </a:rPr>
                      <m:t>+</m:t>
                    </m:r>
                    <m:r>
                      <a:rPr lang="en-US" b="1" i="1">
                        <a:latin typeface="Cambria Math"/>
                      </a:rPr>
                      <m:t>𝟏</m:t>
                    </m:r>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𝟐</m:t>
                    </m:r>
                    <m:d>
                      <m:dPr>
                        <m:ctrlPr>
                          <a:rPr lang="en-US" b="1" i="1">
                            <a:latin typeface="Cambria Math"/>
                          </a:rPr>
                        </m:ctrlPr>
                      </m:dPr>
                      <m:e>
                        <m:r>
                          <a:rPr lang="en-US" b="1" i="1">
                            <a:latin typeface="Cambria Math"/>
                          </a:rPr>
                          <m:t>𝒎</m:t>
                        </m:r>
                        <m:r>
                          <a:rPr lang="en-US" b="1" i="1">
                            <a:latin typeface="Cambria Math"/>
                          </a:rPr>
                          <m:t>+</m:t>
                        </m:r>
                        <m:r>
                          <a:rPr lang="en-US" b="1" i="1">
                            <a:latin typeface="Cambria Math"/>
                          </a:rPr>
                          <m:t>𝒌</m:t>
                        </m:r>
                      </m:e>
                    </m:d>
                    <m:r>
                      <a:rPr lang="en-US" b="1" i="1">
                        <a:latin typeface="Cambria Math"/>
                      </a:rPr>
                      <m:t>+</m:t>
                    </m:r>
                    <m:r>
                      <a:rPr lang="en-US" b="1" i="1">
                        <a:latin typeface="Cambria Math"/>
                      </a:rPr>
                      <m:t>𝟏</m:t>
                    </m:r>
                  </m:oMath>
                </a14:m>
                <a:r>
                  <a:rPr lang="en-US" b="1" dirty="0"/>
                  <a:t> </a:t>
                </a:r>
                <a:r>
                  <a:rPr lang="en-US" b="1" dirty="0" err="1"/>
                  <a:t>là</a:t>
                </a:r>
                <a:r>
                  <a:rPr lang="en-US" b="1" dirty="0"/>
                  <a:t> </a:t>
                </a:r>
                <a:r>
                  <a:rPr lang="en-US" b="1" dirty="0" err="1"/>
                  <a:t>số</a:t>
                </a:r>
                <a:r>
                  <a:rPr lang="en-US" b="1" dirty="0"/>
                  <a:t> </a:t>
                </a:r>
                <a:r>
                  <a:rPr lang="en-US" b="1" dirty="0" err="1"/>
                  <a:t>lẻ</a:t>
                </a:r>
                <a:endParaRPr lang="en-US" b="1" dirty="0"/>
              </a:p>
              <a:p>
                <a:pPr marL="0" indent="0">
                  <a:buNone/>
                </a:pPr>
                <a:r>
                  <a:rPr lang="en-US" b="1" dirty="0" err="1"/>
                  <a:t>Vậy</a:t>
                </a:r>
                <a:r>
                  <a:rPr lang="en-US" b="1" dirty="0"/>
                  <a:t> </a:t>
                </a:r>
                <a:r>
                  <a:rPr lang="en-US" b="1" dirty="0" err="1"/>
                  <a:t>bất</a:t>
                </a:r>
                <a:r>
                  <a:rPr lang="en-US" b="1" dirty="0"/>
                  <a:t> </a:t>
                </a:r>
                <a:r>
                  <a:rPr lang="en-US" b="1" dirty="0" err="1"/>
                  <a:t>đẳng</a:t>
                </a:r>
                <a:r>
                  <a:rPr lang="en-US" b="1" dirty="0"/>
                  <a:t> </a:t>
                </a:r>
                <a:r>
                  <a:rPr lang="en-US" b="1" dirty="0" err="1"/>
                  <a:t>thức</a:t>
                </a:r>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609600" y="3429000"/>
                <a:ext cx="23213291" cy="9906000"/>
              </a:xfrm>
              <a:prstGeom prst="rect">
                <a:avLst/>
              </a:prstGeom>
              <a:blipFill rotWithShape="1">
                <a:blip r:embed="rId4"/>
                <a:stretch>
                  <a:fillRect l="-1155" b="-2028"/>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38EBBA79-CA7C-47C6-8241-0D3F4565FC9F}"/>
              </a:ext>
            </a:extLst>
          </p:cNvPr>
          <p:cNvGrpSpPr/>
          <p:nvPr/>
        </p:nvGrpSpPr>
        <p:grpSpPr>
          <a:xfrm>
            <a:off x="304800" y="1905000"/>
            <a:ext cx="3830136" cy="937131"/>
            <a:chOff x="534987" y="1599334"/>
            <a:chExt cx="3556158" cy="1224869"/>
          </a:xfrm>
        </p:grpSpPr>
        <p:sp>
          <p:nvSpPr>
            <p:cNvPr id="5"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1"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9"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8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2.4/30.</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8" name="Group 17"/>
          <p:cNvGrpSpPr>
            <a:grpSpLocks/>
          </p:cNvGrpSpPr>
          <p:nvPr/>
        </p:nvGrpSpPr>
        <p:grpSpPr bwMode="auto">
          <a:xfrm>
            <a:off x="609600" y="3352800"/>
            <a:ext cx="3657602" cy="1227996"/>
            <a:chOff x="224" y="489"/>
            <a:chExt cx="8044" cy="2524"/>
          </a:xfrm>
        </p:grpSpPr>
        <p:grpSp>
          <p:nvGrpSpPr>
            <p:cNvPr id="19" name="Group 136"/>
            <p:cNvGrpSpPr>
              <a:grpSpLocks/>
            </p:cNvGrpSpPr>
            <p:nvPr/>
          </p:nvGrpSpPr>
          <p:grpSpPr bwMode="auto">
            <a:xfrm>
              <a:off x="224" y="592"/>
              <a:ext cx="7571" cy="1585"/>
              <a:chOff x="315" y="602"/>
              <a:chExt cx="10653" cy="1961"/>
            </a:xfrm>
          </p:grpSpPr>
          <p:sp>
            <p:nvSpPr>
              <p:cNvPr id="21"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0"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545422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nodeType="with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wipe(up)">
                                      <p:cBhvr>
                                        <p:cTn id="15" dur="500"/>
                                        <p:tgtEl>
                                          <p:spTgt spid="9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22" presetClass="entr" presetSubtype="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wipe(up)">
                                      <p:cBhvr>
                                        <p:cTn id="28" dur="5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up)">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wipe(up)">
                                      <p:cBhvr>
                                        <p:cTn id="38" dur="500"/>
                                        <p:tgtEl>
                                          <p:spTgt spid="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wipe(up)">
                                      <p:cBhvr>
                                        <p:cTn id="43" dur="500"/>
                                        <p:tgtEl>
                                          <p:spTgt spid="7">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wipe(up)">
                                      <p:cBhvr>
                                        <p:cTn id="48" dur="500"/>
                                        <p:tgtEl>
                                          <p:spTgt spid="7">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animEffect transition="in" filter="wipe(up)">
                                      <p:cBhvr>
                                        <p:cTn id="53" dur="500"/>
                                        <p:tgtEl>
                                          <p:spTgt spid="7">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7">
                                            <p:txEl>
                                              <p:pRg st="7" end="7"/>
                                            </p:txEl>
                                          </p:spTgt>
                                        </p:tgtEl>
                                        <p:attrNameLst>
                                          <p:attrName>style.visibility</p:attrName>
                                        </p:attrNameLst>
                                      </p:cBhvr>
                                      <p:to>
                                        <p:strVal val="visible"/>
                                      </p:to>
                                    </p:set>
                                    <p:animEffect transition="in" filter="wipe(up)">
                                      <p:cBhvr>
                                        <p:cTn id="58" dur="500"/>
                                        <p:tgtEl>
                                          <p:spTgt spid="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wipe(up)">
                                      <p:cBhvr>
                                        <p:cTn id="63" dur="500"/>
                                        <p:tgtEl>
                                          <p:spTgt spid="7">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7">
                                            <p:txEl>
                                              <p:pRg st="9" end="9"/>
                                            </p:txEl>
                                          </p:spTgt>
                                        </p:tgtEl>
                                        <p:attrNameLst>
                                          <p:attrName>style.visibility</p:attrName>
                                        </p:attrNameLst>
                                      </p:cBhvr>
                                      <p:to>
                                        <p:strVal val="visible"/>
                                      </p:to>
                                    </p:set>
                                    <p:animEffect transition="in" filter="wipe(up)">
                                      <p:cBhvr>
                                        <p:cTn id="68"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509180" y="1905000"/>
                <a:ext cx="23265220" cy="1676400"/>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smtClean="0"/>
                  <a:t>                     </a:t>
                </a:r>
              </a:p>
              <a:p>
                <a:pPr marL="0" indent="0" algn="ctr">
                  <a:buNone/>
                </a:pPr>
                <a:r>
                  <a:rPr lang="en-US" b="1" dirty="0" err="1" smtClean="0"/>
                  <a:t>Chứng</a:t>
                </a:r>
                <a:r>
                  <a:rPr lang="en-US" b="1" dirty="0" smtClean="0"/>
                  <a:t> </a:t>
                </a:r>
                <a:r>
                  <a:rPr lang="en-US" b="1" dirty="0"/>
                  <a:t>minh </a:t>
                </a:r>
                <a:r>
                  <a:rPr lang="en-US" b="1" dirty="0" err="1"/>
                  <a:t>rằng</a:t>
                </a:r>
                <a:r>
                  <a:rPr lang="en-US" b="1" dirty="0"/>
                  <a:t> </a:t>
                </a:r>
                <a:r>
                  <a:rPr lang="en-US" b="1" dirty="0" err="1"/>
                  <a:t>nếu</a:t>
                </a:r>
                <a:r>
                  <a:rPr lang="en-US" b="1" dirty="0"/>
                  <a:t> </a:t>
                </a:r>
                <a14:m>
                  <m:oMath xmlns:m="http://schemas.openxmlformats.org/officeDocument/2006/math">
                    <m:r>
                      <a:rPr lang="en-US" b="1" i="1">
                        <a:latin typeface="Cambria Math"/>
                      </a:rPr>
                      <m:t>𝒙</m:t>
                    </m:r>
                    <m:r>
                      <a:rPr lang="en-US" b="1" i="1">
                        <a:latin typeface="Cambria Math"/>
                      </a:rPr>
                      <m:t>&gt;−</m:t>
                    </m:r>
                    <m:r>
                      <a:rPr lang="en-US" b="1" i="1">
                        <a:latin typeface="Cambria Math"/>
                      </a:rPr>
                      <m:t>𝟏</m:t>
                    </m:r>
                  </m:oMath>
                </a14:m>
                <a:r>
                  <a:rPr lang="en-US" b="1" dirty="0"/>
                  <a:t> </a:t>
                </a:r>
                <a:r>
                  <a:rPr lang="en-US" b="1" dirty="0" err="1"/>
                  <a:t>thì</a:t>
                </a:r>
                <a:r>
                  <a:rPr lang="en-US" b="1" dirty="0"/>
                  <a:t> </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𝒙</m:t>
                            </m:r>
                          </m:e>
                        </m:d>
                      </m:e>
                      <m:sup>
                        <m:r>
                          <a:rPr lang="en-US" b="1" i="1">
                            <a:latin typeface="Cambria Math"/>
                          </a:rPr>
                          <m:t>𝒏</m:t>
                        </m:r>
                      </m:sup>
                    </m:sSup>
                    <m:r>
                      <a:rPr lang="en-US" b="1" i="1">
                        <a:latin typeface="Cambria Math"/>
                      </a:rPr>
                      <m:t>≥</m:t>
                    </m:r>
                    <m:r>
                      <a:rPr lang="en-US" b="1" i="1">
                        <a:latin typeface="Cambria Math"/>
                      </a:rPr>
                      <m:t>𝟏</m:t>
                    </m:r>
                    <m:r>
                      <a:rPr lang="en-US" b="1" i="1">
                        <a:latin typeface="Cambria Math"/>
                      </a:rPr>
                      <m:t>+</m:t>
                    </m:r>
                    <m:r>
                      <a:rPr lang="en-US" b="1" i="1">
                        <a:latin typeface="Cambria Math"/>
                      </a:rPr>
                      <m:t>𝒙𝒏</m:t>
                    </m:r>
                  </m:oMath>
                </a14:m>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oMath>
                </a14:m>
                <a:r>
                  <a:rPr lang="en-US" b="1" dirty="0"/>
                  <a:t>.</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509180" y="1905000"/>
                <a:ext cx="23265220" cy="1676400"/>
              </a:xfrm>
              <a:prstGeom prst="rect">
                <a:avLst/>
              </a:prstGeom>
              <a:blipFill rotWithShape="1">
                <a:blip r:embed="rId3"/>
                <a:stretch>
                  <a:fillRect b="-17690"/>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509180" y="3962400"/>
                <a:ext cx="23265220" cy="9372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smtClean="0"/>
              </a:p>
              <a:p>
                <a:pPr marL="0" indent="0">
                  <a:buNone/>
                </a:pPr>
                <a:r>
                  <a:rPr lang="en-US" b="1" dirty="0" smtClean="0"/>
                  <a:t>Ta </a:t>
                </a:r>
                <a:r>
                  <a:rPr lang="en-US" b="1" dirty="0" err="1"/>
                  <a:t>chứng</a:t>
                </a:r>
                <a:r>
                  <a:rPr lang="en-US" b="1" dirty="0"/>
                  <a:t> minh “</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𝒙</m:t>
                            </m:r>
                          </m:e>
                        </m:d>
                      </m:e>
                      <m:sup>
                        <m:r>
                          <a:rPr lang="en-US" b="1" i="1">
                            <a:latin typeface="Cambria Math"/>
                          </a:rPr>
                          <m:t>𝒏</m:t>
                        </m:r>
                      </m:sup>
                    </m:sSup>
                    <m:r>
                      <a:rPr lang="en-US" b="1" i="1">
                        <a:latin typeface="Cambria Math"/>
                      </a:rPr>
                      <m:t>≥</m:t>
                    </m:r>
                    <m:r>
                      <a:rPr lang="en-US" b="1" i="1">
                        <a:latin typeface="Cambria Math"/>
                      </a:rPr>
                      <m:t>𝟏</m:t>
                    </m:r>
                    <m:r>
                      <a:rPr lang="en-US" b="1" i="1">
                        <a:latin typeface="Cambria Math"/>
                      </a:rPr>
                      <m:t>+</m:t>
                    </m:r>
                    <m:r>
                      <a:rPr lang="en-US" b="1" i="1">
                        <a:latin typeface="Cambria Math"/>
                      </a:rPr>
                      <m:t>𝒙𝒏</m:t>
                    </m:r>
                  </m:oMath>
                </a14:m>
                <a:r>
                  <a:rPr lang="en-US" b="1" dirty="0"/>
                  <a:t> ”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bằng</a:t>
                </a:r>
                <a:r>
                  <a:rPr lang="en-US" b="1" dirty="0"/>
                  <a:t> </a:t>
                </a:r>
                <a:r>
                  <a:rPr lang="en-US" b="1" dirty="0" err="1"/>
                  <a:t>quy</a:t>
                </a:r>
                <a:r>
                  <a:rPr lang="en-US" b="1" dirty="0"/>
                  <a:t> </a:t>
                </a:r>
                <a:r>
                  <a:rPr lang="en-US" b="1" dirty="0" err="1"/>
                  <a:t>nạp</a:t>
                </a:r>
                <a:r>
                  <a:rPr lang="en-US" b="1" dirty="0"/>
                  <a:t> </a:t>
                </a:r>
                <a:r>
                  <a:rPr lang="en-US" b="1" dirty="0" err="1"/>
                  <a:t>theo</a:t>
                </a:r>
                <a:r>
                  <a:rPr lang="en-US" b="1" dirty="0"/>
                  <a:t> </a:t>
                </a:r>
                <a14:m>
                  <m:oMath xmlns:m="http://schemas.openxmlformats.org/officeDocument/2006/math">
                    <m:r>
                      <a:rPr lang="en-US" b="1" i="1">
                        <a:latin typeface="Cambria Math"/>
                      </a:rPr>
                      <m:t>𝒏</m:t>
                    </m:r>
                  </m:oMath>
                </a14:m>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ℕ</m:t>
                    </m:r>
                    <m:r>
                      <a:rPr lang="en-US" b="1" i="1">
                        <a:latin typeface="Cambria Math"/>
                      </a:rPr>
                      <m:t> </m:t>
                    </m:r>
                    <m:r>
                      <a:rPr lang="en-US" b="1">
                        <a:latin typeface="Cambria Math"/>
                      </a:rPr>
                      <m:t>,</m:t>
                    </m:r>
                    <m:r>
                      <a:rPr lang="en-US" b="1" i="1">
                        <a:latin typeface="Cambria Math"/>
                      </a:rPr>
                      <m:t> </m:t>
                    </m:r>
                    <m:r>
                      <a:rPr lang="en-US" b="1" i="1">
                        <a:latin typeface="Cambria Math"/>
                      </a:rPr>
                      <m:t>𝒙</m:t>
                    </m:r>
                    <m:r>
                      <a:rPr lang="en-US" b="1" i="1">
                        <a:latin typeface="Cambria Math"/>
                      </a:rPr>
                      <m:t>&gt;−</m:t>
                    </m:r>
                    <m:r>
                      <a:rPr lang="en-US" b="1" i="1">
                        <a:latin typeface="Cambria Math"/>
                      </a:rPr>
                      <m:t>𝟏</m:t>
                    </m:r>
                  </m:oMath>
                </a14:m>
                <a:r>
                  <a:rPr lang="en-US" b="1" dirty="0"/>
                  <a:t>.</a:t>
                </a:r>
              </a:p>
              <a:p>
                <a:pPr marL="0" lvl="0" indent="0">
                  <a:buNone/>
                </a:pP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𝟎</m:t>
                    </m:r>
                  </m:oMath>
                </a14:m>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𝒙</m:t>
                            </m:r>
                          </m:e>
                        </m:d>
                      </m:e>
                      <m:sup>
                        <m:r>
                          <a:rPr lang="en-US" b="1" i="1">
                            <a:latin typeface="Cambria Math"/>
                          </a:rPr>
                          <m:t>𝟎</m:t>
                        </m:r>
                      </m:sup>
                    </m:sSup>
                    <m:r>
                      <a:rPr lang="en-US" b="1" i="1">
                        <a:latin typeface="Cambria Math"/>
                      </a:rPr>
                      <m:t>=</m:t>
                    </m:r>
                    <m:r>
                      <a:rPr lang="en-US" b="1" i="1">
                        <a:latin typeface="Cambria Math"/>
                      </a:rPr>
                      <m:t>𝟏</m:t>
                    </m:r>
                    <m:r>
                      <a:rPr lang="en-US" b="1" i="1">
                        <a:latin typeface="Cambria Math"/>
                      </a:rPr>
                      <m:t>≥</m:t>
                    </m:r>
                    <m:r>
                      <a:rPr lang="en-US" b="1" i="1">
                        <a:latin typeface="Cambria Math"/>
                      </a:rPr>
                      <m:t>𝟏</m:t>
                    </m:r>
                    <m:r>
                      <a:rPr lang="en-US" b="1" i="1">
                        <a:latin typeface="Cambria Math"/>
                      </a:rPr>
                      <m:t>+</m:t>
                    </m:r>
                    <m:r>
                      <a:rPr lang="en-US" b="1" i="1">
                        <a:latin typeface="Cambria Math"/>
                      </a:rPr>
                      <m:t>𝒙</m:t>
                    </m:r>
                    <m:r>
                      <a:rPr lang="en-US" b="1">
                        <a:latin typeface="Cambria Math"/>
                      </a:rPr>
                      <m:t>.</m:t>
                    </m:r>
                    <m:r>
                      <a:rPr lang="en-US" b="1" i="1">
                        <a:latin typeface="Cambria Math"/>
                      </a:rPr>
                      <m:t>𝟎</m:t>
                    </m:r>
                  </m:oMath>
                </a14:m>
                <a:r>
                  <a:rPr lang="en-US" b="1" dirty="0" smtClean="0"/>
                  <a:t>.  </a:t>
                </a:r>
                <a:r>
                  <a:rPr lang="en-US" b="1" dirty="0" err="1" smtClean="0"/>
                  <a:t>Vậy</a:t>
                </a:r>
                <a:r>
                  <a:rPr lang="en-US" b="1" dirty="0" smtClean="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𝟎</m:t>
                    </m:r>
                  </m:oMath>
                </a14:m>
                <a:r>
                  <a:rPr lang="en-US" b="1" dirty="0"/>
                  <a:t>.</a:t>
                </a:r>
              </a:p>
              <a:p>
                <a:pPr marL="0" lvl="0" indent="0">
                  <a:buNone/>
                </a:pPr>
                <a:r>
                  <a:rPr lang="en-US" b="1" dirty="0" err="1"/>
                  <a:t>Giả</a:t>
                </a:r>
                <a:r>
                  <a:rPr lang="en-US" b="1" dirty="0"/>
                  <a:t> </a:t>
                </a:r>
                <a:r>
                  <a:rPr lang="en-US" b="1" dirty="0" err="1"/>
                  <a:t>sử</a:t>
                </a:r>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𝟎</m:t>
                    </m:r>
                  </m:oMath>
                </a14:m>
                <a:r>
                  <a:rPr lang="en-US" b="1" dirty="0"/>
                  <a:t>, </a:t>
                </a:r>
                <a:r>
                  <a:rPr lang="en-US" b="1" dirty="0" err="1"/>
                  <a:t>tức</a:t>
                </a:r>
                <a:r>
                  <a:rPr lang="en-US" b="1" dirty="0"/>
                  <a:t> </a:t>
                </a:r>
                <a:r>
                  <a:rPr lang="en-US" b="1" dirty="0" err="1"/>
                  <a:t>là</a:t>
                </a:r>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𝒙</m:t>
                            </m:r>
                          </m:e>
                        </m:d>
                      </m:e>
                      <m:sup>
                        <m:r>
                          <a:rPr lang="en-US" b="1" i="1">
                            <a:latin typeface="Cambria Math"/>
                          </a:rPr>
                          <m:t>𝒌</m:t>
                        </m:r>
                      </m:sup>
                    </m:sSup>
                    <m:r>
                      <a:rPr lang="en-US" b="1" i="1">
                        <a:latin typeface="Cambria Math"/>
                      </a:rPr>
                      <m:t>≥</m:t>
                    </m:r>
                    <m:r>
                      <a:rPr lang="en-US" b="1" i="1">
                        <a:latin typeface="Cambria Math"/>
                      </a:rPr>
                      <m:t>𝟏</m:t>
                    </m:r>
                    <m:r>
                      <a:rPr lang="en-US" b="1" i="1">
                        <a:latin typeface="Cambria Math"/>
                      </a:rPr>
                      <m:t>+</m:t>
                    </m:r>
                    <m:r>
                      <a:rPr lang="en-US" b="1" i="1">
                        <a:latin typeface="Cambria Math"/>
                      </a:rPr>
                      <m:t>𝒙</m:t>
                    </m:r>
                    <m:r>
                      <a:rPr lang="en-US" b="1">
                        <a:latin typeface="Cambria Math"/>
                      </a:rPr>
                      <m:t>.</m:t>
                    </m:r>
                    <m:r>
                      <a:rPr lang="en-US" b="1" i="1">
                        <a:latin typeface="Cambria Math"/>
                      </a:rPr>
                      <m:t>𝒌</m:t>
                    </m:r>
                  </m:oMath>
                </a14:m>
                <a:r>
                  <a:rPr lang="en-US" b="1" dirty="0"/>
                  <a:t>” </a:t>
                </a:r>
                <a:r>
                  <a:rPr lang="en-US" b="1" dirty="0" smtClean="0"/>
                  <a:t>.</a:t>
                </a:r>
              </a:p>
              <a:p>
                <a:pPr marL="0" lvl="0" indent="0">
                  <a:buNone/>
                </a:pPr>
                <a:r>
                  <a:rPr lang="en-US" b="1" dirty="0" smtClean="0"/>
                  <a:t>Ta </a:t>
                </a:r>
                <a:r>
                  <a:rPr lang="en-US" b="1" dirty="0" err="1"/>
                  <a:t>cần</a:t>
                </a:r>
                <a:r>
                  <a:rPr lang="en-US" b="1" dirty="0"/>
                  <a:t> </a:t>
                </a:r>
                <a:r>
                  <a:rPr lang="en-US" b="1" dirty="0" err="1"/>
                  <a:t>chứng</a:t>
                </a:r>
                <a:r>
                  <a:rPr lang="en-US" b="1" dirty="0"/>
                  <a:t> minh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a:t>
                </a:r>
                <a:r>
                  <a:rPr lang="en-US" b="1" dirty="0" err="1"/>
                  <a:t>chứng</a:t>
                </a:r>
                <a:r>
                  <a:rPr lang="en-US" b="1" dirty="0"/>
                  <a:t> minh </a:t>
                </a:r>
                <a:endParaRPr lang="en-US" b="1" dirty="0" smtClean="0"/>
              </a:p>
              <a:p>
                <a:pPr marL="0" lvl="0" indent="0" algn="ctr">
                  <a:buNone/>
                </a:pPr>
                <a:r>
                  <a:rPr lang="en-US" b="1" dirty="0"/>
                  <a:t>“</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𝒙</m:t>
                            </m:r>
                          </m:e>
                        </m:d>
                      </m:e>
                      <m:sup>
                        <m:r>
                          <a:rPr lang="en-US" b="1" i="1">
                            <a:latin typeface="Cambria Math"/>
                          </a:rPr>
                          <m:t>𝒌</m:t>
                        </m:r>
                        <m:r>
                          <a:rPr lang="en-US" b="1" i="1">
                            <a:latin typeface="Cambria Math"/>
                          </a:rPr>
                          <m:t>+</m:t>
                        </m:r>
                        <m:r>
                          <a:rPr lang="en-US" b="1" i="1">
                            <a:latin typeface="Cambria Math"/>
                          </a:rPr>
                          <m:t>𝟏</m:t>
                        </m:r>
                      </m:sup>
                    </m:sSup>
                    <m:r>
                      <a:rPr lang="en-US" b="1" i="1">
                        <a:latin typeface="Cambria Math"/>
                      </a:rPr>
                      <m:t>≥</m:t>
                    </m:r>
                    <m:r>
                      <a:rPr lang="en-US" b="1" i="1">
                        <a:latin typeface="Cambria Math"/>
                      </a:rPr>
                      <m:t>𝟏</m:t>
                    </m:r>
                    <m:r>
                      <a:rPr lang="en-US" b="1" i="1">
                        <a:latin typeface="Cambria Math"/>
                      </a:rPr>
                      <m:t>+</m:t>
                    </m:r>
                    <m:r>
                      <a:rPr lang="en-US" b="1" i="1">
                        <a:latin typeface="Cambria Math"/>
                      </a:rPr>
                      <m:t>𝒙</m:t>
                    </m:r>
                    <m:r>
                      <a:rPr lang="en-US" b="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oMath>
                </a14:m>
                <a:r>
                  <a:rPr lang="en-US" b="1" dirty="0"/>
                  <a:t>” .</a:t>
                </a:r>
              </a:p>
              <a:p>
                <a:pPr marL="0" indent="0">
                  <a:buNone/>
                </a:pPr>
                <a:r>
                  <a:rPr lang="en-US" b="1" dirty="0" err="1"/>
                  <a:t>Thật</a:t>
                </a:r>
                <a:r>
                  <a:rPr lang="en-US" b="1" dirty="0"/>
                  <a:t> </a:t>
                </a:r>
                <a:r>
                  <a:rPr lang="en-US" b="1" dirty="0" err="1"/>
                  <a:t>vậy</a:t>
                </a:r>
                <a:r>
                  <a:rPr lang="en-US" b="1" dirty="0"/>
                  <a:t>, </a:t>
                </a:r>
                <a:r>
                  <a:rPr lang="en-US" b="1" dirty="0" err="1"/>
                  <a:t>theo</a:t>
                </a:r>
                <a:r>
                  <a:rPr lang="en-US" b="1" dirty="0"/>
                  <a:t> </a:t>
                </a:r>
                <a:r>
                  <a:rPr lang="en-US" b="1" dirty="0" err="1"/>
                  <a:t>giả</a:t>
                </a:r>
                <a:r>
                  <a:rPr lang="en-US" b="1" dirty="0"/>
                  <a:t> </a:t>
                </a:r>
                <a:r>
                  <a:rPr lang="en-US" b="1" dirty="0" err="1"/>
                  <a:t>thiết</a:t>
                </a:r>
                <a:r>
                  <a:rPr lang="en-US" b="1" dirty="0"/>
                  <a:t> </a:t>
                </a:r>
                <a:r>
                  <a:rPr lang="en-US" b="1" dirty="0" err="1"/>
                  <a:t>quy</a:t>
                </a:r>
                <a:r>
                  <a:rPr lang="en-US" b="1" dirty="0"/>
                  <a:t> </a:t>
                </a:r>
                <a:r>
                  <a:rPr lang="en-US" b="1" dirty="0" err="1"/>
                  <a:t>nạp</a:t>
                </a:r>
                <a:r>
                  <a:rPr lang="en-US" b="1" dirty="0"/>
                  <a:t>, ta </a:t>
                </a:r>
                <a:r>
                  <a:rPr lang="en-US" b="1" dirty="0" err="1"/>
                  <a:t>có</a:t>
                </a:r>
                <a:endParaRPr lang="en-US" b="1" dirty="0"/>
              </a:p>
              <a:p>
                <a:pPr marL="0" indent="0">
                  <a:buNone/>
                </a:pP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𝒙</m:t>
                            </m:r>
                          </m:e>
                        </m:d>
                      </m:e>
                      <m:sup>
                        <m:r>
                          <a:rPr lang="en-US" b="1" i="1">
                            <a:latin typeface="Cambria Math"/>
                          </a:rPr>
                          <m:t>𝒌</m:t>
                        </m:r>
                        <m:r>
                          <a:rPr lang="en-US" b="1" i="1">
                            <a:latin typeface="Cambria Math"/>
                          </a:rPr>
                          <m:t>+</m:t>
                        </m:r>
                        <m:r>
                          <a:rPr lang="en-US" b="1" i="1">
                            <a:latin typeface="Cambria Math"/>
                          </a:rPr>
                          <m:t>𝟏</m:t>
                        </m:r>
                      </m:sup>
                    </m:sSup>
                    <m:r>
                      <a:rPr lang="en-US" b="1" i="1">
                        <a:latin typeface="Cambria Math"/>
                      </a:rPr>
                      <m:t>=</m:t>
                    </m:r>
                    <m:d>
                      <m:dPr>
                        <m:ctrlPr>
                          <a:rPr lang="en-US" b="1" i="1">
                            <a:latin typeface="Cambria Math"/>
                          </a:rPr>
                        </m:ctrlPr>
                      </m:dPr>
                      <m:e>
                        <m:r>
                          <a:rPr lang="en-US" b="1" i="1">
                            <a:latin typeface="Cambria Math"/>
                          </a:rPr>
                          <m:t>𝟏</m:t>
                        </m:r>
                        <m:r>
                          <a:rPr lang="en-US" b="1" i="1">
                            <a:latin typeface="Cambria Math"/>
                          </a:rPr>
                          <m:t>+</m:t>
                        </m:r>
                        <m:r>
                          <a:rPr lang="en-US" b="1" i="1">
                            <a:latin typeface="Cambria Math"/>
                          </a:rPr>
                          <m:t>𝒙</m:t>
                        </m:r>
                      </m:e>
                    </m:d>
                    <m:sSup>
                      <m:sSupPr>
                        <m:ctrlPr>
                          <a:rPr lang="en-US" b="1" i="1">
                            <a:latin typeface="Cambria Math"/>
                          </a:rPr>
                        </m:ctrlPr>
                      </m:sSupPr>
                      <m:e>
                        <m:d>
                          <m:dPr>
                            <m:ctrlPr>
                              <a:rPr lang="en-US" b="1" i="1">
                                <a:latin typeface="Cambria Math"/>
                              </a:rPr>
                            </m:ctrlPr>
                          </m:dPr>
                          <m:e>
                            <m:r>
                              <a:rPr lang="en-US" b="1" i="1">
                                <a:latin typeface="Cambria Math"/>
                              </a:rPr>
                              <m:t>𝟏</m:t>
                            </m:r>
                            <m:r>
                              <a:rPr lang="en-US" b="1" i="1">
                                <a:latin typeface="Cambria Math"/>
                              </a:rPr>
                              <m:t>+</m:t>
                            </m:r>
                            <m:r>
                              <a:rPr lang="en-US" b="1" i="1">
                                <a:latin typeface="Cambria Math"/>
                              </a:rPr>
                              <m:t>𝒙</m:t>
                            </m:r>
                          </m:e>
                        </m:d>
                      </m:e>
                      <m:sup>
                        <m:r>
                          <a:rPr lang="en-US" b="1" i="1">
                            <a:latin typeface="Cambria Math"/>
                          </a:rPr>
                          <m:t>𝒌</m:t>
                        </m:r>
                      </m:sup>
                    </m:sSup>
                    <m:r>
                      <a:rPr lang="en-US" b="1" i="1">
                        <a:latin typeface="Cambria Math"/>
                      </a:rPr>
                      <m:t>≥</m:t>
                    </m:r>
                    <m:d>
                      <m:dPr>
                        <m:ctrlPr>
                          <a:rPr lang="en-US" b="1" i="1">
                            <a:latin typeface="Cambria Math"/>
                          </a:rPr>
                        </m:ctrlPr>
                      </m:dPr>
                      <m:e>
                        <m:r>
                          <a:rPr lang="en-US" b="1" i="1">
                            <a:latin typeface="Cambria Math"/>
                          </a:rPr>
                          <m:t>𝟏</m:t>
                        </m:r>
                        <m:r>
                          <a:rPr lang="en-US" b="1" i="1">
                            <a:latin typeface="Cambria Math"/>
                          </a:rPr>
                          <m:t>+</m:t>
                        </m:r>
                        <m:r>
                          <a:rPr lang="en-US" b="1" i="1">
                            <a:latin typeface="Cambria Math"/>
                          </a:rPr>
                          <m:t>𝒙</m:t>
                        </m:r>
                      </m:e>
                    </m:d>
                    <m:d>
                      <m:dPr>
                        <m:ctrlPr>
                          <a:rPr lang="en-US" b="1" i="1">
                            <a:latin typeface="Cambria Math"/>
                          </a:rPr>
                        </m:ctrlPr>
                      </m:dPr>
                      <m:e>
                        <m:r>
                          <a:rPr lang="en-US" b="1" i="1">
                            <a:latin typeface="Cambria Math"/>
                          </a:rPr>
                          <m:t>𝟏</m:t>
                        </m:r>
                        <m:r>
                          <a:rPr lang="en-US" b="1" i="1">
                            <a:latin typeface="Cambria Math"/>
                          </a:rPr>
                          <m:t>+</m:t>
                        </m:r>
                        <m:r>
                          <a:rPr lang="en-US" b="1" i="1">
                            <a:latin typeface="Cambria Math"/>
                          </a:rPr>
                          <m:t>𝒌𝒙</m:t>
                        </m:r>
                      </m:e>
                    </m:d>
                    <m:r>
                      <a:rPr lang="en-US" b="1" i="1">
                        <a:latin typeface="Cambria Math"/>
                      </a:rPr>
                      <m:t>=</m:t>
                    </m:r>
                    <m:r>
                      <a:rPr lang="en-US" b="1" i="1">
                        <a:latin typeface="Cambria Math"/>
                      </a:rPr>
                      <m:t>𝟏</m:t>
                    </m:r>
                    <m:r>
                      <a:rPr lang="en-US" b="1" i="1">
                        <a:latin typeface="Cambria Math"/>
                      </a:rPr>
                      <m:t>+</m:t>
                    </m:r>
                    <m:r>
                      <a:rPr lang="en-US" b="1" i="1">
                        <a:latin typeface="Cambria Math"/>
                      </a:rPr>
                      <m:t>𝒌𝒙</m:t>
                    </m:r>
                    <m:r>
                      <a:rPr lang="en-US" b="1" i="1">
                        <a:latin typeface="Cambria Math"/>
                      </a:rPr>
                      <m:t>+</m:t>
                    </m:r>
                    <m:r>
                      <a:rPr lang="en-US" b="1" i="1">
                        <a:latin typeface="Cambria Math"/>
                      </a:rPr>
                      <m:t>𝒙</m:t>
                    </m:r>
                    <m:r>
                      <a:rPr lang="en-US" b="1" i="1">
                        <a:latin typeface="Cambria Math"/>
                      </a:rPr>
                      <m:t>+</m:t>
                    </m:r>
                    <m:r>
                      <a:rPr lang="en-US" b="1" i="1">
                        <a:latin typeface="Cambria Math"/>
                      </a:rPr>
                      <m:t>𝒌</m:t>
                    </m:r>
                    <m:sSup>
                      <m:sSupPr>
                        <m:ctrlPr>
                          <a:rPr lang="en-US" b="1" i="1">
                            <a:latin typeface="Cambria Math"/>
                          </a:rPr>
                        </m:ctrlPr>
                      </m:sSupPr>
                      <m:e>
                        <m:r>
                          <a:rPr lang="en-US" b="1" i="1">
                            <a:latin typeface="Cambria Math"/>
                          </a:rPr>
                          <m:t>𝒙</m:t>
                        </m:r>
                      </m:e>
                      <m:sup>
                        <m:r>
                          <a:rPr lang="en-US" b="1" i="1">
                            <a:latin typeface="Cambria Math"/>
                          </a:rPr>
                          <m:t>𝟐</m:t>
                        </m:r>
                      </m:sup>
                    </m:sSup>
                  </m:oMath>
                </a14:m>
                <a:r>
                  <a:rPr lang="en-US" b="1" dirty="0"/>
                  <a:t>  do </a:t>
                </a:r>
                <a14:m>
                  <m:oMath xmlns:m="http://schemas.openxmlformats.org/officeDocument/2006/math">
                    <m:r>
                      <a:rPr lang="en-US" b="1" i="1">
                        <a:latin typeface="Cambria Math"/>
                      </a:rPr>
                      <m:t>𝒌</m:t>
                    </m:r>
                    <m:sSup>
                      <m:sSupPr>
                        <m:ctrlPr>
                          <a:rPr lang="en-US" b="1" i="1">
                            <a:latin typeface="Cambria Math"/>
                          </a:rPr>
                        </m:ctrlPr>
                      </m:sSupPr>
                      <m:e>
                        <m:r>
                          <a:rPr lang="en-US" b="1" i="1">
                            <a:latin typeface="Cambria Math"/>
                          </a:rPr>
                          <m:t>𝒙</m:t>
                        </m:r>
                      </m:e>
                      <m:sup>
                        <m:r>
                          <a:rPr lang="en-US" b="1" i="1">
                            <a:latin typeface="Cambria Math"/>
                          </a:rPr>
                          <m:t>𝟐</m:t>
                        </m:r>
                      </m:sup>
                    </m:sSup>
                    <m:r>
                      <a:rPr lang="en-US" b="1" i="1">
                        <a:latin typeface="Cambria Math"/>
                      </a:rPr>
                      <m:t>≥</m:t>
                    </m:r>
                    <m:r>
                      <a:rPr lang="en-US" b="1" i="1">
                        <a:latin typeface="Cambria Math"/>
                      </a:rPr>
                      <m:t>𝟎</m:t>
                    </m:r>
                  </m:oMath>
                </a14:m>
                <a:endParaRPr lang="en-US" b="1" dirty="0" smtClean="0"/>
              </a:p>
              <a:p>
                <a:pPr marL="0" indent="0">
                  <a:buNone/>
                </a:pPr>
                <a:r>
                  <a:rPr lang="en-US" b="1" dirty="0" smtClean="0"/>
                  <a:t>				   </a:t>
                </a:r>
                <a14:m>
                  <m:oMath xmlns:m="http://schemas.openxmlformats.org/officeDocument/2006/math">
                    <m:r>
                      <a:rPr lang="en-US" b="1" i="1">
                        <a:latin typeface="Cambria Math"/>
                      </a:rPr>
                      <m:t>≥</m:t>
                    </m:r>
                    <m:r>
                      <a:rPr lang="en-US" b="1" i="1">
                        <a:latin typeface="Cambria Math"/>
                      </a:rPr>
                      <m:t>𝟏</m:t>
                    </m:r>
                    <m:r>
                      <a:rPr lang="en-US" b="1" i="1">
                        <a:latin typeface="Cambria Math"/>
                      </a:rPr>
                      <m:t>+</m:t>
                    </m:r>
                    <m:r>
                      <a:rPr lang="en-US" b="1" i="1">
                        <a:latin typeface="Cambria Math"/>
                      </a:rPr>
                      <m:t>𝒌𝒙</m:t>
                    </m:r>
                    <m:r>
                      <a:rPr lang="en-US" b="1" i="1">
                        <a:latin typeface="Cambria Math"/>
                      </a:rPr>
                      <m:t>+</m:t>
                    </m:r>
                    <m:r>
                      <a:rPr lang="en-US" b="1" i="1">
                        <a:latin typeface="Cambria Math"/>
                      </a:rPr>
                      <m:t>𝒙</m:t>
                    </m:r>
                    <m:r>
                      <a:rPr lang="en-US" b="1" i="1">
                        <a:latin typeface="Cambria Math"/>
                      </a:rPr>
                      <m:t>=</m:t>
                    </m:r>
                    <m:r>
                      <a:rPr lang="en-US" b="1" i="1">
                        <a:latin typeface="Cambria Math"/>
                      </a:rPr>
                      <m:t>𝟏</m:t>
                    </m:r>
                    <m:r>
                      <a:rPr lang="en-US" b="1" i="1">
                        <a:latin typeface="Cambria Math"/>
                      </a:rPr>
                      <m:t>+</m:t>
                    </m:r>
                    <m:r>
                      <a:rPr lang="en-US" b="1" i="1">
                        <a:latin typeface="Cambria Math"/>
                      </a:rPr>
                      <m:t>𝒙</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oMath>
                </a14:m>
                <a:endParaRPr lang="en-US" b="1" dirty="0"/>
              </a:p>
              <a:p>
                <a:pPr marL="0" indent="0">
                  <a:buNone/>
                </a:pPr>
                <a:r>
                  <a:rPr lang="en-US" b="1" dirty="0" err="1"/>
                  <a:t>Vậy</a:t>
                </a:r>
                <a:r>
                  <a:rPr lang="en-US" b="1" dirty="0"/>
                  <a:t> </a:t>
                </a:r>
                <a:r>
                  <a:rPr lang="en-US" b="1" dirty="0" err="1"/>
                  <a:t>bất</a:t>
                </a:r>
                <a:r>
                  <a:rPr lang="en-US" b="1" dirty="0"/>
                  <a:t> </a:t>
                </a:r>
                <a:r>
                  <a:rPr lang="en-US" b="1" dirty="0" err="1"/>
                  <a:t>đẳng</a:t>
                </a:r>
                <a:r>
                  <a:rPr lang="en-US" b="1" dirty="0"/>
                  <a:t> </a:t>
                </a:r>
                <a:r>
                  <a:rPr lang="en-US" b="1" dirty="0" err="1"/>
                  <a:t>thức</a:t>
                </a:r>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a:t>
                </a: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509180" y="3962400"/>
                <a:ext cx="23265220" cy="9372600"/>
              </a:xfrm>
              <a:prstGeom prst="rect">
                <a:avLst/>
              </a:prstGeom>
              <a:blipFill rotWithShape="1">
                <a:blip r:embed="rId4"/>
                <a:stretch>
                  <a:fillRect l="-1179" r="-131"/>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38EBBA79-CA7C-47C6-8241-0D3F4565FC9F}"/>
              </a:ext>
            </a:extLst>
          </p:cNvPr>
          <p:cNvGrpSpPr/>
          <p:nvPr/>
        </p:nvGrpSpPr>
        <p:grpSpPr>
          <a:xfrm>
            <a:off x="304800" y="1828800"/>
            <a:ext cx="3830136" cy="937131"/>
            <a:chOff x="534987" y="1599334"/>
            <a:chExt cx="3556158" cy="1224869"/>
          </a:xfrm>
        </p:grpSpPr>
        <p:sp>
          <p:nvSpPr>
            <p:cNvPr id="5"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1"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9"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8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2.5/30.</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8" name="Group 17"/>
          <p:cNvGrpSpPr>
            <a:grpSpLocks/>
          </p:cNvGrpSpPr>
          <p:nvPr/>
        </p:nvGrpSpPr>
        <p:grpSpPr bwMode="auto">
          <a:xfrm>
            <a:off x="533400" y="3886200"/>
            <a:ext cx="3657602" cy="1227996"/>
            <a:chOff x="224" y="489"/>
            <a:chExt cx="8044" cy="2524"/>
          </a:xfrm>
        </p:grpSpPr>
        <p:grpSp>
          <p:nvGrpSpPr>
            <p:cNvPr id="19" name="Group 136"/>
            <p:cNvGrpSpPr>
              <a:grpSpLocks/>
            </p:cNvGrpSpPr>
            <p:nvPr/>
          </p:nvGrpSpPr>
          <p:grpSpPr bwMode="auto">
            <a:xfrm>
              <a:off x="224" y="592"/>
              <a:ext cx="7571" cy="1585"/>
              <a:chOff x="315" y="602"/>
              <a:chExt cx="10653" cy="1961"/>
            </a:xfrm>
          </p:grpSpPr>
          <p:sp>
            <p:nvSpPr>
              <p:cNvPr id="21"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0"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246141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nodeType="withEffect">
                                  <p:stCondLst>
                                    <p:cond delay="0"/>
                                  </p:stCondLst>
                                  <p:childTnLst>
                                    <p:set>
                                      <p:cBhvr>
                                        <p:cTn id="14" dur="1" fill="hold">
                                          <p:stCondLst>
                                            <p:cond delay="0"/>
                                          </p:stCondLst>
                                        </p:cTn>
                                        <p:tgtEl>
                                          <p:spTgt spid="99">
                                            <p:txEl>
                                              <p:pRg st="1" end="1"/>
                                            </p:txEl>
                                          </p:spTgt>
                                        </p:tgtEl>
                                        <p:attrNameLst>
                                          <p:attrName>style.visibility</p:attrName>
                                        </p:attrNameLst>
                                      </p:cBhvr>
                                      <p:to>
                                        <p:strVal val="visible"/>
                                      </p:to>
                                    </p:set>
                                    <p:animEffect transition="in" filter="wipe(up)">
                                      <p:cBhvr>
                                        <p:cTn id="15" dur="500"/>
                                        <p:tgtEl>
                                          <p:spTgt spid="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wipe(up)">
                                      <p:cBhvr>
                                        <p:cTn id="28" dur="5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up)">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wipe(up)">
                                      <p:cBhvr>
                                        <p:cTn id="38" dur="500"/>
                                        <p:tgtEl>
                                          <p:spTgt spid="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wipe(up)">
                                      <p:cBhvr>
                                        <p:cTn id="43" dur="500"/>
                                        <p:tgtEl>
                                          <p:spTgt spid="7">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wipe(up)">
                                      <p:cBhvr>
                                        <p:cTn id="48" dur="500"/>
                                        <p:tgtEl>
                                          <p:spTgt spid="7">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animEffect transition="in" filter="wipe(up)">
                                      <p:cBhvr>
                                        <p:cTn id="53" dur="500"/>
                                        <p:tgtEl>
                                          <p:spTgt spid="7">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7">
                                            <p:txEl>
                                              <p:pRg st="7" end="7"/>
                                            </p:txEl>
                                          </p:spTgt>
                                        </p:tgtEl>
                                        <p:attrNameLst>
                                          <p:attrName>style.visibility</p:attrName>
                                        </p:attrNameLst>
                                      </p:cBhvr>
                                      <p:to>
                                        <p:strVal val="visible"/>
                                      </p:to>
                                    </p:set>
                                    <p:animEffect transition="in" filter="wipe(up)">
                                      <p:cBhvr>
                                        <p:cTn id="58" dur="500"/>
                                        <p:tgtEl>
                                          <p:spTgt spid="7">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wipe(up)">
                                      <p:cBhvr>
                                        <p:cTn id="63" dur="500"/>
                                        <p:tgtEl>
                                          <p:spTgt spid="7">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7">
                                            <p:txEl>
                                              <p:pRg st="9" end="9"/>
                                            </p:txEl>
                                          </p:spTgt>
                                        </p:tgtEl>
                                        <p:attrNameLst>
                                          <p:attrName>style.visibility</p:attrName>
                                        </p:attrNameLst>
                                      </p:cBhvr>
                                      <p:to>
                                        <p:strVal val="visible"/>
                                      </p:to>
                                    </p:set>
                                    <p:animEffect transition="in" filter="wipe(up)">
                                      <p:cBhvr>
                                        <p:cTn id="68"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609599" y="1905000"/>
                <a:ext cx="23365691" cy="2971800"/>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	Cho </a:t>
                </a:r>
                <a:r>
                  <a:rPr lang="en-US" b="1" dirty="0" err="1" smtClean="0">
                    <a:latin typeface="Tahoma" pitchFamily="34" charset="0"/>
                    <a:ea typeface="Tahoma" pitchFamily="34" charset="0"/>
                    <a:cs typeface="Tahoma" pitchFamily="34" charset="0"/>
                  </a:rPr>
                  <a:t>tổng</a:t>
                </a:r>
                <a:r>
                  <a:rPr lang="en-US" b="1" dirty="0" smtClean="0">
                    <a:latin typeface="Tahoma" pitchFamily="34" charset="0"/>
                    <a:ea typeface="Tahoma" pitchFamily="34" charset="0"/>
                    <a:cs typeface="Tahoma" pitchFamily="34" charset="0"/>
                  </a:rPr>
                  <a:t> </a:t>
                </a:r>
                <a14:m>
                  <m:oMath xmlns:m="http://schemas.openxmlformats.org/officeDocument/2006/math">
                    <m:sSub>
                      <m:sSubPr>
                        <m:ctrlPr>
                          <a:rPr lang="en-US" b="1" i="1">
                            <a:latin typeface="Cambria Math"/>
                          </a:rPr>
                        </m:ctrlPr>
                      </m:sSubPr>
                      <m:e>
                        <m:r>
                          <a:rPr lang="en-US" b="1" i="1">
                            <a:latin typeface="Cambria Math"/>
                          </a:rPr>
                          <m:t>𝑺</m:t>
                        </m:r>
                      </m:e>
                      <m:sub>
                        <m:r>
                          <a:rPr lang="en-US" b="1" i="1">
                            <a:latin typeface="Cambria Math"/>
                          </a:rPr>
                          <m:t>𝒏</m:t>
                        </m:r>
                      </m:sub>
                    </m:sSub>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r>
                          <a:rPr lang="en-US" b="1">
                            <a:latin typeface="Cambria Math"/>
                          </a:rPr>
                          <m:t>.</m:t>
                        </m:r>
                        <m:r>
                          <a:rPr lang="en-US" b="1" i="1">
                            <a:latin typeface="Cambria Math"/>
                          </a:rPr>
                          <m:t>𝟑</m:t>
                        </m:r>
                      </m:den>
                    </m:f>
                    <m:r>
                      <a:rPr lang="en-US" b="1" i="1">
                        <a:latin typeface="Cambria Math"/>
                      </a:rPr>
                      <m:t>+</m:t>
                    </m:r>
                    <m:r>
                      <a:rPr lang="en-US" b="1">
                        <a:latin typeface="Cambria Math"/>
                      </a:rPr>
                      <m:t>...</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𝒏</m:t>
                        </m:r>
                        <m:d>
                          <m:dPr>
                            <m:ctrlPr>
                              <a:rPr lang="en-US" b="1" i="1">
                                <a:latin typeface="Cambria Math"/>
                              </a:rPr>
                            </m:ctrlPr>
                          </m:dPr>
                          <m:e>
                            <m:r>
                              <a:rPr lang="en-US" b="1" i="1">
                                <a:latin typeface="Cambria Math"/>
                              </a:rPr>
                              <m:t>𝒏</m:t>
                            </m:r>
                            <m:r>
                              <a:rPr lang="en-US" b="1" i="1">
                                <a:latin typeface="Cambria Math"/>
                              </a:rPr>
                              <m:t>+</m:t>
                            </m:r>
                            <m:r>
                              <a:rPr lang="en-US" b="1" i="1">
                                <a:latin typeface="Cambria Math"/>
                              </a:rPr>
                              <m:t>𝟏</m:t>
                            </m:r>
                          </m:e>
                        </m:d>
                      </m:den>
                    </m:f>
                  </m:oMath>
                </a14:m>
                <a:r>
                  <a:rPr lang="en-US" b="1" dirty="0" smtClean="0">
                    <a:latin typeface="Tahoma" pitchFamily="34" charset="0"/>
                    <a:ea typeface="Tahoma" pitchFamily="34" charset="0"/>
                    <a:cs typeface="Tahoma" pitchFamily="34" charset="0"/>
                  </a:rPr>
                  <a:t>.</a:t>
                </a:r>
              </a:p>
              <a:p>
                <a:pPr marL="914400" indent="-914400">
                  <a:buAutoNum type="alphaLcParenR"/>
                </a:pPr>
                <a:r>
                  <a:rPr lang="vi-VN" b="1" dirty="0" smtClean="0">
                    <a:latin typeface="Tahoma" pitchFamily="34" charset="0"/>
                    <a:ea typeface="Tahoma" pitchFamily="34" charset="0"/>
                    <a:cs typeface="Tahoma" pitchFamily="34" charset="0"/>
                  </a:rPr>
                  <a:t>Tính</a:t>
                </a:r>
                <a:r>
                  <a:rPr lang="en-US" b="1" dirty="0" smtClean="0">
                    <a:latin typeface="Tahoma" pitchFamily="34" charset="0"/>
                    <a:ea typeface="Tahoma" pitchFamily="34" charset="0"/>
                    <a:cs typeface="Tahoma" pitchFamily="34" charset="0"/>
                  </a:rPr>
                  <a:t> </a:t>
                </a:r>
                <a14:m>
                  <m:oMath xmlns:m="http://schemas.openxmlformats.org/officeDocument/2006/math">
                    <m:sSub>
                      <m:sSubPr>
                        <m:ctrlPr>
                          <a:rPr lang="en-US" b="1" i="1">
                            <a:latin typeface="Cambria Math"/>
                          </a:rPr>
                        </m:ctrlPr>
                      </m:sSubPr>
                      <m:e>
                        <m:r>
                          <a:rPr lang="en-US" b="1" i="1">
                            <a:latin typeface="Cambria Math"/>
                          </a:rPr>
                          <m:t>𝑺</m:t>
                        </m:r>
                      </m:e>
                      <m:sub>
                        <m:r>
                          <a:rPr lang="en-US" b="1" i="1">
                            <a:latin typeface="Cambria Math"/>
                          </a:rPr>
                          <m:t>𝟏</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𝑺</m:t>
                        </m:r>
                      </m:e>
                      <m:sub>
                        <m:r>
                          <a:rPr lang="en-US" b="1" i="1">
                            <a:latin typeface="Cambria Math"/>
                          </a:rPr>
                          <m:t>𝟐</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𝑺</m:t>
                        </m:r>
                      </m:e>
                      <m:sub>
                        <m:r>
                          <a:rPr lang="en-US" b="1" i="1">
                            <a:latin typeface="Cambria Math"/>
                          </a:rPr>
                          <m:t>𝟑</m:t>
                        </m:r>
                      </m:sub>
                    </m:sSub>
                    <m:r>
                      <a:rPr lang="en-US" b="1" i="1" smtClean="0">
                        <a:latin typeface="Cambria Math"/>
                      </a:rPr>
                      <m:t>.</m:t>
                    </m:r>
                  </m:oMath>
                </a14:m>
                <a:endParaRPr lang="en-US" b="1" dirty="0" smtClean="0">
                  <a:latin typeface="Tahoma" pitchFamily="34" charset="0"/>
                  <a:ea typeface="Tahoma" pitchFamily="34" charset="0"/>
                  <a:cs typeface="Tahoma" pitchFamily="34" charset="0"/>
                </a:endParaRPr>
              </a:p>
              <a:p>
                <a:pPr marL="0" indent="0">
                  <a:buNone/>
                </a:pPr>
                <a:r>
                  <a:rPr lang="vi-VN" b="1" dirty="0" smtClean="0">
                    <a:latin typeface="Tahoma" pitchFamily="34" charset="0"/>
                    <a:ea typeface="Tahoma" pitchFamily="34" charset="0"/>
                    <a:cs typeface="Tahoma" pitchFamily="34" charset="0"/>
                  </a:rPr>
                  <a:t>b</a:t>
                </a:r>
                <a:r>
                  <a:rPr lang="vi-VN" b="1" dirty="0">
                    <a:latin typeface="Tahoma" pitchFamily="34" charset="0"/>
                    <a:ea typeface="Tahoma" pitchFamily="34" charset="0"/>
                    <a:cs typeface="Tahoma" pitchFamily="34" charset="0"/>
                  </a:rPr>
                  <a:t>) Dự đoán công thức tổng </a:t>
                </a:r>
                <a14:m>
                  <m:oMath xmlns:m="http://schemas.openxmlformats.org/officeDocument/2006/math">
                    <m:sSub>
                      <m:sSubPr>
                        <m:ctrlPr>
                          <a:rPr lang="vi-VN" b="1" i="1" smtClean="0">
                            <a:latin typeface="Cambria Math"/>
                          </a:rPr>
                        </m:ctrlPr>
                      </m:sSubPr>
                      <m:e>
                        <m:r>
                          <a:rPr lang="en-US" b="1" i="1" smtClean="0">
                            <a:latin typeface="Cambria Math"/>
                          </a:rPr>
                          <m:t>𝑺</m:t>
                        </m:r>
                      </m:e>
                      <m:sub>
                        <m:r>
                          <a:rPr lang="en-US" b="1" i="1" smtClean="0">
                            <a:latin typeface="Cambria Math"/>
                          </a:rPr>
                          <m:t>𝒏</m:t>
                        </m:r>
                      </m:sub>
                    </m:sSub>
                  </m:oMath>
                </a14:m>
                <a:r>
                  <a:rPr lang="en-US" b="1" dirty="0" smtClean="0">
                    <a:latin typeface="Tahoma" pitchFamily="34" charset="0"/>
                    <a:ea typeface="Tahoma" pitchFamily="34" charset="0"/>
                    <a:cs typeface="Tahoma" pitchFamily="34" charset="0"/>
                  </a:rPr>
                  <a:t> </a:t>
                </a:r>
                <a:r>
                  <a:rPr lang="vi-VN" b="1" dirty="0" smtClean="0">
                    <a:latin typeface="Tahoma" pitchFamily="34" charset="0"/>
                    <a:ea typeface="Tahoma" pitchFamily="34" charset="0"/>
                    <a:cs typeface="Tahoma" pitchFamily="34" charset="0"/>
                  </a:rPr>
                  <a:t>và </a:t>
                </a:r>
                <a:r>
                  <a:rPr lang="vi-VN" b="1" dirty="0">
                    <a:latin typeface="Tahoma" pitchFamily="34" charset="0"/>
                    <a:ea typeface="Tahoma" pitchFamily="34" charset="0"/>
                    <a:cs typeface="Tahoma" pitchFamily="34" charset="0"/>
                  </a:rPr>
                  <a:t>chứng minh bằng quy nạp.</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609599" y="1905000"/>
                <a:ext cx="23365691" cy="2971800"/>
              </a:xfrm>
              <a:prstGeom prst="rect">
                <a:avLst/>
              </a:prstGeom>
              <a:blipFill rotWithShape="1">
                <a:blip r:embed="rId3"/>
                <a:stretch>
                  <a:fillRect l="-1147" t="-2454" b="-9202"/>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609600" y="5105400"/>
                <a:ext cx="23365692" cy="83137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smtClean="0"/>
              </a:p>
              <a:p>
                <a:pPr marL="0" indent="0">
                  <a:buNone/>
                </a:pPr>
                <a:r>
                  <a:rPr lang="en-US" b="1" dirty="0" smtClean="0"/>
                  <a:t>a) </a:t>
                </a:r>
                <a14:m>
                  <m:oMath xmlns:m="http://schemas.openxmlformats.org/officeDocument/2006/math">
                    <m:sSub>
                      <m:sSubPr>
                        <m:ctrlPr>
                          <a:rPr lang="en-US" b="1" i="1">
                            <a:latin typeface="Cambria Math"/>
                          </a:rPr>
                        </m:ctrlPr>
                      </m:sSubPr>
                      <m:e>
                        <m:r>
                          <a:rPr lang="en-US" b="1" i="1">
                            <a:latin typeface="Cambria Math"/>
                          </a:rPr>
                          <m:t>𝑺</m:t>
                        </m:r>
                      </m:e>
                      <m:sub>
                        <m:r>
                          <a:rPr lang="en-US" b="1" i="1">
                            <a:latin typeface="Cambria Math"/>
                          </a:rPr>
                          <m:t>𝟏</m:t>
                        </m:r>
                      </m:sub>
                    </m:sSub>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den>
                    </m:f>
                  </m:oMath>
                </a14:m>
                <a:r>
                  <a:rPr lang="en-US" b="1" dirty="0">
                    <a:latin typeface="Tahoma" pitchFamily="34" charset="0"/>
                    <a:ea typeface="Tahoma" pitchFamily="34" charset="0"/>
                    <a:cs typeface="Tahoma" pitchFamily="34" charset="0"/>
                  </a:rPr>
                  <a:t>, </a:t>
                </a:r>
                <a14:m>
                  <m:oMath xmlns:m="http://schemas.openxmlformats.org/officeDocument/2006/math">
                    <m:sSub>
                      <m:sSubPr>
                        <m:ctrlPr>
                          <a:rPr lang="en-US" b="1" i="1">
                            <a:latin typeface="Cambria Math"/>
                          </a:rPr>
                        </m:ctrlPr>
                      </m:sSubPr>
                      <m:e>
                        <m:r>
                          <a:rPr lang="en-US" b="1" i="1">
                            <a:latin typeface="Cambria Math"/>
                          </a:rPr>
                          <m:t>𝑺</m:t>
                        </m:r>
                      </m:e>
                      <m:sub>
                        <m:r>
                          <a:rPr lang="en-US" b="1" i="1">
                            <a:latin typeface="Cambria Math"/>
                          </a:rPr>
                          <m:t>𝟐</m:t>
                        </m:r>
                      </m:sub>
                    </m:sSub>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r>
                          <a:rPr lang="en-US" b="1">
                            <a:latin typeface="Cambria Math"/>
                          </a:rPr>
                          <m:t>.</m:t>
                        </m:r>
                        <m:r>
                          <a:rPr lang="en-US" b="1" i="1">
                            <a:latin typeface="Cambria Math"/>
                          </a:rPr>
                          <m:t>𝟑</m:t>
                        </m:r>
                      </m:den>
                    </m:f>
                    <m:r>
                      <a:rPr lang="en-US" b="1" i="1">
                        <a:latin typeface="Cambria Math"/>
                      </a:rPr>
                      <m:t>=</m:t>
                    </m:r>
                    <m:f>
                      <m:fPr>
                        <m:ctrlPr>
                          <a:rPr lang="en-US" b="1" i="1">
                            <a:latin typeface="Cambria Math"/>
                          </a:rPr>
                        </m:ctrlPr>
                      </m:fPr>
                      <m:num>
                        <m:r>
                          <a:rPr lang="en-US" b="1" i="1">
                            <a:latin typeface="Cambria Math"/>
                          </a:rPr>
                          <m:t>𝟐</m:t>
                        </m:r>
                      </m:num>
                      <m:den>
                        <m:r>
                          <a:rPr lang="en-US" b="1" i="1">
                            <a:latin typeface="Cambria Math"/>
                          </a:rPr>
                          <m:t>𝟑</m:t>
                        </m:r>
                      </m:den>
                    </m:f>
                  </m:oMath>
                </a14:m>
                <a:r>
                  <a:rPr lang="en-US" b="1" dirty="0">
                    <a:latin typeface="Tahoma" pitchFamily="34" charset="0"/>
                    <a:ea typeface="Tahoma" pitchFamily="34" charset="0"/>
                    <a:cs typeface="Tahoma" pitchFamily="34" charset="0"/>
                  </a:rPr>
                  <a:t>, </a:t>
                </a:r>
                <a14:m>
                  <m:oMath xmlns:m="http://schemas.openxmlformats.org/officeDocument/2006/math">
                    <m:sSub>
                      <m:sSubPr>
                        <m:ctrlPr>
                          <a:rPr lang="en-US" b="1" i="1">
                            <a:latin typeface="Cambria Math"/>
                          </a:rPr>
                        </m:ctrlPr>
                      </m:sSubPr>
                      <m:e>
                        <m:r>
                          <a:rPr lang="en-US" b="1" i="1">
                            <a:latin typeface="Cambria Math"/>
                          </a:rPr>
                          <m:t>𝑺</m:t>
                        </m:r>
                      </m:e>
                      <m:sub>
                        <m:r>
                          <a:rPr lang="en-US" b="1" i="1">
                            <a:latin typeface="Cambria Math"/>
                          </a:rPr>
                          <m:t>𝟑</m:t>
                        </m:r>
                      </m:sub>
                    </m:sSub>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r>
                          <a:rPr lang="en-US" b="1">
                            <a:latin typeface="Cambria Math"/>
                          </a:rPr>
                          <m:t>.</m:t>
                        </m:r>
                        <m:r>
                          <a:rPr lang="en-US" b="1" i="1">
                            <a:latin typeface="Cambria Math"/>
                          </a:rPr>
                          <m:t>𝟑</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𝟑</m:t>
                        </m:r>
                        <m:r>
                          <a:rPr lang="en-US" b="1">
                            <a:latin typeface="Cambria Math"/>
                          </a:rPr>
                          <m:t>.</m:t>
                        </m:r>
                        <m:r>
                          <a:rPr lang="en-US" b="1" i="1">
                            <a:latin typeface="Cambria Math"/>
                          </a:rPr>
                          <m:t>𝟒</m:t>
                        </m:r>
                      </m:den>
                    </m:f>
                    <m:r>
                      <a:rPr lang="en-US" b="1" i="1">
                        <a:latin typeface="Cambria Math"/>
                      </a:rPr>
                      <m:t>=</m:t>
                    </m:r>
                    <m:f>
                      <m:fPr>
                        <m:ctrlPr>
                          <a:rPr lang="en-US" b="1" i="1">
                            <a:latin typeface="Cambria Math"/>
                          </a:rPr>
                        </m:ctrlPr>
                      </m:fPr>
                      <m:num>
                        <m:r>
                          <a:rPr lang="en-US" b="1" i="1">
                            <a:latin typeface="Cambria Math"/>
                          </a:rPr>
                          <m:t>𝟑</m:t>
                        </m:r>
                      </m:num>
                      <m:den>
                        <m:r>
                          <a:rPr lang="en-US" b="1" i="1">
                            <a:latin typeface="Cambria Math"/>
                          </a:rPr>
                          <m:t>𝟒</m:t>
                        </m:r>
                      </m:den>
                    </m:f>
                  </m:oMath>
                </a14:m>
                <a:r>
                  <a:rPr lang="en-US" b="1" dirty="0">
                    <a:latin typeface="Tahoma" pitchFamily="34" charset="0"/>
                    <a:ea typeface="Tahoma" pitchFamily="34" charset="0"/>
                    <a:cs typeface="Tahoma" pitchFamily="34" charset="0"/>
                  </a:rPr>
                  <a:t>.</a:t>
                </a:r>
                <a:endParaRPr lang="en-US" b="1" dirty="0" smtClean="0">
                  <a:latin typeface="Tahoma" pitchFamily="34" charset="0"/>
                  <a:ea typeface="Tahoma" pitchFamily="34" charset="0"/>
                  <a:cs typeface="Tahoma" pitchFamily="34" charset="0"/>
                </a:endParaRPr>
              </a:p>
              <a:p>
                <a:pPr marL="0" indent="0">
                  <a:buNone/>
                </a:pPr>
                <a:r>
                  <a:rPr lang="en-US" b="1" dirty="0">
                    <a:latin typeface="Tahoma" pitchFamily="34" charset="0"/>
                    <a:ea typeface="Tahoma" pitchFamily="34" charset="0"/>
                    <a:cs typeface="Tahoma" pitchFamily="34" charset="0"/>
                  </a:rPr>
                  <a:t>b) </a:t>
                </a:r>
                <a:r>
                  <a:rPr lang="en-US" b="1" dirty="0" err="1">
                    <a:latin typeface="Tahoma" pitchFamily="34" charset="0"/>
                    <a:ea typeface="Tahoma" pitchFamily="34" charset="0"/>
                    <a:cs typeface="Tahoma" pitchFamily="34" charset="0"/>
                  </a:rPr>
                  <a:t>Dự</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đoán</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công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thức</a:t>
                </a:r>
                <a:r>
                  <a:rPr lang="en-US" b="1" dirty="0">
                    <a:latin typeface="Tahoma" pitchFamily="34" charset="0"/>
                    <a:ea typeface="Tahoma" pitchFamily="34" charset="0"/>
                    <a:cs typeface="Tahoma" pitchFamily="34" charset="0"/>
                  </a:rPr>
                  <a:t> </a:t>
                </a:r>
                <a14:m>
                  <m:oMath xmlns:m="http://schemas.openxmlformats.org/officeDocument/2006/math">
                    <m:sSub>
                      <m:sSubPr>
                        <m:ctrlPr>
                          <a:rPr lang="en-US" b="1" i="1">
                            <a:latin typeface="Cambria Math"/>
                          </a:rPr>
                        </m:ctrlPr>
                      </m:sSubPr>
                      <m:e>
                        <m:r>
                          <a:rPr lang="en-US" b="1" i="1">
                            <a:latin typeface="Cambria Math"/>
                          </a:rPr>
                          <m:t>𝑺</m:t>
                        </m:r>
                      </m:e>
                      <m:sub>
                        <m:r>
                          <a:rPr lang="en-US" b="1" i="1">
                            <a:latin typeface="Cambria Math"/>
                          </a:rPr>
                          <m:t>𝒏</m:t>
                        </m:r>
                      </m:sub>
                    </m:sSub>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r>
                          <a:rPr lang="en-US" b="1">
                            <a:latin typeface="Cambria Math"/>
                          </a:rPr>
                          <m:t>.</m:t>
                        </m:r>
                        <m:r>
                          <a:rPr lang="en-US" b="1" i="1">
                            <a:latin typeface="Cambria Math"/>
                          </a:rPr>
                          <m:t>𝟑</m:t>
                        </m:r>
                      </m:den>
                    </m:f>
                    <m:r>
                      <a:rPr lang="en-US" b="1" i="1">
                        <a:latin typeface="Cambria Math"/>
                      </a:rPr>
                      <m:t>+</m:t>
                    </m:r>
                    <m:r>
                      <a:rPr lang="en-US" b="1">
                        <a:latin typeface="Cambria Math"/>
                      </a:rPr>
                      <m:t>...</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𝒏</m:t>
                        </m:r>
                        <m:d>
                          <m:dPr>
                            <m:ctrlPr>
                              <a:rPr lang="en-US" b="1" i="1">
                                <a:latin typeface="Cambria Math"/>
                              </a:rPr>
                            </m:ctrlPr>
                          </m:dPr>
                          <m:e>
                            <m:r>
                              <a:rPr lang="en-US" b="1" i="1">
                                <a:latin typeface="Cambria Math"/>
                              </a:rPr>
                              <m:t>𝒏</m:t>
                            </m:r>
                            <m:r>
                              <a:rPr lang="en-US" b="1" i="1">
                                <a:latin typeface="Cambria Math"/>
                              </a:rPr>
                              <m:t>+</m:t>
                            </m:r>
                            <m:r>
                              <a:rPr lang="en-US" b="1" i="1">
                                <a:latin typeface="Cambria Math"/>
                              </a:rPr>
                              <m:t>𝟏</m:t>
                            </m:r>
                          </m:e>
                        </m:d>
                      </m:den>
                    </m:f>
                    <m:r>
                      <a:rPr lang="en-US" b="1" i="1">
                        <a:latin typeface="Cambria Math"/>
                      </a:rPr>
                      <m:t>=</m:t>
                    </m:r>
                    <m:f>
                      <m:fPr>
                        <m:ctrlPr>
                          <a:rPr lang="en-US" b="1" i="1">
                            <a:latin typeface="Cambria Math"/>
                          </a:rPr>
                        </m:ctrlPr>
                      </m:fPr>
                      <m:num>
                        <m:r>
                          <a:rPr lang="en-US" b="1" i="1">
                            <a:latin typeface="Cambria Math"/>
                          </a:rPr>
                          <m:t>𝒏</m:t>
                        </m:r>
                      </m:num>
                      <m:den>
                        <m:r>
                          <a:rPr lang="en-US" b="1" i="1">
                            <a:latin typeface="Cambria Math"/>
                          </a:rPr>
                          <m:t>𝒏</m:t>
                        </m:r>
                        <m:r>
                          <a:rPr lang="en-US" b="1" i="1">
                            <a:latin typeface="Cambria Math"/>
                          </a:rPr>
                          <m:t>+</m:t>
                        </m:r>
                        <m:r>
                          <a:rPr lang="en-US" b="1" i="1">
                            <a:latin typeface="Cambria Math"/>
                          </a:rPr>
                          <m:t>𝟏</m:t>
                        </m:r>
                      </m:den>
                    </m:f>
                  </m:oMath>
                </a14:m>
                <a:r>
                  <a:rPr lang="en-US" b="1" dirty="0">
                    <a:latin typeface="Tahoma" pitchFamily="34" charset="0"/>
                    <a:ea typeface="Tahoma" pitchFamily="34" charset="0"/>
                    <a:cs typeface="Tahoma" pitchFamily="34" charset="0"/>
                  </a:rPr>
                  <a:t>.</a:t>
                </a:r>
              </a:p>
              <a:p>
                <a:pPr marL="0" indent="0">
                  <a:buNone/>
                </a:pPr>
                <a:r>
                  <a:rPr lang="en-US" b="1" dirty="0">
                    <a:latin typeface="Tahoma" pitchFamily="34" charset="0"/>
                    <a:ea typeface="Tahoma" pitchFamily="34" charset="0"/>
                    <a:cs typeface="Tahoma" pitchFamily="34" charset="0"/>
                  </a:rPr>
                  <a:t>Ta </a:t>
                </a:r>
                <a:r>
                  <a:rPr lang="en-US" b="1" dirty="0" err="1">
                    <a:latin typeface="Tahoma" pitchFamily="34" charset="0"/>
                    <a:ea typeface="Tahoma" pitchFamily="34" charset="0"/>
                    <a:cs typeface="Tahoma" pitchFamily="34" charset="0"/>
                  </a:rPr>
                  <a:t>chứng</a:t>
                </a:r>
                <a:r>
                  <a:rPr lang="en-US" b="1" dirty="0">
                    <a:latin typeface="Tahoma" pitchFamily="34" charset="0"/>
                    <a:ea typeface="Tahoma" pitchFamily="34" charset="0"/>
                    <a:cs typeface="Tahoma" pitchFamily="34" charset="0"/>
                  </a:rPr>
                  <a:t> minh </a:t>
                </a:r>
                <a14:m>
                  <m:oMath xmlns:m="http://schemas.openxmlformats.org/officeDocument/2006/math">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r>
                          <a:rPr lang="en-US" b="1">
                            <a:latin typeface="Cambria Math"/>
                          </a:rPr>
                          <m:t>.</m:t>
                        </m:r>
                        <m:r>
                          <a:rPr lang="en-US" b="1" i="1">
                            <a:latin typeface="Cambria Math"/>
                          </a:rPr>
                          <m:t>𝟑</m:t>
                        </m:r>
                      </m:den>
                    </m:f>
                    <m:r>
                      <a:rPr lang="en-US" b="1" i="1">
                        <a:latin typeface="Cambria Math"/>
                      </a:rPr>
                      <m:t>+</m:t>
                    </m:r>
                    <m:r>
                      <a:rPr lang="en-US" b="1">
                        <a:latin typeface="Cambria Math"/>
                      </a:rPr>
                      <m:t>...</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𝒏</m:t>
                        </m:r>
                        <m:d>
                          <m:dPr>
                            <m:ctrlPr>
                              <a:rPr lang="en-US" b="1" i="1">
                                <a:latin typeface="Cambria Math"/>
                              </a:rPr>
                            </m:ctrlPr>
                          </m:dPr>
                          <m:e>
                            <m:r>
                              <a:rPr lang="en-US" b="1" i="1">
                                <a:latin typeface="Cambria Math"/>
                              </a:rPr>
                              <m:t>𝒏</m:t>
                            </m:r>
                            <m:r>
                              <a:rPr lang="en-US" b="1" i="1">
                                <a:latin typeface="Cambria Math"/>
                              </a:rPr>
                              <m:t>+</m:t>
                            </m:r>
                            <m:r>
                              <a:rPr lang="en-US" b="1" i="1">
                                <a:latin typeface="Cambria Math"/>
                              </a:rPr>
                              <m:t>𝟏</m:t>
                            </m:r>
                          </m:e>
                        </m:d>
                      </m:den>
                    </m:f>
                    <m:r>
                      <a:rPr lang="en-US" b="1" i="1">
                        <a:latin typeface="Cambria Math"/>
                      </a:rPr>
                      <m:t>=</m:t>
                    </m:r>
                    <m:f>
                      <m:fPr>
                        <m:ctrlPr>
                          <a:rPr lang="en-US" b="1" i="1">
                            <a:latin typeface="Cambria Math"/>
                          </a:rPr>
                        </m:ctrlPr>
                      </m:fPr>
                      <m:num>
                        <m:r>
                          <a:rPr lang="en-US" b="1" i="1">
                            <a:latin typeface="Cambria Math"/>
                          </a:rPr>
                          <m:t>𝒏</m:t>
                        </m:r>
                      </m:num>
                      <m:den>
                        <m:r>
                          <a:rPr lang="en-US" b="1" i="1">
                            <a:latin typeface="Cambria Math"/>
                          </a:rPr>
                          <m:t>𝒏</m:t>
                        </m:r>
                        <m:r>
                          <a:rPr lang="en-US" b="1" i="1">
                            <a:latin typeface="Cambria Math"/>
                          </a:rPr>
                          <m:t>+</m:t>
                        </m:r>
                        <m:r>
                          <a:rPr lang="en-US" b="1" i="1">
                            <a:latin typeface="Cambria Math"/>
                          </a:rPr>
                          <m:t>𝟏</m:t>
                        </m:r>
                      </m:den>
                    </m:f>
                  </m:oMath>
                </a14:m>
                <a:r>
                  <a:rPr lang="en-US" b="1" dirty="0">
                    <a:latin typeface="Tahoma" pitchFamily="34" charset="0"/>
                    <a:ea typeface="Tahoma" pitchFamily="34" charset="0"/>
                    <a:cs typeface="Tahoma" pitchFamily="34" charset="0"/>
                  </a:rPr>
                  <a:t> </a:t>
                </a:r>
                <a14:m>
                  <m:oMath xmlns:m="http://schemas.openxmlformats.org/officeDocument/2006/math">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bằng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quy</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nạp</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theo</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latin typeface="Tahoma" pitchFamily="34" charset="0"/>
                    <a:ea typeface="Tahoma" pitchFamily="34" charset="0"/>
                    <a:cs typeface="Tahoma" pitchFamily="34" charset="0"/>
                  </a:rPr>
                  <a:t>.</a:t>
                </a:r>
              </a:p>
              <a:p>
                <a:pPr marL="0" lvl="0" indent="0">
                  <a:buNone/>
                </a:pP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latin typeface="Tahoma" pitchFamily="34" charset="0"/>
                    <a:ea typeface="Tahoma" pitchFamily="34" charset="0"/>
                    <a:cs typeface="Tahoma" pitchFamily="34" charset="0"/>
                  </a:rPr>
                  <a:t> ta </a:t>
                </a:r>
                <a:r>
                  <a:rPr lang="en-US" b="1" dirty="0" err="1">
                    <a:latin typeface="Tahoma" pitchFamily="34" charset="0"/>
                    <a:ea typeface="Tahoma" pitchFamily="34" charset="0"/>
                    <a:cs typeface="Tahoma" pitchFamily="34" charset="0"/>
                  </a:rPr>
                  <a:t>có</a:t>
                </a:r>
                <a:r>
                  <a:rPr lang="en-US" b="1" dirty="0">
                    <a:latin typeface="Tahoma" pitchFamily="34" charset="0"/>
                    <a:ea typeface="Tahoma" pitchFamily="34" charset="0"/>
                    <a:cs typeface="Tahoma" pitchFamily="34" charset="0"/>
                  </a:rPr>
                  <a:t> </a:t>
                </a:r>
                <a14:m>
                  <m:oMath xmlns:m="http://schemas.openxmlformats.org/officeDocument/2006/math">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den>
                    </m:f>
                  </m:oMath>
                </a14:m>
                <a:r>
                  <a:rPr lang="en-US" b="1" dirty="0">
                    <a:latin typeface="Tahoma" pitchFamily="34" charset="0"/>
                    <a:ea typeface="Tahoma" pitchFamily="34" charset="0"/>
                    <a:cs typeface="Tahoma" pitchFamily="34" charset="0"/>
                  </a:rPr>
                  <a:t>.</a:t>
                </a:r>
              </a:p>
              <a:p>
                <a:pPr marL="0" indent="0">
                  <a:buNone/>
                </a:pPr>
                <a:r>
                  <a:rPr lang="en-US" b="1" dirty="0" err="1">
                    <a:latin typeface="Tahoma" pitchFamily="34" charset="0"/>
                    <a:ea typeface="Tahoma" pitchFamily="34" charset="0"/>
                    <a:cs typeface="Tahoma" pitchFamily="34" charset="0"/>
                  </a:rPr>
                  <a:t>Vậy</a:t>
                </a:r>
                <a:r>
                  <a:rPr lang="en-US" b="1" dirty="0">
                    <a:latin typeface="Tahoma" pitchFamily="34" charset="0"/>
                    <a:ea typeface="Tahoma" pitchFamily="34" charset="0"/>
                    <a:cs typeface="Tahoma" pitchFamily="34" charset="0"/>
                  </a:rPr>
                  <a:t> </a:t>
                </a:r>
                <a14:m>
                  <m:oMath xmlns:m="http://schemas.openxmlformats.org/officeDocument/2006/math">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đúng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smtClean="0">
                    <a:latin typeface="Tahoma" pitchFamily="34" charset="0"/>
                    <a:ea typeface="Tahoma" pitchFamily="34" charset="0"/>
                    <a:cs typeface="Tahoma" pitchFamily="34" charset="0"/>
                  </a:rPr>
                  <a:t>.</a:t>
                </a:r>
              </a:p>
              <a:p>
                <a:pPr marL="0" lvl="0" indent="0">
                  <a:buNone/>
                </a:pPr>
                <a:r>
                  <a:rPr lang="en-US" b="1" dirty="0">
                    <a:latin typeface="Tahoma" pitchFamily="34" charset="0"/>
                    <a:ea typeface="Tahoma" pitchFamily="34" charset="0"/>
                    <a:cs typeface="Tahoma" pitchFamily="34" charset="0"/>
                  </a:rPr>
                  <a:t>Giả </a:t>
                </a:r>
                <a:r>
                  <a:rPr lang="en-US" b="1" dirty="0" err="1">
                    <a:latin typeface="Tahoma" pitchFamily="34" charset="0"/>
                    <a:ea typeface="Tahoma" pitchFamily="34" charset="0"/>
                    <a:cs typeface="Tahoma" pitchFamily="34" charset="0"/>
                  </a:rPr>
                  <a:t>sử</a:t>
                </a:r>
                <a:r>
                  <a:rPr lang="en-US" b="1" dirty="0">
                    <a:latin typeface="Tahoma" pitchFamily="34" charset="0"/>
                    <a:ea typeface="Tahoma" pitchFamily="34" charset="0"/>
                    <a:cs typeface="Tahoma" pitchFamily="34" charset="0"/>
                  </a:rPr>
                  <a:t> </a:t>
                </a:r>
                <a14:m>
                  <m:oMath xmlns:m="http://schemas.openxmlformats.org/officeDocument/2006/math">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đúng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tức</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là</a:t>
                </a:r>
                <a:r>
                  <a:rPr lang="en-US" b="1" dirty="0">
                    <a:latin typeface="Tahoma" pitchFamily="34" charset="0"/>
                    <a:ea typeface="Tahoma" pitchFamily="34" charset="0"/>
                    <a:cs typeface="Tahoma" pitchFamily="34" charset="0"/>
                  </a:rPr>
                  <a:t> ta </a:t>
                </a:r>
                <a:r>
                  <a:rPr lang="en-US" b="1" dirty="0" err="1">
                    <a:latin typeface="Tahoma" pitchFamily="34" charset="0"/>
                    <a:ea typeface="Tahoma" pitchFamily="34" charset="0"/>
                    <a:cs typeface="Tahoma" pitchFamily="34" charset="0"/>
                  </a:rPr>
                  <a:t>có</a:t>
                </a:r>
                <a:r>
                  <a:rPr lang="en-US" b="1" dirty="0">
                    <a:latin typeface="Tahoma" pitchFamily="34" charset="0"/>
                    <a:ea typeface="Tahoma" pitchFamily="34" charset="0"/>
                    <a:cs typeface="Tahoma" pitchFamily="34" charset="0"/>
                  </a:rPr>
                  <a:t> </a:t>
                </a:r>
                <a14:m>
                  <m:oMath xmlns:m="http://schemas.openxmlformats.org/officeDocument/2006/math">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r>
                          <a:rPr lang="en-US" b="1">
                            <a:latin typeface="Cambria Math"/>
                          </a:rPr>
                          <m:t>.</m:t>
                        </m:r>
                        <m:r>
                          <a:rPr lang="en-US" b="1" i="1">
                            <a:latin typeface="Cambria Math"/>
                          </a:rPr>
                          <m:t>𝟑</m:t>
                        </m:r>
                      </m:den>
                    </m:f>
                    <m:r>
                      <a:rPr lang="en-US" b="1" i="1">
                        <a:latin typeface="Cambria Math"/>
                      </a:rPr>
                      <m:t>+</m:t>
                    </m:r>
                    <m:r>
                      <a:rPr lang="en-US" b="1">
                        <a:latin typeface="Cambria Math"/>
                      </a:rPr>
                      <m:t>...</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en>
                    </m:f>
                    <m:r>
                      <a:rPr lang="en-US" b="1" i="1">
                        <a:latin typeface="Cambria Math"/>
                      </a:rPr>
                      <m:t>=</m:t>
                    </m:r>
                    <m:f>
                      <m:fPr>
                        <m:ctrlPr>
                          <a:rPr lang="en-US" b="1" i="1">
                            <a:latin typeface="Cambria Math"/>
                          </a:rPr>
                        </m:ctrlPr>
                      </m:fPr>
                      <m:num>
                        <m:r>
                          <a:rPr lang="en-US" b="1" i="1">
                            <a:latin typeface="Cambria Math"/>
                          </a:rPr>
                          <m:t>𝒌</m:t>
                        </m:r>
                      </m:num>
                      <m:den>
                        <m:r>
                          <a:rPr lang="en-US" b="1" i="1">
                            <a:latin typeface="Cambria Math"/>
                          </a:rPr>
                          <m:t>𝒌</m:t>
                        </m:r>
                        <m:r>
                          <a:rPr lang="en-US" b="1" i="1">
                            <a:latin typeface="Cambria Math"/>
                          </a:rPr>
                          <m:t>+</m:t>
                        </m:r>
                        <m:r>
                          <a:rPr lang="en-US" b="1" i="1">
                            <a:latin typeface="Cambria Math"/>
                          </a:rPr>
                          <m:t>𝟏</m:t>
                        </m:r>
                      </m:den>
                    </m:f>
                  </m:oMath>
                </a14:m>
                <a:r>
                  <a:rPr lang="en-US" b="1" dirty="0">
                    <a:latin typeface="Tahoma" pitchFamily="34" charset="0"/>
                    <a:ea typeface="Tahoma" pitchFamily="34" charset="0"/>
                    <a:cs typeface="Tahoma" pitchFamily="34" charset="0"/>
                  </a:rPr>
                  <a:t>.</a:t>
                </a:r>
              </a:p>
              <a:p>
                <a:pPr marL="0" indent="0">
                  <a:buNone/>
                </a:pPr>
                <a:endParaRPr lang="en-US" b="1" dirty="0">
                  <a:latin typeface="Tahoma" pitchFamily="34" charset="0"/>
                  <a:ea typeface="Tahoma" pitchFamily="34" charset="0"/>
                  <a:cs typeface="Tahoma" pitchFamily="34" charset="0"/>
                </a:endParaRPr>
              </a:p>
              <a:p>
                <a:pPr marL="0" indent="0">
                  <a:buNone/>
                </a:pPr>
                <a:endParaRPr lang="en-US" b="1" dirty="0">
                  <a:latin typeface="Tahoma" pitchFamily="34" charset="0"/>
                  <a:ea typeface="Tahoma" pitchFamily="34" charset="0"/>
                  <a:cs typeface="Tahoma" pitchFamily="34" charset="0"/>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609600" y="5105400"/>
                <a:ext cx="23365692" cy="8313740"/>
              </a:xfrm>
              <a:prstGeom prst="rect">
                <a:avLst/>
              </a:prstGeom>
              <a:blipFill rotWithShape="1">
                <a:blip r:embed="rId4"/>
                <a:stretch>
                  <a:fillRect l="-1147"/>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38EBBA79-CA7C-47C6-8241-0D3F4565FC9F}"/>
              </a:ext>
            </a:extLst>
          </p:cNvPr>
          <p:cNvGrpSpPr/>
          <p:nvPr/>
        </p:nvGrpSpPr>
        <p:grpSpPr>
          <a:xfrm>
            <a:off x="360864" y="1828800"/>
            <a:ext cx="3830136" cy="937131"/>
            <a:chOff x="534987" y="1599334"/>
            <a:chExt cx="3556158" cy="1224869"/>
          </a:xfrm>
        </p:grpSpPr>
        <p:sp>
          <p:nvSpPr>
            <p:cNvPr id="5"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1"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9"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8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2.6/30.</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8" name="Group 17"/>
          <p:cNvGrpSpPr>
            <a:grpSpLocks/>
          </p:cNvGrpSpPr>
          <p:nvPr/>
        </p:nvGrpSpPr>
        <p:grpSpPr bwMode="auto">
          <a:xfrm>
            <a:off x="609600" y="5096604"/>
            <a:ext cx="3657602" cy="1227996"/>
            <a:chOff x="224" y="489"/>
            <a:chExt cx="8044" cy="2524"/>
          </a:xfrm>
        </p:grpSpPr>
        <p:grpSp>
          <p:nvGrpSpPr>
            <p:cNvPr id="19" name="Group 136"/>
            <p:cNvGrpSpPr>
              <a:grpSpLocks/>
            </p:cNvGrpSpPr>
            <p:nvPr/>
          </p:nvGrpSpPr>
          <p:grpSpPr bwMode="auto">
            <a:xfrm>
              <a:off x="224" y="592"/>
              <a:ext cx="7571" cy="1585"/>
              <a:chOff x="315" y="602"/>
              <a:chExt cx="10653" cy="1961"/>
            </a:xfrm>
          </p:grpSpPr>
          <p:sp>
            <p:nvSpPr>
              <p:cNvPr id="21"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0"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246141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wipe(up)">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wipe(up)">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wipe(up)">
                                      <p:cBhvr>
                                        <p:cTn id="50" dur="500"/>
                                        <p:tgtEl>
                                          <p:spTgt spid="7">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Effect transition="in" filter="wipe(up)">
                                      <p:cBhvr>
                                        <p:cTn id="55" dur="500"/>
                                        <p:tgtEl>
                                          <p:spTgt spid="7">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7">
                                            <p:txEl>
                                              <p:pRg st="5" end="5"/>
                                            </p:txEl>
                                          </p:spTgt>
                                        </p:tgtEl>
                                        <p:attrNameLst>
                                          <p:attrName>style.visibility</p:attrName>
                                        </p:attrNameLst>
                                      </p:cBhvr>
                                      <p:to>
                                        <p:strVal val="visible"/>
                                      </p:to>
                                    </p:set>
                                    <p:animEffect transition="in" filter="wipe(up)">
                                      <p:cBhvr>
                                        <p:cTn id="60" dur="500"/>
                                        <p:tgtEl>
                                          <p:spTgt spid="7">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7">
                                            <p:txEl>
                                              <p:pRg st="6" end="6"/>
                                            </p:txEl>
                                          </p:spTgt>
                                        </p:tgtEl>
                                        <p:attrNameLst>
                                          <p:attrName>style.visibility</p:attrName>
                                        </p:attrNameLst>
                                      </p:cBhvr>
                                      <p:to>
                                        <p:strVal val="visible"/>
                                      </p:to>
                                    </p:set>
                                    <p:animEffect transition="in" filter="wipe(up)">
                                      <p:cBhvr>
                                        <p:cTn id="6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609599" y="1905000"/>
                <a:ext cx="23365691" cy="2971800"/>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	Cho </a:t>
                </a:r>
                <a:r>
                  <a:rPr lang="en-US" b="1" dirty="0" err="1" smtClean="0">
                    <a:latin typeface="Tahoma" pitchFamily="34" charset="0"/>
                    <a:ea typeface="Tahoma" pitchFamily="34" charset="0"/>
                    <a:cs typeface="Tahoma" pitchFamily="34" charset="0"/>
                  </a:rPr>
                  <a:t>tổng</a:t>
                </a:r>
                <a:r>
                  <a:rPr lang="en-US" b="1" dirty="0" smtClean="0">
                    <a:latin typeface="Tahoma" pitchFamily="34" charset="0"/>
                    <a:ea typeface="Tahoma" pitchFamily="34" charset="0"/>
                    <a:cs typeface="Tahoma" pitchFamily="34" charset="0"/>
                  </a:rPr>
                  <a:t> </a:t>
                </a:r>
                <a14:m>
                  <m:oMath xmlns:m="http://schemas.openxmlformats.org/officeDocument/2006/math">
                    <m:sSub>
                      <m:sSubPr>
                        <m:ctrlPr>
                          <a:rPr lang="en-US" b="1" i="1">
                            <a:latin typeface="Cambria Math"/>
                          </a:rPr>
                        </m:ctrlPr>
                      </m:sSubPr>
                      <m:e>
                        <m:r>
                          <a:rPr lang="en-US" b="1" i="1">
                            <a:latin typeface="Cambria Math"/>
                          </a:rPr>
                          <m:t>𝑺</m:t>
                        </m:r>
                      </m:e>
                      <m:sub>
                        <m:r>
                          <a:rPr lang="en-US" b="1" i="1">
                            <a:latin typeface="Cambria Math"/>
                          </a:rPr>
                          <m:t>𝒏</m:t>
                        </m:r>
                      </m:sub>
                    </m:sSub>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r>
                          <a:rPr lang="en-US" b="1">
                            <a:latin typeface="Cambria Math"/>
                          </a:rPr>
                          <m:t>.</m:t>
                        </m:r>
                        <m:r>
                          <a:rPr lang="en-US" b="1" i="1">
                            <a:latin typeface="Cambria Math"/>
                          </a:rPr>
                          <m:t>𝟑</m:t>
                        </m:r>
                      </m:den>
                    </m:f>
                    <m:r>
                      <a:rPr lang="en-US" b="1" i="1">
                        <a:latin typeface="Cambria Math"/>
                      </a:rPr>
                      <m:t>+</m:t>
                    </m:r>
                    <m:r>
                      <a:rPr lang="en-US" b="1">
                        <a:latin typeface="Cambria Math"/>
                      </a:rPr>
                      <m:t>...</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𝒏</m:t>
                        </m:r>
                        <m:d>
                          <m:dPr>
                            <m:ctrlPr>
                              <a:rPr lang="en-US" b="1" i="1">
                                <a:latin typeface="Cambria Math"/>
                              </a:rPr>
                            </m:ctrlPr>
                          </m:dPr>
                          <m:e>
                            <m:r>
                              <a:rPr lang="en-US" b="1" i="1">
                                <a:latin typeface="Cambria Math"/>
                              </a:rPr>
                              <m:t>𝒏</m:t>
                            </m:r>
                            <m:r>
                              <a:rPr lang="en-US" b="1" i="1">
                                <a:latin typeface="Cambria Math"/>
                              </a:rPr>
                              <m:t>+</m:t>
                            </m:r>
                            <m:r>
                              <a:rPr lang="en-US" b="1" i="1">
                                <a:latin typeface="Cambria Math"/>
                              </a:rPr>
                              <m:t>𝟏</m:t>
                            </m:r>
                          </m:e>
                        </m:d>
                      </m:den>
                    </m:f>
                  </m:oMath>
                </a14:m>
                <a:r>
                  <a:rPr lang="en-US" b="1" dirty="0" smtClean="0">
                    <a:latin typeface="Tahoma" pitchFamily="34" charset="0"/>
                    <a:ea typeface="Tahoma" pitchFamily="34" charset="0"/>
                    <a:cs typeface="Tahoma" pitchFamily="34" charset="0"/>
                  </a:rPr>
                  <a:t>.</a:t>
                </a:r>
              </a:p>
              <a:p>
                <a:pPr marL="914400" indent="-914400">
                  <a:buAutoNum type="alphaLcParenR"/>
                </a:pPr>
                <a:r>
                  <a:rPr lang="vi-VN" b="1" dirty="0" smtClean="0">
                    <a:latin typeface="Tahoma" pitchFamily="34" charset="0"/>
                    <a:ea typeface="Tahoma" pitchFamily="34" charset="0"/>
                    <a:cs typeface="Tahoma" pitchFamily="34" charset="0"/>
                  </a:rPr>
                  <a:t>Tính</a:t>
                </a:r>
                <a:r>
                  <a:rPr lang="en-US" b="1" dirty="0" smtClean="0">
                    <a:latin typeface="Tahoma" pitchFamily="34" charset="0"/>
                    <a:ea typeface="Tahoma" pitchFamily="34" charset="0"/>
                    <a:cs typeface="Tahoma" pitchFamily="34" charset="0"/>
                  </a:rPr>
                  <a:t> </a:t>
                </a:r>
                <a14:m>
                  <m:oMath xmlns:m="http://schemas.openxmlformats.org/officeDocument/2006/math">
                    <m:sSub>
                      <m:sSubPr>
                        <m:ctrlPr>
                          <a:rPr lang="en-US" b="1" i="1">
                            <a:latin typeface="Cambria Math"/>
                          </a:rPr>
                        </m:ctrlPr>
                      </m:sSubPr>
                      <m:e>
                        <m:r>
                          <a:rPr lang="en-US" b="1" i="1">
                            <a:latin typeface="Cambria Math"/>
                          </a:rPr>
                          <m:t>𝑺</m:t>
                        </m:r>
                      </m:e>
                      <m:sub>
                        <m:r>
                          <a:rPr lang="en-US" b="1" i="1">
                            <a:latin typeface="Cambria Math"/>
                          </a:rPr>
                          <m:t>𝟏</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𝑺</m:t>
                        </m:r>
                      </m:e>
                      <m:sub>
                        <m:r>
                          <a:rPr lang="en-US" b="1" i="1">
                            <a:latin typeface="Cambria Math"/>
                          </a:rPr>
                          <m:t>𝟐</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𝑺</m:t>
                        </m:r>
                      </m:e>
                      <m:sub>
                        <m:r>
                          <a:rPr lang="en-US" b="1" i="1">
                            <a:latin typeface="Cambria Math"/>
                          </a:rPr>
                          <m:t>𝟑</m:t>
                        </m:r>
                      </m:sub>
                    </m:sSub>
                    <m:r>
                      <a:rPr lang="en-US" b="1" i="1" smtClean="0">
                        <a:latin typeface="Cambria Math"/>
                      </a:rPr>
                      <m:t>.</m:t>
                    </m:r>
                  </m:oMath>
                </a14:m>
                <a:endParaRPr lang="en-US" b="1" dirty="0" smtClean="0">
                  <a:latin typeface="Tahoma" pitchFamily="34" charset="0"/>
                  <a:ea typeface="Tahoma" pitchFamily="34" charset="0"/>
                  <a:cs typeface="Tahoma" pitchFamily="34" charset="0"/>
                </a:endParaRPr>
              </a:p>
              <a:p>
                <a:pPr marL="0" indent="0">
                  <a:buNone/>
                </a:pPr>
                <a:r>
                  <a:rPr lang="vi-VN" b="1" dirty="0" smtClean="0">
                    <a:latin typeface="Tahoma" pitchFamily="34" charset="0"/>
                    <a:ea typeface="Tahoma" pitchFamily="34" charset="0"/>
                    <a:cs typeface="Tahoma" pitchFamily="34" charset="0"/>
                  </a:rPr>
                  <a:t>b</a:t>
                </a:r>
                <a:r>
                  <a:rPr lang="vi-VN" b="1" dirty="0">
                    <a:latin typeface="Tahoma" pitchFamily="34" charset="0"/>
                    <a:ea typeface="Tahoma" pitchFamily="34" charset="0"/>
                    <a:cs typeface="Tahoma" pitchFamily="34" charset="0"/>
                  </a:rPr>
                  <a:t>) Dự đoán công thức tổng </a:t>
                </a:r>
                <a14:m>
                  <m:oMath xmlns:m="http://schemas.openxmlformats.org/officeDocument/2006/math">
                    <m:sSub>
                      <m:sSubPr>
                        <m:ctrlPr>
                          <a:rPr lang="vi-VN" b="1" i="1" smtClean="0">
                            <a:latin typeface="Cambria Math"/>
                          </a:rPr>
                        </m:ctrlPr>
                      </m:sSubPr>
                      <m:e>
                        <m:r>
                          <a:rPr lang="en-US" b="1" i="1" smtClean="0">
                            <a:latin typeface="Cambria Math"/>
                          </a:rPr>
                          <m:t>𝑺</m:t>
                        </m:r>
                      </m:e>
                      <m:sub>
                        <m:r>
                          <a:rPr lang="en-US" b="1" i="1" smtClean="0">
                            <a:latin typeface="Cambria Math"/>
                          </a:rPr>
                          <m:t>𝒏</m:t>
                        </m:r>
                      </m:sub>
                    </m:sSub>
                  </m:oMath>
                </a14:m>
                <a:r>
                  <a:rPr lang="en-US" b="1" dirty="0" smtClean="0">
                    <a:latin typeface="Tahoma" pitchFamily="34" charset="0"/>
                    <a:ea typeface="Tahoma" pitchFamily="34" charset="0"/>
                    <a:cs typeface="Tahoma" pitchFamily="34" charset="0"/>
                  </a:rPr>
                  <a:t> </a:t>
                </a:r>
                <a:r>
                  <a:rPr lang="vi-VN" b="1" dirty="0" smtClean="0">
                    <a:latin typeface="Tahoma" pitchFamily="34" charset="0"/>
                    <a:ea typeface="Tahoma" pitchFamily="34" charset="0"/>
                    <a:cs typeface="Tahoma" pitchFamily="34" charset="0"/>
                  </a:rPr>
                  <a:t>và </a:t>
                </a:r>
                <a:r>
                  <a:rPr lang="vi-VN" b="1" dirty="0">
                    <a:latin typeface="Tahoma" pitchFamily="34" charset="0"/>
                    <a:ea typeface="Tahoma" pitchFamily="34" charset="0"/>
                    <a:cs typeface="Tahoma" pitchFamily="34" charset="0"/>
                  </a:rPr>
                  <a:t>chứng minh bằng quy nạp.</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609599" y="1905000"/>
                <a:ext cx="23365691" cy="2971800"/>
              </a:xfrm>
              <a:prstGeom prst="rect">
                <a:avLst/>
              </a:prstGeom>
              <a:blipFill rotWithShape="1">
                <a:blip r:embed="rId3"/>
                <a:stretch>
                  <a:fillRect l="-1147" t="-2454" b="-9202"/>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609600" y="5257800"/>
                <a:ext cx="23365692" cy="8001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smtClean="0">
                    <a:latin typeface="Tahoma" pitchFamily="34" charset="0"/>
                    <a:ea typeface="Tahoma" pitchFamily="34" charset="0"/>
                    <a:cs typeface="Tahoma" pitchFamily="34" charset="0"/>
                  </a:rPr>
                  <a:t>                     b)</a:t>
                </a:r>
              </a:p>
              <a:p>
                <a:pPr marL="0" indent="0">
                  <a:buNone/>
                </a:pPr>
                <a:r>
                  <a:rPr lang="en-US" b="1" dirty="0" smtClean="0">
                    <a:latin typeface="Tahoma" pitchFamily="34" charset="0"/>
                    <a:ea typeface="Tahoma" pitchFamily="34" charset="0"/>
                    <a:cs typeface="Tahoma" pitchFamily="34" charset="0"/>
                  </a:rPr>
                  <a:t>Ta </a:t>
                </a:r>
                <a:r>
                  <a:rPr lang="en-US" b="1" dirty="0" err="1">
                    <a:latin typeface="Tahoma" pitchFamily="34" charset="0"/>
                    <a:ea typeface="Tahoma" pitchFamily="34" charset="0"/>
                    <a:cs typeface="Tahoma" pitchFamily="34" charset="0"/>
                  </a:rPr>
                  <a:t>cần</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chứng</a:t>
                </a:r>
                <a:r>
                  <a:rPr lang="en-US" b="1" dirty="0">
                    <a:latin typeface="Tahoma" pitchFamily="34" charset="0"/>
                    <a:ea typeface="Tahoma" pitchFamily="34" charset="0"/>
                    <a:cs typeface="Tahoma" pitchFamily="34" charset="0"/>
                  </a:rPr>
                  <a:t> minh </a:t>
                </a:r>
                <a14:m>
                  <m:oMath xmlns:m="http://schemas.openxmlformats.org/officeDocument/2006/math">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đúng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tức</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là</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chứng</a:t>
                </a:r>
                <a:r>
                  <a:rPr lang="en-US" b="1" dirty="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minh</a:t>
                </a:r>
              </a:p>
              <a:p>
                <a:pPr marL="0" indent="0" algn="ctr">
                  <a:buNone/>
                </a:pPr>
                <a:r>
                  <a:rPr lang="en-US" b="1" dirty="0" smtClean="0">
                    <a:latin typeface="Tahoma" pitchFamily="34" charset="0"/>
                    <a:ea typeface="Tahoma" pitchFamily="34" charset="0"/>
                    <a:cs typeface="Tahoma" pitchFamily="34" charset="0"/>
                  </a:rPr>
                  <a:t> </a:t>
                </a:r>
                <a14:m>
                  <m:oMath xmlns:m="http://schemas.openxmlformats.org/officeDocument/2006/math">
                    <m:f>
                      <m:fPr>
                        <m:ctrlPr>
                          <a:rPr lang="en-US" b="1" i="1">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r>
                          <a:rPr lang="en-US" b="1">
                            <a:latin typeface="Cambria Math"/>
                          </a:rPr>
                          <m:t>.</m:t>
                        </m:r>
                        <m:r>
                          <a:rPr lang="en-US" b="1" i="1">
                            <a:latin typeface="Cambria Math"/>
                          </a:rPr>
                          <m:t>𝟑</m:t>
                        </m:r>
                      </m:den>
                    </m:f>
                    <m:r>
                      <a:rPr lang="en-US" b="1" i="1">
                        <a:latin typeface="Cambria Math"/>
                      </a:rPr>
                      <m:t>+</m:t>
                    </m:r>
                    <m:r>
                      <a:rPr lang="en-US" b="1">
                        <a:latin typeface="Cambria Math"/>
                      </a:rPr>
                      <m:t>...</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en>
                    </m:f>
                    <m:r>
                      <a:rPr lang="en-US" b="1" i="1">
                        <a:latin typeface="Cambria Math"/>
                      </a:rPr>
                      <m:t>+</m:t>
                    </m:r>
                    <m:f>
                      <m:fPr>
                        <m:ctrlPr>
                          <a:rPr lang="en-US" b="1" i="1">
                            <a:latin typeface="Cambria Math"/>
                          </a:rPr>
                        </m:ctrlPr>
                      </m:fPr>
                      <m:num>
                        <m:r>
                          <a:rPr lang="en-US" b="1" i="1">
                            <a:latin typeface="Cambria Math"/>
                          </a:rPr>
                          <m:t>𝟏</m:t>
                        </m:r>
                      </m:num>
                      <m:den>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den>
                    </m:f>
                    <m:r>
                      <a:rPr lang="en-US" b="1" i="1">
                        <a:latin typeface="Cambria Math"/>
                      </a:rPr>
                      <m:t>=</m:t>
                    </m:r>
                    <m:f>
                      <m:fPr>
                        <m:ctrlPr>
                          <a:rPr lang="en-US" b="1" i="1">
                            <a:latin typeface="Cambria Math"/>
                          </a:rPr>
                        </m:ctrlPr>
                      </m:fPr>
                      <m:num>
                        <m:r>
                          <a:rPr lang="en-US" b="1" i="1">
                            <a:latin typeface="Cambria Math"/>
                          </a:rPr>
                          <m:t>𝒌</m:t>
                        </m:r>
                        <m:r>
                          <a:rPr lang="en-US" b="1" i="1">
                            <a:latin typeface="Cambria Math"/>
                          </a:rPr>
                          <m:t>+</m:t>
                        </m:r>
                        <m:r>
                          <a:rPr lang="en-US" b="1" i="1">
                            <a:latin typeface="Cambria Math"/>
                          </a:rPr>
                          <m:t>𝟏</m:t>
                        </m:r>
                      </m:num>
                      <m:den>
                        <m:r>
                          <a:rPr lang="en-US" b="1" i="1">
                            <a:latin typeface="Cambria Math"/>
                          </a:rPr>
                          <m:t>𝒌</m:t>
                        </m:r>
                        <m:r>
                          <a:rPr lang="en-US" b="1" i="1">
                            <a:latin typeface="Cambria Math"/>
                          </a:rPr>
                          <m:t>+</m:t>
                        </m:r>
                        <m:r>
                          <a:rPr lang="en-US" b="1" i="1">
                            <a:latin typeface="Cambria Math"/>
                          </a:rPr>
                          <m:t>𝟐</m:t>
                        </m:r>
                      </m:den>
                    </m:f>
                  </m:oMath>
                </a14:m>
                <a:endParaRPr lang="en-US" b="1" dirty="0">
                  <a:latin typeface="Tahoma" pitchFamily="34" charset="0"/>
                  <a:ea typeface="Tahoma" pitchFamily="34" charset="0"/>
                  <a:cs typeface="Tahoma" pitchFamily="34" charset="0"/>
                </a:endParaRPr>
              </a:p>
              <a:p>
                <a:pPr marL="0" indent="0">
                  <a:buNone/>
                </a:pPr>
                <a:r>
                  <a:rPr lang="en-US" b="1" dirty="0" err="1">
                    <a:latin typeface="Tahoma" pitchFamily="34" charset="0"/>
                    <a:ea typeface="Tahoma" pitchFamily="34" charset="0"/>
                    <a:cs typeface="Tahoma" pitchFamily="34" charset="0"/>
                  </a:rPr>
                  <a:t>Thật</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vậy</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theo</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giả</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thiết</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quy</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nạp</a:t>
                </a:r>
                <a:r>
                  <a:rPr lang="en-US" b="1" dirty="0">
                    <a:latin typeface="Tahoma" pitchFamily="34" charset="0"/>
                    <a:ea typeface="Tahoma" pitchFamily="34" charset="0"/>
                    <a:cs typeface="Tahoma" pitchFamily="34" charset="0"/>
                  </a:rPr>
                  <a:t>, ta </a:t>
                </a:r>
                <a:r>
                  <a:rPr lang="en-US" b="1" dirty="0" err="1">
                    <a:latin typeface="Tahoma" pitchFamily="34" charset="0"/>
                    <a:ea typeface="Tahoma" pitchFamily="34" charset="0"/>
                    <a:cs typeface="Tahoma" pitchFamily="34" charset="0"/>
                  </a:rPr>
                  <a:t>có</a:t>
                </a:r>
                <a:endParaRPr lang="en-US" b="1" dirty="0">
                  <a:latin typeface="Tahoma" pitchFamily="34" charset="0"/>
                  <a:ea typeface="Tahoma" pitchFamily="34" charset="0"/>
                  <a:cs typeface="Tahoma" pitchFamily="34" charset="0"/>
                </a:endParaRPr>
              </a:p>
              <a:p>
                <a:pPr marL="0" indent="0">
                  <a:buNone/>
                </a:pPr>
                <a:r>
                  <a:rPr lang="en-US" b="1" dirty="0" smtClean="0">
                    <a:latin typeface="Tahoma" pitchFamily="34" charset="0"/>
                    <a:ea typeface="Tahoma" pitchFamily="34" charset="0"/>
                    <a:cs typeface="Tahoma" pitchFamily="34" charset="0"/>
                  </a:rPr>
                  <a:t>   </a:t>
                </a:r>
                <a14:m>
                  <m:oMath xmlns:m="http://schemas.openxmlformats.org/officeDocument/2006/math">
                    <m:f>
                      <m:fPr>
                        <m:ctrlPr>
                          <a:rPr lang="en-US" b="1" i="1" smtClean="0">
                            <a:latin typeface="Cambria Math"/>
                          </a:rPr>
                        </m:ctrlPr>
                      </m:fPr>
                      <m:num>
                        <m:r>
                          <a:rPr lang="en-US" b="1" i="1">
                            <a:latin typeface="Cambria Math"/>
                          </a:rPr>
                          <m:t>𝟏</m:t>
                        </m:r>
                      </m:num>
                      <m:den>
                        <m:r>
                          <a:rPr lang="en-US" b="1" i="1">
                            <a:latin typeface="Cambria Math"/>
                          </a:rPr>
                          <m:t>𝟏</m:t>
                        </m:r>
                        <m:r>
                          <a:rPr lang="en-US" b="1">
                            <a:latin typeface="Cambria Math"/>
                          </a:rPr>
                          <m:t>.</m:t>
                        </m:r>
                        <m:r>
                          <a:rPr lang="en-US" b="1" i="1">
                            <a:latin typeface="Cambria Math"/>
                          </a:rPr>
                          <m:t>𝟐</m:t>
                        </m:r>
                      </m:den>
                    </m:f>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𝟐</m:t>
                        </m:r>
                        <m:r>
                          <a:rPr lang="en-US" b="1">
                            <a:latin typeface="Cambria Math"/>
                          </a:rPr>
                          <m:t>.</m:t>
                        </m:r>
                        <m:r>
                          <a:rPr lang="en-US" b="1" i="1">
                            <a:latin typeface="Cambria Math"/>
                          </a:rPr>
                          <m:t>𝟑</m:t>
                        </m:r>
                      </m:den>
                    </m:f>
                    <m:r>
                      <a:rPr lang="en-US" b="1" i="1">
                        <a:latin typeface="Cambria Math"/>
                      </a:rPr>
                      <m:t>+</m:t>
                    </m:r>
                    <m:r>
                      <a:rPr lang="en-US" b="1">
                        <a:latin typeface="Cambria Math"/>
                      </a:rPr>
                      <m:t>...</m:t>
                    </m:r>
                    <m:r>
                      <a:rPr lang="en-US" b="1" i="1">
                        <a:latin typeface="Cambria Math"/>
                      </a:rPr>
                      <m:t>+</m:t>
                    </m:r>
                    <m:f>
                      <m:fPr>
                        <m:ctrlPr>
                          <a:rPr lang="en-US" b="1" i="1">
                            <a:latin typeface="Cambria Math"/>
                          </a:rPr>
                        </m:ctrlPr>
                      </m:fPr>
                      <m:num>
                        <m:r>
                          <a:rPr lang="en-US" b="1" i="1">
                            <a:latin typeface="Cambria Math"/>
                          </a:rPr>
                          <m:t>𝟏</m:t>
                        </m:r>
                      </m:num>
                      <m:den>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en>
                    </m:f>
                    <m:r>
                      <a:rPr lang="en-US" b="1" i="1">
                        <a:latin typeface="Cambria Math"/>
                      </a:rPr>
                      <m:t>+</m:t>
                    </m:r>
                    <m:f>
                      <m:fPr>
                        <m:ctrlPr>
                          <a:rPr lang="en-US" b="1" i="1">
                            <a:latin typeface="Cambria Math"/>
                          </a:rPr>
                        </m:ctrlPr>
                      </m:fPr>
                      <m:num>
                        <m:r>
                          <a:rPr lang="en-US" b="1" i="1">
                            <a:latin typeface="Cambria Math"/>
                          </a:rPr>
                          <m:t>𝟏</m:t>
                        </m:r>
                      </m:num>
                      <m:den>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den>
                    </m:f>
                    <m:r>
                      <a:rPr lang="en-US" b="1" i="1">
                        <a:latin typeface="Cambria Math"/>
                      </a:rPr>
                      <m:t>=</m:t>
                    </m:r>
                    <m:f>
                      <m:fPr>
                        <m:ctrlPr>
                          <a:rPr lang="en-US" b="1" i="1">
                            <a:latin typeface="Cambria Math"/>
                          </a:rPr>
                        </m:ctrlPr>
                      </m:fPr>
                      <m:num>
                        <m:r>
                          <a:rPr lang="en-US" b="1" i="1">
                            <a:latin typeface="Cambria Math"/>
                          </a:rPr>
                          <m:t>𝒌</m:t>
                        </m:r>
                      </m:num>
                      <m:den>
                        <m:r>
                          <a:rPr lang="en-US" b="1" i="1">
                            <a:latin typeface="Cambria Math"/>
                          </a:rPr>
                          <m:t>𝒌</m:t>
                        </m:r>
                        <m:r>
                          <a:rPr lang="en-US" b="1" i="1">
                            <a:latin typeface="Cambria Math"/>
                          </a:rPr>
                          <m:t>+</m:t>
                        </m:r>
                        <m:r>
                          <a:rPr lang="en-US" b="1" i="1">
                            <a:latin typeface="Cambria Math"/>
                          </a:rPr>
                          <m:t>𝟏</m:t>
                        </m:r>
                      </m:den>
                    </m:f>
                    <m:r>
                      <a:rPr lang="en-US" b="1" i="1">
                        <a:latin typeface="Cambria Math"/>
                      </a:rPr>
                      <m:t>+</m:t>
                    </m:r>
                    <m:f>
                      <m:fPr>
                        <m:ctrlPr>
                          <a:rPr lang="en-US" b="1" i="1">
                            <a:latin typeface="Cambria Math"/>
                          </a:rPr>
                        </m:ctrlPr>
                      </m:fPr>
                      <m:num>
                        <m:r>
                          <a:rPr lang="en-US" b="1" i="1">
                            <a:latin typeface="Cambria Math"/>
                          </a:rPr>
                          <m:t>𝟏</m:t>
                        </m:r>
                      </m:num>
                      <m:den>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den>
                    </m:f>
                  </m:oMath>
                </a14:m>
                <a:endParaRPr lang="en-US" b="1" i="1" dirty="0" smtClean="0">
                  <a:latin typeface="Tahoma" pitchFamily="34" charset="0"/>
                  <a:ea typeface="Tahoma" pitchFamily="34" charset="0"/>
                  <a:cs typeface="Tahoma" pitchFamily="34" charset="0"/>
                </a:endParaRPr>
              </a:p>
              <a:p>
                <a:pPr marL="0" indent="0">
                  <a:buNone/>
                </a:pPr>
                <a:r>
                  <a:rPr lang="en-US" b="1" dirty="0" smtClean="0">
                    <a:latin typeface="Tahoma" pitchFamily="34" charset="0"/>
                    <a:ea typeface="Tahoma" pitchFamily="34" charset="0"/>
                    <a:cs typeface="Tahoma" pitchFamily="34" charset="0"/>
                  </a:rPr>
                  <a:t> </a:t>
                </a:r>
                <a14:m>
                  <m:oMath xmlns:m="http://schemas.openxmlformats.org/officeDocument/2006/math">
                    <m:r>
                      <a:rPr lang="en-US" b="1" i="1" smtClean="0">
                        <a:latin typeface="Cambria Math"/>
                      </a:rPr>
                      <m:t>=</m:t>
                    </m:r>
                    <m:f>
                      <m:fPr>
                        <m:ctrlPr>
                          <a:rPr lang="en-US" b="1" i="1">
                            <a:latin typeface="Cambria Math"/>
                          </a:rPr>
                        </m:ctrlPr>
                      </m:fPr>
                      <m:num>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r>
                          <a:rPr lang="en-US" b="1" i="1">
                            <a:latin typeface="Cambria Math"/>
                          </a:rPr>
                          <m:t>+</m:t>
                        </m:r>
                        <m:r>
                          <a:rPr lang="en-US" b="1" i="1">
                            <a:latin typeface="Cambria Math"/>
                          </a:rPr>
                          <m:t>𝟏</m:t>
                        </m:r>
                      </m:num>
                      <m:den>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den>
                    </m:f>
                    <m:r>
                      <a:rPr lang="en-US" b="1" i="1" smtClean="0">
                        <a:latin typeface="Cambria Math"/>
                      </a:rPr>
                      <m:t> </m:t>
                    </m:r>
                    <m:r>
                      <a:rPr lang="en-US" b="1" i="1">
                        <a:latin typeface="Cambria Math"/>
                      </a:rPr>
                      <m:t>=</m:t>
                    </m:r>
                    <m:f>
                      <m:fPr>
                        <m:ctrlPr>
                          <a:rPr lang="en-US" b="1" i="1">
                            <a:latin typeface="Cambria Math"/>
                          </a:rPr>
                        </m:ctrlPr>
                      </m:fPr>
                      <m:num>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𝟏</m:t>
                        </m:r>
                      </m:num>
                      <m:den>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den>
                    </m:f>
                    <m:r>
                      <a:rPr lang="en-US" b="1" i="1">
                        <a:latin typeface="Cambria Math"/>
                      </a:rPr>
                      <m:t>=</m:t>
                    </m:r>
                    <m:f>
                      <m:fPr>
                        <m:ctrlPr>
                          <a:rPr lang="en-US" b="1" i="1">
                            <a:latin typeface="Cambria Math"/>
                          </a:rPr>
                        </m:ctrlPr>
                      </m:fPr>
                      <m:num>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𝟐</m:t>
                            </m:r>
                          </m:sup>
                        </m:sSup>
                      </m:num>
                      <m:den>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den>
                    </m:f>
                    <m:r>
                      <a:rPr lang="en-US" b="1" i="1">
                        <a:latin typeface="Cambria Math"/>
                      </a:rPr>
                      <m:t>=</m:t>
                    </m:r>
                    <m:f>
                      <m:fPr>
                        <m:ctrlPr>
                          <a:rPr lang="en-US" b="1" i="1">
                            <a:latin typeface="Cambria Math"/>
                          </a:rPr>
                        </m:ctrlPr>
                      </m:fPr>
                      <m:num>
                        <m:r>
                          <a:rPr lang="en-US" b="1" i="1">
                            <a:latin typeface="Cambria Math"/>
                          </a:rPr>
                          <m:t>𝒌</m:t>
                        </m:r>
                        <m:r>
                          <a:rPr lang="en-US" b="1" i="1">
                            <a:latin typeface="Cambria Math"/>
                          </a:rPr>
                          <m:t>+</m:t>
                        </m:r>
                        <m:r>
                          <a:rPr lang="en-US" b="1" i="1">
                            <a:latin typeface="Cambria Math"/>
                          </a:rPr>
                          <m:t>𝟏</m:t>
                        </m:r>
                      </m:num>
                      <m:den>
                        <m:r>
                          <a:rPr lang="en-US" b="1" i="1">
                            <a:latin typeface="Cambria Math"/>
                          </a:rPr>
                          <m:t>𝒌</m:t>
                        </m:r>
                        <m:r>
                          <a:rPr lang="en-US" b="1" i="1">
                            <a:latin typeface="Cambria Math"/>
                          </a:rPr>
                          <m:t>+</m:t>
                        </m:r>
                        <m:r>
                          <a:rPr lang="en-US" b="1" i="1">
                            <a:latin typeface="Cambria Math"/>
                          </a:rPr>
                          <m:t>𝟐</m:t>
                        </m:r>
                      </m:den>
                    </m:f>
                  </m:oMath>
                </a14:m>
                <a:endParaRPr lang="en-US" b="1" dirty="0">
                  <a:latin typeface="Tahoma" pitchFamily="34" charset="0"/>
                  <a:ea typeface="Tahoma" pitchFamily="34" charset="0"/>
                  <a:cs typeface="Tahoma" pitchFamily="34" charset="0"/>
                </a:endParaRPr>
              </a:p>
              <a:p>
                <a:pPr marL="0" indent="0">
                  <a:buNone/>
                </a:pPr>
                <a:r>
                  <a:rPr lang="en-US" b="1" dirty="0" err="1" smtClean="0">
                    <a:latin typeface="Tahoma" pitchFamily="34" charset="0"/>
                    <a:ea typeface="Tahoma" pitchFamily="34" charset="0"/>
                    <a:cs typeface="Tahoma" pitchFamily="34" charset="0"/>
                  </a:rPr>
                  <a:t>Vậy</a:t>
                </a:r>
                <a:r>
                  <a:rPr lang="en-US" b="1" dirty="0" smtClean="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bất</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đẳng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thức</a:t>
                </a:r>
                <a:r>
                  <a:rPr lang="en-US" b="1" dirty="0">
                    <a:latin typeface="Tahoma" pitchFamily="34" charset="0"/>
                    <a:ea typeface="Tahoma" pitchFamily="34" charset="0"/>
                    <a:cs typeface="Tahoma" pitchFamily="34" charset="0"/>
                  </a:rPr>
                  <a:t> </a:t>
                </a:r>
                <a14:m>
                  <m:oMath xmlns:m="http://schemas.openxmlformats.org/officeDocument/2006/math">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đúng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mọi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số</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tự</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nhiên</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latin typeface="Tahoma" pitchFamily="34" charset="0"/>
                    <a:ea typeface="Tahoma" pitchFamily="34" charset="0"/>
                    <a:cs typeface="Tahoma" pitchFamily="34" charset="0"/>
                  </a:rPr>
                  <a:t>.</a:t>
                </a: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609600" y="5257800"/>
                <a:ext cx="23365692" cy="8001000"/>
              </a:xfrm>
              <a:prstGeom prst="rect">
                <a:avLst/>
              </a:prstGeom>
              <a:blipFill rotWithShape="1">
                <a:blip r:embed="rId4"/>
                <a:stretch>
                  <a:fillRect l="-1147" t="-2588"/>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38EBBA79-CA7C-47C6-8241-0D3F4565FC9F}"/>
              </a:ext>
            </a:extLst>
          </p:cNvPr>
          <p:cNvGrpSpPr/>
          <p:nvPr/>
        </p:nvGrpSpPr>
        <p:grpSpPr>
          <a:xfrm>
            <a:off x="360864" y="1828800"/>
            <a:ext cx="3830136" cy="937131"/>
            <a:chOff x="534987" y="1599334"/>
            <a:chExt cx="3556158" cy="1224869"/>
          </a:xfrm>
        </p:grpSpPr>
        <p:sp>
          <p:nvSpPr>
            <p:cNvPr id="5"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1"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9"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8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2.6/30.</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8" name="Group 17"/>
          <p:cNvGrpSpPr>
            <a:grpSpLocks/>
          </p:cNvGrpSpPr>
          <p:nvPr/>
        </p:nvGrpSpPr>
        <p:grpSpPr bwMode="auto">
          <a:xfrm>
            <a:off x="609600" y="5249004"/>
            <a:ext cx="3657602" cy="1227996"/>
            <a:chOff x="224" y="489"/>
            <a:chExt cx="8044" cy="2524"/>
          </a:xfrm>
        </p:grpSpPr>
        <p:grpSp>
          <p:nvGrpSpPr>
            <p:cNvPr id="19" name="Group 136"/>
            <p:cNvGrpSpPr>
              <a:grpSpLocks/>
            </p:cNvGrpSpPr>
            <p:nvPr/>
          </p:nvGrpSpPr>
          <p:grpSpPr bwMode="auto">
            <a:xfrm>
              <a:off x="224" y="592"/>
              <a:ext cx="7571" cy="1585"/>
              <a:chOff x="315" y="602"/>
              <a:chExt cx="10653" cy="1961"/>
            </a:xfrm>
          </p:grpSpPr>
          <p:sp>
            <p:nvSpPr>
              <p:cNvPr id="21"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0"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289656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up)">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up)">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up)">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up)">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1" y="1981201"/>
                <a:ext cx="22936199" cy="2057399"/>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t>	</a:t>
                </a:r>
                <a:r>
                  <a:rPr lang="en-US" b="1" dirty="0" smtClean="0"/>
                  <a:t>	</a:t>
                </a:r>
                <a:r>
                  <a:rPr lang="en-US" b="1" dirty="0" err="1" smtClean="0"/>
                  <a:t>Sử</a:t>
                </a:r>
                <a:r>
                  <a:rPr lang="en-US" b="1" dirty="0" smtClean="0"/>
                  <a:t> </a:t>
                </a:r>
                <a:r>
                  <a:rPr lang="en-US" b="1" dirty="0" err="1"/>
                  <a:t>dụng</a:t>
                </a:r>
                <a:r>
                  <a:rPr lang="en-US" b="1" dirty="0"/>
                  <a:t> </a:t>
                </a:r>
                <a:r>
                  <a:rPr lang="en-US" b="1" dirty="0" err="1"/>
                  <a:t>phương</a:t>
                </a:r>
                <a:r>
                  <a:rPr lang="en-US" b="1" dirty="0"/>
                  <a:t> </a:t>
                </a:r>
                <a:r>
                  <a:rPr lang="en-US" b="1" dirty="0" err="1"/>
                  <a:t>pháp</a:t>
                </a:r>
                <a:r>
                  <a:rPr lang="en-US" b="1" dirty="0"/>
                  <a:t> </a:t>
                </a:r>
                <a:r>
                  <a:rPr lang="en-US" b="1" dirty="0" err="1"/>
                  <a:t>quy</a:t>
                </a:r>
                <a:r>
                  <a:rPr lang="en-US" b="1" dirty="0"/>
                  <a:t> </a:t>
                </a:r>
                <a:r>
                  <a:rPr lang="en-US" b="1" dirty="0" err="1"/>
                  <a:t>nạp</a:t>
                </a:r>
                <a:r>
                  <a:rPr lang="en-US" b="1" dirty="0"/>
                  <a:t> </a:t>
                </a:r>
                <a:r>
                  <a:rPr lang="en-US" b="1" dirty="0" err="1"/>
                  <a:t>toán</a:t>
                </a:r>
                <a:r>
                  <a:rPr lang="en-US" b="1" dirty="0"/>
                  <a:t> </a:t>
                </a:r>
                <a:r>
                  <a:rPr lang="en-US" b="1" dirty="0" err="1"/>
                  <a:t>học</a:t>
                </a:r>
                <a:r>
                  <a:rPr lang="en-US" b="1" dirty="0"/>
                  <a:t>, </a:t>
                </a:r>
                <a:r>
                  <a:rPr lang="en-US" b="1" dirty="0" err="1"/>
                  <a:t>chứng</a:t>
                </a:r>
                <a:r>
                  <a:rPr lang="en-US" b="1" dirty="0"/>
                  <a:t> minh </a:t>
                </a:r>
                <a:r>
                  <a:rPr lang="en-US" b="1" dirty="0" err="1"/>
                  <a:t>rằng</a:t>
                </a:r>
                <a:r>
                  <a:rPr lang="en-US" b="1" dirty="0"/>
                  <a:t> </a:t>
                </a:r>
                <a:r>
                  <a:rPr lang="en-US" b="1" dirty="0" err="1"/>
                  <a:t>số</a:t>
                </a:r>
                <a:r>
                  <a:rPr lang="en-US" b="1" dirty="0"/>
                  <a:t> </a:t>
                </a:r>
                <a:r>
                  <a:rPr lang="en-US" b="1" dirty="0" err="1"/>
                  <a:t>đường</a:t>
                </a:r>
                <a:r>
                  <a:rPr lang="en-US" b="1" dirty="0"/>
                  <a:t> </a:t>
                </a:r>
                <a:r>
                  <a:rPr lang="en-US" b="1" dirty="0" err="1"/>
                  <a:t>chéo</a:t>
                </a:r>
                <a:r>
                  <a:rPr lang="en-US" b="1" dirty="0"/>
                  <a:t> </a:t>
                </a:r>
                <a:r>
                  <a:rPr lang="en-US" b="1" dirty="0" err="1"/>
                  <a:t>của</a:t>
                </a:r>
                <a:r>
                  <a:rPr lang="en-US" b="1" dirty="0"/>
                  <a:t> </a:t>
                </a:r>
                <a:r>
                  <a:rPr lang="en-US" b="1" dirty="0" err="1"/>
                  <a:t>một</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𝒏</m:t>
                    </m:r>
                  </m:oMath>
                </a14:m>
                <a:r>
                  <a:rPr lang="en-US" b="1" dirty="0"/>
                  <a:t> </a:t>
                </a:r>
                <a:r>
                  <a:rPr lang="en-US" b="1" dirty="0" err="1"/>
                  <a:t>cạnh</a:t>
                </a:r>
                <a:r>
                  <a:rPr lang="en-US" b="1" dirty="0"/>
                  <a:t> </a:t>
                </a:r>
                <a14:m>
                  <m:oMath xmlns:m="http://schemas.openxmlformats.org/officeDocument/2006/math">
                    <m:d>
                      <m:dPr>
                        <m:ctrlPr>
                          <a:rPr lang="en-US" b="1" i="1">
                            <a:latin typeface="Cambria Math"/>
                          </a:rPr>
                        </m:ctrlPr>
                      </m:dPr>
                      <m:e>
                        <m:r>
                          <a:rPr lang="en-US" b="1" i="1">
                            <a:latin typeface="Cambria Math"/>
                          </a:rPr>
                          <m:t>𝒏</m:t>
                        </m:r>
                        <m:r>
                          <a:rPr lang="en-US" b="1" i="1">
                            <a:latin typeface="Cambria Math"/>
                          </a:rPr>
                          <m:t>≥</m:t>
                        </m:r>
                        <m:r>
                          <a:rPr lang="en-US" b="1" i="1">
                            <a:latin typeface="Cambria Math"/>
                          </a:rPr>
                          <m:t>𝟒</m:t>
                        </m:r>
                      </m:e>
                    </m:d>
                  </m:oMath>
                </a14:m>
                <a:r>
                  <a:rPr lang="en-US" b="1" dirty="0"/>
                  <a:t> </a:t>
                </a:r>
                <a:r>
                  <a:rPr lang="en-US" b="1" dirty="0" err="1"/>
                  <a:t>là</a:t>
                </a:r>
                <a:r>
                  <a:rPr lang="en-US" b="1" dirty="0"/>
                  <a:t> </a:t>
                </a:r>
                <a14:m>
                  <m:oMath xmlns:m="http://schemas.openxmlformats.org/officeDocument/2006/math">
                    <m:f>
                      <m:fPr>
                        <m:ctrlPr>
                          <a:rPr lang="en-US" b="1" i="1">
                            <a:latin typeface="Cambria Math"/>
                          </a:rPr>
                        </m:ctrlPr>
                      </m:fPr>
                      <m:num>
                        <m:r>
                          <a:rPr lang="en-US" b="1" i="1">
                            <a:latin typeface="Cambria Math"/>
                          </a:rPr>
                          <m:t>𝒏</m:t>
                        </m:r>
                        <m:d>
                          <m:dPr>
                            <m:ctrlPr>
                              <a:rPr lang="en-US" b="1" i="1">
                                <a:latin typeface="Cambria Math"/>
                              </a:rPr>
                            </m:ctrlPr>
                          </m:dPr>
                          <m:e>
                            <m:r>
                              <a:rPr lang="en-US" b="1" i="1">
                                <a:latin typeface="Cambria Math"/>
                              </a:rPr>
                              <m:t>𝒏</m:t>
                            </m:r>
                            <m:r>
                              <a:rPr lang="en-US" b="1" i="1">
                                <a:latin typeface="Cambria Math"/>
                              </a:rPr>
                              <m:t>−</m:t>
                            </m:r>
                            <m:r>
                              <a:rPr lang="en-US" b="1" i="1">
                                <a:latin typeface="Cambria Math"/>
                              </a:rPr>
                              <m:t>𝟑</m:t>
                            </m:r>
                          </m:e>
                        </m:d>
                      </m:num>
                      <m:den>
                        <m:r>
                          <a:rPr lang="en-US" b="1" i="1">
                            <a:latin typeface="Cambria Math"/>
                          </a:rPr>
                          <m:t>𝟐</m:t>
                        </m:r>
                      </m:den>
                    </m:f>
                  </m:oMath>
                </a14:m>
                <a:r>
                  <a:rPr lang="en-US" b="1" dirty="0"/>
                  <a:t>.</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1" y="1981201"/>
                <a:ext cx="22936199" cy="2057399"/>
              </a:xfrm>
              <a:prstGeom prst="rect">
                <a:avLst/>
              </a:prstGeom>
              <a:blipFill rotWithShape="1">
                <a:blip r:embed="rId3"/>
                <a:stretch>
                  <a:fillRect l="-1196" t="-10000"/>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838202" y="4419600"/>
                <a:ext cx="22936199" cy="8839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smtClean="0"/>
              </a:p>
              <a:p>
                <a:pPr marL="0" indent="0">
                  <a:buNone/>
                </a:pPr>
                <a:r>
                  <a:rPr lang="en-US" b="1" dirty="0" smtClean="0"/>
                  <a:t>Ta </a:t>
                </a:r>
                <a:r>
                  <a:rPr lang="en-US" b="1" dirty="0" err="1"/>
                  <a:t>chứng</a:t>
                </a:r>
                <a:r>
                  <a:rPr lang="en-US" b="1" dirty="0"/>
                  <a:t> minh “</a:t>
                </a:r>
                <a:r>
                  <a:rPr lang="en-US" b="1" dirty="0" err="1"/>
                  <a:t>số</a:t>
                </a:r>
                <a:r>
                  <a:rPr lang="en-US" b="1" dirty="0"/>
                  <a:t> </a:t>
                </a:r>
                <a:r>
                  <a:rPr lang="en-US" b="1" dirty="0" err="1"/>
                  <a:t>đường</a:t>
                </a:r>
                <a:r>
                  <a:rPr lang="en-US" b="1" dirty="0"/>
                  <a:t> </a:t>
                </a:r>
                <a:r>
                  <a:rPr lang="en-US" b="1" dirty="0" err="1"/>
                  <a:t>chéo</a:t>
                </a:r>
                <a:r>
                  <a:rPr lang="en-US" b="1" dirty="0"/>
                  <a:t> </a:t>
                </a:r>
                <a:r>
                  <a:rPr lang="en-US" b="1" dirty="0" err="1"/>
                  <a:t>của</a:t>
                </a:r>
                <a:r>
                  <a:rPr lang="en-US" b="1" dirty="0"/>
                  <a:t> </a:t>
                </a:r>
                <a:r>
                  <a:rPr lang="en-US" b="1" dirty="0" err="1"/>
                  <a:t>một</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𝒏</m:t>
                    </m:r>
                  </m:oMath>
                </a14:m>
                <a:r>
                  <a:rPr lang="en-US" b="1" dirty="0"/>
                  <a:t> </a:t>
                </a:r>
                <a:r>
                  <a:rPr lang="en-US" b="1" dirty="0" err="1"/>
                  <a:t>cạnh</a:t>
                </a:r>
                <a:r>
                  <a:rPr lang="en-US" b="1" dirty="0"/>
                  <a:t> </a:t>
                </a:r>
                <a:r>
                  <a:rPr lang="en-US" b="1" dirty="0" err="1"/>
                  <a:t>là</a:t>
                </a:r>
                <a:r>
                  <a:rPr lang="en-US" b="1" dirty="0"/>
                  <a:t> </a:t>
                </a:r>
                <a14:m>
                  <m:oMath xmlns:m="http://schemas.openxmlformats.org/officeDocument/2006/math">
                    <m:f>
                      <m:fPr>
                        <m:ctrlPr>
                          <a:rPr lang="en-US" b="1" i="1">
                            <a:latin typeface="Cambria Math"/>
                          </a:rPr>
                        </m:ctrlPr>
                      </m:fPr>
                      <m:num>
                        <m:r>
                          <a:rPr lang="en-US" b="1" i="1">
                            <a:latin typeface="Cambria Math"/>
                          </a:rPr>
                          <m:t>𝒏</m:t>
                        </m:r>
                        <m:d>
                          <m:dPr>
                            <m:ctrlPr>
                              <a:rPr lang="en-US" b="1" i="1">
                                <a:latin typeface="Cambria Math"/>
                              </a:rPr>
                            </m:ctrlPr>
                          </m:dPr>
                          <m:e>
                            <m:r>
                              <a:rPr lang="en-US" b="1" i="1">
                                <a:latin typeface="Cambria Math"/>
                              </a:rPr>
                              <m:t>𝒏</m:t>
                            </m:r>
                            <m:r>
                              <a:rPr lang="en-US" b="1" i="1">
                                <a:latin typeface="Cambria Math"/>
                              </a:rPr>
                              <m:t>−</m:t>
                            </m:r>
                            <m:r>
                              <a:rPr lang="en-US" b="1" i="1">
                                <a:latin typeface="Cambria Math"/>
                              </a:rPr>
                              <m:t>𝟑</m:t>
                            </m:r>
                          </m:e>
                        </m:d>
                      </m:num>
                      <m:den>
                        <m:r>
                          <a:rPr lang="en-US" b="1" i="1">
                            <a:latin typeface="Cambria Math"/>
                          </a:rPr>
                          <m:t>𝟐</m:t>
                        </m:r>
                      </m:den>
                    </m:f>
                  </m:oMath>
                </a14:m>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bằng</a:t>
                </a:r>
                <a:r>
                  <a:rPr lang="en-US" b="1" dirty="0"/>
                  <a:t> </a:t>
                </a:r>
                <a:r>
                  <a:rPr lang="en-US" b="1" dirty="0" err="1"/>
                  <a:t>quy</a:t>
                </a:r>
                <a:r>
                  <a:rPr lang="en-US" b="1" dirty="0"/>
                  <a:t> </a:t>
                </a:r>
                <a:r>
                  <a:rPr lang="en-US" b="1" dirty="0" err="1"/>
                  <a:t>nạp</a:t>
                </a:r>
                <a:r>
                  <a:rPr lang="en-US" b="1" dirty="0"/>
                  <a:t> </a:t>
                </a:r>
                <a:r>
                  <a:rPr lang="en-US" b="1" dirty="0" err="1"/>
                  <a:t>theo</a:t>
                </a:r>
                <a:r>
                  <a:rPr lang="en-US" b="1" dirty="0"/>
                  <a:t> </a:t>
                </a:r>
                <a14:m>
                  <m:oMath xmlns:m="http://schemas.openxmlformats.org/officeDocument/2006/math">
                    <m:r>
                      <a:rPr lang="en-US" b="1" i="1">
                        <a:latin typeface="Cambria Math"/>
                      </a:rPr>
                      <m:t>𝒏</m:t>
                    </m:r>
                  </m:oMath>
                </a14:m>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𝟒</m:t>
                    </m:r>
                  </m:oMath>
                </a14:m>
                <a:r>
                  <a:rPr lang="en-US" b="1" dirty="0"/>
                  <a:t>.</a:t>
                </a:r>
              </a:p>
              <a:p>
                <a:pPr marL="0" lvl="0" indent="0">
                  <a:buNone/>
                </a:pP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𝟒</m:t>
                    </m:r>
                  </m:oMath>
                </a14:m>
                <a:r>
                  <a:rPr lang="en-US" b="1" dirty="0"/>
                  <a:t> ta </a:t>
                </a:r>
                <a:r>
                  <a:rPr lang="en-US" b="1" dirty="0" err="1"/>
                  <a:t>có</a:t>
                </a:r>
                <a:r>
                  <a:rPr lang="en-US" b="1" dirty="0"/>
                  <a:t> </a:t>
                </a:r>
                <a:r>
                  <a:rPr lang="en-US" b="1" dirty="0" err="1"/>
                  <a:t>số</a:t>
                </a:r>
                <a:r>
                  <a:rPr lang="en-US" b="1" dirty="0"/>
                  <a:t> </a:t>
                </a:r>
                <a:r>
                  <a:rPr lang="en-US" b="1" dirty="0" err="1"/>
                  <a:t>đường</a:t>
                </a:r>
                <a:r>
                  <a:rPr lang="en-US" b="1" dirty="0"/>
                  <a:t> </a:t>
                </a:r>
                <a:r>
                  <a:rPr lang="en-US" b="1" dirty="0" err="1"/>
                  <a:t>chéo</a:t>
                </a:r>
                <a:r>
                  <a:rPr lang="en-US" b="1" dirty="0"/>
                  <a:t> </a:t>
                </a:r>
                <a:r>
                  <a:rPr lang="en-US" b="1" dirty="0" err="1"/>
                  <a:t>của</a:t>
                </a:r>
                <a:r>
                  <a:rPr lang="en-US" b="1" dirty="0"/>
                  <a:t> </a:t>
                </a:r>
                <a:r>
                  <a:rPr lang="en-US" b="1" dirty="0" err="1"/>
                  <a:t>một</a:t>
                </a:r>
                <a:r>
                  <a:rPr lang="en-US" b="1" dirty="0"/>
                  <a:t> </a:t>
                </a:r>
                <a:r>
                  <a:rPr lang="en-US" b="1" dirty="0" err="1"/>
                  <a:t>tứ</a:t>
                </a:r>
                <a:r>
                  <a:rPr lang="en-US" b="1" dirty="0"/>
                  <a:t> </a:t>
                </a:r>
                <a:r>
                  <a:rPr lang="en-US" b="1" dirty="0" err="1"/>
                  <a:t>giác</a:t>
                </a:r>
                <a:r>
                  <a:rPr lang="en-US" b="1" dirty="0"/>
                  <a:t> </a:t>
                </a:r>
                <a:r>
                  <a:rPr lang="en-US" b="1" dirty="0" err="1"/>
                  <a:t>bằng</a:t>
                </a:r>
                <a:r>
                  <a:rPr lang="en-US" b="1" dirty="0"/>
                  <a:t> </a:t>
                </a:r>
                <a14:m>
                  <m:oMath xmlns:m="http://schemas.openxmlformats.org/officeDocument/2006/math">
                    <m:f>
                      <m:fPr>
                        <m:ctrlPr>
                          <a:rPr lang="en-US" b="1" i="1">
                            <a:latin typeface="Cambria Math"/>
                          </a:rPr>
                        </m:ctrlPr>
                      </m:fPr>
                      <m:num>
                        <m:r>
                          <a:rPr lang="en-US" b="1" i="1">
                            <a:latin typeface="Cambria Math"/>
                          </a:rPr>
                          <m:t>𝟒</m:t>
                        </m:r>
                        <m:d>
                          <m:dPr>
                            <m:ctrlPr>
                              <a:rPr lang="en-US" b="1" i="1">
                                <a:latin typeface="Cambria Math"/>
                              </a:rPr>
                            </m:ctrlPr>
                          </m:dPr>
                          <m:e>
                            <m:r>
                              <a:rPr lang="en-US" b="1" i="1">
                                <a:latin typeface="Cambria Math"/>
                              </a:rPr>
                              <m:t>𝟒</m:t>
                            </m:r>
                            <m:r>
                              <a:rPr lang="en-US" b="1" i="1">
                                <a:latin typeface="Cambria Math"/>
                              </a:rPr>
                              <m:t>−</m:t>
                            </m:r>
                            <m:r>
                              <a:rPr lang="en-US" b="1" i="1">
                                <a:latin typeface="Cambria Math"/>
                              </a:rPr>
                              <m:t>𝟑</m:t>
                            </m:r>
                          </m:e>
                        </m:d>
                      </m:num>
                      <m:den>
                        <m:r>
                          <a:rPr lang="en-US" b="1" i="1">
                            <a:latin typeface="Cambria Math"/>
                          </a:rPr>
                          <m:t>𝟐</m:t>
                        </m:r>
                      </m:den>
                    </m:f>
                    <m:r>
                      <a:rPr lang="en-US" b="1" i="1">
                        <a:latin typeface="Cambria Math"/>
                      </a:rPr>
                      <m:t>=</m:t>
                    </m:r>
                    <m:r>
                      <a:rPr lang="en-US" b="1" i="1">
                        <a:latin typeface="Cambria Math"/>
                      </a:rPr>
                      <m:t>𝟐</m:t>
                    </m:r>
                  </m:oMath>
                </a14:m>
                <a:r>
                  <a:rPr lang="en-US" b="1" dirty="0"/>
                  <a:t>.</a:t>
                </a:r>
              </a:p>
              <a:p>
                <a:pPr marL="0" indent="0">
                  <a:buNone/>
                </a:pPr>
                <a:r>
                  <a:rPr lang="en-US" b="1" dirty="0" err="1"/>
                  <a:t>Vậy</a:t>
                </a:r>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𝟒</m:t>
                    </m:r>
                  </m:oMath>
                </a14:m>
                <a:r>
                  <a:rPr lang="en-US" b="1" dirty="0"/>
                  <a:t>.</a:t>
                </a:r>
              </a:p>
              <a:p>
                <a:pPr marL="0" lvl="0" indent="0">
                  <a:buNone/>
                </a:pPr>
                <a:r>
                  <a:rPr lang="en-US" b="1" dirty="0" err="1"/>
                  <a:t>Giả</a:t>
                </a:r>
                <a:r>
                  <a:rPr lang="en-US" b="1" dirty="0"/>
                  <a:t> </a:t>
                </a:r>
                <a:r>
                  <a:rPr lang="en-US" b="1" dirty="0" err="1"/>
                  <a:t>sử</a:t>
                </a:r>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𝟒</m:t>
                    </m:r>
                  </m:oMath>
                </a14:m>
                <a:r>
                  <a:rPr lang="en-US" b="1" dirty="0"/>
                  <a:t>, </a:t>
                </a:r>
                <a:r>
                  <a:rPr lang="en-US" b="1" dirty="0" err="1"/>
                  <a:t>tức</a:t>
                </a:r>
                <a:r>
                  <a:rPr lang="en-US" b="1" dirty="0"/>
                  <a:t> </a:t>
                </a:r>
                <a:r>
                  <a:rPr lang="en-US" b="1" dirty="0" err="1"/>
                  <a:t>là</a:t>
                </a:r>
                <a:r>
                  <a:rPr lang="en-US" b="1" dirty="0"/>
                  <a:t> ta </a:t>
                </a:r>
                <a:r>
                  <a:rPr lang="en-US" b="1" dirty="0" err="1"/>
                  <a:t>có</a:t>
                </a:r>
                <a:r>
                  <a:rPr lang="en-US" b="1" dirty="0"/>
                  <a:t> “</a:t>
                </a:r>
                <a:r>
                  <a:rPr lang="en-US" b="1" dirty="0" err="1"/>
                  <a:t>số</a:t>
                </a:r>
                <a:r>
                  <a:rPr lang="en-US" b="1" dirty="0"/>
                  <a:t> </a:t>
                </a:r>
                <a:r>
                  <a:rPr lang="en-US" b="1" dirty="0" err="1"/>
                  <a:t>đường</a:t>
                </a:r>
                <a:r>
                  <a:rPr lang="en-US" b="1" dirty="0"/>
                  <a:t> </a:t>
                </a:r>
                <a:r>
                  <a:rPr lang="en-US" b="1" dirty="0" err="1"/>
                  <a:t>chéo</a:t>
                </a:r>
                <a:r>
                  <a:rPr lang="en-US" b="1" dirty="0"/>
                  <a:t> </a:t>
                </a:r>
                <a:r>
                  <a:rPr lang="en-US" b="1" dirty="0" err="1"/>
                  <a:t>của</a:t>
                </a:r>
                <a:r>
                  <a:rPr lang="en-US" b="1" dirty="0"/>
                  <a:t> </a:t>
                </a:r>
                <a:r>
                  <a:rPr lang="en-US" b="1" dirty="0" err="1"/>
                  <a:t>một</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𝒌</m:t>
                    </m:r>
                  </m:oMath>
                </a14:m>
                <a:r>
                  <a:rPr lang="en-US" b="1" dirty="0"/>
                  <a:t> </a:t>
                </a:r>
                <a:r>
                  <a:rPr lang="en-US" b="1" dirty="0" err="1"/>
                  <a:t>cạnh</a:t>
                </a:r>
                <a:r>
                  <a:rPr lang="en-US" b="1" dirty="0"/>
                  <a:t> </a:t>
                </a:r>
                <a:r>
                  <a:rPr lang="en-US" b="1" dirty="0" err="1"/>
                  <a:t>là</a:t>
                </a:r>
                <a:r>
                  <a:rPr lang="en-US" b="1" dirty="0"/>
                  <a:t> </a:t>
                </a:r>
                <a14:m>
                  <m:oMath xmlns:m="http://schemas.openxmlformats.org/officeDocument/2006/math">
                    <m:f>
                      <m:fPr>
                        <m:ctrlPr>
                          <a:rPr lang="en-US" b="1" i="1">
                            <a:latin typeface="Cambria Math"/>
                          </a:rPr>
                        </m:ctrlPr>
                      </m:fPr>
                      <m:num>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𝟑</m:t>
                            </m:r>
                          </m:e>
                        </m:d>
                      </m:num>
                      <m:den>
                        <m:r>
                          <a:rPr lang="en-US" b="1" i="1">
                            <a:latin typeface="Cambria Math"/>
                          </a:rPr>
                          <m:t>𝟐</m:t>
                        </m:r>
                      </m:den>
                    </m:f>
                  </m:oMath>
                </a14:m>
                <a:r>
                  <a:rPr lang="en-US" b="1" dirty="0"/>
                  <a:t>”.</a:t>
                </a:r>
              </a:p>
              <a:p>
                <a:pPr marL="0" indent="0">
                  <a:buNone/>
                </a:pPr>
                <a:r>
                  <a:rPr lang="en-US" b="1" dirty="0"/>
                  <a:t>Ta </a:t>
                </a:r>
                <a:r>
                  <a:rPr lang="en-US" b="1" dirty="0" err="1"/>
                  <a:t>cần</a:t>
                </a:r>
                <a:r>
                  <a:rPr lang="en-US" b="1" dirty="0"/>
                  <a:t> </a:t>
                </a:r>
                <a:r>
                  <a:rPr lang="en-US" b="1" dirty="0" err="1"/>
                  <a:t>chứng</a:t>
                </a:r>
                <a:r>
                  <a:rPr lang="en-US" b="1" dirty="0"/>
                  <a:t> minh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a:t>
                </a:r>
                <a:r>
                  <a:rPr lang="en-US" b="1" dirty="0" err="1"/>
                  <a:t>chứng</a:t>
                </a:r>
                <a:r>
                  <a:rPr lang="en-US" b="1" dirty="0"/>
                  <a:t> minh “</a:t>
                </a:r>
                <a:r>
                  <a:rPr lang="en-US" b="1" dirty="0" err="1"/>
                  <a:t>số</a:t>
                </a:r>
                <a:r>
                  <a:rPr lang="en-US" b="1" dirty="0"/>
                  <a:t> </a:t>
                </a:r>
                <a:r>
                  <a:rPr lang="en-US" b="1" dirty="0" err="1"/>
                  <a:t>đường</a:t>
                </a:r>
                <a:r>
                  <a:rPr lang="en-US" b="1" dirty="0"/>
                  <a:t> </a:t>
                </a:r>
                <a:r>
                  <a:rPr lang="en-US" b="1" dirty="0" err="1"/>
                  <a:t>chéo</a:t>
                </a:r>
                <a:r>
                  <a:rPr lang="en-US" b="1" dirty="0"/>
                  <a:t> </a:t>
                </a:r>
                <a:r>
                  <a:rPr lang="en-US" b="1" dirty="0" err="1"/>
                  <a:t>của</a:t>
                </a:r>
                <a:r>
                  <a:rPr lang="en-US" b="1" dirty="0"/>
                  <a:t> </a:t>
                </a:r>
                <a:r>
                  <a:rPr lang="en-US" b="1" dirty="0" err="1"/>
                  <a:t>một</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cạnh</a:t>
                </a:r>
                <a:r>
                  <a:rPr lang="en-US" b="1" dirty="0"/>
                  <a:t> </a:t>
                </a:r>
                <a:r>
                  <a:rPr lang="en-US" b="1" dirty="0" err="1"/>
                  <a:t>là</a:t>
                </a:r>
                <a:r>
                  <a:rPr lang="en-US" b="1" dirty="0"/>
                  <a:t> </a:t>
                </a:r>
                <a14:m>
                  <m:oMath xmlns:m="http://schemas.openxmlformats.org/officeDocument/2006/math">
                    <m:f>
                      <m:fPr>
                        <m:ctrlPr>
                          <a:rPr lang="en-US" b="1" i="1">
                            <a:latin typeface="Cambria Math"/>
                          </a:rPr>
                        </m:ctrlPr>
                      </m:fPr>
                      <m:num>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r>
                              <a:rPr lang="en-US" b="1" i="1">
                                <a:latin typeface="Cambria Math"/>
                              </a:rPr>
                              <m:t>−</m:t>
                            </m:r>
                            <m:r>
                              <a:rPr lang="en-US" b="1" i="1">
                                <a:latin typeface="Cambria Math"/>
                              </a:rPr>
                              <m:t>𝟑</m:t>
                            </m:r>
                          </m:e>
                        </m:d>
                      </m:num>
                      <m:den>
                        <m:r>
                          <a:rPr lang="en-US" b="1" i="1">
                            <a:latin typeface="Cambria Math"/>
                          </a:rPr>
                          <m:t>𝟐</m:t>
                        </m:r>
                      </m:den>
                    </m:f>
                  </m:oMath>
                </a14:m>
                <a:r>
                  <a:rPr lang="en-US" b="1" dirty="0"/>
                  <a:t>”.</a:t>
                </a: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838202" y="4419600"/>
                <a:ext cx="22936199" cy="8839200"/>
              </a:xfrm>
              <a:prstGeom prst="rect">
                <a:avLst/>
              </a:prstGeom>
              <a:blipFill rotWithShape="1">
                <a:blip r:embed="rId4"/>
                <a:stretch>
                  <a:fillRect l="-1196"/>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38EBBA79-CA7C-47C6-8241-0D3F4565FC9F}"/>
              </a:ext>
            </a:extLst>
          </p:cNvPr>
          <p:cNvGrpSpPr/>
          <p:nvPr/>
        </p:nvGrpSpPr>
        <p:grpSpPr>
          <a:xfrm>
            <a:off x="609600" y="1958469"/>
            <a:ext cx="3830136" cy="937131"/>
            <a:chOff x="534987" y="1599334"/>
            <a:chExt cx="3556158" cy="1224869"/>
          </a:xfrm>
        </p:grpSpPr>
        <p:sp>
          <p:nvSpPr>
            <p:cNvPr id="5"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1"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9"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8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2.7/30.</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8" name="Group 17"/>
          <p:cNvGrpSpPr>
            <a:grpSpLocks/>
          </p:cNvGrpSpPr>
          <p:nvPr/>
        </p:nvGrpSpPr>
        <p:grpSpPr bwMode="auto">
          <a:xfrm>
            <a:off x="838200" y="4410803"/>
            <a:ext cx="3657602" cy="1227996"/>
            <a:chOff x="224" y="489"/>
            <a:chExt cx="8044" cy="2524"/>
          </a:xfrm>
        </p:grpSpPr>
        <p:grpSp>
          <p:nvGrpSpPr>
            <p:cNvPr id="19" name="Group 136"/>
            <p:cNvGrpSpPr>
              <a:grpSpLocks/>
            </p:cNvGrpSpPr>
            <p:nvPr/>
          </p:nvGrpSpPr>
          <p:grpSpPr bwMode="auto">
            <a:xfrm>
              <a:off x="224" y="592"/>
              <a:ext cx="7571" cy="1585"/>
              <a:chOff x="315" y="602"/>
              <a:chExt cx="10653" cy="1961"/>
            </a:xfrm>
          </p:grpSpPr>
          <p:sp>
            <p:nvSpPr>
              <p:cNvPr id="21"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0"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545422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up)">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wipe(up)">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wipe(up)">
                                      <p:cBhvr>
                                        <p:cTn id="40" dur="500"/>
                                        <p:tgtEl>
                                          <p:spTgt spid="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wipe(up)">
                                      <p:cBhvr>
                                        <p:cTn id="45" dur="500"/>
                                        <p:tgtEl>
                                          <p:spTgt spid="7">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animEffect transition="in" filter="wipe(up)">
                                      <p:cBhvr>
                                        <p:cTn id="5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1" y="1981201"/>
                <a:ext cx="22802848" cy="2057399"/>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t>	</a:t>
                </a:r>
                <a:r>
                  <a:rPr lang="en-US" b="1" dirty="0" smtClean="0"/>
                  <a:t>	</a:t>
                </a:r>
                <a:r>
                  <a:rPr lang="en-US" b="1" dirty="0" err="1" smtClean="0"/>
                  <a:t>Sử</a:t>
                </a:r>
                <a:r>
                  <a:rPr lang="en-US" b="1" dirty="0" smtClean="0"/>
                  <a:t> </a:t>
                </a:r>
                <a:r>
                  <a:rPr lang="en-US" b="1" dirty="0" err="1"/>
                  <a:t>dụng</a:t>
                </a:r>
                <a:r>
                  <a:rPr lang="en-US" b="1" dirty="0"/>
                  <a:t> </a:t>
                </a:r>
                <a:r>
                  <a:rPr lang="en-US" b="1" dirty="0" err="1"/>
                  <a:t>phương</a:t>
                </a:r>
                <a:r>
                  <a:rPr lang="en-US" b="1" dirty="0"/>
                  <a:t> </a:t>
                </a:r>
                <a:r>
                  <a:rPr lang="en-US" b="1" dirty="0" err="1"/>
                  <a:t>pháp</a:t>
                </a:r>
                <a:r>
                  <a:rPr lang="en-US" b="1" dirty="0"/>
                  <a:t> </a:t>
                </a:r>
                <a:r>
                  <a:rPr lang="en-US" b="1" dirty="0" err="1"/>
                  <a:t>quy</a:t>
                </a:r>
                <a:r>
                  <a:rPr lang="en-US" b="1" dirty="0"/>
                  <a:t> </a:t>
                </a:r>
                <a:r>
                  <a:rPr lang="en-US" b="1" dirty="0" err="1"/>
                  <a:t>nạp</a:t>
                </a:r>
                <a:r>
                  <a:rPr lang="en-US" b="1" dirty="0"/>
                  <a:t> </a:t>
                </a:r>
                <a:r>
                  <a:rPr lang="en-US" b="1" dirty="0" err="1"/>
                  <a:t>toán</a:t>
                </a:r>
                <a:r>
                  <a:rPr lang="en-US" b="1" dirty="0"/>
                  <a:t> </a:t>
                </a:r>
                <a:r>
                  <a:rPr lang="en-US" b="1" dirty="0" err="1"/>
                  <a:t>học</a:t>
                </a:r>
                <a:r>
                  <a:rPr lang="en-US" b="1" dirty="0"/>
                  <a:t>, </a:t>
                </a:r>
                <a:r>
                  <a:rPr lang="en-US" b="1" dirty="0" err="1"/>
                  <a:t>chứng</a:t>
                </a:r>
                <a:r>
                  <a:rPr lang="en-US" b="1" dirty="0"/>
                  <a:t> minh </a:t>
                </a:r>
                <a:r>
                  <a:rPr lang="en-US" b="1" dirty="0" err="1"/>
                  <a:t>rằng</a:t>
                </a:r>
                <a:r>
                  <a:rPr lang="en-US" b="1" dirty="0"/>
                  <a:t> </a:t>
                </a:r>
                <a:r>
                  <a:rPr lang="en-US" b="1" dirty="0" err="1"/>
                  <a:t>số</a:t>
                </a:r>
                <a:r>
                  <a:rPr lang="en-US" b="1" dirty="0"/>
                  <a:t> </a:t>
                </a:r>
                <a:r>
                  <a:rPr lang="en-US" b="1" dirty="0" err="1"/>
                  <a:t>đường</a:t>
                </a:r>
                <a:r>
                  <a:rPr lang="en-US" b="1" dirty="0"/>
                  <a:t> </a:t>
                </a:r>
                <a:r>
                  <a:rPr lang="en-US" b="1" dirty="0" err="1"/>
                  <a:t>chéo</a:t>
                </a:r>
                <a:r>
                  <a:rPr lang="en-US" b="1" dirty="0"/>
                  <a:t> </a:t>
                </a:r>
                <a:r>
                  <a:rPr lang="en-US" b="1" dirty="0" err="1"/>
                  <a:t>của</a:t>
                </a:r>
                <a:r>
                  <a:rPr lang="en-US" b="1" dirty="0"/>
                  <a:t> </a:t>
                </a:r>
                <a:r>
                  <a:rPr lang="en-US" b="1" dirty="0" err="1"/>
                  <a:t>một</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𝒏</m:t>
                    </m:r>
                  </m:oMath>
                </a14:m>
                <a:r>
                  <a:rPr lang="en-US" b="1" dirty="0"/>
                  <a:t> </a:t>
                </a:r>
                <a:r>
                  <a:rPr lang="en-US" b="1" dirty="0" err="1"/>
                  <a:t>cạnh</a:t>
                </a:r>
                <a:r>
                  <a:rPr lang="en-US" b="1" dirty="0"/>
                  <a:t> </a:t>
                </a:r>
                <a14:m>
                  <m:oMath xmlns:m="http://schemas.openxmlformats.org/officeDocument/2006/math">
                    <m:d>
                      <m:dPr>
                        <m:ctrlPr>
                          <a:rPr lang="en-US" b="1" i="1">
                            <a:latin typeface="Cambria Math"/>
                          </a:rPr>
                        </m:ctrlPr>
                      </m:dPr>
                      <m:e>
                        <m:r>
                          <a:rPr lang="en-US" b="1" i="1">
                            <a:latin typeface="Cambria Math"/>
                          </a:rPr>
                          <m:t>𝒏</m:t>
                        </m:r>
                        <m:r>
                          <a:rPr lang="en-US" b="1" i="1">
                            <a:latin typeface="Cambria Math"/>
                          </a:rPr>
                          <m:t>≥</m:t>
                        </m:r>
                        <m:r>
                          <a:rPr lang="en-US" b="1" i="1">
                            <a:latin typeface="Cambria Math"/>
                          </a:rPr>
                          <m:t>𝟒</m:t>
                        </m:r>
                      </m:e>
                    </m:d>
                  </m:oMath>
                </a14:m>
                <a:r>
                  <a:rPr lang="en-US" b="1" dirty="0"/>
                  <a:t> </a:t>
                </a:r>
                <a:r>
                  <a:rPr lang="en-US" b="1" dirty="0" err="1"/>
                  <a:t>là</a:t>
                </a:r>
                <a:r>
                  <a:rPr lang="en-US" b="1" dirty="0"/>
                  <a:t> </a:t>
                </a:r>
                <a14:m>
                  <m:oMath xmlns:m="http://schemas.openxmlformats.org/officeDocument/2006/math">
                    <m:f>
                      <m:fPr>
                        <m:ctrlPr>
                          <a:rPr lang="en-US" b="1" i="1">
                            <a:latin typeface="Cambria Math"/>
                          </a:rPr>
                        </m:ctrlPr>
                      </m:fPr>
                      <m:num>
                        <m:r>
                          <a:rPr lang="en-US" b="1" i="1">
                            <a:latin typeface="Cambria Math"/>
                          </a:rPr>
                          <m:t>𝒏</m:t>
                        </m:r>
                        <m:d>
                          <m:dPr>
                            <m:ctrlPr>
                              <a:rPr lang="en-US" b="1" i="1">
                                <a:latin typeface="Cambria Math"/>
                              </a:rPr>
                            </m:ctrlPr>
                          </m:dPr>
                          <m:e>
                            <m:r>
                              <a:rPr lang="en-US" b="1" i="1">
                                <a:latin typeface="Cambria Math"/>
                              </a:rPr>
                              <m:t>𝒏</m:t>
                            </m:r>
                            <m:r>
                              <a:rPr lang="en-US" b="1" i="1">
                                <a:latin typeface="Cambria Math"/>
                              </a:rPr>
                              <m:t>−</m:t>
                            </m:r>
                            <m:r>
                              <a:rPr lang="en-US" b="1" i="1">
                                <a:latin typeface="Cambria Math"/>
                              </a:rPr>
                              <m:t>𝟑</m:t>
                            </m:r>
                          </m:e>
                        </m:d>
                      </m:num>
                      <m:den>
                        <m:r>
                          <a:rPr lang="en-US" b="1" i="1">
                            <a:latin typeface="Cambria Math"/>
                          </a:rPr>
                          <m:t>𝟐</m:t>
                        </m:r>
                      </m:den>
                    </m:f>
                  </m:oMath>
                </a14:m>
                <a:r>
                  <a:rPr lang="en-US" b="1" dirty="0"/>
                  <a:t>.</a:t>
                </a:r>
              </a:p>
            </p:txBody>
          </p:sp>
        </mc:Choice>
        <mc:Fallback>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1" y="1981201"/>
                <a:ext cx="22802848" cy="2057399"/>
              </a:xfrm>
              <a:prstGeom prst="rect">
                <a:avLst/>
              </a:prstGeom>
              <a:blipFill rotWithShape="1">
                <a:blip r:embed="rId3"/>
                <a:stretch>
                  <a:fillRect l="-1203" t="-10000"/>
                </a:stretch>
              </a:blipFill>
              <a:ln>
                <a:solidFill>
                  <a:srgbClr val="00B0F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838202" y="4267200"/>
                <a:ext cx="22802847" cy="9125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smtClean="0"/>
              </a:p>
              <a:p>
                <a:pPr marL="0" indent="0">
                  <a:buNone/>
                </a:pPr>
                <a:r>
                  <a:rPr lang="en-US" b="1" dirty="0" err="1" smtClean="0"/>
                  <a:t>Xét</a:t>
                </a:r>
                <a:r>
                  <a:rPr lang="en-US" b="1" dirty="0" smtClean="0"/>
                  <a:t> </a:t>
                </a:r>
                <a:r>
                  <a:rPr lang="en-US" b="1" dirty="0" err="1"/>
                  <a:t>một</a:t>
                </a:r>
                <a:r>
                  <a:rPr lang="en-US" b="1" dirty="0"/>
                  <a:t> </a:t>
                </a:r>
                <a:r>
                  <a:rPr lang="en-US" b="1" dirty="0" err="1"/>
                  <a:t>đa</a:t>
                </a:r>
                <a:r>
                  <a:rPr lang="en-US" b="1" dirty="0"/>
                  <a:t> </a:t>
                </a:r>
                <a:r>
                  <a:rPr lang="en-US" b="1" dirty="0" err="1"/>
                  <a:t>giác</a:t>
                </a:r>
                <a:r>
                  <a:rPr lang="en-US" b="1" dirty="0"/>
                  <a:t> </a:t>
                </a:r>
                <a:r>
                  <a:rPr lang="en-US" b="1" dirty="0" err="1"/>
                  <a:t>lồi</a:t>
                </a:r>
                <a:r>
                  <a:rPr lang="en-US" b="1" dirty="0"/>
                  <a:t> </a:t>
                </a:r>
                <a14:m>
                  <m:oMath xmlns:m="http://schemas.openxmlformats.org/officeDocument/2006/math">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cạnh</a:t>
                </a:r>
                <a:r>
                  <a:rPr lang="en-US" b="1" dirty="0"/>
                  <a:t>.</a:t>
                </a:r>
              </a:p>
              <a:p>
                <a:pPr marL="0" indent="0">
                  <a:buNone/>
                </a:pPr>
                <a:r>
                  <a:rPr lang="en-US" b="1" dirty="0" err="1" smtClean="0"/>
                  <a:t>Nối</a:t>
                </a:r>
                <a:r>
                  <a:rPr lang="en-US" b="1" dirty="0" smtClean="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oMath>
                </a14:m>
                <a:r>
                  <a:rPr lang="en-US" b="1" dirty="0"/>
                  <a:t> </a:t>
                </a:r>
                <a:r>
                  <a:rPr lang="en-US" b="1" dirty="0" err="1"/>
                  <a:t>và</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𝒌</m:t>
                        </m:r>
                      </m:sub>
                    </m:sSub>
                  </m:oMath>
                </a14:m>
                <a:r>
                  <a:rPr lang="en-US" b="1" dirty="0"/>
                  <a:t> ta </a:t>
                </a:r>
                <a:r>
                  <a:rPr lang="en-US" b="1" dirty="0" err="1"/>
                  <a:t>được</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𝒌</m:t>
                    </m:r>
                  </m:oMath>
                </a14:m>
                <a:r>
                  <a:rPr lang="en-US" b="1" dirty="0"/>
                  <a:t> </a:t>
                </a:r>
                <a:r>
                  <a:rPr lang="en-US" b="1" dirty="0" err="1"/>
                  <a:t>cạnh</a:t>
                </a:r>
                <a:r>
                  <a:rPr lang="en-US" b="1" dirty="0"/>
                  <a:t> </a:t>
                </a:r>
                <a:r>
                  <a:rPr lang="en-US" b="1" dirty="0" err="1"/>
                  <a:t>là</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sSub>
                      <m:sSubPr>
                        <m:ctrlPr>
                          <a:rPr lang="en-US" b="1" i="1">
                            <a:latin typeface="Cambria Math"/>
                          </a:rPr>
                        </m:ctrlPr>
                      </m:sSubPr>
                      <m:e>
                        <m:r>
                          <a:rPr lang="en-US" b="1" i="1">
                            <a:latin typeface="Cambria Math"/>
                          </a:rPr>
                          <m:t>𝑨</m:t>
                        </m:r>
                      </m:e>
                      <m:sub>
                        <m:r>
                          <a:rPr lang="en-US" b="1" i="1">
                            <a:latin typeface="Cambria Math"/>
                          </a:rPr>
                          <m:t>𝟐</m:t>
                        </m:r>
                      </m:sub>
                    </m:sSub>
                    <m:r>
                      <a:rPr lang="en-US" b="1">
                        <a:latin typeface="Cambria Math"/>
                      </a:rPr>
                      <m:t>....</m:t>
                    </m:r>
                    <m:sSub>
                      <m:sSubPr>
                        <m:ctrlPr>
                          <a:rPr lang="en-US" b="1" i="1">
                            <a:latin typeface="Cambria Math"/>
                          </a:rPr>
                        </m:ctrlPr>
                      </m:sSubPr>
                      <m:e>
                        <m:r>
                          <a:rPr lang="en-US" b="1" i="1">
                            <a:latin typeface="Cambria Math"/>
                          </a:rPr>
                          <m:t>𝑨</m:t>
                        </m:r>
                      </m:e>
                      <m:sub>
                        <m:r>
                          <a:rPr lang="en-US" b="1" i="1">
                            <a:latin typeface="Cambria Math"/>
                          </a:rPr>
                          <m:t>𝒌</m:t>
                        </m:r>
                      </m:sub>
                    </m:sSub>
                  </m:oMath>
                </a14:m>
                <a:r>
                  <a:rPr lang="en-US" b="1" dirty="0"/>
                  <a:t>, </a:t>
                </a:r>
                <a:r>
                  <a:rPr lang="en-US" b="1" dirty="0" err="1"/>
                  <a:t>theo</a:t>
                </a:r>
                <a:r>
                  <a:rPr lang="en-US" b="1" dirty="0"/>
                  <a:t> </a:t>
                </a:r>
                <a:r>
                  <a:rPr lang="en-US" b="1" dirty="0" err="1"/>
                  <a:t>giả</a:t>
                </a:r>
                <a:r>
                  <a:rPr lang="en-US" b="1" dirty="0"/>
                  <a:t> </a:t>
                </a:r>
                <a:r>
                  <a:rPr lang="en-US" b="1" dirty="0" err="1"/>
                  <a:t>thiết</a:t>
                </a:r>
                <a:r>
                  <a:rPr lang="en-US" b="1" dirty="0"/>
                  <a:t> </a:t>
                </a:r>
                <a:r>
                  <a:rPr lang="en-US" b="1" dirty="0" err="1"/>
                  <a:t>quy</a:t>
                </a:r>
                <a:r>
                  <a:rPr lang="en-US" b="1" dirty="0"/>
                  <a:t> </a:t>
                </a:r>
                <a:r>
                  <a:rPr lang="en-US" b="1" dirty="0" err="1"/>
                  <a:t>nạp</a:t>
                </a:r>
                <a:r>
                  <a:rPr lang="en-US" b="1" dirty="0"/>
                  <a:t> </a:t>
                </a:r>
                <a:r>
                  <a:rPr lang="en-US" b="1" dirty="0" err="1"/>
                  <a:t>đa</a:t>
                </a:r>
                <a:r>
                  <a:rPr lang="en-US" b="1" dirty="0"/>
                  <a:t> </a:t>
                </a:r>
                <a:r>
                  <a:rPr lang="en-US" b="1" dirty="0" err="1"/>
                  <a:t>giác</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sSub>
                      <m:sSubPr>
                        <m:ctrlPr>
                          <a:rPr lang="en-US" b="1" i="1">
                            <a:latin typeface="Cambria Math"/>
                          </a:rPr>
                        </m:ctrlPr>
                      </m:sSubPr>
                      <m:e>
                        <m:r>
                          <a:rPr lang="en-US" b="1" i="1">
                            <a:latin typeface="Cambria Math"/>
                          </a:rPr>
                          <m:t>𝑨</m:t>
                        </m:r>
                      </m:e>
                      <m:sub>
                        <m:r>
                          <a:rPr lang="en-US" b="1" i="1">
                            <a:latin typeface="Cambria Math"/>
                          </a:rPr>
                          <m:t>𝟐</m:t>
                        </m:r>
                      </m:sub>
                    </m:sSub>
                    <m:r>
                      <a:rPr lang="en-US" b="1">
                        <a:latin typeface="Cambria Math"/>
                      </a:rPr>
                      <m:t>....</m:t>
                    </m:r>
                    <m:sSub>
                      <m:sSubPr>
                        <m:ctrlPr>
                          <a:rPr lang="en-US" b="1" i="1">
                            <a:latin typeface="Cambria Math"/>
                          </a:rPr>
                        </m:ctrlPr>
                      </m:sSubPr>
                      <m:e>
                        <m:r>
                          <a:rPr lang="en-US" b="1" i="1">
                            <a:latin typeface="Cambria Math"/>
                          </a:rPr>
                          <m:t>𝑨</m:t>
                        </m:r>
                      </m:e>
                      <m:sub>
                        <m:r>
                          <a:rPr lang="en-US" b="1" i="1">
                            <a:latin typeface="Cambria Math"/>
                          </a:rPr>
                          <m:t>𝒌</m:t>
                        </m:r>
                      </m:sub>
                    </m:sSub>
                  </m:oMath>
                </a14:m>
                <a:r>
                  <a:rPr lang="en-US" b="1" dirty="0"/>
                  <a:t> </a:t>
                </a:r>
                <a:r>
                  <a:rPr lang="en-US" b="1" dirty="0" err="1"/>
                  <a:t>có</a:t>
                </a:r>
                <a:r>
                  <a:rPr lang="en-US" b="1" dirty="0"/>
                  <a:t> </a:t>
                </a:r>
                <a:r>
                  <a:rPr lang="en-US" b="1" dirty="0" err="1"/>
                  <a:t>số</a:t>
                </a:r>
                <a:r>
                  <a:rPr lang="en-US" b="1" dirty="0"/>
                  <a:t> </a:t>
                </a:r>
                <a:r>
                  <a:rPr lang="en-US" b="1" dirty="0" err="1"/>
                  <a:t>đường</a:t>
                </a:r>
                <a:r>
                  <a:rPr lang="en-US" b="1" dirty="0"/>
                  <a:t> </a:t>
                </a:r>
                <a:r>
                  <a:rPr lang="en-US" b="1" dirty="0" err="1"/>
                  <a:t>chéo</a:t>
                </a:r>
                <a:r>
                  <a:rPr lang="en-US" b="1" dirty="0"/>
                  <a:t> </a:t>
                </a:r>
                <a:r>
                  <a:rPr lang="en-US" b="1" dirty="0" err="1"/>
                  <a:t>là</a:t>
                </a:r>
                <a:r>
                  <a:rPr lang="en-US" b="1" dirty="0"/>
                  <a:t> </a:t>
                </a:r>
                <a14:m>
                  <m:oMath xmlns:m="http://schemas.openxmlformats.org/officeDocument/2006/math">
                    <m:f>
                      <m:fPr>
                        <m:ctrlPr>
                          <a:rPr lang="en-US" b="1" i="1">
                            <a:latin typeface="Cambria Math"/>
                          </a:rPr>
                        </m:ctrlPr>
                      </m:fPr>
                      <m:num>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𝟑</m:t>
                            </m:r>
                          </m:e>
                        </m:d>
                      </m:num>
                      <m:den>
                        <m:r>
                          <a:rPr lang="en-US" b="1" i="1">
                            <a:latin typeface="Cambria Math"/>
                          </a:rPr>
                          <m:t>𝟐</m:t>
                        </m:r>
                      </m:den>
                    </m:f>
                  </m:oMath>
                </a14:m>
                <a:r>
                  <a:rPr lang="en-US" b="1" dirty="0"/>
                  <a:t>. </a:t>
                </a:r>
                <a:r>
                  <a:rPr lang="en-US" b="1" dirty="0" err="1"/>
                  <a:t>Nối</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𝒌</m:t>
                        </m:r>
                        <m:r>
                          <a:rPr lang="en-US" b="1" i="1">
                            <a:latin typeface="Cambria Math"/>
                          </a:rPr>
                          <m:t>+</m:t>
                        </m:r>
                        <m:r>
                          <a:rPr lang="en-US" b="1" i="1">
                            <a:latin typeface="Cambria Math"/>
                          </a:rPr>
                          <m:t>𝟏</m:t>
                        </m:r>
                      </m:sub>
                    </m:sSub>
                  </m:oMath>
                </a14:m>
                <a:r>
                  <a:rPr lang="en-US" b="1" dirty="0"/>
                  <a:t> </a:t>
                </a:r>
                <a:r>
                  <a:rPr lang="en-US" b="1" dirty="0" err="1"/>
                  <a:t>với</a:t>
                </a:r>
                <a:r>
                  <a:rPr lang="en-US" b="1" dirty="0"/>
                  <a:t> </a:t>
                </a:r>
                <a:r>
                  <a:rPr lang="en-US" b="1" dirty="0" err="1"/>
                  <a:t>các</a:t>
                </a:r>
                <a:r>
                  <a:rPr lang="en-US" b="1" dirty="0"/>
                  <a:t> </a:t>
                </a:r>
                <a:r>
                  <a:rPr lang="en-US" b="1" dirty="0" err="1"/>
                  <a:t>đỉnh</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𝑨</m:t>
                        </m:r>
                      </m:e>
                      <m:sub>
                        <m:r>
                          <a:rPr lang="en-US" b="1" i="1">
                            <a:latin typeface="Cambria Math"/>
                          </a:rPr>
                          <m:t>𝟐</m:t>
                        </m:r>
                      </m:sub>
                    </m:sSub>
                    <m:r>
                      <a:rPr lang="en-US" b="1" i="1">
                        <a:latin typeface="Cambria Math"/>
                      </a:rPr>
                      <m:t> </m:t>
                    </m:r>
                    <m:r>
                      <a:rPr lang="en-US" b="1">
                        <a:latin typeface="Cambria Math"/>
                      </a:rPr>
                      <m:t>,</m:t>
                    </m:r>
                    <m:r>
                      <a:rPr lang="en-US" b="1" i="1">
                        <a:latin typeface="Cambria Math"/>
                      </a:rPr>
                      <m:t> </m:t>
                    </m:r>
                    <m:r>
                      <a:rPr lang="en-US" b="1">
                        <a:latin typeface="Cambria Math"/>
                      </a:rPr>
                      <m:t>.....,</m:t>
                    </m:r>
                    <m:sSub>
                      <m:sSubPr>
                        <m:ctrlPr>
                          <a:rPr lang="en-US" b="1" i="1">
                            <a:latin typeface="Cambria Math"/>
                          </a:rPr>
                        </m:ctrlPr>
                      </m:sSubPr>
                      <m:e>
                        <m:r>
                          <a:rPr lang="en-US" b="1" i="1">
                            <a:latin typeface="Cambria Math"/>
                          </a:rPr>
                          <m:t>𝑨</m:t>
                        </m:r>
                      </m:e>
                      <m:sub>
                        <m:r>
                          <a:rPr lang="en-US" b="1" i="1">
                            <a:latin typeface="Cambria Math"/>
                          </a:rPr>
                          <m:t>𝒌</m:t>
                        </m:r>
                        <m:r>
                          <a:rPr lang="en-US" b="1" i="1">
                            <a:latin typeface="Cambria Math"/>
                          </a:rPr>
                          <m:t>−</m:t>
                        </m:r>
                        <m:r>
                          <a:rPr lang="en-US" b="1" i="1">
                            <a:latin typeface="Cambria Math"/>
                          </a:rPr>
                          <m:t>𝟏</m:t>
                        </m:r>
                      </m:sub>
                    </m:sSub>
                  </m:oMath>
                </a14:m>
                <a:r>
                  <a:rPr lang="en-US" b="1" dirty="0"/>
                  <a:t> ta </a:t>
                </a:r>
                <a:r>
                  <a:rPr lang="en-US" b="1" dirty="0" err="1"/>
                  <a:t>được</a:t>
                </a:r>
                <a:r>
                  <a:rPr lang="en-US" b="1" dirty="0"/>
                  <a:t> </a:t>
                </a:r>
                <a:r>
                  <a:rPr lang="en-US" b="1" dirty="0" err="1"/>
                  <a:t>thêm</a:t>
                </a:r>
                <a:r>
                  <a:rPr lang="en-US" b="1" dirty="0"/>
                  <a:t> </a:t>
                </a:r>
                <a14:m>
                  <m:oMath xmlns:m="http://schemas.openxmlformats.org/officeDocument/2006/math">
                    <m:r>
                      <a:rPr lang="en-US" b="1" i="1">
                        <a:latin typeface="Cambria Math"/>
                      </a:rPr>
                      <m:t>𝒌</m:t>
                    </m:r>
                    <m:r>
                      <a:rPr lang="en-US" b="1" i="1">
                        <a:latin typeface="Cambria Math"/>
                      </a:rPr>
                      <m:t>−</m:t>
                    </m:r>
                    <m:r>
                      <a:rPr lang="en-US" b="1" i="1">
                        <a:latin typeface="Cambria Math"/>
                      </a:rPr>
                      <m:t>𝟐</m:t>
                    </m:r>
                  </m:oMath>
                </a14:m>
                <a:r>
                  <a:rPr lang="en-US" b="1" dirty="0"/>
                  <a:t> </a:t>
                </a:r>
                <a:r>
                  <a:rPr lang="en-US" b="1" dirty="0" err="1"/>
                  <a:t>đường</a:t>
                </a:r>
                <a:r>
                  <a:rPr lang="en-US" b="1" dirty="0"/>
                  <a:t> </a:t>
                </a:r>
                <a:r>
                  <a:rPr lang="en-US" b="1" dirty="0" err="1"/>
                  <a:t>chéo</a:t>
                </a:r>
                <a:r>
                  <a:rPr lang="en-US" b="1" dirty="0"/>
                  <a:t> </a:t>
                </a:r>
                <a:r>
                  <a:rPr lang="en-US" b="1" dirty="0" err="1"/>
                  <a:t>đồng</a:t>
                </a:r>
                <a:r>
                  <a:rPr lang="en-US" b="1" dirty="0"/>
                  <a:t> </a:t>
                </a:r>
                <a:r>
                  <a:rPr lang="en-US" b="1" dirty="0" err="1"/>
                  <a:t>thời</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sSub>
                      <m:sSubPr>
                        <m:ctrlPr>
                          <a:rPr lang="en-US" b="1" i="1">
                            <a:latin typeface="Cambria Math"/>
                          </a:rPr>
                        </m:ctrlPr>
                      </m:sSubPr>
                      <m:e>
                        <m:r>
                          <a:rPr lang="en-US" b="1" i="1">
                            <a:latin typeface="Cambria Math"/>
                          </a:rPr>
                          <m:t>𝑨</m:t>
                        </m:r>
                      </m:e>
                      <m:sub>
                        <m:r>
                          <a:rPr lang="en-US" b="1" i="1">
                            <a:latin typeface="Cambria Math"/>
                          </a:rPr>
                          <m:t>𝒌</m:t>
                        </m:r>
                      </m:sub>
                    </m:sSub>
                  </m:oMath>
                </a14:m>
                <a:r>
                  <a:rPr lang="en-US" b="1" dirty="0"/>
                  <a:t> </a:t>
                </a:r>
                <a:r>
                  <a:rPr lang="en-US" b="1" dirty="0" err="1"/>
                  <a:t>cũng</a:t>
                </a:r>
                <a:r>
                  <a:rPr lang="en-US" b="1" dirty="0"/>
                  <a:t> </a:t>
                </a:r>
                <a:r>
                  <a:rPr lang="en-US" b="1" dirty="0" err="1"/>
                  <a:t>là</a:t>
                </a:r>
                <a:r>
                  <a:rPr lang="en-US" b="1" dirty="0"/>
                  <a:t> </a:t>
                </a:r>
                <a:r>
                  <a:rPr lang="en-US" b="1" dirty="0" err="1"/>
                  <a:t>đường</a:t>
                </a:r>
                <a:r>
                  <a:rPr lang="en-US" b="1" dirty="0"/>
                  <a:t> </a:t>
                </a:r>
                <a:r>
                  <a:rPr lang="en-US" b="1" dirty="0" err="1"/>
                  <a:t>chéo</a:t>
                </a:r>
                <a:r>
                  <a:rPr lang="en-US" b="1" dirty="0"/>
                  <a:t>.</a:t>
                </a:r>
              </a:p>
              <a:p>
                <a:pPr marL="0" indent="0">
                  <a:buNone/>
                </a:pPr>
                <a:r>
                  <a:rPr lang="en-US" b="1" dirty="0" err="1"/>
                  <a:t>Vậy</a:t>
                </a:r>
                <a:r>
                  <a:rPr lang="en-US" b="1" dirty="0"/>
                  <a:t> </a:t>
                </a:r>
                <a:r>
                  <a:rPr lang="en-US" b="1" dirty="0" err="1"/>
                  <a:t>số</a:t>
                </a:r>
                <a:r>
                  <a:rPr lang="en-US" b="1" dirty="0"/>
                  <a:t> </a:t>
                </a:r>
                <a:r>
                  <a:rPr lang="en-US" b="1" dirty="0" err="1"/>
                  <a:t>đường</a:t>
                </a:r>
                <a:r>
                  <a:rPr lang="en-US" b="1" dirty="0"/>
                  <a:t> </a:t>
                </a:r>
                <a:r>
                  <a:rPr lang="en-US" b="1" dirty="0" err="1"/>
                  <a:t>chéo</a:t>
                </a:r>
                <a:r>
                  <a:rPr lang="en-US" b="1" dirty="0"/>
                  <a:t> </a:t>
                </a:r>
                <a:r>
                  <a:rPr lang="en-US" b="1" dirty="0" err="1"/>
                  <a:t>của</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cạnh</a:t>
                </a:r>
                <a:r>
                  <a:rPr lang="en-US" b="1" dirty="0"/>
                  <a:t> </a:t>
                </a:r>
                <a:r>
                  <a:rPr lang="en-US" b="1" dirty="0" err="1"/>
                  <a:t>là</a:t>
                </a:r>
                <a:r>
                  <a:rPr lang="en-US" b="1" dirty="0" smtClean="0"/>
                  <a:t>:</a:t>
                </a:r>
              </a:p>
              <a:p>
                <a:pPr marL="0" indent="0">
                  <a:buNone/>
                </a:pPr>
                <a:r>
                  <a:rPr lang="en-US" b="1" dirty="0" smtClean="0"/>
                  <a:t> </a:t>
                </a:r>
                <a14:m>
                  <m:oMath xmlns:m="http://schemas.openxmlformats.org/officeDocument/2006/math">
                    <m:f>
                      <m:fPr>
                        <m:ctrlPr>
                          <a:rPr lang="en-US" b="1" i="1">
                            <a:latin typeface="Cambria Math"/>
                          </a:rPr>
                        </m:ctrlPr>
                      </m:fPr>
                      <m:num>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𝟑</m:t>
                            </m:r>
                          </m:e>
                        </m:d>
                      </m:num>
                      <m:den>
                        <m:r>
                          <a:rPr lang="en-US" b="1" i="1">
                            <a:latin typeface="Cambria Math"/>
                          </a:rPr>
                          <m:t>𝟐</m:t>
                        </m:r>
                      </m:den>
                    </m:f>
                    <m:r>
                      <a:rPr lang="en-US" b="1" i="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r>
                      <a:rPr lang="en-US" b="1" i="1">
                        <a:latin typeface="Cambria Math"/>
                      </a:rPr>
                      <m:t>+</m:t>
                    </m:r>
                    <m:r>
                      <a:rPr lang="en-US" b="1" i="1">
                        <a:latin typeface="Cambria Math"/>
                      </a:rPr>
                      <m:t>𝟏</m:t>
                    </m:r>
                    <m:r>
                      <a:rPr lang="en-US" b="1" i="1">
                        <a:latin typeface="Cambria Math"/>
                      </a:rPr>
                      <m:t>=</m:t>
                    </m:r>
                    <m:f>
                      <m:fPr>
                        <m:ctrlPr>
                          <a:rPr lang="en-US" b="1" i="1">
                            <a:latin typeface="Cambria Math"/>
                          </a:rPr>
                        </m:ctrlPr>
                      </m:fPr>
                      <m:num>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𝒌</m:t>
                        </m:r>
                        <m:r>
                          <a:rPr lang="en-US" b="1" i="1">
                            <a:latin typeface="Cambria Math"/>
                          </a:rPr>
                          <m:t>−</m:t>
                        </m:r>
                        <m:r>
                          <a:rPr lang="en-US" b="1" i="1">
                            <a:latin typeface="Cambria Math"/>
                          </a:rPr>
                          <m:t>𝟐</m:t>
                        </m:r>
                      </m:num>
                      <m:den>
                        <m:r>
                          <a:rPr lang="en-US" b="1" i="1">
                            <a:latin typeface="Cambria Math"/>
                          </a:rPr>
                          <m:t>𝟐</m:t>
                        </m:r>
                      </m:den>
                    </m:f>
                    <m:r>
                      <a:rPr lang="en-US" b="1" i="1">
                        <a:latin typeface="Cambria Math"/>
                      </a:rPr>
                      <m:t>=</m:t>
                    </m:r>
                    <m:f>
                      <m:fPr>
                        <m:ctrlPr>
                          <a:rPr lang="en-US" b="1" i="1">
                            <a:latin typeface="Cambria Math"/>
                          </a:rPr>
                        </m:ctrlPr>
                      </m:fPr>
                      <m:num>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num>
                      <m:den>
                        <m:r>
                          <a:rPr lang="en-US" b="1" i="1">
                            <a:latin typeface="Cambria Math"/>
                          </a:rPr>
                          <m:t>𝟐</m:t>
                        </m:r>
                      </m:den>
                    </m:f>
                  </m:oMath>
                </a14:m>
                <a:r>
                  <a:rPr lang="en-US" b="1" dirty="0"/>
                  <a:t>.</a:t>
                </a:r>
              </a:p>
              <a:p>
                <a:pPr marL="0" indent="0">
                  <a:buNone/>
                </a:pPr>
                <a:r>
                  <a:rPr lang="en-US" b="1" dirty="0" err="1"/>
                  <a:t>Vậy</a:t>
                </a:r>
                <a:r>
                  <a:rPr lang="en-US" b="1" dirty="0"/>
                  <a:t> </a:t>
                </a:r>
                <a:r>
                  <a:rPr lang="en-US" b="1" dirty="0" err="1"/>
                  <a:t>bất</a:t>
                </a:r>
                <a:r>
                  <a:rPr lang="en-US" b="1" dirty="0"/>
                  <a:t> </a:t>
                </a:r>
                <a:r>
                  <a:rPr lang="en-US" b="1" dirty="0" err="1"/>
                  <a:t>đẳng</a:t>
                </a:r>
                <a:r>
                  <a:rPr lang="en-US" b="1" dirty="0"/>
                  <a:t> </a:t>
                </a:r>
                <a:r>
                  <a:rPr lang="en-US" b="1" dirty="0" err="1"/>
                  <a:t>thức</a:t>
                </a:r>
                <a:r>
                  <a:rPr lang="en-US" b="1" dirty="0"/>
                  <a:t> </a:t>
                </a:r>
                <a14:m>
                  <m:oMath xmlns:m="http://schemas.openxmlformats.org/officeDocument/2006/math">
                    <m:d>
                      <m:dPr>
                        <m:ctrlPr>
                          <a:rPr lang="en-US" b="1" i="1">
                            <a:latin typeface="Cambria Math"/>
                          </a:rPr>
                        </m:ctrlPr>
                      </m:dPr>
                      <m:e>
                        <m:r>
                          <a:rPr lang="en-US" b="1" i="1">
                            <a:latin typeface="Cambria Math"/>
                          </a:rPr>
                          <m:t>∗</m:t>
                        </m:r>
                      </m:e>
                    </m:d>
                  </m:oMath>
                </a14:m>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𝟒</m:t>
                    </m:r>
                  </m:oMath>
                </a14:m>
                <a:r>
                  <a:rPr lang="en-US" b="1" dirty="0"/>
                  <a:t>.</a:t>
                </a:r>
              </a:p>
            </p:txBody>
          </p:sp>
        </mc:Choice>
        <mc:Fallback>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838202" y="4267200"/>
                <a:ext cx="22802847" cy="9125749"/>
              </a:xfrm>
              <a:prstGeom prst="rect">
                <a:avLst/>
              </a:prstGeom>
              <a:blipFill rotWithShape="1">
                <a:blip r:embed="rId4"/>
                <a:stretch>
                  <a:fillRect l="-1203"/>
                </a:stretch>
              </a:blipFill>
              <a:ln>
                <a:solidFill>
                  <a:srgbClr val="00B0F0"/>
                </a:solidFill>
              </a:ln>
            </p:spPr>
            <p:txBody>
              <a:bodyPr/>
              <a:lstStyle/>
              <a:p>
                <a:r>
                  <a:rPr lang="en-US">
                    <a:noFill/>
                  </a:rPr>
                  <a:t> </a:t>
                </a:r>
              </a:p>
            </p:txBody>
          </p:sp>
        </mc:Fallback>
      </mc:AlternateContent>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23878" y="8534400"/>
            <a:ext cx="621717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a:extLst>
              <a:ext uri="{FF2B5EF4-FFF2-40B4-BE49-F238E27FC236}">
                <a16:creationId xmlns:a16="http://schemas.microsoft.com/office/drawing/2014/main" xmlns="" id="{38EBBA79-CA7C-47C6-8241-0D3F4565FC9F}"/>
              </a:ext>
            </a:extLst>
          </p:cNvPr>
          <p:cNvGrpSpPr/>
          <p:nvPr/>
        </p:nvGrpSpPr>
        <p:grpSpPr>
          <a:xfrm>
            <a:off x="609600" y="1905000"/>
            <a:ext cx="3830136" cy="937131"/>
            <a:chOff x="534987" y="1599334"/>
            <a:chExt cx="3556158" cy="1224869"/>
          </a:xfrm>
        </p:grpSpPr>
        <p:sp>
          <p:nvSpPr>
            <p:cNvPr id="6"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2"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8" name="Rectangle 17">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10"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8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2.7/30.</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9" name="Group 18"/>
          <p:cNvGrpSpPr>
            <a:grpSpLocks/>
          </p:cNvGrpSpPr>
          <p:nvPr/>
        </p:nvGrpSpPr>
        <p:grpSpPr bwMode="auto">
          <a:xfrm>
            <a:off x="838200" y="4191000"/>
            <a:ext cx="3657602" cy="1227996"/>
            <a:chOff x="224" y="489"/>
            <a:chExt cx="8044" cy="2524"/>
          </a:xfrm>
        </p:grpSpPr>
        <p:grpSp>
          <p:nvGrpSpPr>
            <p:cNvPr id="20" name="Group 136"/>
            <p:cNvGrpSpPr>
              <a:grpSpLocks/>
            </p:cNvGrpSpPr>
            <p:nvPr/>
          </p:nvGrpSpPr>
          <p:grpSpPr bwMode="auto">
            <a:xfrm>
              <a:off x="224" y="592"/>
              <a:ext cx="7571" cy="1585"/>
              <a:chOff x="315" y="602"/>
              <a:chExt cx="10653" cy="1961"/>
            </a:xfrm>
          </p:grpSpPr>
          <p:sp>
            <p:nvSpPr>
              <p:cNvPr id="22"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23"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b="1"/>
              </a:p>
            </p:txBody>
          </p:sp>
          <p:sp>
            <p:nvSpPr>
              <p:cNvPr id="24"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b="1"/>
              </a:p>
            </p:txBody>
          </p:sp>
        </p:grpSp>
        <p:sp>
          <p:nvSpPr>
            <p:cNvPr id="21"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1948722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up)">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up)">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533401" y="2180826"/>
                <a:ext cx="23241000" cy="10087374"/>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en-US" b="1" dirty="0"/>
                  <a:t>	</a:t>
                </a:r>
                <a:r>
                  <a:rPr lang="en-US" b="1" dirty="0" smtClean="0"/>
                  <a:t>	</a:t>
                </a:r>
                <a:r>
                  <a:rPr lang="vi-VN" b="1" dirty="0" smtClean="0"/>
                  <a:t>Ta </a:t>
                </a:r>
                <a:r>
                  <a:rPr lang="vi-VN" b="1" dirty="0"/>
                  <a:t>sẽ “lập luận” bằng quy nạp toán học để chỉ ra rằng: “Mọi con mèo đều có cùng màu”. Ta gọi </a:t>
                </a:r>
                <a14:m>
                  <m:oMath xmlns:m="http://schemas.openxmlformats.org/officeDocument/2006/math">
                    <m:r>
                      <a:rPr lang="en-US" b="1" i="1" smtClean="0">
                        <a:latin typeface="Cambria Math"/>
                      </a:rPr>
                      <m:t>𝑷</m:t>
                    </m:r>
                    <m:d>
                      <m:dPr>
                        <m:ctrlPr>
                          <a:rPr lang="en-US" b="1" i="1" smtClean="0">
                            <a:latin typeface="Cambria Math"/>
                          </a:rPr>
                        </m:ctrlPr>
                      </m:dPr>
                      <m:e>
                        <m:r>
                          <a:rPr lang="en-US" b="1" i="1" smtClean="0">
                            <a:latin typeface="Cambria Math"/>
                          </a:rPr>
                          <m:t>𝒏</m:t>
                        </m:r>
                      </m:e>
                    </m:d>
                  </m:oMath>
                </a14:m>
                <a:r>
                  <a:rPr lang="en-US" b="1" dirty="0" smtClean="0"/>
                  <a:t> </a:t>
                </a:r>
                <a:r>
                  <a:rPr lang="vi-VN" b="1" dirty="0" smtClean="0"/>
                  <a:t>với </a:t>
                </a:r>
                <a14:m>
                  <m:oMath xmlns:m="http://schemas.openxmlformats.org/officeDocument/2006/math">
                    <m:r>
                      <a:rPr lang="en-US" b="1" i="1" smtClean="0">
                        <a:latin typeface="Cambria Math"/>
                      </a:rPr>
                      <m:t>𝒏</m:t>
                    </m:r>
                  </m:oMath>
                </a14:m>
                <a:r>
                  <a:rPr lang="vi-VN" b="1" dirty="0" smtClean="0"/>
                  <a:t> </a:t>
                </a:r>
                <a:r>
                  <a:rPr lang="vi-VN" b="1" dirty="0"/>
                  <a:t>nguyên dương là mệnh đề sau: “Mọi con mèo trong một đàn gồm </a:t>
                </a:r>
                <a14:m>
                  <m:oMath xmlns:m="http://schemas.openxmlformats.org/officeDocument/2006/math">
                    <m:r>
                      <a:rPr lang="en-US" b="1" i="1" smtClean="0">
                        <a:latin typeface="Cambria Math"/>
                      </a:rPr>
                      <m:t>𝒏</m:t>
                    </m:r>
                  </m:oMath>
                </a14:m>
                <a:r>
                  <a:rPr lang="vi-VN" b="1" dirty="0" smtClean="0"/>
                  <a:t> </a:t>
                </a:r>
                <a:r>
                  <a:rPr lang="vi-VN" b="1" dirty="0"/>
                  <a:t>con mèo đều có cùng màu”.</a:t>
                </a:r>
              </a:p>
              <a:p>
                <a:pPr marL="0" indent="0" algn="just">
                  <a:buNone/>
                </a:pPr>
                <a:r>
                  <a:rPr lang="vi-VN" b="1" dirty="0"/>
                  <a:t>Bước 1. Với </a:t>
                </a:r>
                <a14:m>
                  <m:oMath xmlns:m="http://schemas.openxmlformats.org/officeDocument/2006/math">
                    <m:r>
                      <a:rPr lang="en-US" b="1" i="1" smtClean="0">
                        <a:latin typeface="Cambria Math"/>
                      </a:rPr>
                      <m:t>𝒏</m:t>
                    </m:r>
                    <m:r>
                      <a:rPr lang="en-US" b="1" i="1" smtClean="0">
                        <a:latin typeface="Cambria Math"/>
                      </a:rPr>
                      <m:t>=</m:t>
                    </m:r>
                    <m:r>
                      <a:rPr lang="en-US" b="1" i="1" smtClean="0">
                        <a:latin typeface="Cambria Math"/>
                      </a:rPr>
                      <m:t>𝟏</m:t>
                    </m:r>
                  </m:oMath>
                </a14:m>
                <a:r>
                  <a:rPr lang="vi-VN" b="1" dirty="0" smtClean="0"/>
                  <a:t> </a:t>
                </a:r>
                <a:r>
                  <a:rPr lang="vi-VN" b="1" dirty="0"/>
                  <a:t>thì mệnh đề </a:t>
                </a:r>
                <a14:m>
                  <m:oMath xmlns:m="http://schemas.openxmlformats.org/officeDocument/2006/math">
                    <m:r>
                      <a:rPr lang="en-US" b="1" i="1" smtClean="0">
                        <a:latin typeface="Cambria Math"/>
                      </a:rPr>
                      <m:t>𝑷</m:t>
                    </m:r>
                    <m:d>
                      <m:dPr>
                        <m:ctrlPr>
                          <a:rPr lang="en-US" b="1" i="1" smtClean="0">
                            <a:latin typeface="Cambria Math"/>
                          </a:rPr>
                        </m:ctrlPr>
                      </m:dPr>
                      <m:e>
                        <m:r>
                          <a:rPr lang="en-US" b="1" i="1" smtClean="0">
                            <a:latin typeface="Cambria Math"/>
                          </a:rPr>
                          <m:t>𝟏</m:t>
                        </m:r>
                      </m:e>
                    </m:d>
                  </m:oMath>
                </a14:m>
                <a:r>
                  <a:rPr lang="en-US" b="1" dirty="0" smtClean="0"/>
                  <a:t> </a:t>
                </a:r>
                <a:r>
                  <a:rPr lang="vi-VN" b="1" dirty="0" smtClean="0"/>
                  <a:t>là </a:t>
                </a:r>
                <a:r>
                  <a:rPr lang="vi-VN" b="1" dirty="0"/>
                  <a:t>“Mọi con mèo trong một đàn gồm 1 con đều có cùng màu”. Hiển nhiên mệnh đề này là đúng!</a:t>
                </a:r>
              </a:p>
              <a:p>
                <a:pPr marL="0" indent="0" algn="just">
                  <a:buNone/>
                </a:pPr>
                <a:r>
                  <a:rPr lang="vi-VN" b="1" dirty="0"/>
                  <a:t>Bước 2. Giả sử </a:t>
                </a:r>
                <a14:m>
                  <m:oMath xmlns:m="http://schemas.openxmlformats.org/officeDocument/2006/math">
                    <m:r>
                      <a:rPr lang="en-US" b="1" i="1">
                        <a:latin typeface="Cambria Math"/>
                      </a:rPr>
                      <m:t>𝑷</m:t>
                    </m:r>
                    <m:d>
                      <m:dPr>
                        <m:ctrlPr>
                          <a:rPr lang="en-US" b="1" i="1">
                            <a:latin typeface="Cambria Math"/>
                          </a:rPr>
                        </m:ctrlPr>
                      </m:dPr>
                      <m:e>
                        <m:r>
                          <a:rPr lang="en-US" b="1" i="1" smtClean="0">
                            <a:latin typeface="Cambria Math"/>
                          </a:rPr>
                          <m:t>𝒌</m:t>
                        </m:r>
                      </m:e>
                    </m:d>
                  </m:oMath>
                </a14:m>
                <a:r>
                  <a:rPr lang="vi-VN" b="1" dirty="0" smtClean="0"/>
                  <a:t> </a:t>
                </a:r>
                <a:r>
                  <a:rPr lang="vi-VN" b="1" dirty="0"/>
                  <a:t>đúng với một số nguyên dương k nào đó. Xét một đàn mèo gồm </a:t>
                </a:r>
                <a14:m>
                  <m:oMath xmlns:m="http://schemas.openxmlformats.org/officeDocument/2006/math">
                    <m:r>
                      <a:rPr lang="en-US" b="1" i="1" smtClean="0">
                        <a:latin typeface="Cambria Math"/>
                      </a:rPr>
                      <m:t>𝒌</m:t>
                    </m:r>
                    <m:r>
                      <a:rPr lang="en-US" b="1" i="1" smtClean="0">
                        <a:latin typeface="Cambria Math"/>
                      </a:rPr>
                      <m:t>+</m:t>
                    </m:r>
                    <m:r>
                      <a:rPr lang="en-US" b="1" i="1" smtClean="0">
                        <a:latin typeface="Cambria Math"/>
                      </a:rPr>
                      <m:t>𝟏</m:t>
                    </m:r>
                  </m:oMath>
                </a14:m>
                <a:r>
                  <a:rPr lang="vi-VN" b="1" dirty="0" smtClean="0"/>
                  <a:t> </a:t>
                </a:r>
                <a:r>
                  <a:rPr lang="vi-VN" b="1" dirty="0"/>
                  <a:t>con. Gọi chúng là </a:t>
                </a:r>
                <a14:m>
                  <m:oMath xmlns:m="http://schemas.openxmlformats.org/officeDocument/2006/math">
                    <m:sSub>
                      <m:sSubPr>
                        <m:ctrlPr>
                          <a:rPr lang="en-US" b="1" i="1">
                            <a:latin typeface="Cambria Math"/>
                          </a:rPr>
                        </m:ctrlPr>
                      </m:sSubPr>
                      <m:e>
                        <m:r>
                          <a:rPr lang="en-US" b="1" i="1">
                            <a:latin typeface="Cambria Math"/>
                          </a:rPr>
                          <m:t>𝑴</m:t>
                        </m:r>
                      </m:e>
                      <m:sub>
                        <m:r>
                          <a:rPr lang="en-US" b="1" i="1">
                            <a:latin typeface="Cambria Math"/>
                          </a:rPr>
                          <m:t>𝟏</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𝟐</m:t>
                        </m:r>
                      </m:sub>
                    </m:sSub>
                    <m:r>
                      <a:rPr lang="en-US" b="1" i="1">
                        <a:latin typeface="Cambria Math"/>
                      </a:rPr>
                      <m:t> </m:t>
                    </m:r>
                    <m:r>
                      <a:rPr lang="en-US" b="1">
                        <a:latin typeface="Cambria Math"/>
                      </a:rPr>
                      <m:t>,</m:t>
                    </m:r>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𝒌</m:t>
                        </m:r>
                        <m:r>
                          <a:rPr lang="en-US" b="1" i="1">
                            <a:latin typeface="Cambria Math"/>
                          </a:rPr>
                          <m:t>+</m:t>
                        </m:r>
                        <m:r>
                          <a:rPr lang="en-US" b="1" i="1">
                            <a:latin typeface="Cambria Math"/>
                          </a:rPr>
                          <m:t>𝟏</m:t>
                        </m:r>
                      </m:sub>
                    </m:sSub>
                  </m:oMath>
                </a14:m>
                <a:r>
                  <a:rPr lang="en-US" b="1" dirty="0"/>
                  <a:t>. </a:t>
                </a:r>
                <a:r>
                  <a:rPr lang="vi-VN" b="1" dirty="0" smtClean="0"/>
                  <a:t>Bỏ </a:t>
                </a:r>
                <a:r>
                  <a:rPr lang="vi-VN" b="1" dirty="0"/>
                  <a:t>con </a:t>
                </a:r>
                <a:r>
                  <a:rPr lang="vi-VN" b="1" dirty="0" smtClean="0"/>
                  <a:t>mèo</a:t>
                </a:r>
                <a:r>
                  <a:rPr lang="en-US" b="1" dirty="0" smtClean="0"/>
                  <a:t> </a:t>
                </a:r>
                <a14:m>
                  <m:oMath xmlns:m="http://schemas.openxmlformats.org/officeDocument/2006/math">
                    <m:sSub>
                      <m:sSubPr>
                        <m:ctrlPr>
                          <a:rPr lang="en-US" b="1" i="1">
                            <a:latin typeface="Cambria Math"/>
                          </a:rPr>
                        </m:ctrlPr>
                      </m:sSubPr>
                      <m:e>
                        <m:r>
                          <a:rPr lang="en-US" b="1" i="1">
                            <a:latin typeface="Cambria Math"/>
                          </a:rPr>
                          <m:t>𝑴</m:t>
                        </m:r>
                      </m:e>
                      <m:sub>
                        <m:r>
                          <a:rPr lang="en-US" b="1" i="1">
                            <a:latin typeface="Cambria Math"/>
                          </a:rPr>
                          <m:t>𝒌</m:t>
                        </m:r>
                        <m:r>
                          <a:rPr lang="en-US" b="1" i="1">
                            <a:latin typeface="Cambria Math"/>
                          </a:rPr>
                          <m:t>+</m:t>
                        </m:r>
                        <m:r>
                          <a:rPr lang="en-US" b="1" i="1">
                            <a:latin typeface="Cambria Math"/>
                          </a:rPr>
                          <m:t>𝟏</m:t>
                        </m:r>
                      </m:sub>
                    </m:sSub>
                  </m:oMath>
                </a14:m>
                <a:r>
                  <a:rPr lang="vi-VN" b="1" dirty="0" smtClean="0"/>
                  <a:t> </a:t>
                </a:r>
                <a:r>
                  <a:rPr lang="vi-VN" b="1" dirty="0"/>
                  <a:t>ra khỏi đàn, ta nhận được một đàn mèo gồm k con </a:t>
                </a:r>
                <a:r>
                  <a:rPr lang="vi-VN" b="1" dirty="0" smtClean="0"/>
                  <a:t>là</a:t>
                </a:r>
                <a:r>
                  <a:rPr lang="en-US" b="1" dirty="0"/>
                  <a:t> </a:t>
                </a:r>
                <a14:m>
                  <m:oMath xmlns:m="http://schemas.openxmlformats.org/officeDocument/2006/math">
                    <m:sSub>
                      <m:sSubPr>
                        <m:ctrlPr>
                          <a:rPr lang="en-US" b="1" i="1">
                            <a:latin typeface="Cambria Math"/>
                          </a:rPr>
                        </m:ctrlPr>
                      </m:sSubPr>
                      <m:e>
                        <m:r>
                          <a:rPr lang="en-US" b="1" i="1">
                            <a:latin typeface="Cambria Math"/>
                          </a:rPr>
                          <m:t>𝑴</m:t>
                        </m:r>
                      </m:e>
                      <m:sub>
                        <m:r>
                          <a:rPr lang="en-US" b="1" i="1">
                            <a:latin typeface="Cambria Math"/>
                          </a:rPr>
                          <m:t>𝟏</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𝟐</m:t>
                        </m:r>
                      </m:sub>
                    </m:sSub>
                    <m:r>
                      <a:rPr lang="en-US" b="1" i="1">
                        <a:latin typeface="Cambria Math"/>
                      </a:rPr>
                      <m:t> </m:t>
                    </m:r>
                    <m:r>
                      <a:rPr lang="en-US" b="1">
                        <a:latin typeface="Cambria Math"/>
                      </a:rPr>
                      <m:t>,</m:t>
                    </m:r>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𝒌</m:t>
                        </m:r>
                      </m:sub>
                    </m:sSub>
                  </m:oMath>
                </a14:m>
                <a:r>
                  <a:rPr lang="vi-VN" b="1" dirty="0" smtClean="0"/>
                  <a:t>. </a:t>
                </a:r>
                <a:r>
                  <a:rPr lang="vi-VN" b="1" dirty="0"/>
                  <a:t>Theo giả thiết quy nạp, các con mèo có cùng màu. Bây giờ, thay vì bỏ con mèo </a:t>
                </a:r>
                <a14:m>
                  <m:oMath xmlns:m="http://schemas.openxmlformats.org/officeDocument/2006/math">
                    <m:sSub>
                      <m:sSubPr>
                        <m:ctrlPr>
                          <a:rPr lang="vi-VN" b="1" i="1" smtClean="0">
                            <a:latin typeface="Cambria Math"/>
                          </a:rPr>
                        </m:ctrlPr>
                      </m:sSubPr>
                      <m:e>
                        <m:r>
                          <a:rPr lang="en-US" b="1" i="1" smtClean="0">
                            <a:latin typeface="Cambria Math"/>
                          </a:rPr>
                          <m:t>𝑴</m:t>
                        </m:r>
                      </m:e>
                      <m:sub>
                        <m:r>
                          <a:rPr lang="en-US" b="1" i="1" smtClean="0">
                            <a:latin typeface="Cambria Math"/>
                          </a:rPr>
                          <m:t>𝒌</m:t>
                        </m:r>
                        <m:r>
                          <a:rPr lang="en-US" b="1" i="1" smtClean="0">
                            <a:latin typeface="Cambria Math"/>
                          </a:rPr>
                          <m:t>+</m:t>
                        </m:r>
                        <m:r>
                          <a:rPr lang="en-US" b="1" i="1" smtClean="0">
                            <a:latin typeface="Cambria Math"/>
                          </a:rPr>
                          <m:t>𝟏</m:t>
                        </m:r>
                      </m:sub>
                    </m:sSub>
                  </m:oMath>
                </a14:m>
                <a:r>
                  <a:rPr lang="vi-VN" b="1" dirty="0" smtClean="0"/>
                  <a:t>, </a:t>
                </a:r>
                <a:r>
                  <a:rPr lang="vi-VN" b="1" dirty="0"/>
                  <a:t>ta bỏ con mèo </a:t>
                </a:r>
                <a14:m>
                  <m:oMath xmlns:m="http://schemas.openxmlformats.org/officeDocument/2006/math">
                    <m:sSub>
                      <m:sSubPr>
                        <m:ctrlPr>
                          <a:rPr lang="vi-VN" b="1" i="1" smtClean="0">
                            <a:latin typeface="Cambria Math"/>
                          </a:rPr>
                        </m:ctrlPr>
                      </m:sSubPr>
                      <m:e>
                        <m:r>
                          <a:rPr lang="en-US" b="1" i="1" smtClean="0">
                            <a:latin typeface="Cambria Math"/>
                          </a:rPr>
                          <m:t>𝑴</m:t>
                        </m:r>
                      </m:e>
                      <m:sub>
                        <m:r>
                          <a:rPr lang="en-US" b="1" i="1" smtClean="0">
                            <a:latin typeface="Cambria Math"/>
                          </a:rPr>
                          <m:t>𝟏</m:t>
                        </m:r>
                      </m:sub>
                    </m:sSub>
                  </m:oMath>
                </a14:m>
                <a:r>
                  <a:rPr lang="vi-VN" b="1" dirty="0" smtClean="0"/>
                  <a:t> </a:t>
                </a:r>
                <a:r>
                  <a:rPr lang="vi-VN" b="1" dirty="0"/>
                  <a:t>để có đàn mèo gồm k con là </a:t>
                </a:r>
                <a14:m>
                  <m:oMath xmlns:m="http://schemas.openxmlformats.org/officeDocument/2006/math">
                    <m:sSub>
                      <m:sSubPr>
                        <m:ctrlPr>
                          <a:rPr lang="en-US" b="1" i="1">
                            <a:latin typeface="Cambria Math"/>
                          </a:rPr>
                        </m:ctrlPr>
                      </m:sSubPr>
                      <m:e>
                        <m:r>
                          <a:rPr lang="en-US" b="1" i="1">
                            <a:latin typeface="Cambria Math"/>
                          </a:rPr>
                          <m:t>𝑴</m:t>
                        </m:r>
                      </m:e>
                      <m:sub>
                        <m:r>
                          <a:rPr lang="en-US" b="1" i="0" smtClean="0">
                            <a:latin typeface="Cambria Math"/>
                          </a:rPr>
                          <m:t>𝟐</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0" smtClean="0">
                            <a:latin typeface="Cambria Math"/>
                          </a:rPr>
                          <m:t>𝟑</m:t>
                        </m:r>
                      </m:sub>
                    </m:sSub>
                    <m:r>
                      <a:rPr lang="en-US" b="1" i="1">
                        <a:latin typeface="Cambria Math"/>
                      </a:rPr>
                      <m:t> </m:t>
                    </m:r>
                    <m:r>
                      <a:rPr lang="en-US" b="1">
                        <a:latin typeface="Cambria Math"/>
                      </a:rPr>
                      <m:t>,</m:t>
                    </m:r>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𝒌</m:t>
                        </m:r>
                        <m:r>
                          <a:rPr lang="en-US" b="1" i="1">
                            <a:latin typeface="Cambria Math"/>
                          </a:rPr>
                          <m:t>+</m:t>
                        </m:r>
                        <m:r>
                          <a:rPr lang="en-US" b="1" i="1">
                            <a:latin typeface="Cambria Math"/>
                          </a:rPr>
                          <m:t>𝟏</m:t>
                        </m:r>
                      </m:sub>
                    </m:sSub>
                  </m:oMath>
                </a14:m>
                <a:r>
                  <a:rPr lang="en-US" b="1" dirty="0"/>
                  <a:t>. </a:t>
                </a:r>
                <a:r>
                  <a:rPr lang="vi-VN" b="1" dirty="0" smtClean="0"/>
                  <a:t>Vẫn </a:t>
                </a:r>
                <a:r>
                  <a:rPr lang="vi-VN" b="1" dirty="0"/>
                  <a:t>theo giả thiết quy nạp thì các con mèo </a:t>
                </a:r>
                <a14:m>
                  <m:oMath xmlns:m="http://schemas.openxmlformats.org/officeDocument/2006/math">
                    <m:sSub>
                      <m:sSubPr>
                        <m:ctrlPr>
                          <a:rPr lang="en-US" b="1" i="1">
                            <a:latin typeface="Cambria Math"/>
                          </a:rPr>
                        </m:ctrlPr>
                      </m:sSubPr>
                      <m:e>
                        <m:r>
                          <a:rPr lang="en-US" b="1" i="1">
                            <a:latin typeface="Cambria Math"/>
                          </a:rPr>
                          <m:t>𝑴</m:t>
                        </m:r>
                      </m:e>
                      <m:sub>
                        <m:r>
                          <a:rPr lang="en-US" b="1" i="1">
                            <a:latin typeface="Cambria Math"/>
                          </a:rPr>
                          <m:t>𝟐</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𝟑</m:t>
                        </m:r>
                      </m:sub>
                    </m:sSub>
                    <m:r>
                      <a:rPr lang="en-US" b="1" i="1">
                        <a:latin typeface="Cambria Math"/>
                      </a:rPr>
                      <m:t> </m:t>
                    </m:r>
                    <m:r>
                      <a:rPr lang="en-US" b="1">
                        <a:latin typeface="Cambria Math"/>
                      </a:rPr>
                      <m:t>,</m:t>
                    </m:r>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𝒌</m:t>
                        </m:r>
                        <m:r>
                          <a:rPr lang="en-US" b="1" i="1">
                            <a:latin typeface="Cambria Math"/>
                          </a:rPr>
                          <m:t>+</m:t>
                        </m:r>
                        <m:r>
                          <a:rPr lang="en-US" b="1" i="1">
                            <a:latin typeface="Cambria Math"/>
                          </a:rPr>
                          <m:t>𝟏</m:t>
                        </m:r>
                      </m:sub>
                    </m:sSub>
                  </m:oMath>
                </a14:m>
                <a:r>
                  <a:rPr lang="vi-VN" b="1" dirty="0"/>
                  <a:t> có cùng màu. Cuối cùng, đưa con mèo </a:t>
                </a:r>
                <a14:m>
                  <m:oMath xmlns:m="http://schemas.openxmlformats.org/officeDocument/2006/math">
                    <m:sSub>
                      <m:sSubPr>
                        <m:ctrlPr>
                          <a:rPr lang="vi-VN" b="1" i="1" smtClean="0">
                            <a:latin typeface="Cambria Math"/>
                          </a:rPr>
                        </m:ctrlPr>
                      </m:sSubPr>
                      <m:e>
                        <m:r>
                          <a:rPr lang="en-US" b="1" i="1" smtClean="0">
                            <a:latin typeface="Cambria Math"/>
                          </a:rPr>
                          <m:t>𝑴</m:t>
                        </m:r>
                      </m:e>
                      <m:sub>
                        <m:r>
                          <a:rPr lang="en-US" b="1" i="1" smtClean="0">
                            <a:latin typeface="Cambria Math"/>
                          </a:rPr>
                          <m:t>𝟏</m:t>
                        </m:r>
                      </m:sub>
                    </m:sSub>
                  </m:oMath>
                </a14:m>
                <a:r>
                  <a:rPr lang="vi-VN" b="1" dirty="0" smtClean="0"/>
                  <a:t> </a:t>
                </a:r>
                <a:r>
                  <a:rPr lang="vi-VN" b="1" dirty="0"/>
                  <a:t>trở lại đàn để có đàn mèo ban đầu. Theo các lập luận trên: Các con mèo </a:t>
                </a:r>
                <a14:m>
                  <m:oMath xmlns:m="http://schemas.openxmlformats.org/officeDocument/2006/math">
                    <m:sSub>
                      <m:sSubPr>
                        <m:ctrlPr>
                          <a:rPr lang="en-US" b="1" i="1">
                            <a:latin typeface="Cambria Math"/>
                          </a:rPr>
                        </m:ctrlPr>
                      </m:sSubPr>
                      <m:e>
                        <m:r>
                          <a:rPr lang="en-US" b="1" i="1">
                            <a:latin typeface="Cambria Math"/>
                          </a:rPr>
                          <m:t>𝑴</m:t>
                        </m:r>
                      </m:e>
                      <m:sub>
                        <m:r>
                          <a:rPr lang="en-US" b="1" i="0" smtClean="0">
                            <a:latin typeface="Cambria Math"/>
                          </a:rPr>
                          <m:t>𝟏</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0" smtClean="0">
                            <a:latin typeface="Cambria Math"/>
                          </a:rPr>
                          <m:t>𝟐</m:t>
                        </m:r>
                      </m:sub>
                    </m:sSub>
                    <m:r>
                      <a:rPr lang="en-US" b="1" i="1">
                        <a:latin typeface="Cambria Math"/>
                      </a:rPr>
                      <m:t> </m:t>
                    </m:r>
                    <m:r>
                      <a:rPr lang="en-US" b="1">
                        <a:latin typeface="Cambria Math"/>
                      </a:rPr>
                      <m:t>,</m:t>
                    </m:r>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𝒌</m:t>
                        </m:r>
                      </m:sub>
                    </m:sSub>
                    <m:r>
                      <a:rPr lang="en-US" b="1" i="1" smtClean="0">
                        <a:latin typeface="Cambria Math"/>
                      </a:rPr>
                      <m:t> </m:t>
                    </m:r>
                  </m:oMath>
                </a14:m>
                <a:r>
                  <a:rPr lang="vi-VN" b="1" dirty="0" smtClean="0"/>
                  <a:t>có </a:t>
                </a:r>
                <a:r>
                  <a:rPr lang="vi-VN" b="1" dirty="0"/>
                  <a:t>cùng màu và các con mèo </a:t>
                </a:r>
                <a14:m>
                  <m:oMath xmlns:m="http://schemas.openxmlformats.org/officeDocument/2006/math">
                    <m:sSub>
                      <m:sSubPr>
                        <m:ctrlPr>
                          <a:rPr lang="en-US" b="1" i="1">
                            <a:latin typeface="Cambria Math"/>
                          </a:rPr>
                        </m:ctrlPr>
                      </m:sSubPr>
                      <m:e>
                        <m:r>
                          <a:rPr lang="en-US" b="1" i="1">
                            <a:latin typeface="Cambria Math"/>
                          </a:rPr>
                          <m:t>𝑴</m:t>
                        </m:r>
                      </m:e>
                      <m:sub>
                        <m:r>
                          <a:rPr lang="en-US" b="1" i="1">
                            <a:latin typeface="Cambria Math"/>
                          </a:rPr>
                          <m:t>𝟐</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𝟑</m:t>
                        </m:r>
                      </m:sub>
                    </m:sSub>
                    <m:r>
                      <a:rPr lang="en-US" b="1" i="1">
                        <a:latin typeface="Cambria Math"/>
                      </a:rPr>
                      <m:t> </m:t>
                    </m:r>
                    <m:r>
                      <a:rPr lang="en-US" b="1">
                        <a:latin typeface="Cambria Math"/>
                      </a:rPr>
                      <m:t>,</m:t>
                    </m:r>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𝒌</m:t>
                        </m:r>
                        <m:r>
                          <a:rPr lang="en-US" b="1" i="1">
                            <a:latin typeface="Cambria Math"/>
                          </a:rPr>
                          <m:t>+</m:t>
                        </m:r>
                        <m:r>
                          <a:rPr lang="en-US" b="1" i="1">
                            <a:latin typeface="Cambria Math"/>
                          </a:rPr>
                          <m:t>𝟏</m:t>
                        </m:r>
                      </m:sub>
                    </m:sSub>
                  </m:oMath>
                </a14:m>
                <a:r>
                  <a:rPr lang="en-US" b="1" dirty="0" smtClean="0"/>
                  <a:t> </a:t>
                </a:r>
                <a:r>
                  <a:rPr lang="vi-VN" b="1" dirty="0" smtClean="0"/>
                  <a:t>có </a:t>
                </a:r>
                <a:r>
                  <a:rPr lang="vi-VN" b="1" dirty="0"/>
                  <a:t>cùng màu. Từ đó suy ra tất cả các con mèo </a:t>
                </a:r>
                <a14:m>
                  <m:oMath xmlns:m="http://schemas.openxmlformats.org/officeDocument/2006/math">
                    <m:sSub>
                      <m:sSubPr>
                        <m:ctrlPr>
                          <a:rPr lang="en-US" b="1" i="1">
                            <a:latin typeface="Cambria Math"/>
                          </a:rPr>
                        </m:ctrlPr>
                      </m:sSubPr>
                      <m:e>
                        <m:r>
                          <a:rPr lang="en-US" b="1" i="1">
                            <a:latin typeface="Cambria Math"/>
                          </a:rPr>
                          <m:t>𝑴</m:t>
                        </m:r>
                      </m:e>
                      <m:sub>
                        <m:r>
                          <a:rPr lang="en-US" b="1" i="0" smtClean="0">
                            <a:latin typeface="Cambria Math"/>
                          </a:rPr>
                          <m:t>𝟏</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0" smtClean="0">
                            <a:latin typeface="Cambria Math"/>
                          </a:rPr>
                          <m:t>𝟐</m:t>
                        </m:r>
                      </m:sub>
                    </m:sSub>
                    <m:r>
                      <a:rPr lang="en-US" b="1" i="1">
                        <a:latin typeface="Cambria Math"/>
                      </a:rPr>
                      <m:t> </m:t>
                    </m:r>
                    <m:r>
                      <a:rPr lang="en-US" b="1">
                        <a:latin typeface="Cambria Math"/>
                      </a:rPr>
                      <m:t>,</m:t>
                    </m:r>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𝒌</m:t>
                        </m:r>
                        <m:r>
                          <a:rPr lang="en-US" b="1" i="1">
                            <a:latin typeface="Cambria Math"/>
                          </a:rPr>
                          <m:t>+</m:t>
                        </m:r>
                        <m:r>
                          <a:rPr lang="en-US" b="1" i="1">
                            <a:latin typeface="Cambria Math"/>
                          </a:rPr>
                          <m:t>𝟏</m:t>
                        </m:r>
                      </m:sub>
                    </m:sSub>
                  </m:oMath>
                </a14:m>
                <a:r>
                  <a:rPr lang="vi-VN" b="1" dirty="0" smtClean="0"/>
                  <a:t>đều </a:t>
                </a:r>
                <a:r>
                  <a:rPr lang="vi-VN" b="1" dirty="0"/>
                  <a:t>có cùng màu</a:t>
                </a:r>
                <a:r>
                  <a:rPr lang="vi-VN" b="1" dirty="0" smtClean="0"/>
                  <a:t>.</a:t>
                </a:r>
                <a:endParaRPr lang="vi-VN" b="1" dirty="0"/>
              </a:p>
            </p:txBody>
          </p:sp>
        </mc:Choice>
        <mc:Fallback xmlns="">
          <p:sp>
            <p:nvSpPr>
              <p:cNvPr id="99" name="Content Placeholder 2">
                <a:extLst>
                  <a:ext uri="{FF2B5EF4-FFF2-40B4-BE49-F238E27FC236}">
                    <a16:creationId xmlns:a16="http://schemas.microsoft.com/office/drawing/2014/main" xmlns="" id="{14822BB7-DB89-4357-87F0-6E511FC44A6A}"/>
                  </a:ext>
                </a:extLst>
              </p:cNvPr>
              <p:cNvSpPr txBox="1">
                <a:spLocks noRot="1" noChangeAspect="1" noMove="1" noResize="1" noEditPoints="1" noAdjustHandles="1" noChangeArrowheads="1" noChangeShapeType="1" noTextEdit="1"/>
              </p:cNvSpPr>
              <p:nvPr/>
            </p:nvSpPr>
            <p:spPr>
              <a:xfrm>
                <a:off x="533401" y="2180826"/>
                <a:ext cx="23241000" cy="10087374"/>
              </a:xfrm>
              <a:prstGeom prst="rect">
                <a:avLst/>
              </a:prstGeom>
              <a:blipFill rotWithShape="1">
                <a:blip r:embed="rId3"/>
                <a:stretch>
                  <a:fillRect l="-1180" t="-2052" r="-1154" b="-483"/>
                </a:stretch>
              </a:blipFill>
              <a:ln>
                <a:solidFill>
                  <a:srgbClr val="00B0F0"/>
                </a:solid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xmlns="" id="{38EBBA79-CA7C-47C6-8241-0D3F4565FC9F}"/>
              </a:ext>
            </a:extLst>
          </p:cNvPr>
          <p:cNvGrpSpPr/>
          <p:nvPr/>
        </p:nvGrpSpPr>
        <p:grpSpPr>
          <a:xfrm>
            <a:off x="609600" y="2110869"/>
            <a:ext cx="3830136" cy="937131"/>
            <a:chOff x="534987" y="1599334"/>
            <a:chExt cx="3556158" cy="1224869"/>
          </a:xfrm>
        </p:grpSpPr>
        <p:sp>
          <p:nvSpPr>
            <p:cNvPr id="6"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2"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8" name="Rectangle 17">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10"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8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2.8/30.</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545422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199" y="2057400"/>
                <a:ext cx="22936201" cy="4191000"/>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en-US" b="1" dirty="0" smtClean="0"/>
                  <a:t>		</a:t>
                </a:r>
                <a:r>
                  <a:rPr lang="vi-VN" b="1" dirty="0" smtClean="0"/>
                  <a:t>Vậy</a:t>
                </a:r>
                <a:r>
                  <a:rPr lang="vi-VN" b="1" dirty="0"/>
                  <a:t>, theo nguyên lí quy nạp thì </a:t>
                </a:r>
                <a14:m>
                  <m:oMath xmlns:m="http://schemas.openxmlformats.org/officeDocument/2006/math">
                    <m:r>
                      <a:rPr lang="en-US" b="1" i="1">
                        <a:latin typeface="Cambria Math"/>
                      </a:rPr>
                      <m:t>𝑷</m:t>
                    </m:r>
                    <m:d>
                      <m:dPr>
                        <m:ctrlPr>
                          <a:rPr lang="en-US" b="1" i="1">
                            <a:latin typeface="Cambria Math"/>
                          </a:rPr>
                        </m:ctrlPr>
                      </m:dPr>
                      <m:e>
                        <m:r>
                          <a:rPr lang="en-US" b="1" i="1">
                            <a:latin typeface="Cambria Math"/>
                          </a:rPr>
                          <m:t>𝒏</m:t>
                        </m:r>
                      </m:e>
                    </m:d>
                  </m:oMath>
                </a14:m>
                <a:r>
                  <a:rPr lang="vi-VN" b="1" dirty="0"/>
                  <a:t> đúng với mọi số nguyên dương </a:t>
                </a:r>
                <a14:m>
                  <m:oMath xmlns:m="http://schemas.openxmlformats.org/officeDocument/2006/math">
                    <m:r>
                      <a:rPr lang="en-US" b="1" i="1">
                        <a:latin typeface="Cambria Math"/>
                      </a:rPr>
                      <m:t>𝒏</m:t>
                    </m:r>
                  </m:oMath>
                </a14:m>
                <a:r>
                  <a:rPr lang="vi-VN" b="1" dirty="0"/>
                  <a:t>. Nói riêng, nếu gọi </a:t>
                </a:r>
                <a14:m>
                  <m:oMath xmlns:m="http://schemas.openxmlformats.org/officeDocument/2006/math">
                    <m:r>
                      <a:rPr lang="en-US" b="1" i="1">
                        <a:latin typeface="Cambria Math"/>
                      </a:rPr>
                      <m:t>𝑵</m:t>
                    </m:r>
                  </m:oMath>
                </a14:m>
                <a:r>
                  <a:rPr lang="vi-VN" b="1" dirty="0"/>
                  <a:t> là số mèo hiện tại trên Trái Đất thì việc </a:t>
                </a:r>
                <a14:m>
                  <m:oMath xmlns:m="http://schemas.openxmlformats.org/officeDocument/2006/math">
                    <m:r>
                      <a:rPr lang="en-US" b="1" i="1">
                        <a:latin typeface="Cambria Math"/>
                      </a:rPr>
                      <m:t>𝑷</m:t>
                    </m:r>
                    <m:d>
                      <m:dPr>
                        <m:ctrlPr>
                          <a:rPr lang="en-US" b="1" i="1">
                            <a:latin typeface="Cambria Math"/>
                          </a:rPr>
                        </m:ctrlPr>
                      </m:dPr>
                      <m:e>
                        <m:r>
                          <a:rPr lang="en-US" b="1" i="1">
                            <a:latin typeface="Cambria Math"/>
                          </a:rPr>
                          <m:t>𝑵</m:t>
                        </m:r>
                      </m:e>
                    </m:d>
                  </m:oMath>
                </a14:m>
                <a:r>
                  <a:rPr lang="en-US" b="1" dirty="0"/>
                  <a:t> </a:t>
                </a:r>
                <a:r>
                  <a:rPr lang="vi-VN" b="1" dirty="0"/>
                  <a:t>đúng cho thấy tất cả các con mèo (trên Trái Đất) đều có cùng màu!</a:t>
                </a:r>
              </a:p>
              <a:p>
                <a:pPr marL="0" indent="0" algn="just">
                  <a:buNone/>
                </a:pPr>
                <a:r>
                  <a:rPr lang="vi-VN" b="1" dirty="0"/>
                  <a:t>Tất nhiên là ta có thể tìm được các con mèo khác màu nhau! Theo em thì “lập luận” trên đây sai ở chỗ nào?</a:t>
                </a:r>
              </a:p>
            </p:txBody>
          </p:sp>
        </mc:Choice>
        <mc:Fallback xmlns="">
          <p:sp>
            <p:nvSpPr>
              <p:cNvPr id="99" name="Content Placeholder 2">
                <a:extLst>
                  <a:ext uri="{FF2B5EF4-FFF2-40B4-BE49-F238E27FC236}">
                    <a16:creationId xmlns:a16="http://schemas.microsoft.com/office/drawing/2014/main" xmlns="" id="{14822BB7-DB89-4357-87F0-6E511FC44A6A}"/>
                  </a:ext>
                </a:extLst>
              </p:cNvPr>
              <p:cNvSpPr txBox="1">
                <a:spLocks noRot="1" noChangeAspect="1" noMove="1" noResize="1" noEditPoints="1" noAdjustHandles="1" noChangeArrowheads="1" noChangeShapeType="1" noTextEdit="1"/>
              </p:cNvSpPr>
              <p:nvPr/>
            </p:nvSpPr>
            <p:spPr>
              <a:xfrm>
                <a:off x="838199" y="2057400"/>
                <a:ext cx="22936201" cy="4191000"/>
              </a:xfrm>
              <a:prstGeom prst="rect">
                <a:avLst/>
              </a:prstGeom>
              <a:blipFill rotWithShape="1">
                <a:blip r:embed="rId3"/>
                <a:stretch>
                  <a:fillRect l="-1169" t="-4935" r="-1169"/>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787400" y="6934200"/>
                <a:ext cx="22987000" cy="28194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smtClean="0"/>
              </a:p>
              <a:p>
                <a:pPr marL="0" indent="0" algn="just">
                  <a:buNone/>
                </a:pPr>
                <a:r>
                  <a:rPr lang="en-US" b="1" dirty="0" err="1" smtClean="0"/>
                  <a:t>Lập</a:t>
                </a:r>
                <a:r>
                  <a:rPr lang="en-US" b="1" dirty="0" smtClean="0"/>
                  <a:t> </a:t>
                </a:r>
                <a:r>
                  <a:rPr lang="en-US" b="1" dirty="0" err="1"/>
                  <a:t>luận</a:t>
                </a:r>
                <a:r>
                  <a:rPr lang="en-US" b="1" dirty="0"/>
                  <a:t> </a:t>
                </a:r>
                <a:r>
                  <a:rPr lang="en-US" b="1" dirty="0" err="1"/>
                  <a:t>trên</a:t>
                </a:r>
                <a:r>
                  <a:rPr lang="en-US" b="1" dirty="0"/>
                  <a:t> </a:t>
                </a:r>
                <a:r>
                  <a:rPr lang="en-US" b="1" dirty="0" err="1"/>
                  <a:t>sai</a:t>
                </a:r>
                <a:r>
                  <a:rPr lang="en-US" b="1" dirty="0"/>
                  <a:t> ở </a:t>
                </a:r>
                <a:r>
                  <a:rPr lang="en-US" b="1" dirty="0" err="1"/>
                  <a:t>chỗ</a:t>
                </a:r>
                <a:r>
                  <a:rPr lang="en-US" b="1" dirty="0"/>
                  <a:t>: </a:t>
                </a:r>
                <a:r>
                  <a:rPr lang="en-US" b="1" dirty="0" err="1"/>
                  <a:t>bỏ</a:t>
                </a:r>
                <a:r>
                  <a:rPr lang="en-US" b="1" dirty="0"/>
                  <a:t> con </a:t>
                </a:r>
                <a:r>
                  <a:rPr lang="en-US" b="1" dirty="0" err="1"/>
                  <a:t>mèo</a:t>
                </a:r>
                <a:r>
                  <a:rPr lang="en-US" b="1" dirty="0"/>
                  <a:t> </a:t>
                </a:r>
                <a14:m>
                  <m:oMath xmlns:m="http://schemas.openxmlformats.org/officeDocument/2006/math">
                    <m:sSub>
                      <m:sSubPr>
                        <m:ctrlPr>
                          <a:rPr lang="en-US" b="1" i="1">
                            <a:latin typeface="Cambria Math"/>
                          </a:rPr>
                        </m:ctrlPr>
                      </m:sSubPr>
                      <m:e>
                        <m:r>
                          <a:rPr lang="en-US" b="1" i="1">
                            <a:latin typeface="Cambria Math"/>
                          </a:rPr>
                          <m:t>𝑴</m:t>
                        </m:r>
                      </m:e>
                      <m:sub>
                        <m:r>
                          <a:rPr lang="en-US" b="1" i="1">
                            <a:latin typeface="Cambria Math"/>
                          </a:rPr>
                          <m:t>𝟏</m:t>
                        </m:r>
                      </m:sub>
                    </m:sSub>
                  </m:oMath>
                </a14:m>
                <a:r>
                  <a:rPr lang="en-US" b="1" dirty="0"/>
                  <a:t> </a:t>
                </a:r>
                <a:r>
                  <a:rPr lang="en-US" b="1" dirty="0" err="1"/>
                  <a:t>để</a:t>
                </a:r>
                <a:r>
                  <a:rPr lang="en-US" b="1" dirty="0"/>
                  <a:t> </a:t>
                </a:r>
                <a:r>
                  <a:rPr lang="en-US" b="1" dirty="0" err="1"/>
                  <a:t>có</a:t>
                </a:r>
                <a:r>
                  <a:rPr lang="en-US" b="1" dirty="0"/>
                  <a:t> </a:t>
                </a:r>
                <a:r>
                  <a:rPr lang="en-US" b="1" dirty="0" err="1"/>
                  <a:t>đàn</a:t>
                </a:r>
                <a:r>
                  <a:rPr lang="en-US" b="1" dirty="0"/>
                  <a:t> </a:t>
                </a:r>
                <a:r>
                  <a:rPr lang="en-US" b="1" dirty="0" err="1"/>
                  <a:t>mèo</a:t>
                </a:r>
                <a:r>
                  <a:rPr lang="en-US" b="1" dirty="0"/>
                  <a:t> </a:t>
                </a:r>
                <a:r>
                  <a:rPr lang="en-US" b="1" dirty="0" err="1"/>
                  <a:t>gồm</a:t>
                </a:r>
                <a:r>
                  <a:rPr lang="en-US" b="1" dirty="0"/>
                  <a:t> </a:t>
                </a:r>
                <a14:m>
                  <m:oMath xmlns:m="http://schemas.openxmlformats.org/officeDocument/2006/math">
                    <m:r>
                      <a:rPr lang="en-US" b="1" i="1">
                        <a:latin typeface="Cambria Math"/>
                      </a:rPr>
                      <m:t>𝒌</m:t>
                    </m:r>
                  </m:oMath>
                </a14:m>
                <a:r>
                  <a:rPr lang="en-US" b="1" dirty="0"/>
                  <a:t> con </a:t>
                </a:r>
                <a:r>
                  <a:rPr lang="en-US" b="1" dirty="0" err="1"/>
                  <a:t>là</a:t>
                </a:r>
                <a:r>
                  <a:rPr lang="en-US" b="1" dirty="0"/>
                  <a:t> </a:t>
                </a:r>
                <a14:m>
                  <m:oMath xmlns:m="http://schemas.openxmlformats.org/officeDocument/2006/math">
                    <m:sSub>
                      <m:sSubPr>
                        <m:ctrlPr>
                          <a:rPr lang="en-US" b="1" i="1">
                            <a:latin typeface="Cambria Math"/>
                          </a:rPr>
                        </m:ctrlPr>
                      </m:sSubPr>
                      <m:e>
                        <m:r>
                          <a:rPr lang="en-US" b="1" i="1">
                            <a:latin typeface="Cambria Math"/>
                          </a:rPr>
                          <m:t>𝑴</m:t>
                        </m:r>
                      </m:e>
                      <m:sub>
                        <m:r>
                          <a:rPr lang="en-US" b="1" i="1">
                            <a:latin typeface="Cambria Math"/>
                          </a:rPr>
                          <m:t>𝟐</m:t>
                        </m:r>
                      </m:sub>
                    </m:sSub>
                    <m:r>
                      <a:rPr lang="en-US" b="1" i="1">
                        <a:latin typeface="Cambria Math"/>
                      </a:rPr>
                      <m:t> </m:t>
                    </m:r>
                    <m:r>
                      <a:rPr lang="en-US" b="1">
                        <a:latin typeface="Cambria Math"/>
                      </a:rPr>
                      <m:t>,</m:t>
                    </m:r>
                    <m:r>
                      <a:rPr lang="en-US" b="1" i="1">
                        <a:latin typeface="Cambria Math"/>
                      </a:rPr>
                      <m:t> </m:t>
                    </m:r>
                    <m:sSub>
                      <m:sSubPr>
                        <m:ctrlPr>
                          <a:rPr lang="en-US" b="1" i="1">
                            <a:latin typeface="Cambria Math"/>
                          </a:rPr>
                        </m:ctrlPr>
                      </m:sSubPr>
                      <m:e>
                        <m:r>
                          <a:rPr lang="en-US" b="1" i="1">
                            <a:latin typeface="Cambria Math"/>
                          </a:rPr>
                          <m:t>𝑴</m:t>
                        </m:r>
                      </m:e>
                      <m:sub>
                        <m:r>
                          <a:rPr lang="en-US" b="1" i="1">
                            <a:latin typeface="Cambria Math"/>
                          </a:rPr>
                          <m:t>𝟑</m:t>
                        </m:r>
                      </m:sub>
                    </m:sSub>
                    <m:r>
                      <a:rPr lang="en-US" b="1" i="1">
                        <a:latin typeface="Cambria Math"/>
                      </a:rPr>
                      <m:t> </m:t>
                    </m:r>
                    <m:r>
                      <a:rPr lang="en-US" b="1">
                        <a:latin typeface="Cambria Math"/>
                      </a:rPr>
                      <m:t>,</m:t>
                    </m:r>
                    <m:r>
                      <a:rPr lang="en-US" b="1" i="1">
                        <a:latin typeface="Cambria Math"/>
                      </a:rPr>
                      <m:t> </m:t>
                    </m:r>
                    <m:r>
                      <a:rPr lang="en-US" b="1">
                        <a:latin typeface="Cambria Math"/>
                      </a:rPr>
                      <m:t>...</m:t>
                    </m:r>
                    <m:r>
                      <a:rPr lang="en-US" b="1" i="1">
                        <a:latin typeface="Cambria Math"/>
                      </a:rPr>
                      <m:t> </m:t>
                    </m:r>
                    <m:r>
                      <a:rPr lang="en-US" b="1">
                        <a:latin typeface="Cambria Math"/>
                      </a:rPr>
                      <m:t>,</m:t>
                    </m:r>
                    <m:r>
                      <a:rPr lang="en-US" b="1" i="1">
                        <a:latin typeface="Cambria Math"/>
                      </a:rPr>
                      <m:t> </m:t>
                    </m:r>
                    <m:sSub>
                      <m:sSubPr>
                        <m:ctrlPr>
                          <a:rPr lang="en-US" b="1" i="1" smtClean="0">
                            <a:latin typeface="Cambria Math"/>
                          </a:rPr>
                        </m:ctrlPr>
                      </m:sSubPr>
                      <m:e>
                        <m:r>
                          <a:rPr lang="en-US" b="1" i="1">
                            <a:latin typeface="Cambria Math"/>
                          </a:rPr>
                          <m:t>𝑴</m:t>
                        </m:r>
                      </m:e>
                      <m:sub>
                        <m:r>
                          <a:rPr lang="en-US" b="1" i="1">
                            <a:latin typeface="Cambria Math"/>
                          </a:rPr>
                          <m:t>𝒌</m:t>
                        </m:r>
                        <m:r>
                          <a:rPr lang="en-US" b="1" i="1">
                            <a:latin typeface="Cambria Math"/>
                          </a:rPr>
                          <m:t>+</m:t>
                        </m:r>
                        <m:r>
                          <a:rPr lang="en-US" b="1" i="1">
                            <a:latin typeface="Cambria Math"/>
                          </a:rPr>
                          <m:t>𝟏</m:t>
                        </m:r>
                      </m:sub>
                    </m:sSub>
                  </m:oMath>
                </a14:m>
                <a:r>
                  <a:rPr lang="en-US" b="1" dirty="0" smtClean="0"/>
                  <a:t>.</a:t>
                </a:r>
                <a:endParaRPr lang="en-US" b="1" dirty="0"/>
              </a:p>
            </p:txBody>
          </p:sp>
        </mc:Choice>
        <mc:Fallback xmlns="">
          <p:sp>
            <p:nvSpPr>
              <p:cNvPr id="7" name="Content Placeholder 2">
                <a:extLst>
                  <a:ext uri="{FF2B5EF4-FFF2-40B4-BE49-F238E27FC236}">
                    <a16:creationId xmlns:a16="http://schemas.microsoft.com/office/drawing/2014/main" xmlns="" id="{08B49A2E-2A9D-46FD-AE9C-29462A33F0E6}"/>
                  </a:ext>
                </a:extLst>
              </p:cNvPr>
              <p:cNvSpPr txBox="1">
                <a:spLocks noRot="1" noChangeAspect="1" noMove="1" noResize="1" noEditPoints="1" noAdjustHandles="1" noChangeArrowheads="1" noChangeShapeType="1" noTextEdit="1"/>
              </p:cNvSpPr>
              <p:nvPr/>
            </p:nvSpPr>
            <p:spPr>
              <a:xfrm>
                <a:off x="787400" y="6934200"/>
                <a:ext cx="22987000" cy="2819400"/>
              </a:xfrm>
              <a:prstGeom prst="rect">
                <a:avLst/>
              </a:prstGeom>
              <a:blipFill rotWithShape="1">
                <a:blip r:embed="rId4"/>
                <a:stretch>
                  <a:fillRect l="-1166" r="-1193"/>
                </a:stretch>
              </a:blipFill>
              <a:ln>
                <a:solidFill>
                  <a:srgbClr val="00B0F0"/>
                </a:solid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xmlns="" id="{38EBBA79-CA7C-47C6-8241-0D3F4565FC9F}"/>
              </a:ext>
            </a:extLst>
          </p:cNvPr>
          <p:cNvGrpSpPr/>
          <p:nvPr/>
        </p:nvGrpSpPr>
        <p:grpSpPr>
          <a:xfrm>
            <a:off x="609600" y="1958469"/>
            <a:ext cx="3830136" cy="937131"/>
            <a:chOff x="534987" y="1599334"/>
            <a:chExt cx="3556158" cy="1224869"/>
          </a:xfrm>
        </p:grpSpPr>
        <p:sp>
          <p:nvSpPr>
            <p:cNvPr id="6"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8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2"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4"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8" name="Rectangle 17">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10"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8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2.8/30.</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9" name="Group 18"/>
          <p:cNvGrpSpPr>
            <a:grpSpLocks/>
          </p:cNvGrpSpPr>
          <p:nvPr/>
        </p:nvGrpSpPr>
        <p:grpSpPr bwMode="auto">
          <a:xfrm>
            <a:off x="769851" y="6925404"/>
            <a:ext cx="3657602" cy="1227996"/>
            <a:chOff x="224" y="489"/>
            <a:chExt cx="8044" cy="2524"/>
          </a:xfrm>
        </p:grpSpPr>
        <p:grpSp>
          <p:nvGrpSpPr>
            <p:cNvPr id="20" name="Group 136"/>
            <p:cNvGrpSpPr>
              <a:grpSpLocks/>
            </p:cNvGrpSpPr>
            <p:nvPr/>
          </p:nvGrpSpPr>
          <p:grpSpPr bwMode="auto">
            <a:xfrm>
              <a:off x="224" y="592"/>
              <a:ext cx="7571" cy="1585"/>
              <a:chOff x="315" y="602"/>
              <a:chExt cx="10653" cy="1961"/>
            </a:xfrm>
          </p:grpSpPr>
          <p:sp>
            <p:nvSpPr>
              <p:cNvPr id="22"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4"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1"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246141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wipe(up)">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wipe(up)">
                                      <p:cBhvr>
                                        <p:cTn id="12" dur="5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2209800"/>
            <a:ext cx="22783800" cy="77724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SG" b="1" dirty="0" smtClean="0"/>
          </a:p>
          <a:p>
            <a:pPr marL="0" lvl="0" indent="0">
              <a:buNone/>
            </a:pPr>
            <a:r>
              <a:rPr lang="en-SG" b="1" dirty="0" smtClean="0"/>
              <a:t>	</a:t>
            </a:r>
            <a:r>
              <a:rPr lang="en-SG" b="1" dirty="0" err="1" smtClean="0"/>
              <a:t>Phương</a:t>
            </a:r>
            <a:r>
              <a:rPr lang="en-SG" b="1" dirty="0" smtClean="0"/>
              <a:t> </a:t>
            </a:r>
            <a:r>
              <a:rPr lang="en-SG" b="1" dirty="0" err="1"/>
              <a:t>pháp</a:t>
            </a:r>
            <a:r>
              <a:rPr lang="en-SG" b="1" dirty="0"/>
              <a:t> </a:t>
            </a:r>
            <a:r>
              <a:rPr lang="en-SG" b="1" dirty="0" err="1"/>
              <a:t>lập</a:t>
            </a:r>
            <a:r>
              <a:rPr lang="en-SG" b="1" dirty="0"/>
              <a:t> </a:t>
            </a:r>
            <a:r>
              <a:rPr lang="en-SG" b="1" dirty="0" err="1"/>
              <a:t>luận</a:t>
            </a:r>
            <a:r>
              <a:rPr lang="en-SG" b="1" dirty="0"/>
              <a:t> </a:t>
            </a:r>
            <a:r>
              <a:rPr lang="en-SG" b="1" dirty="0" err="1"/>
              <a:t>bằng</a:t>
            </a:r>
            <a:r>
              <a:rPr lang="en-SG" b="1" dirty="0"/>
              <a:t> </a:t>
            </a:r>
            <a:r>
              <a:rPr lang="en-SG" b="1" dirty="0" err="1"/>
              <a:t>quy</a:t>
            </a:r>
            <a:r>
              <a:rPr lang="en-SG" b="1" dirty="0"/>
              <a:t> </a:t>
            </a:r>
            <a:r>
              <a:rPr lang="en-SG" b="1" dirty="0" err="1"/>
              <a:t>nạp</a:t>
            </a:r>
            <a:r>
              <a:rPr lang="en-SG" b="1" dirty="0"/>
              <a:t> </a:t>
            </a:r>
            <a:r>
              <a:rPr lang="en-SG" b="1" dirty="0" err="1"/>
              <a:t>không</a:t>
            </a:r>
            <a:r>
              <a:rPr lang="en-SG" b="1" dirty="0"/>
              <a:t> </a:t>
            </a:r>
            <a:r>
              <a:rPr lang="en-SG" b="1" dirty="0" err="1"/>
              <a:t>phải</a:t>
            </a:r>
            <a:r>
              <a:rPr lang="en-SG" b="1" dirty="0"/>
              <a:t> </a:t>
            </a:r>
            <a:r>
              <a:rPr lang="en-SG" b="1" dirty="0" err="1"/>
              <a:t>là</a:t>
            </a:r>
            <a:r>
              <a:rPr lang="en-SG" b="1" dirty="0"/>
              <a:t> </a:t>
            </a:r>
            <a:r>
              <a:rPr lang="en-SG" b="1" dirty="0" err="1"/>
              <a:t>một</a:t>
            </a:r>
            <a:r>
              <a:rPr lang="en-SG" b="1" dirty="0"/>
              <a:t> </a:t>
            </a:r>
            <a:r>
              <a:rPr lang="en-SG" b="1" dirty="0" err="1"/>
              <a:t>phát</a:t>
            </a:r>
            <a:r>
              <a:rPr lang="en-SG" b="1" dirty="0"/>
              <a:t> minh </a:t>
            </a:r>
            <a:r>
              <a:rPr lang="en-SG" b="1" dirty="0" err="1"/>
              <a:t>của</a:t>
            </a:r>
            <a:r>
              <a:rPr lang="en-SG" b="1" dirty="0"/>
              <a:t> </a:t>
            </a:r>
            <a:r>
              <a:rPr lang="en-SG" b="1" dirty="0" err="1"/>
              <a:t>một</a:t>
            </a:r>
            <a:r>
              <a:rPr lang="en-SG" b="1" dirty="0"/>
              <a:t> </a:t>
            </a:r>
            <a:r>
              <a:rPr lang="en-SG" b="1" dirty="0" err="1"/>
              <a:t>cá</a:t>
            </a:r>
            <a:r>
              <a:rPr lang="en-SG" b="1" dirty="0"/>
              <a:t> </a:t>
            </a:r>
            <a:r>
              <a:rPr lang="en-SG" b="1" dirty="0" err="1"/>
              <a:t>nhân</a:t>
            </a:r>
            <a:r>
              <a:rPr lang="en-SG" b="1" dirty="0"/>
              <a:t> </a:t>
            </a:r>
            <a:r>
              <a:rPr lang="en-SG" b="1" dirty="0" err="1"/>
              <a:t>tại</a:t>
            </a:r>
            <a:r>
              <a:rPr lang="en-SG" b="1" dirty="0"/>
              <a:t> </a:t>
            </a:r>
            <a:r>
              <a:rPr lang="en-SG" b="1" dirty="0" err="1"/>
              <a:t>một</a:t>
            </a:r>
            <a:r>
              <a:rPr lang="en-SG" b="1" dirty="0"/>
              <a:t> </a:t>
            </a:r>
            <a:r>
              <a:rPr lang="en-SG" b="1" dirty="0" err="1"/>
              <a:t>thời</a:t>
            </a:r>
            <a:r>
              <a:rPr lang="en-SG" b="1" dirty="0"/>
              <a:t> </a:t>
            </a:r>
            <a:r>
              <a:rPr lang="en-SG" b="1" dirty="0" err="1"/>
              <a:t>điểm</a:t>
            </a:r>
            <a:r>
              <a:rPr lang="en-SG" b="1" dirty="0"/>
              <a:t> </a:t>
            </a:r>
            <a:r>
              <a:rPr lang="en-SG" b="1" dirty="0" err="1"/>
              <a:t>cố</a:t>
            </a:r>
            <a:r>
              <a:rPr lang="en-SG" b="1" dirty="0"/>
              <a:t> </a:t>
            </a:r>
            <a:r>
              <a:rPr lang="en-SG" b="1" dirty="0" err="1"/>
              <a:t>định</a:t>
            </a:r>
            <a:r>
              <a:rPr lang="en-SG" b="1" dirty="0"/>
              <a:t> </a:t>
            </a:r>
            <a:r>
              <a:rPr lang="en-SG" b="1" dirty="0" err="1"/>
              <a:t>nào</a:t>
            </a:r>
            <a:r>
              <a:rPr lang="en-SG" b="1" dirty="0"/>
              <a:t>. </a:t>
            </a:r>
            <a:r>
              <a:rPr lang="en-SG" b="1" dirty="0" err="1"/>
              <a:t>Người</a:t>
            </a:r>
            <a:r>
              <a:rPr lang="en-SG" b="1" dirty="0"/>
              <a:t> ta </a:t>
            </a:r>
            <a:r>
              <a:rPr lang="en-SG" b="1" dirty="0" err="1"/>
              <a:t>cho</a:t>
            </a:r>
            <a:r>
              <a:rPr lang="en-SG" b="1" dirty="0"/>
              <a:t> </a:t>
            </a:r>
            <a:r>
              <a:rPr lang="en-SG" b="1" dirty="0" err="1"/>
              <a:t>rằng</a:t>
            </a:r>
            <a:r>
              <a:rPr lang="en-SG" b="1" dirty="0"/>
              <a:t> </a:t>
            </a:r>
            <a:r>
              <a:rPr lang="en-SG" b="1" dirty="0" err="1"/>
              <a:t>các</a:t>
            </a:r>
            <a:r>
              <a:rPr lang="en-SG" b="1" dirty="0"/>
              <a:t> </a:t>
            </a:r>
            <a:r>
              <a:rPr lang="en-SG" b="1" dirty="0" err="1"/>
              <a:t>nhà</a:t>
            </a:r>
            <a:r>
              <a:rPr lang="en-SG" b="1" dirty="0"/>
              <a:t> </a:t>
            </a:r>
            <a:r>
              <a:rPr lang="en-SG" b="1" dirty="0" err="1"/>
              <a:t>toán</a:t>
            </a:r>
            <a:r>
              <a:rPr lang="en-SG" b="1" dirty="0"/>
              <a:t> </a:t>
            </a:r>
            <a:r>
              <a:rPr lang="en-SG" b="1" dirty="0" err="1"/>
              <a:t>học</a:t>
            </a:r>
            <a:r>
              <a:rPr lang="en-SG" b="1" dirty="0"/>
              <a:t> </a:t>
            </a:r>
            <a:r>
              <a:rPr lang="en-SG" b="1" dirty="0" err="1"/>
              <a:t>Hy</a:t>
            </a:r>
            <a:r>
              <a:rPr lang="en-SG" b="1" dirty="0"/>
              <a:t> </a:t>
            </a:r>
            <a:r>
              <a:rPr lang="en-SG" b="1" dirty="0" err="1"/>
              <a:t>Lạp</a:t>
            </a:r>
            <a:r>
              <a:rPr lang="en-SG" b="1" dirty="0"/>
              <a:t> </a:t>
            </a:r>
            <a:r>
              <a:rPr lang="en-SG" b="1" dirty="0" err="1"/>
              <a:t>đã</a:t>
            </a:r>
            <a:r>
              <a:rPr lang="en-SG" b="1" dirty="0"/>
              <a:t> </a:t>
            </a:r>
            <a:r>
              <a:rPr lang="en-SG" b="1" dirty="0" err="1"/>
              <a:t>biết</a:t>
            </a:r>
            <a:r>
              <a:rPr lang="en-SG" b="1" dirty="0"/>
              <a:t> </a:t>
            </a:r>
            <a:r>
              <a:rPr lang="en-SG" b="1" dirty="0" err="1"/>
              <a:t>tới</a:t>
            </a:r>
            <a:r>
              <a:rPr lang="en-SG" b="1" dirty="0"/>
              <a:t> </a:t>
            </a:r>
            <a:r>
              <a:rPr lang="en-SG" b="1" dirty="0" err="1"/>
              <a:t>các</a:t>
            </a:r>
            <a:r>
              <a:rPr lang="en-SG" b="1" dirty="0"/>
              <a:t> </a:t>
            </a:r>
            <a:r>
              <a:rPr lang="en-SG" b="1" dirty="0" err="1"/>
              <a:t>nguyên</a:t>
            </a:r>
            <a:r>
              <a:rPr lang="en-SG" b="1" dirty="0"/>
              <a:t> </a:t>
            </a:r>
            <a:r>
              <a:rPr lang="en-SG" b="1" dirty="0" err="1"/>
              <a:t>lí</a:t>
            </a:r>
            <a:r>
              <a:rPr lang="en-SG" b="1" dirty="0"/>
              <a:t> </a:t>
            </a:r>
            <a:r>
              <a:rPr lang="en-SG" b="1" dirty="0" err="1"/>
              <a:t>quy</a:t>
            </a:r>
            <a:r>
              <a:rPr lang="en-SG" b="1" dirty="0"/>
              <a:t> </a:t>
            </a:r>
            <a:r>
              <a:rPr lang="en-SG" b="1" dirty="0" err="1"/>
              <a:t>nạp</a:t>
            </a:r>
            <a:r>
              <a:rPr lang="en-SG" b="1" dirty="0"/>
              <a:t>, </a:t>
            </a:r>
            <a:r>
              <a:rPr lang="en-SG" b="1" dirty="0" err="1"/>
              <a:t>nhưng</a:t>
            </a:r>
            <a:r>
              <a:rPr lang="en-SG" b="1" dirty="0"/>
              <a:t> </a:t>
            </a:r>
            <a:r>
              <a:rPr lang="en-SG" b="1" dirty="0" err="1"/>
              <a:t>không</a:t>
            </a:r>
            <a:r>
              <a:rPr lang="en-SG" b="1" dirty="0"/>
              <a:t> </a:t>
            </a:r>
            <a:r>
              <a:rPr lang="en-SG" b="1" dirty="0" err="1"/>
              <a:t>thật</a:t>
            </a:r>
            <a:r>
              <a:rPr lang="en-SG" b="1" dirty="0"/>
              <a:t> </a:t>
            </a:r>
            <a:r>
              <a:rPr lang="en-SG" b="1" dirty="0" err="1"/>
              <a:t>sự</a:t>
            </a:r>
            <a:r>
              <a:rPr lang="en-SG" b="1" dirty="0"/>
              <a:t> </a:t>
            </a:r>
            <a:r>
              <a:rPr lang="en-SG" b="1" dirty="0" err="1"/>
              <a:t>rõ</a:t>
            </a:r>
            <a:r>
              <a:rPr lang="en-SG" b="1" dirty="0"/>
              <a:t> </a:t>
            </a:r>
            <a:r>
              <a:rPr lang="en-SG" b="1" dirty="0" err="1"/>
              <a:t>ràng</a:t>
            </a:r>
            <a:r>
              <a:rPr lang="en-SG" b="1" dirty="0"/>
              <a:t>.</a:t>
            </a:r>
            <a:endParaRPr lang="en-US" b="1" dirty="0"/>
          </a:p>
          <a:p>
            <a:pPr marL="0" lvl="0" indent="0">
              <a:buNone/>
            </a:pPr>
            <a:r>
              <a:rPr lang="en-SG" b="1" dirty="0" smtClean="0"/>
              <a:t>	</a:t>
            </a:r>
            <a:r>
              <a:rPr lang="en-SG" b="1" dirty="0" err="1" smtClean="0"/>
              <a:t>Lập</a:t>
            </a:r>
            <a:r>
              <a:rPr lang="en-SG" b="1" dirty="0" smtClean="0"/>
              <a:t> </a:t>
            </a:r>
            <a:r>
              <a:rPr lang="en-SG" b="1" dirty="0" err="1"/>
              <a:t>luận</a:t>
            </a:r>
            <a:r>
              <a:rPr lang="en-SG" b="1" dirty="0"/>
              <a:t> </a:t>
            </a:r>
            <a:r>
              <a:rPr lang="en-SG" b="1" dirty="0" err="1"/>
              <a:t>bằng</a:t>
            </a:r>
            <a:r>
              <a:rPr lang="en-SG" b="1" dirty="0"/>
              <a:t> </a:t>
            </a:r>
            <a:r>
              <a:rPr lang="en-SG" b="1" dirty="0" err="1"/>
              <a:t>quy</a:t>
            </a:r>
            <a:r>
              <a:rPr lang="en-SG" b="1" dirty="0"/>
              <a:t> </a:t>
            </a:r>
            <a:r>
              <a:rPr lang="en-SG" b="1" dirty="0" err="1"/>
              <a:t>nạp</a:t>
            </a:r>
            <a:r>
              <a:rPr lang="en-SG" b="1" dirty="0"/>
              <a:t> </a:t>
            </a:r>
            <a:r>
              <a:rPr lang="en-SG" b="1" dirty="0" err="1"/>
              <a:t>lần</a:t>
            </a:r>
            <a:r>
              <a:rPr lang="en-SG" b="1" dirty="0"/>
              <a:t> </a:t>
            </a:r>
            <a:r>
              <a:rPr lang="en-SG" b="1" dirty="0" err="1"/>
              <a:t>đầu</a:t>
            </a:r>
            <a:r>
              <a:rPr lang="en-SG" b="1" dirty="0"/>
              <a:t> </a:t>
            </a:r>
            <a:r>
              <a:rPr lang="en-SG" b="1" dirty="0" err="1"/>
              <a:t>tiên</a:t>
            </a:r>
            <a:r>
              <a:rPr lang="en-SG" b="1" dirty="0"/>
              <a:t> </a:t>
            </a:r>
            <a:r>
              <a:rPr lang="en-SG" b="1" dirty="0" err="1"/>
              <a:t>xuất</a:t>
            </a:r>
            <a:r>
              <a:rPr lang="en-SG" b="1" dirty="0"/>
              <a:t> </a:t>
            </a:r>
            <a:r>
              <a:rPr lang="en-SG" b="1" dirty="0" err="1"/>
              <a:t>hiện</a:t>
            </a:r>
            <a:r>
              <a:rPr lang="en-SG" b="1" dirty="0"/>
              <a:t> </a:t>
            </a:r>
            <a:r>
              <a:rPr lang="en-SG" b="1" dirty="0" err="1"/>
              <a:t>một</a:t>
            </a:r>
            <a:r>
              <a:rPr lang="en-SG" b="1" dirty="0"/>
              <a:t> </a:t>
            </a:r>
            <a:r>
              <a:rPr lang="en-SG" b="1" dirty="0" err="1"/>
              <a:t>cách</a:t>
            </a:r>
            <a:r>
              <a:rPr lang="en-SG" b="1" dirty="0"/>
              <a:t> </a:t>
            </a:r>
            <a:r>
              <a:rPr lang="en-SG" b="1" dirty="0" err="1"/>
              <a:t>tường</a:t>
            </a:r>
            <a:r>
              <a:rPr lang="en-SG" b="1" dirty="0"/>
              <a:t> minh </a:t>
            </a:r>
            <a:r>
              <a:rPr lang="en-SG" b="1" dirty="0" err="1"/>
              <a:t>trong</a:t>
            </a:r>
            <a:r>
              <a:rPr lang="en-SG" b="1" dirty="0"/>
              <a:t> </a:t>
            </a:r>
            <a:r>
              <a:rPr lang="en-SG" b="1" dirty="0" err="1"/>
              <a:t>cuốn</a:t>
            </a:r>
            <a:r>
              <a:rPr lang="en-SG" b="1" dirty="0"/>
              <a:t> </a:t>
            </a:r>
            <a:r>
              <a:rPr lang="en-SG" b="1" dirty="0" err="1"/>
              <a:t>sách</a:t>
            </a:r>
            <a:r>
              <a:rPr lang="en-SG" b="1" dirty="0"/>
              <a:t> </a:t>
            </a:r>
            <a:r>
              <a:rPr lang="en-SG" b="1" i="1" dirty="0" err="1"/>
              <a:t>Arithmeticorum</a:t>
            </a:r>
            <a:r>
              <a:rPr lang="en-SG" b="1" i="1" dirty="0"/>
              <a:t> </a:t>
            </a:r>
            <a:r>
              <a:rPr lang="en-SG" b="1" i="1" dirty="0" err="1"/>
              <a:t>Libri</a:t>
            </a:r>
            <a:r>
              <a:rPr lang="en-SG" b="1" i="1" dirty="0"/>
              <a:t> Duo </a:t>
            </a:r>
            <a:r>
              <a:rPr lang="en-SG" b="1" dirty="0" err="1"/>
              <a:t>năm</a:t>
            </a:r>
            <a:r>
              <a:rPr lang="en-SG" b="1" dirty="0"/>
              <a:t> 1575 </a:t>
            </a:r>
            <a:r>
              <a:rPr lang="en-SG" b="1" dirty="0" err="1"/>
              <a:t>của</a:t>
            </a:r>
            <a:r>
              <a:rPr lang="en-SG" b="1" dirty="0"/>
              <a:t> </a:t>
            </a:r>
            <a:r>
              <a:rPr lang="en-SG" b="1" dirty="0" err="1"/>
              <a:t>nhà</a:t>
            </a:r>
            <a:r>
              <a:rPr lang="en-SG" b="1" dirty="0"/>
              <a:t> </a:t>
            </a:r>
            <a:r>
              <a:rPr lang="en-SG" b="1" dirty="0" err="1"/>
              <a:t>toán</a:t>
            </a:r>
            <a:r>
              <a:rPr lang="en-SG" b="1" dirty="0"/>
              <a:t> </a:t>
            </a:r>
            <a:r>
              <a:rPr lang="en-SG" b="1" dirty="0" err="1"/>
              <a:t>học</a:t>
            </a:r>
            <a:r>
              <a:rPr lang="en-SG" b="1" dirty="0"/>
              <a:t> </a:t>
            </a:r>
            <a:r>
              <a:rPr lang="en-SG" b="1" dirty="0" err="1"/>
              <a:t>và</a:t>
            </a:r>
            <a:r>
              <a:rPr lang="en-SG" b="1" dirty="0"/>
              <a:t> </a:t>
            </a:r>
            <a:r>
              <a:rPr lang="en-SG" b="1" dirty="0" err="1"/>
              <a:t>thiên</a:t>
            </a:r>
            <a:r>
              <a:rPr lang="en-SG" b="1" dirty="0"/>
              <a:t> </a:t>
            </a:r>
            <a:r>
              <a:rPr lang="en-SG" b="1" dirty="0" err="1"/>
              <a:t>văn</a:t>
            </a:r>
            <a:r>
              <a:rPr lang="en-SG" b="1" dirty="0"/>
              <a:t> </a:t>
            </a:r>
            <a:r>
              <a:rPr lang="en-SG" b="1" dirty="0" err="1"/>
              <a:t>học</a:t>
            </a:r>
            <a:r>
              <a:rPr lang="en-SG" b="1" dirty="0"/>
              <a:t> </a:t>
            </a:r>
            <a:r>
              <a:rPr lang="en-SG" b="1" dirty="0" err="1"/>
              <a:t>người</a:t>
            </a:r>
            <a:r>
              <a:rPr lang="en-SG" b="1" dirty="0"/>
              <a:t> Ý Francesco </a:t>
            </a:r>
            <a:r>
              <a:rPr lang="en-SG" b="1" dirty="0" err="1"/>
              <a:t>Maurolico</a:t>
            </a:r>
            <a:r>
              <a:rPr lang="en-SG" b="1" dirty="0"/>
              <a:t> (1494 – 1575).</a:t>
            </a:r>
            <a:endParaRPr lang="en-US" b="1" dirty="0"/>
          </a:p>
          <a:p>
            <a:pPr marL="0" lvl="0" indent="0">
              <a:buNone/>
            </a:pPr>
            <a:r>
              <a:rPr lang="en-SG" b="1" dirty="0" smtClean="0"/>
              <a:t>	</a:t>
            </a:r>
            <a:r>
              <a:rPr lang="en-SG" b="1" dirty="0" err="1" smtClean="0"/>
              <a:t>Nhà</a:t>
            </a:r>
            <a:r>
              <a:rPr lang="en-SG" b="1" dirty="0" smtClean="0"/>
              <a:t> </a:t>
            </a:r>
            <a:r>
              <a:rPr lang="en-SG" b="1" dirty="0" err="1"/>
              <a:t>toán</a:t>
            </a:r>
            <a:r>
              <a:rPr lang="en-SG" b="1" dirty="0"/>
              <a:t> </a:t>
            </a:r>
            <a:r>
              <a:rPr lang="en-SG" b="1" dirty="0" err="1"/>
              <a:t>học</a:t>
            </a:r>
            <a:r>
              <a:rPr lang="en-SG" b="1" dirty="0"/>
              <a:t> </a:t>
            </a:r>
            <a:r>
              <a:rPr lang="en-SG" b="1" dirty="0" err="1"/>
              <a:t>người</a:t>
            </a:r>
            <a:r>
              <a:rPr lang="en-SG" b="1" dirty="0"/>
              <a:t> </a:t>
            </a:r>
            <a:r>
              <a:rPr lang="en-SG" b="1" dirty="0" err="1"/>
              <a:t>Anh</a:t>
            </a:r>
            <a:r>
              <a:rPr lang="en-SG" b="1" dirty="0"/>
              <a:t> John Wallis (1616 – 1703) </a:t>
            </a:r>
            <a:r>
              <a:rPr lang="en-SG" b="1" dirty="0" err="1"/>
              <a:t>được</a:t>
            </a:r>
            <a:r>
              <a:rPr lang="en-SG" b="1" dirty="0"/>
              <a:t> </a:t>
            </a:r>
            <a:r>
              <a:rPr lang="en-SG" b="1" dirty="0" err="1"/>
              <a:t>coi</a:t>
            </a:r>
            <a:r>
              <a:rPr lang="en-SG" b="1" dirty="0"/>
              <a:t> </a:t>
            </a:r>
            <a:r>
              <a:rPr lang="en-SG" b="1" dirty="0" err="1"/>
              <a:t>là</a:t>
            </a:r>
            <a:r>
              <a:rPr lang="en-SG" b="1" dirty="0"/>
              <a:t> </a:t>
            </a:r>
            <a:r>
              <a:rPr lang="en-SG" b="1" dirty="0" err="1"/>
              <a:t>người</a:t>
            </a:r>
            <a:r>
              <a:rPr lang="en-SG" b="1" dirty="0"/>
              <a:t> </a:t>
            </a:r>
            <a:r>
              <a:rPr lang="en-SG" b="1" dirty="0" err="1"/>
              <a:t>đầu</a:t>
            </a:r>
            <a:r>
              <a:rPr lang="en-SG" b="1" dirty="0"/>
              <a:t> </a:t>
            </a:r>
            <a:r>
              <a:rPr lang="en-SG" b="1" dirty="0" err="1"/>
              <a:t>tiên</a:t>
            </a:r>
            <a:r>
              <a:rPr lang="en-SG" b="1" dirty="0"/>
              <a:t> </a:t>
            </a:r>
            <a:r>
              <a:rPr lang="en-SG" b="1" dirty="0" err="1"/>
              <a:t>sử</a:t>
            </a:r>
            <a:r>
              <a:rPr lang="en-SG" b="1" dirty="0"/>
              <a:t> </a:t>
            </a:r>
            <a:r>
              <a:rPr lang="en-SG" b="1" dirty="0" err="1"/>
              <a:t>dụng</a:t>
            </a:r>
            <a:r>
              <a:rPr lang="en-SG" b="1" dirty="0"/>
              <a:t> </a:t>
            </a:r>
            <a:r>
              <a:rPr lang="en-SG" b="1" dirty="0" err="1"/>
              <a:t>thuật</a:t>
            </a:r>
            <a:r>
              <a:rPr lang="en-SG" b="1" dirty="0"/>
              <a:t> </a:t>
            </a:r>
            <a:r>
              <a:rPr lang="en-SG" b="1" dirty="0" err="1"/>
              <a:t>ngữ</a:t>
            </a:r>
            <a:r>
              <a:rPr lang="en-SG" b="1" dirty="0"/>
              <a:t> </a:t>
            </a:r>
            <a:r>
              <a:rPr lang="en-SG" b="1" i="1" dirty="0" err="1"/>
              <a:t>quy</a:t>
            </a:r>
            <a:r>
              <a:rPr lang="en-SG" b="1" i="1" dirty="0"/>
              <a:t> </a:t>
            </a:r>
            <a:r>
              <a:rPr lang="en-SG" b="1" i="1" dirty="0" err="1"/>
              <a:t>nạp</a:t>
            </a:r>
            <a:r>
              <a:rPr lang="en-SG" b="1" dirty="0"/>
              <a:t>.</a:t>
            </a:r>
            <a:endParaRPr lang="en-US" b="1" dirty="0"/>
          </a:p>
        </p:txBody>
      </p:sp>
      <p:grpSp>
        <p:nvGrpSpPr>
          <p:cNvPr id="4" name="Group 47">
            <a:extLst>
              <a:ext uri="{FF2B5EF4-FFF2-40B4-BE49-F238E27FC236}">
                <a16:creationId xmlns:a16="http://schemas.microsoft.com/office/drawing/2014/main" xmlns="" id="{2DCF4D88-5528-4A45-A52B-62979C1A2796}"/>
              </a:ext>
            </a:extLst>
          </p:cNvPr>
          <p:cNvGrpSpPr/>
          <p:nvPr/>
        </p:nvGrpSpPr>
        <p:grpSpPr>
          <a:xfrm>
            <a:off x="8458200" y="1470082"/>
            <a:ext cx="7570737" cy="968318"/>
            <a:chOff x="739068" y="1515168"/>
            <a:chExt cx="6961968" cy="968444"/>
          </a:xfrm>
          <a:solidFill>
            <a:srgbClr val="FFC000"/>
          </a:solidFill>
        </p:grpSpPr>
        <p:sp>
          <p:nvSpPr>
            <p:cNvPr id="5" name="Freeform 71">
              <a:extLst>
                <a:ext uri="{FF2B5EF4-FFF2-40B4-BE49-F238E27FC236}">
                  <a16:creationId xmlns:a16="http://schemas.microsoft.com/office/drawing/2014/main" xmlns="" id="{B182EEDE-FE61-438B-B09A-FAD146A5C894}"/>
                </a:ext>
              </a:extLst>
            </p:cNvPr>
            <p:cNvSpPr>
              <a:spLocks/>
            </p:cNvSpPr>
            <p:nvPr/>
          </p:nvSpPr>
          <p:spPr bwMode="auto">
            <a:xfrm flipH="1">
              <a:off x="2981394" y="2066147"/>
              <a:ext cx="4400161"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6" name="Group 30">
              <a:extLst>
                <a:ext uri="{FF2B5EF4-FFF2-40B4-BE49-F238E27FC236}">
                  <a16:creationId xmlns:a16="http://schemas.microsoft.com/office/drawing/2014/main" xmlns="" id="{1A1FBF92-4D82-46CA-AD28-7BB6448D89A7}"/>
                </a:ext>
              </a:extLst>
            </p:cNvPr>
            <p:cNvGrpSpPr/>
            <p:nvPr/>
          </p:nvGrpSpPr>
          <p:grpSpPr>
            <a:xfrm>
              <a:off x="739068" y="1515168"/>
              <a:ext cx="6961968" cy="960427"/>
              <a:chOff x="739068" y="1515168"/>
              <a:chExt cx="6961968" cy="960427"/>
            </a:xfrm>
            <a:grpFill/>
          </p:grpSpPr>
          <p:sp>
            <p:nvSpPr>
              <p:cNvPr id="8" name="Freeform 71">
                <a:extLst>
                  <a:ext uri="{FF2B5EF4-FFF2-40B4-BE49-F238E27FC236}">
                    <a16:creationId xmlns:a16="http://schemas.microsoft.com/office/drawing/2014/main" xmlns="" id="{3F4E25BA-8BEE-4ED5-86AD-7C34B97DD03E}"/>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9" name="Oval 72">
                <a:extLst>
                  <a:ext uri="{FF2B5EF4-FFF2-40B4-BE49-F238E27FC236}">
                    <a16:creationId xmlns:a16="http://schemas.microsoft.com/office/drawing/2014/main" xmlns="" id="{E2FF9526-C779-4692-9A7F-4B427EEE7465}"/>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0" name="Freeform 73">
                <a:extLst>
                  <a:ext uri="{FF2B5EF4-FFF2-40B4-BE49-F238E27FC236}">
                    <a16:creationId xmlns:a16="http://schemas.microsoft.com/office/drawing/2014/main" xmlns="" id="{AAC2A5A0-C5A2-43A8-A070-2190F8B7124A}"/>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1" name="Freeform 74">
                <a:extLst>
                  <a:ext uri="{FF2B5EF4-FFF2-40B4-BE49-F238E27FC236}">
                    <a16:creationId xmlns:a16="http://schemas.microsoft.com/office/drawing/2014/main" xmlns="" id="{10D9B509-3979-4DEB-8E81-99959869713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2" name="Freeform 75">
                <a:extLst>
                  <a:ext uri="{FF2B5EF4-FFF2-40B4-BE49-F238E27FC236}">
                    <a16:creationId xmlns:a16="http://schemas.microsoft.com/office/drawing/2014/main" xmlns="" id="{40009F14-9D2A-4A4F-AF3F-1C48CD0C536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3" name="Freeform 76">
                <a:extLst>
                  <a:ext uri="{FF2B5EF4-FFF2-40B4-BE49-F238E27FC236}">
                    <a16:creationId xmlns:a16="http://schemas.microsoft.com/office/drawing/2014/main" xmlns="" id="{00FD4CED-A47F-4006-A9A5-ED4501ABA0F1}"/>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4" name="Freeform 77">
                <a:extLst>
                  <a:ext uri="{FF2B5EF4-FFF2-40B4-BE49-F238E27FC236}">
                    <a16:creationId xmlns:a16="http://schemas.microsoft.com/office/drawing/2014/main" xmlns="" id="{C53B4AF1-35B4-4C06-BB61-C9B4B8C80C54}"/>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5" name="Freeform 78">
                <a:extLst>
                  <a:ext uri="{FF2B5EF4-FFF2-40B4-BE49-F238E27FC236}">
                    <a16:creationId xmlns:a16="http://schemas.microsoft.com/office/drawing/2014/main" xmlns="" id="{82893775-E923-4CF8-A3AB-679DC768EE46}"/>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6" name="Freeform 79">
                <a:extLst>
                  <a:ext uri="{FF2B5EF4-FFF2-40B4-BE49-F238E27FC236}">
                    <a16:creationId xmlns:a16="http://schemas.microsoft.com/office/drawing/2014/main" xmlns="" id="{8AC36F26-5D62-4707-A33C-0581FACC7DE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7" name="Freeform 80">
                <a:extLst>
                  <a:ext uri="{FF2B5EF4-FFF2-40B4-BE49-F238E27FC236}">
                    <a16:creationId xmlns:a16="http://schemas.microsoft.com/office/drawing/2014/main" xmlns="" id="{2A10998B-79B7-4357-8C63-07EFFEF9783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8" name="Freeform 81">
                <a:extLst>
                  <a:ext uri="{FF2B5EF4-FFF2-40B4-BE49-F238E27FC236}">
                    <a16:creationId xmlns:a16="http://schemas.microsoft.com/office/drawing/2014/main" xmlns="" id="{3FF72A42-121E-4DA9-A1D8-6A3BCDBA91C8}"/>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19" name="Freeform 82">
                <a:extLst>
                  <a:ext uri="{FF2B5EF4-FFF2-40B4-BE49-F238E27FC236}">
                    <a16:creationId xmlns:a16="http://schemas.microsoft.com/office/drawing/2014/main" xmlns="" id="{D080E001-DD2A-430F-84BA-C5E867F81064}"/>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0" name="TextBox 43">
                <a:extLst>
                  <a:ext uri="{FF2B5EF4-FFF2-40B4-BE49-F238E27FC236}">
                    <a16:creationId xmlns:a16="http://schemas.microsoft.com/office/drawing/2014/main" xmlns="" id="{0B05D3AC-B780-4DD0-9BA5-D6DB2E688803}"/>
                  </a:ext>
                </a:extLst>
              </p:cNvPr>
              <p:cNvSpPr txBox="1"/>
              <p:nvPr/>
            </p:nvSpPr>
            <p:spPr>
              <a:xfrm>
                <a:off x="2132731" y="1706054"/>
                <a:ext cx="4422370" cy="7695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4400" b="1" dirty="0" smtClean="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EM CÓ BIẾT</a:t>
                </a:r>
                <a:endPar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endParaRPr>
              </a:p>
            </p:txBody>
          </p:sp>
        </p:grpSp>
      </p:grpSp>
    </p:spTree>
    <p:extLst>
      <p:ext uri="{BB962C8B-B14F-4D97-AF65-F5344CB8AC3E}">
        <p14:creationId xmlns:p14="http://schemas.microsoft.com/office/powerpoint/2010/main" val="545422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wipe(up)">
                                      <p:cBhvr>
                                        <p:cTn id="12" dur="5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Effect transition="in" filter="wipe(up)">
                                      <p:cBhvr>
                                        <p:cTn id="17" dur="500"/>
                                        <p:tgtEl>
                                          <p:spTgt spid="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3" end="3"/>
                                            </p:txEl>
                                          </p:spTgt>
                                        </p:tgtEl>
                                        <p:attrNameLst>
                                          <p:attrName>style.visibility</p:attrName>
                                        </p:attrNameLst>
                                      </p:cBhvr>
                                      <p:to>
                                        <p:strVal val="visible"/>
                                      </p:to>
                                    </p:set>
                                    <p:animEffect transition="in" filter="wipe(up)">
                                      <p:cBhvr>
                                        <p:cTn id="22"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533400" y="2108200"/>
                <a:ext cx="23393400" cy="1778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smtClean="0"/>
                  <a:t>                  </a:t>
                </a:r>
                <a:r>
                  <a:rPr lang="en-US" b="1" dirty="0" err="1" smtClean="0"/>
                  <a:t>Sử</a:t>
                </a:r>
                <a:r>
                  <a:rPr lang="en-US" b="1" dirty="0" smtClean="0"/>
                  <a:t> </a:t>
                </a:r>
                <a:r>
                  <a:rPr lang="en-US" b="1" dirty="0" err="1"/>
                  <a:t>dụng</a:t>
                </a:r>
                <a:r>
                  <a:rPr lang="en-US" b="1" dirty="0"/>
                  <a:t> </a:t>
                </a:r>
                <a:r>
                  <a:rPr lang="en-US" b="1" dirty="0" err="1"/>
                  <a:t>phương</a:t>
                </a:r>
                <a:r>
                  <a:rPr lang="en-US" b="1" dirty="0"/>
                  <a:t> </a:t>
                </a:r>
                <a:r>
                  <a:rPr lang="en-US" b="1" dirty="0" err="1"/>
                  <a:t>pháp</a:t>
                </a:r>
                <a:r>
                  <a:rPr lang="en-US" b="1" dirty="0"/>
                  <a:t> </a:t>
                </a:r>
                <a:r>
                  <a:rPr lang="en-US" b="1" dirty="0" err="1"/>
                  <a:t>quy</a:t>
                </a:r>
                <a:r>
                  <a:rPr lang="en-US" b="1" dirty="0"/>
                  <a:t> </a:t>
                </a:r>
                <a:r>
                  <a:rPr lang="en-US" b="1" dirty="0" err="1"/>
                  <a:t>nạp</a:t>
                </a:r>
                <a:r>
                  <a:rPr lang="en-US" b="1" dirty="0"/>
                  <a:t> </a:t>
                </a:r>
                <a:r>
                  <a:rPr lang="en-US" b="1" dirty="0" err="1"/>
                  <a:t>toán</a:t>
                </a:r>
                <a:r>
                  <a:rPr lang="en-US" b="1" dirty="0"/>
                  <a:t> </a:t>
                </a:r>
                <a:r>
                  <a:rPr lang="en-US" b="1" dirty="0" err="1"/>
                  <a:t>học</a:t>
                </a:r>
                <a:r>
                  <a:rPr lang="en-US" b="1" dirty="0"/>
                  <a:t>, </a:t>
                </a:r>
                <a:r>
                  <a:rPr lang="en-US" b="1" dirty="0" err="1"/>
                  <a:t>chứng</a:t>
                </a:r>
                <a:r>
                  <a:rPr lang="en-US" b="1" dirty="0"/>
                  <a:t> minh </a:t>
                </a:r>
                <a:r>
                  <a:rPr lang="en-US" b="1" dirty="0" err="1"/>
                  <a:t>rằng</a:t>
                </a:r>
                <a:r>
                  <a:rPr lang="en-US" b="1" dirty="0"/>
                  <a:t> </a:t>
                </a:r>
                <a:r>
                  <a:rPr lang="en-US" b="1" dirty="0" err="1"/>
                  <a:t>tổng</a:t>
                </a:r>
                <a:r>
                  <a:rPr lang="en-US" b="1" dirty="0"/>
                  <a:t> </a:t>
                </a:r>
                <a:r>
                  <a:rPr lang="en-US" b="1" dirty="0" err="1"/>
                  <a:t>các</a:t>
                </a:r>
                <a:r>
                  <a:rPr lang="en-US" b="1" dirty="0"/>
                  <a:t> </a:t>
                </a:r>
                <a:r>
                  <a:rPr lang="en-US" b="1" dirty="0" err="1"/>
                  <a:t>góc</a:t>
                </a:r>
                <a:r>
                  <a:rPr lang="en-US" b="1" dirty="0"/>
                  <a:t> </a:t>
                </a:r>
                <a:r>
                  <a:rPr lang="en-US" b="1" dirty="0" err="1"/>
                  <a:t>trong</a:t>
                </a:r>
                <a:r>
                  <a:rPr lang="en-US" b="1" dirty="0"/>
                  <a:t> </a:t>
                </a:r>
                <a:r>
                  <a:rPr lang="en-US" b="1" dirty="0" err="1"/>
                  <a:t>một</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𝒏</m:t>
                    </m:r>
                  </m:oMath>
                </a14:m>
                <a:r>
                  <a:rPr lang="en-US" b="1" dirty="0"/>
                  <a:t> </a:t>
                </a:r>
                <a:r>
                  <a:rPr lang="en-US" b="1" dirty="0" err="1"/>
                  <a:t>cạnh</a:t>
                </a:r>
                <a:r>
                  <a:rPr lang="en-US" b="1" dirty="0"/>
                  <a:t> </a:t>
                </a:r>
                <a14:m>
                  <m:oMath xmlns:m="http://schemas.openxmlformats.org/officeDocument/2006/math">
                    <m:d>
                      <m:dPr>
                        <m:ctrlPr>
                          <a:rPr lang="en-US" b="1" i="1">
                            <a:latin typeface="Cambria Math"/>
                          </a:rPr>
                        </m:ctrlPr>
                      </m:dPr>
                      <m:e>
                        <m:r>
                          <a:rPr lang="en-US" b="1" i="1">
                            <a:latin typeface="Cambria Math"/>
                          </a:rPr>
                          <m:t>𝒏</m:t>
                        </m:r>
                        <m:r>
                          <a:rPr lang="en-US" b="1" i="1">
                            <a:latin typeface="Cambria Math"/>
                          </a:rPr>
                          <m:t>≥</m:t>
                        </m:r>
                        <m:r>
                          <a:rPr lang="en-US" b="1" i="1">
                            <a:latin typeface="Cambria Math"/>
                          </a:rPr>
                          <m:t>𝟑</m:t>
                        </m:r>
                      </m:e>
                    </m:d>
                  </m:oMath>
                </a14:m>
                <a:r>
                  <a:rPr lang="en-US" b="1" dirty="0"/>
                  <a:t> </a:t>
                </a:r>
                <a:r>
                  <a:rPr lang="en-US" b="1" dirty="0" err="1"/>
                  <a:t>là</a:t>
                </a:r>
                <a:r>
                  <a:rPr lang="en-US" b="1" dirty="0"/>
                  <a:t> </a:t>
                </a:r>
                <a14:m>
                  <m:oMath xmlns:m="http://schemas.openxmlformats.org/officeDocument/2006/math">
                    <m:d>
                      <m:dPr>
                        <m:ctrlPr>
                          <a:rPr lang="en-US" b="1" i="1">
                            <a:latin typeface="Cambria Math"/>
                          </a:rPr>
                        </m:ctrlPr>
                      </m:dPr>
                      <m:e>
                        <m:r>
                          <a:rPr lang="en-US" b="1" i="1">
                            <a:latin typeface="Cambria Math"/>
                          </a:rPr>
                          <m:t>𝒏</m:t>
                        </m:r>
                        <m:r>
                          <a:rPr lang="en-US" b="1" i="1">
                            <a:latin typeface="Cambria Math"/>
                          </a:rPr>
                          <m:t>−</m:t>
                        </m:r>
                        <m:r>
                          <a:rPr lang="en-US" b="1" i="1">
                            <a:latin typeface="Cambria Math"/>
                          </a:rPr>
                          <m:t>𝟐</m:t>
                        </m:r>
                      </m:e>
                    </m:d>
                    <m:r>
                      <a:rPr lang="en-US" b="1">
                        <a:latin typeface="Cambria Math"/>
                      </a:rPr>
                      <m:t>.</m:t>
                    </m:r>
                    <m:r>
                      <a:rPr lang="en-US" b="1" i="1">
                        <a:latin typeface="Cambria Math"/>
                      </a:rPr>
                      <m:t>𝟏𝟖𝟎</m:t>
                    </m:r>
                    <m:r>
                      <a:rPr lang="en-US" b="1" i="1">
                        <a:latin typeface="Cambria Math"/>
                      </a:rPr>
                      <m:t>°</m:t>
                    </m:r>
                  </m:oMath>
                </a14:m>
                <a:r>
                  <a:rPr lang="en-US" b="1" dirty="0"/>
                  <a:t>.</a:t>
                </a:r>
              </a:p>
            </p:txBody>
          </p:sp>
        </mc:Choice>
        <mc:Fallback xmlns="">
          <p:sp>
            <p:nvSpPr>
              <p:cNvPr id="97" name="Title 1">
                <a:extLst>
                  <a:ext uri="{FF2B5EF4-FFF2-40B4-BE49-F238E27FC236}">
                    <a16:creationId xmlns:a16="http://schemas.microsoft.com/office/drawing/2014/main" xmlns="" xmlns:a14="http://schemas.microsoft.com/office/drawing/2010/main" id="{D87ADF89-46F9-4713-9744-A644701231B8}"/>
                  </a:ext>
                </a:extLst>
              </p:cNvPr>
              <p:cNvSpPr txBox="1">
                <a:spLocks noRot="1" noChangeAspect="1" noMove="1" noResize="1" noEditPoints="1" noAdjustHandles="1" noChangeArrowheads="1" noChangeShapeType="1" noTextEdit="1"/>
              </p:cNvSpPr>
              <p:nvPr/>
            </p:nvSpPr>
            <p:spPr>
              <a:xfrm>
                <a:off x="533400" y="2108200"/>
                <a:ext cx="23393400" cy="1778000"/>
              </a:xfrm>
              <a:prstGeom prst="rect">
                <a:avLst/>
              </a:prstGeom>
              <a:blipFill rotWithShape="1">
                <a:blip r:embed="rId3"/>
                <a:stretch>
                  <a:fillRect l="-1381" t="-13605" b="-8844"/>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533400" y="4613422"/>
                <a:ext cx="23393400" cy="514017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b="1" dirty="0" smtClean="0"/>
              </a:p>
              <a:p>
                <a:pPr marL="0" indent="0">
                  <a:buNone/>
                </a:pPr>
                <a:r>
                  <a:rPr lang="en-US" b="1" dirty="0" smtClean="0"/>
                  <a:t>Ta </a:t>
                </a:r>
                <a:r>
                  <a:rPr lang="en-US" b="1" dirty="0" err="1"/>
                  <a:t>chứng</a:t>
                </a:r>
                <a:r>
                  <a:rPr lang="en-US" b="1" dirty="0"/>
                  <a:t> minh </a:t>
                </a:r>
                <a:r>
                  <a:rPr lang="en-US" b="1" dirty="0" err="1"/>
                  <a:t>khẳng</a:t>
                </a:r>
                <a:r>
                  <a:rPr lang="en-US" b="1" dirty="0"/>
                  <a:t> </a:t>
                </a:r>
                <a:r>
                  <a:rPr lang="en-US" b="1" dirty="0" err="1"/>
                  <a:t>định</a:t>
                </a:r>
                <a:r>
                  <a:rPr lang="en-US" b="1" dirty="0"/>
                  <a:t> </a:t>
                </a:r>
                <a:r>
                  <a:rPr lang="en-US" b="1" dirty="0" err="1"/>
                  <a:t>trên</a:t>
                </a:r>
                <a:r>
                  <a:rPr lang="en-US" b="1" dirty="0"/>
                  <a:t> </a:t>
                </a:r>
                <a:r>
                  <a:rPr lang="en-US" b="1" dirty="0" err="1"/>
                  <a:t>bằng</a:t>
                </a:r>
                <a:r>
                  <a:rPr lang="en-US" b="1" dirty="0"/>
                  <a:t> </a:t>
                </a:r>
                <a:r>
                  <a:rPr lang="en-US" b="1" dirty="0" err="1"/>
                  <a:t>quy</a:t>
                </a:r>
                <a:r>
                  <a:rPr lang="en-US" b="1" dirty="0"/>
                  <a:t> </a:t>
                </a:r>
                <a:r>
                  <a:rPr lang="en-US" b="1" dirty="0" err="1"/>
                  <a:t>nạp</a:t>
                </a:r>
                <a:r>
                  <a:rPr lang="en-US" b="1" dirty="0"/>
                  <a:t> </a:t>
                </a:r>
                <a:r>
                  <a:rPr lang="en-US" b="1" dirty="0" err="1"/>
                  <a:t>theo</a:t>
                </a:r>
                <a:r>
                  <a:rPr lang="en-US" b="1" dirty="0"/>
                  <a:t> </a:t>
                </a:r>
                <a14:m>
                  <m:oMath xmlns:m="http://schemas.openxmlformats.org/officeDocument/2006/math">
                    <m:r>
                      <a:rPr lang="en-US" b="1" i="1">
                        <a:latin typeface="Cambria Math"/>
                      </a:rPr>
                      <m:t>𝒏</m:t>
                    </m:r>
                  </m:oMath>
                </a14:m>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𝟑</m:t>
                    </m:r>
                  </m:oMath>
                </a14:m>
                <a:r>
                  <a:rPr lang="en-US" b="1" dirty="0"/>
                  <a:t>.</a:t>
                </a:r>
              </a:p>
              <a:p>
                <a:pPr lvl="0"/>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𝟑</m:t>
                    </m:r>
                  </m:oMath>
                </a14:m>
                <a:r>
                  <a:rPr lang="en-US" b="1" dirty="0"/>
                  <a:t>, ta </a:t>
                </a:r>
                <a:r>
                  <a:rPr lang="en-US" b="1" dirty="0" err="1"/>
                  <a:t>có</a:t>
                </a:r>
                <a:r>
                  <a:rPr lang="en-US" b="1" dirty="0"/>
                  <a:t> </a:t>
                </a:r>
                <a:r>
                  <a:rPr lang="en-US" b="1" dirty="0" err="1"/>
                  <a:t>tổng</a:t>
                </a:r>
                <a:r>
                  <a:rPr lang="en-US" b="1" dirty="0"/>
                  <a:t> </a:t>
                </a:r>
                <a:r>
                  <a:rPr lang="en-US" b="1" dirty="0" err="1"/>
                  <a:t>ba</a:t>
                </a:r>
                <a:r>
                  <a:rPr lang="en-US" b="1" dirty="0"/>
                  <a:t> </a:t>
                </a:r>
                <a:r>
                  <a:rPr lang="en-US" b="1" dirty="0" err="1"/>
                  <a:t>góc</a:t>
                </a:r>
                <a:r>
                  <a:rPr lang="en-US" b="1" dirty="0"/>
                  <a:t> </a:t>
                </a:r>
                <a:r>
                  <a:rPr lang="en-US" b="1" dirty="0" err="1"/>
                  <a:t>của</a:t>
                </a:r>
                <a:r>
                  <a:rPr lang="en-US" b="1" dirty="0"/>
                  <a:t> </a:t>
                </a:r>
                <a:r>
                  <a:rPr lang="en-US" b="1" dirty="0" err="1"/>
                  <a:t>một</a:t>
                </a:r>
                <a:r>
                  <a:rPr lang="en-US" b="1" dirty="0"/>
                  <a:t> tam </a:t>
                </a:r>
                <a:r>
                  <a:rPr lang="en-US" b="1" dirty="0" err="1"/>
                  <a:t>giác</a:t>
                </a:r>
                <a:r>
                  <a:rPr lang="en-US" b="1" dirty="0"/>
                  <a:t> </a:t>
                </a:r>
                <a:r>
                  <a:rPr lang="en-US" b="1" dirty="0" err="1" smtClean="0"/>
                  <a:t>bằng</a:t>
                </a:r>
                <a:r>
                  <a:rPr lang="en-US" b="1" dirty="0" smtClean="0"/>
                  <a:t> </a:t>
                </a:r>
                <a14:m>
                  <m:oMath xmlns:m="http://schemas.openxmlformats.org/officeDocument/2006/math">
                    <m:r>
                      <a:rPr lang="en-US" b="1" i="1">
                        <a:latin typeface="Cambria Math"/>
                      </a:rPr>
                      <m:t>𝟏𝟖𝟎</m:t>
                    </m:r>
                    <m:r>
                      <a:rPr lang="en-US" b="1" i="1">
                        <a:latin typeface="Cambria Math"/>
                      </a:rPr>
                      <m:t>°=</m:t>
                    </m:r>
                    <m:d>
                      <m:dPr>
                        <m:ctrlPr>
                          <a:rPr lang="en-US" b="1" i="1">
                            <a:latin typeface="Cambria Math"/>
                          </a:rPr>
                        </m:ctrlPr>
                      </m:dPr>
                      <m:e>
                        <m:r>
                          <a:rPr lang="en-US" b="1" i="1">
                            <a:latin typeface="Cambria Math"/>
                          </a:rPr>
                          <m:t>𝟑</m:t>
                        </m:r>
                        <m:r>
                          <a:rPr lang="en-US" b="1" i="1">
                            <a:latin typeface="Cambria Math"/>
                          </a:rPr>
                          <m:t>−</m:t>
                        </m:r>
                        <m:r>
                          <a:rPr lang="en-US" b="1" i="1">
                            <a:latin typeface="Cambria Math"/>
                          </a:rPr>
                          <m:t>𝟐</m:t>
                        </m:r>
                      </m:e>
                    </m:d>
                    <m:r>
                      <a:rPr lang="en-US" b="1">
                        <a:latin typeface="Cambria Math"/>
                      </a:rPr>
                      <m:t>.</m:t>
                    </m:r>
                    <m:r>
                      <a:rPr lang="en-US" b="1" i="1">
                        <a:latin typeface="Cambria Math"/>
                      </a:rPr>
                      <m:t>𝟏𝟖𝟎</m:t>
                    </m:r>
                    <m:r>
                      <a:rPr lang="en-US" b="1" i="1">
                        <a:latin typeface="Cambria Math"/>
                      </a:rPr>
                      <m:t>°</m:t>
                    </m:r>
                  </m:oMath>
                </a14:m>
                <a:r>
                  <a:rPr lang="en-US" b="1" dirty="0"/>
                  <a:t>.</a:t>
                </a:r>
              </a:p>
              <a:p>
                <a:r>
                  <a:rPr lang="en-US" b="1" dirty="0" err="1"/>
                  <a:t>Vậy</a:t>
                </a:r>
                <a:r>
                  <a:rPr lang="en-US" b="1" dirty="0"/>
                  <a:t> </a:t>
                </a:r>
                <a:r>
                  <a:rPr lang="en-US" b="1" dirty="0" err="1"/>
                  <a:t>khẳng</a:t>
                </a:r>
                <a:r>
                  <a:rPr lang="en-US" b="1" dirty="0"/>
                  <a:t> </a:t>
                </a:r>
                <a:r>
                  <a:rPr lang="en-US" b="1" dirty="0" err="1"/>
                  <a:t>định</a:t>
                </a:r>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𝟑</m:t>
                    </m:r>
                  </m:oMath>
                </a14:m>
                <a:r>
                  <a:rPr lang="en-US" b="1" dirty="0"/>
                  <a:t>.</a:t>
                </a:r>
              </a:p>
              <a:p>
                <a:pPr marL="0" lvl="0" indent="0">
                  <a:buNone/>
                </a:pPr>
                <a:r>
                  <a:rPr lang="en-US" b="1" dirty="0" err="1"/>
                  <a:t>Giả</a:t>
                </a:r>
                <a:r>
                  <a:rPr lang="en-US" b="1" dirty="0"/>
                  <a:t> </a:t>
                </a:r>
                <a:r>
                  <a:rPr lang="en-US" b="1" dirty="0" err="1"/>
                  <a:t>sử</a:t>
                </a:r>
                <a:r>
                  <a:rPr lang="en-US" b="1" dirty="0"/>
                  <a:t> </a:t>
                </a:r>
                <a:r>
                  <a:rPr lang="en-US" b="1" dirty="0" err="1"/>
                  <a:t>khẳng</a:t>
                </a:r>
                <a:r>
                  <a:rPr lang="en-US" b="1" dirty="0"/>
                  <a:t> </a:t>
                </a:r>
                <a:r>
                  <a:rPr lang="en-US" b="1" dirty="0" err="1"/>
                  <a:t>định</a:t>
                </a:r>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𝟑</m:t>
                    </m:r>
                  </m:oMath>
                </a14:m>
                <a:r>
                  <a:rPr lang="en-US" b="1" dirty="0"/>
                  <a:t>, ta </a:t>
                </a:r>
                <a:r>
                  <a:rPr lang="en-US" b="1" dirty="0" err="1"/>
                  <a:t>chứng</a:t>
                </a:r>
                <a:r>
                  <a:rPr lang="en-US" b="1" dirty="0"/>
                  <a:t> minh </a:t>
                </a:r>
                <a:r>
                  <a:rPr lang="en-US" b="1" dirty="0" err="1"/>
                  <a:t>nó</a:t>
                </a:r>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smtClean="0"/>
                  <a:t>.</a:t>
                </a:r>
                <a:endParaRPr lang="en-US" b="1" dirty="0"/>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533400" y="4613422"/>
                <a:ext cx="23393400" cy="5140178"/>
              </a:xfrm>
              <a:prstGeom prst="rect">
                <a:avLst/>
              </a:prstGeom>
              <a:blipFill rotWithShape="1">
                <a:blip r:embed="rId4"/>
                <a:stretch>
                  <a:fillRect l="-1172"/>
                </a:stretch>
              </a:blipFill>
              <a:ln>
                <a:solidFill>
                  <a:srgbClr val="00B0F0"/>
                </a:solidFill>
              </a:ln>
            </p:spPr>
            <p:txBody>
              <a:bodyPr/>
              <a:lstStyle/>
              <a:p>
                <a:r>
                  <a:rPr lang="en-US">
                    <a:noFill/>
                  </a:rPr>
                  <a:t> </a:t>
                </a:r>
              </a:p>
            </p:txBody>
          </p:sp>
        </mc:Fallback>
      </mc:AlternateContent>
      <p:grpSp>
        <p:nvGrpSpPr>
          <p:cNvPr id="5" name="Group 4"/>
          <p:cNvGrpSpPr>
            <a:grpSpLocks/>
          </p:cNvGrpSpPr>
          <p:nvPr/>
        </p:nvGrpSpPr>
        <p:grpSpPr>
          <a:xfrm>
            <a:off x="762000" y="2070100"/>
            <a:ext cx="3581402" cy="1054099"/>
            <a:chOff x="22440" y="52856"/>
            <a:chExt cx="951718" cy="230002"/>
          </a:xfrm>
        </p:grpSpPr>
        <p:grpSp>
          <p:nvGrpSpPr>
            <p:cNvPr id="6" name="Group 5"/>
            <p:cNvGrpSpPr/>
            <p:nvPr/>
          </p:nvGrpSpPr>
          <p:grpSpPr>
            <a:xfrm>
              <a:off x="22440" y="59287"/>
              <a:ext cx="850471" cy="159855"/>
              <a:chOff x="31572" y="60276"/>
              <a:chExt cx="1196628" cy="197828"/>
            </a:xfrm>
          </p:grpSpPr>
          <p:sp>
            <p:nvSpPr>
              <p:cNvPr id="9" name="Arrow: Pentagon 25"/>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000" b="1" kern="1200">
                    <a:solidFill>
                      <a:srgbClr val="0000CC"/>
                    </a:solidFill>
                    <a:effectLst/>
                    <a:latin typeface="Calibri"/>
                    <a:ea typeface="Calibri"/>
                    <a:cs typeface="Times New Roman"/>
                  </a:rPr>
                  <a:t> </a:t>
                </a:r>
                <a:endParaRPr lang="en-US" sz="1200">
                  <a:effectLst/>
                  <a:latin typeface="Times New Roman"/>
                  <a:ea typeface="Calibri"/>
                  <a:cs typeface="Times New Roman"/>
                </a:endParaRPr>
              </a:p>
            </p:txBody>
          </p:sp>
          <p:sp>
            <p:nvSpPr>
              <p:cNvPr id="10" name="Arrow: Chevron 26"/>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sp>
            <p:nvSpPr>
              <p:cNvPr id="11" name="Arrow: Chevron 27"/>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grpSp>
        <p:sp>
          <p:nvSpPr>
            <p:cNvPr id="8" name="TextBox 56"/>
            <p:cNvSpPr txBox="1"/>
            <p:nvPr/>
          </p:nvSpPr>
          <p:spPr>
            <a:xfrm>
              <a:off x="220545" y="52856"/>
              <a:ext cx="753613" cy="23000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itchFamily="34" charset="0"/>
                  <a:ea typeface="Tahoma" pitchFamily="34" charset="0"/>
                  <a:cs typeface="Tahoma" pitchFamily="34" charset="0"/>
                </a:rPr>
                <a:t>Ví</a:t>
              </a:r>
              <a:r>
                <a:rPr lang="en-US" sz="4800" b="1" kern="1200" dirty="0">
                  <a:solidFill>
                    <a:srgbClr val="0000CC"/>
                  </a:solidFill>
                  <a:effectLst/>
                  <a:latin typeface="Tahoma" pitchFamily="34" charset="0"/>
                  <a:ea typeface="Tahoma" pitchFamily="34" charset="0"/>
                  <a:cs typeface="Tahoma" pitchFamily="34" charset="0"/>
                </a:rPr>
                <a:t> </a:t>
              </a:r>
              <a:r>
                <a:rPr lang="en-US" sz="4800" b="1" kern="1200" dirty="0" err="1">
                  <a:solidFill>
                    <a:srgbClr val="0000CC"/>
                  </a:solidFill>
                  <a:effectLst/>
                  <a:latin typeface="Tahoma" pitchFamily="34" charset="0"/>
                  <a:ea typeface="Tahoma" pitchFamily="34" charset="0"/>
                  <a:cs typeface="Tahoma" pitchFamily="34" charset="0"/>
                </a:rPr>
                <a:t>dụ</a:t>
              </a:r>
              <a:r>
                <a:rPr lang="en-US" sz="4800" b="1" kern="1200" dirty="0">
                  <a:solidFill>
                    <a:srgbClr val="0000CC"/>
                  </a:solidFill>
                  <a:effectLst/>
                  <a:latin typeface="Tahoma" pitchFamily="34" charset="0"/>
                  <a:ea typeface="Tahoma" pitchFamily="34" charset="0"/>
                  <a:cs typeface="Tahoma" pitchFamily="34" charset="0"/>
                </a:rPr>
                <a:t> </a:t>
              </a:r>
              <a:r>
                <a:rPr lang="en-US" sz="4800" b="1" kern="1200" dirty="0" smtClean="0">
                  <a:solidFill>
                    <a:srgbClr val="0000CC"/>
                  </a:solidFill>
                  <a:effectLst/>
                  <a:latin typeface="Tahoma" pitchFamily="34" charset="0"/>
                  <a:ea typeface="Tahoma" pitchFamily="34" charset="0"/>
                  <a:cs typeface="Tahoma" pitchFamily="34" charset="0"/>
                </a:rPr>
                <a:t>5.</a:t>
              </a:r>
              <a:endParaRPr lang="en-US" sz="4800" dirty="0">
                <a:effectLst/>
                <a:latin typeface="Tahoma" pitchFamily="34" charset="0"/>
                <a:ea typeface="Tahoma" pitchFamily="34" charset="0"/>
                <a:cs typeface="Tahoma" pitchFamily="34" charset="0"/>
              </a:endParaRPr>
            </a:p>
          </p:txBody>
        </p:sp>
      </p:grpSp>
      <p:grpSp>
        <p:nvGrpSpPr>
          <p:cNvPr id="13" name="Group 3"/>
          <p:cNvGrpSpPr>
            <a:grpSpLocks/>
          </p:cNvGrpSpPr>
          <p:nvPr/>
        </p:nvGrpSpPr>
        <p:grpSpPr bwMode="auto">
          <a:xfrm>
            <a:off x="609600" y="4639404"/>
            <a:ext cx="3886112" cy="1227996"/>
            <a:chOff x="224" y="489"/>
            <a:chExt cx="8044" cy="2524"/>
          </a:xfrm>
        </p:grpSpPr>
        <p:grpSp>
          <p:nvGrpSpPr>
            <p:cNvPr id="14" name="Group 136"/>
            <p:cNvGrpSpPr>
              <a:grpSpLocks/>
            </p:cNvGrpSpPr>
            <p:nvPr/>
          </p:nvGrpSpPr>
          <p:grpSpPr bwMode="auto">
            <a:xfrm>
              <a:off x="224" y="592"/>
              <a:ext cx="7571" cy="1585"/>
              <a:chOff x="315" y="602"/>
              <a:chExt cx="10653" cy="1961"/>
            </a:xfrm>
          </p:grpSpPr>
          <p:sp>
            <p:nvSpPr>
              <p:cNvPr id="16"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8"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5"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1781698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up)">
                                      <p:cBhvr>
                                        <p:cTn id="12" dur="1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3" end="3"/>
                                            </p:txEl>
                                          </p:spTgt>
                                        </p:tgtEl>
                                        <p:attrNameLst>
                                          <p:attrName>style.visibility</p:attrName>
                                        </p:attrNameLst>
                                      </p:cBhvr>
                                      <p:to>
                                        <p:strVal val="visible"/>
                                      </p:to>
                                    </p:set>
                                    <p:animEffect transition="in" filter="wipe(up)">
                                      <p:cBhvr>
                                        <p:cTn id="37" dur="500"/>
                                        <p:tgtEl>
                                          <p:spTgt spid="9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4" end="4"/>
                                            </p:txEl>
                                          </p:spTgt>
                                        </p:tgtEl>
                                        <p:attrNameLst>
                                          <p:attrName>style.visibility</p:attrName>
                                        </p:attrNameLst>
                                      </p:cBhvr>
                                      <p:to>
                                        <p:strVal val="visible"/>
                                      </p:to>
                                    </p:set>
                                    <p:animEffect transition="in" filter="wipe(up)">
                                      <p:cBhvr>
                                        <p:cTn id="42"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381000" y="1879601"/>
                <a:ext cx="23393400" cy="1778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smtClean="0"/>
                  <a:t>                  </a:t>
                </a:r>
                <a:r>
                  <a:rPr lang="en-US" b="1" dirty="0" err="1" smtClean="0"/>
                  <a:t>Sử</a:t>
                </a:r>
                <a:r>
                  <a:rPr lang="en-US" b="1" dirty="0" smtClean="0"/>
                  <a:t> </a:t>
                </a:r>
                <a:r>
                  <a:rPr lang="en-US" b="1" dirty="0" err="1"/>
                  <a:t>dụng</a:t>
                </a:r>
                <a:r>
                  <a:rPr lang="en-US" b="1" dirty="0"/>
                  <a:t> </a:t>
                </a:r>
                <a:r>
                  <a:rPr lang="en-US" b="1" dirty="0" err="1"/>
                  <a:t>phương</a:t>
                </a:r>
                <a:r>
                  <a:rPr lang="en-US" b="1" dirty="0"/>
                  <a:t> </a:t>
                </a:r>
                <a:r>
                  <a:rPr lang="en-US" b="1" dirty="0" err="1"/>
                  <a:t>pháp</a:t>
                </a:r>
                <a:r>
                  <a:rPr lang="en-US" b="1" dirty="0"/>
                  <a:t> </a:t>
                </a:r>
                <a:r>
                  <a:rPr lang="en-US" b="1" dirty="0" err="1"/>
                  <a:t>quy</a:t>
                </a:r>
                <a:r>
                  <a:rPr lang="en-US" b="1" dirty="0"/>
                  <a:t> </a:t>
                </a:r>
                <a:r>
                  <a:rPr lang="en-US" b="1" dirty="0" err="1"/>
                  <a:t>nạp</a:t>
                </a:r>
                <a:r>
                  <a:rPr lang="en-US" b="1" dirty="0"/>
                  <a:t> </a:t>
                </a:r>
                <a:r>
                  <a:rPr lang="en-US" b="1" dirty="0" err="1"/>
                  <a:t>toán</a:t>
                </a:r>
                <a:r>
                  <a:rPr lang="en-US" b="1" dirty="0"/>
                  <a:t> </a:t>
                </a:r>
                <a:r>
                  <a:rPr lang="en-US" b="1" dirty="0" err="1"/>
                  <a:t>học</a:t>
                </a:r>
                <a:r>
                  <a:rPr lang="en-US" b="1" dirty="0"/>
                  <a:t>, </a:t>
                </a:r>
                <a:r>
                  <a:rPr lang="en-US" b="1" dirty="0" err="1"/>
                  <a:t>chứng</a:t>
                </a:r>
                <a:r>
                  <a:rPr lang="en-US" b="1" dirty="0"/>
                  <a:t> minh </a:t>
                </a:r>
                <a:r>
                  <a:rPr lang="en-US" b="1" dirty="0" err="1"/>
                  <a:t>rằng</a:t>
                </a:r>
                <a:r>
                  <a:rPr lang="en-US" b="1" dirty="0"/>
                  <a:t> </a:t>
                </a:r>
                <a:r>
                  <a:rPr lang="en-US" b="1" dirty="0" err="1"/>
                  <a:t>tổng</a:t>
                </a:r>
                <a:r>
                  <a:rPr lang="en-US" b="1" dirty="0"/>
                  <a:t> </a:t>
                </a:r>
                <a:r>
                  <a:rPr lang="en-US" b="1" dirty="0" err="1"/>
                  <a:t>các</a:t>
                </a:r>
                <a:r>
                  <a:rPr lang="en-US" b="1" dirty="0"/>
                  <a:t> </a:t>
                </a:r>
                <a:r>
                  <a:rPr lang="en-US" b="1" dirty="0" err="1"/>
                  <a:t>góc</a:t>
                </a:r>
                <a:r>
                  <a:rPr lang="en-US" b="1" dirty="0"/>
                  <a:t> </a:t>
                </a:r>
                <a:r>
                  <a:rPr lang="en-US" b="1" dirty="0" err="1"/>
                  <a:t>trong</a:t>
                </a:r>
                <a:r>
                  <a:rPr lang="en-US" b="1" dirty="0"/>
                  <a:t> </a:t>
                </a:r>
                <a:r>
                  <a:rPr lang="en-US" b="1" dirty="0" err="1"/>
                  <a:t>một</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𝒏</m:t>
                    </m:r>
                  </m:oMath>
                </a14:m>
                <a:r>
                  <a:rPr lang="en-US" b="1" dirty="0"/>
                  <a:t> </a:t>
                </a:r>
                <a:r>
                  <a:rPr lang="en-US" b="1" dirty="0" err="1"/>
                  <a:t>cạnh</a:t>
                </a:r>
                <a:r>
                  <a:rPr lang="en-US" b="1" dirty="0"/>
                  <a:t> </a:t>
                </a:r>
                <a14:m>
                  <m:oMath xmlns:m="http://schemas.openxmlformats.org/officeDocument/2006/math">
                    <m:d>
                      <m:dPr>
                        <m:ctrlPr>
                          <a:rPr lang="en-US" b="1" i="1">
                            <a:latin typeface="Cambria Math"/>
                          </a:rPr>
                        </m:ctrlPr>
                      </m:dPr>
                      <m:e>
                        <m:r>
                          <a:rPr lang="en-US" b="1" i="1">
                            <a:latin typeface="Cambria Math"/>
                          </a:rPr>
                          <m:t>𝒏</m:t>
                        </m:r>
                        <m:r>
                          <a:rPr lang="en-US" b="1" i="1">
                            <a:latin typeface="Cambria Math"/>
                          </a:rPr>
                          <m:t>≥</m:t>
                        </m:r>
                        <m:r>
                          <a:rPr lang="en-US" b="1" i="1">
                            <a:latin typeface="Cambria Math"/>
                          </a:rPr>
                          <m:t>𝟑</m:t>
                        </m:r>
                      </m:e>
                    </m:d>
                  </m:oMath>
                </a14:m>
                <a:r>
                  <a:rPr lang="en-US" b="1" dirty="0"/>
                  <a:t> </a:t>
                </a:r>
                <a:r>
                  <a:rPr lang="en-US" b="1" dirty="0" err="1"/>
                  <a:t>là</a:t>
                </a:r>
                <a:r>
                  <a:rPr lang="en-US" b="1" dirty="0"/>
                  <a:t> </a:t>
                </a:r>
                <a14:m>
                  <m:oMath xmlns:m="http://schemas.openxmlformats.org/officeDocument/2006/math">
                    <m:d>
                      <m:dPr>
                        <m:ctrlPr>
                          <a:rPr lang="en-US" b="1" i="1">
                            <a:latin typeface="Cambria Math"/>
                          </a:rPr>
                        </m:ctrlPr>
                      </m:dPr>
                      <m:e>
                        <m:r>
                          <a:rPr lang="en-US" b="1" i="1">
                            <a:latin typeface="Cambria Math"/>
                          </a:rPr>
                          <m:t>𝒏</m:t>
                        </m:r>
                        <m:r>
                          <a:rPr lang="en-US" b="1" i="1">
                            <a:latin typeface="Cambria Math"/>
                          </a:rPr>
                          <m:t>−</m:t>
                        </m:r>
                        <m:r>
                          <a:rPr lang="en-US" b="1" i="1">
                            <a:latin typeface="Cambria Math"/>
                          </a:rPr>
                          <m:t>𝟐</m:t>
                        </m:r>
                      </m:e>
                    </m:d>
                    <m:r>
                      <a:rPr lang="en-US" b="1">
                        <a:latin typeface="Cambria Math"/>
                      </a:rPr>
                      <m:t>.</m:t>
                    </m:r>
                    <m:r>
                      <a:rPr lang="en-US" b="1" i="1">
                        <a:latin typeface="Cambria Math"/>
                      </a:rPr>
                      <m:t>𝟏𝟖𝟎</m:t>
                    </m:r>
                    <m:r>
                      <a:rPr lang="en-US" b="1" i="1">
                        <a:latin typeface="Cambria Math"/>
                      </a:rPr>
                      <m:t>°</m:t>
                    </m:r>
                  </m:oMath>
                </a14:m>
                <a:r>
                  <a:rPr lang="en-US" b="1" dirty="0"/>
                  <a:t>.</a:t>
                </a:r>
              </a:p>
            </p:txBody>
          </p:sp>
        </mc:Choice>
        <mc:Fallback xmlns="">
          <p:sp>
            <p:nvSpPr>
              <p:cNvPr id="97" name="Title 1">
                <a:extLst>
                  <a:ext uri="{FF2B5EF4-FFF2-40B4-BE49-F238E27FC236}">
                    <a16:creationId xmlns:a16="http://schemas.microsoft.com/office/drawing/2014/main" xmlns="" xmlns:a14="http://schemas.microsoft.com/office/drawing/2010/main" id="{D87ADF89-46F9-4713-9744-A644701231B8}"/>
                  </a:ext>
                </a:extLst>
              </p:cNvPr>
              <p:cNvSpPr txBox="1">
                <a:spLocks noRot="1" noChangeAspect="1" noMove="1" noResize="1" noEditPoints="1" noAdjustHandles="1" noChangeArrowheads="1" noChangeShapeType="1" noTextEdit="1"/>
              </p:cNvSpPr>
              <p:nvPr/>
            </p:nvSpPr>
            <p:spPr>
              <a:xfrm>
                <a:off x="381000" y="1879601"/>
                <a:ext cx="23393400" cy="1778000"/>
              </a:xfrm>
              <a:prstGeom prst="rect">
                <a:avLst/>
              </a:prstGeom>
              <a:blipFill rotWithShape="1">
                <a:blip r:embed="rId3"/>
                <a:stretch>
                  <a:fillRect l="-1381" t="-13605" b="-8844"/>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381000" y="4080022"/>
                <a:ext cx="15544800" cy="895017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endParaRPr lang="en-US" b="1" dirty="0" smtClean="0"/>
              </a:p>
              <a:p>
                <a:pPr marL="0" indent="0" algn="just">
                  <a:buNone/>
                </a:pPr>
                <a:r>
                  <a:rPr lang="en-US" b="1" dirty="0"/>
                  <a:t>Thật </a:t>
                </a:r>
                <a:r>
                  <a:rPr lang="en-US" b="1" dirty="0" err="1"/>
                  <a:t>vậy</a:t>
                </a:r>
                <a:r>
                  <a:rPr lang="en-US" b="1" dirty="0"/>
                  <a:t>, </a:t>
                </a:r>
                <a:r>
                  <a:rPr lang="en-US" b="1" dirty="0" err="1"/>
                  <a:t>xét</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cạnh</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sSub>
                      <m:sSubPr>
                        <m:ctrlPr>
                          <a:rPr lang="en-US" b="1" i="1">
                            <a:latin typeface="Cambria Math"/>
                          </a:rPr>
                        </m:ctrlPr>
                      </m:sSubPr>
                      <m:e>
                        <m:r>
                          <a:rPr lang="en-US" b="1" i="1">
                            <a:latin typeface="Cambria Math"/>
                          </a:rPr>
                          <m:t>𝑨</m:t>
                        </m:r>
                      </m:e>
                      <m:sub>
                        <m:r>
                          <a:rPr lang="en-US" b="1" i="1">
                            <a:latin typeface="Cambria Math"/>
                          </a:rPr>
                          <m:t>𝟐</m:t>
                        </m:r>
                      </m:sub>
                    </m:sSub>
                    <m:r>
                      <a:rPr lang="en-US" b="1">
                        <a:latin typeface="Cambria Math"/>
                      </a:rPr>
                      <m:t>...</m:t>
                    </m:r>
                    <m:sSub>
                      <m:sSubPr>
                        <m:ctrlPr>
                          <a:rPr lang="en-US" b="1" i="1">
                            <a:latin typeface="Cambria Math"/>
                          </a:rPr>
                        </m:ctrlPr>
                      </m:sSubPr>
                      <m:e>
                        <m:r>
                          <a:rPr lang="en-US" b="1" i="1">
                            <a:latin typeface="Cambria Math"/>
                          </a:rPr>
                          <m:t>𝑨</m:t>
                        </m:r>
                      </m:e>
                      <m:sub>
                        <m:r>
                          <a:rPr lang="en-US" b="1" i="1">
                            <a:latin typeface="Cambria Math"/>
                          </a:rPr>
                          <m:t>𝒌</m:t>
                        </m:r>
                      </m:sub>
                    </m:sSub>
                    <m:sSub>
                      <m:sSubPr>
                        <m:ctrlPr>
                          <a:rPr lang="en-US" b="1" i="1">
                            <a:latin typeface="Cambria Math"/>
                          </a:rPr>
                        </m:ctrlPr>
                      </m:sSubPr>
                      <m:e>
                        <m:r>
                          <a:rPr lang="en-US" b="1" i="1">
                            <a:latin typeface="Cambria Math"/>
                          </a:rPr>
                          <m:t>𝑨</m:t>
                        </m:r>
                      </m:e>
                      <m:sub>
                        <m:r>
                          <a:rPr lang="en-US" b="1" i="1">
                            <a:latin typeface="Cambria Math"/>
                          </a:rPr>
                          <m:t>𝒌</m:t>
                        </m:r>
                        <m:r>
                          <a:rPr lang="en-US" b="1" i="1">
                            <a:latin typeface="Cambria Math"/>
                          </a:rPr>
                          <m:t>+</m:t>
                        </m:r>
                        <m:r>
                          <a:rPr lang="en-US" b="1" i="1">
                            <a:latin typeface="Cambria Math"/>
                          </a:rPr>
                          <m:t>𝟏</m:t>
                        </m:r>
                      </m:sub>
                    </m:sSub>
                  </m:oMath>
                </a14:m>
                <a:r>
                  <a:rPr lang="en-US" b="1" dirty="0"/>
                  <a:t>, </a:t>
                </a:r>
                <a:r>
                  <a:rPr lang="en-US" b="1" dirty="0" err="1"/>
                  <a:t>nối</a:t>
                </a:r>
                <a:r>
                  <a:rPr lang="en-US" b="1" dirty="0"/>
                  <a:t> </a:t>
                </a:r>
                <a:r>
                  <a:rPr lang="en-US" b="1" dirty="0" err="1"/>
                  <a:t>hai</a:t>
                </a:r>
                <a:r>
                  <a:rPr lang="en-US" b="1" dirty="0"/>
                  <a:t> </a:t>
                </a:r>
                <a:r>
                  <a:rPr lang="en-US" b="1" dirty="0" err="1"/>
                  <a:t>đỉnh</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oMath>
                </a14:m>
                <a:r>
                  <a:rPr lang="en-US" b="1" dirty="0"/>
                  <a:t> </a:t>
                </a:r>
                <a:r>
                  <a:rPr lang="en-US" b="1" dirty="0" err="1"/>
                  <a:t>và</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𝒌</m:t>
                        </m:r>
                      </m:sub>
                    </m:sSub>
                  </m:oMath>
                </a14:m>
                <a:r>
                  <a:rPr lang="en-US" b="1" dirty="0"/>
                  <a:t> ta </a:t>
                </a:r>
                <a:r>
                  <a:rPr lang="en-US" b="1" dirty="0" err="1"/>
                  <a:t>được</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𝒌</m:t>
                    </m:r>
                  </m:oMath>
                </a14:m>
                <a:r>
                  <a:rPr lang="en-US" b="1" dirty="0"/>
                  <a:t> </a:t>
                </a:r>
                <a:r>
                  <a:rPr lang="en-US" b="1" dirty="0" err="1"/>
                  <a:t>cạnh</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sSub>
                      <m:sSubPr>
                        <m:ctrlPr>
                          <a:rPr lang="en-US" b="1" i="1">
                            <a:latin typeface="Cambria Math"/>
                          </a:rPr>
                        </m:ctrlPr>
                      </m:sSubPr>
                      <m:e>
                        <m:r>
                          <a:rPr lang="en-US" b="1" i="1">
                            <a:latin typeface="Cambria Math"/>
                          </a:rPr>
                          <m:t>𝑨</m:t>
                        </m:r>
                      </m:e>
                      <m:sub>
                        <m:r>
                          <a:rPr lang="en-US" b="1" i="1">
                            <a:latin typeface="Cambria Math"/>
                          </a:rPr>
                          <m:t>𝟐</m:t>
                        </m:r>
                      </m:sub>
                    </m:sSub>
                    <m:r>
                      <a:rPr lang="en-US" b="1">
                        <a:latin typeface="Cambria Math"/>
                      </a:rPr>
                      <m:t>...</m:t>
                    </m:r>
                    <m:sSub>
                      <m:sSubPr>
                        <m:ctrlPr>
                          <a:rPr lang="en-US" b="1" i="1">
                            <a:latin typeface="Cambria Math"/>
                          </a:rPr>
                        </m:ctrlPr>
                      </m:sSubPr>
                      <m:e>
                        <m:r>
                          <a:rPr lang="en-US" b="1" i="1">
                            <a:latin typeface="Cambria Math"/>
                          </a:rPr>
                          <m:t>𝑨</m:t>
                        </m:r>
                      </m:e>
                      <m:sub>
                        <m:r>
                          <a:rPr lang="en-US" b="1" i="1">
                            <a:latin typeface="Cambria Math"/>
                          </a:rPr>
                          <m:t>𝒌</m:t>
                        </m:r>
                      </m:sub>
                    </m:sSub>
                  </m:oMath>
                </a14:m>
                <a:r>
                  <a:rPr lang="en-US" b="1" dirty="0"/>
                  <a:t>. Theo </a:t>
                </a:r>
                <a:r>
                  <a:rPr lang="en-US" b="1" dirty="0" err="1"/>
                  <a:t>giả</a:t>
                </a:r>
                <a:r>
                  <a:rPr lang="en-US" b="1" dirty="0"/>
                  <a:t> </a:t>
                </a:r>
                <a:r>
                  <a:rPr lang="en-US" b="1" dirty="0" err="1"/>
                  <a:t>thiết</a:t>
                </a:r>
                <a:r>
                  <a:rPr lang="en-US" b="1" dirty="0"/>
                  <a:t> </a:t>
                </a:r>
                <a:r>
                  <a:rPr lang="en-US" b="1" dirty="0" err="1"/>
                  <a:t>quy</a:t>
                </a:r>
                <a:r>
                  <a:rPr lang="en-US" b="1" dirty="0"/>
                  <a:t> </a:t>
                </a:r>
                <a:r>
                  <a:rPr lang="en-US" b="1" dirty="0" err="1"/>
                  <a:t>nạp</a:t>
                </a:r>
                <a:r>
                  <a:rPr lang="en-US" b="1" dirty="0"/>
                  <a:t>, </a:t>
                </a:r>
                <a:r>
                  <a:rPr lang="en-US" b="1" dirty="0" err="1"/>
                  <a:t>tổng</a:t>
                </a:r>
                <a:r>
                  <a:rPr lang="en-US" b="1" dirty="0"/>
                  <a:t> </a:t>
                </a:r>
                <a:r>
                  <a:rPr lang="en-US" b="1" dirty="0" err="1"/>
                  <a:t>các</a:t>
                </a:r>
                <a:r>
                  <a:rPr lang="en-US" b="1" dirty="0"/>
                  <a:t> </a:t>
                </a:r>
                <a:r>
                  <a:rPr lang="en-US" b="1" dirty="0" err="1"/>
                  <a:t>góc</a:t>
                </a:r>
                <a:r>
                  <a:rPr lang="en-US" b="1" dirty="0"/>
                  <a:t> </a:t>
                </a:r>
                <a:r>
                  <a:rPr lang="en-US" b="1" dirty="0" err="1"/>
                  <a:t>của</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𝒌</m:t>
                    </m:r>
                  </m:oMath>
                </a14:m>
                <a:r>
                  <a:rPr lang="en-US" b="1" dirty="0"/>
                  <a:t> </a:t>
                </a:r>
                <a:r>
                  <a:rPr lang="en-US" b="1" dirty="0" err="1"/>
                  <a:t>cạnh</a:t>
                </a:r>
                <a:r>
                  <a:rPr lang="en-US" b="1" dirty="0"/>
                  <a:t> </a:t>
                </a:r>
                <a:r>
                  <a:rPr lang="en-US" b="1" dirty="0" err="1"/>
                  <a:t>này</a:t>
                </a:r>
                <a:r>
                  <a:rPr lang="en-US" b="1" dirty="0"/>
                  <a:t> </a:t>
                </a:r>
                <a:r>
                  <a:rPr lang="en-US" b="1" dirty="0" err="1"/>
                  <a:t>bằng</a:t>
                </a:r>
                <a:r>
                  <a:rPr lang="en-US" b="1" dirty="0"/>
                  <a:t> </a:t>
                </a:r>
                <a14:m>
                  <m:oMath xmlns:m="http://schemas.openxmlformats.org/officeDocument/2006/math">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r>
                      <a:rPr lang="en-US" b="1">
                        <a:latin typeface="Cambria Math"/>
                      </a:rPr>
                      <m:t>.</m:t>
                    </m:r>
                    <m:r>
                      <a:rPr lang="en-US" b="1" i="1">
                        <a:latin typeface="Cambria Math"/>
                      </a:rPr>
                      <m:t>𝟏𝟖𝟎</m:t>
                    </m:r>
                    <m:r>
                      <a:rPr lang="en-US" b="1" i="1">
                        <a:latin typeface="Cambria Math"/>
                      </a:rPr>
                      <m:t>°</m:t>
                    </m:r>
                  </m:oMath>
                </a14:m>
                <a:r>
                  <a:rPr lang="en-US" b="1" dirty="0"/>
                  <a:t>.</a:t>
                </a:r>
              </a:p>
              <a:p>
                <a:pPr marL="0" indent="0" algn="just">
                  <a:buNone/>
                </a:pPr>
                <a:r>
                  <a:rPr lang="en-US" b="1" dirty="0" err="1"/>
                  <a:t>Dễ</a:t>
                </a:r>
                <a:r>
                  <a:rPr lang="en-US" b="1" dirty="0"/>
                  <a:t> </a:t>
                </a:r>
                <a:r>
                  <a:rPr lang="en-US" b="1" dirty="0" err="1"/>
                  <a:t>thấy</a:t>
                </a:r>
                <a:r>
                  <a:rPr lang="en-US" b="1" dirty="0"/>
                  <a:t> </a:t>
                </a:r>
                <a:r>
                  <a:rPr lang="en-US" b="1" dirty="0" err="1"/>
                  <a:t>tổng</a:t>
                </a:r>
                <a:r>
                  <a:rPr lang="en-US" b="1" dirty="0"/>
                  <a:t> </a:t>
                </a:r>
                <a:r>
                  <a:rPr lang="en-US" b="1" dirty="0" err="1"/>
                  <a:t>các</a:t>
                </a:r>
                <a:r>
                  <a:rPr lang="en-US" b="1" dirty="0"/>
                  <a:t> </a:t>
                </a:r>
                <a:r>
                  <a:rPr lang="en-US" b="1" dirty="0" err="1"/>
                  <a:t>góc</a:t>
                </a:r>
                <a:r>
                  <a:rPr lang="en-US" b="1" dirty="0"/>
                  <a:t> </a:t>
                </a:r>
                <a:r>
                  <a:rPr lang="en-US" b="1" dirty="0" err="1"/>
                  <a:t>của</a:t>
                </a:r>
                <a:r>
                  <a:rPr lang="en-US" b="1" dirty="0"/>
                  <a:t> </a:t>
                </a:r>
                <a:r>
                  <a:rPr lang="en-US" b="1" dirty="0" err="1"/>
                  <a:t>đa</a:t>
                </a:r>
                <a:r>
                  <a:rPr lang="en-US" b="1" dirty="0"/>
                  <a:t> </a:t>
                </a:r>
                <a:r>
                  <a:rPr lang="en-US" b="1" dirty="0" err="1"/>
                  <a:t>giác</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sSub>
                      <m:sSubPr>
                        <m:ctrlPr>
                          <a:rPr lang="en-US" b="1" i="1">
                            <a:latin typeface="Cambria Math"/>
                          </a:rPr>
                        </m:ctrlPr>
                      </m:sSubPr>
                      <m:e>
                        <m:r>
                          <a:rPr lang="en-US" b="1" i="1">
                            <a:latin typeface="Cambria Math"/>
                          </a:rPr>
                          <m:t>𝑨</m:t>
                        </m:r>
                      </m:e>
                      <m:sub>
                        <m:r>
                          <a:rPr lang="en-US" b="1" i="1">
                            <a:latin typeface="Cambria Math"/>
                          </a:rPr>
                          <m:t>𝟐</m:t>
                        </m:r>
                      </m:sub>
                    </m:sSub>
                    <m:r>
                      <a:rPr lang="en-US" b="1">
                        <a:latin typeface="Cambria Math"/>
                      </a:rPr>
                      <m:t>...</m:t>
                    </m:r>
                    <m:sSub>
                      <m:sSubPr>
                        <m:ctrlPr>
                          <a:rPr lang="en-US" b="1" i="1">
                            <a:latin typeface="Cambria Math"/>
                          </a:rPr>
                        </m:ctrlPr>
                      </m:sSubPr>
                      <m:e>
                        <m:r>
                          <a:rPr lang="en-US" b="1" i="1">
                            <a:latin typeface="Cambria Math"/>
                          </a:rPr>
                          <m:t>𝑨</m:t>
                        </m:r>
                      </m:e>
                      <m:sub>
                        <m:r>
                          <a:rPr lang="en-US" b="1" i="1">
                            <a:latin typeface="Cambria Math"/>
                          </a:rPr>
                          <m:t>𝒌</m:t>
                        </m:r>
                      </m:sub>
                    </m:sSub>
                    <m:sSub>
                      <m:sSubPr>
                        <m:ctrlPr>
                          <a:rPr lang="en-US" b="1" i="1">
                            <a:latin typeface="Cambria Math"/>
                          </a:rPr>
                        </m:ctrlPr>
                      </m:sSubPr>
                      <m:e>
                        <m:r>
                          <a:rPr lang="en-US" b="1" i="1">
                            <a:latin typeface="Cambria Math"/>
                          </a:rPr>
                          <m:t>𝑨</m:t>
                        </m:r>
                      </m:e>
                      <m:sub>
                        <m:r>
                          <a:rPr lang="en-US" b="1" i="1">
                            <a:latin typeface="Cambria Math"/>
                          </a:rPr>
                          <m:t>𝒌</m:t>
                        </m:r>
                        <m:r>
                          <a:rPr lang="en-US" b="1" i="1">
                            <a:latin typeface="Cambria Math"/>
                          </a:rPr>
                          <m:t>+</m:t>
                        </m:r>
                        <m:r>
                          <a:rPr lang="en-US" b="1" i="1">
                            <a:latin typeface="Cambria Math"/>
                          </a:rPr>
                          <m:t>𝟏</m:t>
                        </m:r>
                      </m:sub>
                    </m:sSub>
                  </m:oMath>
                </a14:m>
                <a:r>
                  <a:rPr lang="en-US" b="1" dirty="0"/>
                  <a:t> </a:t>
                </a:r>
                <a:r>
                  <a:rPr lang="en-US" b="1" dirty="0" err="1"/>
                  <a:t>bằng</a:t>
                </a:r>
                <a:r>
                  <a:rPr lang="en-US" b="1" dirty="0"/>
                  <a:t> </a:t>
                </a:r>
                <a:r>
                  <a:rPr lang="en-US" b="1" dirty="0" err="1"/>
                  <a:t>tổng</a:t>
                </a:r>
                <a:r>
                  <a:rPr lang="en-US" b="1" dirty="0"/>
                  <a:t> </a:t>
                </a:r>
                <a:r>
                  <a:rPr lang="en-US" b="1" dirty="0" err="1"/>
                  <a:t>các</a:t>
                </a:r>
                <a:r>
                  <a:rPr lang="en-US" b="1" dirty="0"/>
                  <a:t> </a:t>
                </a:r>
                <a:r>
                  <a:rPr lang="en-US" b="1" dirty="0" err="1"/>
                  <a:t>góc</a:t>
                </a:r>
                <a:r>
                  <a:rPr lang="en-US" b="1" dirty="0"/>
                  <a:t> </a:t>
                </a:r>
                <a:r>
                  <a:rPr lang="en-US" b="1" dirty="0" err="1"/>
                  <a:t>của</a:t>
                </a:r>
                <a:r>
                  <a:rPr lang="en-US" b="1" dirty="0"/>
                  <a:t> </a:t>
                </a:r>
                <a:r>
                  <a:rPr lang="en-US" b="1" dirty="0" err="1"/>
                  <a:t>đa</a:t>
                </a:r>
                <a:r>
                  <a:rPr lang="en-US" b="1" dirty="0"/>
                  <a:t> </a:t>
                </a:r>
                <a:r>
                  <a:rPr lang="en-US" b="1" dirty="0" err="1"/>
                  <a:t>giác</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𝟏</m:t>
                        </m:r>
                      </m:sub>
                    </m:sSub>
                    <m:sSub>
                      <m:sSubPr>
                        <m:ctrlPr>
                          <a:rPr lang="en-US" b="1" i="1">
                            <a:latin typeface="Cambria Math"/>
                          </a:rPr>
                        </m:ctrlPr>
                      </m:sSubPr>
                      <m:e>
                        <m:r>
                          <a:rPr lang="en-US" b="1" i="1">
                            <a:latin typeface="Cambria Math"/>
                          </a:rPr>
                          <m:t>𝑨</m:t>
                        </m:r>
                      </m:e>
                      <m:sub>
                        <m:r>
                          <a:rPr lang="en-US" b="1" i="1">
                            <a:latin typeface="Cambria Math"/>
                          </a:rPr>
                          <m:t>𝟐</m:t>
                        </m:r>
                      </m:sub>
                    </m:sSub>
                    <m:r>
                      <a:rPr lang="en-US" b="1">
                        <a:latin typeface="Cambria Math"/>
                      </a:rPr>
                      <m:t>...</m:t>
                    </m:r>
                    <m:sSub>
                      <m:sSubPr>
                        <m:ctrlPr>
                          <a:rPr lang="en-US" b="1" i="1">
                            <a:latin typeface="Cambria Math"/>
                          </a:rPr>
                        </m:ctrlPr>
                      </m:sSubPr>
                      <m:e>
                        <m:r>
                          <a:rPr lang="en-US" b="1" i="1">
                            <a:latin typeface="Cambria Math"/>
                          </a:rPr>
                          <m:t>𝑨</m:t>
                        </m:r>
                      </m:e>
                      <m:sub>
                        <m:r>
                          <a:rPr lang="en-US" b="1" i="1">
                            <a:latin typeface="Cambria Math"/>
                          </a:rPr>
                          <m:t>𝒌</m:t>
                        </m:r>
                      </m:sub>
                    </m:sSub>
                  </m:oMath>
                </a14:m>
                <a:r>
                  <a:rPr lang="en-US" b="1" dirty="0"/>
                  <a:t> </a:t>
                </a:r>
                <a:r>
                  <a:rPr lang="en-US" b="1" dirty="0" err="1"/>
                  <a:t>cộng</a:t>
                </a:r>
                <a:r>
                  <a:rPr lang="en-US" b="1" dirty="0"/>
                  <a:t> </a:t>
                </a:r>
                <a:r>
                  <a:rPr lang="en-US" b="1" dirty="0" err="1"/>
                  <a:t>với</a:t>
                </a:r>
                <a:r>
                  <a:rPr lang="en-US" b="1" dirty="0"/>
                  <a:t> </a:t>
                </a:r>
                <a:r>
                  <a:rPr lang="en-US" b="1" dirty="0" err="1"/>
                  <a:t>tổng</a:t>
                </a:r>
                <a:r>
                  <a:rPr lang="en-US" b="1" dirty="0"/>
                  <a:t> </a:t>
                </a:r>
                <a:r>
                  <a:rPr lang="en-US" b="1" dirty="0" err="1"/>
                  <a:t>các</a:t>
                </a:r>
                <a:r>
                  <a:rPr lang="en-US" b="1" dirty="0"/>
                  <a:t> </a:t>
                </a:r>
                <a:r>
                  <a:rPr lang="en-US" b="1" dirty="0" err="1"/>
                  <a:t>góc</a:t>
                </a:r>
                <a:r>
                  <a:rPr lang="en-US" b="1" dirty="0"/>
                  <a:t> </a:t>
                </a:r>
                <a:r>
                  <a:rPr lang="en-US" b="1" dirty="0" err="1"/>
                  <a:t>của</a:t>
                </a:r>
                <a:r>
                  <a:rPr lang="en-US" b="1" dirty="0"/>
                  <a:t> tam </a:t>
                </a:r>
                <a:r>
                  <a:rPr lang="en-US" b="1" dirty="0" err="1"/>
                  <a:t>giác</a:t>
                </a:r>
                <a:r>
                  <a:rPr lang="en-US" b="1" dirty="0"/>
                  <a:t> </a:t>
                </a:r>
                <a14:m>
                  <m:oMath xmlns:m="http://schemas.openxmlformats.org/officeDocument/2006/math">
                    <m:sSub>
                      <m:sSubPr>
                        <m:ctrlPr>
                          <a:rPr lang="en-US" b="1" i="1">
                            <a:latin typeface="Cambria Math"/>
                          </a:rPr>
                        </m:ctrlPr>
                      </m:sSubPr>
                      <m:e>
                        <m:r>
                          <a:rPr lang="en-US" b="1" i="1">
                            <a:latin typeface="Cambria Math"/>
                          </a:rPr>
                          <m:t>𝑨</m:t>
                        </m:r>
                      </m:e>
                      <m:sub>
                        <m:r>
                          <a:rPr lang="en-US" b="1" i="1">
                            <a:latin typeface="Cambria Math"/>
                          </a:rPr>
                          <m:t>𝒌</m:t>
                        </m:r>
                        <m:r>
                          <a:rPr lang="en-US" b="1" i="1">
                            <a:latin typeface="Cambria Math"/>
                          </a:rPr>
                          <m:t>+</m:t>
                        </m:r>
                        <m:r>
                          <a:rPr lang="en-US" b="1" i="1">
                            <a:latin typeface="Cambria Math"/>
                          </a:rPr>
                          <m:t>𝟏</m:t>
                        </m:r>
                      </m:sub>
                    </m:sSub>
                    <m:sSub>
                      <m:sSubPr>
                        <m:ctrlPr>
                          <a:rPr lang="en-US" b="1" i="1">
                            <a:latin typeface="Cambria Math"/>
                          </a:rPr>
                        </m:ctrlPr>
                      </m:sSubPr>
                      <m:e>
                        <m:r>
                          <a:rPr lang="en-US" b="1" i="1">
                            <a:latin typeface="Cambria Math"/>
                          </a:rPr>
                          <m:t>𝑨</m:t>
                        </m:r>
                      </m:e>
                      <m:sub>
                        <m:r>
                          <a:rPr lang="en-US" b="1" i="1">
                            <a:latin typeface="Cambria Math"/>
                          </a:rPr>
                          <m:t>𝒌</m:t>
                        </m:r>
                      </m:sub>
                    </m:sSub>
                    <m:sSub>
                      <m:sSubPr>
                        <m:ctrlPr>
                          <a:rPr lang="en-US" b="1" i="1">
                            <a:latin typeface="Cambria Math"/>
                          </a:rPr>
                        </m:ctrlPr>
                      </m:sSubPr>
                      <m:e>
                        <m:r>
                          <a:rPr lang="en-US" b="1" i="1">
                            <a:latin typeface="Cambria Math"/>
                          </a:rPr>
                          <m:t>𝑨</m:t>
                        </m:r>
                      </m:e>
                      <m:sub>
                        <m:r>
                          <a:rPr lang="en-US" b="1" i="1">
                            <a:latin typeface="Cambria Math"/>
                          </a:rPr>
                          <m:t>𝟏</m:t>
                        </m:r>
                      </m:sub>
                    </m:sSub>
                  </m:oMath>
                </a14:m>
                <a:r>
                  <a:rPr lang="en-US" b="1" dirty="0"/>
                  <a:t>, </a:t>
                </a:r>
                <a:r>
                  <a:rPr lang="en-US" b="1" dirty="0" err="1"/>
                  <a:t>tức</a:t>
                </a:r>
                <a:r>
                  <a:rPr lang="en-US" b="1" dirty="0"/>
                  <a:t> </a:t>
                </a:r>
                <a:r>
                  <a:rPr lang="en-US" b="1" dirty="0" err="1"/>
                  <a:t>là</a:t>
                </a:r>
                <a:r>
                  <a:rPr lang="en-US" b="1" dirty="0"/>
                  <a:t> </a:t>
                </a:r>
                <a:r>
                  <a:rPr lang="en-US" b="1" dirty="0" err="1"/>
                  <a:t>bằng</a:t>
                </a:r>
                <a:endParaRPr lang="en-US" b="1" dirty="0"/>
              </a:p>
              <a:p>
                <a:pPr marL="0" indent="0" algn="just">
                  <a:buNone/>
                </a:pPr>
                <a14:m>
                  <m:oMathPara xmlns:m="http://schemas.openxmlformats.org/officeDocument/2006/math">
                    <m:oMathParaPr>
                      <m:jc m:val="centerGroup"/>
                    </m:oMathParaPr>
                    <m:oMath xmlns:m="http://schemas.openxmlformats.org/officeDocument/2006/math">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r>
                        <a:rPr lang="en-US" b="1">
                          <a:latin typeface="Cambria Math"/>
                        </a:rPr>
                        <m:t>.</m:t>
                      </m:r>
                      <m:r>
                        <a:rPr lang="en-US" b="1" i="1">
                          <a:latin typeface="Cambria Math"/>
                        </a:rPr>
                        <m:t>𝟏𝟖𝟎</m:t>
                      </m:r>
                      <m:r>
                        <a:rPr lang="en-US" b="1" i="1">
                          <a:latin typeface="Cambria Math"/>
                        </a:rPr>
                        <m:t>°+</m:t>
                      </m:r>
                      <m:r>
                        <a:rPr lang="en-US" b="1" i="1">
                          <a:latin typeface="Cambria Math"/>
                        </a:rPr>
                        <m:t>𝟏𝟖𝟎</m:t>
                      </m:r>
                      <m:r>
                        <a:rPr lang="en-US" b="1" i="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a:latin typeface="Cambria Math"/>
                        </a:rPr>
                        <m:t>.</m:t>
                      </m:r>
                      <m:r>
                        <a:rPr lang="en-US" b="1" i="1">
                          <a:latin typeface="Cambria Math"/>
                        </a:rPr>
                        <m:t>𝟏𝟖𝟎</m:t>
                      </m:r>
                      <m:r>
                        <a:rPr lang="en-US" b="1" i="1">
                          <a:latin typeface="Cambria Math"/>
                        </a:rPr>
                        <m:t>°</m:t>
                      </m:r>
                    </m:oMath>
                  </m:oMathPara>
                </a14:m>
                <a:endParaRPr lang="en-US" b="1" i="1" dirty="0" smtClean="0">
                  <a:latin typeface="Cambria Math"/>
                </a:endParaRPr>
              </a:p>
              <a:p>
                <a:pPr marL="0" indent="0" algn="just">
                  <a:buNone/>
                </a:pPr>
                <a:r>
                  <a:rPr lang="en-US" b="1" dirty="0" smtClean="0"/>
                  <a:t>                                                </a:t>
                </a:r>
                <a:r>
                  <a:rPr lang="en-US" b="1" dirty="0" smtClean="0"/>
                  <a:t>  </a:t>
                </a:r>
                <a14:m>
                  <m:oMath xmlns:m="http://schemas.openxmlformats.org/officeDocument/2006/math">
                    <m:r>
                      <a:rPr lang="en-US" b="1" i="1">
                        <a:latin typeface="Cambria Math"/>
                      </a:rPr>
                      <m:t>=</m:t>
                    </m:r>
                    <m:d>
                      <m:dPr>
                        <m:begChr m:val="["/>
                        <m:endChr m:val="]"/>
                        <m:ctrlPr>
                          <a:rPr lang="en-US" b="1" i="1">
                            <a:latin typeface="Cambria Math"/>
                          </a:rPr>
                        </m:ctrlPr>
                      </m:d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𝟐</m:t>
                        </m:r>
                      </m:e>
                    </m:d>
                    <m:r>
                      <a:rPr lang="en-US" b="1">
                        <a:latin typeface="Cambria Math"/>
                      </a:rPr>
                      <m:t>.</m:t>
                    </m:r>
                    <m:r>
                      <a:rPr lang="en-US" b="1" i="1">
                        <a:latin typeface="Cambria Math"/>
                      </a:rPr>
                      <m:t>𝟏𝟖𝟎</m:t>
                    </m:r>
                    <m:r>
                      <a:rPr lang="en-US" b="1" i="1">
                        <a:latin typeface="Cambria Math"/>
                      </a:rPr>
                      <m:t>°</m:t>
                    </m:r>
                  </m:oMath>
                </a14:m>
                <a:r>
                  <a:rPr lang="en-US" b="1" dirty="0"/>
                  <a:t>.</a:t>
                </a:r>
              </a:p>
              <a:p>
                <a:pPr marL="0" indent="0" algn="just">
                  <a:buNone/>
                </a:pPr>
                <a:r>
                  <a:rPr lang="en-US" b="1" dirty="0" err="1"/>
                  <a:t>Vậy</a:t>
                </a:r>
                <a:r>
                  <a:rPr lang="en-US" b="1" dirty="0"/>
                  <a:t> </a:t>
                </a:r>
                <a:r>
                  <a:rPr lang="en-US" b="1" dirty="0" err="1"/>
                  <a:t>khẳng</a:t>
                </a:r>
                <a:r>
                  <a:rPr lang="en-US" b="1" dirty="0"/>
                  <a:t> </a:t>
                </a:r>
                <a:r>
                  <a:rPr lang="en-US" b="1" dirty="0" err="1"/>
                  <a:t>định</a:t>
                </a:r>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đa</a:t>
                </a:r>
                <a:r>
                  <a:rPr lang="en-US" b="1" dirty="0"/>
                  <a:t> </a:t>
                </a:r>
                <a:r>
                  <a:rPr lang="en-US" b="1" dirty="0" err="1"/>
                  <a:t>giác</a:t>
                </a:r>
                <a:r>
                  <a:rPr lang="en-US" b="1" dirty="0"/>
                  <a:t> </a:t>
                </a:r>
                <a14:m>
                  <m:oMath xmlns:m="http://schemas.openxmlformats.org/officeDocument/2006/math">
                    <m:r>
                      <a:rPr lang="en-US" b="1" i="1">
                        <a:latin typeface="Cambria Math"/>
                      </a:rPr>
                      <m:t>𝒏</m:t>
                    </m:r>
                  </m:oMath>
                </a14:m>
                <a:r>
                  <a:rPr lang="en-US" b="1" dirty="0"/>
                  <a:t> </a:t>
                </a:r>
                <a:r>
                  <a:rPr lang="en-US" b="1" dirty="0" err="1"/>
                  <a:t>cạnh</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𝟑</m:t>
                    </m:r>
                  </m:oMath>
                </a14:m>
                <a:r>
                  <a:rPr lang="en-US" b="1" dirty="0"/>
                  <a:t>.</a:t>
                </a:r>
              </a:p>
            </p:txBody>
          </p:sp>
        </mc:Choice>
        <mc:Fallback>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381000" y="4080022"/>
                <a:ext cx="15544800" cy="8950178"/>
              </a:xfrm>
              <a:prstGeom prst="rect">
                <a:avLst/>
              </a:prstGeom>
              <a:blipFill rotWithShape="1">
                <a:blip r:embed="rId4"/>
                <a:stretch>
                  <a:fillRect l="-1763" r="-1724"/>
                </a:stretch>
              </a:blipFill>
              <a:ln>
                <a:solidFill>
                  <a:srgbClr val="00B0F0"/>
                </a:solidFill>
              </a:ln>
            </p:spPr>
            <p:txBody>
              <a:bodyPr/>
              <a:lstStyle/>
              <a:p>
                <a:r>
                  <a:rPr lang="en-US">
                    <a:noFill/>
                  </a:rPr>
                  <a:t> </a:t>
                </a:r>
              </a:p>
            </p:txBody>
          </p:sp>
        </mc:Fallback>
      </mc:AlternateContent>
      <p:grpSp>
        <p:nvGrpSpPr>
          <p:cNvPr id="5" name="Group 4"/>
          <p:cNvGrpSpPr>
            <a:grpSpLocks/>
          </p:cNvGrpSpPr>
          <p:nvPr/>
        </p:nvGrpSpPr>
        <p:grpSpPr>
          <a:xfrm>
            <a:off x="609600" y="1841501"/>
            <a:ext cx="3581402" cy="1054099"/>
            <a:chOff x="22440" y="52856"/>
            <a:chExt cx="951718" cy="230002"/>
          </a:xfrm>
        </p:grpSpPr>
        <p:grpSp>
          <p:nvGrpSpPr>
            <p:cNvPr id="6" name="Group 5"/>
            <p:cNvGrpSpPr/>
            <p:nvPr/>
          </p:nvGrpSpPr>
          <p:grpSpPr>
            <a:xfrm>
              <a:off x="22440" y="59287"/>
              <a:ext cx="850471" cy="159855"/>
              <a:chOff x="31572" y="60276"/>
              <a:chExt cx="1196628" cy="197828"/>
            </a:xfrm>
          </p:grpSpPr>
          <p:sp>
            <p:nvSpPr>
              <p:cNvPr id="9" name="Arrow: Pentagon 25"/>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000" b="1" kern="1200">
                    <a:solidFill>
                      <a:srgbClr val="0000CC"/>
                    </a:solidFill>
                    <a:effectLst/>
                    <a:latin typeface="Calibri"/>
                    <a:ea typeface="Calibri"/>
                    <a:cs typeface="Times New Roman"/>
                  </a:rPr>
                  <a:t> </a:t>
                </a:r>
                <a:endParaRPr lang="en-US" sz="1200">
                  <a:effectLst/>
                  <a:latin typeface="Times New Roman"/>
                  <a:ea typeface="Calibri"/>
                  <a:cs typeface="Times New Roman"/>
                </a:endParaRPr>
              </a:p>
            </p:txBody>
          </p:sp>
          <p:sp>
            <p:nvSpPr>
              <p:cNvPr id="10" name="Arrow: Chevron 26"/>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sp>
            <p:nvSpPr>
              <p:cNvPr id="11" name="Arrow: Chevron 27"/>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grpSp>
        <p:sp>
          <p:nvSpPr>
            <p:cNvPr id="8" name="TextBox 56"/>
            <p:cNvSpPr txBox="1"/>
            <p:nvPr/>
          </p:nvSpPr>
          <p:spPr>
            <a:xfrm>
              <a:off x="220545" y="52856"/>
              <a:ext cx="753613" cy="230002"/>
            </a:xfrm>
            <a:prstGeom prst="rect">
              <a:avLst/>
            </a:prstGeom>
            <a:noFill/>
          </p:spPr>
          <p:txBody>
            <a:bodyPr wrap="square">
              <a:noAutofit/>
            </a:bodyPr>
            <a:lstStyle/>
            <a:p>
              <a:pPr marL="0" marR="0">
                <a:lnSpc>
                  <a:spcPct val="107000"/>
                </a:lnSpc>
                <a:spcBef>
                  <a:spcPts val="0"/>
                </a:spcBef>
                <a:spcAft>
                  <a:spcPts val="800"/>
                </a:spcAft>
              </a:pPr>
              <a:r>
                <a:rPr lang="en-US" sz="5400" b="1" kern="1200" dirty="0" err="1">
                  <a:solidFill>
                    <a:srgbClr val="0000CC"/>
                  </a:solidFill>
                  <a:effectLst/>
                  <a:latin typeface="Calibri"/>
                  <a:ea typeface="Calibri"/>
                  <a:cs typeface="Times New Roman"/>
                </a:rPr>
                <a:t>Ví</a:t>
              </a:r>
              <a:r>
                <a:rPr lang="en-US" sz="5400" b="1" kern="1200" dirty="0">
                  <a:solidFill>
                    <a:srgbClr val="0000CC"/>
                  </a:solidFill>
                  <a:effectLst/>
                  <a:latin typeface="Calibri"/>
                  <a:ea typeface="Calibri"/>
                  <a:cs typeface="Times New Roman"/>
                </a:rPr>
                <a:t> </a:t>
              </a:r>
              <a:r>
                <a:rPr lang="en-US" sz="5400" b="1" kern="1200" dirty="0" err="1">
                  <a:solidFill>
                    <a:srgbClr val="0000CC"/>
                  </a:solidFill>
                  <a:effectLst/>
                  <a:latin typeface="Calibri"/>
                  <a:ea typeface="Calibri"/>
                  <a:cs typeface="Times New Roman"/>
                </a:rPr>
                <a:t>dụ</a:t>
              </a:r>
              <a:r>
                <a:rPr lang="en-US" sz="5400" b="1" kern="1200" dirty="0">
                  <a:solidFill>
                    <a:srgbClr val="0000CC"/>
                  </a:solidFill>
                  <a:effectLst/>
                  <a:latin typeface="Calibri"/>
                  <a:ea typeface="Calibri"/>
                  <a:cs typeface="Times New Roman"/>
                </a:rPr>
                <a:t> </a:t>
              </a:r>
              <a:r>
                <a:rPr lang="en-US" sz="5400" b="1" kern="1200" dirty="0" smtClean="0">
                  <a:solidFill>
                    <a:srgbClr val="0000CC"/>
                  </a:solidFill>
                  <a:effectLst/>
                  <a:latin typeface="Calibri"/>
                  <a:ea typeface="Calibri"/>
                  <a:cs typeface="Times New Roman"/>
                </a:rPr>
                <a:t>5.</a:t>
              </a:r>
              <a:endParaRPr lang="en-US" sz="5400" dirty="0">
                <a:effectLst/>
                <a:latin typeface="Times New Roman"/>
                <a:ea typeface="Calibri"/>
                <a:cs typeface="Times New Roman"/>
              </a:endParaRPr>
            </a:p>
          </p:txBody>
        </p:sp>
      </p:grpSp>
      <p:grpSp>
        <p:nvGrpSpPr>
          <p:cNvPr id="13" name="Group 3"/>
          <p:cNvGrpSpPr>
            <a:grpSpLocks/>
          </p:cNvGrpSpPr>
          <p:nvPr/>
        </p:nvGrpSpPr>
        <p:grpSpPr bwMode="auto">
          <a:xfrm>
            <a:off x="533488" y="4038600"/>
            <a:ext cx="3886112" cy="1227996"/>
            <a:chOff x="224" y="489"/>
            <a:chExt cx="8044" cy="2524"/>
          </a:xfrm>
        </p:grpSpPr>
        <p:grpSp>
          <p:nvGrpSpPr>
            <p:cNvPr id="14" name="Group 136"/>
            <p:cNvGrpSpPr>
              <a:grpSpLocks/>
            </p:cNvGrpSpPr>
            <p:nvPr/>
          </p:nvGrpSpPr>
          <p:grpSpPr bwMode="auto">
            <a:xfrm>
              <a:off x="224" y="592"/>
              <a:ext cx="7571" cy="1585"/>
              <a:chOff x="315" y="602"/>
              <a:chExt cx="10653" cy="1961"/>
            </a:xfrm>
          </p:grpSpPr>
          <p:sp>
            <p:nvSpPr>
              <p:cNvPr id="16"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8"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5"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5400" b="1" i="0" u="none" strike="noStrike" cap="none" normalizeH="0" baseline="0" dirty="0" err="1" smtClean="0">
                  <a:ln>
                    <a:noFill/>
                  </a:ln>
                  <a:solidFill>
                    <a:srgbClr val="0000CC"/>
                  </a:solidFill>
                  <a:effectLst/>
                  <a:latin typeface="Calibri" pitchFamily="34" charset="0"/>
                  <a:cs typeface="Arial" pitchFamily="34" charset="0"/>
                </a:rPr>
                <a:t>Lời</a:t>
              </a:r>
              <a:r>
                <a:rPr kumimoji="0" lang="en-US" sz="5400" b="1" i="0" u="none" strike="noStrike" cap="none" normalizeH="0" baseline="0" dirty="0" smtClean="0">
                  <a:ln>
                    <a:noFill/>
                  </a:ln>
                  <a:solidFill>
                    <a:srgbClr val="0000CC"/>
                  </a:solidFill>
                  <a:effectLst/>
                  <a:latin typeface="Calibri" pitchFamily="34" charset="0"/>
                  <a:cs typeface="Arial" pitchFamily="34" charset="0"/>
                </a:rPr>
                <a:t> </a:t>
              </a:r>
              <a:r>
                <a:rPr kumimoji="0" lang="en-US" sz="5400" b="1" i="0" u="none" strike="noStrike" cap="none" normalizeH="0" baseline="0" dirty="0" err="1" smtClean="0">
                  <a:ln>
                    <a:noFill/>
                  </a:ln>
                  <a:solidFill>
                    <a:srgbClr val="0000CC"/>
                  </a:solidFill>
                  <a:effectLst/>
                  <a:latin typeface="Calibri" pitchFamily="34" charset="0"/>
                  <a:cs typeface="Arial" pitchFamily="34" charset="0"/>
                </a:rPr>
                <a:t>giải</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0" name="Content Placeholder 2">
            <a:extLst>
              <a:ext uri="{FF2B5EF4-FFF2-40B4-BE49-F238E27FC236}">
                <a16:creationId xmlns:a16="http://schemas.microsoft.com/office/drawing/2014/main" xmlns="" id="{08B49A2E-2A9D-46FD-AE9C-29462A33F0E6}"/>
              </a:ext>
            </a:extLst>
          </p:cNvPr>
          <p:cNvSpPr txBox="1">
            <a:spLocks/>
          </p:cNvSpPr>
          <p:nvPr/>
        </p:nvSpPr>
        <p:spPr>
          <a:xfrm>
            <a:off x="16383000" y="4094216"/>
            <a:ext cx="7594600" cy="8935983"/>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p:txBody>
      </p:sp>
      <p:pic>
        <p:nvPicPr>
          <p:cNvPr id="21" name="Picture 2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40200" y="5632450"/>
            <a:ext cx="6781800" cy="5416550"/>
          </a:xfrm>
          <a:prstGeom prst="rect">
            <a:avLst/>
          </a:prstGeom>
          <a:noFill/>
          <a:ln>
            <a:noFill/>
          </a:ln>
        </p:spPr>
      </p:pic>
    </p:spTree>
    <p:extLst>
      <p:ext uri="{BB962C8B-B14F-4D97-AF65-F5344CB8AC3E}">
        <p14:creationId xmlns:p14="http://schemas.microsoft.com/office/powerpoint/2010/main" val="18883937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nodePh="1">
                                  <p:stCondLst>
                                    <p:cond delay="0"/>
                                  </p:stCondLst>
                                  <p:endCondLst>
                                    <p:cond evt="begin" delay="0">
                                      <p:tn val="10"/>
                                    </p:cond>
                                  </p:end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wipe(up)">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wipe(up)">
                                      <p:cBhvr>
                                        <p:cTn id="42" dur="5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xmlns:a14="http://schemas.microsoft.com/office/drawing/2010/main" xmlns:mc="http://schemas.openxmlformats.org/markup-compatibility/2006" id="{D87ADF89-46F9-4713-9744-A644701231B8}"/>
              </a:ext>
            </a:extLst>
          </p:cNvPr>
          <p:cNvSpPr txBox="1">
            <a:spLocks/>
          </p:cNvSpPr>
          <p:nvPr/>
        </p:nvSpPr>
        <p:spPr>
          <a:xfrm>
            <a:off x="532660" y="1879600"/>
            <a:ext cx="23317200" cy="1016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smtClean="0"/>
              <a:t>                           (</a:t>
            </a:r>
            <a:r>
              <a:rPr lang="en-US" b="1" dirty="0" err="1" smtClean="0"/>
              <a:t>Công</a:t>
            </a:r>
            <a:r>
              <a:rPr lang="en-US" b="1" dirty="0" smtClean="0"/>
              <a:t> </a:t>
            </a:r>
            <a:r>
              <a:rPr lang="en-US" b="1" dirty="0" err="1" smtClean="0"/>
              <a:t>thức</a:t>
            </a:r>
            <a:r>
              <a:rPr lang="en-US" b="1" dirty="0" smtClean="0"/>
              <a:t> </a:t>
            </a:r>
            <a:r>
              <a:rPr lang="en-US" b="1" dirty="0" err="1" smtClean="0"/>
              <a:t>lãi</a:t>
            </a:r>
            <a:r>
              <a:rPr lang="en-US" b="1" dirty="0" smtClean="0"/>
              <a:t> </a:t>
            </a:r>
            <a:r>
              <a:rPr lang="en-US" b="1" dirty="0" err="1" smtClean="0"/>
              <a:t>kép</a:t>
            </a:r>
            <a:r>
              <a:rPr lang="en-US" b="1" dirty="0" smtClean="0"/>
              <a:t>)</a:t>
            </a:r>
            <a:endParaRPr lang="en-US" b="1" dirty="0"/>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533400" y="3276600"/>
                <a:ext cx="12649200" cy="10058400"/>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en-US" b="1" dirty="0" smtClean="0">
                    <a:latin typeface="Tahoma" pitchFamily="34" charset="0"/>
                    <a:ea typeface="Tahoma" pitchFamily="34" charset="0"/>
                    <a:cs typeface="Tahoma" pitchFamily="34" charset="0"/>
                  </a:rPr>
                  <a:t>       </a:t>
                </a:r>
                <a:r>
                  <a:rPr lang="vi-VN" b="1" dirty="0" smtClean="0">
                    <a:latin typeface="Tahoma" pitchFamily="34" charset="0"/>
                    <a:ea typeface="Tahoma" pitchFamily="34" charset="0"/>
                    <a:cs typeface="Tahoma" pitchFamily="34" charset="0"/>
                  </a:rPr>
                  <a:t>Lãi </a:t>
                </a:r>
                <a:r>
                  <a:rPr lang="vi-VN" b="1" dirty="0">
                    <a:latin typeface="Tahoma" pitchFamily="34" charset="0"/>
                    <a:ea typeface="Tahoma" pitchFamily="34" charset="0"/>
                    <a:cs typeface="Tahoma" pitchFamily="34" charset="0"/>
                  </a:rPr>
                  <a:t>suất gửi tiết kiệm trong ngân hàng thường được tính theo thể thức lãi kép theo định kì. Theo thể thức này, nếu đến kì hạn người gửi không rút lãi ra thì tiền lãi được tính vào vốn của kì kế tiếp. Giả sử một người gửi số tiền </a:t>
                </a:r>
                <a14:m>
                  <m:oMath xmlns:m="http://schemas.openxmlformats.org/officeDocument/2006/math">
                    <m:r>
                      <a:rPr lang="en-US" b="1" i="1" smtClean="0">
                        <a:latin typeface="Cambria Math"/>
                      </a:rPr>
                      <m:t>𝑨</m:t>
                    </m:r>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với lãi </a:t>
                </a:r>
                <a:r>
                  <a:rPr lang="vi-VN" b="1" dirty="0" smtClean="0">
                    <a:latin typeface="Tahoma" pitchFamily="34" charset="0"/>
                    <a:ea typeface="Tahoma" pitchFamily="34" charset="0"/>
                    <a:cs typeface="Tahoma" pitchFamily="34" charset="0"/>
                  </a:rPr>
                  <a:t>suấ</a:t>
                </a:r>
                <a:r>
                  <a:rPr lang="en-US" b="1" dirty="0" smtClean="0">
                    <a:latin typeface="Tahoma" pitchFamily="34" charset="0"/>
                    <a:ea typeface="Tahoma" pitchFamily="34" charset="0"/>
                    <a:cs typeface="Tahoma" pitchFamily="34" charset="0"/>
                  </a:rPr>
                  <a:t>t </a:t>
                </a:r>
                <a14:m>
                  <m:oMath xmlns:m="http://schemas.openxmlformats.org/officeDocument/2006/math">
                    <m:r>
                      <a:rPr lang="en-US" b="1" i="1" smtClean="0">
                        <a:latin typeface="Cambria Math"/>
                      </a:rPr>
                      <m:t>𝒓</m:t>
                    </m:r>
                  </m:oMath>
                </a14:m>
                <a:r>
                  <a:rPr lang="en-US" b="1" dirty="0" smtClean="0">
                    <a:latin typeface="Tahoma" pitchFamily="34" charset="0"/>
                    <a:ea typeface="Tahoma" pitchFamily="34" charset="0"/>
                    <a:cs typeface="Tahoma" pitchFamily="34" charset="0"/>
                  </a:rPr>
                  <a:t> </a:t>
                </a:r>
                <a:r>
                  <a:rPr lang="vi-VN" b="1" dirty="0" smtClean="0">
                    <a:latin typeface="Tahoma" pitchFamily="34" charset="0"/>
                    <a:ea typeface="Tahoma" pitchFamily="34" charset="0"/>
                    <a:cs typeface="Tahoma" pitchFamily="34" charset="0"/>
                  </a:rPr>
                  <a:t>không </a:t>
                </a:r>
                <a:r>
                  <a:rPr lang="vi-VN" b="1" dirty="0">
                    <a:latin typeface="Tahoma" pitchFamily="34" charset="0"/>
                    <a:ea typeface="Tahoma" pitchFamily="34" charset="0"/>
                    <a:cs typeface="Tahoma" pitchFamily="34" charset="0"/>
                  </a:rPr>
                  <a:t>đổi trong mỗi kì.</a:t>
                </a:r>
              </a:p>
              <a:p>
                <a:pPr marL="0" indent="0" algn="just">
                  <a:buNone/>
                </a:pPr>
                <a:r>
                  <a:rPr lang="en-US" b="1" dirty="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 a) </a:t>
                </a:r>
                <a:r>
                  <a:rPr lang="vi-VN" b="1" dirty="0" smtClean="0">
                    <a:latin typeface="Tahoma" pitchFamily="34" charset="0"/>
                    <a:ea typeface="Tahoma" pitchFamily="34" charset="0"/>
                    <a:cs typeface="Tahoma" pitchFamily="34" charset="0"/>
                  </a:rPr>
                  <a:t>Tính </a:t>
                </a:r>
                <a:r>
                  <a:rPr lang="vi-VN" b="1" dirty="0">
                    <a:latin typeface="Tahoma" pitchFamily="34" charset="0"/>
                    <a:ea typeface="Tahoma" pitchFamily="34" charset="0"/>
                    <a:cs typeface="Tahoma" pitchFamily="34" charset="0"/>
                  </a:rPr>
                  <a:t>tổng số </a:t>
                </a:r>
                <a:r>
                  <a:rPr lang="vi-VN" b="1" dirty="0" smtClean="0">
                    <a:latin typeface="Tahoma" pitchFamily="34" charset="0"/>
                    <a:ea typeface="Tahoma" pitchFamily="34" charset="0"/>
                    <a:cs typeface="Tahoma" pitchFamily="34" charset="0"/>
                  </a:rPr>
                  <a:t>tiền</a:t>
                </a:r>
                <a:r>
                  <a:rPr lang="en-US" b="1" dirty="0" smtClean="0">
                    <a:latin typeface="Tahoma" pitchFamily="34" charset="0"/>
                    <a:ea typeface="Tahoma" pitchFamily="34" charset="0"/>
                    <a:cs typeface="Tahoma" pitchFamily="34" charset="0"/>
                  </a:rPr>
                  <a:t> </a:t>
                </a:r>
                <a:r>
                  <a:rPr lang="vi-VN" b="1" dirty="0" smtClean="0">
                    <a:latin typeface="Tahoma" pitchFamily="34" charset="0"/>
                    <a:ea typeface="Tahoma" pitchFamily="34" charset="0"/>
                    <a:cs typeface="Tahoma" pitchFamily="34" charset="0"/>
                  </a:rPr>
                  <a:t>(cả </a:t>
                </a:r>
                <a:r>
                  <a:rPr lang="vi-VN" b="1" dirty="0">
                    <a:latin typeface="Tahoma" pitchFamily="34" charset="0"/>
                    <a:ea typeface="Tahoma" pitchFamily="34" charset="0"/>
                    <a:cs typeface="Tahoma" pitchFamily="34" charset="0"/>
                  </a:rPr>
                  <a:t>vốn lẫn lãi) </a:t>
                </a:r>
                <a14:m>
                  <m:oMath xmlns:m="http://schemas.openxmlformats.org/officeDocument/2006/math">
                    <m:sSub>
                      <m:sSubPr>
                        <m:ctrlPr>
                          <a:rPr lang="vi-VN" b="1" i="1" smtClean="0">
                            <a:latin typeface="Cambria Math"/>
                          </a:rPr>
                        </m:ctrlPr>
                      </m:sSubPr>
                      <m:e>
                        <m:r>
                          <a:rPr lang="en-US" b="1" i="1" smtClean="0">
                            <a:latin typeface="Cambria Math"/>
                          </a:rPr>
                          <m:t>𝑻</m:t>
                        </m:r>
                      </m:e>
                      <m:sub>
                        <m:r>
                          <a:rPr lang="en-US" b="1" i="1" smtClean="0">
                            <a:latin typeface="Cambria Math"/>
                          </a:rPr>
                          <m:t>𝟏</m:t>
                        </m:r>
                      </m:sub>
                    </m:sSub>
                    <m:r>
                      <a:rPr lang="en-US" b="1" i="1" smtClean="0">
                        <a:latin typeface="Cambria Math"/>
                      </a:rPr>
                      <m:t>, </m:t>
                    </m:r>
                    <m:sSub>
                      <m:sSubPr>
                        <m:ctrlPr>
                          <a:rPr lang="en-US" b="1" i="1" smtClean="0">
                            <a:latin typeface="Cambria Math"/>
                          </a:rPr>
                        </m:ctrlPr>
                      </m:sSubPr>
                      <m:e>
                        <m:r>
                          <a:rPr lang="en-US" b="1" i="1" smtClean="0">
                            <a:latin typeface="Cambria Math"/>
                          </a:rPr>
                          <m:t>𝑻</m:t>
                        </m:r>
                      </m:e>
                      <m:sub>
                        <m:r>
                          <a:rPr lang="en-US" b="1" i="1" smtClean="0">
                            <a:latin typeface="Cambria Math"/>
                          </a:rPr>
                          <m:t>𝟐</m:t>
                        </m:r>
                      </m:sub>
                    </m:sSub>
                    <m:r>
                      <a:rPr lang="en-US" b="1" i="1" smtClean="0">
                        <a:latin typeface="Cambria Math"/>
                      </a:rPr>
                      <m:t>,</m:t>
                    </m:r>
                    <m:sSub>
                      <m:sSubPr>
                        <m:ctrlPr>
                          <a:rPr lang="en-US" b="1" i="1" smtClean="0">
                            <a:latin typeface="Cambria Math"/>
                          </a:rPr>
                        </m:ctrlPr>
                      </m:sSubPr>
                      <m:e>
                        <m:r>
                          <a:rPr lang="en-US" b="1" i="1" smtClean="0">
                            <a:latin typeface="Cambria Math"/>
                          </a:rPr>
                          <m:t>𝑻</m:t>
                        </m:r>
                      </m:e>
                      <m:sub>
                        <m:r>
                          <a:rPr lang="en-US" b="1" i="1" smtClean="0">
                            <a:latin typeface="Cambria Math"/>
                          </a:rPr>
                          <m:t>𝟑</m:t>
                        </m:r>
                      </m:sub>
                    </m:sSub>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mà người đó nhận được sau kì thứ 1, sau kì thứ 2 và sau kì thứ 3.</a:t>
                </a:r>
              </a:p>
              <a:p>
                <a:pPr marL="0" indent="0" algn="just">
                  <a:buNone/>
                </a:pPr>
                <a:r>
                  <a:rPr lang="en-US" b="1" dirty="0" smtClean="0">
                    <a:latin typeface="Tahoma" pitchFamily="34" charset="0"/>
                    <a:ea typeface="Tahoma" pitchFamily="34" charset="0"/>
                    <a:cs typeface="Tahoma" pitchFamily="34" charset="0"/>
                  </a:rPr>
                  <a:t>  b) </a:t>
                </a:r>
                <a:r>
                  <a:rPr lang="vi-VN" b="1" dirty="0" smtClean="0">
                    <a:latin typeface="Tahoma" pitchFamily="34" charset="0"/>
                    <a:ea typeface="Tahoma" pitchFamily="34" charset="0"/>
                    <a:cs typeface="Tahoma" pitchFamily="34" charset="0"/>
                  </a:rPr>
                  <a:t>Dự </a:t>
                </a:r>
                <a:r>
                  <a:rPr lang="vi-VN" b="1" dirty="0">
                    <a:latin typeface="Tahoma" pitchFamily="34" charset="0"/>
                    <a:ea typeface="Tahoma" pitchFamily="34" charset="0"/>
                    <a:cs typeface="Tahoma" pitchFamily="34" charset="0"/>
                  </a:rPr>
                  <a:t>đoán công thức tính tổng số tiền (cả vốn lẫn lãi) </a:t>
                </a:r>
                <a14:m>
                  <m:oMath xmlns:m="http://schemas.openxmlformats.org/officeDocument/2006/math">
                    <m:sSub>
                      <m:sSubPr>
                        <m:ctrlPr>
                          <a:rPr lang="vi-VN" b="1" i="1" smtClean="0">
                            <a:latin typeface="Cambria Math"/>
                          </a:rPr>
                        </m:ctrlPr>
                      </m:sSubPr>
                      <m:e>
                        <m:r>
                          <a:rPr lang="en-US" b="1" i="1" smtClean="0">
                            <a:latin typeface="Cambria Math"/>
                          </a:rPr>
                          <m:t>𝑻</m:t>
                        </m:r>
                      </m:e>
                      <m:sub>
                        <m:r>
                          <a:rPr lang="en-US" b="1" i="1" smtClean="0">
                            <a:latin typeface="Cambria Math"/>
                          </a:rPr>
                          <m:t>𝒏</m:t>
                        </m:r>
                      </m:sub>
                    </m:sSub>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mà người đó thu được sau </a:t>
                </a:r>
                <a14:m>
                  <m:oMath xmlns:m="http://schemas.openxmlformats.org/officeDocument/2006/math">
                    <m:r>
                      <a:rPr lang="en-US" b="1" i="1" smtClean="0">
                        <a:latin typeface="Cambria Math"/>
                      </a:rPr>
                      <m:t>𝒏</m:t>
                    </m:r>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kì. Hãy chứng minh công thức nhận được đó bằng quy nạp.</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533400" y="3276600"/>
                <a:ext cx="12649200" cy="10058400"/>
              </a:xfrm>
              <a:prstGeom prst="rect">
                <a:avLst/>
              </a:prstGeom>
              <a:blipFill rotWithShape="1">
                <a:blip r:embed="rId3"/>
                <a:stretch>
                  <a:fillRect l="-2167" t="-2058" r="-2118" b="-726"/>
                </a:stretch>
              </a:blipFill>
              <a:ln>
                <a:solidFill>
                  <a:srgbClr val="00B0F0"/>
                </a:solidFill>
              </a:ln>
            </p:spPr>
            <p:txBody>
              <a:bodyPr/>
              <a:lstStyle/>
              <a:p>
                <a:r>
                  <a:rPr lang="en-US">
                    <a:noFill/>
                  </a:rPr>
                  <a:t> </a:t>
                </a:r>
              </a:p>
            </p:txBody>
          </p:sp>
        </mc:Fallback>
      </mc:AlternateContent>
      <p:grpSp>
        <p:nvGrpSpPr>
          <p:cNvPr id="5" name="Group 4"/>
          <p:cNvGrpSpPr>
            <a:grpSpLocks/>
          </p:cNvGrpSpPr>
          <p:nvPr/>
        </p:nvGrpSpPr>
        <p:grpSpPr>
          <a:xfrm>
            <a:off x="533400" y="1841501"/>
            <a:ext cx="5486400" cy="1054099"/>
            <a:chOff x="22440" y="52856"/>
            <a:chExt cx="951718" cy="230002"/>
          </a:xfrm>
        </p:grpSpPr>
        <p:grpSp>
          <p:nvGrpSpPr>
            <p:cNvPr id="6" name="Group 5"/>
            <p:cNvGrpSpPr/>
            <p:nvPr/>
          </p:nvGrpSpPr>
          <p:grpSpPr>
            <a:xfrm>
              <a:off x="22440" y="59287"/>
              <a:ext cx="850471" cy="159855"/>
              <a:chOff x="31572" y="60276"/>
              <a:chExt cx="1196628" cy="197828"/>
            </a:xfrm>
          </p:grpSpPr>
          <p:sp>
            <p:nvSpPr>
              <p:cNvPr id="9" name="Arrow: Pentagon 25"/>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000" b="1" kern="1200">
                    <a:solidFill>
                      <a:srgbClr val="0000CC"/>
                    </a:solidFill>
                    <a:effectLst/>
                    <a:latin typeface="Calibri"/>
                    <a:ea typeface="Calibri"/>
                    <a:cs typeface="Times New Roman"/>
                  </a:rPr>
                  <a:t> </a:t>
                </a:r>
                <a:endParaRPr lang="en-US" sz="1200">
                  <a:effectLst/>
                  <a:latin typeface="Times New Roman"/>
                  <a:ea typeface="Calibri"/>
                  <a:cs typeface="Times New Roman"/>
                </a:endParaRPr>
              </a:p>
            </p:txBody>
          </p:sp>
          <p:sp>
            <p:nvSpPr>
              <p:cNvPr id="10" name="Arrow: Chevron 26"/>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sp>
            <p:nvSpPr>
              <p:cNvPr id="11" name="Arrow: Chevron 27"/>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grpSp>
        <p:sp>
          <p:nvSpPr>
            <p:cNvPr id="8" name="TextBox 56"/>
            <p:cNvSpPr txBox="1"/>
            <p:nvPr/>
          </p:nvSpPr>
          <p:spPr>
            <a:xfrm>
              <a:off x="220545" y="52856"/>
              <a:ext cx="753613" cy="230002"/>
            </a:xfrm>
            <a:prstGeom prst="rect">
              <a:avLst/>
            </a:prstGeom>
            <a:noFill/>
          </p:spPr>
          <p:txBody>
            <a:bodyPr wrap="square">
              <a:noAutofit/>
            </a:bodyPr>
            <a:lstStyle/>
            <a:p>
              <a:pPr marL="0" marR="0">
                <a:lnSpc>
                  <a:spcPct val="107000"/>
                </a:lnSpc>
                <a:spcBef>
                  <a:spcPts val="0"/>
                </a:spcBef>
                <a:spcAft>
                  <a:spcPts val="800"/>
                </a:spcAft>
              </a:pPr>
              <a:r>
                <a:rPr lang="en-US" sz="4800" b="1" kern="1200" dirty="0" err="1" smtClean="0">
                  <a:solidFill>
                    <a:srgbClr val="0000CC"/>
                  </a:solidFill>
                  <a:effectLst/>
                  <a:latin typeface="Tahoma" pitchFamily="34" charset="0"/>
                  <a:ea typeface="Tahoma" pitchFamily="34" charset="0"/>
                  <a:cs typeface="Tahoma" pitchFamily="34" charset="0"/>
                </a:rPr>
                <a:t>Vận</a:t>
              </a:r>
              <a:r>
                <a:rPr lang="en-US" sz="4800" b="1" kern="1200" dirty="0" smtClean="0">
                  <a:solidFill>
                    <a:srgbClr val="0000CC"/>
                  </a:solidFill>
                  <a:effectLst/>
                  <a:latin typeface="Tahoma" pitchFamily="34" charset="0"/>
                  <a:ea typeface="Tahoma" pitchFamily="34" charset="0"/>
                  <a:cs typeface="Tahoma" pitchFamily="34" charset="0"/>
                </a:rPr>
                <a:t> </a:t>
              </a:r>
              <a:r>
                <a:rPr lang="en-US" sz="4800" b="1" kern="1200" dirty="0" err="1" smtClean="0">
                  <a:solidFill>
                    <a:srgbClr val="0000CC"/>
                  </a:solidFill>
                  <a:effectLst/>
                  <a:latin typeface="Tahoma" pitchFamily="34" charset="0"/>
                  <a:ea typeface="Tahoma" pitchFamily="34" charset="0"/>
                  <a:cs typeface="Tahoma" pitchFamily="34" charset="0"/>
                </a:rPr>
                <a:t>dụng</a:t>
              </a:r>
              <a:r>
                <a:rPr lang="en-US" sz="4800" b="1" kern="1200" dirty="0" smtClean="0">
                  <a:solidFill>
                    <a:srgbClr val="0000CC"/>
                  </a:solidFill>
                  <a:effectLst/>
                  <a:latin typeface="Tahoma" pitchFamily="34" charset="0"/>
                  <a:ea typeface="Tahoma" pitchFamily="34" charset="0"/>
                  <a:cs typeface="Tahoma" pitchFamily="34" charset="0"/>
                </a:rPr>
                <a:t>.</a:t>
              </a:r>
              <a:endParaRPr lang="en-US" sz="4800" dirty="0">
                <a:effectLst/>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xmlns="" id="{08B49A2E-2A9D-46FD-AE9C-29462A33F0E6}"/>
                  </a:ext>
                </a:extLst>
              </p:cNvPr>
              <p:cNvSpPr txBox="1">
                <a:spLocks/>
              </p:cNvSpPr>
              <p:nvPr/>
            </p:nvSpPr>
            <p:spPr>
              <a:xfrm>
                <a:off x="13639800" y="3276600"/>
                <a:ext cx="10210800" cy="100584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US" b="1" dirty="0" smtClean="0"/>
              </a:p>
              <a:p>
                <a:pPr marL="0" lvl="0" indent="0">
                  <a:buNone/>
                </a:pPr>
                <a:r>
                  <a:rPr lang="en-US" b="1" dirty="0" smtClean="0"/>
                  <a:t>a) </a:t>
                </a:r>
                <a:r>
                  <a:rPr lang="en-US" b="1" dirty="0" err="1" smtClean="0"/>
                  <a:t>Số</a:t>
                </a:r>
                <a:r>
                  <a:rPr lang="en-US" b="1" dirty="0" smtClean="0"/>
                  <a:t> </a:t>
                </a:r>
                <a:r>
                  <a:rPr lang="en-US" b="1" dirty="0" err="1"/>
                  <a:t>tiền</a:t>
                </a:r>
                <a:r>
                  <a:rPr lang="en-US" b="1" dirty="0"/>
                  <a:t> </a:t>
                </a:r>
                <a:r>
                  <a:rPr lang="en-US" b="1" dirty="0" err="1"/>
                  <a:t>lãi</a:t>
                </a:r>
                <a:r>
                  <a:rPr lang="en-US" b="1" dirty="0"/>
                  <a:t> </a:t>
                </a:r>
                <a:r>
                  <a:rPr lang="en-US" b="1" dirty="0" err="1"/>
                  <a:t>sau</a:t>
                </a:r>
                <a:r>
                  <a:rPr lang="en-US" b="1" dirty="0"/>
                  <a:t> </a:t>
                </a:r>
                <a:r>
                  <a:rPr lang="en-US" b="1" dirty="0" err="1"/>
                  <a:t>kỳ</a:t>
                </a:r>
                <a:r>
                  <a:rPr lang="en-US" b="1" dirty="0"/>
                  <a:t> </a:t>
                </a:r>
                <a:r>
                  <a:rPr lang="en-US" b="1" dirty="0" err="1"/>
                  <a:t>thứ</a:t>
                </a:r>
                <a:r>
                  <a:rPr lang="en-US" b="1" dirty="0"/>
                  <a:t> </a:t>
                </a:r>
                <a:r>
                  <a:rPr lang="en-US" b="1" dirty="0" err="1"/>
                  <a:t>nhất</a:t>
                </a:r>
                <a:r>
                  <a:rPr lang="en-US" b="1" dirty="0"/>
                  <a:t> </a:t>
                </a:r>
                <a:r>
                  <a:rPr lang="en-US" b="1" dirty="0" err="1"/>
                  <a:t>là</a:t>
                </a:r>
                <a:r>
                  <a:rPr lang="en-US" b="1" dirty="0"/>
                  <a:t>:  </a:t>
                </a:r>
                <a14:m>
                  <m:oMath xmlns:m="http://schemas.openxmlformats.org/officeDocument/2006/math">
                    <m:r>
                      <a:rPr lang="en-US" b="1" i="0" smtClean="0">
                        <a:latin typeface="Cambria Math"/>
                      </a:rPr>
                      <m:t>     </m:t>
                    </m:r>
                    <m:sSub>
                      <m:sSubPr>
                        <m:ctrlPr>
                          <a:rPr lang="en-US" b="1" i="1">
                            <a:latin typeface="Cambria Math"/>
                          </a:rPr>
                        </m:ctrlPr>
                      </m:sSubPr>
                      <m:e>
                        <m:r>
                          <a:rPr lang="en-US" b="1" i="1">
                            <a:latin typeface="Cambria Math"/>
                          </a:rPr>
                          <m:t>𝑻</m:t>
                        </m:r>
                      </m:e>
                      <m:sub>
                        <m:r>
                          <a:rPr lang="en-US" b="1" i="1">
                            <a:latin typeface="Cambria Math"/>
                          </a:rPr>
                          <m:t>𝟏</m:t>
                        </m:r>
                      </m:sub>
                    </m:sSub>
                    <m:r>
                      <a:rPr lang="en-US" b="1" i="1">
                        <a:latin typeface="Cambria Math"/>
                      </a:rPr>
                      <m:t>=</m:t>
                    </m:r>
                    <m:r>
                      <a:rPr lang="en-US" b="1" i="1">
                        <a:latin typeface="Cambria Math"/>
                      </a:rPr>
                      <m:t>𝑨</m:t>
                    </m:r>
                    <m:r>
                      <a:rPr lang="en-US" b="1" i="1">
                        <a:latin typeface="Cambria Math"/>
                      </a:rPr>
                      <m:t>+</m:t>
                    </m:r>
                    <m:r>
                      <a:rPr lang="en-US" b="1" i="1">
                        <a:latin typeface="Cambria Math"/>
                      </a:rPr>
                      <m:t>𝑨</m:t>
                    </m:r>
                    <m:r>
                      <a:rPr lang="en-US" b="1">
                        <a:latin typeface="Cambria Math"/>
                      </a:rPr>
                      <m:t>.</m:t>
                    </m:r>
                    <m:r>
                      <a:rPr lang="en-US" b="1" i="1">
                        <a:latin typeface="Cambria Math"/>
                      </a:rPr>
                      <m:t>𝒓</m:t>
                    </m:r>
                    <m:r>
                      <a:rPr lang="en-US" b="1" i="1">
                        <a:latin typeface="Cambria Math"/>
                      </a:rPr>
                      <m:t>=</m:t>
                    </m:r>
                    <m:r>
                      <a:rPr lang="en-US" b="1" i="1">
                        <a:latin typeface="Cambria Math"/>
                      </a:rPr>
                      <m:t>𝑨</m:t>
                    </m:r>
                    <m:r>
                      <a:rPr lang="en-US" b="1">
                        <a:latin typeface="Cambria Math"/>
                      </a:rPr>
                      <m:t>(</m:t>
                    </m:r>
                    <m:r>
                      <a:rPr lang="en-US" b="1" i="1">
                        <a:latin typeface="Cambria Math"/>
                      </a:rPr>
                      <m:t>𝟏</m:t>
                    </m:r>
                    <m:r>
                      <a:rPr lang="en-US" b="1" i="1">
                        <a:latin typeface="Cambria Math"/>
                      </a:rPr>
                      <m:t>+</m:t>
                    </m:r>
                    <m:r>
                      <a:rPr lang="en-US" b="1" i="1">
                        <a:latin typeface="Cambria Math"/>
                      </a:rPr>
                      <m:t>𝒓</m:t>
                    </m:r>
                    <m:r>
                      <a:rPr lang="en-US" b="1">
                        <a:latin typeface="Cambria Math"/>
                      </a:rPr>
                      <m:t>)</m:t>
                    </m:r>
                  </m:oMath>
                </a14:m>
                <a:endParaRPr lang="en-US" b="1" dirty="0"/>
              </a:p>
              <a:p>
                <a:pPr marL="0" indent="0">
                  <a:buNone/>
                </a:pPr>
                <a:r>
                  <a:rPr lang="en-US" b="1" dirty="0" err="1"/>
                  <a:t>Tương</a:t>
                </a:r>
                <a:r>
                  <a:rPr lang="en-US" b="1" dirty="0"/>
                  <a:t> </a:t>
                </a:r>
                <a:r>
                  <a:rPr lang="en-US" b="1" dirty="0" err="1"/>
                  <a:t>tự</a:t>
                </a:r>
                <a:r>
                  <a:rPr lang="en-US" b="1" dirty="0"/>
                  <a:t> ta </a:t>
                </a:r>
                <a:r>
                  <a:rPr lang="en-US" b="1" dirty="0" err="1"/>
                  <a:t>có</a:t>
                </a:r>
                <a:r>
                  <a:rPr lang="en-US" b="1" dirty="0"/>
                  <a:t> </a:t>
                </a:r>
                <a:endParaRPr lang="en-US" b="1" dirty="0" smtClean="0"/>
              </a:p>
              <a:p>
                <a:pPr marL="0" indent="0">
                  <a:buNone/>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𝑻</m:t>
                          </m:r>
                        </m:e>
                        <m:sub>
                          <m:r>
                            <a:rPr lang="en-US" b="1" i="1">
                              <a:latin typeface="Cambria Math"/>
                            </a:rPr>
                            <m:t>𝟐</m:t>
                          </m:r>
                        </m:sub>
                      </m:sSub>
                      <m:r>
                        <a:rPr lang="en-US" b="1" i="1">
                          <a:latin typeface="Cambria Math"/>
                        </a:rPr>
                        <m:t>=</m:t>
                      </m:r>
                      <m:sSub>
                        <m:sSubPr>
                          <m:ctrlPr>
                            <a:rPr lang="en-US" b="1" i="1">
                              <a:latin typeface="Cambria Math"/>
                            </a:rPr>
                          </m:ctrlPr>
                        </m:sSubPr>
                        <m:e>
                          <m:r>
                            <a:rPr lang="en-US" b="1" i="1">
                              <a:latin typeface="Cambria Math"/>
                            </a:rPr>
                            <m:t>𝑻</m:t>
                          </m:r>
                        </m:e>
                        <m:sub>
                          <m:r>
                            <a:rPr lang="en-US" b="1" i="1">
                              <a:latin typeface="Cambria Math"/>
                            </a:rPr>
                            <m:t>𝟏</m:t>
                          </m:r>
                        </m:sub>
                      </m:sSub>
                      <m:r>
                        <a:rPr lang="en-US" b="1" i="1">
                          <a:latin typeface="Cambria Math"/>
                        </a:rPr>
                        <m:t>+</m:t>
                      </m:r>
                      <m:sSub>
                        <m:sSubPr>
                          <m:ctrlPr>
                            <a:rPr lang="en-US" b="1" i="1">
                              <a:latin typeface="Cambria Math"/>
                            </a:rPr>
                          </m:ctrlPr>
                        </m:sSubPr>
                        <m:e>
                          <m:r>
                            <a:rPr lang="en-US" b="1" i="1">
                              <a:latin typeface="Cambria Math"/>
                            </a:rPr>
                            <m:t>𝑻</m:t>
                          </m:r>
                        </m:e>
                        <m:sub>
                          <m:r>
                            <a:rPr lang="en-US" b="1" i="1">
                              <a:latin typeface="Cambria Math"/>
                            </a:rPr>
                            <m:t>𝟏</m:t>
                          </m:r>
                        </m:sub>
                      </m:sSub>
                      <m:r>
                        <a:rPr lang="en-US" b="1" i="1">
                          <a:latin typeface="Cambria Math"/>
                        </a:rPr>
                        <m:t>=</m:t>
                      </m:r>
                      <m:r>
                        <a:rPr lang="en-US" b="1" i="1">
                          <a:latin typeface="Cambria Math"/>
                        </a:rPr>
                        <m:t>𝑨</m:t>
                      </m:r>
                      <m:r>
                        <a:rPr lang="en-US" b="1">
                          <a:latin typeface="Cambria Math"/>
                        </a:rPr>
                        <m:t>(</m:t>
                      </m:r>
                      <m:r>
                        <a:rPr lang="en-US" b="1" i="1">
                          <a:latin typeface="Cambria Math"/>
                        </a:rPr>
                        <m:t>𝟏</m:t>
                      </m:r>
                      <m:r>
                        <a:rPr lang="en-US" b="1" i="1">
                          <a:latin typeface="Cambria Math"/>
                        </a:rPr>
                        <m:t>+</m:t>
                      </m:r>
                      <m:r>
                        <a:rPr lang="en-US" b="1" i="1">
                          <a:latin typeface="Cambria Math"/>
                        </a:rPr>
                        <m:t>𝒓</m:t>
                      </m:r>
                      <m:r>
                        <a:rPr lang="en-US" b="1">
                          <a:latin typeface="Cambria Math"/>
                        </a:rPr>
                        <m:t>)</m:t>
                      </m:r>
                      <m:r>
                        <a:rPr lang="en-US" b="1" i="1">
                          <a:latin typeface="Cambria Math"/>
                        </a:rPr>
                        <m:t>+</m:t>
                      </m:r>
                      <m:d>
                        <m:dPr>
                          <m:begChr m:val="["/>
                          <m:endChr m:val="]"/>
                          <m:ctrlPr>
                            <a:rPr lang="en-US" b="1" i="1">
                              <a:latin typeface="Cambria Math"/>
                            </a:rPr>
                          </m:ctrlPr>
                        </m:dPr>
                        <m:e>
                          <m:r>
                            <a:rPr lang="en-US" b="1" i="1">
                              <a:latin typeface="Cambria Math"/>
                            </a:rPr>
                            <m:t>𝑨</m:t>
                          </m:r>
                          <m:r>
                            <a:rPr lang="en-US" b="1">
                              <a:latin typeface="Cambria Math"/>
                            </a:rPr>
                            <m:t>(</m:t>
                          </m:r>
                          <m:r>
                            <a:rPr lang="en-US" b="1" i="1">
                              <a:latin typeface="Cambria Math"/>
                            </a:rPr>
                            <m:t>𝟏</m:t>
                          </m:r>
                          <m:r>
                            <a:rPr lang="en-US" b="1" i="1">
                              <a:latin typeface="Cambria Math"/>
                            </a:rPr>
                            <m:t>+</m:t>
                          </m:r>
                          <m:r>
                            <a:rPr lang="en-US" b="1" i="1">
                              <a:latin typeface="Cambria Math"/>
                            </a:rPr>
                            <m:t>𝒓</m:t>
                          </m:r>
                          <m:r>
                            <a:rPr lang="en-US" b="1">
                              <a:latin typeface="Cambria Math"/>
                            </a:rPr>
                            <m:t>)</m:t>
                          </m:r>
                        </m:e>
                      </m:d>
                      <m:r>
                        <a:rPr lang="en-US" b="1" i="1">
                          <a:latin typeface="Cambria Math"/>
                        </a:rPr>
                        <m:t>𝒓</m:t>
                      </m:r>
                      <m:r>
                        <a:rPr lang="en-US" b="1" i="1">
                          <a:latin typeface="Cambria Math"/>
                        </a:rPr>
                        <m:t>=</m:t>
                      </m:r>
                      <m:r>
                        <a:rPr lang="en-US" b="1" i="1">
                          <a:latin typeface="Cambria Math"/>
                        </a:rPr>
                        <m:t>𝑨</m:t>
                      </m:r>
                      <m:r>
                        <a:rPr lang="en-US" b="1">
                          <a:latin typeface="Cambria Math"/>
                        </a:rPr>
                        <m:t>(</m:t>
                      </m:r>
                      <m:r>
                        <a:rPr lang="en-US" b="1" i="1">
                          <a:latin typeface="Cambria Math"/>
                        </a:rPr>
                        <m:t>𝟏</m:t>
                      </m:r>
                      <m:r>
                        <a:rPr lang="en-US" b="1" i="1">
                          <a:latin typeface="Cambria Math"/>
                        </a:rPr>
                        <m:t>+</m:t>
                      </m:r>
                      <m:r>
                        <a:rPr lang="en-US" b="1" i="1">
                          <a:latin typeface="Cambria Math"/>
                        </a:rPr>
                        <m:t>𝒓</m:t>
                      </m:r>
                      <m:r>
                        <a:rPr lang="en-US" b="1">
                          <a:latin typeface="Cambria Math"/>
                        </a:rPr>
                        <m:t>)(</m:t>
                      </m:r>
                      <m:r>
                        <a:rPr lang="en-US" b="1" i="1">
                          <a:latin typeface="Cambria Math"/>
                        </a:rPr>
                        <m:t>𝟏</m:t>
                      </m:r>
                      <m:r>
                        <a:rPr lang="en-US" b="1" i="1">
                          <a:latin typeface="Cambria Math"/>
                        </a:rPr>
                        <m:t>+</m:t>
                      </m:r>
                      <m:r>
                        <a:rPr lang="en-US" b="1" i="1">
                          <a:latin typeface="Cambria Math"/>
                        </a:rPr>
                        <m:t>𝒓</m:t>
                      </m:r>
                      <m:r>
                        <a:rPr lang="en-US" b="1">
                          <a:latin typeface="Cambria Math"/>
                        </a:rPr>
                        <m:t>)</m:t>
                      </m:r>
                      <m:r>
                        <a:rPr lang="en-US" b="1" i="1">
                          <a:latin typeface="Cambria Math"/>
                        </a:rPr>
                        <m:t>=</m:t>
                      </m:r>
                      <m:r>
                        <a:rPr lang="en-US" b="1" i="1">
                          <a:latin typeface="Cambria Math"/>
                        </a:rPr>
                        <m:t>𝑨</m:t>
                      </m:r>
                      <m:r>
                        <a:rPr lang="en-US" b="1">
                          <a:latin typeface="Cambria Math"/>
                        </a:rPr>
                        <m:t>(</m:t>
                      </m:r>
                      <m:r>
                        <a:rPr lang="en-US" b="1" i="1">
                          <a:latin typeface="Cambria Math"/>
                        </a:rPr>
                        <m:t>𝟏</m:t>
                      </m:r>
                      <m:r>
                        <a:rPr lang="en-US" b="1" i="1">
                          <a:latin typeface="Cambria Math"/>
                        </a:rPr>
                        <m:t>+</m:t>
                      </m:r>
                      <m:r>
                        <a:rPr lang="en-US" b="1" i="1">
                          <a:latin typeface="Cambria Math"/>
                        </a:rPr>
                        <m:t>𝒓</m:t>
                      </m:r>
                      <m:sSup>
                        <m:sSupPr>
                          <m:ctrlPr>
                            <a:rPr lang="en-US" b="1" i="1">
                              <a:latin typeface="Cambria Math"/>
                            </a:rPr>
                          </m:ctrlPr>
                        </m:sSupPr>
                        <m:e>
                          <m:r>
                            <a:rPr lang="en-US" b="1">
                              <a:latin typeface="Cambria Math"/>
                            </a:rPr>
                            <m:t>)</m:t>
                          </m:r>
                        </m:e>
                        <m:sup>
                          <m:r>
                            <a:rPr lang="en-US" b="1" i="1">
                              <a:latin typeface="Cambria Math"/>
                            </a:rPr>
                            <m:t>𝟐</m:t>
                          </m:r>
                        </m:sup>
                      </m:sSup>
                    </m:oMath>
                  </m:oMathPara>
                </a14:m>
                <a:endParaRPr lang="en-US" b="1" dirty="0" smtClean="0"/>
              </a:p>
              <a:p>
                <a:pPr marL="0" indent="0">
                  <a:buNone/>
                </a:pPr>
                <a:r>
                  <a:rPr lang="en-US" b="1" i="1" dirty="0"/>
                  <a:t> </a:t>
                </a:r>
                <a:r>
                  <a:rPr lang="en-US" b="1" i="1" dirty="0" smtClean="0"/>
                  <a:t>  </a:t>
                </a:r>
                <a14:m>
                  <m:oMath xmlns:m="http://schemas.openxmlformats.org/officeDocument/2006/math">
                    <m:sSub>
                      <m:sSubPr>
                        <m:ctrlPr>
                          <a:rPr lang="en-US" b="1" i="1">
                            <a:latin typeface="Cambria Math"/>
                          </a:rPr>
                        </m:ctrlPr>
                      </m:sSubPr>
                      <m:e>
                        <m:r>
                          <a:rPr lang="en-US" b="1" i="1">
                            <a:latin typeface="Cambria Math"/>
                          </a:rPr>
                          <m:t>𝑻</m:t>
                        </m:r>
                      </m:e>
                      <m:sub>
                        <m:r>
                          <a:rPr lang="en-US" b="1" i="1">
                            <a:latin typeface="Cambria Math"/>
                          </a:rPr>
                          <m:t>𝟑</m:t>
                        </m:r>
                      </m:sub>
                    </m:sSub>
                    <m:r>
                      <a:rPr lang="en-US" b="1" i="1">
                        <a:latin typeface="Cambria Math"/>
                      </a:rPr>
                      <m:t>=</m:t>
                    </m:r>
                    <m:sSub>
                      <m:sSubPr>
                        <m:ctrlPr>
                          <a:rPr lang="en-US" b="1" i="1">
                            <a:latin typeface="Cambria Math"/>
                          </a:rPr>
                        </m:ctrlPr>
                      </m:sSubPr>
                      <m:e>
                        <m:r>
                          <a:rPr lang="en-US" b="1" i="1">
                            <a:latin typeface="Cambria Math"/>
                          </a:rPr>
                          <m:t>𝑻</m:t>
                        </m:r>
                      </m:e>
                      <m:sub>
                        <m:r>
                          <a:rPr lang="en-US" b="1" i="1">
                            <a:latin typeface="Cambria Math"/>
                          </a:rPr>
                          <m:t>𝟐</m:t>
                        </m:r>
                      </m:sub>
                    </m:sSub>
                    <m:r>
                      <a:rPr lang="en-US" b="1">
                        <a:latin typeface="Cambria Math"/>
                      </a:rPr>
                      <m:t>(</m:t>
                    </m:r>
                    <m:r>
                      <a:rPr lang="en-US" b="1" i="1">
                        <a:latin typeface="Cambria Math"/>
                      </a:rPr>
                      <m:t>𝟏</m:t>
                    </m:r>
                    <m:r>
                      <a:rPr lang="en-US" b="1" i="1">
                        <a:latin typeface="Cambria Math"/>
                      </a:rPr>
                      <m:t>+</m:t>
                    </m:r>
                    <m:r>
                      <a:rPr lang="en-US" b="1" i="1">
                        <a:latin typeface="Cambria Math"/>
                      </a:rPr>
                      <m:t>𝒓</m:t>
                    </m:r>
                    <m:r>
                      <a:rPr lang="en-US" b="1">
                        <a:latin typeface="Cambria Math"/>
                      </a:rPr>
                      <m:t>)</m:t>
                    </m:r>
                    <m:r>
                      <a:rPr lang="en-US" b="1" i="1">
                        <a:latin typeface="Cambria Math"/>
                      </a:rPr>
                      <m:t>=</m:t>
                    </m:r>
                    <m:r>
                      <a:rPr lang="en-US" b="1" i="1">
                        <a:latin typeface="Cambria Math"/>
                      </a:rPr>
                      <m:t>𝑨</m:t>
                    </m:r>
                    <m:r>
                      <a:rPr lang="en-US" b="1">
                        <a:latin typeface="Cambria Math"/>
                      </a:rPr>
                      <m:t>(</m:t>
                    </m:r>
                    <m:r>
                      <a:rPr lang="en-US" b="1" i="1">
                        <a:latin typeface="Cambria Math"/>
                      </a:rPr>
                      <m:t>𝟏</m:t>
                    </m:r>
                    <m:r>
                      <a:rPr lang="en-US" b="1" i="1">
                        <a:latin typeface="Cambria Math"/>
                      </a:rPr>
                      <m:t>+</m:t>
                    </m:r>
                    <m:r>
                      <a:rPr lang="en-US" b="1" i="1">
                        <a:latin typeface="Cambria Math"/>
                      </a:rPr>
                      <m:t>𝒓</m:t>
                    </m:r>
                    <m:sSup>
                      <m:sSupPr>
                        <m:ctrlPr>
                          <a:rPr lang="en-US" b="1" i="1">
                            <a:latin typeface="Cambria Math"/>
                          </a:rPr>
                        </m:ctrlPr>
                      </m:sSupPr>
                      <m:e>
                        <m:r>
                          <a:rPr lang="en-US" b="1">
                            <a:latin typeface="Cambria Math"/>
                          </a:rPr>
                          <m:t>)</m:t>
                        </m:r>
                      </m:e>
                      <m:sup>
                        <m:r>
                          <a:rPr lang="en-US" b="1" i="1">
                            <a:latin typeface="Cambria Math"/>
                          </a:rPr>
                          <m:t>𝟑</m:t>
                        </m:r>
                      </m:sup>
                    </m:sSup>
                  </m:oMath>
                </a14:m>
                <a:endParaRPr lang="en-US" b="1" dirty="0"/>
              </a:p>
            </p:txBody>
          </p:sp>
        </mc:Choice>
        <mc:Fallback xmlns="">
          <p:sp>
            <p:nvSpPr>
              <p:cNvPr id="19" name="Content Placeholder 2">
                <a:extLst>
                  <a:ext uri="{FF2B5EF4-FFF2-40B4-BE49-F238E27FC236}">
                    <a16:creationId xmlns="" xmlns:a16="http://schemas.microsoft.com/office/drawing/2014/main"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3639800" y="3276600"/>
                <a:ext cx="10210800" cy="10058400"/>
              </a:xfrm>
              <a:prstGeom prst="rect">
                <a:avLst/>
              </a:prstGeom>
              <a:blipFill rotWithShape="1">
                <a:blip r:embed="rId4"/>
                <a:stretch>
                  <a:fillRect l="-2683"/>
                </a:stretch>
              </a:blipFill>
              <a:ln>
                <a:solidFill>
                  <a:srgbClr val="00B0F0"/>
                </a:solidFill>
              </a:ln>
            </p:spPr>
            <p:txBody>
              <a:bodyPr/>
              <a:lstStyle/>
              <a:p>
                <a:r>
                  <a:rPr lang="en-US">
                    <a:noFill/>
                  </a:rPr>
                  <a:t> </a:t>
                </a:r>
              </a:p>
            </p:txBody>
          </p:sp>
        </mc:Fallback>
      </mc:AlternateContent>
      <p:grpSp>
        <p:nvGrpSpPr>
          <p:cNvPr id="12" name="Group 3"/>
          <p:cNvGrpSpPr>
            <a:grpSpLocks/>
          </p:cNvGrpSpPr>
          <p:nvPr/>
        </p:nvGrpSpPr>
        <p:grpSpPr bwMode="auto">
          <a:xfrm>
            <a:off x="13660283" y="3276600"/>
            <a:ext cx="3886112" cy="1227996"/>
            <a:chOff x="224" y="489"/>
            <a:chExt cx="8044" cy="2524"/>
          </a:xfrm>
        </p:grpSpPr>
        <p:grpSp>
          <p:nvGrpSpPr>
            <p:cNvPr id="13" name="Group 136"/>
            <p:cNvGrpSpPr>
              <a:grpSpLocks/>
            </p:cNvGrpSpPr>
            <p:nvPr/>
          </p:nvGrpSpPr>
          <p:grpSpPr bwMode="auto">
            <a:xfrm>
              <a:off x="224" y="592"/>
              <a:ext cx="7571" cy="1585"/>
              <a:chOff x="315" y="602"/>
              <a:chExt cx="10653" cy="1961"/>
            </a:xfrm>
          </p:grpSpPr>
          <p:sp>
            <p:nvSpPr>
              <p:cNvPr id="15"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7"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4"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286362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up)">
                                      <p:cBhvr>
                                        <p:cTn id="12" dur="1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Effect transition="in" filter="wipe(up)">
                                      <p:cBhvr>
                                        <p:cTn id="47" dur="500"/>
                                        <p:tgtEl>
                                          <p:spTgt spid="1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9">
                                            <p:txEl>
                                              <p:pRg st="2" end="2"/>
                                            </p:txEl>
                                          </p:spTgt>
                                        </p:tgtEl>
                                        <p:attrNameLst>
                                          <p:attrName>style.visibility</p:attrName>
                                        </p:attrNameLst>
                                      </p:cBhvr>
                                      <p:to>
                                        <p:strVal val="visible"/>
                                      </p:to>
                                    </p:set>
                                    <p:animEffect transition="in" filter="wipe(up)">
                                      <p:cBhvr>
                                        <p:cTn id="52" dur="500"/>
                                        <p:tgtEl>
                                          <p:spTgt spid="1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9">
                                            <p:txEl>
                                              <p:pRg st="3" end="3"/>
                                            </p:txEl>
                                          </p:spTgt>
                                        </p:tgtEl>
                                        <p:attrNameLst>
                                          <p:attrName>style.visibility</p:attrName>
                                        </p:attrNameLst>
                                      </p:cBhvr>
                                      <p:to>
                                        <p:strVal val="visible"/>
                                      </p:to>
                                    </p:set>
                                    <p:animEffect transition="in" filter="wipe(up)">
                                      <p:cBhvr>
                                        <p:cTn id="57" dur="500"/>
                                        <p:tgtEl>
                                          <p:spTgt spid="1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9">
                                            <p:txEl>
                                              <p:pRg st="4" end="4"/>
                                            </p:txEl>
                                          </p:spTgt>
                                        </p:tgtEl>
                                        <p:attrNameLst>
                                          <p:attrName>style.visibility</p:attrName>
                                        </p:attrNameLst>
                                      </p:cBhvr>
                                      <p:to>
                                        <p:strVal val="visible"/>
                                      </p:to>
                                    </p:set>
                                    <p:animEffect transition="in" filter="wipe(up)">
                                      <p:cBhvr>
                                        <p:cTn id="62"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xmlns:a14="http://schemas.microsoft.com/office/drawing/2010/main" xmlns:mc="http://schemas.openxmlformats.org/markup-compatibility/2006" id="{D87ADF89-46F9-4713-9744-A644701231B8}"/>
              </a:ext>
            </a:extLst>
          </p:cNvPr>
          <p:cNvSpPr txBox="1">
            <a:spLocks/>
          </p:cNvSpPr>
          <p:nvPr/>
        </p:nvSpPr>
        <p:spPr>
          <a:xfrm>
            <a:off x="457200" y="1879600"/>
            <a:ext cx="23545800" cy="1016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smtClean="0"/>
              <a:t>                           (</a:t>
            </a:r>
            <a:r>
              <a:rPr lang="en-US" b="1" dirty="0" err="1" smtClean="0"/>
              <a:t>Công</a:t>
            </a:r>
            <a:r>
              <a:rPr lang="en-US" b="1" dirty="0" smtClean="0"/>
              <a:t> </a:t>
            </a:r>
            <a:r>
              <a:rPr lang="en-US" b="1" dirty="0" err="1" smtClean="0"/>
              <a:t>thức</a:t>
            </a:r>
            <a:r>
              <a:rPr lang="en-US" b="1" dirty="0" smtClean="0"/>
              <a:t> </a:t>
            </a:r>
            <a:r>
              <a:rPr lang="en-US" b="1" dirty="0" err="1" smtClean="0"/>
              <a:t>lãi</a:t>
            </a:r>
            <a:r>
              <a:rPr lang="en-US" b="1" dirty="0" smtClean="0"/>
              <a:t> </a:t>
            </a:r>
            <a:r>
              <a:rPr lang="en-US" b="1" dirty="0" err="1" smtClean="0"/>
              <a:t>kép</a:t>
            </a:r>
            <a:r>
              <a:rPr lang="en-US" b="1" dirty="0" smtClean="0"/>
              <a:t>)</a:t>
            </a:r>
            <a:endParaRPr lang="en-US" b="1" dirty="0"/>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228600" y="3200400"/>
                <a:ext cx="12268200" cy="10210800"/>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en-US" b="1" dirty="0" smtClean="0">
                    <a:latin typeface="Tahoma" pitchFamily="34" charset="0"/>
                    <a:ea typeface="Tahoma" pitchFamily="34" charset="0"/>
                    <a:cs typeface="Tahoma" pitchFamily="34" charset="0"/>
                  </a:rPr>
                  <a:t>       </a:t>
                </a:r>
                <a:r>
                  <a:rPr lang="vi-VN" b="1" dirty="0" smtClean="0">
                    <a:latin typeface="Tahoma" pitchFamily="34" charset="0"/>
                    <a:ea typeface="Tahoma" pitchFamily="34" charset="0"/>
                    <a:cs typeface="Tahoma" pitchFamily="34" charset="0"/>
                  </a:rPr>
                  <a:t>Lãi </a:t>
                </a:r>
                <a:r>
                  <a:rPr lang="vi-VN" b="1" dirty="0">
                    <a:latin typeface="Tahoma" pitchFamily="34" charset="0"/>
                    <a:ea typeface="Tahoma" pitchFamily="34" charset="0"/>
                    <a:cs typeface="Tahoma" pitchFamily="34" charset="0"/>
                  </a:rPr>
                  <a:t>suất gửi tiết kiệm trong ngân hàng thường được tính theo thể thức lãi kép theo định kì. Theo thể thức này, nếu đến kì hạn người gửi không rút lãi ra thì tiền lãi được tính vào vốn của kì kế tiếp. Giả sử một người gửi số tiền </a:t>
                </a:r>
                <a14:m>
                  <m:oMath xmlns:m="http://schemas.openxmlformats.org/officeDocument/2006/math">
                    <m:r>
                      <a:rPr lang="en-US" b="1" i="1" smtClean="0">
                        <a:latin typeface="Cambria Math"/>
                      </a:rPr>
                      <m:t>𝑨</m:t>
                    </m:r>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với lãi </a:t>
                </a:r>
                <a:r>
                  <a:rPr lang="vi-VN" b="1" dirty="0" smtClean="0">
                    <a:latin typeface="Tahoma" pitchFamily="34" charset="0"/>
                    <a:ea typeface="Tahoma" pitchFamily="34" charset="0"/>
                    <a:cs typeface="Tahoma" pitchFamily="34" charset="0"/>
                  </a:rPr>
                  <a:t>suấ</a:t>
                </a:r>
                <a:r>
                  <a:rPr lang="en-US" b="1" dirty="0" smtClean="0">
                    <a:latin typeface="Tahoma" pitchFamily="34" charset="0"/>
                    <a:ea typeface="Tahoma" pitchFamily="34" charset="0"/>
                    <a:cs typeface="Tahoma" pitchFamily="34" charset="0"/>
                  </a:rPr>
                  <a:t>t </a:t>
                </a:r>
                <a14:m>
                  <m:oMath xmlns:m="http://schemas.openxmlformats.org/officeDocument/2006/math">
                    <m:r>
                      <a:rPr lang="en-US" b="1" i="1" smtClean="0">
                        <a:latin typeface="Cambria Math"/>
                      </a:rPr>
                      <m:t>𝒓</m:t>
                    </m:r>
                  </m:oMath>
                </a14:m>
                <a:r>
                  <a:rPr lang="en-US" b="1" dirty="0" smtClean="0">
                    <a:latin typeface="Tahoma" pitchFamily="34" charset="0"/>
                    <a:ea typeface="Tahoma" pitchFamily="34" charset="0"/>
                    <a:cs typeface="Tahoma" pitchFamily="34" charset="0"/>
                  </a:rPr>
                  <a:t> </a:t>
                </a:r>
                <a:r>
                  <a:rPr lang="vi-VN" b="1" dirty="0" smtClean="0">
                    <a:latin typeface="Tahoma" pitchFamily="34" charset="0"/>
                    <a:ea typeface="Tahoma" pitchFamily="34" charset="0"/>
                    <a:cs typeface="Tahoma" pitchFamily="34" charset="0"/>
                  </a:rPr>
                  <a:t>không </a:t>
                </a:r>
                <a:r>
                  <a:rPr lang="vi-VN" b="1" dirty="0">
                    <a:latin typeface="Tahoma" pitchFamily="34" charset="0"/>
                    <a:ea typeface="Tahoma" pitchFamily="34" charset="0"/>
                    <a:cs typeface="Tahoma" pitchFamily="34" charset="0"/>
                  </a:rPr>
                  <a:t>đổi trong mỗi kì.</a:t>
                </a:r>
              </a:p>
              <a:p>
                <a:pPr marL="0" indent="0" algn="just">
                  <a:buNone/>
                </a:pPr>
                <a:r>
                  <a:rPr lang="en-US" b="1" dirty="0" smtClean="0">
                    <a:latin typeface="Tahoma" pitchFamily="34" charset="0"/>
                    <a:ea typeface="Tahoma" pitchFamily="34" charset="0"/>
                    <a:cs typeface="Tahoma" pitchFamily="34" charset="0"/>
                  </a:rPr>
                  <a:t>     a) </a:t>
                </a:r>
                <a:r>
                  <a:rPr lang="vi-VN" b="1" dirty="0" smtClean="0">
                    <a:latin typeface="Tahoma" pitchFamily="34" charset="0"/>
                    <a:ea typeface="Tahoma" pitchFamily="34" charset="0"/>
                    <a:cs typeface="Tahoma" pitchFamily="34" charset="0"/>
                  </a:rPr>
                  <a:t>Tính </a:t>
                </a:r>
                <a:r>
                  <a:rPr lang="vi-VN" b="1" dirty="0">
                    <a:latin typeface="Tahoma" pitchFamily="34" charset="0"/>
                    <a:ea typeface="Tahoma" pitchFamily="34" charset="0"/>
                    <a:cs typeface="Tahoma" pitchFamily="34" charset="0"/>
                  </a:rPr>
                  <a:t>tổng số tiền (cả vốn lẫn lãi) </a:t>
                </a:r>
                <a14:m>
                  <m:oMath xmlns:m="http://schemas.openxmlformats.org/officeDocument/2006/math">
                    <m:sSub>
                      <m:sSubPr>
                        <m:ctrlPr>
                          <a:rPr lang="vi-VN" b="1" i="1" smtClean="0">
                            <a:latin typeface="Cambria Math"/>
                          </a:rPr>
                        </m:ctrlPr>
                      </m:sSubPr>
                      <m:e>
                        <m:r>
                          <a:rPr lang="en-US" b="1" i="1" smtClean="0">
                            <a:latin typeface="Cambria Math"/>
                          </a:rPr>
                          <m:t>𝑻</m:t>
                        </m:r>
                      </m:e>
                      <m:sub>
                        <m:r>
                          <a:rPr lang="en-US" b="1" i="1" smtClean="0">
                            <a:latin typeface="Cambria Math"/>
                          </a:rPr>
                          <m:t>𝟏</m:t>
                        </m:r>
                      </m:sub>
                    </m:sSub>
                    <m:r>
                      <a:rPr lang="en-US" b="1" i="1" smtClean="0">
                        <a:latin typeface="Cambria Math"/>
                      </a:rPr>
                      <m:t>, </m:t>
                    </m:r>
                    <m:sSub>
                      <m:sSubPr>
                        <m:ctrlPr>
                          <a:rPr lang="en-US" b="1" i="1" smtClean="0">
                            <a:latin typeface="Cambria Math"/>
                          </a:rPr>
                        </m:ctrlPr>
                      </m:sSubPr>
                      <m:e>
                        <m:r>
                          <a:rPr lang="en-US" b="1" i="1" smtClean="0">
                            <a:latin typeface="Cambria Math"/>
                          </a:rPr>
                          <m:t>𝑻</m:t>
                        </m:r>
                      </m:e>
                      <m:sub>
                        <m:r>
                          <a:rPr lang="en-US" b="1" i="1" smtClean="0">
                            <a:latin typeface="Cambria Math"/>
                          </a:rPr>
                          <m:t>𝟐</m:t>
                        </m:r>
                      </m:sub>
                    </m:sSub>
                    <m:r>
                      <a:rPr lang="en-US" b="1" i="1" smtClean="0">
                        <a:latin typeface="Cambria Math"/>
                      </a:rPr>
                      <m:t>,</m:t>
                    </m:r>
                    <m:sSub>
                      <m:sSubPr>
                        <m:ctrlPr>
                          <a:rPr lang="en-US" b="1" i="1" smtClean="0">
                            <a:latin typeface="Cambria Math"/>
                          </a:rPr>
                        </m:ctrlPr>
                      </m:sSubPr>
                      <m:e>
                        <m:r>
                          <a:rPr lang="en-US" b="1" i="1" smtClean="0">
                            <a:latin typeface="Cambria Math"/>
                          </a:rPr>
                          <m:t>𝑻</m:t>
                        </m:r>
                      </m:e>
                      <m:sub>
                        <m:r>
                          <a:rPr lang="en-US" b="1" i="1" smtClean="0">
                            <a:latin typeface="Cambria Math"/>
                          </a:rPr>
                          <m:t>𝟑</m:t>
                        </m:r>
                      </m:sub>
                    </m:sSub>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mà người đó nhận được sau kì thứ 1, sau kì thứ 2 và sau kì thứ 3.</a:t>
                </a:r>
              </a:p>
              <a:p>
                <a:pPr marL="0" indent="0" algn="just">
                  <a:buNone/>
                </a:pPr>
                <a:r>
                  <a:rPr lang="en-US" b="1" dirty="0" smtClean="0">
                    <a:latin typeface="Tahoma" pitchFamily="34" charset="0"/>
                    <a:ea typeface="Tahoma" pitchFamily="34" charset="0"/>
                    <a:cs typeface="Tahoma" pitchFamily="34" charset="0"/>
                  </a:rPr>
                  <a:t>     b) </a:t>
                </a:r>
                <a:r>
                  <a:rPr lang="vi-VN" b="1" dirty="0" smtClean="0">
                    <a:latin typeface="Tahoma" pitchFamily="34" charset="0"/>
                    <a:ea typeface="Tahoma" pitchFamily="34" charset="0"/>
                    <a:cs typeface="Tahoma" pitchFamily="34" charset="0"/>
                  </a:rPr>
                  <a:t>Dự </a:t>
                </a:r>
                <a:r>
                  <a:rPr lang="vi-VN" b="1" dirty="0">
                    <a:latin typeface="Tahoma" pitchFamily="34" charset="0"/>
                    <a:ea typeface="Tahoma" pitchFamily="34" charset="0"/>
                    <a:cs typeface="Tahoma" pitchFamily="34" charset="0"/>
                  </a:rPr>
                  <a:t>đoán công thức tính tổng số tiền (cả vốn lẫn lãi) </a:t>
                </a:r>
                <a14:m>
                  <m:oMath xmlns:m="http://schemas.openxmlformats.org/officeDocument/2006/math">
                    <m:sSub>
                      <m:sSubPr>
                        <m:ctrlPr>
                          <a:rPr lang="vi-VN" b="1" i="1" smtClean="0">
                            <a:latin typeface="Cambria Math"/>
                          </a:rPr>
                        </m:ctrlPr>
                      </m:sSubPr>
                      <m:e>
                        <m:r>
                          <a:rPr lang="en-US" b="1" i="1" smtClean="0">
                            <a:latin typeface="Cambria Math"/>
                          </a:rPr>
                          <m:t>𝑻</m:t>
                        </m:r>
                      </m:e>
                      <m:sub>
                        <m:r>
                          <a:rPr lang="en-US" b="1" i="1" smtClean="0">
                            <a:latin typeface="Cambria Math"/>
                          </a:rPr>
                          <m:t>𝒏</m:t>
                        </m:r>
                      </m:sub>
                    </m:sSub>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mà người đó thu được sau </a:t>
                </a:r>
                <a14:m>
                  <m:oMath xmlns:m="http://schemas.openxmlformats.org/officeDocument/2006/math">
                    <m:r>
                      <a:rPr lang="en-US" b="1" i="1" smtClean="0">
                        <a:latin typeface="Cambria Math"/>
                      </a:rPr>
                      <m:t>𝒏</m:t>
                    </m:r>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kì. Hãy chứng minh công thức nhận được đó bằng quy nạp.</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228600" y="3200400"/>
                <a:ext cx="12268200" cy="10210800"/>
              </a:xfrm>
              <a:prstGeom prst="rect">
                <a:avLst/>
              </a:prstGeom>
              <a:blipFill rotWithShape="1">
                <a:blip r:embed="rId3"/>
                <a:stretch>
                  <a:fillRect l="-2234" t="-2027" r="-2185"/>
                </a:stretch>
              </a:blipFill>
              <a:ln>
                <a:solidFill>
                  <a:srgbClr val="00B0F0"/>
                </a:solidFill>
              </a:ln>
            </p:spPr>
            <p:txBody>
              <a:bodyPr/>
              <a:lstStyle/>
              <a:p>
                <a:r>
                  <a:rPr lang="en-US">
                    <a:noFill/>
                  </a:rPr>
                  <a:t> </a:t>
                </a:r>
              </a:p>
            </p:txBody>
          </p:sp>
        </mc:Fallback>
      </mc:AlternateContent>
      <p:grpSp>
        <p:nvGrpSpPr>
          <p:cNvPr id="5" name="Group 4"/>
          <p:cNvGrpSpPr>
            <a:grpSpLocks/>
          </p:cNvGrpSpPr>
          <p:nvPr/>
        </p:nvGrpSpPr>
        <p:grpSpPr>
          <a:xfrm>
            <a:off x="533400" y="1841501"/>
            <a:ext cx="5486400" cy="1054099"/>
            <a:chOff x="22440" y="52856"/>
            <a:chExt cx="951718" cy="230002"/>
          </a:xfrm>
        </p:grpSpPr>
        <p:grpSp>
          <p:nvGrpSpPr>
            <p:cNvPr id="6" name="Group 5"/>
            <p:cNvGrpSpPr/>
            <p:nvPr/>
          </p:nvGrpSpPr>
          <p:grpSpPr>
            <a:xfrm>
              <a:off x="22440" y="59287"/>
              <a:ext cx="850471" cy="159855"/>
              <a:chOff x="31572" y="60276"/>
              <a:chExt cx="1196628" cy="197828"/>
            </a:xfrm>
          </p:grpSpPr>
          <p:sp>
            <p:nvSpPr>
              <p:cNvPr id="9" name="Arrow: Pentagon 25"/>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000" b="1" kern="1200">
                    <a:solidFill>
                      <a:srgbClr val="0000CC"/>
                    </a:solidFill>
                    <a:effectLst/>
                    <a:latin typeface="Calibri"/>
                    <a:ea typeface="Calibri"/>
                    <a:cs typeface="Times New Roman"/>
                  </a:rPr>
                  <a:t> </a:t>
                </a:r>
                <a:endParaRPr lang="en-US" sz="1200">
                  <a:effectLst/>
                  <a:latin typeface="Times New Roman"/>
                  <a:ea typeface="Calibri"/>
                  <a:cs typeface="Times New Roman"/>
                </a:endParaRPr>
              </a:p>
            </p:txBody>
          </p:sp>
          <p:sp>
            <p:nvSpPr>
              <p:cNvPr id="10" name="Arrow: Chevron 26"/>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sp>
            <p:nvSpPr>
              <p:cNvPr id="11" name="Arrow: Chevron 27"/>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a:ea typeface="Calibri"/>
                    <a:cs typeface="Times New Roman"/>
                  </a:rPr>
                  <a:t> </a:t>
                </a:r>
              </a:p>
            </p:txBody>
          </p:sp>
        </p:grpSp>
        <p:sp>
          <p:nvSpPr>
            <p:cNvPr id="8" name="TextBox 56"/>
            <p:cNvSpPr txBox="1"/>
            <p:nvPr/>
          </p:nvSpPr>
          <p:spPr>
            <a:xfrm>
              <a:off x="220545" y="52856"/>
              <a:ext cx="753613" cy="230002"/>
            </a:xfrm>
            <a:prstGeom prst="rect">
              <a:avLst/>
            </a:prstGeom>
            <a:noFill/>
          </p:spPr>
          <p:txBody>
            <a:bodyPr wrap="square">
              <a:noAutofit/>
            </a:bodyPr>
            <a:lstStyle/>
            <a:p>
              <a:pPr marL="0" marR="0">
                <a:lnSpc>
                  <a:spcPct val="107000"/>
                </a:lnSpc>
                <a:spcBef>
                  <a:spcPts val="0"/>
                </a:spcBef>
                <a:spcAft>
                  <a:spcPts val="800"/>
                </a:spcAft>
              </a:pPr>
              <a:r>
                <a:rPr lang="en-US" sz="4800" b="1" kern="1200" dirty="0" err="1" smtClean="0">
                  <a:solidFill>
                    <a:srgbClr val="0000CC"/>
                  </a:solidFill>
                  <a:effectLst/>
                  <a:latin typeface="Tahoma" pitchFamily="34" charset="0"/>
                  <a:ea typeface="Tahoma" pitchFamily="34" charset="0"/>
                  <a:cs typeface="Tahoma" pitchFamily="34" charset="0"/>
                </a:rPr>
                <a:t>Vận</a:t>
              </a:r>
              <a:r>
                <a:rPr lang="en-US" sz="4800" b="1" kern="1200" dirty="0" smtClean="0">
                  <a:solidFill>
                    <a:srgbClr val="0000CC"/>
                  </a:solidFill>
                  <a:effectLst/>
                  <a:latin typeface="Tahoma" pitchFamily="34" charset="0"/>
                  <a:ea typeface="Tahoma" pitchFamily="34" charset="0"/>
                  <a:cs typeface="Tahoma" pitchFamily="34" charset="0"/>
                </a:rPr>
                <a:t> </a:t>
              </a:r>
              <a:r>
                <a:rPr lang="en-US" sz="4800" b="1" kern="1200" dirty="0" err="1" smtClean="0">
                  <a:solidFill>
                    <a:srgbClr val="0000CC"/>
                  </a:solidFill>
                  <a:effectLst/>
                  <a:latin typeface="Tahoma" pitchFamily="34" charset="0"/>
                  <a:ea typeface="Tahoma" pitchFamily="34" charset="0"/>
                  <a:cs typeface="Tahoma" pitchFamily="34" charset="0"/>
                </a:rPr>
                <a:t>dụng</a:t>
              </a:r>
              <a:r>
                <a:rPr lang="en-US" sz="4800" b="1" kern="1200" dirty="0" smtClean="0">
                  <a:solidFill>
                    <a:srgbClr val="0000CC"/>
                  </a:solidFill>
                  <a:effectLst/>
                  <a:latin typeface="Tahoma" pitchFamily="34" charset="0"/>
                  <a:ea typeface="Tahoma" pitchFamily="34" charset="0"/>
                  <a:cs typeface="Tahoma" pitchFamily="34" charset="0"/>
                </a:rPr>
                <a:t>.</a:t>
              </a:r>
              <a:endParaRPr lang="en-US" sz="4800" dirty="0">
                <a:effectLst/>
                <a:latin typeface="Tahoma" pitchFamily="34" charset="0"/>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9" name="Content Placeholder 2">
                <a:extLst>
                  <a:ext uri="{FF2B5EF4-FFF2-40B4-BE49-F238E27FC236}">
                    <a16:creationId xmlns:a16="http://schemas.microsoft.com/office/drawing/2014/main" xmlns="" id="{08B49A2E-2A9D-46FD-AE9C-29462A33F0E6}"/>
                  </a:ext>
                </a:extLst>
              </p:cNvPr>
              <p:cNvSpPr txBox="1">
                <a:spLocks/>
              </p:cNvSpPr>
              <p:nvPr/>
            </p:nvSpPr>
            <p:spPr>
              <a:xfrm>
                <a:off x="12649200" y="3200400"/>
                <a:ext cx="11353800" cy="10192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gn="just">
                  <a:buNone/>
                </a:pPr>
                <a:r>
                  <a:rPr lang="en-US" sz="4500" b="1" dirty="0" smtClean="0"/>
                  <a:t>                        b) </a:t>
                </a:r>
                <a:r>
                  <a:rPr lang="en-US" sz="4500" b="1" dirty="0" err="1" smtClean="0"/>
                  <a:t>Dự</a:t>
                </a:r>
                <a:r>
                  <a:rPr lang="en-US" sz="4500" b="1" dirty="0" smtClean="0"/>
                  <a:t> </a:t>
                </a:r>
                <a:r>
                  <a:rPr lang="en-US" sz="4500" b="1" dirty="0" err="1"/>
                  <a:t>đoán</a:t>
                </a:r>
                <a:r>
                  <a:rPr lang="en-US" sz="4500" b="1" dirty="0"/>
                  <a:t> </a:t>
                </a:r>
                <a14:m>
                  <m:oMath xmlns:m="http://schemas.openxmlformats.org/officeDocument/2006/math">
                    <m:sSub>
                      <m:sSubPr>
                        <m:ctrlPr>
                          <a:rPr lang="en-US" sz="4500" b="1" i="1">
                            <a:latin typeface="Cambria Math"/>
                          </a:rPr>
                        </m:ctrlPr>
                      </m:sSubPr>
                      <m:e>
                        <m:r>
                          <a:rPr lang="en-US" sz="4500" b="1" i="1">
                            <a:latin typeface="Cambria Math"/>
                          </a:rPr>
                          <m:t>𝑻</m:t>
                        </m:r>
                      </m:e>
                      <m:sub>
                        <m:r>
                          <a:rPr lang="en-US" sz="4500" b="1" i="1">
                            <a:latin typeface="Cambria Math"/>
                          </a:rPr>
                          <m:t>𝒏</m:t>
                        </m:r>
                      </m:sub>
                    </m:sSub>
                    <m:r>
                      <a:rPr lang="en-US" sz="4500" b="1" i="1">
                        <a:latin typeface="Cambria Math"/>
                      </a:rPr>
                      <m:t>=</m:t>
                    </m:r>
                    <m:r>
                      <a:rPr lang="en-US" sz="4500" b="1" i="1">
                        <a:latin typeface="Cambria Math"/>
                      </a:rPr>
                      <m:t>𝑨</m:t>
                    </m:r>
                    <m:r>
                      <a:rPr lang="en-US" sz="4500" b="1">
                        <a:latin typeface="Cambria Math"/>
                      </a:rPr>
                      <m:t>(</m:t>
                    </m:r>
                    <m:r>
                      <a:rPr lang="en-US" sz="4500" b="1" i="1">
                        <a:latin typeface="Cambria Math"/>
                      </a:rPr>
                      <m:t>𝟏</m:t>
                    </m:r>
                    <m:r>
                      <a:rPr lang="en-US" sz="4500" b="1" i="1">
                        <a:latin typeface="Cambria Math"/>
                      </a:rPr>
                      <m:t>+</m:t>
                    </m:r>
                    <m:r>
                      <a:rPr lang="en-US" sz="4500" b="1" i="1">
                        <a:latin typeface="Cambria Math"/>
                      </a:rPr>
                      <m:t>𝒓</m:t>
                    </m:r>
                    <m:sSup>
                      <m:sSupPr>
                        <m:ctrlPr>
                          <a:rPr lang="en-US" sz="4500" b="1" i="1">
                            <a:latin typeface="Cambria Math"/>
                          </a:rPr>
                        </m:ctrlPr>
                      </m:sSupPr>
                      <m:e>
                        <m:r>
                          <a:rPr lang="en-US" sz="4500" b="1">
                            <a:latin typeface="Cambria Math"/>
                          </a:rPr>
                          <m:t>)</m:t>
                        </m:r>
                      </m:e>
                      <m:sup>
                        <m:r>
                          <a:rPr lang="en-US" sz="4500" b="1" i="1">
                            <a:latin typeface="Cambria Math"/>
                          </a:rPr>
                          <m:t>𝒏</m:t>
                        </m:r>
                      </m:sup>
                    </m:sSup>
                  </m:oMath>
                </a14:m>
                <a:r>
                  <a:rPr lang="en-US" sz="4500" b="1" dirty="0" smtClean="0"/>
                  <a:t>.</a:t>
                </a:r>
                <a:endParaRPr lang="en-US" sz="4500" b="1" dirty="0"/>
              </a:p>
              <a:p>
                <a:pPr marL="0" indent="0" algn="just">
                  <a:buNone/>
                </a:pPr>
                <a:r>
                  <a:rPr lang="en-US" sz="4500" b="1" dirty="0" smtClean="0"/>
                  <a:t>     Ta </a:t>
                </a:r>
                <a:r>
                  <a:rPr lang="en-US" sz="4500" b="1" dirty="0" err="1"/>
                  <a:t>chứng</a:t>
                </a:r>
                <a:r>
                  <a:rPr lang="en-US" sz="4500" b="1" dirty="0"/>
                  <a:t> minh </a:t>
                </a:r>
                <a:r>
                  <a:rPr lang="en-US" sz="4500" b="1" dirty="0" err="1"/>
                  <a:t>dự</a:t>
                </a:r>
                <a:r>
                  <a:rPr lang="en-US" sz="4500" b="1" dirty="0"/>
                  <a:t> </a:t>
                </a:r>
                <a:r>
                  <a:rPr lang="en-US" sz="4500" b="1" dirty="0" err="1"/>
                  <a:t>đoán</a:t>
                </a:r>
                <a:r>
                  <a:rPr lang="en-US" sz="4500" b="1" dirty="0"/>
                  <a:t> </a:t>
                </a:r>
                <a:r>
                  <a:rPr lang="en-US" sz="4500" b="1" dirty="0" err="1"/>
                  <a:t>trên</a:t>
                </a:r>
                <a:r>
                  <a:rPr lang="en-US" sz="4500" b="1" dirty="0"/>
                  <a:t> </a:t>
                </a:r>
                <a:r>
                  <a:rPr lang="en-US" sz="4500" b="1" dirty="0" err="1"/>
                  <a:t>bằng</a:t>
                </a:r>
                <a:r>
                  <a:rPr lang="en-US" sz="4500" b="1" dirty="0"/>
                  <a:t> </a:t>
                </a:r>
                <a:r>
                  <a:rPr lang="en-US" sz="4500" b="1" dirty="0" err="1"/>
                  <a:t>phương</a:t>
                </a:r>
                <a:r>
                  <a:rPr lang="en-US" sz="4500" b="1" dirty="0"/>
                  <a:t> </a:t>
                </a:r>
                <a:r>
                  <a:rPr lang="en-US" sz="4500" b="1" dirty="0" err="1"/>
                  <a:t>pháp</a:t>
                </a:r>
                <a:r>
                  <a:rPr lang="en-US" sz="4500" b="1" dirty="0"/>
                  <a:t> </a:t>
                </a:r>
                <a:r>
                  <a:rPr lang="en-US" sz="4500" b="1" dirty="0" err="1"/>
                  <a:t>quy</a:t>
                </a:r>
                <a:r>
                  <a:rPr lang="en-US" sz="4500" b="1" dirty="0"/>
                  <a:t> </a:t>
                </a:r>
                <a:r>
                  <a:rPr lang="en-US" sz="4500" b="1" dirty="0" err="1"/>
                  <a:t>nạp</a:t>
                </a:r>
                <a:r>
                  <a:rPr lang="en-US" sz="4500" b="1" dirty="0"/>
                  <a:t>.</a:t>
                </a:r>
              </a:p>
              <a:p>
                <a:pPr marL="0" lvl="0" indent="0" algn="just">
                  <a:buNone/>
                </a:pPr>
                <a:r>
                  <a:rPr lang="en-US" sz="4500" b="1" dirty="0" err="1" smtClean="0"/>
                  <a:t>Với</a:t>
                </a:r>
                <a:r>
                  <a:rPr lang="en-US" sz="4500" b="1" dirty="0" smtClean="0"/>
                  <a:t> </a:t>
                </a:r>
                <a14:m>
                  <m:oMath xmlns:m="http://schemas.openxmlformats.org/officeDocument/2006/math">
                    <m:r>
                      <a:rPr lang="en-US" sz="4500" b="1" i="1">
                        <a:latin typeface="Cambria Math"/>
                      </a:rPr>
                      <m:t>𝒏</m:t>
                    </m:r>
                    <m:r>
                      <a:rPr lang="en-US" sz="4500" b="1" i="1">
                        <a:latin typeface="Cambria Math"/>
                      </a:rPr>
                      <m:t>=</m:t>
                    </m:r>
                    <m:r>
                      <a:rPr lang="en-US" sz="4500" b="1" i="1">
                        <a:latin typeface="Cambria Math"/>
                      </a:rPr>
                      <m:t>𝟏</m:t>
                    </m:r>
                  </m:oMath>
                </a14:m>
                <a:r>
                  <a:rPr lang="en-US" sz="4500" b="1" dirty="0"/>
                  <a:t> </a:t>
                </a:r>
                <a:r>
                  <a:rPr lang="en-US" sz="4500" b="1" dirty="0" err="1"/>
                  <a:t>suy</a:t>
                </a:r>
                <a:r>
                  <a:rPr lang="en-US" sz="4500" b="1" dirty="0"/>
                  <a:t> </a:t>
                </a:r>
                <a:r>
                  <a:rPr lang="en-US" sz="4500" b="1" dirty="0" err="1"/>
                  <a:t>ra</a:t>
                </a:r>
                <a:r>
                  <a:rPr lang="en-US" sz="4500" b="1" dirty="0"/>
                  <a:t> </a:t>
                </a:r>
                <a14:m>
                  <m:oMath xmlns:m="http://schemas.openxmlformats.org/officeDocument/2006/math">
                    <m:sSub>
                      <m:sSubPr>
                        <m:ctrlPr>
                          <a:rPr lang="en-US" sz="4500" b="1" i="1">
                            <a:latin typeface="Cambria Math"/>
                          </a:rPr>
                        </m:ctrlPr>
                      </m:sSubPr>
                      <m:e>
                        <m:r>
                          <a:rPr lang="en-US" sz="4500" b="1" i="1">
                            <a:latin typeface="Cambria Math"/>
                          </a:rPr>
                          <m:t>𝑻</m:t>
                        </m:r>
                      </m:e>
                      <m:sub>
                        <m:r>
                          <a:rPr lang="en-US" sz="4500" b="1" i="1">
                            <a:latin typeface="Cambria Math"/>
                          </a:rPr>
                          <m:t>𝟏</m:t>
                        </m:r>
                      </m:sub>
                    </m:sSub>
                    <m:r>
                      <a:rPr lang="en-US" sz="4500" b="1" i="1">
                        <a:latin typeface="Cambria Math"/>
                      </a:rPr>
                      <m:t>=</m:t>
                    </m:r>
                    <m:r>
                      <a:rPr lang="en-US" sz="4500" b="1" i="1">
                        <a:latin typeface="Cambria Math"/>
                      </a:rPr>
                      <m:t>𝑨</m:t>
                    </m:r>
                    <m:r>
                      <a:rPr lang="en-US" sz="4500" b="1">
                        <a:latin typeface="Cambria Math"/>
                      </a:rPr>
                      <m:t>(</m:t>
                    </m:r>
                    <m:r>
                      <a:rPr lang="en-US" sz="4500" b="1" i="1">
                        <a:latin typeface="Cambria Math"/>
                      </a:rPr>
                      <m:t>𝟏</m:t>
                    </m:r>
                    <m:r>
                      <a:rPr lang="en-US" sz="4500" b="1" i="1">
                        <a:latin typeface="Cambria Math"/>
                      </a:rPr>
                      <m:t>+</m:t>
                    </m:r>
                    <m:r>
                      <a:rPr lang="en-US" sz="4500" b="1" i="1">
                        <a:latin typeface="Cambria Math"/>
                      </a:rPr>
                      <m:t>𝒓</m:t>
                    </m:r>
                    <m:r>
                      <a:rPr lang="en-US" sz="4500" b="1">
                        <a:latin typeface="Cambria Math"/>
                      </a:rPr>
                      <m:t>)</m:t>
                    </m:r>
                  </m:oMath>
                </a14:m>
                <a:r>
                  <a:rPr lang="en-US" sz="4500" b="1" dirty="0"/>
                  <a:t> (</a:t>
                </a:r>
                <a:r>
                  <a:rPr lang="en-US" sz="4500" b="1" dirty="0" err="1"/>
                  <a:t>đúng</a:t>
                </a:r>
                <a:r>
                  <a:rPr lang="en-US" sz="4500" b="1" dirty="0"/>
                  <a:t>).</a:t>
                </a:r>
              </a:p>
              <a:p>
                <a:pPr marL="0" lvl="0" indent="0" algn="just">
                  <a:buNone/>
                </a:pPr>
                <a:r>
                  <a:rPr lang="en-US" sz="4500" b="1" dirty="0" smtClean="0"/>
                  <a:t>     </a:t>
                </a:r>
                <a:r>
                  <a:rPr lang="en-US" sz="4500" b="1" dirty="0" err="1" smtClean="0"/>
                  <a:t>Giả</a:t>
                </a:r>
                <a:r>
                  <a:rPr lang="en-US" sz="4500" b="1" dirty="0" smtClean="0"/>
                  <a:t> </a:t>
                </a:r>
                <a:r>
                  <a:rPr lang="en-US" sz="4500" b="1" dirty="0" err="1"/>
                  <a:t>thiết</a:t>
                </a:r>
                <a:r>
                  <a:rPr lang="en-US" sz="4500" b="1" dirty="0"/>
                  <a:t> </a:t>
                </a:r>
                <a:r>
                  <a:rPr lang="en-US" sz="4500" b="1" dirty="0" err="1"/>
                  <a:t>công</a:t>
                </a:r>
                <a:r>
                  <a:rPr lang="en-US" sz="4500" b="1" dirty="0"/>
                  <a:t> </a:t>
                </a:r>
                <a:r>
                  <a:rPr lang="en-US" sz="4500" b="1" dirty="0" err="1"/>
                  <a:t>thức</a:t>
                </a:r>
                <a:r>
                  <a:rPr lang="en-US" sz="4500" b="1" dirty="0"/>
                  <a:t> </a:t>
                </a:r>
                <a:r>
                  <a:rPr lang="en-US" sz="4500" b="1" dirty="0" err="1"/>
                  <a:t>đúng</a:t>
                </a:r>
                <a:r>
                  <a:rPr lang="en-US" sz="4500" b="1" dirty="0"/>
                  <a:t> </a:t>
                </a:r>
                <a:r>
                  <a:rPr lang="en-US" sz="4500" b="1" dirty="0" err="1"/>
                  <a:t>với</a:t>
                </a:r>
                <a:r>
                  <a:rPr lang="en-US" sz="4500" b="1" dirty="0"/>
                  <a:t> </a:t>
                </a:r>
                <a14:m>
                  <m:oMath xmlns:m="http://schemas.openxmlformats.org/officeDocument/2006/math">
                    <m:r>
                      <a:rPr lang="en-US" sz="4500" b="1" i="1">
                        <a:latin typeface="Cambria Math"/>
                      </a:rPr>
                      <m:t>𝒏</m:t>
                    </m:r>
                    <m:r>
                      <a:rPr lang="en-US" sz="4500" b="1" i="1">
                        <a:latin typeface="Cambria Math"/>
                      </a:rPr>
                      <m:t>=</m:t>
                    </m:r>
                    <m:r>
                      <a:rPr lang="en-US" sz="4500" b="1" i="1">
                        <a:latin typeface="Cambria Math"/>
                      </a:rPr>
                      <m:t>𝒌</m:t>
                    </m:r>
                    <m:r>
                      <a:rPr lang="en-US" sz="4500" b="1" i="1">
                        <a:latin typeface="Cambria Math"/>
                      </a:rPr>
                      <m:t>≥</m:t>
                    </m:r>
                    <m:r>
                      <a:rPr lang="en-US" sz="4500" b="1" i="1">
                        <a:latin typeface="Cambria Math"/>
                      </a:rPr>
                      <m:t>𝟏</m:t>
                    </m:r>
                  </m:oMath>
                </a14:m>
                <a:r>
                  <a:rPr lang="en-US" sz="4500" b="1" dirty="0"/>
                  <a:t>, ta </a:t>
                </a:r>
                <a:r>
                  <a:rPr lang="en-US" sz="4500" b="1" dirty="0" err="1"/>
                  <a:t>có</a:t>
                </a:r>
                <a:r>
                  <a:rPr lang="en-US" sz="4500" b="1" dirty="0"/>
                  <a:t> </a:t>
                </a:r>
                <a14:m>
                  <m:oMath xmlns:m="http://schemas.openxmlformats.org/officeDocument/2006/math">
                    <m:sSub>
                      <m:sSubPr>
                        <m:ctrlPr>
                          <a:rPr lang="en-US" sz="4500" b="1" i="1">
                            <a:latin typeface="Cambria Math"/>
                          </a:rPr>
                        </m:ctrlPr>
                      </m:sSubPr>
                      <m:e>
                        <m:r>
                          <a:rPr lang="en-US" sz="4500" b="1" i="1">
                            <a:latin typeface="Cambria Math"/>
                          </a:rPr>
                          <m:t>𝑻</m:t>
                        </m:r>
                      </m:e>
                      <m:sub>
                        <m:r>
                          <a:rPr lang="en-US" sz="4500" b="1" i="1">
                            <a:latin typeface="Cambria Math"/>
                          </a:rPr>
                          <m:t>𝒌</m:t>
                        </m:r>
                      </m:sub>
                    </m:sSub>
                    <m:r>
                      <a:rPr lang="en-US" sz="4500" b="1" i="1">
                        <a:latin typeface="Cambria Math"/>
                      </a:rPr>
                      <m:t>=</m:t>
                    </m:r>
                    <m:r>
                      <a:rPr lang="en-US" sz="4500" b="1" i="1">
                        <a:latin typeface="Cambria Math"/>
                      </a:rPr>
                      <m:t>𝑨</m:t>
                    </m:r>
                    <m:r>
                      <a:rPr lang="en-US" sz="4500" b="1">
                        <a:latin typeface="Cambria Math"/>
                      </a:rPr>
                      <m:t>(</m:t>
                    </m:r>
                    <m:r>
                      <a:rPr lang="en-US" sz="4500" b="1" i="1">
                        <a:latin typeface="Cambria Math"/>
                      </a:rPr>
                      <m:t>𝟏</m:t>
                    </m:r>
                    <m:r>
                      <a:rPr lang="en-US" sz="4500" b="1" i="1">
                        <a:latin typeface="Cambria Math"/>
                      </a:rPr>
                      <m:t>+</m:t>
                    </m:r>
                    <m:r>
                      <a:rPr lang="en-US" sz="4500" b="1" i="1">
                        <a:latin typeface="Cambria Math"/>
                      </a:rPr>
                      <m:t>𝒓</m:t>
                    </m:r>
                    <m:sSup>
                      <m:sSupPr>
                        <m:ctrlPr>
                          <a:rPr lang="en-US" sz="4500" b="1" i="1">
                            <a:latin typeface="Cambria Math"/>
                          </a:rPr>
                        </m:ctrlPr>
                      </m:sSupPr>
                      <m:e>
                        <m:r>
                          <a:rPr lang="en-US" sz="4500" b="1">
                            <a:latin typeface="Cambria Math"/>
                          </a:rPr>
                          <m:t>)</m:t>
                        </m:r>
                      </m:e>
                      <m:sup>
                        <m:r>
                          <a:rPr lang="en-US" sz="4500" b="1" i="1">
                            <a:latin typeface="Cambria Math"/>
                          </a:rPr>
                          <m:t>𝒌</m:t>
                        </m:r>
                      </m:sup>
                    </m:sSup>
                  </m:oMath>
                </a14:m>
                <a:r>
                  <a:rPr lang="en-US" sz="4500" b="1" dirty="0"/>
                  <a:t>, ta </a:t>
                </a:r>
                <a:r>
                  <a:rPr lang="en-US" sz="4500" b="1" dirty="0" err="1"/>
                  <a:t>chứng</a:t>
                </a:r>
                <a:r>
                  <a:rPr lang="en-US" sz="4500" b="1" dirty="0"/>
                  <a:t> minh </a:t>
                </a:r>
                <a:r>
                  <a:rPr lang="en-US" sz="4500" b="1" dirty="0" err="1"/>
                  <a:t>công</a:t>
                </a:r>
                <a:r>
                  <a:rPr lang="en-US" sz="4500" b="1" dirty="0"/>
                  <a:t> </a:t>
                </a:r>
                <a:r>
                  <a:rPr lang="en-US" sz="4500" b="1" dirty="0" err="1"/>
                  <a:t>thức</a:t>
                </a:r>
                <a:r>
                  <a:rPr lang="en-US" sz="4500" b="1" dirty="0"/>
                  <a:t> </a:t>
                </a:r>
                <a:r>
                  <a:rPr lang="en-US" sz="4500" b="1" dirty="0" err="1"/>
                  <a:t>đúng</a:t>
                </a:r>
                <a:r>
                  <a:rPr lang="en-US" sz="4500" b="1" dirty="0"/>
                  <a:t> </a:t>
                </a:r>
                <a:r>
                  <a:rPr lang="en-US" sz="4500" b="1" dirty="0" err="1"/>
                  <a:t>với</a:t>
                </a:r>
                <a:r>
                  <a:rPr lang="en-US" sz="4500" b="1" dirty="0"/>
                  <a:t> </a:t>
                </a:r>
                <a14:m>
                  <m:oMath xmlns:m="http://schemas.openxmlformats.org/officeDocument/2006/math">
                    <m:r>
                      <a:rPr lang="en-US" sz="4500" b="1" i="1">
                        <a:latin typeface="Cambria Math"/>
                      </a:rPr>
                      <m:t>𝒏</m:t>
                    </m:r>
                    <m:r>
                      <a:rPr lang="en-US" sz="4500" b="1" i="1">
                        <a:latin typeface="Cambria Math"/>
                      </a:rPr>
                      <m:t>=</m:t>
                    </m:r>
                    <m:r>
                      <a:rPr lang="en-US" sz="4500" b="1" i="1">
                        <a:latin typeface="Cambria Math"/>
                      </a:rPr>
                      <m:t>𝒌</m:t>
                    </m:r>
                    <m:r>
                      <a:rPr lang="en-US" sz="4500" b="1" i="1">
                        <a:latin typeface="Cambria Math"/>
                      </a:rPr>
                      <m:t>+</m:t>
                    </m:r>
                    <m:r>
                      <a:rPr lang="en-US" sz="4500" b="1" i="1">
                        <a:latin typeface="Cambria Math"/>
                      </a:rPr>
                      <m:t>𝟏</m:t>
                    </m:r>
                  </m:oMath>
                </a14:m>
                <a:r>
                  <a:rPr lang="en-US" sz="4500" b="1" dirty="0"/>
                  <a:t>, </a:t>
                </a:r>
                <a:r>
                  <a:rPr lang="en-US" sz="4500" b="1" dirty="0" err="1"/>
                  <a:t>nghĩa</a:t>
                </a:r>
                <a:r>
                  <a:rPr lang="en-US" sz="4500" b="1" dirty="0"/>
                  <a:t> </a:t>
                </a:r>
                <a:r>
                  <a:rPr lang="en-US" sz="4500" b="1" dirty="0" err="1"/>
                  <a:t>là</a:t>
                </a:r>
                <a:r>
                  <a:rPr lang="en-US" sz="4500" b="1" dirty="0"/>
                  <a:t> </a:t>
                </a:r>
                <a14:m>
                  <m:oMath xmlns:m="http://schemas.openxmlformats.org/officeDocument/2006/math">
                    <m:sSub>
                      <m:sSubPr>
                        <m:ctrlPr>
                          <a:rPr lang="en-US" sz="4500" b="1" i="1">
                            <a:latin typeface="Cambria Math"/>
                          </a:rPr>
                        </m:ctrlPr>
                      </m:sSubPr>
                      <m:e>
                        <m:r>
                          <a:rPr lang="en-US" sz="4500" b="1" i="1">
                            <a:latin typeface="Cambria Math"/>
                          </a:rPr>
                          <m:t>𝑻</m:t>
                        </m:r>
                      </m:e>
                      <m:sub>
                        <m:r>
                          <a:rPr lang="en-US" sz="4500" b="1" i="1">
                            <a:latin typeface="Cambria Math"/>
                          </a:rPr>
                          <m:t>𝒌</m:t>
                        </m:r>
                        <m:r>
                          <a:rPr lang="en-US" sz="4500" b="1" i="1">
                            <a:latin typeface="Cambria Math"/>
                          </a:rPr>
                          <m:t>+</m:t>
                        </m:r>
                        <m:r>
                          <a:rPr lang="en-US" sz="4500" b="1" i="1">
                            <a:latin typeface="Cambria Math"/>
                          </a:rPr>
                          <m:t>𝟏</m:t>
                        </m:r>
                      </m:sub>
                    </m:sSub>
                    <m:r>
                      <a:rPr lang="en-US" sz="4500" b="1" i="1">
                        <a:latin typeface="Cambria Math"/>
                      </a:rPr>
                      <m:t>=</m:t>
                    </m:r>
                    <m:r>
                      <a:rPr lang="en-US" sz="4500" b="1" i="1">
                        <a:latin typeface="Cambria Math"/>
                      </a:rPr>
                      <m:t>𝑨</m:t>
                    </m:r>
                    <m:r>
                      <a:rPr lang="en-US" sz="4500" b="1">
                        <a:latin typeface="Cambria Math"/>
                      </a:rPr>
                      <m:t>(</m:t>
                    </m:r>
                    <m:r>
                      <a:rPr lang="en-US" sz="4500" b="1" i="1">
                        <a:latin typeface="Cambria Math"/>
                      </a:rPr>
                      <m:t>𝟏</m:t>
                    </m:r>
                    <m:r>
                      <a:rPr lang="en-US" sz="4500" b="1" i="1">
                        <a:latin typeface="Cambria Math"/>
                      </a:rPr>
                      <m:t>+</m:t>
                    </m:r>
                    <m:r>
                      <a:rPr lang="en-US" sz="4500" b="1" i="1">
                        <a:latin typeface="Cambria Math"/>
                      </a:rPr>
                      <m:t>𝒓</m:t>
                    </m:r>
                    <m:sSup>
                      <m:sSupPr>
                        <m:ctrlPr>
                          <a:rPr lang="en-US" sz="4500" b="1" i="1">
                            <a:latin typeface="Cambria Math"/>
                          </a:rPr>
                        </m:ctrlPr>
                      </m:sSupPr>
                      <m:e>
                        <m:r>
                          <a:rPr lang="en-US" sz="4500" b="1">
                            <a:latin typeface="Cambria Math"/>
                          </a:rPr>
                          <m:t>)</m:t>
                        </m:r>
                      </m:e>
                      <m:sup>
                        <m:r>
                          <a:rPr lang="en-US" sz="4500" b="1" i="1">
                            <a:latin typeface="Cambria Math"/>
                          </a:rPr>
                          <m:t>𝒌</m:t>
                        </m:r>
                        <m:r>
                          <a:rPr lang="en-US" sz="4500" b="1" i="1">
                            <a:latin typeface="Cambria Math"/>
                          </a:rPr>
                          <m:t>+</m:t>
                        </m:r>
                        <m:r>
                          <a:rPr lang="en-US" sz="4500" b="1" i="1">
                            <a:latin typeface="Cambria Math"/>
                          </a:rPr>
                          <m:t>𝟏</m:t>
                        </m:r>
                      </m:sup>
                    </m:sSup>
                  </m:oMath>
                </a14:m>
                <a:endParaRPr lang="en-US" sz="4500" b="1" dirty="0"/>
              </a:p>
              <a:p>
                <a:pPr marL="0" indent="0" algn="just">
                  <a:buNone/>
                </a:pPr>
                <a:r>
                  <a:rPr lang="en-US" sz="4500" b="1" dirty="0" smtClean="0"/>
                  <a:t>     Ta </a:t>
                </a:r>
                <a:r>
                  <a:rPr lang="en-US" sz="4500" b="1" dirty="0" err="1"/>
                  <a:t>có</a:t>
                </a:r>
                <a:r>
                  <a:rPr lang="en-US" sz="4500" b="1" dirty="0"/>
                  <a:t>, </a:t>
                </a:r>
                <a:r>
                  <a:rPr lang="en-US" sz="4500" b="1" dirty="0" err="1"/>
                  <a:t>cuối</a:t>
                </a:r>
                <a:r>
                  <a:rPr lang="en-US" sz="4500" b="1" dirty="0"/>
                  <a:t> </a:t>
                </a:r>
                <a:r>
                  <a:rPr lang="en-US" sz="4500" b="1" dirty="0" err="1"/>
                  <a:t>kỳ</a:t>
                </a:r>
                <a:r>
                  <a:rPr lang="en-US" sz="4500" b="1" dirty="0"/>
                  <a:t> </a:t>
                </a:r>
                <a:r>
                  <a:rPr lang="en-US" sz="4500" b="1" dirty="0" err="1"/>
                  <a:t>thứ</a:t>
                </a:r>
                <a:r>
                  <a:rPr lang="en-US" sz="4500" b="1" dirty="0"/>
                  <a:t> </a:t>
                </a:r>
                <a14:m>
                  <m:oMath xmlns:m="http://schemas.openxmlformats.org/officeDocument/2006/math">
                    <m:r>
                      <a:rPr lang="en-US" sz="4500" b="1" i="1">
                        <a:latin typeface="Cambria Math"/>
                      </a:rPr>
                      <m:t>𝒌</m:t>
                    </m:r>
                  </m:oMath>
                </a14:m>
                <a:r>
                  <a:rPr lang="en-US" sz="4500" b="1" dirty="0"/>
                  <a:t> </a:t>
                </a:r>
                <a:r>
                  <a:rPr lang="en-US" sz="4500" b="1" dirty="0" err="1"/>
                  <a:t>số</a:t>
                </a:r>
                <a:r>
                  <a:rPr lang="en-US" sz="4500" b="1" dirty="0"/>
                  <a:t> </a:t>
                </a:r>
                <a:r>
                  <a:rPr lang="en-US" sz="4500" b="1" dirty="0" err="1"/>
                  <a:t>tiền</a:t>
                </a:r>
                <a:r>
                  <a:rPr lang="en-US" sz="4500" b="1" dirty="0"/>
                  <a:t> </a:t>
                </a:r>
                <a:r>
                  <a:rPr lang="en-US" sz="4500" b="1" dirty="0" err="1"/>
                  <a:t>gốc</a:t>
                </a:r>
                <a:r>
                  <a:rPr lang="en-US" sz="4500" b="1" dirty="0"/>
                  <a:t> </a:t>
                </a:r>
                <a:r>
                  <a:rPr lang="en-US" sz="4500" b="1" dirty="0" err="1"/>
                  <a:t>và</a:t>
                </a:r>
                <a:r>
                  <a:rPr lang="en-US" sz="4500" b="1" dirty="0"/>
                  <a:t> </a:t>
                </a:r>
                <a:r>
                  <a:rPr lang="en-US" sz="4500" b="1" dirty="0" err="1"/>
                  <a:t>lãi</a:t>
                </a:r>
                <a:r>
                  <a:rPr lang="en-US" sz="4500" b="1" dirty="0"/>
                  <a:t> </a:t>
                </a:r>
                <a:r>
                  <a:rPr lang="en-US" sz="4500" b="1" dirty="0" err="1"/>
                  <a:t>là</a:t>
                </a:r>
                <a:r>
                  <a:rPr lang="en-US" sz="4500" b="1" dirty="0"/>
                  <a:t> </a:t>
                </a:r>
                <a14:m>
                  <m:oMath xmlns:m="http://schemas.openxmlformats.org/officeDocument/2006/math">
                    <m:sSub>
                      <m:sSubPr>
                        <m:ctrlPr>
                          <a:rPr lang="en-US" sz="4500" b="1" i="1">
                            <a:latin typeface="Cambria Math"/>
                          </a:rPr>
                        </m:ctrlPr>
                      </m:sSubPr>
                      <m:e>
                        <m:r>
                          <a:rPr lang="en-US" sz="4500" b="1" i="1">
                            <a:latin typeface="Cambria Math"/>
                          </a:rPr>
                          <m:t>𝑻</m:t>
                        </m:r>
                      </m:e>
                      <m:sub>
                        <m:r>
                          <a:rPr lang="en-US" sz="4500" b="1" i="1">
                            <a:latin typeface="Cambria Math"/>
                          </a:rPr>
                          <m:t>𝒌</m:t>
                        </m:r>
                      </m:sub>
                    </m:sSub>
                  </m:oMath>
                </a14:m>
                <a:r>
                  <a:rPr lang="en-US" sz="4500" b="1" dirty="0"/>
                  <a:t>, </a:t>
                </a:r>
                <a:r>
                  <a:rPr lang="en-US" sz="4500" b="1" dirty="0" err="1"/>
                  <a:t>sau</a:t>
                </a:r>
                <a:r>
                  <a:rPr lang="en-US" sz="4500" b="1" dirty="0"/>
                  <a:t> </a:t>
                </a:r>
                <a:r>
                  <a:rPr lang="en-US" sz="4500" b="1" dirty="0" err="1"/>
                  <a:t>kỳ</a:t>
                </a:r>
                <a:r>
                  <a:rPr lang="en-US" sz="4500" b="1" dirty="0"/>
                  <a:t> </a:t>
                </a:r>
                <a:r>
                  <a:rPr lang="en-US" sz="4500" b="1" dirty="0" err="1"/>
                  <a:t>thứ</a:t>
                </a:r>
                <a:r>
                  <a:rPr lang="en-US" sz="4500" b="1" dirty="0"/>
                  <a:t> </a:t>
                </a:r>
                <a14:m>
                  <m:oMath xmlns:m="http://schemas.openxmlformats.org/officeDocument/2006/math">
                    <m:r>
                      <a:rPr lang="en-US" sz="4500" b="1" i="1">
                        <a:latin typeface="Cambria Math"/>
                      </a:rPr>
                      <m:t>𝒌</m:t>
                    </m:r>
                    <m:r>
                      <a:rPr lang="en-US" sz="4500" b="1" i="1">
                        <a:latin typeface="Cambria Math"/>
                      </a:rPr>
                      <m:t>+</m:t>
                    </m:r>
                    <m:r>
                      <a:rPr lang="en-US" sz="4500" b="1" i="1">
                        <a:latin typeface="Cambria Math"/>
                      </a:rPr>
                      <m:t>𝟏</m:t>
                    </m:r>
                  </m:oMath>
                </a14:m>
                <a:r>
                  <a:rPr lang="en-US" sz="4500" b="1" dirty="0"/>
                  <a:t> </a:t>
                </a:r>
                <a:r>
                  <a:rPr lang="en-US" sz="4500" b="1" dirty="0" err="1"/>
                  <a:t>số</a:t>
                </a:r>
                <a:r>
                  <a:rPr lang="en-US" sz="4500" b="1" dirty="0"/>
                  <a:t> </a:t>
                </a:r>
                <a:r>
                  <a:rPr lang="en-US" sz="4500" b="1" dirty="0" err="1"/>
                  <a:t>tiền</a:t>
                </a:r>
                <a:r>
                  <a:rPr lang="en-US" sz="4500" b="1" dirty="0"/>
                  <a:t> </a:t>
                </a:r>
                <a:r>
                  <a:rPr lang="en-US" sz="4500" b="1" dirty="0" err="1"/>
                  <a:t>gốc</a:t>
                </a:r>
                <a:r>
                  <a:rPr lang="en-US" sz="4500" b="1" dirty="0"/>
                  <a:t> </a:t>
                </a:r>
                <a:r>
                  <a:rPr lang="en-US" sz="4500" b="1" dirty="0" err="1"/>
                  <a:t>và</a:t>
                </a:r>
                <a:r>
                  <a:rPr lang="en-US" sz="4500" b="1" dirty="0"/>
                  <a:t> </a:t>
                </a:r>
                <a:r>
                  <a:rPr lang="en-US" sz="4500" b="1" dirty="0" err="1"/>
                  <a:t>lãi</a:t>
                </a:r>
                <a:r>
                  <a:rPr lang="en-US" sz="4500" b="1" dirty="0"/>
                  <a:t> </a:t>
                </a:r>
                <a:r>
                  <a:rPr lang="en-US" sz="4500" b="1" dirty="0" err="1"/>
                  <a:t>là</a:t>
                </a:r>
                <a:r>
                  <a:rPr lang="en-US" sz="4500" b="1" dirty="0"/>
                  <a:t>:</a:t>
                </a:r>
                <a:r>
                  <a:rPr lang="en-US" sz="4500" b="1" dirty="0" smtClean="0"/>
                  <a:t> </a:t>
                </a:r>
                <a14:m>
                  <m:oMath xmlns:m="http://schemas.openxmlformats.org/officeDocument/2006/math">
                    <m:sSub>
                      <m:sSubPr>
                        <m:ctrlPr>
                          <a:rPr lang="en-US" sz="4500" b="1" i="1">
                            <a:latin typeface="Cambria Math"/>
                          </a:rPr>
                        </m:ctrlPr>
                      </m:sSubPr>
                      <m:e>
                        <m:r>
                          <a:rPr lang="en-US" sz="4500" b="1" i="1">
                            <a:latin typeface="Cambria Math"/>
                          </a:rPr>
                          <m:t>𝑻</m:t>
                        </m:r>
                      </m:e>
                      <m:sub>
                        <m:r>
                          <a:rPr lang="en-US" sz="4500" b="1" i="1">
                            <a:latin typeface="Cambria Math"/>
                          </a:rPr>
                          <m:t>𝒌</m:t>
                        </m:r>
                        <m:r>
                          <a:rPr lang="en-US" sz="4500" b="1" i="1">
                            <a:latin typeface="Cambria Math"/>
                          </a:rPr>
                          <m:t>+</m:t>
                        </m:r>
                        <m:r>
                          <a:rPr lang="en-US" sz="4500" b="1" i="1">
                            <a:latin typeface="Cambria Math"/>
                          </a:rPr>
                          <m:t>𝟏</m:t>
                        </m:r>
                      </m:sub>
                    </m:sSub>
                    <m:r>
                      <a:rPr lang="en-US" sz="4500" b="1" i="1">
                        <a:latin typeface="Cambria Math"/>
                      </a:rPr>
                      <m:t>=</m:t>
                    </m:r>
                    <m:sSub>
                      <m:sSubPr>
                        <m:ctrlPr>
                          <a:rPr lang="en-US" sz="4500" b="1" i="1">
                            <a:latin typeface="Cambria Math"/>
                          </a:rPr>
                        </m:ctrlPr>
                      </m:sSubPr>
                      <m:e>
                        <m:r>
                          <a:rPr lang="en-US" sz="4500" b="1" i="1">
                            <a:latin typeface="Cambria Math"/>
                          </a:rPr>
                          <m:t>𝑻</m:t>
                        </m:r>
                      </m:e>
                      <m:sub>
                        <m:r>
                          <a:rPr lang="en-US" sz="4500" b="1" i="1">
                            <a:latin typeface="Cambria Math"/>
                          </a:rPr>
                          <m:t>𝒌</m:t>
                        </m:r>
                      </m:sub>
                    </m:sSub>
                    <m:r>
                      <a:rPr lang="en-US" sz="4500" b="1" i="1">
                        <a:latin typeface="Cambria Math"/>
                      </a:rPr>
                      <m:t>+</m:t>
                    </m:r>
                    <m:sSub>
                      <m:sSubPr>
                        <m:ctrlPr>
                          <a:rPr lang="en-US" sz="4500" b="1" i="1">
                            <a:latin typeface="Cambria Math"/>
                          </a:rPr>
                        </m:ctrlPr>
                      </m:sSubPr>
                      <m:e>
                        <m:r>
                          <a:rPr lang="en-US" sz="4500" b="1" i="1">
                            <a:latin typeface="Cambria Math"/>
                          </a:rPr>
                          <m:t>𝑻</m:t>
                        </m:r>
                      </m:e>
                      <m:sub>
                        <m:r>
                          <a:rPr lang="en-US" sz="4500" b="1" i="1">
                            <a:latin typeface="Cambria Math"/>
                          </a:rPr>
                          <m:t>𝒌</m:t>
                        </m:r>
                      </m:sub>
                    </m:sSub>
                    <m:r>
                      <a:rPr lang="en-US" sz="4500" b="1" i="1">
                        <a:latin typeface="Cambria Math"/>
                      </a:rPr>
                      <m:t>𝒓</m:t>
                    </m:r>
                    <m:r>
                      <a:rPr lang="en-US" sz="4500" b="1" i="1">
                        <a:latin typeface="Cambria Math"/>
                      </a:rPr>
                      <m:t>=</m:t>
                    </m:r>
                    <m:sSub>
                      <m:sSubPr>
                        <m:ctrlPr>
                          <a:rPr lang="en-US" sz="4500" b="1" i="1">
                            <a:latin typeface="Cambria Math"/>
                          </a:rPr>
                        </m:ctrlPr>
                      </m:sSubPr>
                      <m:e>
                        <m:r>
                          <a:rPr lang="en-US" sz="4500" b="1" i="1">
                            <a:latin typeface="Cambria Math"/>
                          </a:rPr>
                          <m:t>𝑻</m:t>
                        </m:r>
                      </m:e>
                      <m:sub>
                        <m:r>
                          <a:rPr lang="en-US" sz="4500" b="1" i="1">
                            <a:latin typeface="Cambria Math"/>
                          </a:rPr>
                          <m:t>𝒌</m:t>
                        </m:r>
                      </m:sub>
                    </m:sSub>
                    <m:d>
                      <m:dPr>
                        <m:ctrlPr>
                          <a:rPr lang="en-US" sz="4500" b="1" i="1">
                            <a:latin typeface="Cambria Math"/>
                          </a:rPr>
                        </m:ctrlPr>
                      </m:dPr>
                      <m:e>
                        <m:r>
                          <a:rPr lang="en-US" sz="4500" b="1" i="1">
                            <a:latin typeface="Cambria Math"/>
                          </a:rPr>
                          <m:t>𝟏</m:t>
                        </m:r>
                        <m:r>
                          <a:rPr lang="en-US" sz="4500" b="1" i="1">
                            <a:latin typeface="Cambria Math"/>
                          </a:rPr>
                          <m:t>+</m:t>
                        </m:r>
                        <m:r>
                          <a:rPr lang="en-US" sz="4500" b="1" i="1">
                            <a:latin typeface="Cambria Math"/>
                          </a:rPr>
                          <m:t>𝒓</m:t>
                        </m:r>
                      </m:e>
                    </m:d>
                  </m:oMath>
                </a14:m>
                <a:endParaRPr lang="en-US" sz="4500" b="1" dirty="0" smtClean="0"/>
              </a:p>
              <a:p>
                <a:pPr marL="0" indent="0" algn="just">
                  <a:buNone/>
                </a:pPr>
                <a:r>
                  <a:rPr lang="en-US" sz="4500" b="1" dirty="0" smtClean="0"/>
                  <a:t>             </a:t>
                </a:r>
                <a:r>
                  <a:rPr lang="en-US" sz="4500" b="1" dirty="0" smtClean="0"/>
                  <a:t> </a:t>
                </a:r>
                <a14:m>
                  <m:oMath xmlns:m="http://schemas.openxmlformats.org/officeDocument/2006/math">
                    <m:r>
                      <a:rPr lang="en-US" sz="4500" b="1" i="1">
                        <a:latin typeface="Cambria Math"/>
                      </a:rPr>
                      <m:t>=</m:t>
                    </m:r>
                    <m:r>
                      <a:rPr lang="en-US" sz="4500" b="1" i="1">
                        <a:latin typeface="Cambria Math"/>
                      </a:rPr>
                      <m:t>𝑨</m:t>
                    </m:r>
                    <m:r>
                      <a:rPr lang="en-US" sz="4500" b="1">
                        <a:latin typeface="Cambria Math"/>
                      </a:rPr>
                      <m:t>(</m:t>
                    </m:r>
                    <m:r>
                      <a:rPr lang="en-US" sz="4500" b="1" i="1">
                        <a:latin typeface="Cambria Math"/>
                      </a:rPr>
                      <m:t>𝟏</m:t>
                    </m:r>
                    <m:r>
                      <a:rPr lang="en-US" sz="4500" b="1" i="1">
                        <a:latin typeface="Cambria Math"/>
                      </a:rPr>
                      <m:t>+</m:t>
                    </m:r>
                    <m:r>
                      <a:rPr lang="en-US" sz="4500" b="1" i="1">
                        <a:latin typeface="Cambria Math"/>
                      </a:rPr>
                      <m:t>𝒓</m:t>
                    </m:r>
                    <m:sSup>
                      <m:sSupPr>
                        <m:ctrlPr>
                          <a:rPr lang="en-US" sz="4500" b="1" i="1">
                            <a:latin typeface="Cambria Math"/>
                          </a:rPr>
                        </m:ctrlPr>
                      </m:sSupPr>
                      <m:e>
                        <m:r>
                          <a:rPr lang="en-US" sz="4500" b="1">
                            <a:latin typeface="Cambria Math"/>
                          </a:rPr>
                          <m:t>)</m:t>
                        </m:r>
                      </m:e>
                      <m:sup>
                        <m:r>
                          <a:rPr lang="en-US" sz="4500" b="1" i="1">
                            <a:latin typeface="Cambria Math"/>
                          </a:rPr>
                          <m:t>𝒌</m:t>
                        </m:r>
                      </m:sup>
                    </m:sSup>
                    <m:r>
                      <a:rPr lang="en-US" sz="4500" b="1">
                        <a:latin typeface="Cambria Math"/>
                      </a:rPr>
                      <m:t>(</m:t>
                    </m:r>
                    <m:r>
                      <a:rPr lang="en-US" sz="4500" b="1" i="1">
                        <a:latin typeface="Cambria Math"/>
                      </a:rPr>
                      <m:t>𝟏</m:t>
                    </m:r>
                    <m:r>
                      <a:rPr lang="en-US" sz="4500" b="1" i="1">
                        <a:latin typeface="Cambria Math"/>
                      </a:rPr>
                      <m:t>+</m:t>
                    </m:r>
                    <m:r>
                      <a:rPr lang="en-US" sz="4500" b="1" i="1">
                        <a:latin typeface="Cambria Math"/>
                      </a:rPr>
                      <m:t>𝒓</m:t>
                    </m:r>
                    <m:r>
                      <a:rPr lang="en-US" sz="4500" b="1">
                        <a:latin typeface="Cambria Math"/>
                      </a:rPr>
                      <m:t>)</m:t>
                    </m:r>
                    <m:r>
                      <a:rPr lang="en-US" sz="4500" b="1" i="1">
                        <a:latin typeface="Cambria Math"/>
                      </a:rPr>
                      <m:t>=</m:t>
                    </m:r>
                    <m:r>
                      <a:rPr lang="en-US" sz="4500" b="1" i="1">
                        <a:latin typeface="Cambria Math"/>
                      </a:rPr>
                      <m:t>𝑨</m:t>
                    </m:r>
                    <m:r>
                      <a:rPr lang="en-US" sz="4500" b="1">
                        <a:latin typeface="Cambria Math"/>
                      </a:rPr>
                      <m:t>(</m:t>
                    </m:r>
                    <m:r>
                      <a:rPr lang="en-US" sz="4500" b="1" i="1">
                        <a:latin typeface="Cambria Math"/>
                      </a:rPr>
                      <m:t>𝟏</m:t>
                    </m:r>
                    <m:r>
                      <a:rPr lang="en-US" sz="4500" b="1" i="1">
                        <a:latin typeface="Cambria Math"/>
                      </a:rPr>
                      <m:t>+</m:t>
                    </m:r>
                    <m:r>
                      <a:rPr lang="en-US" sz="4500" b="1" i="1">
                        <a:latin typeface="Cambria Math"/>
                      </a:rPr>
                      <m:t>𝒓</m:t>
                    </m:r>
                    <m:sSup>
                      <m:sSupPr>
                        <m:ctrlPr>
                          <a:rPr lang="en-US" sz="4500" b="1" i="1">
                            <a:latin typeface="Cambria Math"/>
                          </a:rPr>
                        </m:ctrlPr>
                      </m:sSupPr>
                      <m:e>
                        <m:r>
                          <a:rPr lang="en-US" sz="4500" b="1">
                            <a:latin typeface="Cambria Math"/>
                          </a:rPr>
                          <m:t>)</m:t>
                        </m:r>
                      </m:e>
                      <m:sup>
                        <m:r>
                          <a:rPr lang="en-US" sz="4500" b="1" i="1">
                            <a:latin typeface="Cambria Math"/>
                          </a:rPr>
                          <m:t>𝒌</m:t>
                        </m:r>
                        <m:r>
                          <a:rPr lang="en-US" sz="4500" b="1" i="1">
                            <a:latin typeface="Cambria Math"/>
                          </a:rPr>
                          <m:t>+</m:t>
                        </m:r>
                        <m:r>
                          <a:rPr lang="en-US" sz="4500" b="1" i="1">
                            <a:latin typeface="Cambria Math"/>
                          </a:rPr>
                          <m:t>𝟏</m:t>
                        </m:r>
                      </m:sup>
                    </m:sSup>
                  </m:oMath>
                </a14:m>
                <a:endParaRPr lang="en-US" sz="4500" b="1" dirty="0"/>
              </a:p>
              <a:p>
                <a:pPr marL="0" indent="0" algn="just">
                  <a:buNone/>
                </a:pPr>
                <a:r>
                  <a:rPr lang="en-US" sz="4500" b="1" dirty="0" smtClean="0"/>
                  <a:t>     </a:t>
                </a:r>
                <a:r>
                  <a:rPr lang="en-US" sz="4500" b="1" dirty="0" err="1" smtClean="0"/>
                  <a:t>Vậy</a:t>
                </a:r>
                <a:r>
                  <a:rPr lang="en-US" sz="4500" b="1" dirty="0" smtClean="0"/>
                  <a:t> </a:t>
                </a:r>
                <a:r>
                  <a:rPr lang="en-US" sz="4500" b="1" dirty="0" err="1"/>
                  <a:t>công</a:t>
                </a:r>
                <a:r>
                  <a:rPr lang="en-US" sz="4500" b="1" dirty="0"/>
                  <a:t> </a:t>
                </a:r>
                <a:r>
                  <a:rPr lang="en-US" sz="4500" b="1" dirty="0" err="1"/>
                  <a:t>thức</a:t>
                </a:r>
                <a:r>
                  <a:rPr lang="en-US" sz="4500" b="1" dirty="0"/>
                  <a:t> </a:t>
                </a:r>
                <a:r>
                  <a:rPr lang="en-US" sz="4500" b="1" dirty="0" err="1"/>
                  <a:t>đúng</a:t>
                </a:r>
                <a:r>
                  <a:rPr lang="en-US" sz="4500" b="1" dirty="0"/>
                  <a:t> </a:t>
                </a:r>
                <a14:m>
                  <m:oMath xmlns:m="http://schemas.openxmlformats.org/officeDocument/2006/math">
                    <m:r>
                      <a:rPr lang="en-US" sz="4500" b="1" i="1" smtClean="0">
                        <a:latin typeface="Cambria Math"/>
                        <a:ea typeface="Cambria Math"/>
                      </a:rPr>
                      <m:t>∀</m:t>
                    </m:r>
                    <m:r>
                      <a:rPr lang="en-US" sz="4500" b="1" i="1" smtClean="0">
                        <a:latin typeface="Cambria Math"/>
                        <a:ea typeface="Cambria Math"/>
                      </a:rPr>
                      <m:t>𝒏</m:t>
                    </m:r>
                    <m:r>
                      <a:rPr lang="en-US" sz="4500" b="1" i="1" smtClean="0">
                        <a:latin typeface="Cambria Math"/>
                        <a:ea typeface="Cambria Math"/>
                      </a:rPr>
                      <m:t>∈</m:t>
                    </m:r>
                    <m:r>
                      <a:rPr lang="en-US" sz="4500" b="1" i="1" smtClean="0">
                        <a:latin typeface="Cambria Math"/>
                        <a:ea typeface="Cambria Math"/>
                      </a:rPr>
                      <m:t>ℕ</m:t>
                    </m:r>
                  </m:oMath>
                </a14:m>
                <a:r>
                  <a:rPr lang="en-US" sz="4500" b="1" dirty="0" smtClean="0"/>
                  <a:t> </a:t>
                </a:r>
                <a:r>
                  <a:rPr lang="en-US" sz="4500" b="1" dirty="0"/>
                  <a:t>,</a:t>
                </a:r>
                <a:r>
                  <a:rPr lang="en-US" sz="4500" b="1" dirty="0" smtClean="0"/>
                  <a:t> </a:t>
                </a:r>
                <a14:m>
                  <m:oMath xmlns:m="http://schemas.openxmlformats.org/officeDocument/2006/math">
                    <m:r>
                      <a:rPr lang="en-US" sz="4500" b="1" i="1">
                        <a:latin typeface="Cambria Math"/>
                      </a:rPr>
                      <m:t>𝒏</m:t>
                    </m:r>
                    <m:r>
                      <a:rPr lang="en-US" sz="4500" b="1" i="1">
                        <a:latin typeface="Cambria Math"/>
                      </a:rPr>
                      <m:t>≥</m:t>
                    </m:r>
                    <m:r>
                      <a:rPr lang="en-US" sz="4500" b="1" i="1">
                        <a:latin typeface="Cambria Math"/>
                      </a:rPr>
                      <m:t>𝟏</m:t>
                    </m:r>
                  </m:oMath>
                </a14:m>
                <a:r>
                  <a:rPr lang="en-US" sz="4500" b="1" dirty="0"/>
                  <a:t>.</a:t>
                </a:r>
              </a:p>
            </p:txBody>
          </p:sp>
        </mc:Choice>
        <mc:Fallback>
          <p:sp>
            <p:nvSpPr>
              <p:cNvPr id="19"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649200" y="3200400"/>
                <a:ext cx="11353800" cy="10192549"/>
              </a:xfrm>
              <a:prstGeom prst="rect">
                <a:avLst/>
              </a:prstGeom>
              <a:blipFill rotWithShape="1">
                <a:blip r:embed="rId4"/>
                <a:stretch>
                  <a:fillRect l="-2145" t="-1852" r="-2145"/>
                </a:stretch>
              </a:blipFill>
              <a:ln>
                <a:solidFill>
                  <a:srgbClr val="00B0F0"/>
                </a:solidFill>
              </a:ln>
            </p:spPr>
            <p:txBody>
              <a:bodyPr/>
              <a:lstStyle/>
              <a:p>
                <a:r>
                  <a:rPr lang="en-US">
                    <a:noFill/>
                  </a:rPr>
                  <a:t> </a:t>
                </a:r>
              </a:p>
            </p:txBody>
          </p:sp>
        </mc:Fallback>
      </mc:AlternateContent>
      <p:grpSp>
        <p:nvGrpSpPr>
          <p:cNvPr id="12" name="Group 3"/>
          <p:cNvGrpSpPr>
            <a:grpSpLocks/>
          </p:cNvGrpSpPr>
          <p:nvPr/>
        </p:nvGrpSpPr>
        <p:grpSpPr bwMode="auto">
          <a:xfrm>
            <a:off x="12649200" y="3200400"/>
            <a:ext cx="3886112" cy="1227996"/>
            <a:chOff x="224" y="489"/>
            <a:chExt cx="8044" cy="2524"/>
          </a:xfrm>
        </p:grpSpPr>
        <p:grpSp>
          <p:nvGrpSpPr>
            <p:cNvPr id="13" name="Group 136"/>
            <p:cNvGrpSpPr>
              <a:grpSpLocks/>
            </p:cNvGrpSpPr>
            <p:nvPr/>
          </p:nvGrpSpPr>
          <p:grpSpPr bwMode="auto">
            <a:xfrm>
              <a:off x="224" y="592"/>
              <a:ext cx="7571" cy="1585"/>
              <a:chOff x="315" y="602"/>
              <a:chExt cx="10653" cy="1961"/>
            </a:xfrm>
          </p:grpSpPr>
          <p:sp>
            <p:nvSpPr>
              <p:cNvPr id="15"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7"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4"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230844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up)">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up)">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wipe(up)">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wipe(up)">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wipe(up)">
                                      <p:cBhvr>
                                        <p:cTn id="27" dur="500"/>
                                        <p:tgtEl>
                                          <p:spTgt spid="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9">
                                            <p:txEl>
                                              <p:pRg st="5" end="5"/>
                                            </p:txEl>
                                          </p:spTgt>
                                        </p:tgtEl>
                                        <p:attrNameLst>
                                          <p:attrName>style.visibility</p:attrName>
                                        </p:attrNameLst>
                                      </p:cBhvr>
                                      <p:to>
                                        <p:strVal val="visible"/>
                                      </p:to>
                                    </p:set>
                                    <p:animEffect transition="in" filter="wipe(up)">
                                      <p:cBhvr>
                                        <p:cTn id="32" dur="500"/>
                                        <p:tgtEl>
                                          <p:spTgt spid="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9">
                                            <p:txEl>
                                              <p:pRg st="6" end="6"/>
                                            </p:txEl>
                                          </p:spTgt>
                                        </p:tgtEl>
                                        <p:attrNameLst>
                                          <p:attrName>style.visibility</p:attrName>
                                        </p:attrNameLst>
                                      </p:cBhvr>
                                      <p:to>
                                        <p:strVal val="visible"/>
                                      </p:to>
                                    </p:set>
                                    <p:animEffect transition="in" filter="wipe(up)">
                                      <p:cBhvr>
                                        <p:cTn id="37"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609600" y="1879600"/>
                <a:ext cx="23241000" cy="2616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dirty="0" smtClean="0">
                    <a:solidFill>
                      <a:schemeClr val="tx1"/>
                    </a:solidFill>
                  </a:rPr>
                  <a:t>                     </a:t>
                </a:r>
                <a:r>
                  <a:rPr lang="vi-VN" sz="4800" b="1" dirty="0" smtClean="0">
                    <a:solidFill>
                      <a:schemeClr val="tx1"/>
                    </a:solidFill>
                  </a:rPr>
                  <a:t>Sử </a:t>
                </a:r>
                <a:r>
                  <a:rPr lang="vi-VN" sz="4800" b="1" dirty="0">
                    <a:solidFill>
                      <a:schemeClr val="tx1"/>
                    </a:solidFill>
                  </a:rPr>
                  <a:t>dụng phương pháp quy nạp toán học, chứng minh các đẳng thức sau đúng với mọi số tự nhiên </a:t>
                </a:r>
                <a14:m>
                  <m:oMath xmlns:m="http://schemas.openxmlformats.org/officeDocument/2006/math">
                    <m:r>
                      <a:rPr lang="en-US" sz="4800" b="1" i="1" dirty="0" smtClean="0">
                        <a:solidFill>
                          <a:schemeClr val="tx1"/>
                        </a:solidFill>
                        <a:latin typeface="Cambria Math"/>
                      </a:rPr>
                      <m:t>𝒏</m:t>
                    </m:r>
                    <m:r>
                      <a:rPr lang="en-US" sz="4800" b="1" i="1" dirty="0" smtClean="0">
                        <a:solidFill>
                          <a:schemeClr val="tx1"/>
                        </a:solidFill>
                        <a:latin typeface="Cambria Math"/>
                        <a:ea typeface="Cambria Math"/>
                      </a:rPr>
                      <m:t>≥</m:t>
                    </m:r>
                    <m:r>
                      <a:rPr lang="en-US" sz="4800" b="1" i="1" dirty="0" smtClean="0">
                        <a:solidFill>
                          <a:schemeClr val="tx1"/>
                        </a:solidFill>
                        <a:latin typeface="Cambria Math"/>
                        <a:ea typeface="Cambria Math"/>
                      </a:rPr>
                      <m:t>𝟏</m:t>
                    </m:r>
                  </m:oMath>
                </a14:m>
                <a:r>
                  <a:rPr lang="vi-VN" sz="4800" b="1" dirty="0">
                    <a:solidFill>
                      <a:schemeClr val="tx1"/>
                    </a:solidFill>
                  </a:rPr>
                  <a:t>.</a:t>
                </a:r>
              </a:p>
              <a:p>
                <a:r>
                  <a:rPr lang="vi-VN" sz="4800" b="1" dirty="0">
                    <a:solidFill>
                      <a:schemeClr val="tx1"/>
                    </a:solidFill>
                  </a:rPr>
                  <a:t>a) </a:t>
                </a:r>
                <a14:m>
                  <m:oMath xmlns:m="http://schemas.openxmlformats.org/officeDocument/2006/math">
                    <m:r>
                      <a:rPr lang="en-US" sz="4800" b="1" i="1">
                        <a:solidFill>
                          <a:schemeClr val="tx1"/>
                        </a:solidFill>
                        <a:latin typeface="Cambria Math"/>
                      </a:rPr>
                      <m:t>𝟐</m:t>
                    </m:r>
                    <m:r>
                      <a:rPr lang="en-US" sz="4800" b="1" i="1">
                        <a:solidFill>
                          <a:schemeClr val="tx1"/>
                        </a:solidFill>
                        <a:latin typeface="Cambria Math"/>
                      </a:rPr>
                      <m:t>+</m:t>
                    </m:r>
                    <m:r>
                      <a:rPr lang="en-US" sz="4800" b="1" i="1">
                        <a:solidFill>
                          <a:schemeClr val="tx1"/>
                        </a:solidFill>
                        <a:latin typeface="Cambria Math"/>
                      </a:rPr>
                      <m:t>𝟒</m:t>
                    </m:r>
                    <m:r>
                      <a:rPr lang="en-US" sz="4800" b="1" i="1">
                        <a:solidFill>
                          <a:schemeClr val="tx1"/>
                        </a:solidFill>
                        <a:latin typeface="Cambria Math"/>
                      </a:rPr>
                      <m:t>+</m:t>
                    </m:r>
                    <m:r>
                      <a:rPr lang="en-US" sz="4800" b="1" i="1">
                        <a:solidFill>
                          <a:schemeClr val="tx1"/>
                        </a:solidFill>
                        <a:latin typeface="Cambria Math"/>
                      </a:rPr>
                      <m:t>𝟔</m:t>
                    </m:r>
                    <m:r>
                      <a:rPr lang="en-US" sz="4800" b="1" i="1">
                        <a:solidFill>
                          <a:schemeClr val="tx1"/>
                        </a:solidFill>
                        <a:latin typeface="Cambria Math"/>
                      </a:rPr>
                      <m:t>+</m:t>
                    </m:r>
                    <m:r>
                      <a:rPr lang="en-US" sz="4800" b="1">
                        <a:solidFill>
                          <a:schemeClr val="tx1"/>
                        </a:solidFill>
                        <a:latin typeface="Cambria Math"/>
                      </a:rPr>
                      <m:t>...</m:t>
                    </m:r>
                    <m:r>
                      <a:rPr lang="en-US" sz="4800" b="1" i="1">
                        <a:solidFill>
                          <a:schemeClr val="tx1"/>
                        </a:solidFill>
                        <a:latin typeface="Cambria Math"/>
                      </a:rPr>
                      <m:t>+</m:t>
                    </m:r>
                    <m:r>
                      <a:rPr lang="en-US" sz="4800" b="1" i="1">
                        <a:solidFill>
                          <a:schemeClr val="tx1"/>
                        </a:solidFill>
                        <a:latin typeface="Cambria Math"/>
                      </a:rPr>
                      <m:t>𝟐</m:t>
                    </m:r>
                    <m:r>
                      <a:rPr lang="en-US" sz="4800" b="1" i="1">
                        <a:solidFill>
                          <a:schemeClr val="tx1"/>
                        </a:solidFill>
                        <a:latin typeface="Cambria Math"/>
                      </a:rPr>
                      <m:t>𝒏</m:t>
                    </m:r>
                    <m:r>
                      <a:rPr lang="en-US" sz="4800" b="1" i="1">
                        <a:solidFill>
                          <a:schemeClr val="tx1"/>
                        </a:solidFill>
                        <a:latin typeface="Cambria Math"/>
                      </a:rPr>
                      <m:t>=</m:t>
                    </m:r>
                    <m:r>
                      <a:rPr lang="en-US" sz="4800" b="1" i="1">
                        <a:solidFill>
                          <a:schemeClr val="tx1"/>
                        </a:solidFill>
                        <a:latin typeface="Cambria Math"/>
                      </a:rPr>
                      <m:t>𝒏</m:t>
                    </m:r>
                    <m:d>
                      <m:dPr>
                        <m:ctrlPr>
                          <a:rPr lang="en-US" sz="4800" b="1" i="1">
                            <a:solidFill>
                              <a:schemeClr val="tx1"/>
                            </a:solidFill>
                            <a:latin typeface="Cambria Math"/>
                          </a:rPr>
                        </m:ctrlPr>
                      </m:dPr>
                      <m:e>
                        <m:r>
                          <a:rPr lang="en-US" sz="4800" b="1" i="1">
                            <a:solidFill>
                              <a:schemeClr val="tx1"/>
                            </a:solidFill>
                            <a:latin typeface="Cambria Math"/>
                          </a:rPr>
                          <m:t>𝒏</m:t>
                        </m:r>
                        <m:r>
                          <a:rPr lang="en-US" sz="4800" b="1" i="1">
                            <a:solidFill>
                              <a:schemeClr val="tx1"/>
                            </a:solidFill>
                            <a:latin typeface="Cambria Math"/>
                          </a:rPr>
                          <m:t>+</m:t>
                        </m:r>
                        <m:r>
                          <a:rPr lang="en-US" sz="4800" b="1" i="1">
                            <a:solidFill>
                              <a:schemeClr val="tx1"/>
                            </a:solidFill>
                            <a:latin typeface="Cambria Math"/>
                          </a:rPr>
                          <m:t>𝟏</m:t>
                        </m:r>
                      </m:e>
                    </m:d>
                  </m:oMath>
                </a14:m>
                <a:r>
                  <a:rPr lang="en-US" sz="4800" b="1" dirty="0">
                    <a:solidFill>
                      <a:schemeClr val="tx1"/>
                    </a:solidFill>
                  </a:rPr>
                  <a:t>;</a:t>
                </a:r>
                <a:r>
                  <a:rPr lang="en-US" sz="4800" b="1" dirty="0" smtClean="0">
                    <a:solidFill>
                      <a:schemeClr val="tx1"/>
                    </a:solidFill>
                  </a:rPr>
                  <a:t> </a:t>
                </a:r>
                <a:r>
                  <a:rPr lang="vi-VN" sz="4800" b="1" dirty="0" smtClean="0">
                    <a:solidFill>
                      <a:schemeClr val="tx1"/>
                    </a:solidFill>
                  </a:rPr>
                  <a:t>b)</a:t>
                </a:r>
                <a:r>
                  <a:rPr lang="en-US" sz="4800" b="1" dirty="0">
                    <a:solidFill>
                      <a:schemeClr val="tx1"/>
                    </a:solidFill>
                  </a:rPr>
                  <a:t> </a:t>
                </a:r>
                <a14:m>
                  <m:oMath xmlns:m="http://schemas.openxmlformats.org/officeDocument/2006/math">
                    <m:sSup>
                      <m:sSupPr>
                        <m:ctrlPr>
                          <a:rPr lang="en-US" sz="4800" b="1" i="1">
                            <a:solidFill>
                              <a:schemeClr val="tx1"/>
                            </a:solidFill>
                            <a:latin typeface="Cambria Math"/>
                          </a:rPr>
                        </m:ctrlPr>
                      </m:sSupPr>
                      <m:e>
                        <m:r>
                          <a:rPr lang="en-US" sz="4800" b="1" i="1">
                            <a:solidFill>
                              <a:schemeClr val="tx1"/>
                            </a:solidFill>
                            <a:latin typeface="Cambria Math"/>
                          </a:rPr>
                          <m:t>𝟏</m:t>
                        </m:r>
                      </m:e>
                      <m:sup>
                        <m:r>
                          <a:rPr lang="en-US" sz="4800" b="1" i="1">
                            <a:solidFill>
                              <a:schemeClr val="tx1"/>
                            </a:solidFill>
                            <a:latin typeface="Cambria Math"/>
                          </a:rPr>
                          <m:t>𝟐</m:t>
                        </m:r>
                      </m:sup>
                    </m:sSup>
                    <m:r>
                      <a:rPr lang="en-US" sz="4800" b="1" i="1">
                        <a:solidFill>
                          <a:schemeClr val="tx1"/>
                        </a:solidFill>
                        <a:latin typeface="Cambria Math"/>
                      </a:rPr>
                      <m:t>+</m:t>
                    </m:r>
                    <m:sSup>
                      <m:sSupPr>
                        <m:ctrlPr>
                          <a:rPr lang="en-US" sz="4800" b="1" i="1">
                            <a:solidFill>
                              <a:schemeClr val="tx1"/>
                            </a:solidFill>
                            <a:latin typeface="Cambria Math"/>
                          </a:rPr>
                        </m:ctrlPr>
                      </m:sSupPr>
                      <m:e>
                        <m:r>
                          <a:rPr lang="en-US" sz="4800" b="1" i="1">
                            <a:solidFill>
                              <a:schemeClr val="tx1"/>
                            </a:solidFill>
                            <a:latin typeface="Cambria Math"/>
                          </a:rPr>
                          <m:t>𝟐</m:t>
                        </m:r>
                      </m:e>
                      <m:sup>
                        <m:r>
                          <a:rPr lang="en-US" sz="4800" b="1" i="1">
                            <a:solidFill>
                              <a:schemeClr val="tx1"/>
                            </a:solidFill>
                            <a:latin typeface="Cambria Math"/>
                          </a:rPr>
                          <m:t>𝟐</m:t>
                        </m:r>
                      </m:sup>
                    </m:sSup>
                    <m:r>
                      <a:rPr lang="en-US" sz="4800" b="1" i="1">
                        <a:solidFill>
                          <a:schemeClr val="tx1"/>
                        </a:solidFill>
                        <a:latin typeface="Cambria Math"/>
                      </a:rPr>
                      <m:t>+</m:t>
                    </m:r>
                    <m:sSup>
                      <m:sSupPr>
                        <m:ctrlPr>
                          <a:rPr lang="en-US" sz="4800" b="1" i="1">
                            <a:solidFill>
                              <a:schemeClr val="tx1"/>
                            </a:solidFill>
                            <a:latin typeface="Cambria Math"/>
                          </a:rPr>
                        </m:ctrlPr>
                      </m:sSupPr>
                      <m:e>
                        <m:r>
                          <a:rPr lang="en-US" sz="4800" b="1" i="1">
                            <a:solidFill>
                              <a:schemeClr val="tx1"/>
                            </a:solidFill>
                            <a:latin typeface="Cambria Math"/>
                          </a:rPr>
                          <m:t>𝟑</m:t>
                        </m:r>
                      </m:e>
                      <m:sup>
                        <m:r>
                          <a:rPr lang="en-US" sz="4800" b="1" i="1">
                            <a:solidFill>
                              <a:schemeClr val="tx1"/>
                            </a:solidFill>
                            <a:latin typeface="Cambria Math"/>
                          </a:rPr>
                          <m:t>𝟐</m:t>
                        </m:r>
                      </m:sup>
                    </m:sSup>
                    <m:r>
                      <a:rPr lang="en-US" sz="4800" b="1" i="1">
                        <a:solidFill>
                          <a:schemeClr val="tx1"/>
                        </a:solidFill>
                        <a:latin typeface="Cambria Math"/>
                      </a:rPr>
                      <m:t>+</m:t>
                    </m:r>
                    <m:r>
                      <a:rPr lang="en-US" sz="4800" b="1">
                        <a:solidFill>
                          <a:schemeClr val="tx1"/>
                        </a:solidFill>
                        <a:latin typeface="Cambria Math"/>
                      </a:rPr>
                      <m:t>...</m:t>
                    </m:r>
                    <m:r>
                      <a:rPr lang="en-US" sz="4800" b="1" i="1">
                        <a:solidFill>
                          <a:schemeClr val="tx1"/>
                        </a:solidFill>
                        <a:latin typeface="Cambria Math"/>
                      </a:rPr>
                      <m:t>+</m:t>
                    </m:r>
                    <m:sSup>
                      <m:sSupPr>
                        <m:ctrlPr>
                          <a:rPr lang="en-US" sz="4800" b="1" i="1">
                            <a:solidFill>
                              <a:schemeClr val="tx1"/>
                            </a:solidFill>
                            <a:latin typeface="Cambria Math"/>
                          </a:rPr>
                        </m:ctrlPr>
                      </m:sSupPr>
                      <m:e>
                        <m:r>
                          <a:rPr lang="en-US" sz="4800" b="1" i="1">
                            <a:solidFill>
                              <a:schemeClr val="tx1"/>
                            </a:solidFill>
                            <a:latin typeface="Cambria Math"/>
                          </a:rPr>
                          <m:t>𝒏</m:t>
                        </m:r>
                      </m:e>
                      <m:sup>
                        <m:r>
                          <a:rPr lang="en-US" sz="4800" b="1" i="1">
                            <a:solidFill>
                              <a:schemeClr val="tx1"/>
                            </a:solidFill>
                            <a:latin typeface="Cambria Math"/>
                          </a:rPr>
                          <m:t>𝟐</m:t>
                        </m:r>
                      </m:sup>
                    </m:sSup>
                    <m:r>
                      <a:rPr lang="en-US" sz="4800" b="1" i="1">
                        <a:solidFill>
                          <a:schemeClr val="tx1"/>
                        </a:solidFill>
                        <a:latin typeface="Cambria Math"/>
                      </a:rPr>
                      <m:t>=</m:t>
                    </m:r>
                    <m:f>
                      <m:fPr>
                        <m:ctrlPr>
                          <a:rPr lang="en-US" sz="4800" b="1" i="1">
                            <a:solidFill>
                              <a:schemeClr val="tx1"/>
                            </a:solidFill>
                            <a:latin typeface="Cambria Math"/>
                          </a:rPr>
                        </m:ctrlPr>
                      </m:fPr>
                      <m:num>
                        <m:r>
                          <a:rPr lang="en-US" sz="4800" b="1" i="1">
                            <a:solidFill>
                              <a:schemeClr val="tx1"/>
                            </a:solidFill>
                            <a:latin typeface="Cambria Math"/>
                          </a:rPr>
                          <m:t>𝒏</m:t>
                        </m:r>
                        <m:d>
                          <m:dPr>
                            <m:ctrlPr>
                              <a:rPr lang="en-US" sz="4800" b="1" i="1">
                                <a:solidFill>
                                  <a:schemeClr val="tx1"/>
                                </a:solidFill>
                                <a:latin typeface="Cambria Math"/>
                              </a:rPr>
                            </m:ctrlPr>
                          </m:dPr>
                          <m:e>
                            <m:r>
                              <a:rPr lang="en-US" sz="4800" b="1" i="1">
                                <a:solidFill>
                                  <a:schemeClr val="tx1"/>
                                </a:solidFill>
                                <a:latin typeface="Cambria Math"/>
                              </a:rPr>
                              <m:t>𝒏</m:t>
                            </m:r>
                            <m:r>
                              <a:rPr lang="en-US" sz="4800" b="1" i="1">
                                <a:solidFill>
                                  <a:schemeClr val="tx1"/>
                                </a:solidFill>
                                <a:latin typeface="Cambria Math"/>
                              </a:rPr>
                              <m:t>+</m:t>
                            </m:r>
                            <m:r>
                              <a:rPr lang="en-US" sz="4800" b="1" i="1">
                                <a:solidFill>
                                  <a:schemeClr val="tx1"/>
                                </a:solidFill>
                                <a:latin typeface="Cambria Math"/>
                              </a:rPr>
                              <m:t>𝟏</m:t>
                            </m:r>
                          </m:e>
                        </m:d>
                        <m:d>
                          <m:dPr>
                            <m:ctrlPr>
                              <a:rPr lang="en-US" sz="4800" b="1" i="1">
                                <a:solidFill>
                                  <a:schemeClr val="tx1"/>
                                </a:solidFill>
                                <a:latin typeface="Cambria Math"/>
                              </a:rPr>
                            </m:ctrlPr>
                          </m:dPr>
                          <m:e>
                            <m:r>
                              <a:rPr lang="en-US" sz="4800" b="1" i="1">
                                <a:solidFill>
                                  <a:schemeClr val="tx1"/>
                                </a:solidFill>
                                <a:latin typeface="Cambria Math"/>
                              </a:rPr>
                              <m:t>𝟐</m:t>
                            </m:r>
                            <m:r>
                              <a:rPr lang="en-US" sz="4800" b="1" i="1">
                                <a:solidFill>
                                  <a:schemeClr val="tx1"/>
                                </a:solidFill>
                                <a:latin typeface="Cambria Math"/>
                              </a:rPr>
                              <m:t>𝒏</m:t>
                            </m:r>
                            <m:r>
                              <a:rPr lang="en-US" sz="4800" b="1" i="1">
                                <a:solidFill>
                                  <a:schemeClr val="tx1"/>
                                </a:solidFill>
                                <a:latin typeface="Cambria Math"/>
                              </a:rPr>
                              <m:t>+</m:t>
                            </m:r>
                            <m:r>
                              <a:rPr lang="en-US" sz="4800" b="1" i="1">
                                <a:solidFill>
                                  <a:schemeClr val="tx1"/>
                                </a:solidFill>
                                <a:latin typeface="Cambria Math"/>
                              </a:rPr>
                              <m:t>𝟏</m:t>
                            </m:r>
                          </m:e>
                        </m:d>
                      </m:num>
                      <m:den>
                        <m:r>
                          <a:rPr lang="en-US" sz="4800" b="1" i="1">
                            <a:solidFill>
                              <a:schemeClr val="tx1"/>
                            </a:solidFill>
                            <a:latin typeface="Cambria Math"/>
                          </a:rPr>
                          <m:t>𝟔</m:t>
                        </m:r>
                      </m:den>
                    </m:f>
                  </m:oMath>
                </a14:m>
                <a:r>
                  <a:rPr lang="en-US" sz="4800" b="1" dirty="0" smtClean="0">
                    <a:solidFill>
                      <a:schemeClr val="tx1"/>
                    </a:solidFill>
                  </a:rPr>
                  <a:t>.</a:t>
                </a:r>
                <a:endParaRPr lang="vi-VN" sz="4800" b="1" dirty="0">
                  <a:solidFill>
                    <a:schemeClr val="tx1"/>
                  </a:solidFill>
                </a:endParaRPr>
              </a:p>
            </p:txBody>
          </p:sp>
        </mc:Choice>
        <mc:Fallback xmlns="">
          <p:sp>
            <p:nvSpPr>
              <p:cNvPr id="97" name="Title 1">
                <a:extLst>
                  <a:ext uri="{FF2B5EF4-FFF2-40B4-BE49-F238E27FC236}">
                    <a16:creationId xmlns="" xmlns:a16="http://schemas.microsoft.com/office/drawing/2014/main" xmlns:a14="http://schemas.microsoft.com/office/drawing/2010/main" id="{D87ADF89-46F9-4713-9744-A644701231B8}"/>
                  </a:ext>
                </a:extLst>
              </p:cNvPr>
              <p:cNvSpPr txBox="1">
                <a:spLocks noRot="1" noChangeAspect="1" noMove="1" noResize="1" noEditPoints="1" noAdjustHandles="1" noChangeArrowheads="1" noChangeShapeType="1" noTextEdit="1"/>
              </p:cNvSpPr>
              <p:nvPr/>
            </p:nvSpPr>
            <p:spPr>
              <a:xfrm>
                <a:off x="609600" y="1879600"/>
                <a:ext cx="23241000" cy="2616200"/>
              </a:xfrm>
              <a:prstGeom prst="rect">
                <a:avLst/>
              </a:prstGeom>
              <a:blipFill rotWithShape="1">
                <a:blip r:embed="rId3"/>
                <a:stretch>
                  <a:fillRect l="-1153" t="-7870"/>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609600" y="4952206"/>
                <a:ext cx="23241000" cy="8458994"/>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smtClean="0"/>
                  <a:t>                      a) </a:t>
                </a:r>
                <a:r>
                  <a:rPr lang="en-US" b="1" dirty="0" err="1" smtClean="0"/>
                  <a:t>Chứng</a:t>
                </a:r>
                <a:r>
                  <a:rPr lang="en-US" b="1" dirty="0" smtClean="0"/>
                  <a:t> </a:t>
                </a:r>
                <a:r>
                  <a:rPr lang="en-US" b="1" dirty="0"/>
                  <a:t>minh </a:t>
                </a:r>
                <a:r>
                  <a:rPr lang="en-US" b="1" dirty="0" err="1"/>
                  <a:t>đẳng</a:t>
                </a:r>
                <a:r>
                  <a:rPr lang="en-US" b="1" dirty="0"/>
                  <a:t> </a:t>
                </a:r>
                <a:r>
                  <a:rPr lang="en-US" b="1" dirty="0" err="1"/>
                  <a:t>thức</a:t>
                </a:r>
                <a:r>
                  <a:rPr lang="en-US" b="1" dirty="0"/>
                  <a:t> </a:t>
                </a:r>
                <a:r>
                  <a:rPr lang="en-US" b="1" dirty="0" err="1"/>
                  <a:t>sau</a:t>
                </a:r>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  </a:t>
                </a:r>
                <a:endParaRPr lang="en-US" b="1" dirty="0" smtClean="0"/>
              </a:p>
              <a:p>
                <a:pPr marL="0" indent="0" algn="ctr">
                  <a:buNone/>
                </a:pPr>
                <a14:m>
                  <m:oMath xmlns:m="http://schemas.openxmlformats.org/officeDocument/2006/math">
                    <m:r>
                      <a:rPr lang="en-US" b="1" i="1">
                        <a:latin typeface="Cambria Math"/>
                      </a:rPr>
                      <m:t>𝟐</m:t>
                    </m:r>
                    <m:r>
                      <a:rPr lang="en-US" b="1" i="1">
                        <a:latin typeface="Cambria Math"/>
                      </a:rPr>
                      <m:t>+</m:t>
                    </m:r>
                    <m:r>
                      <a:rPr lang="en-US" b="1" i="1">
                        <a:latin typeface="Cambria Math"/>
                      </a:rPr>
                      <m:t>𝟒</m:t>
                    </m:r>
                    <m:r>
                      <a:rPr lang="en-US" b="1" i="1">
                        <a:latin typeface="Cambria Math"/>
                      </a:rPr>
                      <m:t>+</m:t>
                    </m:r>
                    <m:r>
                      <a:rPr lang="en-US" b="1" i="1">
                        <a:latin typeface="Cambria Math"/>
                      </a:rPr>
                      <m:t>𝟔</m:t>
                    </m:r>
                    <m:r>
                      <a:rPr lang="en-US" b="1" i="1">
                        <a:latin typeface="Cambria Math"/>
                      </a:rPr>
                      <m:t>+</m:t>
                    </m:r>
                    <m:r>
                      <a:rPr lang="en-US" b="1">
                        <a:latin typeface="Cambria Math"/>
                      </a:rPr>
                      <m:t>...</m:t>
                    </m:r>
                    <m:r>
                      <a:rPr lang="en-US" b="1" i="1">
                        <a:latin typeface="Cambria Math"/>
                      </a:rPr>
                      <m:t>+</m:t>
                    </m:r>
                    <m:r>
                      <a:rPr lang="en-US" b="1" i="1">
                        <a:latin typeface="Cambria Math"/>
                      </a:rPr>
                      <m:t>𝟐</m:t>
                    </m:r>
                    <m:r>
                      <a:rPr lang="en-US" b="1" i="1">
                        <a:latin typeface="Cambria Math"/>
                      </a:rPr>
                      <m:t>𝒏</m:t>
                    </m:r>
                    <m:r>
                      <a:rPr lang="en-US" b="1" i="1">
                        <a:latin typeface="Cambria Math"/>
                      </a:rPr>
                      <m:t>=</m:t>
                    </m:r>
                    <m:r>
                      <a:rPr lang="en-US" b="1" i="1">
                        <a:latin typeface="Cambria Math"/>
                      </a:rPr>
                      <m:t>𝒏</m:t>
                    </m:r>
                    <m:d>
                      <m:dPr>
                        <m:ctrlPr>
                          <a:rPr lang="en-US" b="1" i="1">
                            <a:latin typeface="Cambria Math"/>
                          </a:rPr>
                        </m:ctrlPr>
                      </m:dPr>
                      <m:e>
                        <m:r>
                          <a:rPr lang="en-US" b="1" i="1">
                            <a:latin typeface="Cambria Math"/>
                          </a:rPr>
                          <m:t>𝒏</m:t>
                        </m:r>
                        <m:r>
                          <a:rPr lang="en-US" b="1" i="1">
                            <a:latin typeface="Cambria Math"/>
                          </a:rPr>
                          <m:t>+</m:t>
                        </m:r>
                        <m:r>
                          <a:rPr lang="en-US" b="1" i="1">
                            <a:latin typeface="Cambria Math"/>
                          </a:rPr>
                          <m:t>𝟏</m:t>
                        </m:r>
                      </m:e>
                    </m:d>
                  </m:oMath>
                </a14:m>
                <a:r>
                  <a:rPr lang="en-US" b="1" dirty="0"/>
                  <a:t>  </a:t>
                </a:r>
                <a14:m>
                  <m:oMath xmlns:m="http://schemas.openxmlformats.org/officeDocument/2006/math">
                    <m:d>
                      <m:dPr>
                        <m:ctrlPr>
                          <a:rPr lang="en-US" b="1" i="1">
                            <a:latin typeface="Cambria Math"/>
                          </a:rPr>
                        </m:ctrlPr>
                      </m:dPr>
                      <m:e>
                        <m:r>
                          <a:rPr lang="en-US" b="1" i="1">
                            <a:latin typeface="Cambria Math"/>
                          </a:rPr>
                          <m:t>𝟏</m:t>
                        </m:r>
                      </m:e>
                    </m:d>
                  </m:oMath>
                </a14:m>
                <a:r>
                  <a:rPr lang="en-US" b="1" dirty="0"/>
                  <a:t>.</a:t>
                </a:r>
              </a:p>
              <a:p>
                <a:pPr marL="0" indent="0">
                  <a:buNone/>
                </a:pPr>
                <a:r>
                  <a:rPr lang="en-US" b="1" dirty="0"/>
                  <a:t>Ta </a:t>
                </a:r>
                <a:r>
                  <a:rPr lang="en-US" b="1" dirty="0" err="1"/>
                  <a:t>chứng</a:t>
                </a:r>
                <a:r>
                  <a:rPr lang="en-US" b="1" dirty="0"/>
                  <a:t> minh </a:t>
                </a:r>
                <a:r>
                  <a:rPr lang="en-US" b="1" dirty="0" err="1"/>
                  <a:t>bất</a:t>
                </a:r>
                <a:r>
                  <a:rPr lang="en-US" b="1" dirty="0"/>
                  <a:t> </a:t>
                </a:r>
                <a:r>
                  <a:rPr lang="en-US" b="1" dirty="0" err="1"/>
                  <a:t>đẳng</a:t>
                </a:r>
                <a:r>
                  <a:rPr lang="en-US" b="1" dirty="0"/>
                  <a:t> </a:t>
                </a:r>
                <a:r>
                  <a:rPr lang="en-US" b="1" dirty="0" err="1"/>
                  <a:t>thức</a:t>
                </a:r>
                <a:r>
                  <a:rPr lang="en-US" b="1" dirty="0"/>
                  <a:t> </a:t>
                </a:r>
                <a14:m>
                  <m:oMath xmlns:m="http://schemas.openxmlformats.org/officeDocument/2006/math">
                    <m:d>
                      <m:dPr>
                        <m:ctrlPr>
                          <a:rPr lang="en-US" b="1" i="1">
                            <a:latin typeface="Cambria Math"/>
                          </a:rPr>
                        </m:ctrlPr>
                      </m:dPr>
                      <m:e>
                        <m:r>
                          <a:rPr lang="en-US" b="1" i="1">
                            <a:latin typeface="Cambria Math"/>
                          </a:rPr>
                          <m:t>𝟏</m:t>
                        </m:r>
                      </m:e>
                    </m:d>
                  </m:oMath>
                </a14:m>
                <a:r>
                  <a:rPr lang="en-US" b="1" dirty="0"/>
                  <a:t> </a:t>
                </a:r>
                <a:r>
                  <a:rPr lang="en-US" b="1" dirty="0" err="1"/>
                  <a:t>bằng</a:t>
                </a:r>
                <a:r>
                  <a:rPr lang="en-US" b="1" dirty="0"/>
                  <a:t> </a:t>
                </a:r>
                <a:r>
                  <a:rPr lang="en-US" b="1" dirty="0" err="1"/>
                  <a:t>quy</a:t>
                </a:r>
                <a:r>
                  <a:rPr lang="en-US" b="1" dirty="0"/>
                  <a:t> </a:t>
                </a:r>
                <a:r>
                  <a:rPr lang="en-US" b="1" dirty="0" err="1"/>
                  <a:t>nạp</a:t>
                </a:r>
                <a:r>
                  <a:rPr lang="en-US" b="1" dirty="0"/>
                  <a:t> </a:t>
                </a:r>
                <a:r>
                  <a:rPr lang="en-US" b="1" dirty="0" err="1"/>
                  <a:t>theo</a:t>
                </a:r>
                <a:r>
                  <a:rPr lang="en-US" b="1" dirty="0"/>
                  <a:t> </a:t>
                </a:r>
                <a14:m>
                  <m:oMath xmlns:m="http://schemas.openxmlformats.org/officeDocument/2006/math">
                    <m:r>
                      <a:rPr lang="en-US" b="1" i="1">
                        <a:latin typeface="Cambria Math"/>
                      </a:rPr>
                      <m:t>𝒏</m:t>
                    </m:r>
                  </m:oMath>
                </a14:m>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a:p>
                <a:pPr marL="0" lvl="0" indent="0">
                  <a:buNone/>
                </a:pP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 ta </a:t>
                </a:r>
                <a:r>
                  <a:rPr lang="en-US" b="1" dirty="0" err="1"/>
                  <a:t>có</a:t>
                </a:r>
                <a:r>
                  <a:rPr lang="en-US" b="1" dirty="0"/>
                  <a:t> </a:t>
                </a:r>
                <a14:m>
                  <m:oMath xmlns:m="http://schemas.openxmlformats.org/officeDocument/2006/math">
                    <m:r>
                      <a:rPr lang="en-US" b="1" i="1">
                        <a:latin typeface="Cambria Math"/>
                      </a:rPr>
                      <m:t>𝟐</m:t>
                    </m:r>
                    <m:r>
                      <a:rPr lang="en-US" b="1" i="1">
                        <a:latin typeface="Cambria Math"/>
                      </a:rPr>
                      <m:t>=</m:t>
                    </m:r>
                    <m:r>
                      <a:rPr lang="en-US" b="1" i="1">
                        <a:latin typeface="Cambria Math"/>
                      </a:rPr>
                      <m:t>𝟏</m:t>
                    </m:r>
                    <m:r>
                      <a:rPr lang="en-US" b="1">
                        <a:latin typeface="Cambria Math"/>
                      </a:rPr>
                      <m:t>.</m:t>
                    </m:r>
                    <m:d>
                      <m:dPr>
                        <m:ctrlPr>
                          <a:rPr lang="en-US" b="1" i="1">
                            <a:latin typeface="Cambria Math"/>
                          </a:rPr>
                        </m:ctrlPr>
                      </m:dPr>
                      <m:e>
                        <m:r>
                          <a:rPr lang="en-US" b="1" i="1">
                            <a:latin typeface="Cambria Math"/>
                          </a:rPr>
                          <m:t>𝟏</m:t>
                        </m:r>
                        <m:r>
                          <a:rPr lang="en-US" b="1" i="1">
                            <a:latin typeface="Cambria Math"/>
                          </a:rPr>
                          <m:t>+</m:t>
                        </m:r>
                        <m:r>
                          <a:rPr lang="en-US" b="1" i="1">
                            <a:latin typeface="Cambria Math"/>
                          </a:rPr>
                          <m:t>𝟏</m:t>
                        </m:r>
                      </m:e>
                    </m:d>
                  </m:oMath>
                </a14:m>
                <a:r>
                  <a:rPr lang="en-US" b="1" dirty="0"/>
                  <a:t>.</a:t>
                </a:r>
                <a:r>
                  <a:rPr lang="en-US" b="1" dirty="0" smtClean="0"/>
                  <a:t> </a:t>
                </a:r>
                <a:r>
                  <a:rPr lang="en-US" b="1" dirty="0" err="1"/>
                  <a:t>Vậy</a:t>
                </a:r>
                <a:r>
                  <a:rPr lang="en-US" b="1" dirty="0"/>
                  <a:t> </a:t>
                </a:r>
                <a14:m>
                  <m:oMath xmlns:m="http://schemas.openxmlformats.org/officeDocument/2006/math">
                    <m:d>
                      <m:dPr>
                        <m:ctrlPr>
                          <a:rPr lang="en-US" b="1" i="1">
                            <a:latin typeface="Cambria Math"/>
                          </a:rPr>
                        </m:ctrlPr>
                      </m:dPr>
                      <m:e>
                        <m:r>
                          <a:rPr lang="en-US" b="1" i="1">
                            <a:latin typeface="Cambria Math"/>
                          </a:rPr>
                          <m:t>𝟏</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a:p>
                <a:pPr marL="0" lvl="0" indent="0">
                  <a:buNone/>
                </a:pPr>
                <a:r>
                  <a:rPr lang="en-US" b="1" dirty="0" err="1"/>
                  <a:t>Giả</a:t>
                </a:r>
                <a:r>
                  <a:rPr lang="en-US" b="1" dirty="0"/>
                  <a:t> </a:t>
                </a:r>
                <a:r>
                  <a:rPr lang="en-US" b="1" dirty="0" err="1"/>
                  <a:t>sử</a:t>
                </a:r>
                <a:r>
                  <a:rPr lang="en-US" b="1" dirty="0"/>
                  <a:t> </a:t>
                </a:r>
                <a14:m>
                  <m:oMath xmlns:m="http://schemas.openxmlformats.org/officeDocument/2006/math">
                    <m:d>
                      <m:dPr>
                        <m:ctrlPr>
                          <a:rPr lang="en-US" b="1" i="1">
                            <a:latin typeface="Cambria Math"/>
                          </a:rPr>
                        </m:ctrlPr>
                      </m:dPr>
                      <m:e>
                        <m:r>
                          <a:rPr lang="en-US" b="1" i="1">
                            <a:latin typeface="Cambria Math"/>
                          </a:rPr>
                          <m:t>𝟏</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ta </a:t>
                </a:r>
                <a:r>
                  <a:rPr lang="en-US" b="1" dirty="0" err="1"/>
                  <a:t>có</a:t>
                </a:r>
                <a:r>
                  <a:rPr lang="en-US" b="1" dirty="0"/>
                  <a:t> </a:t>
                </a:r>
                <a14:m>
                  <m:oMath xmlns:m="http://schemas.openxmlformats.org/officeDocument/2006/math">
                    <m:r>
                      <a:rPr lang="en-US" b="1" i="1">
                        <a:latin typeface="Cambria Math"/>
                      </a:rPr>
                      <m:t>𝟐</m:t>
                    </m:r>
                    <m:r>
                      <a:rPr lang="en-US" b="1" i="1">
                        <a:latin typeface="Cambria Math"/>
                      </a:rPr>
                      <m:t>+</m:t>
                    </m:r>
                    <m:r>
                      <a:rPr lang="en-US" b="1" i="1">
                        <a:latin typeface="Cambria Math"/>
                      </a:rPr>
                      <m:t>𝟒</m:t>
                    </m:r>
                    <m:r>
                      <a:rPr lang="en-US" b="1" i="1">
                        <a:latin typeface="Cambria Math"/>
                      </a:rPr>
                      <m:t>+</m:t>
                    </m:r>
                    <m:r>
                      <a:rPr lang="en-US" b="1" i="1">
                        <a:latin typeface="Cambria Math"/>
                      </a:rPr>
                      <m:t>𝟔</m:t>
                    </m:r>
                    <m:r>
                      <a:rPr lang="en-US" b="1" i="1">
                        <a:latin typeface="Cambria Math"/>
                      </a:rPr>
                      <m:t>+</m:t>
                    </m:r>
                    <m:r>
                      <a:rPr lang="en-US" b="1">
                        <a:latin typeface="Cambria Math"/>
                      </a:rPr>
                      <m:t>...</m:t>
                    </m:r>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oMath>
                </a14:m>
                <a:r>
                  <a:rPr lang="en-US" b="1" dirty="0"/>
                  <a:t>.</a:t>
                </a:r>
              </a:p>
              <a:p>
                <a:pPr marL="0" indent="0">
                  <a:buNone/>
                </a:pPr>
                <a:r>
                  <a:rPr lang="en-US" b="1" dirty="0"/>
                  <a:t>Ta </a:t>
                </a:r>
                <a:r>
                  <a:rPr lang="en-US" b="1" dirty="0" err="1"/>
                  <a:t>cần</a:t>
                </a:r>
                <a:r>
                  <a:rPr lang="en-US" b="1" dirty="0"/>
                  <a:t> </a:t>
                </a:r>
                <a:r>
                  <a:rPr lang="en-US" b="1" dirty="0" err="1"/>
                  <a:t>chứng</a:t>
                </a:r>
                <a:r>
                  <a:rPr lang="en-US" b="1" dirty="0"/>
                  <a:t> minh </a:t>
                </a:r>
                <a14:m>
                  <m:oMath xmlns:m="http://schemas.openxmlformats.org/officeDocument/2006/math">
                    <m:d>
                      <m:dPr>
                        <m:ctrlPr>
                          <a:rPr lang="en-US" b="1" i="1">
                            <a:latin typeface="Cambria Math"/>
                          </a:rPr>
                        </m:ctrlPr>
                      </m:dPr>
                      <m:e>
                        <m:r>
                          <a:rPr lang="en-US" b="1" i="1">
                            <a:latin typeface="Cambria Math"/>
                          </a:rPr>
                          <m:t>𝟏</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a:t>
                </a:r>
                <a:r>
                  <a:rPr lang="en-US" b="1" dirty="0" err="1"/>
                  <a:t>chứng</a:t>
                </a:r>
                <a:r>
                  <a:rPr lang="en-US" b="1" dirty="0"/>
                  <a:t> minh </a:t>
                </a:r>
                <a:endParaRPr lang="en-US" b="1" dirty="0" smtClean="0"/>
              </a:p>
              <a:p>
                <a:pPr marL="0" indent="0">
                  <a:buNone/>
                </a:pPr>
                <a14:m>
                  <m:oMathPara xmlns:m="http://schemas.openxmlformats.org/officeDocument/2006/math">
                    <m:oMathParaPr>
                      <m:jc m:val="center"/>
                    </m:oMathParaPr>
                    <m:oMath xmlns:m="http://schemas.openxmlformats.org/officeDocument/2006/math">
                      <m:r>
                        <a:rPr lang="en-US" b="1" i="1">
                          <a:latin typeface="Cambria Math"/>
                        </a:rPr>
                        <m:t>𝟐</m:t>
                      </m:r>
                      <m:r>
                        <a:rPr lang="en-US" b="1" i="1">
                          <a:latin typeface="Cambria Math"/>
                        </a:rPr>
                        <m:t>+</m:t>
                      </m:r>
                      <m:r>
                        <a:rPr lang="en-US" b="1" i="1">
                          <a:latin typeface="Cambria Math"/>
                        </a:rPr>
                        <m:t>𝟒</m:t>
                      </m:r>
                      <m:r>
                        <a:rPr lang="en-US" b="1" i="1">
                          <a:latin typeface="Cambria Math"/>
                        </a:rPr>
                        <m:t>+</m:t>
                      </m:r>
                      <m:r>
                        <a:rPr lang="en-US" b="1" i="1">
                          <a:latin typeface="Cambria Math"/>
                        </a:rPr>
                        <m:t>𝟔</m:t>
                      </m:r>
                      <m:r>
                        <a:rPr lang="en-US" b="1" i="1">
                          <a:latin typeface="Cambria Math"/>
                        </a:rPr>
                        <m:t>+</m:t>
                      </m:r>
                      <m:r>
                        <a:rPr lang="en-US" b="1">
                          <a:latin typeface="Cambria Math"/>
                        </a:rPr>
                        <m:t>...</m:t>
                      </m:r>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𝟐</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oMath>
                  </m:oMathPara>
                </a14:m>
                <a:endParaRPr lang="en-US" b="1" dirty="0"/>
              </a:p>
              <a:p>
                <a:pPr marL="0" indent="0">
                  <a:buNone/>
                </a:pPr>
                <a:r>
                  <a:rPr lang="en-US" b="1" dirty="0" err="1"/>
                  <a:t>Thật</a:t>
                </a:r>
                <a:r>
                  <a:rPr lang="en-US" b="1" dirty="0"/>
                  <a:t> </a:t>
                </a:r>
                <a:r>
                  <a:rPr lang="en-US" b="1" dirty="0" err="1"/>
                  <a:t>vậy</a:t>
                </a:r>
                <a:r>
                  <a:rPr lang="en-US" b="1" dirty="0"/>
                  <a:t>, </a:t>
                </a:r>
                <a:r>
                  <a:rPr lang="en-US" b="1" dirty="0" err="1"/>
                  <a:t>theo</a:t>
                </a:r>
                <a:r>
                  <a:rPr lang="en-US" b="1" dirty="0"/>
                  <a:t> </a:t>
                </a:r>
                <a:r>
                  <a:rPr lang="en-US" b="1" dirty="0" err="1"/>
                  <a:t>giả</a:t>
                </a:r>
                <a:r>
                  <a:rPr lang="en-US" b="1" dirty="0"/>
                  <a:t> </a:t>
                </a:r>
                <a:r>
                  <a:rPr lang="en-US" b="1" dirty="0" err="1"/>
                  <a:t>thiết</a:t>
                </a:r>
                <a:r>
                  <a:rPr lang="en-US" b="1" dirty="0"/>
                  <a:t> </a:t>
                </a:r>
                <a:r>
                  <a:rPr lang="en-US" b="1" dirty="0" err="1"/>
                  <a:t>quy</a:t>
                </a:r>
                <a:r>
                  <a:rPr lang="en-US" b="1" dirty="0"/>
                  <a:t> </a:t>
                </a:r>
                <a:r>
                  <a:rPr lang="en-US" b="1" dirty="0" err="1"/>
                  <a:t>nạp</a:t>
                </a:r>
                <a:r>
                  <a:rPr lang="en-US" b="1" dirty="0"/>
                  <a:t>, ta </a:t>
                </a:r>
                <a:r>
                  <a:rPr lang="en-US" b="1" dirty="0" err="1"/>
                  <a:t>có</a:t>
                </a:r>
                <a:endParaRPr lang="en-US" b="1" dirty="0"/>
              </a:p>
              <a:p>
                <a:pPr marL="0" indent="0">
                  <a:buNone/>
                </a:pPr>
                <a14:m>
                  <m:oMathPara xmlns:m="http://schemas.openxmlformats.org/officeDocument/2006/math">
                    <m:oMathParaPr>
                      <m:jc m:val="centerGroup"/>
                    </m:oMathParaPr>
                    <m:oMath xmlns:m="http://schemas.openxmlformats.org/officeDocument/2006/math">
                      <m:r>
                        <a:rPr lang="en-US" b="1" i="1">
                          <a:latin typeface="Cambria Math"/>
                        </a:rPr>
                        <m:t>𝟐</m:t>
                      </m:r>
                      <m:r>
                        <a:rPr lang="en-US" b="1" i="1">
                          <a:latin typeface="Cambria Math"/>
                        </a:rPr>
                        <m:t>+</m:t>
                      </m:r>
                      <m:r>
                        <a:rPr lang="en-US" b="1" i="1">
                          <a:latin typeface="Cambria Math"/>
                        </a:rPr>
                        <m:t>𝟒</m:t>
                      </m:r>
                      <m:r>
                        <a:rPr lang="en-US" b="1" i="1">
                          <a:latin typeface="Cambria Math"/>
                        </a:rPr>
                        <m:t>+</m:t>
                      </m:r>
                      <m:r>
                        <a:rPr lang="en-US" b="1" i="1">
                          <a:latin typeface="Cambria Math"/>
                        </a:rPr>
                        <m:t>𝟔</m:t>
                      </m:r>
                      <m:r>
                        <a:rPr lang="en-US" b="1" i="1">
                          <a:latin typeface="Cambria Math"/>
                        </a:rPr>
                        <m:t>+</m:t>
                      </m:r>
                      <m:r>
                        <a:rPr lang="en-US" b="1">
                          <a:latin typeface="Cambria Math"/>
                        </a:rPr>
                        <m:t>...</m:t>
                      </m:r>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𝟐</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𝒌</m:t>
                      </m:r>
                      <m:r>
                        <a:rPr lang="en-US" b="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𝟐</m:t>
                      </m:r>
                      <m:r>
                        <a:rPr lang="en-US" b="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r>
                        <a:rPr lang="en-US" b="1" i="1">
                          <a:latin typeface="Cambria Math"/>
                        </a:rPr>
                        <m:t>=</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oMath>
                  </m:oMathPara>
                </a14:m>
                <a:endParaRPr lang="en-US" b="1" dirty="0"/>
              </a:p>
              <a:p>
                <a:pPr marL="0" indent="0">
                  <a:buNone/>
                </a:pPr>
                <a:r>
                  <a:rPr lang="en-US" b="1" dirty="0" err="1"/>
                  <a:t>Vậy</a:t>
                </a:r>
                <a:r>
                  <a:rPr lang="en-US" b="1" dirty="0"/>
                  <a:t> </a:t>
                </a:r>
                <a:r>
                  <a:rPr lang="en-US" b="1" dirty="0" err="1"/>
                  <a:t>bất</a:t>
                </a:r>
                <a:r>
                  <a:rPr lang="en-US" b="1" dirty="0"/>
                  <a:t> </a:t>
                </a:r>
                <a:r>
                  <a:rPr lang="en-US" b="1" dirty="0" err="1"/>
                  <a:t>đẳng</a:t>
                </a:r>
                <a:r>
                  <a:rPr lang="en-US" b="1" dirty="0"/>
                  <a:t> </a:t>
                </a:r>
                <a:r>
                  <a:rPr lang="en-US" b="1" dirty="0" err="1"/>
                  <a:t>thức</a:t>
                </a:r>
                <a:r>
                  <a:rPr lang="en-US" b="1" dirty="0"/>
                  <a:t> </a:t>
                </a:r>
                <a14:m>
                  <m:oMath xmlns:m="http://schemas.openxmlformats.org/officeDocument/2006/math">
                    <m:d>
                      <m:dPr>
                        <m:ctrlPr>
                          <a:rPr lang="en-US" b="1" i="1">
                            <a:latin typeface="Cambria Math"/>
                          </a:rPr>
                        </m:ctrlPr>
                      </m:dPr>
                      <m:e>
                        <m:r>
                          <a:rPr lang="en-US" b="1" i="1">
                            <a:latin typeface="Cambria Math"/>
                          </a:rPr>
                          <m:t>𝟏</m:t>
                        </m:r>
                      </m:e>
                    </m:d>
                  </m:oMath>
                </a14:m>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609600" y="4952206"/>
                <a:ext cx="23241000" cy="8458994"/>
              </a:xfrm>
              <a:prstGeom prst="rect">
                <a:avLst/>
              </a:prstGeom>
              <a:blipFill rotWithShape="1">
                <a:blip r:embed="rId4"/>
                <a:stretch>
                  <a:fillRect l="-1153" t="-2446" b="-3669"/>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38EBBA79-CA7C-47C6-8241-0D3F4565FC9F}"/>
              </a:ext>
            </a:extLst>
          </p:cNvPr>
          <p:cNvGrpSpPr/>
          <p:nvPr/>
        </p:nvGrpSpPr>
        <p:grpSpPr>
          <a:xfrm>
            <a:off x="360865" y="1828800"/>
            <a:ext cx="3830136" cy="937131"/>
            <a:chOff x="534987" y="1599334"/>
            <a:chExt cx="3556158" cy="1224869"/>
          </a:xfrm>
        </p:grpSpPr>
        <p:sp>
          <p:nvSpPr>
            <p:cNvPr id="5"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0"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8"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0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2.1/30.</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3"/>
          <p:cNvGrpSpPr>
            <a:grpSpLocks/>
          </p:cNvGrpSpPr>
          <p:nvPr/>
        </p:nvGrpSpPr>
        <p:grpSpPr bwMode="auto">
          <a:xfrm>
            <a:off x="609600" y="4944204"/>
            <a:ext cx="3886112" cy="1227996"/>
            <a:chOff x="224" y="489"/>
            <a:chExt cx="8044" cy="2524"/>
          </a:xfrm>
        </p:grpSpPr>
        <p:grpSp>
          <p:nvGrpSpPr>
            <p:cNvPr id="18" name="Group 136"/>
            <p:cNvGrpSpPr>
              <a:grpSpLocks/>
            </p:cNvGrpSpPr>
            <p:nvPr/>
          </p:nvGrpSpPr>
          <p:grpSpPr bwMode="auto">
            <a:xfrm>
              <a:off x="224" y="592"/>
              <a:ext cx="7571" cy="1585"/>
              <a:chOff x="315" y="602"/>
              <a:chExt cx="10653" cy="1961"/>
            </a:xfrm>
          </p:grpSpPr>
          <p:sp>
            <p:nvSpPr>
              <p:cNvPr id="20"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321899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up)">
                                      <p:cBhvr>
                                        <p:cTn id="12" dur="1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0" end="0"/>
                                            </p:txEl>
                                          </p:spTgt>
                                        </p:tgtEl>
                                        <p:attrNameLst>
                                          <p:attrName>style.visibility</p:attrName>
                                        </p:attrNameLst>
                                      </p:cBhvr>
                                      <p:to>
                                        <p:strVal val="visible"/>
                                      </p:to>
                                    </p:set>
                                    <p:animEffect transition="in" filter="wipe(up)">
                                      <p:cBhvr>
                                        <p:cTn id="27" dur="500"/>
                                        <p:tgtEl>
                                          <p:spTgt spid="9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1" end="1"/>
                                            </p:txEl>
                                          </p:spTgt>
                                        </p:tgtEl>
                                        <p:attrNameLst>
                                          <p:attrName>style.visibility</p:attrName>
                                        </p:attrNameLst>
                                      </p:cBhvr>
                                      <p:to>
                                        <p:strVal val="visible"/>
                                      </p:to>
                                    </p:set>
                                    <p:animEffect transition="in" filter="wipe(up)">
                                      <p:cBhvr>
                                        <p:cTn id="32" dur="500"/>
                                        <p:tgtEl>
                                          <p:spTgt spid="9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2" end="2"/>
                                            </p:txEl>
                                          </p:spTgt>
                                        </p:tgtEl>
                                        <p:attrNameLst>
                                          <p:attrName>style.visibility</p:attrName>
                                        </p:attrNameLst>
                                      </p:cBhvr>
                                      <p:to>
                                        <p:strVal val="visible"/>
                                      </p:to>
                                    </p:set>
                                    <p:animEffect transition="in" filter="wipe(up)">
                                      <p:cBhvr>
                                        <p:cTn id="37" dur="500"/>
                                        <p:tgtEl>
                                          <p:spTgt spid="9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3" end="3"/>
                                            </p:txEl>
                                          </p:spTgt>
                                        </p:tgtEl>
                                        <p:attrNameLst>
                                          <p:attrName>style.visibility</p:attrName>
                                        </p:attrNameLst>
                                      </p:cBhvr>
                                      <p:to>
                                        <p:strVal val="visible"/>
                                      </p:to>
                                    </p:set>
                                    <p:animEffect transition="in" filter="wipe(up)">
                                      <p:cBhvr>
                                        <p:cTn id="42" dur="500"/>
                                        <p:tgtEl>
                                          <p:spTgt spid="9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4" end="4"/>
                                            </p:txEl>
                                          </p:spTgt>
                                        </p:tgtEl>
                                        <p:attrNameLst>
                                          <p:attrName>style.visibility</p:attrName>
                                        </p:attrNameLst>
                                      </p:cBhvr>
                                      <p:to>
                                        <p:strVal val="visible"/>
                                      </p:to>
                                    </p:set>
                                    <p:animEffect transition="in" filter="wipe(up)">
                                      <p:cBhvr>
                                        <p:cTn id="47" dur="500"/>
                                        <p:tgtEl>
                                          <p:spTgt spid="9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5" end="5"/>
                                            </p:txEl>
                                          </p:spTgt>
                                        </p:tgtEl>
                                        <p:attrNameLst>
                                          <p:attrName>style.visibility</p:attrName>
                                        </p:attrNameLst>
                                      </p:cBhvr>
                                      <p:to>
                                        <p:strVal val="visible"/>
                                      </p:to>
                                    </p:set>
                                    <p:animEffect transition="in" filter="wipe(up)">
                                      <p:cBhvr>
                                        <p:cTn id="52" dur="500"/>
                                        <p:tgtEl>
                                          <p:spTgt spid="99">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6" end="6"/>
                                            </p:txEl>
                                          </p:spTgt>
                                        </p:tgtEl>
                                        <p:attrNameLst>
                                          <p:attrName>style.visibility</p:attrName>
                                        </p:attrNameLst>
                                      </p:cBhvr>
                                      <p:to>
                                        <p:strVal val="visible"/>
                                      </p:to>
                                    </p:set>
                                    <p:animEffect transition="in" filter="wipe(up)">
                                      <p:cBhvr>
                                        <p:cTn id="57" dur="500"/>
                                        <p:tgtEl>
                                          <p:spTgt spid="99">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99">
                                            <p:txEl>
                                              <p:pRg st="7" end="7"/>
                                            </p:txEl>
                                          </p:spTgt>
                                        </p:tgtEl>
                                        <p:attrNameLst>
                                          <p:attrName>style.visibility</p:attrName>
                                        </p:attrNameLst>
                                      </p:cBhvr>
                                      <p:to>
                                        <p:strVal val="visible"/>
                                      </p:to>
                                    </p:set>
                                    <p:animEffect transition="in" filter="wipe(up)">
                                      <p:cBhvr>
                                        <p:cTn id="62" dur="500"/>
                                        <p:tgtEl>
                                          <p:spTgt spid="99">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99">
                                            <p:txEl>
                                              <p:pRg st="8" end="8"/>
                                            </p:txEl>
                                          </p:spTgt>
                                        </p:tgtEl>
                                        <p:attrNameLst>
                                          <p:attrName>style.visibility</p:attrName>
                                        </p:attrNameLst>
                                      </p:cBhvr>
                                      <p:to>
                                        <p:strVal val="visible"/>
                                      </p:to>
                                    </p:set>
                                    <p:animEffect transition="in" filter="wipe(up)">
                                      <p:cBhvr>
                                        <p:cTn id="67" dur="500"/>
                                        <p:tgtEl>
                                          <p:spTgt spid="99">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99">
                                            <p:txEl>
                                              <p:pRg st="9" end="9"/>
                                            </p:txEl>
                                          </p:spTgt>
                                        </p:tgtEl>
                                        <p:attrNameLst>
                                          <p:attrName>style.visibility</p:attrName>
                                        </p:attrNameLst>
                                      </p:cBhvr>
                                      <p:to>
                                        <p:strVal val="visible"/>
                                      </p:to>
                                    </p:set>
                                    <p:animEffect transition="in" filter="wipe(up)">
                                      <p:cBhvr>
                                        <p:cTn id="72"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609600" y="2613531"/>
                <a:ext cx="23164800" cy="1095006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smtClean="0"/>
                  <a:t>                       b) </a:t>
                </a:r>
                <a:r>
                  <a:rPr lang="en-US" b="1" dirty="0" err="1" smtClean="0"/>
                  <a:t>Chứng</a:t>
                </a:r>
                <a:r>
                  <a:rPr lang="en-US" b="1" dirty="0" smtClean="0"/>
                  <a:t> </a:t>
                </a:r>
                <a:r>
                  <a:rPr lang="en-US" b="1" dirty="0"/>
                  <a:t>minh </a:t>
                </a:r>
                <a:r>
                  <a:rPr lang="en-US" b="1" dirty="0" err="1"/>
                  <a:t>đẳng</a:t>
                </a:r>
                <a:r>
                  <a:rPr lang="en-US" b="1" dirty="0"/>
                  <a:t> </a:t>
                </a:r>
                <a:r>
                  <a:rPr lang="en-US" b="1" dirty="0" err="1"/>
                  <a:t>thức</a:t>
                </a:r>
                <a:r>
                  <a:rPr lang="en-US" b="1" dirty="0"/>
                  <a:t> </a:t>
                </a:r>
                <a:r>
                  <a:rPr lang="en-US" b="1" dirty="0" err="1"/>
                  <a:t>sau</a:t>
                </a:r>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 </a:t>
                </a:r>
                <a:endParaRPr lang="en-US" b="1" dirty="0" smtClean="0"/>
              </a:p>
              <a:p>
                <a:pPr marL="0" indent="0" algn="ctr">
                  <a:buNone/>
                </a:pPr>
                <a14:m>
                  <m:oMath xmlns:m="http://schemas.openxmlformats.org/officeDocument/2006/math">
                    <m:sSup>
                      <m:sSupPr>
                        <m:ctrlPr>
                          <a:rPr lang="en-US" b="1" i="1">
                            <a:latin typeface="Cambria Math"/>
                          </a:rPr>
                        </m:ctrlPr>
                      </m:sSupPr>
                      <m:e>
                        <m:r>
                          <a:rPr lang="en-US" b="1" i="1">
                            <a:latin typeface="Cambria Math"/>
                          </a:rPr>
                          <m:t>𝟏</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𝟐</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𝟑</m:t>
                        </m:r>
                      </m:e>
                      <m:sup>
                        <m:r>
                          <a:rPr lang="en-US" b="1" i="1">
                            <a:latin typeface="Cambria Math"/>
                          </a:rPr>
                          <m:t>𝟐</m:t>
                        </m:r>
                      </m:sup>
                    </m:sSup>
                    <m:r>
                      <a:rPr lang="en-US" b="1" i="1">
                        <a:latin typeface="Cambria Math"/>
                      </a:rPr>
                      <m:t>+</m:t>
                    </m:r>
                    <m:r>
                      <a:rPr lang="en-US" b="1">
                        <a:latin typeface="Cambria Math"/>
                      </a:rPr>
                      <m:t>...</m:t>
                    </m:r>
                    <m:r>
                      <a:rPr lang="en-US" b="1" i="1">
                        <a:latin typeface="Cambria Math"/>
                      </a:rPr>
                      <m:t>+</m:t>
                    </m:r>
                    <m:sSup>
                      <m:sSupPr>
                        <m:ctrlPr>
                          <a:rPr lang="en-US" b="1" i="1">
                            <a:latin typeface="Cambria Math"/>
                          </a:rPr>
                        </m:ctrlPr>
                      </m:sSupPr>
                      <m:e>
                        <m:r>
                          <a:rPr lang="en-US" b="1" i="1">
                            <a:latin typeface="Cambria Math"/>
                          </a:rPr>
                          <m:t>𝒏</m:t>
                        </m:r>
                      </m:e>
                      <m:sup>
                        <m:r>
                          <a:rPr lang="en-US" b="1" i="1">
                            <a:latin typeface="Cambria Math"/>
                          </a:rPr>
                          <m:t>𝟐</m:t>
                        </m:r>
                      </m:sup>
                    </m:sSup>
                    <m:r>
                      <a:rPr lang="en-US" b="1" i="1">
                        <a:latin typeface="Cambria Math"/>
                      </a:rPr>
                      <m:t>=</m:t>
                    </m:r>
                    <m:f>
                      <m:fPr>
                        <m:ctrlPr>
                          <a:rPr lang="en-US" b="1" i="1">
                            <a:latin typeface="Cambria Math"/>
                          </a:rPr>
                        </m:ctrlPr>
                      </m:fPr>
                      <m:num>
                        <m:r>
                          <a:rPr lang="en-US" b="1" i="1">
                            <a:latin typeface="Cambria Math"/>
                          </a:rPr>
                          <m:t>𝒏</m:t>
                        </m:r>
                        <m:d>
                          <m:dPr>
                            <m:ctrlPr>
                              <a:rPr lang="en-US" b="1" i="1">
                                <a:latin typeface="Cambria Math"/>
                              </a:rPr>
                            </m:ctrlPr>
                          </m:dPr>
                          <m:e>
                            <m:r>
                              <a:rPr lang="en-US" b="1" i="1">
                                <a:latin typeface="Cambria Math"/>
                              </a:rPr>
                              <m:t>𝒏</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𝟐</m:t>
                            </m:r>
                            <m:r>
                              <a:rPr lang="en-US" b="1" i="1">
                                <a:latin typeface="Cambria Math"/>
                              </a:rPr>
                              <m:t>𝒏</m:t>
                            </m:r>
                            <m:r>
                              <a:rPr lang="en-US" b="1" i="1">
                                <a:latin typeface="Cambria Math"/>
                              </a:rPr>
                              <m:t>+</m:t>
                            </m:r>
                            <m:r>
                              <a:rPr lang="en-US" b="1" i="1">
                                <a:latin typeface="Cambria Math"/>
                              </a:rPr>
                              <m:t>𝟏</m:t>
                            </m:r>
                          </m:e>
                        </m:d>
                      </m:num>
                      <m:den>
                        <m:r>
                          <a:rPr lang="en-US" b="1" i="1">
                            <a:latin typeface="Cambria Math"/>
                          </a:rPr>
                          <m:t>𝟔</m:t>
                        </m:r>
                      </m:den>
                    </m:f>
                    <m:d>
                      <m:dPr>
                        <m:ctrlPr>
                          <a:rPr lang="en-US" b="1" i="1">
                            <a:latin typeface="Cambria Math"/>
                          </a:rPr>
                        </m:ctrlPr>
                      </m:dPr>
                      <m:e>
                        <m:r>
                          <a:rPr lang="en-US" b="1" i="1">
                            <a:latin typeface="Cambria Math"/>
                          </a:rPr>
                          <m:t>𝟐</m:t>
                        </m:r>
                      </m:e>
                    </m:d>
                  </m:oMath>
                </a14:m>
                <a:r>
                  <a:rPr lang="en-US" b="1" dirty="0"/>
                  <a:t>.</a:t>
                </a:r>
                <a:endParaRPr lang="en-US" b="1" dirty="0" smtClean="0"/>
              </a:p>
              <a:p>
                <a:pPr marL="0" indent="0">
                  <a:buNone/>
                </a:pPr>
                <a:r>
                  <a:rPr lang="en-US" b="1" dirty="0" err="1" smtClean="0"/>
                  <a:t>Với</a:t>
                </a:r>
                <a:r>
                  <a:rPr lang="en-US" b="1" dirty="0" smtClean="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r>
                          <a:rPr lang="en-US" b="1" i="1">
                            <a:latin typeface="Cambria Math"/>
                          </a:rPr>
                          <m:t>𝟏</m:t>
                        </m:r>
                      </m:e>
                      <m:sup>
                        <m:r>
                          <a:rPr lang="en-US" b="1" i="1">
                            <a:latin typeface="Cambria Math"/>
                          </a:rPr>
                          <m:t>𝟐</m:t>
                        </m:r>
                      </m:sup>
                    </m:sSup>
                    <m:r>
                      <a:rPr lang="en-US" b="1" i="1">
                        <a:latin typeface="Cambria Math"/>
                      </a:rPr>
                      <m:t>=</m:t>
                    </m:r>
                    <m:f>
                      <m:fPr>
                        <m:ctrlPr>
                          <a:rPr lang="en-US" b="1" i="1">
                            <a:latin typeface="Cambria Math"/>
                          </a:rPr>
                        </m:ctrlPr>
                      </m:fPr>
                      <m:num>
                        <m:r>
                          <a:rPr lang="en-US" b="1" i="1">
                            <a:latin typeface="Cambria Math"/>
                          </a:rPr>
                          <m:t>𝟏</m:t>
                        </m:r>
                        <m:r>
                          <a:rPr lang="en-US" b="1">
                            <a:latin typeface="Cambria Math"/>
                          </a:rPr>
                          <m:t>.</m:t>
                        </m:r>
                        <m:d>
                          <m:dPr>
                            <m:ctrlPr>
                              <a:rPr lang="en-US" b="1" i="1">
                                <a:latin typeface="Cambria Math"/>
                              </a:rPr>
                            </m:ctrlPr>
                          </m:dPr>
                          <m:e>
                            <m:r>
                              <a:rPr lang="en-US" b="1" i="1">
                                <a:latin typeface="Cambria Math"/>
                              </a:rPr>
                              <m:t>𝟏</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𝟐</m:t>
                            </m:r>
                            <m:r>
                              <a:rPr lang="en-US" b="1">
                                <a:latin typeface="Cambria Math"/>
                              </a:rPr>
                              <m:t>.</m:t>
                            </m:r>
                            <m:r>
                              <a:rPr lang="en-US" b="1" i="1">
                                <a:latin typeface="Cambria Math"/>
                              </a:rPr>
                              <m:t>𝟏</m:t>
                            </m:r>
                            <m:r>
                              <a:rPr lang="en-US" b="1" i="1">
                                <a:latin typeface="Cambria Math"/>
                              </a:rPr>
                              <m:t>+</m:t>
                            </m:r>
                            <m:r>
                              <a:rPr lang="en-US" b="1" i="1">
                                <a:latin typeface="Cambria Math"/>
                              </a:rPr>
                              <m:t>𝟏</m:t>
                            </m:r>
                          </m:e>
                        </m:d>
                      </m:num>
                      <m:den>
                        <m:r>
                          <a:rPr lang="en-US" b="1" i="1">
                            <a:latin typeface="Cambria Math"/>
                          </a:rPr>
                          <m:t>𝟔</m:t>
                        </m:r>
                      </m:den>
                    </m:f>
                  </m:oMath>
                </a14:m>
                <a:r>
                  <a:rPr lang="en-US" b="1" dirty="0"/>
                  <a:t>.</a:t>
                </a:r>
                <a:r>
                  <a:rPr lang="en-US" b="1" dirty="0" smtClean="0"/>
                  <a:t> Vậy </a:t>
                </a:r>
                <a14:m>
                  <m:oMath xmlns:m="http://schemas.openxmlformats.org/officeDocument/2006/math">
                    <m:d>
                      <m:dPr>
                        <m:ctrlPr>
                          <a:rPr lang="en-US" b="1" i="1">
                            <a:latin typeface="Cambria Math"/>
                          </a:rPr>
                        </m:ctrlPr>
                      </m:dPr>
                      <m:e>
                        <m:r>
                          <a:rPr lang="en-US" b="1" i="1">
                            <a:latin typeface="Cambria Math"/>
                          </a:rPr>
                          <m:t>𝟐</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a:p>
                <a:pPr marL="0" lvl="0" indent="0">
                  <a:buNone/>
                </a:pPr>
                <a:r>
                  <a:rPr lang="en-US" b="1" dirty="0" err="1"/>
                  <a:t>Giả</a:t>
                </a:r>
                <a:r>
                  <a:rPr lang="en-US" b="1" dirty="0"/>
                  <a:t> </a:t>
                </a:r>
                <a:r>
                  <a:rPr lang="en-US" b="1" dirty="0" err="1"/>
                  <a:t>sử</a:t>
                </a:r>
                <a:r>
                  <a:rPr lang="en-US" b="1" dirty="0"/>
                  <a:t> </a:t>
                </a:r>
                <a14:m>
                  <m:oMath xmlns:m="http://schemas.openxmlformats.org/officeDocument/2006/math">
                    <m:d>
                      <m:dPr>
                        <m:ctrlPr>
                          <a:rPr lang="en-US" b="1" i="1">
                            <a:latin typeface="Cambria Math"/>
                          </a:rPr>
                        </m:ctrlPr>
                      </m:dPr>
                      <m:e>
                        <m:r>
                          <a:rPr lang="en-US" b="1" i="1">
                            <a:latin typeface="Cambria Math"/>
                          </a:rPr>
                          <m:t>𝟐</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ta </a:t>
                </a:r>
                <a:r>
                  <a:rPr lang="en-US" b="1" dirty="0" err="1"/>
                  <a:t>có</a:t>
                </a:r>
                <a:r>
                  <a:rPr lang="en-US" b="1" dirty="0"/>
                  <a:t> </a:t>
                </a:r>
                <a14:m>
                  <m:oMath xmlns:m="http://schemas.openxmlformats.org/officeDocument/2006/math">
                    <m:sSup>
                      <m:sSupPr>
                        <m:ctrlPr>
                          <a:rPr lang="en-US" b="1" i="1">
                            <a:latin typeface="Cambria Math"/>
                          </a:rPr>
                        </m:ctrlPr>
                      </m:sSupPr>
                      <m:e>
                        <m:r>
                          <a:rPr lang="en-US" b="1" i="1">
                            <a:latin typeface="Cambria Math"/>
                          </a:rPr>
                          <m:t>𝟏</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𝟐</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𝟑</m:t>
                        </m:r>
                      </m:e>
                      <m:sup>
                        <m:r>
                          <a:rPr lang="en-US" b="1" i="1">
                            <a:latin typeface="Cambria Math"/>
                          </a:rPr>
                          <m:t>𝟐</m:t>
                        </m:r>
                      </m:sup>
                    </m:sSup>
                    <m:r>
                      <a:rPr lang="en-US" b="1" i="1">
                        <a:latin typeface="Cambria Math"/>
                      </a:rPr>
                      <m:t>+</m:t>
                    </m:r>
                    <m:r>
                      <a:rPr lang="en-US" b="1">
                        <a:latin typeface="Cambria Math"/>
                      </a:rPr>
                      <m:t>...</m:t>
                    </m:r>
                    <m:r>
                      <a:rPr lang="en-US" b="1" i="1">
                        <a:latin typeface="Cambria Math"/>
                      </a:rPr>
                      <m:t>+</m:t>
                    </m:r>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f>
                      <m:fPr>
                        <m:ctrlPr>
                          <a:rPr lang="en-US" b="1" i="1">
                            <a:latin typeface="Cambria Math"/>
                          </a:rPr>
                        </m:ctrlPr>
                      </m:fPr>
                      <m:num>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𝟐</m:t>
                            </m:r>
                            <m:r>
                              <a:rPr lang="en-US" b="1" i="1">
                                <a:latin typeface="Cambria Math"/>
                              </a:rPr>
                              <m:t>𝒌</m:t>
                            </m:r>
                            <m:r>
                              <a:rPr lang="en-US" b="1" i="1">
                                <a:latin typeface="Cambria Math"/>
                              </a:rPr>
                              <m:t>+</m:t>
                            </m:r>
                            <m:r>
                              <a:rPr lang="en-US" b="1" i="1">
                                <a:latin typeface="Cambria Math"/>
                              </a:rPr>
                              <m:t>𝟏</m:t>
                            </m:r>
                          </m:e>
                        </m:d>
                      </m:num>
                      <m:den>
                        <m:r>
                          <a:rPr lang="en-US" b="1" i="1">
                            <a:latin typeface="Cambria Math"/>
                          </a:rPr>
                          <m:t>𝟔</m:t>
                        </m:r>
                      </m:den>
                    </m:f>
                  </m:oMath>
                </a14:m>
                <a:r>
                  <a:rPr lang="en-US" b="1" dirty="0"/>
                  <a:t>.</a:t>
                </a:r>
              </a:p>
              <a:p>
                <a:pPr marL="0" indent="0">
                  <a:buNone/>
                </a:pPr>
                <a:r>
                  <a:rPr lang="en-US" b="1" dirty="0"/>
                  <a:t>Ta </a:t>
                </a:r>
                <a:r>
                  <a:rPr lang="en-US" b="1" dirty="0" err="1"/>
                  <a:t>cần</a:t>
                </a:r>
                <a:r>
                  <a:rPr lang="en-US" b="1" dirty="0"/>
                  <a:t> </a:t>
                </a:r>
                <a:r>
                  <a:rPr lang="en-US" b="1" dirty="0" err="1"/>
                  <a:t>chứng</a:t>
                </a:r>
                <a:r>
                  <a:rPr lang="en-US" b="1" dirty="0"/>
                  <a:t> minh </a:t>
                </a:r>
                <a14:m>
                  <m:oMath xmlns:m="http://schemas.openxmlformats.org/officeDocument/2006/math">
                    <m:d>
                      <m:dPr>
                        <m:ctrlPr>
                          <a:rPr lang="en-US" b="1" i="1">
                            <a:latin typeface="Cambria Math"/>
                          </a:rPr>
                        </m:ctrlPr>
                      </m:dPr>
                      <m:e>
                        <m:r>
                          <a:rPr lang="en-US" b="1" i="1">
                            <a:latin typeface="Cambria Math"/>
                          </a:rPr>
                          <m:t>𝟏</m:t>
                        </m:r>
                      </m:e>
                    </m:d>
                  </m:oMath>
                </a14:m>
                <a:r>
                  <a:rPr lang="en-US" b="1" dirty="0"/>
                  <a:t> </a:t>
                </a:r>
                <a:r>
                  <a:rPr lang="en-US" b="1" dirty="0" err="1"/>
                  <a:t>đúng</a:t>
                </a:r>
                <a:r>
                  <a:rPr lang="en-US" b="1" dirty="0"/>
                  <a:t> </a:t>
                </a:r>
                <a:r>
                  <a:rPr lang="en-US" b="1" dirty="0" err="1"/>
                  <a:t>với</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t>, </a:t>
                </a:r>
                <a:r>
                  <a:rPr lang="en-US" b="1" dirty="0" err="1"/>
                  <a:t>tức</a:t>
                </a:r>
                <a:r>
                  <a:rPr lang="en-US" b="1" dirty="0"/>
                  <a:t> </a:t>
                </a:r>
                <a:r>
                  <a:rPr lang="en-US" b="1" dirty="0" err="1"/>
                  <a:t>là</a:t>
                </a:r>
                <a:r>
                  <a:rPr lang="en-US" b="1" dirty="0"/>
                  <a:t> </a:t>
                </a:r>
                <a:r>
                  <a:rPr lang="en-US" b="1" dirty="0" err="1"/>
                  <a:t>chứng</a:t>
                </a:r>
                <a:r>
                  <a:rPr lang="en-US" b="1" dirty="0"/>
                  <a:t> minh </a:t>
                </a:r>
                <a:endParaRPr lang="en-US" b="1" dirty="0" smtClean="0"/>
              </a:p>
              <a:p>
                <a:pPr marL="0" indent="0">
                  <a:buNone/>
                </a:pPr>
                <a14:m>
                  <m:oMathPara xmlns:m="http://schemas.openxmlformats.org/officeDocument/2006/math">
                    <m:oMathParaPr>
                      <m:jc m:val="centerGroup"/>
                    </m:oMathParaPr>
                    <m:oMath xmlns:m="http://schemas.openxmlformats.org/officeDocument/2006/math">
                      <m:sSup>
                        <m:sSupPr>
                          <m:ctrlPr>
                            <a:rPr lang="en-US" b="1" i="1">
                              <a:latin typeface="Cambria Math"/>
                            </a:rPr>
                          </m:ctrlPr>
                        </m:sSupPr>
                        <m:e>
                          <m:r>
                            <a:rPr lang="en-US" b="1" i="1">
                              <a:latin typeface="Cambria Math"/>
                            </a:rPr>
                            <m:t>𝟏</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𝟐</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𝟑</m:t>
                          </m:r>
                        </m:e>
                        <m:sup>
                          <m:r>
                            <a:rPr lang="en-US" b="1" i="1">
                              <a:latin typeface="Cambria Math"/>
                            </a:rPr>
                            <m:t>𝟐</m:t>
                          </m:r>
                        </m:sup>
                      </m:sSup>
                      <m:r>
                        <a:rPr lang="en-US" b="1" i="1">
                          <a:latin typeface="Cambria Math"/>
                        </a:rPr>
                        <m:t>+</m:t>
                      </m:r>
                      <m:r>
                        <a:rPr lang="en-US" b="1">
                          <a:latin typeface="Cambria Math"/>
                        </a:rPr>
                        <m:t>...</m:t>
                      </m:r>
                      <m:r>
                        <a:rPr lang="en-US" b="1" i="1">
                          <a:latin typeface="Cambria Math"/>
                        </a:rPr>
                        <m:t>+</m:t>
                      </m:r>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𝟐</m:t>
                          </m:r>
                        </m:sup>
                      </m:sSup>
                      <m:r>
                        <a:rPr lang="en-US" b="1" i="1">
                          <a:latin typeface="Cambria Math"/>
                        </a:rPr>
                        <m:t>=</m:t>
                      </m:r>
                      <m:f>
                        <m:fPr>
                          <m:ctrlPr>
                            <a:rPr lang="en-US" b="1" i="1">
                              <a:latin typeface="Cambria Math"/>
                            </a:rPr>
                          </m:ctrlPr>
                        </m:fPr>
                        <m:num>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d>
                            <m:dPr>
                              <m:ctrlPr>
                                <a:rPr lang="en-US" b="1" i="1">
                                  <a:latin typeface="Cambria Math"/>
                                </a:rPr>
                              </m:ctrlPr>
                            </m:dPr>
                            <m:e>
                              <m:r>
                                <a:rPr lang="en-US" b="1" i="1">
                                  <a:latin typeface="Cambria Math"/>
                                </a:rPr>
                                <m:t>𝟐</m:t>
                              </m:r>
                              <m:r>
                                <a:rPr lang="en-US" b="1" i="1">
                                  <a:latin typeface="Cambria Math"/>
                                </a:rPr>
                                <m:t>𝒌</m:t>
                              </m:r>
                              <m:r>
                                <a:rPr lang="en-US" b="1" i="1">
                                  <a:latin typeface="Cambria Math"/>
                                </a:rPr>
                                <m:t>+</m:t>
                              </m:r>
                              <m:r>
                                <a:rPr lang="en-US" b="1" i="1">
                                  <a:latin typeface="Cambria Math"/>
                                </a:rPr>
                                <m:t>𝟑</m:t>
                              </m:r>
                            </m:e>
                          </m:d>
                        </m:num>
                        <m:den>
                          <m:r>
                            <a:rPr lang="en-US" b="1" i="1">
                              <a:latin typeface="Cambria Math"/>
                            </a:rPr>
                            <m:t>𝟔</m:t>
                          </m:r>
                        </m:den>
                      </m:f>
                    </m:oMath>
                  </m:oMathPara>
                </a14:m>
                <a:endParaRPr lang="en-US" b="1" dirty="0"/>
              </a:p>
              <a:p>
                <a:pPr marL="0" indent="0">
                  <a:buNone/>
                </a:pPr>
                <a:r>
                  <a:rPr lang="en-US" b="1" dirty="0" err="1"/>
                  <a:t>Thật</a:t>
                </a:r>
                <a:r>
                  <a:rPr lang="en-US" b="1" dirty="0"/>
                  <a:t> </a:t>
                </a:r>
                <a:r>
                  <a:rPr lang="en-US" b="1" dirty="0" err="1"/>
                  <a:t>vậy</a:t>
                </a:r>
                <a:r>
                  <a:rPr lang="en-US" b="1" dirty="0"/>
                  <a:t>, </a:t>
                </a:r>
                <a:r>
                  <a:rPr lang="en-US" b="1" dirty="0" err="1"/>
                  <a:t>theo</a:t>
                </a:r>
                <a:r>
                  <a:rPr lang="en-US" b="1" dirty="0"/>
                  <a:t> </a:t>
                </a:r>
                <a:r>
                  <a:rPr lang="en-US" b="1" dirty="0" err="1"/>
                  <a:t>giả</a:t>
                </a:r>
                <a:r>
                  <a:rPr lang="en-US" b="1" dirty="0"/>
                  <a:t> </a:t>
                </a:r>
                <a:r>
                  <a:rPr lang="en-US" b="1" dirty="0" err="1"/>
                  <a:t>thiết</a:t>
                </a:r>
                <a:r>
                  <a:rPr lang="en-US" b="1" dirty="0"/>
                  <a:t> </a:t>
                </a:r>
                <a:r>
                  <a:rPr lang="en-US" b="1" dirty="0" err="1"/>
                  <a:t>quy</a:t>
                </a:r>
                <a:r>
                  <a:rPr lang="en-US" b="1" dirty="0"/>
                  <a:t> </a:t>
                </a:r>
                <a:r>
                  <a:rPr lang="en-US" b="1" dirty="0" err="1"/>
                  <a:t>nạp</a:t>
                </a:r>
                <a:r>
                  <a:rPr lang="en-US" b="1" dirty="0"/>
                  <a:t>, ta </a:t>
                </a:r>
                <a:r>
                  <a:rPr lang="en-US" b="1" dirty="0" err="1" smtClean="0"/>
                  <a:t>có</a:t>
                </a:r>
                <a:endParaRPr lang="en-US" b="1" dirty="0" smtClean="0"/>
              </a:p>
              <a:p>
                <a:pPr marL="0" indent="0">
                  <a:buNone/>
                </a:pPr>
                <a:r>
                  <a:rPr lang="en-US" b="1" dirty="0" smtClean="0"/>
                  <a:t> </a:t>
                </a:r>
                <a14:m>
                  <m:oMath xmlns:m="http://schemas.openxmlformats.org/officeDocument/2006/math">
                    <m:sSup>
                      <m:sSupPr>
                        <m:ctrlPr>
                          <a:rPr lang="en-US" b="1" i="1">
                            <a:latin typeface="Cambria Math"/>
                          </a:rPr>
                        </m:ctrlPr>
                      </m:sSupPr>
                      <m:e>
                        <m:r>
                          <a:rPr lang="en-US" b="1" i="1">
                            <a:latin typeface="Cambria Math"/>
                          </a:rPr>
                          <m:t>𝟏</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𝟐</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𝟑</m:t>
                        </m:r>
                      </m:e>
                      <m:sup>
                        <m:r>
                          <a:rPr lang="en-US" b="1" i="1">
                            <a:latin typeface="Cambria Math"/>
                          </a:rPr>
                          <m:t>𝟐</m:t>
                        </m:r>
                      </m:sup>
                    </m:sSup>
                    <m:r>
                      <a:rPr lang="en-US" b="1" i="1">
                        <a:latin typeface="Cambria Math"/>
                      </a:rPr>
                      <m:t>+</m:t>
                    </m:r>
                    <m:r>
                      <a:rPr lang="en-US" b="1">
                        <a:latin typeface="Cambria Math"/>
                      </a:rPr>
                      <m:t>...</m:t>
                    </m:r>
                    <m:r>
                      <a:rPr lang="en-US" b="1" i="1">
                        <a:latin typeface="Cambria Math"/>
                      </a:rPr>
                      <m:t>+</m:t>
                    </m:r>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𝟐</m:t>
                        </m:r>
                      </m:sup>
                    </m:sSup>
                    <m:r>
                      <a:rPr lang="en-US" b="1" i="1">
                        <a:latin typeface="Cambria Math"/>
                      </a:rPr>
                      <m:t>=</m:t>
                    </m:r>
                    <m:f>
                      <m:fPr>
                        <m:ctrlPr>
                          <a:rPr lang="en-US" b="1" i="1">
                            <a:latin typeface="Cambria Math"/>
                          </a:rPr>
                        </m:ctrlPr>
                      </m:fPr>
                      <m:num>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𝟐</m:t>
                            </m:r>
                            <m:r>
                              <a:rPr lang="en-US" b="1" i="1">
                                <a:latin typeface="Cambria Math"/>
                              </a:rPr>
                              <m:t>𝒌</m:t>
                            </m:r>
                            <m:r>
                              <a:rPr lang="en-US" b="1" i="1">
                                <a:latin typeface="Cambria Math"/>
                              </a:rPr>
                              <m:t>+</m:t>
                            </m:r>
                            <m:r>
                              <a:rPr lang="en-US" b="1" i="1">
                                <a:latin typeface="Cambria Math"/>
                              </a:rPr>
                              <m:t>𝟏</m:t>
                            </m:r>
                          </m:e>
                        </m:d>
                      </m:num>
                      <m:den>
                        <m:r>
                          <a:rPr lang="en-US" b="1" i="1">
                            <a:latin typeface="Cambria Math"/>
                          </a:rPr>
                          <m:t>𝟔</m:t>
                        </m:r>
                      </m:den>
                    </m:f>
                    <m:r>
                      <a:rPr lang="en-US" b="1" i="1">
                        <a:latin typeface="Cambria Math"/>
                      </a:rPr>
                      <m:t>+</m:t>
                    </m:r>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𝟐</m:t>
                        </m:r>
                      </m:sup>
                    </m:sSup>
                    <m:r>
                      <a:rPr lang="en-US" b="1" i="1">
                        <a:latin typeface="Cambria Math"/>
                      </a:rPr>
                      <m:t>=</m:t>
                    </m:r>
                    <m:f>
                      <m:fPr>
                        <m:ctrlPr>
                          <a:rPr lang="en-US" b="1" i="1">
                            <a:latin typeface="Cambria Math"/>
                          </a:rPr>
                        </m:ctrlPr>
                      </m:fPr>
                      <m:num>
                        <m:r>
                          <a:rPr lang="en-US" b="1" i="1">
                            <a:latin typeface="Cambria Math"/>
                          </a:rPr>
                          <m:t>𝒌</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𝟐</m:t>
                            </m:r>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𝟔</m:t>
                        </m:r>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𝟐</m:t>
                            </m:r>
                          </m:sup>
                        </m:sSup>
                      </m:num>
                      <m:den>
                        <m:r>
                          <a:rPr lang="en-US" b="1" i="1">
                            <a:latin typeface="Cambria Math"/>
                          </a:rPr>
                          <m:t>𝟔</m:t>
                        </m:r>
                      </m:den>
                    </m:f>
                  </m:oMath>
                </a14:m>
                <a:endParaRPr lang="en-US" b="1" dirty="0"/>
              </a:p>
              <a:p>
                <a:pPr marL="0" indent="0">
                  <a:buNone/>
                </a:pPr>
                <a:r>
                  <a:rPr lang="en-US" b="1" dirty="0" smtClean="0"/>
                  <a:t> </a:t>
                </a:r>
                <a14:m>
                  <m:oMath xmlns:m="http://schemas.openxmlformats.org/officeDocument/2006/math">
                    <m:r>
                      <a:rPr lang="en-US" b="1" i="1">
                        <a:latin typeface="Cambria Math"/>
                      </a:rPr>
                      <m:t>=</m:t>
                    </m:r>
                    <m:f>
                      <m:fPr>
                        <m:ctrlPr>
                          <a:rPr lang="en-US" b="1" i="1">
                            <a:latin typeface="Cambria Math"/>
                          </a:rPr>
                        </m:ctrlPr>
                      </m:fPr>
                      <m:num>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begChr m:val="["/>
                            <m:endChr m:val="]"/>
                            <m:ctrlPr>
                              <a:rPr lang="en-US" b="1" i="1">
                                <a:latin typeface="Cambria Math"/>
                              </a:rPr>
                            </m:ctrlPr>
                          </m:dPr>
                          <m:e>
                            <m:r>
                              <a:rPr lang="en-US" b="1" i="1">
                                <a:latin typeface="Cambria Math"/>
                              </a:rPr>
                              <m:t>𝒌</m:t>
                            </m:r>
                            <m:d>
                              <m:dPr>
                                <m:ctrlPr>
                                  <a:rPr lang="en-US" b="1" i="1">
                                    <a:latin typeface="Cambria Math"/>
                                  </a:rPr>
                                </m:ctrlPr>
                              </m:dPr>
                              <m:e>
                                <m:r>
                                  <a:rPr lang="en-US" b="1" i="1">
                                    <a:latin typeface="Cambria Math"/>
                                  </a:rPr>
                                  <m:t>𝟐</m:t>
                                </m:r>
                                <m:r>
                                  <a:rPr lang="en-US" b="1" i="1">
                                    <a:latin typeface="Cambria Math"/>
                                  </a:rPr>
                                  <m:t>𝒌</m:t>
                                </m:r>
                                <m:r>
                                  <a:rPr lang="en-US" b="1" i="1">
                                    <a:latin typeface="Cambria Math"/>
                                  </a:rPr>
                                  <m:t>+</m:t>
                                </m:r>
                                <m:r>
                                  <a:rPr lang="en-US" b="1" i="1">
                                    <a:latin typeface="Cambria Math"/>
                                  </a:rPr>
                                  <m:t>𝟏</m:t>
                                </m:r>
                              </m:e>
                            </m:d>
                            <m:r>
                              <a:rPr lang="en-US" b="1" i="1">
                                <a:latin typeface="Cambria Math"/>
                              </a:rPr>
                              <m:t>+</m:t>
                            </m:r>
                            <m:r>
                              <a:rPr lang="en-US" b="1" i="1">
                                <a:latin typeface="Cambria Math"/>
                              </a:rPr>
                              <m:t>𝟔</m:t>
                            </m:r>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d>
                      </m:num>
                      <m:den>
                        <m:r>
                          <a:rPr lang="en-US" b="1" i="1">
                            <a:latin typeface="Cambria Math"/>
                          </a:rPr>
                          <m:t>𝟔</m:t>
                        </m:r>
                      </m:den>
                    </m:f>
                    <m:r>
                      <a:rPr lang="en-US" b="1" i="1">
                        <a:latin typeface="Cambria Math"/>
                      </a:rPr>
                      <m:t>=</m:t>
                    </m:r>
                    <m:f>
                      <m:fPr>
                        <m:ctrlPr>
                          <a:rPr lang="en-US" b="1" i="1">
                            <a:latin typeface="Cambria Math"/>
                          </a:rPr>
                        </m:ctrlPr>
                      </m:fPr>
                      <m:num>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begChr m:val="["/>
                            <m:endChr m:val="]"/>
                            <m:ctrlPr>
                              <a:rPr lang="en-US" b="1" i="1">
                                <a:latin typeface="Cambria Math"/>
                              </a:rPr>
                            </m:ctrlPr>
                          </m:dPr>
                          <m:e>
                            <m:r>
                              <a:rPr lang="en-US" b="1" i="1">
                                <a:latin typeface="Cambria Math"/>
                              </a:rPr>
                              <m:t>𝟐</m:t>
                            </m:r>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𝟕</m:t>
                            </m:r>
                            <m:r>
                              <a:rPr lang="en-US" b="1" i="1">
                                <a:latin typeface="Cambria Math"/>
                              </a:rPr>
                              <m:t>𝒌</m:t>
                            </m:r>
                            <m:r>
                              <a:rPr lang="en-US" b="1" i="1">
                                <a:latin typeface="Cambria Math"/>
                              </a:rPr>
                              <m:t>+</m:t>
                            </m:r>
                            <m:r>
                              <a:rPr lang="en-US" b="1" i="1">
                                <a:latin typeface="Cambria Math"/>
                              </a:rPr>
                              <m:t>𝟔</m:t>
                            </m:r>
                          </m:e>
                        </m:d>
                      </m:num>
                      <m:den>
                        <m:r>
                          <a:rPr lang="en-US" b="1" i="1">
                            <a:latin typeface="Cambria Math"/>
                          </a:rPr>
                          <m:t>𝟔</m:t>
                        </m:r>
                      </m:den>
                    </m:f>
                    <m:r>
                      <a:rPr lang="en-US" b="1" i="1">
                        <a:latin typeface="Cambria Math"/>
                      </a:rPr>
                      <m:t>=</m:t>
                    </m:r>
                    <m:f>
                      <m:fPr>
                        <m:ctrlPr>
                          <a:rPr lang="en-US" b="1" i="1">
                            <a:latin typeface="Cambria Math"/>
                          </a:rPr>
                        </m:ctrlPr>
                      </m:fPr>
                      <m:num>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d>
                          <m:dPr>
                            <m:ctrlPr>
                              <a:rPr lang="en-US" b="1" i="1">
                                <a:latin typeface="Cambria Math"/>
                              </a:rPr>
                            </m:ctrlPr>
                          </m:dPr>
                          <m:e>
                            <m:r>
                              <a:rPr lang="en-US" b="1" i="1">
                                <a:latin typeface="Cambria Math"/>
                              </a:rPr>
                              <m:t>𝒌</m:t>
                            </m:r>
                            <m:r>
                              <a:rPr lang="en-US" b="1" i="1">
                                <a:latin typeface="Cambria Math"/>
                              </a:rPr>
                              <m:t>+</m:t>
                            </m:r>
                            <m:r>
                              <a:rPr lang="en-US" b="1" i="1">
                                <a:latin typeface="Cambria Math"/>
                              </a:rPr>
                              <m:t>𝟐</m:t>
                            </m:r>
                          </m:e>
                        </m:d>
                        <m:d>
                          <m:dPr>
                            <m:ctrlPr>
                              <a:rPr lang="en-US" b="1" i="1">
                                <a:latin typeface="Cambria Math"/>
                              </a:rPr>
                            </m:ctrlPr>
                          </m:dPr>
                          <m:e>
                            <m:r>
                              <a:rPr lang="en-US" b="1" i="1">
                                <a:latin typeface="Cambria Math"/>
                              </a:rPr>
                              <m:t>𝟐</m:t>
                            </m:r>
                            <m:r>
                              <a:rPr lang="en-US" b="1" i="1">
                                <a:latin typeface="Cambria Math"/>
                              </a:rPr>
                              <m:t>𝒌</m:t>
                            </m:r>
                            <m:r>
                              <a:rPr lang="en-US" b="1" i="1">
                                <a:latin typeface="Cambria Math"/>
                              </a:rPr>
                              <m:t>+</m:t>
                            </m:r>
                            <m:r>
                              <a:rPr lang="en-US" b="1" i="1">
                                <a:latin typeface="Cambria Math"/>
                              </a:rPr>
                              <m:t>𝟑</m:t>
                            </m:r>
                          </m:e>
                        </m:d>
                      </m:num>
                      <m:den>
                        <m:r>
                          <a:rPr lang="en-US" b="1" i="1">
                            <a:latin typeface="Cambria Math"/>
                          </a:rPr>
                          <m:t>𝟔</m:t>
                        </m:r>
                      </m:den>
                    </m:f>
                  </m:oMath>
                </a14:m>
                <a:endParaRPr lang="en-US" b="1" dirty="0"/>
              </a:p>
              <a:p>
                <a:pPr marL="0" indent="0">
                  <a:buNone/>
                </a:pPr>
                <a:r>
                  <a:rPr lang="en-US" b="1" dirty="0" err="1"/>
                  <a:t>Vậy</a:t>
                </a:r>
                <a:r>
                  <a:rPr lang="en-US" b="1" dirty="0"/>
                  <a:t> </a:t>
                </a:r>
                <a:r>
                  <a:rPr lang="en-US" b="1" dirty="0" err="1"/>
                  <a:t>bất</a:t>
                </a:r>
                <a:r>
                  <a:rPr lang="en-US" b="1" dirty="0"/>
                  <a:t> </a:t>
                </a:r>
                <a:r>
                  <a:rPr lang="en-US" b="1" dirty="0" err="1"/>
                  <a:t>đẳng</a:t>
                </a:r>
                <a:r>
                  <a:rPr lang="en-US" b="1" dirty="0"/>
                  <a:t> </a:t>
                </a:r>
                <a:r>
                  <a:rPr lang="en-US" b="1" dirty="0" err="1"/>
                  <a:t>thức</a:t>
                </a:r>
                <a:r>
                  <a:rPr lang="en-US" b="1" dirty="0"/>
                  <a:t> </a:t>
                </a:r>
                <a14:m>
                  <m:oMath xmlns:m="http://schemas.openxmlformats.org/officeDocument/2006/math">
                    <m:d>
                      <m:dPr>
                        <m:ctrlPr>
                          <a:rPr lang="en-US" b="1" i="1">
                            <a:latin typeface="Cambria Math"/>
                          </a:rPr>
                        </m:ctrlPr>
                      </m:dPr>
                      <m:e>
                        <m:r>
                          <a:rPr lang="en-US" b="1" i="1">
                            <a:latin typeface="Cambria Math"/>
                          </a:rPr>
                          <m:t>𝟐</m:t>
                        </m:r>
                      </m:e>
                    </m:d>
                  </m:oMath>
                </a14:m>
                <a:r>
                  <a:rPr lang="en-US" b="1" dirty="0"/>
                  <a:t> </a:t>
                </a:r>
                <a:r>
                  <a:rPr lang="en-US" b="1" dirty="0" err="1"/>
                  <a:t>đúng</a:t>
                </a:r>
                <a:r>
                  <a:rPr lang="en-US" b="1" dirty="0"/>
                  <a:t> </a:t>
                </a:r>
                <a:r>
                  <a:rPr lang="en-US" b="1" dirty="0" err="1"/>
                  <a:t>với</a:t>
                </a:r>
                <a:r>
                  <a:rPr lang="en-US" b="1" dirty="0"/>
                  <a:t> </a:t>
                </a:r>
                <a:r>
                  <a:rPr lang="en-US" b="1" dirty="0" err="1"/>
                  <a:t>mọi</a:t>
                </a:r>
                <a:r>
                  <a:rPr lang="en-US" b="1" dirty="0"/>
                  <a:t> </a:t>
                </a:r>
                <a:r>
                  <a:rPr lang="en-US" b="1" dirty="0" err="1"/>
                  <a:t>số</a:t>
                </a:r>
                <a:r>
                  <a:rPr lang="en-US" b="1" dirty="0"/>
                  <a:t> </a:t>
                </a:r>
                <a:r>
                  <a:rPr lang="en-US" b="1" dirty="0" err="1"/>
                  <a:t>tự</a:t>
                </a:r>
                <a:r>
                  <a:rPr lang="en-US" b="1" dirty="0"/>
                  <a:t> </a:t>
                </a:r>
                <a:r>
                  <a:rPr lang="en-US" b="1" dirty="0" err="1"/>
                  <a:t>nhiên</a:t>
                </a:r>
                <a:r>
                  <a:rPr lang="en-US" b="1" dirty="0"/>
                  <a:t> </a:t>
                </a:r>
                <a14:m>
                  <m:oMath xmlns:m="http://schemas.openxmlformats.org/officeDocument/2006/math">
                    <m:r>
                      <a:rPr lang="en-US" b="1" i="1">
                        <a:latin typeface="Cambria Math"/>
                      </a:rPr>
                      <m:t>𝒏</m:t>
                    </m:r>
                    <m:r>
                      <a:rPr lang="en-US" b="1" i="1">
                        <a:latin typeface="Cambria Math"/>
                      </a:rPr>
                      <m:t>≥</m:t>
                    </m:r>
                    <m:r>
                      <a:rPr lang="en-US" b="1" i="1">
                        <a:latin typeface="Cambria Math"/>
                      </a:rPr>
                      <m:t>𝟏</m:t>
                    </m:r>
                  </m:oMath>
                </a14:m>
                <a:r>
                  <a:rPr lang="en-US" b="1" dirty="0"/>
                  <a:t>.</a:t>
                </a: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609600" y="2613531"/>
                <a:ext cx="23164800" cy="10950069"/>
              </a:xfrm>
              <a:prstGeom prst="rect">
                <a:avLst/>
              </a:prstGeom>
              <a:blipFill rotWithShape="1">
                <a:blip r:embed="rId3"/>
                <a:stretch>
                  <a:fillRect l="-1157" t="-1891" b="-4227"/>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38EBBA79-CA7C-47C6-8241-0D3F4565FC9F}"/>
              </a:ext>
            </a:extLst>
          </p:cNvPr>
          <p:cNvGrpSpPr/>
          <p:nvPr/>
        </p:nvGrpSpPr>
        <p:grpSpPr>
          <a:xfrm>
            <a:off x="360865" y="1676400"/>
            <a:ext cx="3830136" cy="937131"/>
            <a:chOff x="534987" y="1599334"/>
            <a:chExt cx="3556158" cy="1224869"/>
          </a:xfrm>
        </p:grpSpPr>
        <p:sp>
          <p:nvSpPr>
            <p:cNvPr id="5"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0"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8"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0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2.1/30.</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3"/>
          <p:cNvGrpSpPr>
            <a:grpSpLocks/>
          </p:cNvGrpSpPr>
          <p:nvPr/>
        </p:nvGrpSpPr>
        <p:grpSpPr bwMode="auto">
          <a:xfrm>
            <a:off x="609600" y="2514600"/>
            <a:ext cx="3886112" cy="1227996"/>
            <a:chOff x="224" y="489"/>
            <a:chExt cx="8044" cy="2524"/>
          </a:xfrm>
        </p:grpSpPr>
        <p:grpSp>
          <p:nvGrpSpPr>
            <p:cNvPr id="18" name="Group 136"/>
            <p:cNvGrpSpPr>
              <a:grpSpLocks/>
            </p:cNvGrpSpPr>
            <p:nvPr/>
          </p:nvGrpSpPr>
          <p:grpSpPr bwMode="auto">
            <a:xfrm>
              <a:off x="224" y="592"/>
              <a:ext cx="7571" cy="1585"/>
              <a:chOff x="315" y="602"/>
              <a:chExt cx="10653" cy="1961"/>
            </a:xfrm>
          </p:grpSpPr>
          <p:sp>
            <p:nvSpPr>
              <p:cNvPr id="20"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9"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321899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wipe(up)">
                                      <p:cBhvr>
                                        <p:cTn id="7" dur="500"/>
                                        <p:tgtEl>
                                          <p:spTgt spid="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wipe(up)">
                                      <p:cBhvr>
                                        <p:cTn id="12" dur="5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Effect transition="in" filter="wipe(up)">
                                      <p:cBhvr>
                                        <p:cTn id="17" dur="500"/>
                                        <p:tgtEl>
                                          <p:spTgt spid="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3" end="3"/>
                                            </p:txEl>
                                          </p:spTgt>
                                        </p:tgtEl>
                                        <p:attrNameLst>
                                          <p:attrName>style.visibility</p:attrName>
                                        </p:attrNameLst>
                                      </p:cBhvr>
                                      <p:to>
                                        <p:strVal val="visible"/>
                                      </p:to>
                                    </p:set>
                                    <p:animEffect transition="in" filter="wipe(up)">
                                      <p:cBhvr>
                                        <p:cTn id="22" dur="500"/>
                                        <p:tgtEl>
                                          <p:spTgt spid="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wipe(up)">
                                      <p:cBhvr>
                                        <p:cTn id="27" dur="500"/>
                                        <p:tgtEl>
                                          <p:spTgt spid="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5" end="5"/>
                                            </p:txEl>
                                          </p:spTgt>
                                        </p:tgtEl>
                                        <p:attrNameLst>
                                          <p:attrName>style.visibility</p:attrName>
                                        </p:attrNameLst>
                                      </p:cBhvr>
                                      <p:to>
                                        <p:strVal val="visible"/>
                                      </p:to>
                                    </p:set>
                                    <p:animEffect transition="in" filter="wipe(up)">
                                      <p:cBhvr>
                                        <p:cTn id="32" dur="500"/>
                                        <p:tgtEl>
                                          <p:spTgt spid="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6" end="6"/>
                                            </p:txEl>
                                          </p:spTgt>
                                        </p:tgtEl>
                                        <p:attrNameLst>
                                          <p:attrName>style.visibility</p:attrName>
                                        </p:attrNameLst>
                                      </p:cBhvr>
                                      <p:to>
                                        <p:strVal val="visible"/>
                                      </p:to>
                                    </p:set>
                                    <p:animEffect transition="in" filter="wipe(up)">
                                      <p:cBhvr>
                                        <p:cTn id="37" dur="500"/>
                                        <p:tgtEl>
                                          <p:spTgt spid="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7" end="7"/>
                                            </p:txEl>
                                          </p:spTgt>
                                        </p:tgtEl>
                                        <p:attrNameLst>
                                          <p:attrName>style.visibility</p:attrName>
                                        </p:attrNameLst>
                                      </p:cBhvr>
                                      <p:to>
                                        <p:strVal val="visible"/>
                                      </p:to>
                                    </p:set>
                                    <p:animEffect transition="in" filter="wipe(up)">
                                      <p:cBhvr>
                                        <p:cTn id="42" dur="500"/>
                                        <p:tgtEl>
                                          <p:spTgt spid="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8" end="8"/>
                                            </p:txEl>
                                          </p:spTgt>
                                        </p:tgtEl>
                                        <p:attrNameLst>
                                          <p:attrName>style.visibility</p:attrName>
                                        </p:attrNameLst>
                                      </p:cBhvr>
                                      <p:to>
                                        <p:strVal val="visible"/>
                                      </p:to>
                                    </p:set>
                                    <p:animEffect transition="in" filter="wipe(up)">
                                      <p:cBhvr>
                                        <p:cTn id="47" dur="500"/>
                                        <p:tgtEl>
                                          <p:spTgt spid="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9" end="9"/>
                                            </p:txEl>
                                          </p:spTgt>
                                        </p:tgtEl>
                                        <p:attrNameLst>
                                          <p:attrName>style.visibility</p:attrName>
                                        </p:attrNameLst>
                                      </p:cBhvr>
                                      <p:to>
                                        <p:strVal val="visible"/>
                                      </p:to>
                                    </p:set>
                                    <p:animEffect transition="in" filter="wipe(up)">
                                      <p:cBhvr>
                                        <p:cTn id="52"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457199" y="1981201"/>
                <a:ext cx="23594291" cy="3581400"/>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en-US" b="1" dirty="0" smtClean="0">
                    <a:latin typeface="Tahoma" pitchFamily="34" charset="0"/>
                    <a:ea typeface="Tahoma" pitchFamily="34" charset="0"/>
                    <a:cs typeface="Tahoma" pitchFamily="34" charset="0"/>
                  </a:rPr>
                  <a:t>		</a:t>
                </a:r>
                <a:r>
                  <a:rPr lang="vi-VN" b="1" dirty="0" smtClean="0">
                    <a:latin typeface="Tahoma" pitchFamily="34" charset="0"/>
                    <a:ea typeface="Tahoma" pitchFamily="34" charset="0"/>
                    <a:cs typeface="Tahoma" pitchFamily="34" charset="0"/>
                  </a:rPr>
                  <a:t>Mỗi khẳng định sau là đúng hay sai? Nếu em nghĩ là nó đúng, hãy chứng minh nó. Nếu em nghĩ là nó sai, hãy đưa ra một phản ví dụ.</a:t>
                </a:r>
              </a:p>
              <a:p>
                <a:pPr marL="0" indent="0">
                  <a:buNone/>
                </a:pPr>
                <a:r>
                  <a:rPr lang="vi-VN" b="1" dirty="0">
                    <a:latin typeface="Tahoma" pitchFamily="34" charset="0"/>
                    <a:ea typeface="Tahoma" pitchFamily="34" charset="0"/>
                    <a:cs typeface="Tahoma" pitchFamily="34" charset="0"/>
                  </a:rPr>
                  <a:t>a) </a:t>
                </a:r>
                <a14:m>
                  <m:oMath xmlns:m="http://schemas.openxmlformats.org/officeDocument/2006/math">
                    <m:r>
                      <a:rPr lang="en-US" b="1" i="1" smtClean="0">
                        <a:latin typeface="Cambria Math"/>
                      </a:rPr>
                      <m:t>𝒑</m:t>
                    </m:r>
                    <m:d>
                      <m:dPr>
                        <m:ctrlPr>
                          <a:rPr lang="en-US" b="1" i="1" smtClean="0">
                            <a:latin typeface="Cambria Math"/>
                          </a:rPr>
                        </m:ctrlPr>
                      </m:dPr>
                      <m:e>
                        <m:r>
                          <a:rPr lang="en-US" b="1" i="1" smtClean="0">
                            <a:latin typeface="Cambria Math"/>
                          </a:rPr>
                          <m:t>𝒏</m:t>
                        </m:r>
                      </m:e>
                    </m:d>
                    <m:r>
                      <a:rPr lang="en-US" b="1" i="1" smtClean="0">
                        <a:latin typeface="Cambria Math"/>
                      </a:rPr>
                      <m:t>=</m:t>
                    </m:r>
                    <m:sSup>
                      <m:sSupPr>
                        <m:ctrlPr>
                          <a:rPr lang="en-US" b="1" i="1" smtClean="0">
                            <a:latin typeface="Cambria Math"/>
                          </a:rPr>
                        </m:ctrlPr>
                      </m:sSupPr>
                      <m:e>
                        <m:r>
                          <a:rPr lang="en-US" b="1" i="1" smtClean="0">
                            <a:latin typeface="Cambria Math"/>
                          </a:rPr>
                          <m:t>𝒏</m:t>
                        </m:r>
                      </m:e>
                      <m:sup>
                        <m:r>
                          <a:rPr lang="en-US" b="1" i="1" smtClean="0">
                            <a:latin typeface="Cambria Math"/>
                          </a:rPr>
                          <m:t>𝟐</m:t>
                        </m:r>
                      </m:sup>
                    </m:sSup>
                    <m:r>
                      <a:rPr lang="en-US" b="1" i="1" smtClean="0">
                        <a:latin typeface="Cambria Math"/>
                      </a:rPr>
                      <m:t>−</m:t>
                    </m:r>
                    <m:r>
                      <a:rPr lang="en-US" b="1" i="1" smtClean="0">
                        <a:latin typeface="Cambria Math"/>
                      </a:rPr>
                      <m:t>𝒏</m:t>
                    </m:r>
                    <m:r>
                      <a:rPr lang="en-US" b="1" i="1" smtClean="0">
                        <a:latin typeface="Cambria Math"/>
                      </a:rPr>
                      <m:t>+</m:t>
                    </m:r>
                    <m:r>
                      <a:rPr lang="en-US" b="1" i="1" smtClean="0">
                        <a:latin typeface="Cambria Math"/>
                      </a:rPr>
                      <m:t>𝟏𝟏</m:t>
                    </m:r>
                    <m:r>
                      <a:rPr lang="en-US" b="1" i="1" smtClean="0">
                        <a:latin typeface="Cambria Math"/>
                      </a:rPr>
                      <m:t> </m:t>
                    </m:r>
                  </m:oMath>
                </a14:m>
                <a:r>
                  <a:rPr lang="vi-VN" b="1" dirty="0" smtClean="0">
                    <a:latin typeface="Tahoma" pitchFamily="34" charset="0"/>
                    <a:ea typeface="Tahoma" pitchFamily="34" charset="0"/>
                    <a:cs typeface="Tahoma" pitchFamily="34" charset="0"/>
                  </a:rPr>
                  <a:t>là </a:t>
                </a:r>
                <a:r>
                  <a:rPr lang="vi-VN" b="1" dirty="0">
                    <a:latin typeface="Tahoma" pitchFamily="34" charset="0"/>
                    <a:ea typeface="Tahoma" pitchFamily="34" charset="0"/>
                    <a:cs typeface="Tahoma" pitchFamily="34" charset="0"/>
                  </a:rPr>
                  <a:t>số nguyên tố với mọi số tự nhiên </a:t>
                </a:r>
                <a14:m>
                  <m:oMath xmlns:m="http://schemas.openxmlformats.org/officeDocument/2006/math">
                    <m:r>
                      <a:rPr lang="en-US" b="1" i="1" smtClean="0">
                        <a:latin typeface="Cambria Math"/>
                      </a:rPr>
                      <m:t>𝒏</m:t>
                    </m:r>
                  </m:oMath>
                </a14:m>
                <a:r>
                  <a:rPr lang="vi-VN" b="1" dirty="0" smtClean="0">
                    <a:latin typeface="Tahoma" pitchFamily="34" charset="0"/>
                    <a:ea typeface="Tahoma" pitchFamily="34" charset="0"/>
                    <a:cs typeface="Tahoma" pitchFamily="34" charset="0"/>
                  </a:rPr>
                  <a:t>;</a:t>
                </a:r>
                <a:endParaRPr lang="vi-VN" b="1" dirty="0">
                  <a:latin typeface="Tahoma" pitchFamily="34" charset="0"/>
                  <a:ea typeface="Tahoma" pitchFamily="34" charset="0"/>
                  <a:cs typeface="Tahoma" pitchFamily="34" charset="0"/>
                </a:endParaRPr>
              </a:p>
              <a:p>
                <a:pPr marL="0" indent="0">
                  <a:buNone/>
                </a:pPr>
                <a:r>
                  <a:rPr lang="vi-VN" b="1" dirty="0">
                    <a:latin typeface="Tahoma" pitchFamily="34" charset="0"/>
                    <a:ea typeface="Tahoma" pitchFamily="34" charset="0"/>
                    <a:cs typeface="Tahoma" pitchFamily="34" charset="0"/>
                  </a:rPr>
                  <a:t>b) </a:t>
                </a:r>
                <a14:m>
                  <m:oMath xmlns:m="http://schemas.openxmlformats.org/officeDocument/2006/math">
                    <m:sSup>
                      <m:sSupPr>
                        <m:ctrlPr>
                          <a:rPr lang="vi-VN" b="1" i="1" smtClean="0">
                            <a:latin typeface="Cambria Math"/>
                          </a:rPr>
                        </m:ctrlPr>
                      </m:sSupPr>
                      <m:e>
                        <m:r>
                          <a:rPr lang="en-US" b="1" i="1" smtClean="0">
                            <a:latin typeface="Cambria Math"/>
                          </a:rPr>
                          <m:t>𝒏</m:t>
                        </m:r>
                      </m:e>
                      <m:sup>
                        <m:r>
                          <a:rPr lang="en-US" b="1" i="1" smtClean="0">
                            <a:latin typeface="Cambria Math"/>
                          </a:rPr>
                          <m:t>𝟐</m:t>
                        </m:r>
                      </m:sup>
                    </m:sSup>
                    <m:r>
                      <a:rPr lang="en-US" b="1" i="1" smtClean="0">
                        <a:latin typeface="Cambria Math"/>
                      </a:rPr>
                      <m:t>&gt;</m:t>
                    </m:r>
                    <m:r>
                      <a:rPr lang="en-US" b="1" i="1" smtClean="0">
                        <a:latin typeface="Cambria Math"/>
                      </a:rPr>
                      <m:t>𝒏</m:t>
                    </m:r>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với mọi số tự nhiên </a:t>
                </a:r>
                <a14:m>
                  <m:oMath xmlns:m="http://schemas.openxmlformats.org/officeDocument/2006/math">
                    <m:r>
                      <a:rPr lang="en-US" b="1" i="1" smtClean="0">
                        <a:latin typeface="Cambria Math"/>
                      </a:rPr>
                      <m:t>𝒏</m:t>
                    </m:r>
                    <m:r>
                      <a:rPr lang="en-US" b="1" i="1" smtClean="0">
                        <a:latin typeface="Cambria Math"/>
                        <a:ea typeface="Cambria Math"/>
                      </a:rPr>
                      <m:t>≥</m:t>
                    </m:r>
                    <m:r>
                      <a:rPr lang="en-US" b="1" i="1" smtClean="0">
                        <a:latin typeface="Cambria Math"/>
                        <a:ea typeface="Cambria Math"/>
                      </a:rPr>
                      <m:t>𝟐</m:t>
                    </m:r>
                  </m:oMath>
                </a14:m>
                <a:r>
                  <a:rPr lang="vi-VN" b="1" dirty="0" smtClean="0">
                    <a:latin typeface="Tahoma" pitchFamily="34" charset="0"/>
                    <a:ea typeface="Tahoma" pitchFamily="34" charset="0"/>
                    <a:cs typeface="Tahoma" pitchFamily="34" charset="0"/>
                  </a:rPr>
                  <a:t>.</a:t>
                </a:r>
                <a:endParaRPr lang="vi-VN" b="1" dirty="0">
                  <a:latin typeface="Tahoma" pitchFamily="34" charset="0"/>
                  <a:ea typeface="Tahoma" pitchFamily="34" charset="0"/>
                  <a:cs typeface="Tahoma" pitchFamily="34" charset="0"/>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457199" y="1981201"/>
                <a:ext cx="23594291" cy="3581400"/>
              </a:xfrm>
              <a:prstGeom prst="rect">
                <a:avLst/>
              </a:prstGeom>
              <a:blipFill rotWithShape="1">
                <a:blip r:embed="rId3"/>
                <a:stretch>
                  <a:fillRect l="-1136" t="-5763" r="-1136"/>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457199" y="6172200"/>
                <a:ext cx="23594291" cy="41148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smtClean="0">
                    <a:latin typeface="Tahoma" pitchFamily="34" charset="0"/>
                    <a:ea typeface="Tahoma" pitchFamily="34" charset="0"/>
                    <a:cs typeface="Tahoma" pitchFamily="34" charset="0"/>
                  </a:rPr>
                  <a:t>		</a:t>
                </a:r>
              </a:p>
              <a:p>
                <a:pPr marL="0" indent="0">
                  <a:buNone/>
                </a:pPr>
                <a:r>
                  <a:rPr lang="en-US" b="1" dirty="0" smtClean="0">
                    <a:latin typeface="Tahoma" pitchFamily="34" charset="0"/>
                    <a:ea typeface="Tahoma" pitchFamily="34" charset="0"/>
                    <a:cs typeface="Tahoma" pitchFamily="34" charset="0"/>
                  </a:rPr>
                  <a:t>a</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Khẳng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định</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𝒑</m:t>
                    </m:r>
                    <m:d>
                      <m:dPr>
                        <m:ctrlPr>
                          <a:rPr lang="en-US" b="1" i="1">
                            <a:latin typeface="Cambria Math"/>
                          </a:rPr>
                        </m:ctrlPr>
                      </m:dPr>
                      <m:e>
                        <m:r>
                          <a:rPr lang="en-US" b="1" i="1">
                            <a:latin typeface="Cambria Math"/>
                          </a:rPr>
                          <m:t>𝒏</m:t>
                        </m:r>
                      </m:e>
                    </m:d>
                    <m:r>
                      <a:rPr lang="en-US" b="1" i="1">
                        <a:latin typeface="Cambria Math"/>
                      </a:rPr>
                      <m:t>=</m:t>
                    </m:r>
                    <m:sSup>
                      <m:sSupPr>
                        <m:ctrlPr>
                          <a:rPr lang="en-US" b="1" i="1">
                            <a:latin typeface="Cambria Math"/>
                          </a:rPr>
                        </m:ctrlPr>
                      </m:sSupPr>
                      <m:e>
                        <m:r>
                          <a:rPr lang="en-US" b="1" i="1">
                            <a:latin typeface="Cambria Math"/>
                          </a:rPr>
                          <m:t>𝒏</m:t>
                        </m:r>
                      </m:e>
                      <m:sup>
                        <m:r>
                          <a:rPr lang="en-US" b="1" i="1">
                            <a:latin typeface="Cambria Math"/>
                          </a:rPr>
                          <m:t>𝟐</m:t>
                        </m:r>
                      </m:sup>
                    </m:sSup>
                    <m:r>
                      <a:rPr lang="en-US" b="1" i="1">
                        <a:latin typeface="Cambria Math"/>
                      </a:rPr>
                      <m:t>−</m:t>
                    </m:r>
                    <m:r>
                      <a:rPr lang="en-US" b="1" i="1">
                        <a:latin typeface="Cambria Math"/>
                      </a:rPr>
                      <m:t>𝒏</m:t>
                    </m:r>
                    <m:r>
                      <a:rPr lang="en-US" b="1" i="1">
                        <a:latin typeface="Cambria Math"/>
                      </a:rPr>
                      <m:t>+</m:t>
                    </m:r>
                    <m:r>
                      <a:rPr lang="en-US" b="1" i="1">
                        <a:latin typeface="Cambria Math"/>
                      </a:rPr>
                      <m:t>𝟏𝟏</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là</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số</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nguyên</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tố</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mọi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số</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tự</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nhiên</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là</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khẳng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định</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sai</a:t>
                </a:r>
                <a:r>
                  <a:rPr lang="en-US" b="1" dirty="0">
                    <a:latin typeface="Tahoma" pitchFamily="34" charset="0"/>
                    <a:ea typeface="Tahoma" pitchFamily="34" charset="0"/>
                    <a:cs typeface="Tahoma" pitchFamily="34" charset="0"/>
                  </a:rPr>
                  <a:t>.</a:t>
                </a:r>
              </a:p>
              <a:p>
                <a:pPr marL="0" indent="0">
                  <a:buNone/>
                </a:pPr>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Phản</a:t>
                </a:r>
                <a:r>
                  <a:rPr lang="en-US" b="1" dirty="0" smtClean="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ví</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dụ</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lấy</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𝟏𝟏</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thì</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𝒑</m:t>
                    </m:r>
                    <m:d>
                      <m:dPr>
                        <m:ctrlPr>
                          <a:rPr lang="en-US" b="1" i="1">
                            <a:latin typeface="Cambria Math"/>
                          </a:rPr>
                        </m:ctrlPr>
                      </m:dPr>
                      <m:e>
                        <m:r>
                          <a:rPr lang="en-US" b="1" i="1">
                            <a:latin typeface="Cambria Math"/>
                          </a:rPr>
                          <m:t>𝟏𝟏</m:t>
                        </m:r>
                      </m:e>
                    </m:d>
                    <m:r>
                      <a:rPr lang="en-US" b="1" i="1">
                        <a:latin typeface="Cambria Math"/>
                      </a:rPr>
                      <m:t>=</m:t>
                    </m:r>
                    <m:r>
                      <a:rPr lang="en-US" b="1" i="1">
                        <a:latin typeface="Cambria Math"/>
                      </a:rPr>
                      <m:t>𝟏</m:t>
                    </m:r>
                    <m:sSup>
                      <m:sSupPr>
                        <m:ctrlPr>
                          <a:rPr lang="en-US" b="1" i="1">
                            <a:latin typeface="Cambria Math"/>
                          </a:rPr>
                        </m:ctrlPr>
                      </m:sSupPr>
                      <m:e>
                        <m:r>
                          <a:rPr lang="en-US" b="1" i="1">
                            <a:latin typeface="Cambria Math"/>
                          </a:rPr>
                          <m:t>𝟏</m:t>
                        </m:r>
                      </m:e>
                      <m:sup>
                        <m:r>
                          <a:rPr lang="en-US" b="1" i="1">
                            <a:latin typeface="Cambria Math"/>
                          </a:rPr>
                          <m:t>𝟐</m:t>
                        </m:r>
                      </m:sup>
                    </m:sSup>
                    <m:r>
                      <a:rPr lang="en-US" b="1" i="1">
                        <a:latin typeface="Cambria Math"/>
                      </a:rPr>
                      <m:t>−</m:t>
                    </m:r>
                    <m:r>
                      <a:rPr lang="en-US" b="1" i="1">
                        <a:latin typeface="Cambria Math"/>
                      </a:rPr>
                      <m:t>𝟏𝟏</m:t>
                    </m:r>
                    <m:r>
                      <a:rPr lang="en-US" b="1" i="1">
                        <a:latin typeface="Cambria Math"/>
                      </a:rPr>
                      <m:t>+</m:t>
                    </m:r>
                    <m:r>
                      <a:rPr lang="en-US" b="1" i="1">
                        <a:latin typeface="Cambria Math"/>
                      </a:rPr>
                      <m:t>𝟏𝟏</m:t>
                    </m:r>
                    <m:r>
                      <a:rPr lang="en-US" b="1" i="1">
                        <a:latin typeface="Cambria Math"/>
                      </a:rPr>
                      <m:t>=</m:t>
                    </m:r>
                    <m:r>
                      <a:rPr lang="en-US" b="1" i="1">
                        <a:latin typeface="Cambria Math"/>
                      </a:rPr>
                      <m:t>𝟏</m:t>
                    </m:r>
                    <m:sSup>
                      <m:sSupPr>
                        <m:ctrlPr>
                          <a:rPr lang="en-US" b="1" i="1">
                            <a:latin typeface="Cambria Math"/>
                          </a:rPr>
                        </m:ctrlPr>
                      </m:sSupPr>
                      <m:e>
                        <m:r>
                          <a:rPr lang="en-US" b="1" i="1">
                            <a:latin typeface="Cambria Math"/>
                          </a:rPr>
                          <m:t>𝟏</m:t>
                        </m:r>
                      </m:e>
                      <m:sup>
                        <m:r>
                          <a:rPr lang="en-US" b="1" i="1">
                            <a:latin typeface="Cambria Math"/>
                          </a:rPr>
                          <m:t>𝟐</m:t>
                        </m:r>
                      </m:sup>
                    </m:sSup>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không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phải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là</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số</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nguyên</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tố</a:t>
                </a:r>
                <a:r>
                  <a:rPr lang="en-US" b="1" dirty="0">
                    <a:latin typeface="Tahoma" pitchFamily="34" charset="0"/>
                    <a:ea typeface="Tahoma" pitchFamily="34" charset="0"/>
                    <a:cs typeface="Tahoma" pitchFamily="34" charset="0"/>
                  </a:rPr>
                  <a:t>.</a:t>
                </a: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457199" y="6172200"/>
                <a:ext cx="23594291" cy="4114800"/>
              </a:xfrm>
              <a:prstGeom prst="rect">
                <a:avLst/>
              </a:prstGeom>
              <a:blipFill rotWithShape="1">
                <a:blip r:embed="rId4"/>
                <a:stretch>
                  <a:fillRect l="-1136" b="-2954"/>
                </a:stretch>
              </a:blipFill>
              <a:ln>
                <a:solidFill>
                  <a:srgbClr val="00B0F0"/>
                </a:solidFill>
              </a:ln>
            </p:spPr>
            <p:txBody>
              <a:bodyPr/>
              <a:lstStyle/>
              <a:p>
                <a:r>
                  <a:rPr lang="en-US">
                    <a:noFill/>
                  </a:rPr>
                  <a:t> </a:t>
                </a:r>
              </a:p>
            </p:txBody>
          </p:sp>
        </mc:Fallback>
      </mc:AlternateContent>
      <p:grpSp>
        <p:nvGrpSpPr>
          <p:cNvPr id="4" name="Group 3">
            <a:extLst>
              <a:ext uri="{FF2B5EF4-FFF2-40B4-BE49-F238E27FC236}">
                <a16:creationId xmlns:a16="http://schemas.microsoft.com/office/drawing/2014/main" xmlns="" id="{38EBBA79-CA7C-47C6-8241-0D3F4565FC9F}"/>
              </a:ext>
            </a:extLst>
          </p:cNvPr>
          <p:cNvGrpSpPr/>
          <p:nvPr/>
        </p:nvGrpSpPr>
        <p:grpSpPr>
          <a:xfrm>
            <a:off x="360865" y="1905000"/>
            <a:ext cx="3830136" cy="937131"/>
            <a:chOff x="534987" y="1599334"/>
            <a:chExt cx="3556158" cy="1224869"/>
          </a:xfrm>
        </p:grpSpPr>
        <p:sp>
          <p:nvSpPr>
            <p:cNvPr id="5"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1"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9"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0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2.2/30.</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8" name="Group 3"/>
          <p:cNvGrpSpPr>
            <a:grpSpLocks/>
          </p:cNvGrpSpPr>
          <p:nvPr/>
        </p:nvGrpSpPr>
        <p:grpSpPr bwMode="auto">
          <a:xfrm>
            <a:off x="482263" y="6087204"/>
            <a:ext cx="3886112" cy="1227996"/>
            <a:chOff x="224" y="489"/>
            <a:chExt cx="8044" cy="2524"/>
          </a:xfrm>
        </p:grpSpPr>
        <p:grpSp>
          <p:nvGrpSpPr>
            <p:cNvPr id="19" name="Group 136"/>
            <p:cNvGrpSpPr>
              <a:grpSpLocks/>
            </p:cNvGrpSpPr>
            <p:nvPr/>
          </p:nvGrpSpPr>
          <p:grpSpPr bwMode="auto">
            <a:xfrm>
              <a:off x="224" y="592"/>
              <a:ext cx="7571" cy="1585"/>
              <a:chOff x="315" y="602"/>
              <a:chExt cx="10653" cy="1961"/>
            </a:xfrm>
          </p:grpSpPr>
          <p:sp>
            <p:nvSpPr>
              <p:cNvPr id="21"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0"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545422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nodeType="with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wipe(up)">
                                      <p:cBhvr>
                                        <p:cTn id="15" dur="500"/>
                                        <p:tgtEl>
                                          <p:spTgt spid="9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9">
                                            <p:txEl>
                                              <p:pRg st="1" end="1"/>
                                            </p:txEl>
                                          </p:spTgt>
                                        </p:tgtEl>
                                        <p:attrNameLst>
                                          <p:attrName>style.visibility</p:attrName>
                                        </p:attrNameLst>
                                      </p:cBhvr>
                                      <p:to>
                                        <p:strVal val="visible"/>
                                      </p:to>
                                    </p:set>
                                    <p:animEffect transition="in" filter="wipe(up)">
                                      <p:cBhvr>
                                        <p:cTn id="20" dur="500"/>
                                        <p:tgtEl>
                                          <p:spTgt spid="9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9">
                                            <p:txEl>
                                              <p:pRg st="2" end="2"/>
                                            </p:txEl>
                                          </p:spTgt>
                                        </p:tgtEl>
                                        <p:attrNameLst>
                                          <p:attrName>style.visibility</p:attrName>
                                        </p:attrNameLst>
                                      </p:cBhvr>
                                      <p:to>
                                        <p:strVal val="visible"/>
                                      </p:to>
                                    </p:set>
                                    <p:animEffect transition="in" filter="wipe(up)">
                                      <p:cBhvr>
                                        <p:cTn id="25" dur="500"/>
                                        <p:tgtEl>
                                          <p:spTgt spid="9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par>
                                <p:cTn id="31" presetID="2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up)">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wipe(up)">
                                      <p:cBhvr>
                                        <p:cTn id="43" dur="50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wipe(up)">
                                      <p:cBhvr>
                                        <p:cTn id="4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304799" y="1828800"/>
                <a:ext cx="23746691" cy="3352799"/>
              </a:xfrm>
              <a:prstGeom prst="rect">
                <a:avLst/>
              </a:prstGeom>
              <a:solidFill>
                <a:schemeClr val="bg1">
                  <a:lumMod val="95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en-US" b="1" dirty="0">
                    <a:latin typeface="Tahoma" pitchFamily="34" charset="0"/>
                    <a:ea typeface="Tahoma" pitchFamily="34" charset="0"/>
                    <a:cs typeface="Tahoma" pitchFamily="34" charset="0"/>
                  </a:rPr>
                  <a:t> </a:t>
                </a:r>
                <a:r>
                  <a:rPr lang="en-US" b="1" dirty="0" smtClean="0">
                    <a:latin typeface="Tahoma" pitchFamily="34" charset="0"/>
                    <a:ea typeface="Tahoma" pitchFamily="34" charset="0"/>
                    <a:cs typeface="Tahoma" pitchFamily="34" charset="0"/>
                  </a:rPr>
                  <a:t>                   </a:t>
                </a:r>
                <a:r>
                  <a:rPr lang="vi-VN" b="1" dirty="0" smtClean="0">
                    <a:latin typeface="Tahoma" pitchFamily="34" charset="0"/>
                    <a:ea typeface="Tahoma" pitchFamily="34" charset="0"/>
                    <a:cs typeface="Tahoma" pitchFamily="34" charset="0"/>
                  </a:rPr>
                  <a:t>Mỗi khẳng định sau là đúng hay sai? Nếu em nghĩ là nó đúng, hãy chứng minh nó. Nếu em nghĩ là nó sai, hãy đưa ra một phản ví dụ.</a:t>
                </a:r>
              </a:p>
              <a:p>
                <a:pPr marL="0" indent="0">
                  <a:buNone/>
                </a:pPr>
                <a:r>
                  <a:rPr lang="vi-VN" b="1" dirty="0">
                    <a:latin typeface="Tahoma" pitchFamily="34" charset="0"/>
                    <a:ea typeface="Tahoma" pitchFamily="34" charset="0"/>
                    <a:cs typeface="Tahoma" pitchFamily="34" charset="0"/>
                  </a:rPr>
                  <a:t>a) </a:t>
                </a:r>
                <a14:m>
                  <m:oMath xmlns:m="http://schemas.openxmlformats.org/officeDocument/2006/math">
                    <m:r>
                      <a:rPr lang="en-US" b="1" i="1" smtClean="0">
                        <a:latin typeface="Cambria Math"/>
                      </a:rPr>
                      <m:t>𝒑</m:t>
                    </m:r>
                    <m:d>
                      <m:dPr>
                        <m:ctrlPr>
                          <a:rPr lang="en-US" b="1" i="1" smtClean="0">
                            <a:latin typeface="Cambria Math"/>
                          </a:rPr>
                        </m:ctrlPr>
                      </m:dPr>
                      <m:e>
                        <m:r>
                          <a:rPr lang="en-US" b="1" i="1" smtClean="0">
                            <a:latin typeface="Cambria Math"/>
                          </a:rPr>
                          <m:t>𝒏</m:t>
                        </m:r>
                      </m:e>
                    </m:d>
                    <m:r>
                      <a:rPr lang="en-US" b="1" i="1" smtClean="0">
                        <a:latin typeface="Cambria Math"/>
                      </a:rPr>
                      <m:t>=</m:t>
                    </m:r>
                    <m:sSup>
                      <m:sSupPr>
                        <m:ctrlPr>
                          <a:rPr lang="en-US" b="1" i="1" smtClean="0">
                            <a:latin typeface="Cambria Math"/>
                          </a:rPr>
                        </m:ctrlPr>
                      </m:sSupPr>
                      <m:e>
                        <m:r>
                          <a:rPr lang="en-US" b="1" i="1" smtClean="0">
                            <a:latin typeface="Cambria Math"/>
                          </a:rPr>
                          <m:t>𝒏</m:t>
                        </m:r>
                      </m:e>
                      <m:sup>
                        <m:r>
                          <a:rPr lang="en-US" b="1" i="1" smtClean="0">
                            <a:latin typeface="Cambria Math"/>
                          </a:rPr>
                          <m:t>𝟐</m:t>
                        </m:r>
                      </m:sup>
                    </m:sSup>
                    <m:r>
                      <a:rPr lang="en-US" b="1" i="1" smtClean="0">
                        <a:latin typeface="Cambria Math"/>
                      </a:rPr>
                      <m:t>−</m:t>
                    </m:r>
                    <m:r>
                      <a:rPr lang="en-US" b="1" i="1" smtClean="0">
                        <a:latin typeface="Cambria Math"/>
                      </a:rPr>
                      <m:t>𝒏</m:t>
                    </m:r>
                    <m:r>
                      <a:rPr lang="en-US" b="1" i="1" smtClean="0">
                        <a:latin typeface="Cambria Math"/>
                      </a:rPr>
                      <m:t>+</m:t>
                    </m:r>
                    <m:r>
                      <a:rPr lang="en-US" b="1" i="1" smtClean="0">
                        <a:latin typeface="Cambria Math"/>
                      </a:rPr>
                      <m:t>𝟏𝟏</m:t>
                    </m:r>
                    <m:r>
                      <a:rPr lang="en-US" b="1" i="1" smtClean="0">
                        <a:latin typeface="Cambria Math"/>
                      </a:rPr>
                      <m:t> </m:t>
                    </m:r>
                  </m:oMath>
                </a14:m>
                <a:r>
                  <a:rPr lang="vi-VN" b="1" dirty="0" smtClean="0">
                    <a:latin typeface="Tahoma" pitchFamily="34" charset="0"/>
                    <a:ea typeface="Tahoma" pitchFamily="34" charset="0"/>
                    <a:cs typeface="Tahoma" pitchFamily="34" charset="0"/>
                  </a:rPr>
                  <a:t>là </a:t>
                </a:r>
                <a:r>
                  <a:rPr lang="vi-VN" b="1" dirty="0">
                    <a:latin typeface="Tahoma" pitchFamily="34" charset="0"/>
                    <a:ea typeface="Tahoma" pitchFamily="34" charset="0"/>
                    <a:cs typeface="Tahoma" pitchFamily="34" charset="0"/>
                  </a:rPr>
                  <a:t>số nguyên tố với mọi số tự nhiên </a:t>
                </a:r>
                <a14:m>
                  <m:oMath xmlns:m="http://schemas.openxmlformats.org/officeDocument/2006/math">
                    <m:r>
                      <a:rPr lang="en-US" b="1" i="1" smtClean="0">
                        <a:latin typeface="Cambria Math"/>
                      </a:rPr>
                      <m:t>𝒏</m:t>
                    </m:r>
                  </m:oMath>
                </a14:m>
                <a:r>
                  <a:rPr lang="vi-VN" b="1" dirty="0" smtClean="0">
                    <a:latin typeface="Tahoma" pitchFamily="34" charset="0"/>
                    <a:ea typeface="Tahoma" pitchFamily="34" charset="0"/>
                    <a:cs typeface="Tahoma" pitchFamily="34" charset="0"/>
                  </a:rPr>
                  <a:t>;</a:t>
                </a:r>
                <a:endParaRPr lang="vi-VN" b="1" dirty="0">
                  <a:latin typeface="Tahoma" pitchFamily="34" charset="0"/>
                  <a:ea typeface="Tahoma" pitchFamily="34" charset="0"/>
                  <a:cs typeface="Tahoma" pitchFamily="34" charset="0"/>
                </a:endParaRPr>
              </a:p>
              <a:p>
                <a:pPr marL="0" indent="0">
                  <a:buNone/>
                </a:pPr>
                <a:r>
                  <a:rPr lang="vi-VN" b="1" dirty="0">
                    <a:latin typeface="Tahoma" pitchFamily="34" charset="0"/>
                    <a:ea typeface="Tahoma" pitchFamily="34" charset="0"/>
                    <a:cs typeface="Tahoma" pitchFamily="34" charset="0"/>
                  </a:rPr>
                  <a:t>b) </a:t>
                </a:r>
                <a14:m>
                  <m:oMath xmlns:m="http://schemas.openxmlformats.org/officeDocument/2006/math">
                    <m:sSup>
                      <m:sSupPr>
                        <m:ctrlPr>
                          <a:rPr lang="vi-VN" b="1" i="1" smtClean="0">
                            <a:latin typeface="Cambria Math"/>
                          </a:rPr>
                        </m:ctrlPr>
                      </m:sSupPr>
                      <m:e>
                        <m:r>
                          <a:rPr lang="en-US" b="1" i="1" smtClean="0">
                            <a:latin typeface="Cambria Math"/>
                          </a:rPr>
                          <m:t>𝒏</m:t>
                        </m:r>
                      </m:e>
                      <m:sup>
                        <m:r>
                          <a:rPr lang="en-US" b="1" i="1" smtClean="0">
                            <a:latin typeface="Cambria Math"/>
                          </a:rPr>
                          <m:t>𝟐</m:t>
                        </m:r>
                      </m:sup>
                    </m:sSup>
                    <m:r>
                      <a:rPr lang="en-US" b="1" i="1" smtClean="0">
                        <a:latin typeface="Cambria Math"/>
                      </a:rPr>
                      <m:t>&gt;</m:t>
                    </m:r>
                    <m:r>
                      <a:rPr lang="en-US" b="1" i="1" smtClean="0">
                        <a:latin typeface="Cambria Math"/>
                      </a:rPr>
                      <m:t>𝒏</m:t>
                    </m:r>
                  </m:oMath>
                </a14:m>
                <a:r>
                  <a:rPr lang="vi-VN" b="1" dirty="0" smtClean="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với mọi số tự nhiên </a:t>
                </a:r>
                <a14:m>
                  <m:oMath xmlns:m="http://schemas.openxmlformats.org/officeDocument/2006/math">
                    <m:r>
                      <a:rPr lang="en-US" b="1" i="1" smtClean="0">
                        <a:latin typeface="Cambria Math"/>
                      </a:rPr>
                      <m:t>𝒏</m:t>
                    </m:r>
                    <m:r>
                      <a:rPr lang="en-US" b="1" i="1" smtClean="0">
                        <a:latin typeface="Cambria Math"/>
                        <a:ea typeface="Cambria Math"/>
                      </a:rPr>
                      <m:t>≥</m:t>
                    </m:r>
                    <m:r>
                      <a:rPr lang="en-US" b="1" i="1" smtClean="0">
                        <a:latin typeface="Cambria Math"/>
                        <a:ea typeface="Cambria Math"/>
                      </a:rPr>
                      <m:t>𝟐</m:t>
                    </m:r>
                  </m:oMath>
                </a14:m>
                <a:r>
                  <a:rPr lang="vi-VN" b="1" dirty="0" smtClean="0">
                    <a:latin typeface="Tahoma" pitchFamily="34" charset="0"/>
                    <a:ea typeface="Tahoma" pitchFamily="34" charset="0"/>
                    <a:cs typeface="Tahoma" pitchFamily="34" charset="0"/>
                  </a:rPr>
                  <a:t>.</a:t>
                </a:r>
                <a:endParaRPr lang="vi-VN" b="1" dirty="0">
                  <a:latin typeface="Tahoma" pitchFamily="34" charset="0"/>
                  <a:ea typeface="Tahoma" pitchFamily="34" charset="0"/>
                  <a:cs typeface="Tahoma" pitchFamily="34" charset="0"/>
                </a:endParaRPr>
              </a:p>
            </p:txBody>
          </p:sp>
        </mc:Choice>
        <mc:Fallback xmlns="">
          <p:sp>
            <p:nvSpPr>
              <p:cNvPr id="99" name="Content Placeholder 2">
                <a:extLst>
                  <a:ext uri="{FF2B5EF4-FFF2-40B4-BE49-F238E27FC236}">
                    <a16:creationId xmlns:a16="http://schemas.microsoft.com/office/drawing/2014/main" xmlns=""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304799" y="1828800"/>
                <a:ext cx="23746691" cy="3352799"/>
              </a:xfrm>
              <a:prstGeom prst="rect">
                <a:avLst/>
              </a:prstGeom>
              <a:blipFill rotWithShape="1">
                <a:blip r:embed="rId3"/>
                <a:stretch>
                  <a:fillRect l="-1129" t="-6159" r="-1129" b="-6522"/>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304800" y="5334000"/>
                <a:ext cx="23746692" cy="81534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smtClean="0">
                    <a:latin typeface="Tahoma" pitchFamily="34" charset="0"/>
                    <a:ea typeface="Tahoma" pitchFamily="34" charset="0"/>
                    <a:cs typeface="Tahoma" pitchFamily="34" charset="0"/>
                  </a:rPr>
                  <a:t>	         </a:t>
                </a:r>
              </a:p>
              <a:p>
                <a:pPr marL="0" indent="0">
                  <a:buNone/>
                </a:pPr>
                <a:r>
                  <a:rPr lang="en-US" b="1" dirty="0" smtClean="0">
                    <a:latin typeface="Tahoma" pitchFamily="34" charset="0"/>
                    <a:ea typeface="Tahoma" pitchFamily="34" charset="0"/>
                    <a:cs typeface="Tahoma" pitchFamily="34" charset="0"/>
                  </a:rPr>
                  <a:t>b) </a:t>
                </a:r>
                <a:r>
                  <a:rPr lang="en-US" b="1" dirty="0" err="1" smtClean="0">
                    <a:latin typeface="Tahoma" pitchFamily="34" charset="0"/>
                    <a:ea typeface="Tahoma" pitchFamily="34" charset="0"/>
                    <a:cs typeface="Tahoma" pitchFamily="34" charset="0"/>
                  </a:rPr>
                  <a:t>Khẳng</a:t>
                </a:r>
                <a:r>
                  <a:rPr lang="en-US" b="1" dirty="0" smtClean="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định</a:t>
                </a:r>
                <a:r>
                  <a:rPr lang="en-US" b="1" dirty="0">
                    <a:latin typeface="Tahoma" pitchFamily="34" charset="0"/>
                    <a:ea typeface="Tahoma" pitchFamily="34" charset="0"/>
                    <a:cs typeface="Tahoma" pitchFamily="34" charset="0"/>
                  </a:rPr>
                  <a:t> “</a:t>
                </a:r>
                <a14:m>
                  <m:oMath xmlns:m="http://schemas.openxmlformats.org/officeDocument/2006/math">
                    <m:sSup>
                      <m:sSupPr>
                        <m:ctrlPr>
                          <a:rPr lang="en-US" b="1" i="1">
                            <a:latin typeface="Cambria Math"/>
                          </a:rPr>
                        </m:ctrlPr>
                      </m:sSupPr>
                      <m:e>
                        <m:r>
                          <a:rPr lang="en-US" b="1" i="1">
                            <a:latin typeface="Cambria Math"/>
                          </a:rPr>
                          <m:t>𝒏</m:t>
                        </m:r>
                      </m:e>
                      <m:sup>
                        <m:r>
                          <a:rPr lang="en-US" b="1" i="1">
                            <a:latin typeface="Cambria Math"/>
                          </a:rPr>
                          <m:t>𝟐</m:t>
                        </m:r>
                      </m:sup>
                    </m:sSup>
                    <m:r>
                      <a:rPr lang="en-US" b="1" i="1">
                        <a:latin typeface="Cambria Math"/>
                      </a:rPr>
                      <m:t>&gt;</m:t>
                    </m:r>
                    <m:r>
                      <a:rPr lang="en-US" b="1" i="1">
                        <a:latin typeface="Cambria Math"/>
                      </a:rPr>
                      <m:t>𝒏</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là</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khẳng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định</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đúng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mọi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số</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tự</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nhiên</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𝟐</m:t>
                    </m:r>
                  </m:oMath>
                </a14:m>
                <a:r>
                  <a:rPr lang="en-US" b="1" dirty="0">
                    <a:latin typeface="Tahoma" pitchFamily="34" charset="0"/>
                    <a:ea typeface="Tahoma" pitchFamily="34" charset="0"/>
                    <a:cs typeface="Tahoma" pitchFamily="34" charset="0"/>
                  </a:rPr>
                  <a:t>.</a:t>
                </a:r>
              </a:p>
              <a:p>
                <a:pPr marL="0" indent="0">
                  <a:buNone/>
                </a:pPr>
                <a:r>
                  <a:rPr lang="en-US" b="1" dirty="0" smtClean="0">
                    <a:latin typeface="Tahoma" pitchFamily="34" charset="0"/>
                    <a:ea typeface="Tahoma" pitchFamily="34" charset="0"/>
                    <a:cs typeface="Tahoma" pitchFamily="34" charset="0"/>
                  </a:rPr>
                  <a:t>Ta </a:t>
                </a:r>
                <a:r>
                  <a:rPr lang="en-US" b="1" dirty="0" err="1">
                    <a:latin typeface="Tahoma" pitchFamily="34" charset="0"/>
                    <a:ea typeface="Tahoma" pitchFamily="34" charset="0"/>
                    <a:cs typeface="Tahoma" pitchFamily="34" charset="0"/>
                  </a:rPr>
                  <a:t>chứng</a:t>
                </a:r>
                <a:r>
                  <a:rPr lang="en-US" b="1" dirty="0">
                    <a:latin typeface="Tahoma" pitchFamily="34" charset="0"/>
                    <a:ea typeface="Tahoma" pitchFamily="34" charset="0"/>
                    <a:cs typeface="Tahoma" pitchFamily="34" charset="0"/>
                  </a:rPr>
                  <a:t> minh </a:t>
                </a:r>
                <a:r>
                  <a:rPr lang="en-US" b="1" dirty="0" err="1">
                    <a:latin typeface="Tahoma" pitchFamily="34" charset="0"/>
                    <a:ea typeface="Tahoma" pitchFamily="34" charset="0"/>
                    <a:cs typeface="Tahoma" pitchFamily="34" charset="0"/>
                  </a:rPr>
                  <a:t>bất</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đẳng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thức</a:t>
                </a:r>
                <a:r>
                  <a:rPr lang="en-US" b="1" dirty="0">
                    <a:latin typeface="Tahoma" pitchFamily="34" charset="0"/>
                    <a:ea typeface="Tahoma" pitchFamily="34" charset="0"/>
                    <a:cs typeface="Tahoma" pitchFamily="34" charset="0"/>
                  </a:rPr>
                  <a:t> </a:t>
                </a:r>
                <a14:m>
                  <m:oMath xmlns:m="http://schemas.openxmlformats.org/officeDocument/2006/math">
                    <m:sSup>
                      <m:sSupPr>
                        <m:ctrlPr>
                          <a:rPr lang="en-US" b="1" i="1">
                            <a:latin typeface="Cambria Math"/>
                          </a:rPr>
                        </m:ctrlPr>
                      </m:sSupPr>
                      <m:e>
                        <m:r>
                          <a:rPr lang="en-US" b="1" i="1">
                            <a:latin typeface="Cambria Math"/>
                          </a:rPr>
                          <m:t>𝒏</m:t>
                        </m:r>
                      </m:e>
                      <m:sup>
                        <m:r>
                          <a:rPr lang="en-US" b="1" i="1">
                            <a:latin typeface="Cambria Math"/>
                          </a:rPr>
                          <m:t>𝟐</m:t>
                        </m:r>
                      </m:sup>
                    </m:sSup>
                    <m:r>
                      <a:rPr lang="en-US" b="1" i="1">
                        <a:latin typeface="Cambria Math"/>
                      </a:rPr>
                      <m:t>&gt;</m:t>
                    </m:r>
                    <m:r>
                      <a:rPr lang="en-US" b="1" i="1">
                        <a:latin typeface="Cambria Math"/>
                      </a:rPr>
                      <m:t>𝒏</m:t>
                    </m:r>
                    <m:r>
                      <a:rPr lang="en-US" b="1" i="1">
                        <a:latin typeface="Cambria Math"/>
                      </a:rPr>
                      <m:t>  </m:t>
                    </m:r>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bằng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quy</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nạp</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theo</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𝟐</m:t>
                    </m:r>
                  </m:oMath>
                </a14:m>
                <a:r>
                  <a:rPr lang="en-US" b="1" dirty="0">
                    <a:latin typeface="Tahoma" pitchFamily="34" charset="0"/>
                    <a:ea typeface="Tahoma" pitchFamily="34" charset="0"/>
                    <a:cs typeface="Tahoma" pitchFamily="34" charset="0"/>
                  </a:rPr>
                  <a:t>.</a:t>
                </a:r>
              </a:p>
              <a:p>
                <a:pPr marL="0" lvl="0" indent="0">
                  <a:buNone/>
                </a:pP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𝟐</m:t>
                    </m:r>
                  </m:oMath>
                </a14:m>
                <a:r>
                  <a:rPr lang="en-US" b="1" dirty="0">
                    <a:latin typeface="Tahoma" pitchFamily="34" charset="0"/>
                    <a:ea typeface="Tahoma" pitchFamily="34" charset="0"/>
                    <a:cs typeface="Tahoma" pitchFamily="34" charset="0"/>
                  </a:rPr>
                  <a:t> ta </a:t>
                </a:r>
                <a:r>
                  <a:rPr lang="en-US" b="1" dirty="0" err="1">
                    <a:latin typeface="Tahoma" pitchFamily="34" charset="0"/>
                    <a:ea typeface="Tahoma" pitchFamily="34" charset="0"/>
                    <a:cs typeface="Tahoma" pitchFamily="34" charset="0"/>
                  </a:rPr>
                  <a:t>có</a:t>
                </a:r>
                <a:r>
                  <a:rPr lang="en-US" b="1" dirty="0">
                    <a:latin typeface="Tahoma" pitchFamily="34" charset="0"/>
                    <a:ea typeface="Tahoma" pitchFamily="34" charset="0"/>
                    <a:cs typeface="Tahoma" pitchFamily="34" charset="0"/>
                  </a:rPr>
                  <a:t> </a:t>
                </a:r>
                <a14:m>
                  <m:oMath xmlns:m="http://schemas.openxmlformats.org/officeDocument/2006/math">
                    <m:sSup>
                      <m:sSupPr>
                        <m:ctrlPr>
                          <a:rPr lang="en-US" b="1" i="1">
                            <a:latin typeface="Cambria Math"/>
                          </a:rPr>
                        </m:ctrlPr>
                      </m:sSupPr>
                      <m:e>
                        <m:r>
                          <a:rPr lang="en-US" b="1" i="1">
                            <a:latin typeface="Cambria Math"/>
                          </a:rPr>
                          <m:t>𝟐</m:t>
                        </m:r>
                      </m:e>
                      <m:sup>
                        <m:r>
                          <a:rPr lang="en-US" b="1" i="1">
                            <a:latin typeface="Cambria Math"/>
                          </a:rPr>
                          <m:t>𝟐</m:t>
                        </m:r>
                      </m:sup>
                    </m:sSup>
                    <m:r>
                      <a:rPr lang="en-US" b="1" i="1">
                        <a:latin typeface="Cambria Math"/>
                      </a:rPr>
                      <m:t>&gt;</m:t>
                    </m:r>
                    <m:r>
                      <a:rPr lang="en-US" b="1" i="1">
                        <a:latin typeface="Cambria Math"/>
                      </a:rPr>
                      <m:t>𝟐</m:t>
                    </m:r>
                  </m:oMath>
                </a14:m>
                <a:r>
                  <a:rPr lang="en-US" b="1" dirty="0" smtClean="0">
                    <a:latin typeface="Tahoma" pitchFamily="34" charset="0"/>
                    <a:ea typeface="Tahoma" pitchFamily="34" charset="0"/>
                    <a:cs typeface="Tahoma" pitchFamily="34" charset="0"/>
                  </a:rPr>
                  <a:t>.  </a:t>
                </a:r>
                <a:r>
                  <a:rPr lang="en-US" b="1" dirty="0" err="1" smtClean="0">
                    <a:latin typeface="Tahoma" pitchFamily="34" charset="0"/>
                    <a:ea typeface="Tahoma" pitchFamily="34" charset="0"/>
                    <a:cs typeface="Tahoma" pitchFamily="34" charset="0"/>
                  </a:rPr>
                  <a:t>Vậy</a:t>
                </a:r>
                <a:r>
                  <a:rPr lang="en-US" b="1" dirty="0" smtClean="0">
                    <a:latin typeface="Tahoma" pitchFamily="34" charset="0"/>
                    <a:ea typeface="Tahoma" pitchFamily="34" charset="0"/>
                    <a:cs typeface="Tahoma" pitchFamily="34" charset="0"/>
                  </a:rPr>
                  <a:t> </a:t>
                </a:r>
                <a14:m>
                  <m:oMath xmlns:m="http://schemas.openxmlformats.org/officeDocument/2006/math">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đúng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𝟐</m:t>
                    </m:r>
                  </m:oMath>
                </a14:m>
                <a:r>
                  <a:rPr lang="en-US" b="1" dirty="0">
                    <a:latin typeface="Tahoma" pitchFamily="34" charset="0"/>
                    <a:ea typeface="Tahoma" pitchFamily="34" charset="0"/>
                    <a:cs typeface="Tahoma" pitchFamily="34" charset="0"/>
                  </a:rPr>
                  <a:t>.</a:t>
                </a:r>
              </a:p>
              <a:p>
                <a:pPr marL="0" lvl="0" indent="0">
                  <a:buNone/>
                </a:pPr>
                <a:r>
                  <a:rPr lang="en-US" b="1" dirty="0" err="1" smtClean="0">
                    <a:latin typeface="Tahoma" pitchFamily="34" charset="0"/>
                    <a:ea typeface="Tahoma" pitchFamily="34" charset="0"/>
                    <a:cs typeface="Tahoma" pitchFamily="34" charset="0"/>
                  </a:rPr>
                  <a:t>Giả</a:t>
                </a:r>
                <a:r>
                  <a:rPr lang="en-US" b="1" dirty="0" smtClean="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sử</a:t>
                </a:r>
                <a:r>
                  <a:rPr lang="en-US" b="1" dirty="0">
                    <a:latin typeface="Tahoma" pitchFamily="34" charset="0"/>
                    <a:ea typeface="Tahoma" pitchFamily="34" charset="0"/>
                    <a:cs typeface="Tahoma" pitchFamily="34" charset="0"/>
                  </a:rPr>
                  <a:t> </a:t>
                </a:r>
                <a14:m>
                  <m:oMath xmlns:m="http://schemas.openxmlformats.org/officeDocument/2006/math">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đúng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𝟐</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tức</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là</a:t>
                </a:r>
                <a:r>
                  <a:rPr lang="en-US" b="1" dirty="0">
                    <a:latin typeface="Tahoma" pitchFamily="34" charset="0"/>
                    <a:ea typeface="Tahoma" pitchFamily="34" charset="0"/>
                    <a:cs typeface="Tahoma" pitchFamily="34" charset="0"/>
                  </a:rPr>
                  <a:t> ta </a:t>
                </a:r>
                <a:r>
                  <a:rPr lang="en-US" b="1" dirty="0" err="1">
                    <a:latin typeface="Tahoma" pitchFamily="34" charset="0"/>
                    <a:ea typeface="Tahoma" pitchFamily="34" charset="0"/>
                    <a:cs typeface="Tahoma" pitchFamily="34" charset="0"/>
                  </a:rPr>
                  <a:t>có</a:t>
                </a:r>
                <a:r>
                  <a:rPr lang="en-US" b="1" dirty="0">
                    <a:latin typeface="Tahoma" pitchFamily="34" charset="0"/>
                    <a:ea typeface="Tahoma" pitchFamily="34" charset="0"/>
                    <a:cs typeface="Tahoma" pitchFamily="34" charset="0"/>
                  </a:rPr>
                  <a:t> </a:t>
                </a:r>
                <a14:m>
                  <m:oMath xmlns:m="http://schemas.openxmlformats.org/officeDocument/2006/math">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&gt;</m:t>
                    </m:r>
                    <m:r>
                      <a:rPr lang="en-US" b="1" i="1">
                        <a:latin typeface="Cambria Math"/>
                      </a:rPr>
                      <m:t>𝒌</m:t>
                    </m:r>
                  </m:oMath>
                </a14:m>
                <a:r>
                  <a:rPr lang="en-US" b="1" dirty="0">
                    <a:latin typeface="Tahoma" pitchFamily="34" charset="0"/>
                    <a:ea typeface="Tahoma" pitchFamily="34" charset="0"/>
                    <a:cs typeface="Tahoma" pitchFamily="34" charset="0"/>
                  </a:rPr>
                  <a:t>.</a:t>
                </a:r>
              </a:p>
              <a:p>
                <a:pPr marL="0" indent="0">
                  <a:buNone/>
                </a:pPr>
                <a:r>
                  <a:rPr lang="en-US" b="1" dirty="0">
                    <a:latin typeface="Tahoma" pitchFamily="34" charset="0"/>
                    <a:ea typeface="Tahoma" pitchFamily="34" charset="0"/>
                    <a:cs typeface="Tahoma" pitchFamily="34" charset="0"/>
                  </a:rPr>
                  <a:t>Ta </a:t>
                </a:r>
                <a:r>
                  <a:rPr lang="en-US" b="1" dirty="0" err="1">
                    <a:latin typeface="Tahoma" pitchFamily="34" charset="0"/>
                    <a:ea typeface="Tahoma" pitchFamily="34" charset="0"/>
                    <a:cs typeface="Tahoma" pitchFamily="34" charset="0"/>
                  </a:rPr>
                  <a:t>cần</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chứng</a:t>
                </a:r>
                <a:r>
                  <a:rPr lang="en-US" b="1" dirty="0">
                    <a:latin typeface="Tahoma" pitchFamily="34" charset="0"/>
                    <a:ea typeface="Tahoma" pitchFamily="34" charset="0"/>
                    <a:cs typeface="Tahoma" pitchFamily="34" charset="0"/>
                  </a:rPr>
                  <a:t> minh </a:t>
                </a:r>
                <a14:m>
                  <m:oMath xmlns:m="http://schemas.openxmlformats.org/officeDocument/2006/math">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đúng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𝒌</m:t>
                    </m:r>
                    <m:r>
                      <a:rPr lang="en-US" b="1" i="1">
                        <a:latin typeface="Cambria Math"/>
                      </a:rPr>
                      <m:t>+</m:t>
                    </m:r>
                    <m:r>
                      <a:rPr lang="en-US" b="1" i="1">
                        <a:latin typeface="Cambria Math"/>
                      </a:rPr>
                      <m:t>𝟏</m:t>
                    </m:r>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tức</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là</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chứng</a:t>
                </a:r>
                <a:r>
                  <a:rPr lang="en-US" b="1" dirty="0">
                    <a:latin typeface="Tahoma" pitchFamily="34" charset="0"/>
                    <a:ea typeface="Tahoma" pitchFamily="34" charset="0"/>
                    <a:cs typeface="Tahoma" pitchFamily="34" charset="0"/>
                  </a:rPr>
                  <a:t> minh </a:t>
                </a: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𝟐</m:t>
                        </m:r>
                      </m:sup>
                    </m:sSup>
                    <m:r>
                      <a:rPr lang="en-US" b="1" i="1">
                        <a:latin typeface="Cambria Math"/>
                      </a:rPr>
                      <m:t>&gt;</m:t>
                    </m:r>
                    <m:r>
                      <a:rPr lang="en-US" b="1" i="1">
                        <a:latin typeface="Cambria Math"/>
                      </a:rPr>
                      <m:t>𝒌</m:t>
                    </m:r>
                    <m:r>
                      <a:rPr lang="en-US" b="1" i="1">
                        <a:latin typeface="Cambria Math"/>
                      </a:rPr>
                      <m:t>+</m:t>
                    </m:r>
                    <m:r>
                      <a:rPr lang="en-US" b="1" i="1">
                        <a:latin typeface="Cambria Math"/>
                      </a:rPr>
                      <m:t>𝟏</m:t>
                    </m:r>
                  </m:oMath>
                </a14:m>
                <a:r>
                  <a:rPr lang="en-US" b="1" dirty="0">
                    <a:latin typeface="Tahoma" pitchFamily="34" charset="0"/>
                    <a:ea typeface="Tahoma" pitchFamily="34" charset="0"/>
                    <a:cs typeface="Tahoma" pitchFamily="34" charset="0"/>
                  </a:rPr>
                  <a:t>.</a:t>
                </a:r>
              </a:p>
              <a:p>
                <a:pPr marL="0" indent="0">
                  <a:buNone/>
                </a:pPr>
                <a:r>
                  <a:rPr lang="en-US" b="1" dirty="0" err="1">
                    <a:latin typeface="Tahoma" pitchFamily="34" charset="0"/>
                    <a:ea typeface="Tahoma" pitchFamily="34" charset="0"/>
                    <a:cs typeface="Tahoma" pitchFamily="34" charset="0"/>
                  </a:rPr>
                  <a:t>Thật</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vậy</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theo</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giả</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thiết</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quy</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nạp</a:t>
                </a:r>
                <a:r>
                  <a:rPr lang="en-US" b="1" dirty="0">
                    <a:latin typeface="Tahoma" pitchFamily="34" charset="0"/>
                    <a:ea typeface="Tahoma" pitchFamily="34" charset="0"/>
                    <a:cs typeface="Tahoma" pitchFamily="34" charset="0"/>
                  </a:rPr>
                  <a:t>, ta </a:t>
                </a:r>
                <a:r>
                  <a:rPr lang="en-US" b="1" dirty="0" err="1">
                    <a:latin typeface="Tahoma" pitchFamily="34" charset="0"/>
                    <a:ea typeface="Tahoma" pitchFamily="34" charset="0"/>
                    <a:cs typeface="Tahoma" pitchFamily="34" charset="0"/>
                  </a:rPr>
                  <a:t>có</a:t>
                </a:r>
                <a:endParaRPr lang="en-US" b="1" dirty="0">
                  <a:latin typeface="Tahoma" pitchFamily="34" charset="0"/>
                  <a:ea typeface="Tahoma" pitchFamily="34" charset="0"/>
                  <a:cs typeface="Tahoma" pitchFamily="34" charset="0"/>
                </a:endParaRPr>
              </a:p>
              <a:p>
                <a:pPr marL="0" indent="0" algn="ctr">
                  <a:buNone/>
                </a:pPr>
                <a14:m>
                  <m:oMath xmlns:m="http://schemas.openxmlformats.org/officeDocument/2006/math">
                    <m:sSup>
                      <m:sSupPr>
                        <m:ctrlPr>
                          <a:rPr lang="en-US" b="1" i="1">
                            <a:latin typeface="Cambria Math"/>
                          </a:rPr>
                        </m:ctrlPr>
                      </m:sSupPr>
                      <m:e>
                        <m:d>
                          <m:dPr>
                            <m:ctrlPr>
                              <a:rPr lang="en-US" b="1" i="1">
                                <a:latin typeface="Cambria Math"/>
                              </a:rPr>
                            </m:ctrlPr>
                          </m:dPr>
                          <m:e>
                            <m:r>
                              <a:rPr lang="en-US" b="1" i="1">
                                <a:latin typeface="Cambria Math"/>
                              </a:rPr>
                              <m:t>𝒌</m:t>
                            </m:r>
                            <m:r>
                              <a:rPr lang="en-US" b="1" i="1">
                                <a:latin typeface="Cambria Math"/>
                              </a:rPr>
                              <m:t>+</m:t>
                            </m:r>
                            <m:r>
                              <a:rPr lang="en-US" b="1" i="1">
                                <a:latin typeface="Cambria Math"/>
                              </a:rPr>
                              <m:t>𝟏</m:t>
                            </m:r>
                          </m:e>
                        </m:d>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𝒌</m:t>
                        </m:r>
                      </m:e>
                      <m:sup>
                        <m:r>
                          <a:rPr lang="en-US" b="1" i="1">
                            <a:latin typeface="Cambria Math"/>
                          </a:rPr>
                          <m:t>𝟐</m:t>
                        </m:r>
                      </m:sup>
                    </m:sSup>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𝟏</m:t>
                    </m:r>
                    <m:r>
                      <a:rPr lang="en-US" b="1" i="1">
                        <a:latin typeface="Cambria Math"/>
                      </a:rPr>
                      <m:t>&gt;</m:t>
                    </m:r>
                    <m:r>
                      <a:rPr lang="en-US" b="1" i="1">
                        <a:latin typeface="Cambria Math"/>
                      </a:rPr>
                      <m:t>𝒌</m:t>
                    </m:r>
                    <m:r>
                      <a:rPr lang="en-US" b="1" i="1">
                        <a:latin typeface="Cambria Math"/>
                      </a:rPr>
                      <m:t>+</m:t>
                    </m:r>
                    <m:r>
                      <a:rPr lang="en-US" b="1" i="1">
                        <a:latin typeface="Cambria Math"/>
                      </a:rPr>
                      <m:t>𝟐</m:t>
                    </m:r>
                    <m:r>
                      <a:rPr lang="en-US" b="1" i="1">
                        <a:latin typeface="Cambria Math"/>
                      </a:rPr>
                      <m:t>𝒌</m:t>
                    </m:r>
                    <m:r>
                      <a:rPr lang="en-US" b="1" i="1">
                        <a:latin typeface="Cambria Math"/>
                      </a:rPr>
                      <m:t>+</m:t>
                    </m:r>
                    <m:r>
                      <a:rPr lang="en-US" b="1" i="1">
                        <a:latin typeface="Cambria Math"/>
                      </a:rPr>
                      <m:t>𝟏</m:t>
                    </m:r>
                    <m:r>
                      <a:rPr lang="en-US" b="1" i="1">
                        <a:latin typeface="Cambria Math"/>
                      </a:rPr>
                      <m:t>&gt;</m:t>
                    </m:r>
                    <m:r>
                      <a:rPr lang="en-US" b="1" i="1">
                        <a:latin typeface="Cambria Math"/>
                      </a:rPr>
                      <m:t>𝒌</m:t>
                    </m:r>
                    <m:r>
                      <a:rPr lang="en-US" b="1" i="1">
                        <a:latin typeface="Cambria Math"/>
                      </a:rPr>
                      <m:t>+</m:t>
                    </m:r>
                    <m:r>
                      <a:rPr lang="en-US" b="1" i="1">
                        <a:latin typeface="Cambria Math"/>
                      </a:rPr>
                      <m:t>𝟏</m:t>
                    </m:r>
                  </m:oMath>
                </a14:m>
                <a:r>
                  <a:rPr lang="en-US" b="1" dirty="0">
                    <a:latin typeface="Tahoma" pitchFamily="34" charset="0"/>
                    <a:ea typeface="Tahoma" pitchFamily="34" charset="0"/>
                    <a:cs typeface="Tahoma" pitchFamily="34" charset="0"/>
                  </a:rPr>
                  <a:t> do </a:t>
                </a:r>
                <a14:m>
                  <m:oMath xmlns:m="http://schemas.openxmlformats.org/officeDocument/2006/math">
                    <m:r>
                      <a:rPr lang="en-US" b="1" i="1">
                        <a:latin typeface="Cambria Math"/>
                      </a:rPr>
                      <m:t>𝒌</m:t>
                    </m:r>
                    <m:r>
                      <a:rPr lang="en-US" b="1" i="1">
                        <a:latin typeface="Cambria Math"/>
                      </a:rPr>
                      <m:t>≥</m:t>
                    </m:r>
                    <m:r>
                      <a:rPr lang="en-US" b="1" i="1">
                        <a:latin typeface="Cambria Math"/>
                      </a:rPr>
                      <m:t>𝟐</m:t>
                    </m:r>
                  </m:oMath>
                </a14:m>
                <a:endParaRPr lang="en-US" b="1" dirty="0">
                  <a:latin typeface="Tahoma" pitchFamily="34" charset="0"/>
                  <a:ea typeface="Tahoma" pitchFamily="34" charset="0"/>
                  <a:cs typeface="Tahoma" pitchFamily="34" charset="0"/>
                </a:endParaRPr>
              </a:p>
              <a:p>
                <a:pPr marL="0" indent="0">
                  <a:buNone/>
                </a:pPr>
                <a:r>
                  <a:rPr lang="en-US" b="1" dirty="0" err="1">
                    <a:latin typeface="Tahoma" pitchFamily="34" charset="0"/>
                    <a:ea typeface="Tahoma" pitchFamily="34" charset="0"/>
                    <a:cs typeface="Tahoma" pitchFamily="34" charset="0"/>
                  </a:rPr>
                  <a:t>Vậy</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bất</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đẳng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thức</a:t>
                </a:r>
                <a:r>
                  <a:rPr lang="en-US" b="1" dirty="0">
                    <a:latin typeface="Tahoma" pitchFamily="34" charset="0"/>
                    <a:ea typeface="Tahoma" pitchFamily="34" charset="0"/>
                    <a:cs typeface="Tahoma" pitchFamily="34" charset="0"/>
                  </a:rPr>
                  <a:t> </a:t>
                </a:r>
                <a14:m>
                  <m:oMath xmlns:m="http://schemas.openxmlformats.org/officeDocument/2006/math">
                    <m:d>
                      <m:dPr>
                        <m:ctrlPr>
                          <a:rPr lang="en-US" b="1" i="1">
                            <a:latin typeface="Cambria Math"/>
                          </a:rPr>
                        </m:ctrlPr>
                      </m:dPr>
                      <m:e>
                        <m:r>
                          <a:rPr lang="en-US" b="1" i="1">
                            <a:latin typeface="Cambria Math"/>
                          </a:rPr>
                          <m:t>∗</m:t>
                        </m:r>
                      </m:e>
                    </m:d>
                  </m:oMath>
                </a14:m>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đúng</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với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mọi</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số</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tự</a:t>
                </a:r>
                <a:r>
                  <a:rPr lang="en-US" b="1" dirty="0">
                    <a:latin typeface="Tahoma" pitchFamily="34" charset="0"/>
                    <a:ea typeface="Tahoma" pitchFamily="34" charset="0"/>
                    <a:cs typeface="Tahoma" pitchFamily="34" charset="0"/>
                  </a:rPr>
                  <a:t> </a:t>
                </a:r>
                <a:r>
                  <a:rPr lang="en-US" b="1" dirty="0" err="1">
                    <a:latin typeface="Tahoma" pitchFamily="34" charset="0"/>
                    <a:ea typeface="Tahoma" pitchFamily="34" charset="0"/>
                    <a:cs typeface="Tahoma" pitchFamily="34" charset="0"/>
                  </a:rPr>
                  <a:t>nhiên</a:t>
                </a:r>
                <a:r>
                  <a:rPr lang="en-US" b="1" dirty="0">
                    <a:latin typeface="Tahoma" pitchFamily="34" charset="0"/>
                    <a:ea typeface="Tahoma" pitchFamily="34" charset="0"/>
                    <a:cs typeface="Tahoma" pitchFamily="34" charset="0"/>
                  </a:rPr>
                  <a:t> </a:t>
                </a:r>
                <a14:m>
                  <m:oMath xmlns:m="http://schemas.openxmlformats.org/officeDocument/2006/math">
                    <m:r>
                      <a:rPr lang="en-US" b="1" i="1">
                        <a:latin typeface="Cambria Math"/>
                      </a:rPr>
                      <m:t>𝒏</m:t>
                    </m:r>
                    <m:r>
                      <a:rPr lang="en-US" b="1" i="1">
                        <a:latin typeface="Cambria Math"/>
                      </a:rPr>
                      <m:t>≥</m:t>
                    </m:r>
                    <m:r>
                      <a:rPr lang="en-US" b="1" i="1">
                        <a:latin typeface="Cambria Math"/>
                      </a:rPr>
                      <m:t>𝟐</m:t>
                    </m:r>
                  </m:oMath>
                </a14:m>
                <a:r>
                  <a:rPr lang="en-US" b="1" dirty="0">
                    <a:latin typeface="Tahoma" pitchFamily="34" charset="0"/>
                    <a:ea typeface="Tahoma" pitchFamily="34" charset="0"/>
                    <a:cs typeface="Tahoma" pitchFamily="34" charset="0"/>
                  </a:rPr>
                  <a:t>.</a:t>
                </a:r>
              </a:p>
              <a:p>
                <a:endParaRPr lang="en-US" b="1" dirty="0">
                  <a:latin typeface="Tahoma" pitchFamily="34" charset="0"/>
                  <a:ea typeface="Tahoma" pitchFamily="34" charset="0"/>
                  <a:cs typeface="Tahoma" pitchFamily="34" charset="0"/>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304800" y="5334000"/>
                <a:ext cx="23746692" cy="8153400"/>
              </a:xfrm>
              <a:prstGeom prst="rect">
                <a:avLst/>
              </a:prstGeom>
              <a:blipFill rotWithShape="1">
                <a:blip r:embed="rId4"/>
                <a:stretch>
                  <a:fillRect l="-1129" b="-3582"/>
                </a:stretch>
              </a:blipFill>
              <a:ln>
                <a:solidFill>
                  <a:srgbClr val="00B0F0"/>
                </a:solidFill>
              </a:ln>
            </p:spPr>
            <p:txBody>
              <a:bodyPr/>
              <a:lstStyle/>
              <a:p>
                <a:r>
                  <a:rPr lang="en-US">
                    <a:noFill/>
                  </a:rPr>
                  <a:t> </a:t>
                </a:r>
              </a:p>
            </p:txBody>
          </p:sp>
        </mc:Fallback>
      </mc:AlternateContent>
      <p:grpSp>
        <p:nvGrpSpPr>
          <p:cNvPr id="4" name="Group 3"/>
          <p:cNvGrpSpPr>
            <a:grpSpLocks/>
          </p:cNvGrpSpPr>
          <p:nvPr/>
        </p:nvGrpSpPr>
        <p:grpSpPr bwMode="auto">
          <a:xfrm>
            <a:off x="304888" y="5334000"/>
            <a:ext cx="3657602" cy="1227996"/>
            <a:chOff x="224" y="489"/>
            <a:chExt cx="8044" cy="2524"/>
          </a:xfrm>
        </p:grpSpPr>
        <p:grpSp>
          <p:nvGrpSpPr>
            <p:cNvPr id="5" name="Group 136"/>
            <p:cNvGrpSpPr>
              <a:grpSpLocks/>
            </p:cNvGrpSpPr>
            <p:nvPr/>
          </p:nvGrpSpPr>
          <p:grpSpPr bwMode="auto">
            <a:xfrm>
              <a:off x="224" y="592"/>
              <a:ext cx="7571" cy="1585"/>
              <a:chOff x="315" y="602"/>
              <a:chExt cx="10653" cy="1961"/>
            </a:xfrm>
          </p:grpSpPr>
          <p:sp>
            <p:nvSpPr>
              <p:cNvPr id="8" name="Arrow: Pentagon 137"/>
              <p:cNvSpPr>
                <a:spLocks noChangeArrowheads="1"/>
              </p:cNvSpPr>
              <p:nvPr/>
            </p:nvSpPr>
            <p:spPr bwMode="auto">
              <a:xfrm>
                <a:off x="2044" y="616"/>
                <a:ext cx="8924" cy="1767"/>
              </a:xfrm>
              <a:prstGeom prst="homePlate">
                <a:avLst>
                  <a:gd name="adj" fmla="val 49989"/>
                </a:avLst>
              </a:prstGeom>
              <a:solidFill>
                <a:srgbClr val="FCFFEF"/>
              </a:solidFill>
              <a:ln w="12700">
                <a:solidFill>
                  <a:srgbClr val="FBE5D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0000CC"/>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Arrow: Chevron 138"/>
              <p:cNvSpPr>
                <a:spLocks noChangeArrowheads="1"/>
              </p:cNvSpPr>
              <p:nvPr/>
            </p:nvSpPr>
            <p:spPr bwMode="auto">
              <a:xfrm>
                <a:off x="315" y="603"/>
                <a:ext cx="1627" cy="1961"/>
              </a:xfrm>
              <a:prstGeom prst="chevron">
                <a:avLst>
                  <a:gd name="adj" fmla="val 50000"/>
                </a:avLst>
              </a:prstGeom>
              <a:solidFill>
                <a:srgbClr val="4472C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0" name="Arrow: Chevron 139"/>
              <p:cNvSpPr>
                <a:spLocks noChangeArrowheads="1"/>
              </p:cNvSpPr>
              <p:nvPr/>
            </p:nvSpPr>
            <p:spPr bwMode="auto">
              <a:xfrm>
                <a:off x="1162" y="602"/>
                <a:ext cx="1768" cy="1961"/>
              </a:xfrm>
              <a:prstGeom prst="chevron">
                <a:avLst>
                  <a:gd name="adj" fmla="val 50000"/>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6" name="TextBox 56"/>
            <p:cNvSpPr txBox="1">
              <a:spLocks noChangeArrowheads="1"/>
            </p:cNvSpPr>
            <p:nvPr/>
          </p:nvSpPr>
          <p:spPr bwMode="auto">
            <a:xfrm>
              <a:off x="2044" y="489"/>
              <a:ext cx="6224"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Lời</a:t>
              </a:r>
              <a:r>
                <a:rPr kumimoji="0" lang="en-US" sz="4800" b="1" i="0" u="none" strike="noStrike" cap="none" normalizeH="0" baseline="0" dirty="0" smtClean="0">
                  <a:ln>
                    <a:noFill/>
                  </a:ln>
                  <a:solidFill>
                    <a:srgbClr val="0000CC"/>
                  </a:solidFill>
                  <a:effectLst/>
                  <a:latin typeface="Tahoma" pitchFamily="34" charset="0"/>
                  <a:ea typeface="Tahoma" pitchFamily="34" charset="0"/>
                  <a:cs typeface="Tahoma" pitchFamily="34" charset="0"/>
                </a:rPr>
                <a:t> </a:t>
              </a:r>
              <a:r>
                <a:rPr kumimoji="0" lang="en-US" sz="4800" b="1" i="0" u="none" strike="noStrike" cap="none" normalizeH="0" baseline="0" dirty="0" err="1" smtClean="0">
                  <a:ln>
                    <a:noFill/>
                  </a:ln>
                  <a:solidFill>
                    <a:srgbClr val="0000CC"/>
                  </a:solidFill>
                  <a:effectLst/>
                  <a:latin typeface="Tahoma" pitchFamily="34" charset="0"/>
                  <a:ea typeface="Tahoma" pitchFamily="34" charset="0"/>
                  <a:cs typeface="Tahoma" pitchFamily="34" charset="0"/>
                </a:rPr>
                <a:t>giải</a:t>
              </a:r>
              <a:endParaRPr kumimoji="0" lang="en-US" sz="4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grpSp>
      <p:grpSp>
        <p:nvGrpSpPr>
          <p:cNvPr id="11" name="Group 10">
            <a:extLst>
              <a:ext uri="{FF2B5EF4-FFF2-40B4-BE49-F238E27FC236}">
                <a16:creationId xmlns:a16="http://schemas.microsoft.com/office/drawing/2014/main" xmlns="" id="{38EBBA79-CA7C-47C6-8241-0D3F4565FC9F}"/>
              </a:ext>
            </a:extLst>
          </p:cNvPr>
          <p:cNvGrpSpPr/>
          <p:nvPr/>
        </p:nvGrpSpPr>
        <p:grpSpPr>
          <a:xfrm>
            <a:off x="304800" y="1752600"/>
            <a:ext cx="3830136" cy="937131"/>
            <a:chOff x="534987" y="1599334"/>
            <a:chExt cx="3556158" cy="1224869"/>
          </a:xfrm>
        </p:grpSpPr>
        <p:sp>
          <p:nvSpPr>
            <p:cNvPr id="12" name="Isosceles Triangle 44">
              <a:extLst>
                <a:ext uri="{FF2B5EF4-FFF2-40B4-BE49-F238E27FC236}">
                  <a16:creationId xmlns:a16="http://schemas.microsoft.com/office/drawing/2014/main" xmlns="" id="{6924D29E-1AE7-4BC7-8ECC-9370BD11966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Pentagon 136">
              <a:extLst>
                <a:ext uri="{FF2B5EF4-FFF2-40B4-BE49-F238E27FC236}">
                  <a16:creationId xmlns:a16="http://schemas.microsoft.com/office/drawing/2014/main" xmlns="" id="{C9C8613D-4C28-4C43-A37D-93A40CA61867}"/>
                </a:ext>
              </a:extLst>
            </p:cNvPr>
            <p:cNvSpPr/>
            <p:nvPr/>
          </p:nvSpPr>
          <p:spPr bwMode="auto">
            <a:xfrm>
              <a:off x="534987" y="1647866"/>
              <a:ext cx="3273160" cy="955673"/>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4" name="Group 11">
              <a:extLst>
                <a:ext uri="{FF2B5EF4-FFF2-40B4-BE49-F238E27FC236}">
                  <a16:creationId xmlns:a16="http://schemas.microsoft.com/office/drawing/2014/main" xmlns="" id="{BD11F51B-A885-447B-AE4C-1DDC08ED2ECE}"/>
                </a:ext>
              </a:extLst>
            </p:cNvPr>
            <p:cNvGrpSpPr/>
            <p:nvPr/>
          </p:nvGrpSpPr>
          <p:grpSpPr bwMode="auto">
            <a:xfrm>
              <a:off x="683775" y="1836907"/>
              <a:ext cx="582199" cy="537956"/>
              <a:chOff x="7440266" y="3398551"/>
              <a:chExt cx="757238" cy="765175"/>
            </a:xfrm>
            <a:solidFill>
              <a:schemeClr val="bg1">
                <a:lumMod val="95000"/>
              </a:schemeClr>
            </a:solidFill>
          </p:grpSpPr>
          <p:sp>
            <p:nvSpPr>
              <p:cNvPr id="17" name="Freeform 140">
                <a:extLst>
                  <a:ext uri="{FF2B5EF4-FFF2-40B4-BE49-F238E27FC236}">
                    <a16:creationId xmlns:a16="http://schemas.microsoft.com/office/drawing/2014/main" xmlns="" id="{A47A76C3-B20F-452F-95FF-54AB2FB6AEC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8" name="Freeform 141">
                <a:extLst>
                  <a:ext uri="{FF2B5EF4-FFF2-40B4-BE49-F238E27FC236}">
                    <a16:creationId xmlns:a16="http://schemas.microsoft.com/office/drawing/2014/main" xmlns="" id="{866AB6A2-4793-40A6-9DE3-4A2EB93AA4F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9" name="Freeform 142">
                <a:extLst>
                  <a:ext uri="{FF2B5EF4-FFF2-40B4-BE49-F238E27FC236}">
                    <a16:creationId xmlns:a16="http://schemas.microsoft.com/office/drawing/2014/main" xmlns="" id="{C857DB38-0144-482A-A4FC-A0C08D01D10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0" name="Rectangle 19">
                <a:extLst>
                  <a:ext uri="{FF2B5EF4-FFF2-40B4-BE49-F238E27FC236}">
                    <a16:creationId xmlns:a16="http://schemas.microsoft.com/office/drawing/2014/main" xmlns="" id="{97032C45-2CF4-44BA-87A3-019925F3436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1" name="Rectangle 20">
                <a:extLst>
                  <a:ext uri="{FF2B5EF4-FFF2-40B4-BE49-F238E27FC236}">
                    <a16:creationId xmlns:a16="http://schemas.microsoft.com/office/drawing/2014/main" xmlns="" id="{470B16BA-2CC5-47CE-8A28-4C05959BBFE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2" name="Rectangle 21">
                <a:extLst>
                  <a:ext uri="{FF2B5EF4-FFF2-40B4-BE49-F238E27FC236}">
                    <a16:creationId xmlns:a16="http://schemas.microsoft.com/office/drawing/2014/main" xmlns="" id="{269B0E2E-461B-404C-9170-181DD0543AA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3" name="Rectangle 22">
                <a:extLst>
                  <a:ext uri="{FF2B5EF4-FFF2-40B4-BE49-F238E27FC236}">
                    <a16:creationId xmlns:a16="http://schemas.microsoft.com/office/drawing/2014/main" xmlns="" id="{39736304-46C2-4EEF-9448-C521B0D40E3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5" name="Chevron 138">
              <a:extLst>
                <a:ext uri="{FF2B5EF4-FFF2-40B4-BE49-F238E27FC236}">
                  <a16:creationId xmlns:a16="http://schemas.microsoft.com/office/drawing/2014/main" xmlns="" id="{A7844C91-8819-44AC-97B6-B3AFD6387A83}"/>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3">
              <a:extLst>
                <a:ext uri="{FF2B5EF4-FFF2-40B4-BE49-F238E27FC236}">
                  <a16:creationId xmlns:a16="http://schemas.microsoft.com/office/drawing/2014/main" xmlns="" id="{478DCFB7-19BF-46C5-9F80-A51E7B264F6C}"/>
                </a:ext>
              </a:extLst>
            </p:cNvPr>
            <p:cNvSpPr txBox="1">
              <a:spLocks noChangeArrowheads="1"/>
            </p:cNvSpPr>
            <p:nvPr/>
          </p:nvSpPr>
          <p:spPr bwMode="auto">
            <a:xfrm>
              <a:off x="1473423" y="1599334"/>
              <a:ext cx="2617722" cy="100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2.2/30.</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9557064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up)">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up)">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up)">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3355</TotalTime>
  <Words>3407</Words>
  <PresentationFormat>Custom</PresentationFormat>
  <Paragraphs>251</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2022-04-09T15:54:31Z</dcterms:modified>
</cp:coreProperties>
</file>