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304" r:id="rId3"/>
    <p:sldId id="258" r:id="rId4"/>
    <p:sldId id="259" r:id="rId5"/>
    <p:sldId id="346" r:id="rId6"/>
    <p:sldId id="385" r:id="rId7"/>
    <p:sldId id="386" r:id="rId8"/>
    <p:sldId id="387" r:id="rId9"/>
    <p:sldId id="388" r:id="rId10"/>
    <p:sldId id="390" r:id="rId11"/>
    <p:sldId id="389" r:id="rId12"/>
    <p:sldId id="391" r:id="rId13"/>
    <p:sldId id="392" r:id="rId14"/>
    <p:sldId id="347" r:id="rId15"/>
    <p:sldId id="348" r:id="rId16"/>
    <p:sldId id="394" r:id="rId17"/>
    <p:sldId id="396" r:id="rId18"/>
    <p:sldId id="260" r:id="rId19"/>
    <p:sldId id="393" r:id="rId20"/>
    <p:sldId id="314" r:id="rId21"/>
    <p:sldId id="397" r:id="rId22"/>
    <p:sldId id="370" r:id="rId23"/>
    <p:sldId id="416" r:id="rId24"/>
    <p:sldId id="400" r:id="rId25"/>
    <p:sldId id="384" r:id="rId26"/>
    <p:sldId id="402" r:id="rId27"/>
    <p:sldId id="403" r:id="rId28"/>
    <p:sldId id="401" r:id="rId29"/>
    <p:sldId id="404" r:id="rId30"/>
    <p:sldId id="405" r:id="rId31"/>
    <p:sldId id="406" r:id="rId32"/>
    <p:sldId id="407" r:id="rId33"/>
    <p:sldId id="408" r:id="rId34"/>
    <p:sldId id="410" r:id="rId35"/>
    <p:sldId id="411" r:id="rId36"/>
    <p:sldId id="412" r:id="rId37"/>
    <p:sldId id="263" r:id="rId38"/>
    <p:sldId id="413" r:id="rId39"/>
    <p:sldId id="415" r:id="rId40"/>
    <p:sldId id="264" r:id="rId41"/>
    <p:sldId id="335" r:id="rId42"/>
    <p:sldId id="336" r:id="rId43"/>
    <p:sldId id="33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0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657"/>
  </p:normalViewPr>
  <p:slideViewPr>
    <p:cSldViewPr snapToGrid="0">
      <p:cViewPr varScale="1">
        <p:scale>
          <a:sx n="75" d="100"/>
          <a:sy n="75" d="100"/>
        </p:scale>
        <p:origin x="677" y="-48"/>
      </p:cViewPr>
      <p:guideLst>
        <p:guide orient="horz" pos="2080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3590" cy="686625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340868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8: Festivals around the World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39.png"/><Relationship Id="rId9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561" y="246408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fireworks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68" y="1431290"/>
            <a:ext cx="6532206" cy="435480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coffee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44" y="1011838"/>
            <a:ext cx="6805253" cy="480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 bull racing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92" y="1502719"/>
            <a:ext cx="5682490" cy="3792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 tomato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69" y="1436915"/>
            <a:ext cx="6251968" cy="416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45841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 beer festival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313" y="2105025"/>
            <a:ext cx="7664152" cy="304824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water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5" y="1644997"/>
            <a:ext cx="6497571" cy="4027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 art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86" y="2009774"/>
            <a:ext cx="6197413" cy="3486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winter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04" y="1446245"/>
            <a:ext cx="7215737" cy="409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6309" y="349325"/>
            <a:ext cx="8976284" cy="59841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1" y="386796"/>
            <a:ext cx="317811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479"/>
          <a:stretch>
            <a:fillRect/>
          </a:stretch>
        </p:blipFill>
        <p:spPr>
          <a:xfrm>
            <a:off x="306952" y="920582"/>
            <a:ext cx="10878428" cy="1348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76430" b="34786"/>
          <a:stretch>
            <a:fillRect/>
          </a:stretch>
        </p:blipFill>
        <p:spPr>
          <a:xfrm>
            <a:off x="2343785" y="369570"/>
            <a:ext cx="3014345" cy="781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82" y="354114"/>
            <a:ext cx="2052734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Pre-listening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812290"/>
            <a:ext cx="4051935" cy="4633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400870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10" y="1441023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69110" y="4688922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9671" y="2272273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8597" y="3387032"/>
            <a:ext cx="4053756" cy="826527"/>
          </a:xfrm>
          <a:prstGeom prst="rect">
            <a:avLst/>
          </a:prstGeom>
        </p:spPr>
      </p:pic>
      <p:sp>
        <p:nvSpPr>
          <p:cNvPr id="8" name="Round Diagonal Corner Rectangle 10"/>
          <p:cNvSpPr/>
          <p:nvPr/>
        </p:nvSpPr>
        <p:spPr>
          <a:xfrm>
            <a:off x="1964196" y="5618072"/>
            <a:ext cx="2378633" cy="53949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075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260"/>
          <a:stretch>
            <a:fillRect/>
          </a:stretch>
        </p:blipFill>
        <p:spPr>
          <a:xfrm>
            <a:off x="1231954" y="2278432"/>
            <a:ext cx="10299837" cy="2301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197492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</a:t>
            </a:r>
            <a:r>
              <a:rPr lang="en-US" sz="3600" i="1" dirty="0">
                <a:solidFill>
                  <a:srgbClr val="0070C0"/>
                </a:solidFill>
              </a:rPr>
              <a:t> the </a:t>
            </a:r>
            <a:r>
              <a:rPr lang="en-US" sz="3600" b="1" i="1" dirty="0">
                <a:solidFill>
                  <a:srgbClr val="0070C0"/>
                </a:solidFill>
              </a:rPr>
              <a:t>instruction</a:t>
            </a:r>
            <a:r>
              <a:rPr lang="en-US" sz="3600" i="1" dirty="0">
                <a:solidFill>
                  <a:srgbClr val="0070C0"/>
                </a:solidFill>
              </a:rPr>
              <a:t> quickly and </a:t>
            </a:r>
            <a:r>
              <a:rPr lang="en-US" sz="3600" b="1" i="1" dirty="0">
                <a:solidFill>
                  <a:srgbClr val="0070C0"/>
                </a:solidFill>
              </a:rPr>
              <a:t>underline</a:t>
            </a:r>
            <a:r>
              <a:rPr lang="en-US" sz="3600" i="1" dirty="0">
                <a:solidFill>
                  <a:srgbClr val="0070C0"/>
                </a:solidFill>
              </a:rPr>
              <a:t> the key words.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1074" y="2879750"/>
            <a:ext cx="25917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98618" y="2882586"/>
            <a:ext cx="3618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66136" y="3662820"/>
            <a:ext cx="861527" cy="31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407723" y="341891"/>
            <a:ext cx="1812892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5" name="Oval 24"/>
          <p:cNvSpPr/>
          <p:nvPr/>
        </p:nvSpPr>
        <p:spPr>
          <a:xfrm>
            <a:off x="1231954" y="3847742"/>
            <a:ext cx="645412" cy="598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checkanswer4">
            <a:hlinkClick r:id="" action="ppaction://noaction" highlightClick="1">
              <a:snd r:embed="rId6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70" y="5023369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4075" y="3084195"/>
            <a:ext cx="578485" cy="5784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838950" y="3175635"/>
            <a:ext cx="3747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7652" y="3234814"/>
            <a:ext cx="12054348" cy="3013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00B0F0"/>
                </a:solidFill>
              </a:rPr>
              <a:t>1. Where is this festival? ___________________________________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2. What is the most exciting part of the festival? ________________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3. Where do they race? ____________________________________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4. How many people watched the bull racing in 2019?  ___________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90" y="309718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21700" y="3905146"/>
            <a:ext cx="956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9260" y="4652396"/>
            <a:ext cx="9439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883" y="3888964"/>
            <a:ext cx="1082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17777" y="303447"/>
            <a:ext cx="172064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7571" y="263428"/>
            <a:ext cx="795396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</a:t>
            </a:r>
            <a:r>
              <a:rPr lang="en-US" sz="3600" b="1" i="1" dirty="0">
                <a:solidFill>
                  <a:srgbClr val="0070C0"/>
                </a:solidFill>
              </a:rPr>
              <a:t>questions</a:t>
            </a:r>
            <a:r>
              <a:rPr lang="en-US" sz="3600" i="1" dirty="0">
                <a:solidFill>
                  <a:srgbClr val="0070C0"/>
                </a:solidFill>
              </a:rPr>
              <a:t> quickly:</a:t>
            </a: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Underline</a:t>
            </a:r>
            <a:r>
              <a:rPr lang="en-US" sz="3600" i="1" dirty="0">
                <a:solidFill>
                  <a:srgbClr val="0070C0"/>
                </a:solidFill>
              </a:rPr>
              <a:t> the key words. </a:t>
            </a: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What</a:t>
            </a:r>
            <a:r>
              <a:rPr lang="en-US" sz="3600" i="1" dirty="0">
                <a:solidFill>
                  <a:srgbClr val="0070C0"/>
                </a:solidFill>
              </a:rPr>
              <a:t> are we going to </a:t>
            </a:r>
            <a:r>
              <a:rPr lang="en-US" sz="3600" b="1" i="1" dirty="0">
                <a:solidFill>
                  <a:srgbClr val="0070C0"/>
                </a:solidFill>
              </a:rPr>
              <a:t>do</a:t>
            </a:r>
            <a:r>
              <a:rPr lang="en-US" sz="3600" i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</a:t>
            </a:r>
            <a:r>
              <a:rPr lang="en-US" sz="3600" b="1" i="1" dirty="0">
                <a:solidFill>
                  <a:srgbClr val="FF0000"/>
                </a:solidFill>
              </a:rPr>
              <a:t>Listen</a:t>
            </a:r>
            <a:r>
              <a:rPr lang="en-US" sz="3600" i="1" dirty="0">
                <a:solidFill>
                  <a:srgbClr val="FF0000"/>
                </a:solidFill>
              </a:rPr>
              <a:t> and </a:t>
            </a:r>
            <a:r>
              <a:rPr lang="en-US" sz="3600" b="1" i="1" dirty="0">
                <a:solidFill>
                  <a:srgbClr val="FF0000"/>
                </a:solidFill>
              </a:rPr>
              <a:t>answer</a:t>
            </a:r>
            <a:r>
              <a:rPr lang="en-US" sz="3600" i="1" dirty="0">
                <a:solidFill>
                  <a:srgbClr val="FF0000"/>
                </a:solidFill>
              </a:rPr>
              <a:t> the questions.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92" y="2604420"/>
            <a:ext cx="7975883" cy="79144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605548" y="4652396"/>
            <a:ext cx="30233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35096" y="4627816"/>
            <a:ext cx="11848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2667" y="5355402"/>
            <a:ext cx="1037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32298" y="5355402"/>
            <a:ext cx="671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4008" y="6141984"/>
            <a:ext cx="2974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69161" y="6112488"/>
            <a:ext cx="1219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04620" y="3372463"/>
            <a:ext cx="542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 An </a:t>
            </a:r>
            <a:r>
              <a:rPr lang="en-US" sz="3200" i="1" dirty="0" err="1">
                <a:solidFill>
                  <a:srgbClr val="FF0000"/>
                </a:solidFill>
              </a:rPr>
              <a:t>Giang</a:t>
            </a:r>
            <a:r>
              <a:rPr lang="en-US" sz="3200" i="1" dirty="0">
                <a:solidFill>
                  <a:srgbClr val="FF0000"/>
                </a:solidFill>
              </a:rPr>
              <a:t> province, Vietnam.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16541" y="4134465"/>
            <a:ext cx="243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The bull race.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04258" y="4841666"/>
            <a:ext cx="243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 a field.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02060" y="5579690"/>
            <a:ext cx="245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Over 30,000.</a:t>
            </a:r>
          </a:p>
        </p:txBody>
      </p:sp>
      <p:pic>
        <p:nvPicPr>
          <p:cNvPr id="25" name="Picture 24" descr="checkanswer4">
            <a:hlinkClick r:id="" action="ppaction://noaction" highlightClick="1">
              <a:snd r:embed="rId5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53" y="2040328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8209" y="2781085"/>
            <a:ext cx="579971" cy="579971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888095" y="2750820"/>
            <a:ext cx="351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675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072" y="254367"/>
            <a:ext cx="1212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dirty="0">
                <a:solidFill>
                  <a:srgbClr val="FF0000"/>
                </a:solidFill>
              </a:rPr>
              <a:t>Now listen again and fill in the blanks.</a:t>
            </a:r>
            <a:endParaRPr lang="en-US" sz="3100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453" y="894944"/>
            <a:ext cx="12226245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5425"/>
            <a:r>
              <a:rPr lang="en-US" sz="2900" b="1" i="1" dirty="0">
                <a:solidFill>
                  <a:srgbClr val="002060"/>
                </a:solidFill>
              </a:rPr>
              <a:t>Tom:</a:t>
            </a:r>
            <a:r>
              <a:rPr lang="en-US" sz="2900" i="1" dirty="0">
                <a:solidFill>
                  <a:srgbClr val="002060"/>
                </a:solidFill>
              </a:rPr>
              <a:t> Welcome back to Crazy Culture! Our next story is from Vietnam.</a:t>
            </a:r>
          </a:p>
          <a:p>
            <a:pPr marL="225425"/>
            <a:r>
              <a:rPr lang="en-US" sz="2900" b="1" i="1" dirty="0">
                <a:solidFill>
                  <a:srgbClr val="002060"/>
                </a:solidFill>
              </a:rPr>
              <a:t>Carol</a:t>
            </a:r>
            <a:r>
              <a:rPr lang="en-US" sz="2900" i="1" dirty="0">
                <a:solidFill>
                  <a:srgbClr val="002060"/>
                </a:solidFill>
              </a:rPr>
              <a:t>: Thanks, Tom. Visiting Vietnam this October? Don’t </a:t>
            </a:r>
            <a:r>
              <a:rPr lang="en-US" sz="2900" i="1" dirty="0">
                <a:solidFill>
                  <a:srgbClr val="FF0000"/>
                </a:solidFill>
              </a:rPr>
              <a:t>1.</a:t>
            </a:r>
            <a:r>
              <a:rPr lang="en-US" sz="2900" i="1" dirty="0">
                <a:solidFill>
                  <a:srgbClr val="002060"/>
                </a:solidFill>
              </a:rPr>
              <a:t>___________ the </a:t>
            </a:r>
            <a:r>
              <a:rPr lang="en-US" sz="2900" dirty="0" err="1">
                <a:solidFill>
                  <a:srgbClr val="002060"/>
                </a:solidFill>
              </a:rPr>
              <a:t>Sene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Dolta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i="1" dirty="0">
                <a:solidFill>
                  <a:srgbClr val="002060"/>
                </a:solidFill>
              </a:rPr>
              <a:t>festival in An </a:t>
            </a:r>
            <a:r>
              <a:rPr lang="en-US" sz="2900" i="1" dirty="0" err="1">
                <a:solidFill>
                  <a:srgbClr val="002060"/>
                </a:solidFill>
              </a:rPr>
              <a:t>Giang</a:t>
            </a:r>
            <a:r>
              <a:rPr lang="en-US" sz="2900" i="1" dirty="0">
                <a:solidFill>
                  <a:srgbClr val="002060"/>
                </a:solidFill>
              </a:rPr>
              <a:t> Province. It's an important Khmer festival and lasts three days. On </a:t>
            </a:r>
            <a:r>
              <a:rPr lang="en-US" sz="2900" dirty="0" err="1">
                <a:solidFill>
                  <a:srgbClr val="002060"/>
                </a:solidFill>
              </a:rPr>
              <a:t>Sene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Dolta</a:t>
            </a:r>
            <a:r>
              <a:rPr lang="en-US" sz="2900" i="1" dirty="0">
                <a:solidFill>
                  <a:srgbClr val="002060"/>
                </a:solidFill>
              </a:rPr>
              <a:t>, people go to a </a:t>
            </a:r>
            <a:r>
              <a:rPr lang="en-US" sz="2900" i="1" dirty="0">
                <a:solidFill>
                  <a:srgbClr val="FF0000"/>
                </a:solidFill>
              </a:rPr>
              <a:t>2.</a:t>
            </a:r>
            <a:r>
              <a:rPr lang="en-US" sz="2900" i="1" dirty="0">
                <a:solidFill>
                  <a:srgbClr val="002060"/>
                </a:solidFill>
              </a:rPr>
              <a:t>___________ and pray.  </a:t>
            </a:r>
            <a:br>
              <a:rPr lang="en-US" sz="2900" i="1" dirty="0">
                <a:solidFill>
                  <a:srgbClr val="002060"/>
                </a:solidFill>
              </a:rPr>
            </a:br>
            <a:r>
              <a:rPr lang="en-US" sz="2900" i="1" dirty="0">
                <a:solidFill>
                  <a:srgbClr val="002060"/>
                </a:solidFill>
              </a:rPr>
              <a:t>They also enjoy traditional singing and dancing. </a:t>
            </a:r>
            <a:endParaRPr lang="en-US" sz="2900" dirty="0">
              <a:solidFill>
                <a:srgbClr val="002060"/>
              </a:solidFill>
            </a:endParaRPr>
          </a:p>
          <a:p>
            <a:pPr marL="225425"/>
            <a:r>
              <a:rPr lang="en-US" sz="2900" i="1" dirty="0">
                <a:solidFill>
                  <a:srgbClr val="002060"/>
                </a:solidFill>
              </a:rPr>
              <a:t>The most exciting part of </a:t>
            </a:r>
            <a:r>
              <a:rPr lang="en-US" sz="2900" dirty="0" err="1">
                <a:solidFill>
                  <a:srgbClr val="002060"/>
                </a:solidFill>
              </a:rPr>
              <a:t>Sene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Dolta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i="1" dirty="0">
                <a:solidFill>
                  <a:srgbClr val="002060"/>
                </a:solidFill>
              </a:rPr>
              <a:t>is the bull race. People from all over come </a:t>
            </a:r>
          </a:p>
          <a:p>
            <a:pPr marL="225425"/>
            <a:r>
              <a:rPr lang="en-US" sz="2900" i="1" dirty="0">
                <a:solidFill>
                  <a:srgbClr val="002060"/>
                </a:solidFill>
              </a:rPr>
              <a:t>to watch this </a:t>
            </a:r>
            <a:r>
              <a:rPr lang="en-US" sz="2900" i="1" dirty="0">
                <a:solidFill>
                  <a:srgbClr val="FF0000"/>
                </a:solidFill>
              </a:rPr>
              <a:t>3.</a:t>
            </a:r>
            <a:r>
              <a:rPr lang="en-US" sz="2900" i="1" dirty="0">
                <a:solidFill>
                  <a:srgbClr val="002060"/>
                </a:solidFill>
              </a:rPr>
              <a:t>___________ event. Bull racing is different from horse racing. Each rider has two bulls and they race around a field full of water and mud. It’s very </a:t>
            </a:r>
            <a:r>
              <a:rPr lang="en-US" sz="2900" i="1" dirty="0">
                <a:solidFill>
                  <a:srgbClr val="FF0000"/>
                </a:solidFill>
              </a:rPr>
              <a:t>4.</a:t>
            </a:r>
            <a:r>
              <a:rPr lang="en-US" sz="2900" i="1" dirty="0">
                <a:solidFill>
                  <a:srgbClr val="002060"/>
                </a:solidFill>
              </a:rPr>
              <a:t>___________, but lots of fun! People believe that the winning </a:t>
            </a:r>
            <a:r>
              <a:rPr lang="en-US" sz="2900" i="1" dirty="0">
                <a:solidFill>
                  <a:srgbClr val="FF0000"/>
                </a:solidFill>
              </a:rPr>
              <a:t>5.</a:t>
            </a:r>
            <a:r>
              <a:rPr lang="en-US" sz="2900" i="1" dirty="0">
                <a:solidFill>
                  <a:srgbClr val="002060"/>
                </a:solidFill>
              </a:rPr>
              <a:t>___________ will bring a good harvest with lots of food for their village. In 2019, over thirty thousand people watched the races. Come take part in </a:t>
            </a:r>
            <a:r>
              <a:rPr lang="en-US" sz="2900" dirty="0" err="1">
                <a:solidFill>
                  <a:srgbClr val="002060"/>
                </a:solidFill>
              </a:rPr>
              <a:t>Sene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Dolta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i="1" dirty="0">
                <a:solidFill>
                  <a:srgbClr val="002060"/>
                </a:solidFill>
              </a:rPr>
              <a:t>this year!</a:t>
            </a:r>
            <a:endParaRPr lang="en-US" sz="2900" spc="-1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4736" y="1325238"/>
            <a:ext cx="137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97244" y="2207102"/>
            <a:ext cx="137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temple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1507" y="3542742"/>
            <a:ext cx="1832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3278" y="4405772"/>
            <a:ext cx="144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messy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4024" y="4876669"/>
            <a:ext cx="141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bulls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00188" y="318501"/>
            <a:ext cx="1689604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pic>
        <p:nvPicPr>
          <p:cNvPr id="19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4535" y="410210"/>
            <a:ext cx="597535" cy="597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491730" y="362585"/>
            <a:ext cx="2277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967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2466" y="1114030"/>
            <a:ext cx="605147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2900" b="1" i="1" dirty="0">
                <a:solidFill>
                  <a:srgbClr val="002060"/>
                </a:solidFill>
              </a:rPr>
              <a:t>Tom</a:t>
            </a:r>
            <a:r>
              <a:rPr lang="en-US" sz="2900" b="1" i="1" dirty="0">
                <a:solidFill>
                  <a:srgbClr val="0070C0"/>
                </a:solidFill>
              </a:rPr>
              <a:t>:</a:t>
            </a:r>
            <a:r>
              <a:rPr lang="en-US" sz="2900" i="1" dirty="0">
                <a:solidFill>
                  <a:srgbClr val="0070C0"/>
                </a:solidFill>
              </a:rPr>
              <a:t> Welcome back to Crazy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Culture! Our next story is from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Vietnam.</a:t>
            </a:r>
          </a:p>
          <a:p>
            <a:pPr marL="225425"/>
            <a:r>
              <a:rPr lang="en-US" sz="2900" b="1" i="1" dirty="0">
                <a:solidFill>
                  <a:srgbClr val="002060"/>
                </a:solidFill>
              </a:rPr>
              <a:t>Carol</a:t>
            </a:r>
            <a:r>
              <a:rPr lang="en-US" sz="2900" i="1" dirty="0">
                <a:solidFill>
                  <a:srgbClr val="0070C0"/>
                </a:solidFill>
              </a:rPr>
              <a:t>: Thanks, Tom. Visiting Vietnam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this October? Don't miss the </a:t>
            </a:r>
            <a:r>
              <a:rPr lang="en-US" sz="2900" dirty="0" err="1">
                <a:solidFill>
                  <a:srgbClr val="0070C0"/>
                </a:solidFill>
              </a:rPr>
              <a:t>Sene</a:t>
            </a:r>
            <a:endParaRPr lang="en-US" sz="2900" dirty="0">
              <a:solidFill>
                <a:srgbClr val="0070C0"/>
              </a:solidFill>
            </a:endParaRPr>
          </a:p>
          <a:p>
            <a:pPr marL="225425"/>
            <a:r>
              <a:rPr lang="en-US" sz="2900" dirty="0" err="1">
                <a:solidFill>
                  <a:srgbClr val="0070C0"/>
                </a:solidFill>
              </a:rPr>
              <a:t>Dolta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i="1" dirty="0">
                <a:solidFill>
                  <a:srgbClr val="0070C0"/>
                </a:solidFill>
              </a:rPr>
              <a:t>festival in An </a:t>
            </a:r>
            <a:r>
              <a:rPr lang="en-US" sz="2900" i="1" dirty="0" err="1">
                <a:solidFill>
                  <a:srgbClr val="0070C0"/>
                </a:solidFill>
              </a:rPr>
              <a:t>Giang</a:t>
            </a:r>
            <a:r>
              <a:rPr lang="en-US" sz="2900" i="1" dirty="0">
                <a:solidFill>
                  <a:srgbClr val="0070C0"/>
                </a:solidFill>
              </a:rPr>
              <a:t> Province.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It's an important Khmer festival and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lasts three days. On </a:t>
            </a:r>
            <a:r>
              <a:rPr lang="en-US" sz="2900" dirty="0" err="1">
                <a:solidFill>
                  <a:srgbClr val="0070C0"/>
                </a:solidFill>
              </a:rPr>
              <a:t>Sene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Dolta</a:t>
            </a:r>
            <a:r>
              <a:rPr lang="en-US" sz="2900" i="1" dirty="0">
                <a:solidFill>
                  <a:srgbClr val="0070C0"/>
                </a:solidFill>
              </a:rPr>
              <a:t>,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people go to a temple and pray. 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They also enjoy traditional singing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and dancing. </a:t>
            </a:r>
            <a:br>
              <a:rPr lang="en-US" sz="29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</a:t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spc="-1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076" y="955501"/>
            <a:ext cx="6524088" cy="548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The most exciting part of </a:t>
            </a:r>
            <a:r>
              <a:rPr lang="en-US" sz="2900" dirty="0" err="1">
                <a:solidFill>
                  <a:srgbClr val="0070C0"/>
                </a:solidFill>
              </a:rPr>
              <a:t>Sene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Dolta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i="1" dirty="0">
                <a:solidFill>
                  <a:srgbClr val="0070C0"/>
                </a:solidFill>
              </a:rPr>
              <a:t>is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the bull race. People from all over come 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to watch this amazing event. Bull racing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is different from horse racing. Each rider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has two bulls and they race around a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field full of water and mud. It’s very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messy, but lots of fun! People believe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that the winning bulls will bring a good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harvest with lots of food for their village.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In 2019, over thirty thousand people</a:t>
            </a:r>
          </a:p>
          <a:p>
            <a:pPr marL="225425"/>
            <a:r>
              <a:rPr lang="en-US" sz="2900" i="1" dirty="0">
                <a:solidFill>
                  <a:srgbClr val="0070C0"/>
                </a:solidFill>
              </a:rPr>
              <a:t>watched the races. Come take part in</a:t>
            </a:r>
          </a:p>
          <a:p>
            <a:pPr marL="225425"/>
            <a:r>
              <a:rPr lang="en-US" sz="2900" dirty="0" err="1">
                <a:solidFill>
                  <a:srgbClr val="0070C0"/>
                </a:solidFill>
              </a:rPr>
              <a:t>Sene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Dolta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i="1" dirty="0">
                <a:solidFill>
                  <a:srgbClr val="0070C0"/>
                </a:solidFill>
              </a:rPr>
              <a:t>this year!</a:t>
            </a:r>
            <a:endParaRPr lang="en-US" sz="2900" spc="-1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508" y="286901"/>
            <a:ext cx="1212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dirty="0">
                <a:solidFill>
                  <a:srgbClr val="002060"/>
                </a:solidFill>
              </a:rPr>
              <a:t>Listen and practice with your partner.</a:t>
            </a:r>
            <a:r>
              <a:rPr lang="vi-VN" sz="3200" dirty="0">
                <a:solidFill>
                  <a:srgbClr val="FF0000"/>
                </a:solidFill>
                <a:sym typeface="Webdings" panose="05030102010509060703"/>
              </a:rPr>
              <a:t> </a:t>
            </a:r>
            <a:endParaRPr lang="en-US" sz="310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00188" y="318501"/>
            <a:ext cx="1689604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pic>
        <p:nvPicPr>
          <p:cNvPr id="19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4535" y="410210"/>
            <a:ext cx="597535" cy="597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491730" y="362585"/>
            <a:ext cx="2277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1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3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000"/>
                            </p:stCondLst>
                            <p:childTnLst>
                              <p:par>
                                <p:cTn id="6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7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000"/>
                            </p:stCondLst>
                            <p:childTnLst>
                              <p:par>
                                <p:cTn id="7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0"/>
                            </p:stCondLst>
                            <p:childTnLst>
                              <p:par>
                                <p:cTn id="7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3000"/>
                            </p:stCondLst>
                            <p:childTnLst>
                              <p:par>
                                <p:cTn id="8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8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9000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000"/>
                            </p:stCondLst>
                            <p:childTnLst>
                              <p:par>
                                <p:cTn id="9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0"/>
                            </p:stCondLst>
                            <p:childTnLst>
                              <p:par>
                                <p:cTn id="9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967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9993" y="331280"/>
            <a:ext cx="3292007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READING</a:t>
            </a:r>
          </a:p>
        </p:txBody>
      </p:sp>
      <p:pic>
        <p:nvPicPr>
          <p:cNvPr id="5" name="Picture 4" descr="A picture containing person, indoo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80"/>
            <a:ext cx="8899994" cy="6195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wrestling festival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28" y="354114"/>
            <a:ext cx="2052734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Pre-reading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38" y="1547507"/>
            <a:ext cx="5856266" cy="3893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06512"/>
            <a:ext cx="69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275" y="5761922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demon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28" y="1371146"/>
            <a:ext cx="3059774" cy="3844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69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say about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victory # defeat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19" y="1738085"/>
            <a:ext cx="5623871" cy="3749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69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children playing with?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27" y="1299637"/>
            <a:ext cx="6900941" cy="4486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69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say about the field?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muddy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12" y="1438740"/>
            <a:ext cx="7800392" cy="4082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713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enrich their vocabulary and talk about some festivals around Vietnam.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improve their Listening and Reading skills.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019" y="365504"/>
            <a:ext cx="69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say about the photo?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24" y="907920"/>
            <a:ext cx="6832951" cy="504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2" y="354114"/>
            <a:ext cx="2052734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935" y="1099335"/>
            <a:ext cx="1143870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</a:t>
            </a:r>
            <a:r>
              <a:rPr lang="en-US" sz="3600" i="1" dirty="0">
                <a:solidFill>
                  <a:srgbClr val="0070C0"/>
                </a:solidFill>
              </a:rPr>
              <a:t> the </a:t>
            </a:r>
            <a:r>
              <a:rPr lang="en-US" sz="3600" b="1" i="1" dirty="0">
                <a:solidFill>
                  <a:srgbClr val="0070C0"/>
                </a:solidFill>
              </a:rPr>
              <a:t>question</a:t>
            </a:r>
            <a:r>
              <a:rPr lang="en-US" sz="3600" i="1" dirty="0">
                <a:solidFill>
                  <a:srgbClr val="0070C0"/>
                </a:solidFill>
              </a:rPr>
              <a:t> quickly and </a:t>
            </a:r>
            <a:r>
              <a:rPr lang="en-US" sz="3600" b="1" i="1" dirty="0">
                <a:solidFill>
                  <a:srgbClr val="0070C0"/>
                </a:solidFill>
              </a:rPr>
              <a:t>underline</a:t>
            </a:r>
            <a:r>
              <a:rPr lang="en-US" sz="3600" i="1" dirty="0">
                <a:solidFill>
                  <a:srgbClr val="0070C0"/>
                </a:solidFill>
              </a:rPr>
              <a:t>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Read and answer the questions.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24" y="4628208"/>
            <a:ext cx="11963145" cy="11018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90757" y="5065353"/>
            <a:ext cx="900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34309" y="5080101"/>
            <a:ext cx="2144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90586" y="5114513"/>
            <a:ext cx="9399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724" y="1665576"/>
            <a:ext cx="3164371" cy="233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401" t="30304" b="9665"/>
          <a:stretch>
            <a:fillRect/>
          </a:stretch>
        </p:blipFill>
        <p:spPr>
          <a:xfrm>
            <a:off x="203879" y="3981148"/>
            <a:ext cx="9140953" cy="47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401" t="30304" b="9665"/>
          <a:stretch>
            <a:fillRect/>
          </a:stretch>
        </p:blipFill>
        <p:spPr>
          <a:xfrm>
            <a:off x="1052048" y="314633"/>
            <a:ext cx="9088477" cy="471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24" y="891942"/>
            <a:ext cx="11963145" cy="11018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90757" y="1309423"/>
            <a:ext cx="900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34309" y="1324171"/>
            <a:ext cx="2144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90586" y="1358583"/>
            <a:ext cx="9399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87277"/>
          <a:stretch>
            <a:fillRect/>
          </a:stretch>
        </p:blipFill>
        <p:spPr>
          <a:xfrm>
            <a:off x="805517" y="2086724"/>
            <a:ext cx="10580965" cy="59871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82023" y="1452094"/>
            <a:ext cx="645412" cy="598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8318"/>
          <a:stretch>
            <a:fillRect/>
          </a:stretch>
        </p:blipFill>
        <p:spPr>
          <a:xfrm>
            <a:off x="123376" y="2707164"/>
            <a:ext cx="11963145" cy="408008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094302" y="5154712"/>
            <a:ext cx="1727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eckanswer4">
            <a:hlinkClick r:id="" action="ppaction://noaction" highlightClick="1">
              <a:snd r:embed="rId8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942" y="892397"/>
            <a:ext cx="1524000" cy="37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757" y="421240"/>
            <a:ext cx="11407884" cy="17646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</a:t>
            </a:r>
            <a:r>
              <a:rPr lang="en-US" sz="3600" i="1" dirty="0">
                <a:solidFill>
                  <a:srgbClr val="0070C0"/>
                </a:solidFill>
              </a:rPr>
              <a:t> the </a:t>
            </a:r>
            <a:r>
              <a:rPr lang="en-US" sz="3600" b="1" i="1" dirty="0">
                <a:solidFill>
                  <a:srgbClr val="0070C0"/>
                </a:solidFill>
              </a:rPr>
              <a:t>sentences 1-4</a:t>
            </a:r>
            <a:r>
              <a:rPr lang="en-US" sz="3600" i="1" dirty="0">
                <a:solidFill>
                  <a:srgbClr val="0070C0"/>
                </a:solidFill>
              </a:rPr>
              <a:t> quickly and </a:t>
            </a:r>
            <a:r>
              <a:rPr lang="en-US" sz="3600" b="1" i="1" dirty="0">
                <a:solidFill>
                  <a:srgbClr val="0070C0"/>
                </a:solidFill>
              </a:rPr>
              <a:t>underline</a:t>
            </a:r>
            <a:r>
              <a:rPr lang="en-US" sz="3600" i="1" dirty="0">
                <a:solidFill>
                  <a:srgbClr val="0070C0"/>
                </a:solidFill>
              </a:rPr>
              <a:t>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Read and write </a:t>
            </a:r>
            <a:r>
              <a:rPr lang="en-US" sz="3600" b="1" i="1" dirty="0">
                <a:solidFill>
                  <a:srgbClr val="FF0000"/>
                </a:solidFill>
              </a:rPr>
              <a:t>True</a:t>
            </a:r>
            <a:r>
              <a:rPr lang="en-US" sz="3600" i="1" dirty="0">
                <a:solidFill>
                  <a:srgbClr val="FF0000"/>
                </a:solidFill>
              </a:rPr>
              <a:t> or </a:t>
            </a:r>
            <a:r>
              <a:rPr lang="en-US" sz="3600" b="1" i="1" dirty="0">
                <a:solidFill>
                  <a:srgbClr val="FF0000"/>
                </a:solidFill>
              </a:rPr>
              <a:t>False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66" y="3534908"/>
            <a:ext cx="9520653" cy="2603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493" y="2829756"/>
            <a:ext cx="6449093" cy="54094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705537" y="4026273"/>
            <a:ext cx="12123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1415" y="4034837"/>
            <a:ext cx="2025691" cy="17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65471" y="4774570"/>
            <a:ext cx="3464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926572" y="4774570"/>
            <a:ext cx="1018812" cy="10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17142" y="5380745"/>
            <a:ext cx="20531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60047" y="5380748"/>
            <a:ext cx="1727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63757" y="6118774"/>
            <a:ext cx="2243164" cy="194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720996" y="6108500"/>
            <a:ext cx="2357898" cy="85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78937" y="6129044"/>
            <a:ext cx="1727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7402" y="739739"/>
            <a:ext cx="1194901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b="0" i="1" dirty="0">
                <a:solidFill>
                  <a:srgbClr val="0070C0"/>
                </a:solidFill>
                <a:effectLst/>
              </a:rPr>
              <a:t>The festival happens every spring. 				__________</a:t>
            </a:r>
          </a:p>
          <a:p>
            <a:pPr marL="342900" indent="-342900">
              <a:buAutoNum type="arabicPeriod"/>
            </a:pPr>
            <a:r>
              <a:rPr lang="en-US" sz="3200" b="0" i="1" dirty="0">
                <a:solidFill>
                  <a:srgbClr val="0070C0"/>
                </a:solidFill>
                <a:effectLst/>
              </a:rPr>
              <a:t>The </a:t>
            </a:r>
            <a:r>
              <a:rPr lang="en-US" sz="3200" b="0" i="1" dirty="0" err="1">
                <a:solidFill>
                  <a:srgbClr val="0070C0"/>
                </a:solidFill>
                <a:effectLst/>
              </a:rPr>
              <a:t>Trương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 brothers won a mud ball wrestling game. __________</a:t>
            </a:r>
          </a:p>
          <a:p>
            <a:pPr marL="342900" indent="-342900">
              <a:buAutoNum type="arabicPeriod"/>
            </a:pPr>
            <a:r>
              <a:rPr lang="en-US" sz="3200" b="0" i="1" dirty="0">
                <a:solidFill>
                  <a:srgbClr val="0070C0"/>
                </a:solidFill>
                <a:effectLst/>
              </a:rPr>
              <a:t>Three teams play for two hours. 				 __________</a:t>
            </a:r>
          </a:p>
          <a:p>
            <a:pPr marL="342900" indent="-342900">
              <a:buAutoNum type="arabicPeriod"/>
            </a:pPr>
            <a:r>
              <a:rPr lang="en-US" sz="3200" b="0" i="1" dirty="0">
                <a:solidFill>
                  <a:srgbClr val="0070C0"/>
                </a:solidFill>
                <a:effectLst/>
              </a:rPr>
              <a:t>The villagers pray for good weather to grow rice. 	__________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81905" y="1263403"/>
            <a:ext cx="12131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08558" y="1253585"/>
            <a:ext cx="2027100" cy="4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20608" y="1697068"/>
            <a:ext cx="34664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89949" y="1734889"/>
            <a:ext cx="1019520" cy="25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1918" y="2706365"/>
            <a:ext cx="2818869" cy="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95050" y="2706368"/>
            <a:ext cx="21762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98401" y="3458971"/>
            <a:ext cx="2244724" cy="48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55560" y="3434120"/>
            <a:ext cx="2359538" cy="21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13940" y="3454664"/>
            <a:ext cx="17289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2831689"/>
            <a:ext cx="12226412" cy="40012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This festival takes place in the village of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Vân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, in the north of Vietnam.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It happens every two years, in the spring. The festival celebrates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the victory of the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Trương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brothers. Over 1,500 years ago, the brothers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defeat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ed some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demon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 in a mud ball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wrestling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game. During the festival, two teams play for three hours. The teams score by carrying a heavy wooden ball to one end of a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muddy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field. At the festival, the locals pray for good weather for the rice-growing season. It is really exciting and really messy!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45" y="311239"/>
            <a:ext cx="5784492" cy="48486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6925506" y="2706365"/>
            <a:ext cx="1667888" cy="73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488129" y="673302"/>
            <a:ext cx="172468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911041" y="3795230"/>
            <a:ext cx="4804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453715" y="1169831"/>
            <a:ext cx="172468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True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6981" y="4306454"/>
            <a:ext cx="5604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741" y="4783319"/>
            <a:ext cx="8722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536683" y="4303561"/>
            <a:ext cx="2157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458633" y="1695858"/>
            <a:ext cx="172468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False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78175" y="2239331"/>
            <a:ext cx="20052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38183" y="2222051"/>
            <a:ext cx="16431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7657" y="5284688"/>
            <a:ext cx="5064451" cy="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9409469" y="2148141"/>
            <a:ext cx="172468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True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9459074" y="5761627"/>
            <a:ext cx="2339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8824" y="6263075"/>
            <a:ext cx="7580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eckanswer4">
            <a:hlinkClick r:id="" action="ppaction://noaction" highlightClick="1">
              <a:snd r:embed="rId4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775" y="311150"/>
            <a:ext cx="1580515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4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60" y="353668"/>
            <a:ext cx="1793666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6169" y="931420"/>
            <a:ext cx="890994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</a:rPr>
              <a:t>Listen and repeat.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9504" y="1636683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temple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templ</a:t>
            </a:r>
            <a:r>
              <a:rPr lang="en-US" sz="3600" dirty="0"/>
              <a:t>/ </a:t>
            </a:r>
            <a:r>
              <a:rPr lang="en-US" sz="3600" dirty="0" err="1"/>
              <a:t>đền</a:t>
            </a:r>
            <a:r>
              <a:rPr lang="en-US" sz="3600" dirty="0"/>
              <a:t> </a:t>
            </a:r>
            <a:r>
              <a:rPr lang="en-US" sz="3600" dirty="0" err="1"/>
              <a:t>thờ</a:t>
            </a:r>
            <a:r>
              <a:rPr lang="en-US" sz="3600" dirty="0"/>
              <a:t>, </a:t>
            </a:r>
            <a:r>
              <a:rPr lang="en-US" sz="3600" dirty="0" err="1"/>
              <a:t>miếu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6095" y="2438012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defeat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dɪˈfiːt</a:t>
            </a:r>
            <a:r>
              <a:rPr lang="en-US" sz="3600" dirty="0"/>
              <a:t>/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bại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1681" y="3209845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demon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diːmən</a:t>
            </a:r>
            <a:r>
              <a:rPr lang="en-US" sz="3600" dirty="0"/>
              <a:t>/ ma </a:t>
            </a:r>
            <a:r>
              <a:rPr lang="en-US" sz="3600" dirty="0" err="1"/>
              <a:t>quỷ</a:t>
            </a:r>
            <a:r>
              <a:rPr lang="en-US" sz="3600" dirty="0"/>
              <a:t>, </a:t>
            </a:r>
            <a:r>
              <a:rPr lang="en-US" sz="3600" dirty="0" err="1"/>
              <a:t>yêu</a:t>
            </a:r>
            <a:r>
              <a:rPr lang="en-US" sz="3600" dirty="0"/>
              <a:t> ma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6599" y="3991511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mud </a:t>
            </a:r>
            <a:r>
              <a:rPr lang="en-US" sz="3600" dirty="0"/>
              <a:t>(n) /</a:t>
            </a:r>
            <a:r>
              <a:rPr lang="en-US" sz="3600" dirty="0" err="1">
                <a:solidFill>
                  <a:srgbClr val="FF0000"/>
                </a:solidFill>
              </a:rPr>
              <a:t>mʌd</a:t>
            </a:r>
            <a:r>
              <a:rPr lang="en-US" sz="3600" dirty="0"/>
              <a:t>/ </a:t>
            </a:r>
            <a:r>
              <a:rPr lang="en-US" sz="3600" dirty="0" err="1"/>
              <a:t>bùn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1681" y="4832172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muddy </a:t>
            </a:r>
            <a:r>
              <a:rPr lang="en-US" sz="3600" dirty="0"/>
              <a:t>(adj)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mʌdi</a:t>
            </a:r>
            <a:r>
              <a:rPr lang="en-US" sz="3600" dirty="0"/>
              <a:t>/ </a:t>
            </a:r>
            <a:r>
              <a:rPr lang="en-US" sz="3600" dirty="0" err="1"/>
              <a:t>lầy</a:t>
            </a:r>
            <a:r>
              <a:rPr lang="en-US" sz="3600" dirty="0"/>
              <a:t> </a:t>
            </a:r>
            <a:r>
              <a:rPr lang="en-US" sz="3600" dirty="0" err="1"/>
              <a:t>lội</a:t>
            </a:r>
            <a:r>
              <a:rPr lang="en-US" sz="3600" dirty="0"/>
              <a:t>,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bùn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6764" y="5564678"/>
            <a:ext cx="113625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	</a:t>
            </a:r>
            <a:r>
              <a:rPr lang="en-US" sz="3600" i="1" dirty="0">
                <a:solidFill>
                  <a:srgbClr val="0070C0"/>
                </a:solidFill>
              </a:rPr>
              <a:t>wrestling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reslɪŋ</a:t>
            </a:r>
            <a:r>
              <a:rPr lang="en-US" sz="3600" dirty="0"/>
              <a:t>/ </a:t>
            </a:r>
            <a:r>
              <a:rPr lang="en-US" sz="3600" dirty="0" err="1"/>
              <a:t>môn</a:t>
            </a:r>
            <a:r>
              <a:rPr lang="en-US" sz="3600" dirty="0"/>
              <a:t> </a:t>
            </a:r>
            <a:r>
              <a:rPr lang="en-US" sz="3600" dirty="0" err="1"/>
              <a:t>đấu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0195" y="323536"/>
            <a:ext cx="632890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READING VOCABULARY</a:t>
            </a:r>
          </a:p>
        </p:txBody>
      </p:sp>
      <p:sp>
        <p:nvSpPr>
          <p:cNvPr id="13" name="Rectangle 36">
            <a:hlinkClick r:id="" action="ppaction://noaction">
              <a:snd r:embed="rId2" name="temple. ..wav"/>
            </a:hlinkClick>
          </p:cNvPr>
          <p:cNvSpPr>
            <a:spLocks noChangeArrowheads="1"/>
          </p:cNvSpPr>
          <p:nvPr/>
        </p:nvSpPr>
        <p:spPr bwMode="auto">
          <a:xfrm>
            <a:off x="970774" y="1718452"/>
            <a:ext cx="142155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4" name="Rectangle 36">
            <a:hlinkClick r:id="" action="ppaction://noaction">
              <a:snd r:embed="rId3" name="defeat. ..wav"/>
            </a:hlinkClick>
          </p:cNvPr>
          <p:cNvSpPr>
            <a:spLocks noChangeArrowheads="1"/>
          </p:cNvSpPr>
          <p:nvPr/>
        </p:nvSpPr>
        <p:spPr bwMode="auto">
          <a:xfrm>
            <a:off x="995355" y="2509950"/>
            <a:ext cx="142155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5" name="Rectangle 36">
            <a:hlinkClick r:id="" action="ppaction://noaction">
              <a:snd r:embed="rId4" name="demon. ..wav"/>
            </a:hlinkClick>
          </p:cNvPr>
          <p:cNvSpPr>
            <a:spLocks noChangeArrowheads="1"/>
          </p:cNvSpPr>
          <p:nvPr/>
        </p:nvSpPr>
        <p:spPr bwMode="auto">
          <a:xfrm>
            <a:off x="951109" y="3301447"/>
            <a:ext cx="142155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6" name="Rectangle 36">
            <a:hlinkClick r:id="" action="ppaction://noaction">
              <a:snd r:embed="rId5" name="mud. ..wav"/>
            </a:hlinkClick>
          </p:cNvPr>
          <p:cNvSpPr>
            <a:spLocks noChangeArrowheads="1"/>
          </p:cNvSpPr>
          <p:nvPr/>
        </p:nvSpPr>
        <p:spPr bwMode="auto">
          <a:xfrm>
            <a:off x="894735" y="4092944"/>
            <a:ext cx="1430427" cy="4298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7" name="Rectangle 36">
            <a:hlinkClick r:id="" action="ppaction://noaction">
              <a:snd r:embed="rId6" name="muddy. ..wav"/>
            </a:hlinkClick>
          </p:cNvPr>
          <p:cNvSpPr>
            <a:spLocks noChangeArrowheads="1"/>
          </p:cNvSpPr>
          <p:nvPr/>
        </p:nvSpPr>
        <p:spPr bwMode="auto">
          <a:xfrm>
            <a:off x="948812" y="4953267"/>
            <a:ext cx="1430427" cy="4298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8" name="Rectangle 36">
            <a:hlinkClick r:id="" action="ppaction://noaction">
              <a:snd r:embed="rId7" name="wrestling. ..wav"/>
            </a:hlinkClick>
          </p:cNvPr>
          <p:cNvSpPr>
            <a:spLocks noChangeArrowheads="1"/>
          </p:cNvSpPr>
          <p:nvPr/>
        </p:nvSpPr>
        <p:spPr bwMode="auto">
          <a:xfrm>
            <a:off x="1101212" y="5715268"/>
            <a:ext cx="1430427" cy="4298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mple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feat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mon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d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uddy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estling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510" y="1104047"/>
            <a:ext cx="10904695" cy="77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60" y="353668"/>
            <a:ext cx="1793666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602" y="2159668"/>
            <a:ext cx="5670795" cy="4184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"/>
            <a:ext cx="9951720" cy="61226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292" y="1212349"/>
            <a:ext cx="11949010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srgbClr val="002060"/>
                </a:solidFill>
                <a:effectLst/>
              </a:rPr>
              <a:t> The _______ _______ is the most exciting part of </a:t>
            </a:r>
            <a:r>
              <a:rPr lang="en-US" sz="3600" dirty="0" err="1">
                <a:solidFill>
                  <a:srgbClr val="002060"/>
                </a:solidFill>
              </a:rPr>
              <a:t>Sene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Dolta</a:t>
            </a:r>
            <a:r>
              <a:rPr lang="en-US" sz="3600" dirty="0">
                <a:solidFill>
                  <a:srgbClr val="002060"/>
                </a:solidFill>
              </a:rPr>
              <a:t> festival in An </a:t>
            </a:r>
            <a:r>
              <a:rPr lang="en-US" sz="3600" dirty="0" err="1">
                <a:solidFill>
                  <a:srgbClr val="002060"/>
                </a:solidFill>
              </a:rPr>
              <a:t>Giang</a:t>
            </a:r>
            <a:r>
              <a:rPr lang="en-US" sz="3600" dirty="0">
                <a:solidFill>
                  <a:srgbClr val="002060"/>
                </a:solidFill>
              </a:rPr>
              <a:t> province.</a:t>
            </a:r>
            <a:endParaRPr lang="en-US" sz="3600" dirty="0">
              <a:solidFill>
                <a:srgbClr val="002060"/>
              </a:solidFill>
              <a:effectLst/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 After</a:t>
            </a:r>
            <a:r>
              <a:rPr lang="en-US" sz="3600" dirty="0">
                <a:solidFill>
                  <a:srgbClr val="002060"/>
                </a:solidFill>
                <a:effectLst/>
              </a:rPr>
              <a:t> the game in the field, all the kids were covered in ___________.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 If we ___________ that team in the final, we’ll be the champions for the first time!</a:t>
            </a:r>
            <a:endParaRPr lang="en-US" sz="3600" dirty="0">
              <a:solidFill>
                <a:srgbClr val="002060"/>
              </a:solidFill>
              <a:effectLst/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002060"/>
                </a:solidFill>
                <a:effectLst/>
              </a:rPr>
              <a:t> Don't bring those ___________ boots inside! They’re dirty.</a:t>
            </a:r>
            <a:endParaRPr lang="en-US" sz="36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3600" b="0" dirty="0">
                <a:solidFill>
                  <a:srgbClr val="002060"/>
                </a:solidFill>
                <a:effectLst/>
              </a:rPr>
              <a:t> The villagers _______ _______ good weather for the </a:t>
            </a:r>
            <a:br>
              <a:rPr lang="en-US" sz="3600" b="0" dirty="0">
                <a:solidFill>
                  <a:srgbClr val="002060"/>
                </a:solidFill>
                <a:effectLst/>
              </a:rPr>
            </a:br>
            <a:r>
              <a:rPr lang="en-US" sz="3600" b="0" dirty="0">
                <a:solidFill>
                  <a:srgbClr val="002060"/>
                </a:solidFill>
                <a:effectLst/>
              </a:rPr>
              <a:t>rice-growing season.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743" y="421240"/>
            <a:ext cx="11969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FF0000"/>
                </a:solidFill>
              </a:rPr>
              <a:t>Complete the sentences using the Vocabulary in today’s lesson: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0047" y="1232772"/>
            <a:ext cx="286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bull	    race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907" y="2844096"/>
            <a:ext cx="286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mud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049" y="3398908"/>
            <a:ext cx="286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defeat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4196" y="4521619"/>
            <a:ext cx="286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muddy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7602" y="5019306"/>
            <a:ext cx="395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pray		for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420" y="1987419"/>
            <a:ext cx="8939244" cy="39649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0673" y="2228671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Focusing on listening and reading activities about festivals in Vietnam.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60559" y="1695121"/>
            <a:ext cx="10725150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today’s lesson.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exercises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 on </a:t>
            </a:r>
            <a:r>
              <a:rPr lang="en-US" sz="3600" i="1" dirty="0">
                <a:solidFill>
                  <a:srgbClr val="0070C0"/>
                </a:solidFill>
              </a:rPr>
              <a:t>page 48.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music festival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55" y="1539550"/>
            <a:ext cx="6258509" cy="4172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film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90" y="1429949"/>
            <a:ext cx="6438900" cy="429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street food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16" y="1688840"/>
            <a:ext cx="7589593" cy="348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book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4" y="1511993"/>
            <a:ext cx="6451178" cy="41891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690" y="365507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kind of festival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10" y="578609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flower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1613611"/>
            <a:ext cx="5972852" cy="398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1216</Words>
  <Application>Microsoft Office PowerPoint</Application>
  <PresentationFormat>Widescreen</PresentationFormat>
  <Paragraphs>158</Paragraphs>
  <Slides>43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236</cp:revision>
  <dcterms:created xsi:type="dcterms:W3CDTF">2020-12-08T03:17:00Z</dcterms:created>
  <dcterms:modified xsi:type="dcterms:W3CDTF">2023-07-26T07:40:22Z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915D3F79112547D19B327DB3F86F934F</vt:lpwstr>
  </property>
  <property fmtid="{D5CDD505-2E9C-101B-9397-08002B2CF9AE}" pid="3" name="KSOProductBuildVer">
    <vt:lpwstr>1033-11.2.0.11486</vt:lpwstr>
  </property>
</Properties>
</file>