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16"/>
  </p:notesMasterIdLst>
  <p:sldIdLst>
    <p:sldId id="283" r:id="rId2"/>
    <p:sldId id="2975" r:id="rId3"/>
    <p:sldId id="2990" r:id="rId4"/>
    <p:sldId id="2994" r:id="rId5"/>
    <p:sldId id="2995" r:id="rId6"/>
    <p:sldId id="2991" r:id="rId7"/>
    <p:sldId id="2992" r:id="rId8"/>
    <p:sldId id="2979" r:id="rId9"/>
    <p:sldId id="2996" r:id="rId10"/>
    <p:sldId id="2997" r:id="rId11"/>
    <p:sldId id="2976" r:id="rId12"/>
    <p:sldId id="2985" r:id="rId13"/>
    <p:sldId id="2986" r:id="rId14"/>
    <p:sldId id="28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5A3049"/>
    <a:srgbClr val="5B2F56"/>
    <a:srgbClr val="FF6600"/>
    <a:srgbClr val="0998D7"/>
    <a:srgbClr val="FF3399"/>
    <a:srgbClr val="FFFFFF"/>
    <a:srgbClr val="0000FF"/>
    <a:srgbClr val="3DC3EC"/>
    <a:srgbClr val="F3E8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406" autoAdjust="0"/>
    <p:restoredTop sz="95262" autoAdjust="0"/>
  </p:normalViewPr>
  <p:slideViewPr>
    <p:cSldViewPr snapToGrid="0">
      <p:cViewPr varScale="1">
        <p:scale>
          <a:sx n="79" d="100"/>
          <a:sy n="79" d="100"/>
        </p:scale>
        <p:origin x="86" y="6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D21363-4EE3-49AE-BA04-164DB83892F6}" type="datetimeFigureOut">
              <a:rPr lang="en-GB" smtClean="0"/>
              <a:t>28/02/2023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B0E19-C2A7-4FE4-8BEE-17463F03FF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0977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9243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8269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739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685EC51D-0A5F-4380-9F93-B48BC9E2F629}"/>
              </a:ext>
            </a:extLst>
          </p:cNvPr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2675CD-4B91-48AB-8C45-393DFC0E13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10475" y="299106"/>
            <a:ext cx="589731" cy="52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19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2">
            <a:extLst>
              <a:ext uri="{FF2B5EF4-FFF2-40B4-BE49-F238E27FC236}">
                <a16:creationId xmlns:a16="http://schemas.microsoft.com/office/drawing/2014/main" id="{56ADBEA9-4753-4216-B9C7-0BC18E10E9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112" y="0"/>
            <a:ext cx="12222112" cy="6874938"/>
          </a:xfrm>
          <a:prstGeom prst="rect">
            <a:avLst/>
          </a:prstGeom>
        </p:spPr>
      </p:pic>
      <p:pic>
        <p:nvPicPr>
          <p:cNvPr id="8" name="图片 5">
            <a:extLst>
              <a:ext uri="{FF2B5EF4-FFF2-40B4-BE49-F238E27FC236}">
                <a16:creationId xmlns:a16="http://schemas.microsoft.com/office/drawing/2014/main" id="{886C449E-54D0-4036-A6FC-F78B85EBA9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30112" y="5067014"/>
            <a:ext cx="1673053" cy="1807924"/>
          </a:xfrm>
          <a:prstGeom prst="rect">
            <a:avLst/>
          </a:prstGeom>
        </p:spPr>
      </p:pic>
      <p:pic>
        <p:nvPicPr>
          <p:cNvPr id="13" name="图片 35">
            <a:extLst>
              <a:ext uri="{FF2B5EF4-FFF2-40B4-BE49-F238E27FC236}">
                <a16:creationId xmlns:a16="http://schemas.microsoft.com/office/drawing/2014/main" id="{A2344DCD-4835-48C5-AF8F-BE9F9742C16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30112" y="-1"/>
            <a:ext cx="12222112" cy="2939742"/>
          </a:xfrm>
          <a:prstGeom prst="rect">
            <a:avLst/>
          </a:prstGeom>
        </p:spPr>
      </p:pic>
      <p:pic>
        <p:nvPicPr>
          <p:cNvPr id="14" name="图片 4">
            <a:extLst>
              <a:ext uri="{FF2B5EF4-FFF2-40B4-BE49-F238E27FC236}">
                <a16:creationId xmlns:a16="http://schemas.microsoft.com/office/drawing/2014/main" id="{9D304ACA-2F41-447E-83BB-1A6BD5FABAD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223" y="441177"/>
            <a:ext cx="3674789" cy="121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747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1398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753" r:id="rId2"/>
    <p:sldLayoutId id="2147483774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png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11" Type="http://schemas.openxmlformats.org/officeDocument/2006/relationships/image" Target="../media/image13.svg"/><Relationship Id="rId5" Type="http://schemas.openxmlformats.org/officeDocument/2006/relationships/image" Target="../media/image8.png"/><Relationship Id="rId10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openxmlformats.org/officeDocument/2006/relationships/image" Target="../media/image11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17.sv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22.sv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3">
            <a:extLst>
              <a:ext uri="{FF2B5EF4-FFF2-40B4-BE49-F238E27FC236}">
                <a16:creationId xmlns:a16="http://schemas.microsoft.com/office/drawing/2014/main" id="{0AE030E9-A166-45CC-B296-E2C0C2E9EB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642" y="3981542"/>
            <a:ext cx="12658374" cy="2919953"/>
          </a:xfrm>
          <a:prstGeom prst="rect">
            <a:avLst/>
          </a:prstGeom>
        </p:spPr>
      </p:pic>
      <p:pic>
        <p:nvPicPr>
          <p:cNvPr id="7" name="图片 16">
            <a:extLst>
              <a:ext uri="{FF2B5EF4-FFF2-40B4-BE49-F238E27FC236}">
                <a16:creationId xmlns:a16="http://schemas.microsoft.com/office/drawing/2014/main" id="{518D1F5A-E2AF-49C3-B33D-F69466F1128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024" y="786559"/>
            <a:ext cx="1664763" cy="1512215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06E0BD0B-F434-4271-8D74-77148136C497}"/>
              </a:ext>
            </a:extLst>
          </p:cNvPr>
          <p:cNvGrpSpPr/>
          <p:nvPr/>
        </p:nvGrpSpPr>
        <p:grpSpPr>
          <a:xfrm>
            <a:off x="-377351" y="536249"/>
            <a:ext cx="7692551" cy="1896222"/>
            <a:chOff x="-377351" y="411603"/>
            <a:chExt cx="7692551" cy="1347838"/>
          </a:xfrm>
        </p:grpSpPr>
        <p:pic>
          <p:nvPicPr>
            <p:cNvPr id="14" name="Picture 6">
              <a:extLst>
                <a:ext uri="{FF2B5EF4-FFF2-40B4-BE49-F238E27FC236}">
                  <a16:creationId xmlns:a16="http://schemas.microsoft.com/office/drawing/2014/main" id="{19A7F051-55E6-45B2-AF0C-5B8B4BC177F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 flipH="1">
              <a:off x="0" y="445303"/>
              <a:ext cx="7315200" cy="1314138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26C37ED-D01A-4235-A17D-5A9FD74D8599}"/>
                </a:ext>
              </a:extLst>
            </p:cNvPr>
            <p:cNvSpPr/>
            <p:nvPr/>
          </p:nvSpPr>
          <p:spPr>
            <a:xfrm>
              <a:off x="-377351" y="411603"/>
              <a:ext cx="6786880" cy="9212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342900">
                <a:lnSpc>
                  <a:spcPts val="5000"/>
                </a:lnSpc>
              </a:pPr>
              <a:r>
                <a:rPr lang="en-US" sz="3200" b="1" dirty="0" smtClean="0">
                  <a:solidFill>
                    <a:schemeClr val="bg1"/>
                  </a:solidFill>
                  <a:latin typeface="SVN-Adam Gorry" panose="02040603050506020204" pitchFamily="18" charset="0"/>
                  <a:cs typeface="Times New Roman" panose="02020603050405020304" pitchFamily="18" charset="0"/>
                </a:rPr>
                <a:t>CHỦ ĐỀ </a:t>
              </a:r>
              <a:r>
                <a:rPr lang="vi-VN" sz="3200" b="1" dirty="0" smtClean="0">
                  <a:solidFill>
                    <a:schemeClr val="bg1"/>
                  </a:solidFill>
                  <a:latin typeface="SVN-Adam Gorry" panose="02040603050506020204" pitchFamily="18" charset="0"/>
                  <a:cs typeface="Times New Roman" panose="02020603050405020304" pitchFamily="18" charset="0"/>
                </a:rPr>
                <a:t>6. GIẢI QUYẾT VẤN ĐỀ VỚI SỰ TRỢ GIÚP CỦA MÁY TÍNH</a:t>
              </a:r>
              <a:endParaRPr lang="vi-VN" sz="3200" b="1" dirty="0">
                <a:solidFill>
                  <a:schemeClr val="bg1"/>
                </a:solidFill>
                <a:latin typeface="SVN-Avo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F19FA2C-A11B-4795-BBB2-633FB0348271}"/>
              </a:ext>
            </a:extLst>
          </p:cNvPr>
          <p:cNvGrpSpPr/>
          <p:nvPr/>
        </p:nvGrpSpPr>
        <p:grpSpPr>
          <a:xfrm>
            <a:off x="939223" y="2016666"/>
            <a:ext cx="8789380" cy="1898458"/>
            <a:chOff x="1114157" y="1433245"/>
            <a:chExt cx="8789380" cy="1940925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92D79674-3A3B-45E5-BAFD-BC63F7E6954B}"/>
                </a:ext>
              </a:extLst>
            </p:cNvPr>
            <p:cNvSpPr/>
            <p:nvPr/>
          </p:nvSpPr>
          <p:spPr>
            <a:xfrm>
              <a:off x="2315149" y="1595923"/>
              <a:ext cx="7305341" cy="1429330"/>
            </a:xfrm>
            <a:prstGeom prst="roundRect">
              <a:avLst/>
            </a:prstGeom>
            <a:solidFill>
              <a:srgbClr val="FEF8E6"/>
            </a:solidFill>
            <a:ln w="38100">
              <a:solidFill>
                <a:srgbClr val="224B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3" name="Picture 3">
              <a:extLst>
                <a:ext uri="{FF2B5EF4-FFF2-40B4-BE49-F238E27FC236}">
                  <a16:creationId xmlns:a16="http://schemas.microsoft.com/office/drawing/2014/main" id="{583E47A7-B17E-4277-BF97-D54AD1FE53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1114157" y="1433245"/>
              <a:ext cx="2076866" cy="1940925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C291F0A-6538-47EE-8BBD-8BA2D20B5E24}"/>
                </a:ext>
              </a:extLst>
            </p:cNvPr>
            <p:cNvSpPr/>
            <p:nvPr/>
          </p:nvSpPr>
          <p:spPr>
            <a:xfrm>
              <a:off x="1652503" y="1653012"/>
              <a:ext cx="1000174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sz="2800" b="1" dirty="0">
                  <a:latin typeface="SVN-SAF" panose="02040603050506020204" pitchFamily="18" charset="0"/>
                  <a:cs typeface="Times New Roman" panose="02020603050405020304" pitchFamily="18" charset="0"/>
                </a:rPr>
                <a:t>BÀI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4F81E7C-61C6-4C40-8233-25CADD491953}"/>
                </a:ext>
              </a:extLst>
            </p:cNvPr>
            <p:cNvSpPr/>
            <p:nvPr/>
          </p:nvSpPr>
          <p:spPr>
            <a:xfrm>
              <a:off x="1480875" y="2021418"/>
              <a:ext cx="1314978" cy="10038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vi-VN" sz="4400" b="1" dirty="0" smtClean="0">
                  <a:latin typeface="UVF Salome" panose="02000503040000020003" pitchFamily="50" charset="0"/>
                  <a:cs typeface="Times New Roman" panose="02020603050405020304" pitchFamily="18" charset="0"/>
                </a:rPr>
                <a:t>14</a:t>
              </a:r>
              <a:endParaRPr lang="vi-VN" sz="4400" b="1" dirty="0">
                <a:latin typeface="UVF Salome" panose="02000503040000020003" pitchFamily="50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C15C19C-ABFA-453A-87E1-6BF74BA5C22E}"/>
                </a:ext>
              </a:extLst>
            </p:cNvPr>
            <p:cNvSpPr/>
            <p:nvPr/>
          </p:nvSpPr>
          <p:spPr>
            <a:xfrm>
              <a:off x="2652677" y="1472785"/>
              <a:ext cx="7250860" cy="16047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vi-VN" sz="3200" b="1" dirty="0">
                  <a:solidFill>
                    <a:srgbClr val="92D050"/>
                  </a:solidFill>
                  <a:latin typeface="SVN-Androgyne"/>
                  <a:cs typeface="Times New Roman" panose="02020603050405020304" pitchFamily="18" charset="0"/>
                </a:rPr>
                <a:t>KHÁM PHÁ MÔI TRƯỜNG LẬP TRÌNH TRỰC QUAN</a:t>
              </a: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57955457-D0E6-4E6D-AF78-2DE3F8CB0EB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2402" y="2491800"/>
            <a:ext cx="589731" cy="520622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9624101" y="23050"/>
            <a:ext cx="3133991" cy="685556"/>
            <a:chOff x="9414551" y="266944"/>
            <a:chExt cx="3133991" cy="685556"/>
          </a:xfrm>
        </p:grpSpPr>
        <p:sp>
          <p:nvSpPr>
            <p:cNvPr id="2" name="Rectangle 1"/>
            <p:cNvSpPr/>
            <p:nvPr/>
          </p:nvSpPr>
          <p:spPr>
            <a:xfrm>
              <a:off x="10001250" y="373030"/>
              <a:ext cx="1960595" cy="57947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C15C19C-ABFA-453A-87E1-6BF74BA5C22E}"/>
                </a:ext>
              </a:extLst>
            </p:cNvPr>
            <p:cNvSpPr/>
            <p:nvPr/>
          </p:nvSpPr>
          <p:spPr>
            <a:xfrm>
              <a:off x="9414551" y="266944"/>
              <a:ext cx="3133991" cy="6588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vi-VN" sz="2800" b="1" dirty="0" smtClean="0">
                  <a:solidFill>
                    <a:schemeClr val="bg1"/>
                  </a:solidFill>
                  <a:latin typeface="SVN-Androgyne"/>
                  <a:cs typeface="Times New Roman" panose="02020603050405020304" pitchFamily="18" charset="0"/>
                </a:rPr>
                <a:t>TIN HỌC 4 </a:t>
              </a:r>
              <a:endParaRPr lang="vi-VN" sz="2800" b="1" dirty="0">
                <a:solidFill>
                  <a:schemeClr val="bg1"/>
                </a:solidFill>
                <a:latin typeface="SVN-Androgyne"/>
                <a:cs typeface="Times New Roman" panose="02020603050405020304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136004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881279" y="1013817"/>
            <a:ext cx="10217981" cy="4708981"/>
            <a:chOff x="764547" y="391247"/>
            <a:chExt cx="10217981" cy="4708981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9558349-1F9F-48F3-830E-5BABDBF449D9}"/>
                </a:ext>
              </a:extLst>
            </p:cNvPr>
            <p:cNvSpPr/>
            <p:nvPr/>
          </p:nvSpPr>
          <p:spPr>
            <a:xfrm>
              <a:off x="764547" y="391247"/>
              <a:ext cx="10217981" cy="47089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342900">
                <a:lnSpc>
                  <a:spcPct val="150000"/>
                </a:lnSpc>
              </a:pPr>
              <a:r>
                <a:rPr lang="vi-VN" sz="2000" i="1" dirty="0">
                  <a:solidFill>
                    <a:schemeClr val="accent6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Bước 6: </a:t>
              </a:r>
              <a:r>
                <a:rPr lang="vi-VN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Tương tự bước 5, kéo thả lệnh </a:t>
              </a:r>
              <a:r>
                <a:rPr lang="vi-VN" sz="2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               </a:t>
              </a:r>
              <a:r>
                <a:rPr lang="vi-VN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vào chương trình và thay đổi góc quay thành 90 độ</a:t>
              </a:r>
              <a:r>
                <a:rPr lang="vi-VN" sz="2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algn="just" defTabSz="342900">
                <a:lnSpc>
                  <a:spcPct val="150000"/>
                </a:lnSpc>
              </a:pPr>
              <a:r>
                <a:rPr lang="vi-VN" sz="2000" i="1" dirty="0" smtClean="0">
                  <a:solidFill>
                    <a:schemeClr val="accent6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Bước </a:t>
              </a:r>
              <a:r>
                <a:rPr lang="vi-VN" sz="2000" i="1" dirty="0">
                  <a:solidFill>
                    <a:schemeClr val="accent6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7: </a:t>
              </a:r>
              <a:r>
                <a:rPr lang="vi-VN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Nháy chuột vào nhóm lệnh </a:t>
              </a:r>
              <a:r>
                <a:rPr lang="vi-VN" sz="2000" dirty="0">
                  <a:solidFill>
                    <a:schemeClr val="accent6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Điều </a:t>
              </a:r>
              <a:r>
                <a:rPr lang="vi-VN" sz="2000" dirty="0" smtClean="0">
                  <a:solidFill>
                    <a:schemeClr val="accent6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khiển             </a:t>
              </a:r>
              <a:r>
                <a:rPr lang="vi-VN" sz="2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, </a:t>
              </a:r>
              <a:r>
                <a:rPr lang="vi-VN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kéo thả lệnh  </a:t>
              </a:r>
              <a:r>
                <a:rPr lang="vi-VN" sz="2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             đặt </a:t>
              </a:r>
              <a:r>
                <a:rPr lang="vi-VN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nối tiếp sau lệnh ở bước 6</a:t>
              </a:r>
              <a:r>
                <a:rPr lang="vi-VN" sz="2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algn="just" defTabSz="342900">
                <a:lnSpc>
                  <a:spcPct val="150000"/>
                </a:lnSpc>
              </a:pPr>
              <a:r>
                <a:rPr lang="vi-VN" sz="2000" i="1" dirty="0" smtClean="0">
                  <a:solidFill>
                    <a:schemeClr val="accent6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Bước </a:t>
              </a:r>
              <a:r>
                <a:rPr lang="vi-VN" sz="2000" i="1" dirty="0">
                  <a:solidFill>
                    <a:schemeClr val="accent6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8: </a:t>
              </a:r>
              <a:r>
                <a:rPr lang="vi-VN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Lặp lại các bước 5, 6, 7 để tiếp tục đưa các lệnh vào vùng tạo chương trình</a:t>
              </a:r>
              <a:r>
                <a:rPr lang="vi-VN" sz="2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algn="just" defTabSz="342900">
                <a:lnSpc>
                  <a:spcPct val="150000"/>
                </a:lnSpc>
              </a:pPr>
              <a:r>
                <a:rPr lang="vi-VN" sz="2000" i="1" dirty="0" smtClean="0">
                  <a:solidFill>
                    <a:schemeClr val="accent6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Bước </a:t>
              </a:r>
              <a:r>
                <a:rPr lang="vi-VN" sz="2000" i="1" dirty="0">
                  <a:solidFill>
                    <a:schemeClr val="accent6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9: </a:t>
              </a:r>
              <a:r>
                <a:rPr lang="vi-VN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Nháy chuột vào nhóm </a:t>
              </a:r>
              <a:r>
                <a:rPr lang="vi-VN" sz="2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lệnh          , </a:t>
              </a:r>
              <a:r>
                <a:rPr lang="vi-VN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kéo thả lệnh </a:t>
              </a:r>
              <a:r>
                <a:rPr lang="vi-VN" sz="2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             </a:t>
              </a:r>
              <a:r>
                <a:rPr lang="vi-VN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đặt nối tiếp sau lệnh cuối cùng ở bước 8</a:t>
              </a:r>
              <a:r>
                <a:rPr lang="vi-VN" sz="2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algn="just" defTabSz="342900">
                <a:lnSpc>
                  <a:spcPct val="150000"/>
                </a:lnSpc>
              </a:pPr>
              <a:endParaRPr lang="vi-VN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endParaRPr>
            </a:p>
            <a:p>
              <a:pPr algn="just" defTabSz="342900">
                <a:lnSpc>
                  <a:spcPct val="150000"/>
                </a:lnSpc>
              </a:pPr>
              <a:r>
                <a:rPr lang="vi-VN" sz="2000" b="1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Lưu </a:t>
              </a:r>
              <a:r>
                <a:rPr lang="vi-VN" sz="2000" b="1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ý: </a:t>
              </a:r>
              <a:r>
                <a:rPr lang="vi-VN" sz="2000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Nếu em muốn loại bỏ lệnh nào đó, em có thể kéo lệnh từ vùng tạo chương trình trả lại khu vực nhóm lệnh.</a:t>
              </a:r>
              <a:endParaRPr lang="vi-VN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36128" y="467738"/>
              <a:ext cx="1266825" cy="5334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55366" y="1283341"/>
              <a:ext cx="603825" cy="603825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550924" y="1317388"/>
              <a:ext cx="1051898" cy="569778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02829" y="2704922"/>
              <a:ext cx="634932" cy="547784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085506" y="2767093"/>
              <a:ext cx="971226" cy="4856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4366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993908" y="743051"/>
            <a:ext cx="9537500" cy="4805046"/>
            <a:chOff x="993908" y="743051"/>
            <a:chExt cx="9537500" cy="4805046"/>
          </a:xfrm>
        </p:grpSpPr>
        <p:grpSp>
          <p:nvGrpSpPr>
            <p:cNvPr id="9" name="Group 8"/>
            <p:cNvGrpSpPr/>
            <p:nvPr/>
          </p:nvGrpSpPr>
          <p:grpSpPr>
            <a:xfrm>
              <a:off x="993908" y="743051"/>
              <a:ext cx="9414688" cy="1160029"/>
              <a:chOff x="708098" y="292955"/>
              <a:chExt cx="9414688" cy="1160029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E10EB54-4731-4DD5-8421-518086FEA3E2}"/>
                  </a:ext>
                </a:extLst>
              </p:cNvPr>
              <p:cNvSpPr/>
              <p:nvPr/>
            </p:nvSpPr>
            <p:spPr>
              <a:xfrm>
                <a:off x="708098" y="317553"/>
                <a:ext cx="2267570" cy="6608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342900">
                  <a:lnSpc>
                    <a:spcPct val="150000"/>
                  </a:lnSpc>
                </a:pPr>
                <a:r>
                  <a:rPr lang="vi-VN" sz="2700" b="1" dirty="0">
                    <a:solidFill>
                      <a:schemeClr val="accent6"/>
                    </a:solidFill>
                    <a:latin typeface="Sitka Subheading" pitchFamily="2" charset="0"/>
                    <a:cs typeface="Times New Roman" panose="02020603050405020304" pitchFamily="18" charset="0"/>
                  </a:rPr>
                  <a:t>NHIỆM VỤ 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9558349-1F9F-48F3-830E-5BABDBF449D9}"/>
                  </a:ext>
                </a:extLst>
              </p:cNvPr>
              <p:cNvSpPr/>
              <p:nvPr/>
            </p:nvSpPr>
            <p:spPr>
              <a:xfrm>
                <a:off x="3091070" y="437321"/>
                <a:ext cx="7031716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342900">
                  <a:lnSpc>
                    <a:spcPct val="150000"/>
                  </a:lnSpc>
                </a:pPr>
                <a:r>
                  <a:rPr lang="vi-VN" sz="2000" b="1" dirty="0">
                    <a:latin typeface="UTM Avo" panose="02040603050506020204" pitchFamily="18" charset="0"/>
                    <a:cs typeface="Times New Roman" panose="02020603050405020304" pitchFamily="18" charset="0"/>
                  </a:rPr>
                  <a:t>Chạy chương trình “Điều khiển rô-bốt”, lưu tệp và thoát khỏi phần mềm.</a:t>
                </a:r>
                <a:endParaRPr lang="vi-VN" sz="2000" dirty="0">
                  <a:latin typeface="UTM Avo" panose="020406030505060202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Rounded Rectangle 15"/>
              <p:cNvSpPr/>
              <p:nvPr/>
            </p:nvSpPr>
            <p:spPr>
              <a:xfrm>
                <a:off x="2633869" y="522030"/>
                <a:ext cx="347618" cy="372492"/>
              </a:xfrm>
              <a:prstGeom prst="round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1E10EB54-4731-4DD5-8421-518086FEA3E2}"/>
                  </a:ext>
                </a:extLst>
              </p:cNvPr>
              <p:cNvSpPr/>
              <p:nvPr/>
            </p:nvSpPr>
            <p:spPr>
              <a:xfrm>
                <a:off x="2633869" y="292955"/>
                <a:ext cx="2267570" cy="6608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342900">
                  <a:lnSpc>
                    <a:spcPct val="150000"/>
                  </a:lnSpc>
                </a:pPr>
                <a:r>
                  <a:rPr lang="vi-VN" sz="2800" b="1" dirty="0">
                    <a:solidFill>
                      <a:schemeClr val="bg1"/>
                    </a:solidFill>
                    <a:latin typeface="Sitka Subheading" pitchFamily="2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9558349-1F9F-48F3-830E-5BABDBF449D9}"/>
                </a:ext>
              </a:extLst>
            </p:cNvPr>
            <p:cNvSpPr/>
            <p:nvPr/>
          </p:nvSpPr>
          <p:spPr>
            <a:xfrm>
              <a:off x="993908" y="1762445"/>
              <a:ext cx="9537500" cy="37856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342900">
                <a:lnSpc>
                  <a:spcPct val="150000"/>
                </a:lnSpc>
              </a:pPr>
              <a:r>
                <a:rPr lang="vi-VN" sz="2000" b="1" dirty="0" smtClean="0">
                  <a:solidFill>
                    <a:schemeClr val="accent6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Hướng dẫn:</a:t>
              </a:r>
            </a:p>
            <a:p>
              <a:pPr algn="just" defTabSz="342900">
                <a:lnSpc>
                  <a:spcPct val="150000"/>
                </a:lnSpc>
              </a:pPr>
              <a:r>
                <a:rPr lang="vi-VN" sz="2000" i="1" dirty="0">
                  <a:solidFill>
                    <a:schemeClr val="accent6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Bước 1: </a:t>
              </a:r>
              <a:r>
                <a:rPr 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Nháy chuột vào nút </a:t>
              </a:r>
              <a:r>
                <a:rPr lang="vi-VN" sz="20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lệnh         </a:t>
              </a:r>
              <a:r>
                <a:rPr 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ở góc trên bên phải để sân khấu mở rộng toàn màn hình. Nháy chuột vào nút lệnh </a:t>
              </a:r>
              <a:r>
                <a:rPr lang="vi-VN" sz="20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      </a:t>
              </a:r>
              <a:r>
                <a:rPr 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để chạy chương trình</a:t>
              </a:r>
              <a:r>
                <a:rPr lang="vi-VN" sz="20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algn="just" defTabSz="342900">
                <a:lnSpc>
                  <a:spcPct val="150000"/>
                </a:lnSpc>
              </a:pPr>
              <a:r>
                <a:rPr lang="vi-VN" sz="2000" i="1" dirty="0" smtClean="0">
                  <a:solidFill>
                    <a:schemeClr val="accent6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Bước </a:t>
              </a:r>
              <a:r>
                <a:rPr lang="vi-VN" sz="2000" i="1" dirty="0">
                  <a:solidFill>
                    <a:schemeClr val="accent6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2: </a:t>
              </a:r>
              <a:r>
                <a:rPr 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Nhấn phím ESC để quay lại màn hình Scratch.66</a:t>
              </a:r>
            </a:p>
            <a:p>
              <a:pPr algn="just" defTabSz="342900">
                <a:lnSpc>
                  <a:spcPct val="150000"/>
                </a:lnSpc>
              </a:pPr>
              <a:r>
                <a:rPr lang="vi-VN" sz="2000" i="1" dirty="0">
                  <a:solidFill>
                    <a:schemeClr val="accent6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Bước 3: </a:t>
              </a:r>
              <a:r>
                <a:rPr 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Chọn lệnh </a:t>
              </a:r>
              <a:r>
                <a:rPr lang="vi-VN" sz="2000" dirty="0">
                  <a:solidFill>
                    <a:schemeClr val="accent6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Lưu về máy tính </a:t>
              </a:r>
              <a:r>
                <a:rPr 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trong bảng chọn </a:t>
              </a:r>
              <a:r>
                <a:rPr lang="vi-VN" sz="2000" dirty="0">
                  <a:solidFill>
                    <a:schemeClr val="accent6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Tập tin</a:t>
              </a:r>
              <a:r>
                <a:rPr 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. Cửa sổ </a:t>
              </a:r>
              <a:r>
                <a:rPr lang="vi-VN" sz="2000" dirty="0">
                  <a:solidFill>
                    <a:schemeClr val="accent6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Save </a:t>
              </a:r>
              <a:r>
                <a:rPr lang="vi-VN" sz="2000" dirty="0" smtClean="0">
                  <a:solidFill>
                    <a:schemeClr val="accent6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as </a:t>
              </a:r>
              <a:r>
                <a:rPr lang="vi-VN" sz="20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hiện </a:t>
              </a:r>
              <a:r>
                <a:rPr 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ra, em hãy chọn thư mục lưu trữ và đặt tên tệp là Robot 2</a:t>
              </a:r>
              <a:r>
                <a:rPr lang="vi-VN" sz="20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algn="just" defTabSz="342900">
                <a:lnSpc>
                  <a:spcPct val="150000"/>
                </a:lnSpc>
              </a:pPr>
              <a:r>
                <a:rPr lang="vi-VN" sz="2000" i="1" dirty="0" smtClean="0">
                  <a:solidFill>
                    <a:schemeClr val="accent6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Bước </a:t>
              </a:r>
              <a:r>
                <a:rPr lang="vi-VN" sz="2000" i="1" dirty="0">
                  <a:solidFill>
                    <a:schemeClr val="accent6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4: </a:t>
              </a:r>
              <a:r>
                <a:rPr 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Để thoát khỏi chương trình Scratch, em nháy chuột vào nút  ở góc trên bên phải của màn hình Scratch.</a:t>
              </a:r>
              <a:endParaRPr lang="vi-VN" sz="2000" dirty="0" smtClean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68113" y="2234046"/>
              <a:ext cx="464860" cy="487722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00543" y="2865412"/>
              <a:ext cx="373412" cy="3505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8242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CB2AB6A-C448-44B7-AD25-BA1B268D61E4}"/>
              </a:ext>
            </a:extLst>
          </p:cNvPr>
          <p:cNvGrpSpPr/>
          <p:nvPr/>
        </p:nvGrpSpPr>
        <p:grpSpPr>
          <a:xfrm>
            <a:off x="726388" y="467376"/>
            <a:ext cx="3306408" cy="736332"/>
            <a:chOff x="726388" y="467376"/>
            <a:chExt cx="3306408" cy="736332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8FC48B3D-BB5C-4C78-998C-7136AD9388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6388" y="467376"/>
              <a:ext cx="925807" cy="733929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9C2C465-FF9B-4667-A170-E54C3E646ACE}"/>
                </a:ext>
              </a:extLst>
            </p:cNvPr>
            <p:cNvSpPr/>
            <p:nvPr/>
          </p:nvSpPr>
          <p:spPr>
            <a:xfrm>
              <a:off x="1652195" y="560775"/>
              <a:ext cx="2380601" cy="6429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800" b="1" dirty="0">
                  <a:solidFill>
                    <a:srgbClr val="0998D7"/>
                  </a:solidFill>
                  <a:latin typeface="SVN-SAF" panose="02040603050506020204" pitchFamily="18" charset="0"/>
                  <a:cs typeface="Times New Roman" panose="02020603050405020304" pitchFamily="18" charset="0"/>
                </a:rPr>
                <a:t>LUYỆN TẬP</a:t>
              </a:r>
              <a:endParaRPr lang="vi-VN" sz="2800" b="1" dirty="0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" name="Picture 4" descr="A picture containing text, vector graphics, businesscard&#10;&#10;Description automatically generated">
            <a:extLst>
              <a:ext uri="{FF2B5EF4-FFF2-40B4-BE49-F238E27FC236}">
                <a16:creationId xmlns:a16="http://schemas.microsoft.com/office/drawing/2014/main" id="{58371530-B102-407C-82CD-75EF8CC992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8817" y1="32840" x2="59467" y2="42308"/>
                        <a14:foregroundMark x1="39941" y1="38462" x2="39941" y2="38462"/>
                        <a14:foregroundMark x1="37278" y1="34615" x2="38757" y2="36391"/>
                        <a14:foregroundMark x1="40533" y1="76923" x2="61538" y2="81953"/>
                        <a14:foregroundMark x1="48817" y1="79586" x2="30473" y2="80769"/>
                        <a14:foregroundMark x1="27219" y1="78402" x2="32840" y2="81953"/>
                        <a14:foregroundMark x1="49408" y1="40828" x2="48817" y2="497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7" y="4764711"/>
            <a:ext cx="1843272" cy="1843272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E5F49C9A-AC8D-425D-A924-C40644073EA6}"/>
              </a:ext>
            </a:extLst>
          </p:cNvPr>
          <p:cNvSpPr/>
          <p:nvPr/>
        </p:nvSpPr>
        <p:spPr>
          <a:xfrm>
            <a:off x="895759" y="1200104"/>
            <a:ext cx="9680528" cy="960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1. Chương trình nào dưới đây điều khiển nhân vật thực hiện lần lượt hành động sau?    </a:t>
            </a:r>
            <a:endParaRPr lang="vi-VN" sz="2000" dirty="0" smtClean="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50000"/>
              </a:lnSpc>
            </a:pPr>
            <a:r>
              <a:rPr lang="vi-VN" sz="2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              1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. Di chuyển 60 bước.    </a:t>
            </a:r>
            <a:r>
              <a:rPr lang="vi-VN" sz="2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                  2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. Quay phải 15 độ. </a:t>
            </a:r>
            <a:endParaRPr lang="vi-VN" sz="2000" dirty="0" smtClean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b="6584"/>
          <a:stretch/>
        </p:blipFill>
        <p:spPr>
          <a:xfrm>
            <a:off x="1817395" y="2452362"/>
            <a:ext cx="8161727" cy="2270947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4948126" y="4261485"/>
            <a:ext cx="486139" cy="486139"/>
          </a:xfrm>
          <a:prstGeom prst="ellipse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652195" y="5014727"/>
            <a:ext cx="9550337" cy="458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dirty="0">
                <a:latin typeface="UTM Avo" panose="02040603050506020204" pitchFamily="18" charset="0"/>
                <a:cs typeface="Times New Roman" panose="02020603050405020304" pitchFamily="18" charset="0"/>
              </a:rPr>
              <a:t>2. Em hãy tạo chương trình trong Scratch để kiểm tra kết quả Câu 1.</a:t>
            </a:r>
            <a:endParaRPr lang="vi-VN" dirty="0" smtClean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12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CB2AB6A-C448-44B7-AD25-BA1B268D61E4}"/>
              </a:ext>
            </a:extLst>
          </p:cNvPr>
          <p:cNvGrpSpPr/>
          <p:nvPr/>
        </p:nvGrpSpPr>
        <p:grpSpPr>
          <a:xfrm>
            <a:off x="778667" y="491099"/>
            <a:ext cx="3354794" cy="967481"/>
            <a:chOff x="778667" y="491099"/>
            <a:chExt cx="3354794" cy="967481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8FC48B3D-BB5C-4C78-998C-7136AD9388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78667" y="491099"/>
              <a:ext cx="1048625" cy="967481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9C2C465-FF9B-4667-A170-E54C3E646ACE}"/>
                </a:ext>
              </a:extLst>
            </p:cNvPr>
            <p:cNvSpPr/>
            <p:nvPr/>
          </p:nvSpPr>
          <p:spPr>
            <a:xfrm>
              <a:off x="1752860" y="653374"/>
              <a:ext cx="2380601" cy="6429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800" b="1">
                  <a:solidFill>
                    <a:srgbClr val="0998D7"/>
                  </a:solidFill>
                  <a:latin typeface="SVN-SAF" panose="02040603050506020204" pitchFamily="18" charset="0"/>
                  <a:cs typeface="Times New Roman" panose="02020603050405020304" pitchFamily="18" charset="0"/>
                </a:rPr>
                <a:t>VẬN DỤNG</a:t>
              </a:r>
              <a:endParaRPr lang="vi-VN" sz="2800" b="1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B3047003-BDC1-441F-A0E1-7728E4169670}"/>
              </a:ext>
            </a:extLst>
          </p:cNvPr>
          <p:cNvSpPr/>
          <p:nvPr/>
        </p:nvSpPr>
        <p:spPr>
          <a:xfrm>
            <a:off x="1652196" y="1425059"/>
            <a:ext cx="598401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1. Trong 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khi di chuyển hoặc quay, có thể nhân vật mèo sẽ lộn ngược. </a:t>
            </a:r>
            <a:r>
              <a:rPr lang="vi-VN" sz="2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Lệnh                             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giúp em khắc phục điều này. Em hãy mở chương trình “Điều khiển rô-bốt</a:t>
            </a:r>
            <a:r>
              <a:rPr lang="vi-VN" sz="2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” 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và bổ sung lệnh này vào sau </a:t>
            </a:r>
            <a:endParaRPr lang="vi-VN" sz="2000" dirty="0" smtClean="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50000"/>
              </a:lnSpc>
            </a:pPr>
            <a:r>
              <a:rPr lang="vi-VN" sz="2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lệnh                       và 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chạy thử</a:t>
            </a:r>
            <a:r>
              <a:rPr lang="vi-VN" sz="2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  <a:p>
            <a:pPr algn="just" defTabSz="342900">
              <a:lnSpc>
                <a:spcPct val="150000"/>
              </a:lnSpc>
            </a:pPr>
            <a:r>
              <a:rPr lang="vi-VN" sz="2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2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. Em hãy tạo một chương trình điều khiển nhân vật mèo vừa đi vừa vẽ hình tam giác, biết góc quay để vẽ tam giác là 120 độ.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205" y="1923868"/>
            <a:ext cx="1883785" cy="6127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4538"/>
          <a:stretch/>
        </p:blipFill>
        <p:spPr>
          <a:xfrm>
            <a:off x="2423005" y="3263630"/>
            <a:ext cx="1040310" cy="6045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7369" y="890157"/>
            <a:ext cx="3273467" cy="474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724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1">
            <a:extLst>
              <a:ext uri="{FF2B5EF4-FFF2-40B4-BE49-F238E27FC236}">
                <a16:creationId xmlns:a16="http://schemas.microsoft.com/office/drawing/2014/main" id="{2C6CC85F-80B1-4649-B207-B5609F0D9149}"/>
              </a:ext>
            </a:extLst>
          </p:cNvPr>
          <p:cNvGrpSpPr/>
          <p:nvPr/>
        </p:nvGrpSpPr>
        <p:grpSpPr>
          <a:xfrm>
            <a:off x="2980607" y="1150453"/>
            <a:ext cx="5976143" cy="4679926"/>
            <a:chOff x="2424113" y="688975"/>
            <a:chExt cx="6713537" cy="5619751"/>
          </a:xfrm>
        </p:grpSpPr>
        <p:sp>
          <p:nvSpPr>
            <p:cNvPr id="24" name="AutoShape 3">
              <a:extLst>
                <a:ext uri="{FF2B5EF4-FFF2-40B4-BE49-F238E27FC236}">
                  <a16:creationId xmlns:a16="http://schemas.microsoft.com/office/drawing/2014/main" id="{96F37804-D255-4A9B-A31C-D534DA152B5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424113" y="692150"/>
              <a:ext cx="6710362" cy="561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0510F233-43DE-4063-A25A-4E4D90C970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7288" y="1592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D5B3B4D8-2899-4E06-A301-F5AE91FEAC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597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8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8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8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E5DC7212-55A6-41AB-BC0E-A36C560993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1127125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C6D25AEF-636D-4758-BC36-3DE084FA5F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2419350"/>
              <a:ext cx="801687" cy="800100"/>
            </a:xfrm>
            <a:custGeom>
              <a:avLst/>
              <a:gdLst>
                <a:gd name="T0" fmla="*/ 302 w 302"/>
                <a:gd name="T1" fmla="*/ 288 h 301"/>
                <a:gd name="T2" fmla="*/ 289 w 302"/>
                <a:gd name="T3" fmla="*/ 301 h 301"/>
                <a:gd name="T4" fmla="*/ 14 w 302"/>
                <a:gd name="T5" fmla="*/ 301 h 301"/>
                <a:gd name="T6" fmla="*/ 0 w 302"/>
                <a:gd name="T7" fmla="*/ 288 h 301"/>
                <a:gd name="T8" fmla="*/ 0 w 302"/>
                <a:gd name="T9" fmla="*/ 13 h 301"/>
                <a:gd name="T10" fmla="*/ 14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8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4" y="301"/>
                    <a:pt x="14" y="301"/>
                    <a:pt x="14" y="301"/>
                  </a:cubicBezTo>
                  <a:cubicBezTo>
                    <a:pt x="6" y="301"/>
                    <a:pt x="0" y="295"/>
                    <a:pt x="0" y="28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8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25B2E583-AE1D-42C1-952E-E6AF49F059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7288" y="2847975"/>
              <a:ext cx="800100" cy="798513"/>
            </a:xfrm>
            <a:custGeom>
              <a:avLst/>
              <a:gdLst>
                <a:gd name="T0" fmla="*/ 302 w 302"/>
                <a:gd name="T1" fmla="*/ 287 h 301"/>
                <a:gd name="T2" fmla="*/ 289 w 302"/>
                <a:gd name="T3" fmla="*/ 301 h 301"/>
                <a:gd name="T4" fmla="*/ 13 w 302"/>
                <a:gd name="T5" fmla="*/ 301 h 301"/>
                <a:gd name="T6" fmla="*/ 0 w 302"/>
                <a:gd name="T7" fmla="*/ 287 h 301"/>
                <a:gd name="T8" fmla="*/ 0 w 302"/>
                <a:gd name="T9" fmla="*/ 13 h 301"/>
                <a:gd name="T10" fmla="*/ 13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7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3" y="301"/>
                    <a:pt x="13" y="301"/>
                    <a:pt x="13" y="301"/>
                  </a:cubicBezTo>
                  <a:cubicBezTo>
                    <a:pt x="6" y="301"/>
                    <a:pt x="0" y="295"/>
                    <a:pt x="0" y="28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id="{33A802D5-A787-4B92-BCB5-8E1C86E731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325" y="1165225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6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id="{6AEE02AB-4BDC-4469-BEEB-58E5D2F3BE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703263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6AF9EF2C-B8BB-4594-AA12-A7C2B3ADB4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8488" y="68897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id="{A22CE38D-535D-4CAF-8AF4-13C41A68BB6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1157288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4" name="Freeform 14">
              <a:extLst>
                <a:ext uri="{FF2B5EF4-FFF2-40B4-BE49-F238E27FC236}">
                  <a16:creationId xmlns:a16="http://schemas.microsoft.com/office/drawing/2014/main" id="{39B64302-DA1B-4996-A180-A08EC12E8CF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54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5" name="Freeform 15">
              <a:extLst>
                <a:ext uri="{FF2B5EF4-FFF2-40B4-BE49-F238E27FC236}">
                  <a16:creationId xmlns:a16="http://schemas.microsoft.com/office/drawing/2014/main" id="{A30D1B24-4AA2-4F12-8789-6062A4B00180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3717925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6" name="Freeform 16">
              <a:extLst>
                <a:ext uri="{FF2B5EF4-FFF2-40B4-BE49-F238E27FC236}">
                  <a16:creationId xmlns:a16="http://schemas.microsoft.com/office/drawing/2014/main" id="{D621600D-6724-4750-A869-B7C63B67D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2425700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7" name="Freeform 17">
              <a:extLst>
                <a:ext uri="{FF2B5EF4-FFF2-40B4-BE49-F238E27FC236}">
                  <a16:creationId xmlns:a16="http://schemas.microsoft.com/office/drawing/2014/main" id="{ECE8626B-FB43-409C-A027-541E3CD43B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2411413"/>
              <a:ext cx="815975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8" name="Freeform 18">
              <a:extLst>
                <a:ext uri="{FF2B5EF4-FFF2-40B4-BE49-F238E27FC236}">
                  <a16:creationId xmlns:a16="http://schemas.microsoft.com/office/drawing/2014/main" id="{B4D258B4-846A-4E33-BC05-D6C0F8980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4150" y="1562100"/>
              <a:ext cx="817562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3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3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3" y="298"/>
                    <a:pt x="13" y="298"/>
                    <a:pt x="13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39" name="Freeform 19">
              <a:extLst>
                <a:ext uri="{FF2B5EF4-FFF2-40B4-BE49-F238E27FC236}">
                  <a16:creationId xmlns:a16="http://schemas.microsoft.com/office/drawing/2014/main" id="{C8195DB7-3FEF-40C7-B7F8-C0BD1ADFD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1584325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4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4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4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0" name="Freeform 20">
              <a:extLst>
                <a:ext uri="{FF2B5EF4-FFF2-40B4-BE49-F238E27FC236}">
                  <a16:creationId xmlns:a16="http://schemas.microsoft.com/office/drawing/2014/main" id="{446FF0C3-3437-4D5D-BA15-872119D4E11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3150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41" name="Freeform 21">
              <a:extLst>
                <a:ext uri="{FF2B5EF4-FFF2-40B4-BE49-F238E27FC236}">
                  <a16:creationId xmlns:a16="http://schemas.microsoft.com/office/drawing/2014/main" id="{88FAF475-E03B-445A-83A7-A0168B7A29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6525" y="548322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2" name="Freeform 22">
              <a:extLst>
                <a:ext uri="{FF2B5EF4-FFF2-40B4-BE49-F238E27FC236}">
                  <a16:creationId xmlns:a16="http://schemas.microsoft.com/office/drawing/2014/main" id="{1865E573-CDAB-4975-958D-52B077E338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4663" y="5929313"/>
              <a:ext cx="722312" cy="379413"/>
            </a:xfrm>
            <a:custGeom>
              <a:avLst/>
              <a:gdLst>
                <a:gd name="T0" fmla="*/ 272 w 272"/>
                <a:gd name="T1" fmla="*/ 137 h 143"/>
                <a:gd name="T2" fmla="*/ 260 w 272"/>
                <a:gd name="T3" fmla="*/ 143 h 143"/>
                <a:gd name="T4" fmla="*/ 12 w 272"/>
                <a:gd name="T5" fmla="*/ 143 h 143"/>
                <a:gd name="T6" fmla="*/ 0 w 272"/>
                <a:gd name="T7" fmla="*/ 137 h 143"/>
                <a:gd name="T8" fmla="*/ 0 w 272"/>
                <a:gd name="T9" fmla="*/ 7 h 143"/>
                <a:gd name="T10" fmla="*/ 12 w 272"/>
                <a:gd name="T11" fmla="*/ 0 h 143"/>
                <a:gd name="T12" fmla="*/ 260 w 272"/>
                <a:gd name="T13" fmla="*/ 0 h 143"/>
                <a:gd name="T14" fmla="*/ 272 w 272"/>
                <a:gd name="T15" fmla="*/ 7 h 143"/>
                <a:gd name="T16" fmla="*/ 272 w 272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2" h="143">
                  <a:moveTo>
                    <a:pt x="272" y="137"/>
                  </a:moveTo>
                  <a:cubicBezTo>
                    <a:pt x="272" y="140"/>
                    <a:pt x="266" y="143"/>
                    <a:pt x="260" y="143"/>
                  </a:cubicBezTo>
                  <a:cubicBezTo>
                    <a:pt x="12" y="143"/>
                    <a:pt x="12" y="143"/>
                    <a:pt x="12" y="143"/>
                  </a:cubicBezTo>
                  <a:cubicBezTo>
                    <a:pt x="5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5" y="0"/>
                    <a:pt x="12" y="0"/>
                  </a:cubicBezTo>
                  <a:cubicBezTo>
                    <a:pt x="260" y="0"/>
                    <a:pt x="260" y="0"/>
                    <a:pt x="260" y="0"/>
                  </a:cubicBezTo>
                  <a:cubicBezTo>
                    <a:pt x="266" y="0"/>
                    <a:pt x="272" y="3"/>
                    <a:pt x="272" y="7"/>
                  </a:cubicBezTo>
                  <a:lnTo>
                    <a:pt x="272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3" name="Freeform 23">
              <a:extLst>
                <a:ext uri="{FF2B5EF4-FFF2-40B4-BE49-F238E27FC236}">
                  <a16:creationId xmlns:a16="http://schemas.microsoft.com/office/drawing/2014/main" id="{4A985ED5-8112-404F-BB55-1F9E159066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0338" y="5026025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4" name="Freeform 24">
              <a:extLst>
                <a:ext uri="{FF2B5EF4-FFF2-40B4-BE49-F238E27FC236}">
                  <a16:creationId xmlns:a16="http://schemas.microsoft.com/office/drawing/2014/main" id="{B9B4BA42-CEFC-477D-AAD1-92B56619B1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0338" y="1122363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5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5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5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5" name="Freeform 25">
              <a:extLst>
                <a:ext uri="{FF2B5EF4-FFF2-40B4-BE49-F238E27FC236}">
                  <a16:creationId xmlns:a16="http://schemas.microsoft.com/office/drawing/2014/main" id="{2CE17DD6-3BBA-4441-B1E5-054F5B8A9AB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4181475"/>
              <a:ext cx="815975" cy="377825"/>
            </a:xfrm>
            <a:custGeom>
              <a:avLst/>
              <a:gdLst>
                <a:gd name="T0" fmla="*/ 308 w 308"/>
                <a:gd name="T1" fmla="*/ 136 h 142"/>
                <a:gd name="T2" fmla="*/ 294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4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4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6" name="Freeform 26">
              <a:extLst>
                <a:ext uri="{FF2B5EF4-FFF2-40B4-BE49-F238E27FC236}">
                  <a16:creationId xmlns:a16="http://schemas.microsoft.com/office/drawing/2014/main" id="{E9B3D340-EC01-4036-B03B-4703C1ED7B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3733800"/>
              <a:ext cx="815975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7" name="Freeform 27">
              <a:extLst>
                <a:ext uri="{FF2B5EF4-FFF2-40B4-BE49-F238E27FC236}">
                  <a16:creationId xmlns:a16="http://schemas.microsoft.com/office/drawing/2014/main" id="{F2B8D980-9442-4FCB-BD10-185D1A79EA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3268663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7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8" name="Freeform 28">
              <a:extLst>
                <a:ext uri="{FF2B5EF4-FFF2-40B4-BE49-F238E27FC236}">
                  <a16:creationId xmlns:a16="http://schemas.microsoft.com/office/drawing/2014/main" id="{85911E16-34EC-4BE8-A277-08F4B1A67D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4150" y="3733800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3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3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3" y="143"/>
                    <a:pt x="13" y="143"/>
                    <a:pt x="13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9" name="Freeform 29">
              <a:extLst>
                <a:ext uri="{FF2B5EF4-FFF2-40B4-BE49-F238E27FC236}">
                  <a16:creationId xmlns:a16="http://schemas.microsoft.com/office/drawing/2014/main" id="{4F1A3DF0-A097-4B67-968F-B60672337A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375" y="5483225"/>
              <a:ext cx="379412" cy="379413"/>
            </a:xfrm>
            <a:custGeom>
              <a:avLst/>
              <a:gdLst>
                <a:gd name="T0" fmla="*/ 143 w 143"/>
                <a:gd name="T1" fmla="*/ 137 h 143"/>
                <a:gd name="T2" fmla="*/ 137 w 143"/>
                <a:gd name="T3" fmla="*/ 143 h 143"/>
                <a:gd name="T4" fmla="*/ 6 w 143"/>
                <a:gd name="T5" fmla="*/ 143 h 143"/>
                <a:gd name="T6" fmla="*/ 0 w 143"/>
                <a:gd name="T7" fmla="*/ 137 h 143"/>
                <a:gd name="T8" fmla="*/ 0 w 143"/>
                <a:gd name="T9" fmla="*/ 6 h 143"/>
                <a:gd name="T10" fmla="*/ 6 w 143"/>
                <a:gd name="T11" fmla="*/ 0 h 143"/>
                <a:gd name="T12" fmla="*/ 137 w 143"/>
                <a:gd name="T13" fmla="*/ 0 h 143"/>
                <a:gd name="T14" fmla="*/ 143 w 143"/>
                <a:gd name="T15" fmla="*/ 6 h 143"/>
                <a:gd name="T16" fmla="*/ 143 w 143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3">
                  <a:moveTo>
                    <a:pt x="143" y="137"/>
                  </a:moveTo>
                  <a:cubicBezTo>
                    <a:pt x="143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2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7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0" name="Freeform 30">
              <a:extLst>
                <a:ext uri="{FF2B5EF4-FFF2-40B4-BE49-F238E27FC236}">
                  <a16:creationId xmlns:a16="http://schemas.microsoft.com/office/drawing/2014/main" id="{B462CC04-E75E-484C-80CB-C323F951C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8575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1" name="Freeform 31">
              <a:extLst>
                <a:ext uri="{FF2B5EF4-FFF2-40B4-BE49-F238E27FC236}">
                  <a16:creationId xmlns:a16="http://schemas.microsoft.com/office/drawing/2014/main" id="{8ED94519-1B51-4A42-B79F-0508C1ACE8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4663" y="4614863"/>
              <a:ext cx="379412" cy="788988"/>
            </a:xfrm>
            <a:custGeom>
              <a:avLst/>
              <a:gdLst>
                <a:gd name="T0" fmla="*/ 143 w 143"/>
                <a:gd name="T1" fmla="*/ 284 h 297"/>
                <a:gd name="T2" fmla="*/ 137 w 143"/>
                <a:gd name="T3" fmla="*/ 297 h 297"/>
                <a:gd name="T4" fmla="*/ 6 w 143"/>
                <a:gd name="T5" fmla="*/ 297 h 297"/>
                <a:gd name="T6" fmla="*/ 0 w 143"/>
                <a:gd name="T7" fmla="*/ 284 h 297"/>
                <a:gd name="T8" fmla="*/ 0 w 143"/>
                <a:gd name="T9" fmla="*/ 13 h 297"/>
                <a:gd name="T10" fmla="*/ 6 w 143"/>
                <a:gd name="T11" fmla="*/ 0 h 297"/>
                <a:gd name="T12" fmla="*/ 137 w 143"/>
                <a:gd name="T13" fmla="*/ 0 h 297"/>
                <a:gd name="T14" fmla="*/ 143 w 143"/>
                <a:gd name="T15" fmla="*/ 13 h 297"/>
                <a:gd name="T16" fmla="*/ 143 w 143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297">
                  <a:moveTo>
                    <a:pt x="143" y="284"/>
                  </a:moveTo>
                  <a:cubicBezTo>
                    <a:pt x="143" y="292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2" y="297"/>
                    <a:pt x="0" y="292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6"/>
                    <a:pt x="143" y="13"/>
                  </a:cubicBezTo>
                  <a:lnTo>
                    <a:pt x="143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2" name="Freeform 32">
              <a:extLst>
                <a:ext uri="{FF2B5EF4-FFF2-40B4-BE49-F238E27FC236}">
                  <a16:creationId xmlns:a16="http://schemas.microsoft.com/office/drawing/2014/main" id="{D7A6CF31-BF6F-4671-9FAA-721289DFA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2138" y="4184650"/>
              <a:ext cx="382587" cy="788988"/>
            </a:xfrm>
            <a:custGeom>
              <a:avLst/>
              <a:gdLst>
                <a:gd name="T0" fmla="*/ 144 w 144"/>
                <a:gd name="T1" fmla="*/ 284 h 297"/>
                <a:gd name="T2" fmla="*/ 137 w 144"/>
                <a:gd name="T3" fmla="*/ 297 h 297"/>
                <a:gd name="T4" fmla="*/ 6 w 144"/>
                <a:gd name="T5" fmla="*/ 297 h 297"/>
                <a:gd name="T6" fmla="*/ 0 w 144"/>
                <a:gd name="T7" fmla="*/ 284 h 297"/>
                <a:gd name="T8" fmla="*/ 0 w 144"/>
                <a:gd name="T9" fmla="*/ 13 h 297"/>
                <a:gd name="T10" fmla="*/ 6 w 144"/>
                <a:gd name="T11" fmla="*/ 0 h 297"/>
                <a:gd name="T12" fmla="*/ 137 w 144"/>
                <a:gd name="T13" fmla="*/ 0 h 297"/>
                <a:gd name="T14" fmla="*/ 144 w 144"/>
                <a:gd name="T15" fmla="*/ 13 h 297"/>
                <a:gd name="T16" fmla="*/ 144 w 144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297">
                  <a:moveTo>
                    <a:pt x="144" y="284"/>
                  </a:moveTo>
                  <a:cubicBezTo>
                    <a:pt x="144" y="291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3" y="297"/>
                    <a:pt x="0" y="291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6"/>
                    <a:pt x="144" y="13"/>
                  </a:cubicBezTo>
                  <a:lnTo>
                    <a:pt x="144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3" name="Freeform 33">
              <a:extLst>
                <a:ext uri="{FF2B5EF4-FFF2-40B4-BE49-F238E27FC236}">
                  <a16:creationId xmlns:a16="http://schemas.microsoft.com/office/drawing/2014/main" id="{4DA6197D-968E-4547-B4DD-9D32DA530C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325" y="3697288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4" name="Freeform 34">
              <a:extLst>
                <a:ext uri="{FF2B5EF4-FFF2-40B4-BE49-F238E27FC236}">
                  <a16:creationId xmlns:a16="http://schemas.microsoft.com/office/drawing/2014/main" id="{D3C9F0CA-4BAA-47B4-BA79-3D34FDDB30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375" y="4181475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5" name="Freeform 35">
              <a:extLst>
                <a:ext uri="{FF2B5EF4-FFF2-40B4-BE49-F238E27FC236}">
                  <a16:creationId xmlns:a16="http://schemas.microsoft.com/office/drawing/2014/main" id="{C0926FC1-276C-4B39-9A3A-523A862341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6" name="Freeform 36">
              <a:extLst>
                <a:ext uri="{FF2B5EF4-FFF2-40B4-BE49-F238E27FC236}">
                  <a16:creationId xmlns:a16="http://schemas.microsoft.com/office/drawing/2014/main" id="{26C9039D-D265-4917-95DD-DBE0AED5E30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54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7" name="Freeform 37">
              <a:extLst>
                <a:ext uri="{FF2B5EF4-FFF2-40B4-BE49-F238E27FC236}">
                  <a16:creationId xmlns:a16="http://schemas.microsoft.com/office/drawing/2014/main" id="{F51D5F3D-71A7-4CB3-8A2A-62FBC16EC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8" name="Freeform 38">
              <a:extLst>
                <a:ext uri="{FF2B5EF4-FFF2-40B4-BE49-F238E27FC236}">
                  <a16:creationId xmlns:a16="http://schemas.microsoft.com/office/drawing/2014/main" id="{463A32C7-479A-4B51-BAB3-AA5F89043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7738" y="3268663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9" name="Freeform 39">
              <a:extLst>
                <a:ext uri="{FF2B5EF4-FFF2-40B4-BE49-F238E27FC236}">
                  <a16:creationId xmlns:a16="http://schemas.microsoft.com/office/drawing/2014/main" id="{258DD1E4-D60D-4DEF-A219-EB7C38A9720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5675" y="3733800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0" name="Freeform 40">
              <a:extLst>
                <a:ext uri="{FF2B5EF4-FFF2-40B4-BE49-F238E27FC236}">
                  <a16:creationId xmlns:a16="http://schemas.microsoft.com/office/drawing/2014/main" id="{870D3001-83D2-4DC2-8FDD-208F7BE655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0488" y="1562100"/>
              <a:ext cx="1230312" cy="1643063"/>
            </a:xfrm>
            <a:custGeom>
              <a:avLst/>
              <a:gdLst>
                <a:gd name="T0" fmla="*/ 464 w 464"/>
                <a:gd name="T1" fmla="*/ 592 h 619"/>
                <a:gd name="T2" fmla="*/ 443 w 464"/>
                <a:gd name="T3" fmla="*/ 619 h 619"/>
                <a:gd name="T4" fmla="*/ 21 w 464"/>
                <a:gd name="T5" fmla="*/ 619 h 619"/>
                <a:gd name="T6" fmla="*/ 0 w 464"/>
                <a:gd name="T7" fmla="*/ 592 h 619"/>
                <a:gd name="T8" fmla="*/ 0 w 464"/>
                <a:gd name="T9" fmla="*/ 28 h 619"/>
                <a:gd name="T10" fmla="*/ 21 w 464"/>
                <a:gd name="T11" fmla="*/ 0 h 619"/>
                <a:gd name="T12" fmla="*/ 443 w 464"/>
                <a:gd name="T13" fmla="*/ 0 h 619"/>
                <a:gd name="T14" fmla="*/ 464 w 464"/>
                <a:gd name="T15" fmla="*/ 28 h 619"/>
                <a:gd name="T16" fmla="*/ 464 w 464"/>
                <a:gd name="T17" fmla="*/ 592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4" h="619">
                  <a:moveTo>
                    <a:pt x="464" y="592"/>
                  </a:moveTo>
                  <a:cubicBezTo>
                    <a:pt x="464" y="607"/>
                    <a:pt x="454" y="619"/>
                    <a:pt x="443" y="619"/>
                  </a:cubicBezTo>
                  <a:cubicBezTo>
                    <a:pt x="21" y="619"/>
                    <a:pt x="21" y="619"/>
                    <a:pt x="21" y="619"/>
                  </a:cubicBezTo>
                  <a:cubicBezTo>
                    <a:pt x="9" y="619"/>
                    <a:pt x="0" y="607"/>
                    <a:pt x="0" y="59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9" y="0"/>
                    <a:pt x="21" y="0"/>
                  </a:cubicBezTo>
                  <a:cubicBezTo>
                    <a:pt x="443" y="0"/>
                    <a:pt x="443" y="0"/>
                    <a:pt x="443" y="0"/>
                  </a:cubicBezTo>
                  <a:cubicBezTo>
                    <a:pt x="454" y="0"/>
                    <a:pt x="464" y="12"/>
                    <a:pt x="464" y="28"/>
                  </a:cubicBezTo>
                  <a:lnTo>
                    <a:pt x="464" y="59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1" name="Freeform 41">
              <a:extLst>
                <a:ext uri="{FF2B5EF4-FFF2-40B4-BE49-F238E27FC236}">
                  <a16:creationId xmlns:a16="http://schemas.microsoft.com/office/drawing/2014/main" id="{F49E952E-8D94-4BFD-B940-69187D07D7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3763" y="4625975"/>
              <a:ext cx="835025" cy="777875"/>
            </a:xfrm>
            <a:custGeom>
              <a:avLst/>
              <a:gdLst>
                <a:gd name="T0" fmla="*/ 315 w 315"/>
                <a:gd name="T1" fmla="*/ 280 h 293"/>
                <a:gd name="T2" fmla="*/ 301 w 315"/>
                <a:gd name="T3" fmla="*/ 293 h 293"/>
                <a:gd name="T4" fmla="*/ 14 w 315"/>
                <a:gd name="T5" fmla="*/ 293 h 293"/>
                <a:gd name="T6" fmla="*/ 0 w 315"/>
                <a:gd name="T7" fmla="*/ 280 h 293"/>
                <a:gd name="T8" fmla="*/ 0 w 315"/>
                <a:gd name="T9" fmla="*/ 13 h 293"/>
                <a:gd name="T10" fmla="*/ 14 w 315"/>
                <a:gd name="T11" fmla="*/ 0 h 293"/>
                <a:gd name="T12" fmla="*/ 301 w 315"/>
                <a:gd name="T13" fmla="*/ 0 h 293"/>
                <a:gd name="T14" fmla="*/ 315 w 315"/>
                <a:gd name="T15" fmla="*/ 13 h 293"/>
                <a:gd name="T16" fmla="*/ 315 w 31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5" h="293">
                  <a:moveTo>
                    <a:pt x="315" y="280"/>
                  </a:moveTo>
                  <a:cubicBezTo>
                    <a:pt x="315" y="288"/>
                    <a:pt x="309" y="293"/>
                    <a:pt x="301" y="293"/>
                  </a:cubicBezTo>
                  <a:cubicBezTo>
                    <a:pt x="14" y="293"/>
                    <a:pt x="14" y="293"/>
                    <a:pt x="14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309" y="0"/>
                    <a:pt x="315" y="6"/>
                    <a:pt x="315" y="13"/>
                  </a:cubicBezTo>
                  <a:lnTo>
                    <a:pt x="31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2" name="Freeform 42">
              <a:extLst>
                <a:ext uri="{FF2B5EF4-FFF2-40B4-BE49-F238E27FC236}">
                  <a16:creationId xmlns:a16="http://schemas.microsoft.com/office/drawing/2014/main" id="{1E5CC48C-A6AF-4347-B4A4-ABAE741FE4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3" y="5068888"/>
              <a:ext cx="817562" cy="779463"/>
            </a:xfrm>
            <a:custGeom>
              <a:avLst/>
              <a:gdLst>
                <a:gd name="T0" fmla="*/ 308 w 308"/>
                <a:gd name="T1" fmla="*/ 281 h 294"/>
                <a:gd name="T2" fmla="*/ 294 w 308"/>
                <a:gd name="T3" fmla="*/ 294 h 294"/>
                <a:gd name="T4" fmla="*/ 14 w 308"/>
                <a:gd name="T5" fmla="*/ 294 h 294"/>
                <a:gd name="T6" fmla="*/ 0 w 308"/>
                <a:gd name="T7" fmla="*/ 281 h 294"/>
                <a:gd name="T8" fmla="*/ 0 w 308"/>
                <a:gd name="T9" fmla="*/ 13 h 294"/>
                <a:gd name="T10" fmla="*/ 14 w 308"/>
                <a:gd name="T11" fmla="*/ 0 h 294"/>
                <a:gd name="T12" fmla="*/ 294 w 308"/>
                <a:gd name="T13" fmla="*/ 0 h 294"/>
                <a:gd name="T14" fmla="*/ 308 w 308"/>
                <a:gd name="T15" fmla="*/ 13 h 294"/>
                <a:gd name="T16" fmla="*/ 308 w 308"/>
                <a:gd name="T17" fmla="*/ 28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4">
                  <a:moveTo>
                    <a:pt x="308" y="281"/>
                  </a:moveTo>
                  <a:cubicBezTo>
                    <a:pt x="308" y="288"/>
                    <a:pt x="302" y="294"/>
                    <a:pt x="294" y="294"/>
                  </a:cubicBezTo>
                  <a:cubicBezTo>
                    <a:pt x="14" y="294"/>
                    <a:pt x="14" y="294"/>
                    <a:pt x="14" y="294"/>
                  </a:cubicBezTo>
                  <a:cubicBezTo>
                    <a:pt x="6" y="294"/>
                    <a:pt x="0" y="288"/>
                    <a:pt x="0" y="28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1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3" name="Freeform 43">
              <a:extLst>
                <a:ext uri="{FF2B5EF4-FFF2-40B4-BE49-F238E27FC236}">
                  <a16:creationId xmlns:a16="http://schemas.microsoft.com/office/drawing/2014/main" id="{9FE3AAA6-983C-40A9-8F1C-B812655D6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7313" y="3316288"/>
              <a:ext cx="809625" cy="777875"/>
            </a:xfrm>
            <a:custGeom>
              <a:avLst/>
              <a:gdLst>
                <a:gd name="T0" fmla="*/ 305 w 305"/>
                <a:gd name="T1" fmla="*/ 280 h 293"/>
                <a:gd name="T2" fmla="*/ 291 w 305"/>
                <a:gd name="T3" fmla="*/ 293 h 293"/>
                <a:gd name="T4" fmla="*/ 13 w 305"/>
                <a:gd name="T5" fmla="*/ 293 h 293"/>
                <a:gd name="T6" fmla="*/ 0 w 305"/>
                <a:gd name="T7" fmla="*/ 280 h 293"/>
                <a:gd name="T8" fmla="*/ 0 w 305"/>
                <a:gd name="T9" fmla="*/ 13 h 293"/>
                <a:gd name="T10" fmla="*/ 13 w 305"/>
                <a:gd name="T11" fmla="*/ 0 h 293"/>
                <a:gd name="T12" fmla="*/ 291 w 305"/>
                <a:gd name="T13" fmla="*/ 0 h 293"/>
                <a:gd name="T14" fmla="*/ 305 w 305"/>
                <a:gd name="T15" fmla="*/ 13 h 293"/>
                <a:gd name="T16" fmla="*/ 305 w 30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5" h="293">
                  <a:moveTo>
                    <a:pt x="305" y="280"/>
                  </a:moveTo>
                  <a:cubicBezTo>
                    <a:pt x="305" y="288"/>
                    <a:pt x="299" y="293"/>
                    <a:pt x="291" y="293"/>
                  </a:cubicBezTo>
                  <a:cubicBezTo>
                    <a:pt x="13" y="293"/>
                    <a:pt x="13" y="293"/>
                    <a:pt x="13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1" y="0"/>
                    <a:pt x="291" y="0"/>
                    <a:pt x="291" y="0"/>
                  </a:cubicBezTo>
                  <a:cubicBezTo>
                    <a:pt x="299" y="0"/>
                    <a:pt x="305" y="6"/>
                    <a:pt x="305" y="13"/>
                  </a:cubicBezTo>
                  <a:lnTo>
                    <a:pt x="30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4" name="Freeform 44">
              <a:extLst>
                <a:ext uri="{FF2B5EF4-FFF2-40B4-BE49-F238E27FC236}">
                  <a16:creationId xmlns:a16="http://schemas.microsoft.com/office/drawing/2014/main" id="{CCC666AD-2635-48AC-BB69-17CED0467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5" name="Freeform 45">
              <a:extLst>
                <a:ext uri="{FF2B5EF4-FFF2-40B4-BE49-F238E27FC236}">
                  <a16:creationId xmlns:a16="http://schemas.microsoft.com/office/drawing/2014/main" id="{AEE195D8-6357-4095-AA8D-2A2694C128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6850" y="2419350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6" name="Freeform 46">
              <a:extLst>
                <a:ext uri="{FF2B5EF4-FFF2-40B4-BE49-F238E27FC236}">
                  <a16:creationId xmlns:a16="http://schemas.microsoft.com/office/drawing/2014/main" id="{18BB957F-1EE8-4FF0-85A8-5227C4852F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3" y="4206875"/>
              <a:ext cx="1223962" cy="766763"/>
            </a:xfrm>
            <a:custGeom>
              <a:avLst/>
              <a:gdLst>
                <a:gd name="T0" fmla="*/ 461 w 461"/>
                <a:gd name="T1" fmla="*/ 276 h 289"/>
                <a:gd name="T2" fmla="*/ 441 w 461"/>
                <a:gd name="T3" fmla="*/ 289 h 289"/>
                <a:gd name="T4" fmla="*/ 20 w 461"/>
                <a:gd name="T5" fmla="*/ 289 h 289"/>
                <a:gd name="T6" fmla="*/ 0 w 461"/>
                <a:gd name="T7" fmla="*/ 276 h 289"/>
                <a:gd name="T8" fmla="*/ 0 w 461"/>
                <a:gd name="T9" fmla="*/ 13 h 289"/>
                <a:gd name="T10" fmla="*/ 20 w 461"/>
                <a:gd name="T11" fmla="*/ 0 h 289"/>
                <a:gd name="T12" fmla="*/ 441 w 461"/>
                <a:gd name="T13" fmla="*/ 0 h 289"/>
                <a:gd name="T14" fmla="*/ 461 w 461"/>
                <a:gd name="T15" fmla="*/ 13 h 289"/>
                <a:gd name="T16" fmla="*/ 461 w 461"/>
                <a:gd name="T17" fmla="*/ 276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1" h="289">
                  <a:moveTo>
                    <a:pt x="461" y="276"/>
                  </a:moveTo>
                  <a:cubicBezTo>
                    <a:pt x="461" y="283"/>
                    <a:pt x="452" y="289"/>
                    <a:pt x="441" y="289"/>
                  </a:cubicBezTo>
                  <a:cubicBezTo>
                    <a:pt x="20" y="289"/>
                    <a:pt x="20" y="289"/>
                    <a:pt x="20" y="289"/>
                  </a:cubicBezTo>
                  <a:cubicBezTo>
                    <a:pt x="9" y="289"/>
                    <a:pt x="0" y="283"/>
                    <a:pt x="0" y="27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9" y="0"/>
                    <a:pt x="20" y="0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52" y="0"/>
                    <a:pt x="461" y="6"/>
                    <a:pt x="461" y="13"/>
                  </a:cubicBezTo>
                  <a:lnTo>
                    <a:pt x="461" y="27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7" name="Freeform 47">
              <a:extLst>
                <a:ext uri="{FF2B5EF4-FFF2-40B4-BE49-F238E27FC236}">
                  <a16:creationId xmlns:a16="http://schemas.microsoft.com/office/drawing/2014/main" id="{CADECC54-B54F-467C-B5B0-1CE0E77A6E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2800" y="3322638"/>
              <a:ext cx="1716087" cy="1201738"/>
            </a:xfrm>
            <a:custGeom>
              <a:avLst/>
              <a:gdLst>
                <a:gd name="T0" fmla="*/ 647 w 647"/>
                <a:gd name="T1" fmla="*/ 433 h 453"/>
                <a:gd name="T2" fmla="*/ 618 w 647"/>
                <a:gd name="T3" fmla="*/ 453 h 453"/>
                <a:gd name="T4" fmla="*/ 29 w 647"/>
                <a:gd name="T5" fmla="*/ 453 h 453"/>
                <a:gd name="T6" fmla="*/ 0 w 647"/>
                <a:gd name="T7" fmla="*/ 433 h 453"/>
                <a:gd name="T8" fmla="*/ 0 w 647"/>
                <a:gd name="T9" fmla="*/ 20 h 453"/>
                <a:gd name="T10" fmla="*/ 29 w 647"/>
                <a:gd name="T11" fmla="*/ 0 h 453"/>
                <a:gd name="T12" fmla="*/ 618 w 647"/>
                <a:gd name="T13" fmla="*/ 0 h 453"/>
                <a:gd name="T14" fmla="*/ 647 w 647"/>
                <a:gd name="T15" fmla="*/ 20 h 453"/>
                <a:gd name="T16" fmla="*/ 647 w 647"/>
                <a:gd name="T17" fmla="*/ 433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7" h="453">
                  <a:moveTo>
                    <a:pt x="647" y="433"/>
                  </a:moveTo>
                  <a:cubicBezTo>
                    <a:pt x="647" y="444"/>
                    <a:pt x="634" y="453"/>
                    <a:pt x="618" y="453"/>
                  </a:cubicBezTo>
                  <a:cubicBezTo>
                    <a:pt x="29" y="453"/>
                    <a:pt x="29" y="453"/>
                    <a:pt x="29" y="453"/>
                  </a:cubicBezTo>
                  <a:cubicBezTo>
                    <a:pt x="13" y="453"/>
                    <a:pt x="0" y="444"/>
                    <a:pt x="0" y="43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13" y="0"/>
                    <a:pt x="29" y="0"/>
                  </a:cubicBezTo>
                  <a:cubicBezTo>
                    <a:pt x="618" y="0"/>
                    <a:pt x="618" y="0"/>
                    <a:pt x="618" y="0"/>
                  </a:cubicBezTo>
                  <a:cubicBezTo>
                    <a:pt x="634" y="0"/>
                    <a:pt x="647" y="9"/>
                    <a:pt x="647" y="20"/>
                  </a:cubicBezTo>
                  <a:lnTo>
                    <a:pt x="647" y="433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8" name="Freeform 48">
              <a:extLst>
                <a:ext uri="{FF2B5EF4-FFF2-40B4-BE49-F238E27FC236}">
                  <a16:creationId xmlns:a16="http://schemas.microsoft.com/office/drawing/2014/main" id="{180124DB-F2AE-47AC-981D-66F4BB1CB4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5975" y="2014538"/>
              <a:ext cx="800100" cy="1209675"/>
            </a:xfrm>
            <a:custGeom>
              <a:avLst/>
              <a:gdLst>
                <a:gd name="T0" fmla="*/ 302 w 302"/>
                <a:gd name="T1" fmla="*/ 436 h 456"/>
                <a:gd name="T2" fmla="*/ 288 w 302"/>
                <a:gd name="T3" fmla="*/ 456 h 456"/>
                <a:gd name="T4" fmla="*/ 13 w 302"/>
                <a:gd name="T5" fmla="*/ 456 h 456"/>
                <a:gd name="T6" fmla="*/ 0 w 302"/>
                <a:gd name="T7" fmla="*/ 436 h 456"/>
                <a:gd name="T8" fmla="*/ 0 w 302"/>
                <a:gd name="T9" fmla="*/ 20 h 456"/>
                <a:gd name="T10" fmla="*/ 13 w 302"/>
                <a:gd name="T11" fmla="*/ 0 h 456"/>
                <a:gd name="T12" fmla="*/ 288 w 302"/>
                <a:gd name="T13" fmla="*/ 0 h 456"/>
                <a:gd name="T14" fmla="*/ 302 w 302"/>
                <a:gd name="T15" fmla="*/ 20 h 456"/>
                <a:gd name="T16" fmla="*/ 302 w 302"/>
                <a:gd name="T17" fmla="*/ 436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6">
                  <a:moveTo>
                    <a:pt x="302" y="436"/>
                  </a:moveTo>
                  <a:cubicBezTo>
                    <a:pt x="302" y="447"/>
                    <a:pt x="296" y="456"/>
                    <a:pt x="288" y="456"/>
                  </a:cubicBezTo>
                  <a:cubicBezTo>
                    <a:pt x="13" y="456"/>
                    <a:pt x="13" y="456"/>
                    <a:pt x="13" y="456"/>
                  </a:cubicBezTo>
                  <a:cubicBezTo>
                    <a:pt x="6" y="456"/>
                    <a:pt x="0" y="447"/>
                    <a:pt x="0" y="43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9" name="Rectangle 49">
              <a:extLst>
                <a:ext uri="{FF2B5EF4-FFF2-40B4-BE49-F238E27FC236}">
                  <a16:creationId xmlns:a16="http://schemas.microsoft.com/office/drawing/2014/main" id="{15F1DBC8-B663-4CB9-9B42-271E4CB935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64697" y="1984678"/>
              <a:ext cx="606005" cy="369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LOVE</a:t>
              </a:r>
              <a:endParaRPr kumimoji="0" lang="zh-CN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0" name="Rectangle 50">
              <a:extLst>
                <a:ext uri="{FF2B5EF4-FFF2-40B4-BE49-F238E27FC236}">
                  <a16:creationId xmlns:a16="http://schemas.microsoft.com/office/drawing/2014/main" id="{41E5E95D-8AE9-420E-ABD9-6F7DD481F1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8300" y="1149350"/>
              <a:ext cx="138662" cy="425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2300" dirty="0">
                  <a:solidFill>
                    <a:srgbClr val="FFFFFF"/>
                  </a:solidFill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1" name="Rectangle 51">
              <a:extLst>
                <a:ext uri="{FF2B5EF4-FFF2-40B4-BE49-F238E27FC236}">
                  <a16:creationId xmlns:a16="http://schemas.microsoft.com/office/drawing/2014/main" id="{66B708E3-0311-4D3D-AC73-EE47BD38CE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8300" y="3684587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2" name="Rectangle 52">
              <a:extLst>
                <a:ext uri="{FF2B5EF4-FFF2-40B4-BE49-F238E27FC236}">
                  <a16:creationId xmlns:a16="http://schemas.microsoft.com/office/drawing/2014/main" id="{FBDF44F0-B975-4DBF-80DF-F60717F3BD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6125" y="1149350"/>
              <a:ext cx="260350" cy="42502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3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3" name="Rectangle 53">
              <a:extLst>
                <a:ext uri="{FF2B5EF4-FFF2-40B4-BE49-F238E27FC236}">
                  <a16:creationId xmlns:a16="http://schemas.microsoft.com/office/drawing/2014/main" id="{1FB81681-A380-4158-9AF9-F7EFD2BDCA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6213" y="5449888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4" name="Rectangle 54">
              <a:extLst>
                <a:ext uri="{FF2B5EF4-FFF2-40B4-BE49-F238E27FC236}">
                  <a16:creationId xmlns:a16="http://schemas.microsoft.com/office/drawing/2014/main" id="{2FA22E07-C71A-482B-9422-81D404CC81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36353" y="3302375"/>
              <a:ext cx="600963" cy="33262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PIRCE</a:t>
              </a:r>
              <a:endParaRPr kumimoji="0" lang="zh-CN" altLang="zh-CN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5" name="Rectangle 55">
              <a:extLst>
                <a:ext uri="{FF2B5EF4-FFF2-40B4-BE49-F238E27FC236}">
                  <a16:creationId xmlns:a16="http://schemas.microsoft.com/office/drawing/2014/main" id="{F4994BDB-0663-453D-8693-5509DC8D4A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3774" y="3275013"/>
              <a:ext cx="217897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G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6" name="Rectangle 56">
              <a:extLst>
                <a:ext uri="{FF2B5EF4-FFF2-40B4-BE49-F238E27FC236}">
                  <a16:creationId xmlns:a16="http://schemas.microsoft.com/office/drawing/2014/main" id="{9A64F0FB-6F84-4FFF-9CB8-EAFD443A43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3774" y="3709988"/>
              <a:ext cx="158470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S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7" name="Rectangle 57">
              <a:extLst>
                <a:ext uri="{FF2B5EF4-FFF2-40B4-BE49-F238E27FC236}">
                  <a16:creationId xmlns:a16="http://schemas.microsoft.com/office/drawing/2014/main" id="{E4C505D5-C5ED-434D-8653-EE649CADCB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463" y="4602163"/>
              <a:ext cx="16927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T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8" name="Rectangle 58">
              <a:extLst>
                <a:ext uri="{FF2B5EF4-FFF2-40B4-BE49-F238E27FC236}">
                  <a16:creationId xmlns:a16="http://schemas.microsoft.com/office/drawing/2014/main" id="{DEFF40AE-ED0F-4466-ABCE-E566165508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463" y="4948238"/>
              <a:ext cx="21609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H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</p:grpSp>
      <p:sp>
        <p:nvSpPr>
          <p:cNvPr id="79" name="Rectangle 78"/>
          <p:cNvSpPr/>
          <p:nvPr/>
        </p:nvSpPr>
        <p:spPr>
          <a:xfrm>
            <a:off x="1967602" y="3249041"/>
            <a:ext cx="8417625" cy="83099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VÀ HẸN GẶP LẠI</a:t>
            </a:r>
          </a:p>
        </p:txBody>
      </p:sp>
      <p:pic>
        <p:nvPicPr>
          <p:cNvPr id="83" name="图片 14">
            <a:extLst>
              <a:ext uri="{FF2B5EF4-FFF2-40B4-BE49-F238E27FC236}">
                <a16:creationId xmlns:a16="http://schemas.microsoft.com/office/drawing/2014/main" id="{24C4C1C4-43C3-40EE-887E-6B37C3452A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87" y="4174670"/>
            <a:ext cx="4084635" cy="2041582"/>
          </a:xfrm>
          <a:prstGeom prst="rect">
            <a:avLst/>
          </a:prstGeom>
        </p:spPr>
      </p:pic>
      <p:pic>
        <p:nvPicPr>
          <p:cNvPr id="84" name="图片 6">
            <a:extLst>
              <a:ext uri="{FF2B5EF4-FFF2-40B4-BE49-F238E27FC236}">
                <a16:creationId xmlns:a16="http://schemas.microsoft.com/office/drawing/2014/main" id="{D55673E8-2FB0-4E85-B254-56C877C27F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63874" y="-342891"/>
            <a:ext cx="2162083" cy="2588323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01C6D124-A318-4E2E-83D5-004EDDD131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402" y="2491800"/>
            <a:ext cx="589731" cy="52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94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2A6422E-1239-424D-A9AC-7C016DFA5003}"/>
              </a:ext>
            </a:extLst>
          </p:cNvPr>
          <p:cNvGrpSpPr/>
          <p:nvPr/>
        </p:nvGrpSpPr>
        <p:grpSpPr>
          <a:xfrm>
            <a:off x="229626" y="-72011"/>
            <a:ext cx="3584091" cy="1777917"/>
            <a:chOff x="301091" y="301982"/>
            <a:chExt cx="4134561" cy="250816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4BD8349-BD85-4613-9513-E9EC2902C2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01091" y="301982"/>
              <a:ext cx="4134561" cy="2508169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D433534-521B-4282-B898-22AB8B0BD9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6620" y="498387"/>
              <a:ext cx="1158339" cy="914479"/>
            </a:xfrm>
            <a:prstGeom prst="rect">
              <a:avLst/>
            </a:prstGeom>
          </p:spPr>
        </p:pic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BEF1B6C6-026F-4FB9-8D32-25D1F67CD14F}"/>
              </a:ext>
            </a:extLst>
          </p:cNvPr>
          <p:cNvSpPr/>
          <p:nvPr/>
        </p:nvSpPr>
        <p:spPr>
          <a:xfrm>
            <a:off x="619914" y="336256"/>
            <a:ext cx="3076025" cy="878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4000" b="1" dirty="0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KHỞI ĐỘNG</a:t>
            </a:r>
            <a:endParaRPr lang="vi-VN" sz="4000" b="1" dirty="0">
              <a:solidFill>
                <a:srgbClr val="0998D7"/>
              </a:solidFill>
              <a:latin typeface="SVN-SAF" panose="0204060305050602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086227" y="1215216"/>
            <a:ext cx="6618519" cy="2172162"/>
            <a:chOff x="1768766" y="4552258"/>
            <a:chExt cx="7300588" cy="1841622"/>
          </a:xfrm>
        </p:grpSpPr>
        <p:sp>
          <p:nvSpPr>
            <p:cNvPr id="16" name="Speech Bubble: Rectangle with Corners Rounded 9"/>
            <p:cNvSpPr/>
            <p:nvPr/>
          </p:nvSpPr>
          <p:spPr>
            <a:xfrm>
              <a:off x="1768766" y="4644318"/>
              <a:ext cx="7212563" cy="1749562"/>
            </a:xfrm>
            <a:prstGeom prst="wedgeRoundRectCallout">
              <a:avLst>
                <a:gd name="adj1" fmla="val 32336"/>
                <a:gd name="adj2" fmla="val 14223"/>
                <a:gd name="adj3" fmla="val 1666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peech Bubble: Rectangle with Corners Rounded 10"/>
            <p:cNvSpPr/>
            <p:nvPr/>
          </p:nvSpPr>
          <p:spPr>
            <a:xfrm>
              <a:off x="1856791" y="4552258"/>
              <a:ext cx="7212563" cy="1749077"/>
            </a:xfrm>
            <a:prstGeom prst="wedgeRoundRectCallout">
              <a:avLst>
                <a:gd name="adj1" fmla="val -57056"/>
                <a:gd name="adj2" fmla="val 42928"/>
                <a:gd name="adj3" fmla="val 16667"/>
              </a:avLst>
            </a:prstGeom>
            <a:solidFill>
              <a:schemeClr val="bg1"/>
            </a:solidFill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4281138" y="1307275"/>
            <a:ext cx="6507108" cy="1884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>
              <a:lnSpc>
                <a:spcPct val="150000"/>
              </a:lnSpc>
            </a:pPr>
            <a:r>
              <a:rPr lang="vi-VN" alt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Sau khi thực hiện trò chơi “Điều khiển rô-bốt” trên máy tính ở Bài 13, bạn An rất muốn biết cách tạo ra chương trình. Chắc em cũng có mong muốn tạo ra chương trình đó phải không?</a:t>
            </a:r>
            <a:endParaRPr lang="vi-VN" sz="2000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6596175" y="3994877"/>
            <a:ext cx="5032822" cy="1664072"/>
            <a:chOff x="1856791" y="4401655"/>
            <a:chExt cx="7212563" cy="2295926"/>
          </a:xfrm>
        </p:grpSpPr>
        <p:sp>
          <p:nvSpPr>
            <p:cNvPr id="25" name="Speech Bubble: Oval 15"/>
            <p:cNvSpPr/>
            <p:nvPr/>
          </p:nvSpPr>
          <p:spPr>
            <a:xfrm>
              <a:off x="1856791" y="4401655"/>
              <a:ext cx="7212563" cy="2145323"/>
            </a:xfrm>
            <a:prstGeom prst="wedgeEllipseCallout">
              <a:avLst>
                <a:gd name="adj1" fmla="val -10080"/>
                <a:gd name="adj2" fmla="val 19948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peech Bubble: Oval 16"/>
            <p:cNvSpPr/>
            <p:nvPr/>
          </p:nvSpPr>
          <p:spPr>
            <a:xfrm>
              <a:off x="1856791" y="4552258"/>
              <a:ext cx="7212563" cy="2145323"/>
            </a:xfrm>
            <a:prstGeom prst="wedgeEllipseCallout">
              <a:avLst>
                <a:gd name="adj1" fmla="val -50463"/>
                <a:gd name="adj2" fmla="val 55913"/>
              </a:avLst>
            </a:prstGeom>
            <a:solidFill>
              <a:schemeClr val="bg1"/>
            </a:solidFill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8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452938" y="5694226"/>
            <a:ext cx="1156754" cy="822347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7154286" y="4373659"/>
            <a:ext cx="39165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>
              <a:lnSpc>
                <a:spcPct val="150000"/>
              </a:lnSpc>
            </a:pPr>
            <a:r>
              <a:rPr lang="en-US" altLang="vi-VN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học</a:t>
            </a:r>
            <a:r>
              <a:rPr lang="en-US" alt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này</a:t>
            </a:r>
            <a:r>
              <a:rPr lang="en-US" alt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sẽ</a:t>
            </a:r>
            <a:r>
              <a:rPr lang="en-US" alt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giúp</a:t>
            </a:r>
            <a:r>
              <a:rPr lang="en-US" alt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em</a:t>
            </a:r>
            <a:r>
              <a:rPr lang="en-US" alt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đó</a:t>
            </a:r>
            <a:r>
              <a:rPr lang="en-US" alt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68207" y="254982"/>
            <a:ext cx="521581" cy="46045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5227" y="3691367"/>
            <a:ext cx="4755292" cy="192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39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70833E-6 4.44444E-6 L 2.70833E-6 -0.07223 " pathEditMode="relative" rAng="0" ptsTypes="AA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35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18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4680" y="292735"/>
            <a:ext cx="853821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vi-VN" sz="2800" b="1" dirty="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1</a:t>
            </a:r>
            <a:r>
              <a:rPr lang="en-US" sz="2800" b="1" dirty="0" smtClean="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vi-VN" sz="2800" b="1" dirty="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Lệnh và Nhóm Lệnh</a:t>
            </a:r>
            <a:endParaRPr lang="vi-VN" sz="2800" b="1" dirty="0">
              <a:solidFill>
                <a:srgbClr val="F03C69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14680" y="870405"/>
            <a:ext cx="10962640" cy="4115268"/>
            <a:chOff x="522612" y="941386"/>
            <a:chExt cx="10962947" cy="2113706"/>
          </a:xfrm>
        </p:grpSpPr>
        <p:sp>
          <p:nvSpPr>
            <p:cNvPr id="4" name="Rectangle 3"/>
            <p:cNvSpPr/>
            <p:nvPr/>
          </p:nvSpPr>
          <p:spPr>
            <a:xfrm>
              <a:off x="3940170" y="1111869"/>
              <a:ext cx="7394147" cy="3383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7FC354"/>
                  </a:solidFill>
                  <a:latin typeface="SVN-Avo"/>
                  <a:cs typeface="Times New Roman" panose="02020603050405020304" pitchFamily="18" charset="0"/>
                </a:rPr>
                <a:t>Nhận</a:t>
              </a:r>
              <a:r>
                <a:rPr lang="en-US" sz="2800" b="1" dirty="0">
                  <a:solidFill>
                    <a:srgbClr val="7FC354"/>
                  </a:solidFill>
                  <a:latin typeface="SVN-Avo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7FC354"/>
                  </a:solidFill>
                  <a:latin typeface="SVN-Avo"/>
                  <a:cs typeface="Times New Roman" panose="02020603050405020304" pitchFamily="18" charset="0"/>
                </a:rPr>
                <a:t>biết</a:t>
              </a:r>
              <a:r>
                <a:rPr lang="en-US" sz="2800" b="1" dirty="0">
                  <a:solidFill>
                    <a:srgbClr val="7FC354"/>
                  </a:solidFill>
                  <a:latin typeface="SVN-Avo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7FC354"/>
                  </a:solidFill>
                  <a:latin typeface="SVN-Avo"/>
                  <a:cs typeface="Times New Roman" panose="02020603050405020304" pitchFamily="18" charset="0"/>
                </a:rPr>
                <a:t>các</a:t>
              </a:r>
              <a:r>
                <a:rPr lang="en-US" sz="2800" b="1" dirty="0">
                  <a:solidFill>
                    <a:srgbClr val="7FC354"/>
                  </a:solidFill>
                  <a:latin typeface="SVN-Avo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7FC354"/>
                  </a:solidFill>
                  <a:latin typeface="SVN-Avo"/>
                  <a:cs typeface="Times New Roman" panose="02020603050405020304" pitchFamily="18" charset="0"/>
                </a:rPr>
                <a:t>lệnh</a:t>
              </a:r>
              <a:r>
                <a:rPr lang="en-US" sz="2800" b="1" dirty="0">
                  <a:solidFill>
                    <a:srgbClr val="7FC354"/>
                  </a:solidFill>
                  <a:latin typeface="SVN-Avo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7FC354"/>
                  </a:solidFill>
                  <a:latin typeface="SVN-Avo"/>
                  <a:cs typeface="Times New Roman" panose="02020603050405020304" pitchFamily="18" charset="0"/>
                </a:rPr>
                <a:t>trong</a:t>
              </a:r>
              <a:r>
                <a:rPr lang="en-US" sz="2800" b="1" dirty="0">
                  <a:solidFill>
                    <a:srgbClr val="7FC354"/>
                  </a:solidFill>
                  <a:latin typeface="SVN-Avo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7FC354"/>
                  </a:solidFill>
                  <a:latin typeface="SVN-Avo"/>
                  <a:cs typeface="Times New Roman" panose="02020603050405020304" pitchFamily="18" charset="0"/>
                </a:rPr>
                <a:t>các</a:t>
              </a:r>
              <a:r>
                <a:rPr lang="en-US" sz="2800" b="1" dirty="0">
                  <a:solidFill>
                    <a:srgbClr val="7FC354"/>
                  </a:solidFill>
                  <a:latin typeface="SVN-Avo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7FC354"/>
                  </a:solidFill>
                  <a:latin typeface="SVN-Avo"/>
                  <a:cs typeface="Times New Roman" panose="02020603050405020304" pitchFamily="18" charset="0"/>
                </a:rPr>
                <a:t>nhóm</a:t>
              </a:r>
              <a:r>
                <a:rPr lang="en-US" sz="2800" b="1" dirty="0">
                  <a:solidFill>
                    <a:srgbClr val="7FC354"/>
                  </a:solidFill>
                  <a:latin typeface="SVN-Avo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7FC354"/>
                  </a:solidFill>
                  <a:latin typeface="SVN-Avo"/>
                  <a:cs typeface="Times New Roman" panose="02020603050405020304" pitchFamily="18" charset="0"/>
                </a:rPr>
                <a:t>lệnh</a:t>
              </a:r>
              <a:endParaRPr lang="vi-VN" sz="2800" b="1" dirty="0">
                <a:solidFill>
                  <a:srgbClr val="7FC354"/>
                </a:solidFill>
                <a:latin typeface="SVN-Avo"/>
                <a:cs typeface="Times New Roman" panose="02020603050405020304" pitchFamily="18" charset="0"/>
              </a:endParaRPr>
            </a:p>
          </p:txBody>
        </p:sp>
        <p:sp>
          <p:nvSpPr>
            <p:cNvPr id="5" name="Rectangle: Rounded Corners 4"/>
            <p:cNvSpPr/>
            <p:nvPr/>
          </p:nvSpPr>
          <p:spPr>
            <a:xfrm>
              <a:off x="522612" y="1036932"/>
              <a:ext cx="10962947" cy="1073492"/>
            </a:xfrm>
            <a:prstGeom prst="roundRect">
              <a:avLst>
                <a:gd name="adj" fmla="val 5722"/>
              </a:avLst>
            </a:prstGeom>
            <a:noFill/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931144" y="1530022"/>
              <a:ext cx="10145882" cy="4935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342900">
                <a:lnSpc>
                  <a:spcPct val="150000"/>
                </a:lnSpc>
              </a:pP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Quan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sát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màn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Scratch,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em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nhìn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thấy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nhóm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lệnh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?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Hãy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nhận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xét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màu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sắc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nhóm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lệnh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"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Chuyển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"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màu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sắc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lệnh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nhóm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. </a:t>
              </a: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638185" y="941386"/>
              <a:ext cx="6010444" cy="2113706"/>
              <a:chOff x="638185" y="941386"/>
              <a:chExt cx="6010444" cy="2113706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638185" y="1068533"/>
                <a:ext cx="2578172" cy="393882"/>
                <a:chOff x="6021948" y="1377672"/>
                <a:chExt cx="2578172" cy="393882"/>
              </a:xfrm>
            </p:grpSpPr>
            <p:sp>
              <p:nvSpPr>
                <p:cNvPr id="14" name="Rectangle: Top Corners Rounded 13"/>
                <p:cNvSpPr/>
                <p:nvPr/>
              </p:nvSpPr>
              <p:spPr>
                <a:xfrm>
                  <a:off x="6021948" y="1390971"/>
                  <a:ext cx="2578172" cy="380583"/>
                </a:xfrm>
                <a:prstGeom prst="round2SameRect">
                  <a:avLst/>
                </a:prstGeom>
                <a:solidFill>
                  <a:srgbClr val="7FC35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atin typeface="UTM Bienvenue" panose="02040603050506020204" pitchFamily="18" charset="0"/>
                  </a:endParaRPr>
                </a:p>
              </p:txBody>
            </p:sp>
            <p:sp>
              <p:nvSpPr>
                <p:cNvPr id="15" name="Rectangle 14"/>
                <p:cNvSpPr/>
                <p:nvPr/>
              </p:nvSpPr>
              <p:spPr>
                <a:xfrm>
                  <a:off x="6116639" y="1377672"/>
                  <a:ext cx="2202877" cy="37939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defTabSz="342900">
                    <a:lnSpc>
                      <a:spcPct val="150000"/>
                    </a:lnSpc>
                  </a:pPr>
                  <a:r>
                    <a:rPr lang="en-US" sz="2800" b="1" dirty="0">
                      <a:solidFill>
                        <a:schemeClr val="bg1"/>
                      </a:solidFill>
                      <a:latin typeface="UTM Bienvenue" panose="02040603050506020204" pitchFamily="18" charset="0"/>
                      <a:cs typeface="Times New Roman" panose="02020603050405020304" pitchFamily="18" charset="0"/>
                    </a:rPr>
                    <a:t>HOẠT ĐỘNG </a:t>
                  </a:r>
                  <a:endParaRPr lang="vi-VN" sz="2800" b="1" dirty="0">
                    <a:solidFill>
                      <a:schemeClr val="bg1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" name="Group 9"/>
              <p:cNvGrpSpPr/>
              <p:nvPr/>
            </p:nvGrpSpPr>
            <p:grpSpPr>
              <a:xfrm rot="20419193">
                <a:off x="2882543" y="941386"/>
                <a:ext cx="1121133" cy="639780"/>
                <a:chOff x="10442150" y="1062239"/>
                <a:chExt cx="3996719" cy="2341948"/>
              </a:xfrm>
            </p:grpSpPr>
            <p:pic>
              <p:nvPicPr>
                <p:cNvPr id="12" name="Picture 5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10442150" y="1062239"/>
                  <a:ext cx="3497522" cy="2341948"/>
                </a:xfrm>
                <a:prstGeom prst="rect">
                  <a:avLst/>
                </a:prstGeom>
              </p:spPr>
            </p:pic>
            <p:pic>
              <p:nvPicPr>
                <p:cNvPr id="13" name="Picture 6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5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10599209" y="1257936"/>
                  <a:ext cx="3839660" cy="2005948"/>
                </a:xfrm>
                <a:prstGeom prst="rect">
                  <a:avLst/>
                </a:prstGeom>
              </p:spPr>
            </p:pic>
          </p:grpSp>
          <p:sp>
            <p:nvSpPr>
              <p:cNvPr id="11" name="Rectangle 10"/>
              <p:cNvSpPr/>
              <p:nvPr/>
            </p:nvSpPr>
            <p:spPr>
              <a:xfrm>
                <a:off x="6061873" y="2676429"/>
                <a:ext cx="586756" cy="378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342900">
                  <a:lnSpc>
                    <a:spcPct val="150000"/>
                  </a:lnSpc>
                </a:pPr>
                <a:r>
                  <a:rPr lang="en-US" sz="2800" b="1">
                    <a:solidFill>
                      <a:schemeClr val="bg1"/>
                    </a:solidFill>
                    <a:latin typeface="UTM HelvetIns" panose="02040603050506020204" pitchFamily="18" charset="0"/>
                    <a:cs typeface="Times New Roman" panose="02020603050405020304" pitchFamily="18" charset="0"/>
                  </a:rPr>
                  <a:t>2</a:t>
                </a:r>
                <a:endParaRPr lang="vi-VN" sz="2800" b="1">
                  <a:solidFill>
                    <a:schemeClr val="bg1"/>
                  </a:solidFill>
                  <a:latin typeface="UTM Avo" panose="020406030505060202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4" name="Text Box 23"/>
          <p:cNvSpPr txBox="1"/>
          <p:nvPr/>
        </p:nvSpPr>
        <p:spPr>
          <a:xfrm>
            <a:off x="1023201" y="3450484"/>
            <a:ext cx="10058400" cy="278537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ts val="3000"/>
              </a:lnSpc>
            </a:pPr>
            <a:r>
              <a:rPr lang="vi-VN" sz="2000" dirty="0" smtClean="0">
                <a:latin typeface="UTM Avo" panose="02040603050506020204"/>
              </a:rPr>
              <a:t>             Trong </a:t>
            </a:r>
            <a:r>
              <a:rPr lang="vi-VN" sz="2000" dirty="0">
                <a:latin typeface="UTM Avo" panose="02040603050506020204"/>
              </a:rPr>
              <a:t>phần mềm Scratch, mỗi nhóm lệnh cơ bản và các lệnh thuộc nhóm đó có cùng màu sắc. </a:t>
            </a:r>
            <a:endParaRPr lang="vi-VN" sz="2000" dirty="0" smtClean="0">
              <a:latin typeface="UTM Avo" panose="02040603050506020204"/>
            </a:endParaRPr>
          </a:p>
          <a:p>
            <a:pPr>
              <a:lnSpc>
                <a:spcPts val="3000"/>
              </a:lnSpc>
            </a:pPr>
            <a:r>
              <a:rPr lang="vi-VN" sz="2000" dirty="0" smtClean="0">
                <a:latin typeface="UTM Avo" panose="02040603050506020204"/>
              </a:rPr>
              <a:t>Ví </a:t>
            </a:r>
            <a:r>
              <a:rPr lang="vi-VN" sz="2000" dirty="0">
                <a:latin typeface="UTM Avo" panose="02040603050506020204"/>
              </a:rPr>
              <a:t>dụ, nhóm lệnh </a:t>
            </a:r>
            <a:r>
              <a:rPr lang="vi-VN" sz="2000" b="1" dirty="0">
                <a:solidFill>
                  <a:schemeClr val="accent6"/>
                </a:solidFill>
                <a:latin typeface="UTM Avo" panose="02040603050506020204"/>
              </a:rPr>
              <a:t>Điều khiển </a:t>
            </a:r>
            <a:r>
              <a:rPr lang="vi-VN" sz="2000" dirty="0">
                <a:latin typeface="UTM Avo" panose="02040603050506020204"/>
              </a:rPr>
              <a:t>và lệnh </a:t>
            </a:r>
            <a:r>
              <a:rPr lang="vi-VN" sz="2000" b="1" dirty="0">
                <a:solidFill>
                  <a:schemeClr val="accent6"/>
                </a:solidFill>
                <a:latin typeface="UTM Avo" panose="02040603050506020204"/>
              </a:rPr>
              <a:t>Đ</a:t>
            </a:r>
            <a:r>
              <a:rPr lang="vi-VN" sz="2000" b="1" dirty="0" smtClean="0">
                <a:solidFill>
                  <a:schemeClr val="accent6"/>
                </a:solidFill>
                <a:latin typeface="UTM Avo" panose="02040603050506020204"/>
              </a:rPr>
              <a:t>ợi 1 giây </a:t>
            </a:r>
            <a:r>
              <a:rPr lang="vi-VN" sz="2000" dirty="0">
                <a:latin typeface="UTM Avo" panose="02040603050506020204"/>
              </a:rPr>
              <a:t>của nhóm này cùng có màu cam.Tên của mỗi nhóm lệnh gợi ý công dụng của chúng. </a:t>
            </a:r>
            <a:endParaRPr lang="vi-VN" sz="2000" dirty="0" smtClean="0">
              <a:latin typeface="UTM Avo" panose="02040603050506020204"/>
            </a:endParaRPr>
          </a:p>
          <a:p>
            <a:pPr>
              <a:lnSpc>
                <a:spcPts val="3000"/>
              </a:lnSpc>
            </a:pPr>
            <a:r>
              <a:rPr lang="vi-VN" sz="2000" dirty="0" smtClean="0">
                <a:latin typeface="UTM Avo" panose="02040603050506020204"/>
              </a:rPr>
              <a:t>Ví </a:t>
            </a:r>
            <a:r>
              <a:rPr lang="vi-VN" sz="2000" dirty="0">
                <a:latin typeface="UTM Avo" panose="02040603050506020204"/>
              </a:rPr>
              <a:t>dụ: nhóm lệnh </a:t>
            </a:r>
            <a:r>
              <a:rPr lang="vi-VN" sz="2000" b="1" dirty="0">
                <a:solidFill>
                  <a:srgbClr val="002060"/>
                </a:solidFill>
                <a:latin typeface="UTM Avo" panose="02040603050506020204"/>
              </a:rPr>
              <a:t>Chuyển </a:t>
            </a:r>
            <a:r>
              <a:rPr lang="vi-VN" sz="2000" b="1" dirty="0" smtClean="0">
                <a:solidFill>
                  <a:srgbClr val="002060"/>
                </a:solidFill>
                <a:latin typeface="UTM Avo" panose="02040603050506020204"/>
              </a:rPr>
              <a:t>động </a:t>
            </a:r>
            <a:r>
              <a:rPr lang="vi-VN" sz="2000" dirty="0" smtClean="0">
                <a:latin typeface="UTM Avo" panose="02040603050506020204"/>
              </a:rPr>
              <a:t>gồm </a:t>
            </a:r>
            <a:r>
              <a:rPr lang="vi-VN" sz="2000" dirty="0">
                <a:latin typeface="UTM Avo" panose="02040603050506020204"/>
              </a:rPr>
              <a:t>các lệnh điều khiển nhân vật di chuyển, nhóm lệnh </a:t>
            </a:r>
          </a:p>
          <a:p>
            <a:pPr>
              <a:lnSpc>
                <a:spcPts val="3000"/>
              </a:lnSpc>
            </a:pPr>
            <a:r>
              <a:rPr lang="vi-VN" sz="2000" b="1" dirty="0" smtClean="0">
                <a:solidFill>
                  <a:srgbClr val="7030A0"/>
                </a:solidFill>
                <a:latin typeface="UTM Avo" panose="02040603050506020204"/>
              </a:rPr>
              <a:t>Hiển </a:t>
            </a:r>
            <a:r>
              <a:rPr lang="vi-VN" sz="2000" b="1" dirty="0">
                <a:solidFill>
                  <a:srgbClr val="7030A0"/>
                </a:solidFill>
                <a:latin typeface="UTM Avo" panose="02040603050506020204"/>
              </a:rPr>
              <a:t>thị </a:t>
            </a:r>
            <a:r>
              <a:rPr lang="vi-VN" sz="2000" dirty="0">
                <a:latin typeface="UTM Avo" panose="02040603050506020204"/>
              </a:rPr>
              <a:t>chứa các lệnh thay đổi hình ảnh nhân vật, sân khấu và các thông báo sẽ xuất hiện trên màn hình</a:t>
            </a:r>
            <a:r>
              <a:rPr lang="vi-VN" sz="2000" dirty="0" smtClean="0">
                <a:latin typeface="UTM Avo" panose="02040603050506020204"/>
              </a:rPr>
              <a:t>,...</a:t>
            </a:r>
            <a:endParaRPr lang="en-US" sz="2000" dirty="0">
              <a:latin typeface="UTM Avo" panose="02040603050506020204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6035" y="3223930"/>
            <a:ext cx="765999" cy="726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32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3047003-BDC1-441F-A0E1-7728E4169670}"/>
              </a:ext>
            </a:extLst>
          </p:cNvPr>
          <p:cNvSpPr/>
          <p:nvPr/>
        </p:nvSpPr>
        <p:spPr>
          <a:xfrm>
            <a:off x="689441" y="617663"/>
            <a:ext cx="1006934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Bảng 4 dưới đây minh hoạ một số lệnh của các nhóm lệnh cơ bản được sử dụng trong chương trình “Điều khiển rô-bốt”.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7682" y="1563907"/>
            <a:ext cx="6490806" cy="427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83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3047003-BDC1-441F-A0E1-7728E4169670}"/>
              </a:ext>
            </a:extLst>
          </p:cNvPr>
          <p:cNvSpPr/>
          <p:nvPr/>
        </p:nvSpPr>
        <p:spPr>
          <a:xfrm>
            <a:off x="718624" y="250041"/>
            <a:ext cx="10069349" cy="499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Để đưa lệnh vào chương trình cho một nhân vật, em thực hiện các thao tác </a:t>
            </a:r>
            <a:r>
              <a:rPr lang="vi-VN" sz="2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như 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sau:</a:t>
            </a:r>
            <a:r>
              <a:rPr lang="vi-VN" sz="2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vi-VN" sz="2000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6588" y="922286"/>
            <a:ext cx="5148564" cy="345441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40803" y="4744040"/>
            <a:ext cx="8512925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Các </a:t>
            </a:r>
            <a:r>
              <a:rPr lang="vi-VN" dirty="0">
                <a:latin typeface="UTM Avo" panose="02040603050506020204" pitchFamily="18" charset="0"/>
                <a:cs typeface="Times New Roman" panose="02020603050405020304" pitchFamily="18" charset="0"/>
              </a:rPr>
              <a:t>lệnh được ghép với nhau tạo thành khối lệnh. Ví dụ, Hình 65 là khối lệnh gồm 3 lệnh. Khi chạy chương trình, các lệnh trong khối lệnh được thực hiện lần lượt theo thứ tự từ trên xuống dưới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3728" y="4037266"/>
            <a:ext cx="2748199" cy="234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864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1024558" y="519425"/>
            <a:ext cx="10290337" cy="1480139"/>
            <a:chOff x="3669268" y="737026"/>
            <a:chExt cx="7969151" cy="1094902"/>
          </a:xfrm>
        </p:grpSpPr>
        <p:grpSp>
          <p:nvGrpSpPr>
            <p:cNvPr id="26" name="Group 25"/>
            <p:cNvGrpSpPr/>
            <p:nvPr/>
          </p:nvGrpSpPr>
          <p:grpSpPr>
            <a:xfrm>
              <a:off x="3669268" y="737026"/>
              <a:ext cx="7555458" cy="1094902"/>
              <a:chOff x="3669268" y="737026"/>
              <a:chExt cx="7555458" cy="1094902"/>
            </a:xfrm>
          </p:grpSpPr>
          <p:grpSp>
            <p:nvGrpSpPr>
              <p:cNvPr id="28" name="Group 27"/>
              <p:cNvGrpSpPr/>
              <p:nvPr/>
            </p:nvGrpSpPr>
            <p:grpSpPr>
              <a:xfrm>
                <a:off x="3753754" y="993101"/>
                <a:ext cx="7470972" cy="838827"/>
                <a:chOff x="4217929" y="1054357"/>
                <a:chExt cx="6721212" cy="1237500"/>
              </a:xfrm>
            </p:grpSpPr>
            <p:sp>
              <p:nvSpPr>
                <p:cNvPr id="30" name="Rectangle: Rounded Corners 15"/>
                <p:cNvSpPr/>
                <p:nvPr/>
              </p:nvSpPr>
              <p:spPr>
                <a:xfrm>
                  <a:off x="4288827" y="1171309"/>
                  <a:ext cx="6650314" cy="1120548"/>
                </a:xfrm>
                <a:prstGeom prst="roundRect">
                  <a:avLst/>
                </a:prstGeom>
                <a:solidFill>
                  <a:srgbClr val="C1BFC5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Rectangle: Rounded Corners 16"/>
                <p:cNvSpPr/>
                <p:nvPr/>
              </p:nvSpPr>
              <p:spPr>
                <a:xfrm>
                  <a:off x="4217929" y="1054357"/>
                  <a:ext cx="6645204" cy="1136070"/>
                </a:xfrm>
                <a:prstGeom prst="roundRect">
                  <a:avLst/>
                </a:prstGeom>
                <a:solidFill>
                  <a:srgbClr val="F2E9C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669268" y="737026"/>
                <a:ext cx="704404" cy="623747"/>
              </a:xfrm>
              <a:prstGeom prst="rect">
                <a:avLst/>
              </a:prstGeom>
            </p:spPr>
          </p:pic>
        </p:grpSp>
        <p:sp>
          <p:nvSpPr>
            <p:cNvPr id="27" name="Rectangle 26"/>
            <p:cNvSpPr/>
            <p:nvPr/>
          </p:nvSpPr>
          <p:spPr>
            <a:xfrm>
              <a:off x="4003564" y="865064"/>
              <a:ext cx="7634855" cy="8388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vi-VN" altLang="vi-VN" sz="2400" b="1" dirty="0" smtClean="0">
                  <a:solidFill>
                    <a:srgbClr val="F03C6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</a:t>
              </a:r>
              <a:r>
                <a:rPr lang="vi-VN" altLang="vi-VN" sz="2400" b="1" dirty="0">
                  <a:solidFill>
                    <a:srgbClr val="F03C6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 scratch, </a:t>
              </a:r>
              <a:r>
                <a:rPr lang="vi-VN" altLang="vi-VN" sz="2400" b="1" dirty="0" smtClean="0">
                  <a:solidFill>
                    <a:srgbClr val="F03C6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mỗi </a:t>
              </a:r>
              <a:r>
                <a:rPr lang="vi-VN" altLang="vi-VN" sz="2400" b="1" dirty="0">
                  <a:solidFill>
                    <a:srgbClr val="F03C6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 lệnh </a:t>
              </a:r>
              <a:r>
                <a:rPr lang="vi-VN" altLang="vi-VN" sz="2400" b="1" dirty="0" smtClean="0">
                  <a:solidFill>
                    <a:srgbClr val="F03C6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 nhiều </a:t>
              </a:r>
              <a:r>
                <a:rPr lang="vi-VN" altLang="vi-VN" sz="2400" b="1" dirty="0">
                  <a:solidFill>
                    <a:srgbClr val="F03C6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lệnh </a:t>
              </a:r>
              <a:r>
                <a:rPr lang="vi-VN" altLang="vi-VN" sz="2400" b="1" dirty="0" smtClean="0">
                  <a:solidFill>
                    <a:srgbClr val="F03C6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 chúng </a:t>
              </a:r>
              <a:r>
                <a:rPr lang="vi-VN" altLang="vi-VN" sz="2400" b="1" dirty="0">
                  <a:solidFill>
                    <a:srgbClr val="F03C6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cùng </a:t>
              </a:r>
              <a:r>
                <a:rPr lang="vi-VN" altLang="vi-VN" sz="2400" b="1" dirty="0" smtClean="0">
                  <a:solidFill>
                    <a:srgbClr val="F03C6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màu</a:t>
              </a:r>
              <a:r>
                <a:rPr lang="vi-VN" altLang="vi-VN" sz="2400" b="1" dirty="0">
                  <a:solidFill>
                    <a:srgbClr val="F03C6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    Mỗi </a:t>
              </a:r>
              <a:r>
                <a:rPr lang="vi-VN" altLang="vi-VN" sz="2400" b="1" dirty="0" smtClean="0">
                  <a:solidFill>
                    <a:srgbClr val="F03C6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lệnh sẽ điều khiển </a:t>
              </a:r>
              <a:r>
                <a:rPr lang="vi-VN" altLang="vi-VN" sz="2400" b="1" dirty="0">
                  <a:solidFill>
                    <a:srgbClr val="F03C6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nhân </a:t>
              </a:r>
              <a:r>
                <a:rPr lang="vi-VN" altLang="vi-VN" sz="2400" b="1" dirty="0" smtClean="0">
                  <a:solidFill>
                    <a:srgbClr val="F03C6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 thực hiện </a:t>
              </a:r>
              <a:endParaRPr lang="en-US" altLang="vi-VN" sz="2400" b="1" dirty="0">
                <a:solidFill>
                  <a:srgbClr val="F03C6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262" y="2175655"/>
            <a:ext cx="799873" cy="78747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794344" y="2357483"/>
            <a:ext cx="5986126" cy="4414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Em</a:t>
            </a:r>
            <a:r>
              <a:rPr lang="en-US" alt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hãy</a:t>
            </a:r>
            <a:r>
              <a:rPr lang="en-US" alt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ghép</a:t>
            </a:r>
            <a:r>
              <a:rPr lang="en-US" alt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mỗi</a:t>
            </a:r>
            <a:r>
              <a:rPr lang="en-US" alt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sau</a:t>
            </a:r>
            <a:r>
              <a:rPr lang="en-US" alt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nhóm</a:t>
            </a:r>
            <a:r>
              <a:rPr lang="en-US" alt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hợp</a:t>
            </a:r>
            <a:r>
              <a:rPr lang="en-US" alt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630129" y="2963126"/>
            <a:ext cx="6552782" cy="3131852"/>
            <a:chOff x="2445304" y="2958446"/>
            <a:chExt cx="5335166" cy="313185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45304" y="2958446"/>
              <a:ext cx="5335166" cy="3131852"/>
            </a:xfrm>
            <a:prstGeom prst="rect">
              <a:avLst/>
            </a:prstGeom>
          </p:spPr>
        </p:pic>
        <p:cxnSp>
          <p:nvCxnSpPr>
            <p:cNvPr id="4" name="Straight Arrow Connector 3"/>
            <p:cNvCxnSpPr/>
            <p:nvPr/>
          </p:nvCxnSpPr>
          <p:spPr>
            <a:xfrm flipV="1">
              <a:off x="3628417" y="4873557"/>
              <a:ext cx="1011677" cy="79766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3657600" y="3813243"/>
              <a:ext cx="963038" cy="176070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3628417" y="3821731"/>
              <a:ext cx="1011677" cy="93509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5099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558374" y="1546698"/>
            <a:ext cx="515566" cy="48729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Box 17"/>
          <p:cNvSpPr txBox="1"/>
          <p:nvPr/>
        </p:nvSpPr>
        <p:spPr>
          <a:xfrm>
            <a:off x="1683800" y="710551"/>
            <a:ext cx="92024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>
                <a:latin typeface="UTM Avo" panose="02040603050506020204"/>
              </a:rPr>
              <a:t>Nếu thực hiện theo các chỉ dẫn ở Hình 62a, bạn học sinh sẽ đi như thế nào? </a:t>
            </a:r>
            <a:endParaRPr lang="vi-VN" sz="2000" dirty="0" smtClean="0">
              <a:latin typeface="UTM Avo" panose="02040603050506020204"/>
            </a:endParaRPr>
          </a:p>
          <a:p>
            <a:r>
              <a:rPr lang="vi-VN" sz="2000" dirty="0" smtClean="0">
                <a:latin typeface="UTM Avo" panose="02040603050506020204"/>
              </a:rPr>
              <a:t>              A.   Đi </a:t>
            </a:r>
            <a:r>
              <a:rPr lang="vi-VN" sz="2000" dirty="0">
                <a:latin typeface="UTM Avo" panose="02040603050506020204"/>
              </a:rPr>
              <a:t>thẳng.        </a:t>
            </a:r>
            <a:r>
              <a:rPr lang="vi-VN" sz="2000" dirty="0" smtClean="0">
                <a:latin typeface="UTM Avo" panose="02040603050506020204"/>
              </a:rPr>
              <a:t>                                 B</a:t>
            </a:r>
            <a:r>
              <a:rPr lang="vi-VN" sz="2000" dirty="0">
                <a:latin typeface="UTM Avo" panose="02040603050506020204"/>
              </a:rPr>
              <a:t>. Đi theo một hình tam giác.   </a:t>
            </a:r>
            <a:endParaRPr lang="vi-VN" sz="2000" dirty="0" smtClean="0">
              <a:latin typeface="UTM Avo" panose="02040603050506020204"/>
            </a:endParaRPr>
          </a:p>
          <a:p>
            <a:endParaRPr lang="vi-VN" sz="2000" dirty="0" smtClean="0">
              <a:latin typeface="UTM Avo" panose="02040603050506020204"/>
            </a:endParaRPr>
          </a:p>
          <a:p>
            <a:r>
              <a:rPr lang="vi-VN" sz="2000" dirty="0" smtClean="0">
                <a:latin typeface="UTM Avo" panose="02040603050506020204"/>
              </a:rPr>
              <a:t>              C.   Đi </a:t>
            </a:r>
            <a:r>
              <a:rPr lang="vi-VN" sz="2000" dirty="0">
                <a:latin typeface="UTM Avo" panose="02040603050506020204"/>
              </a:rPr>
              <a:t>theo một hình vuông.    </a:t>
            </a:r>
            <a:r>
              <a:rPr lang="vi-VN" sz="2000" dirty="0" smtClean="0">
                <a:latin typeface="UTM Avo" panose="02040603050506020204"/>
              </a:rPr>
              <a:t>            D</a:t>
            </a:r>
            <a:r>
              <a:rPr lang="vi-VN" sz="2000" dirty="0">
                <a:latin typeface="UTM Avo" panose="02040603050506020204"/>
              </a:rPr>
              <a:t>. Đi theo một hình tròn.</a:t>
            </a:r>
            <a:endParaRPr lang="en-US" sz="2000" dirty="0">
              <a:latin typeface="UTM Avo" panose="0204060305050602020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647" y="476672"/>
            <a:ext cx="909702" cy="8955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61647" y="2269193"/>
            <a:ext cx="853821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vi-VN" sz="2800" b="1" dirty="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 smtClean="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vi-VN" sz="2800" b="1" dirty="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Thực hành Chơi cùng máy tính </a:t>
            </a:r>
            <a:endParaRPr lang="vi-VN" sz="2800" b="1" dirty="0">
              <a:solidFill>
                <a:srgbClr val="F03C69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558349-1F9F-48F3-830E-5BABDBF449D9}"/>
              </a:ext>
            </a:extLst>
          </p:cNvPr>
          <p:cNvSpPr/>
          <p:nvPr/>
        </p:nvSpPr>
        <p:spPr>
          <a:xfrm>
            <a:off x="861647" y="3931902"/>
            <a:ext cx="95375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 b="1" dirty="0" smtClean="0">
                <a:solidFill>
                  <a:schemeClr val="accent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Hướng dẫn:</a:t>
            </a:r>
          </a:p>
          <a:p>
            <a:pPr algn="just" defTabSz="342900">
              <a:lnSpc>
                <a:spcPct val="150000"/>
              </a:lnSpc>
            </a:pPr>
            <a:r>
              <a:rPr lang="vi-VN" sz="2000" i="1" dirty="0" smtClean="0">
                <a:solidFill>
                  <a:schemeClr val="accent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</a:t>
            </a:r>
            <a:r>
              <a:rPr lang="vi-VN" sz="2000" i="1" dirty="0">
                <a:solidFill>
                  <a:schemeClr val="accent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1: 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Nháy đúp chuột vào biểu tượng </a:t>
            </a:r>
            <a:r>
              <a:rPr lang="vi-VN" sz="2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     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trên màn hình nền để khởi động phần mềm Scratch</a:t>
            </a:r>
            <a:r>
              <a:rPr lang="vi-VN" sz="2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  <a:p>
            <a:pPr algn="just" defTabSz="342900">
              <a:lnSpc>
                <a:spcPct val="150000"/>
              </a:lnSpc>
            </a:pPr>
            <a:r>
              <a:rPr lang="vi-VN" sz="2000" i="1" dirty="0">
                <a:solidFill>
                  <a:schemeClr val="accent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2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: Nháy chuột vào biểu tượng quả địa </a:t>
            </a:r>
            <a:r>
              <a:rPr lang="vi-VN" sz="2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cầu            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ở góc trên bên trái màn hình và chọn một ngôn ngữ, chẳng hạn ngôn ngữ Tiếng Việt.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861647" y="2809876"/>
            <a:ext cx="10558624" cy="1160029"/>
            <a:chOff x="708098" y="292955"/>
            <a:chExt cx="10558624" cy="1160029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E10EB54-4731-4DD5-8421-518086FEA3E2}"/>
                </a:ext>
              </a:extLst>
            </p:cNvPr>
            <p:cNvSpPr/>
            <p:nvPr/>
          </p:nvSpPr>
          <p:spPr>
            <a:xfrm>
              <a:off x="708098" y="317553"/>
              <a:ext cx="2267570" cy="6608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vi-VN" sz="2700" b="1" dirty="0">
                  <a:solidFill>
                    <a:schemeClr val="accent6"/>
                  </a:solidFill>
                  <a:latin typeface="Sitka Subheading" pitchFamily="2" charset="0"/>
                  <a:cs typeface="Times New Roman" panose="02020603050405020304" pitchFamily="18" charset="0"/>
                </a:rPr>
                <a:t>NHIỆM VỤ 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9558349-1F9F-48F3-830E-5BABDBF449D9}"/>
                </a:ext>
              </a:extLst>
            </p:cNvPr>
            <p:cNvSpPr/>
            <p:nvPr/>
          </p:nvSpPr>
          <p:spPr>
            <a:xfrm>
              <a:off x="3091069" y="437321"/>
              <a:ext cx="8175653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342900">
                <a:lnSpc>
                  <a:spcPct val="150000"/>
                </a:lnSpc>
              </a:pPr>
              <a:r>
                <a:rPr lang="vi-VN" sz="2000" b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Khởi động phần mềm Scratch, chọn hiển thị tiếng Việt, mở tệp chương trình, quan sát và nhận biết màn hình Scratch.</a:t>
              </a:r>
              <a:endParaRPr lang="vi-VN" sz="2000"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2633869" y="522030"/>
              <a:ext cx="347618" cy="37249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E10EB54-4731-4DD5-8421-518086FEA3E2}"/>
                </a:ext>
              </a:extLst>
            </p:cNvPr>
            <p:cNvSpPr/>
            <p:nvPr/>
          </p:nvSpPr>
          <p:spPr>
            <a:xfrm>
              <a:off x="2633869" y="292955"/>
              <a:ext cx="2267570" cy="6608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vi-VN" sz="2800" b="1" dirty="0" smtClean="0">
                  <a:solidFill>
                    <a:schemeClr val="bg1"/>
                  </a:solidFill>
                  <a:latin typeface="Sitka Subheading" pitchFamily="2" charset="0"/>
                  <a:cs typeface="Times New Roman" panose="02020603050405020304" pitchFamily="18" charset="0"/>
                </a:rPr>
                <a:t>1</a:t>
              </a:r>
              <a:endParaRPr lang="vi-VN" sz="2800" b="1" dirty="0">
                <a:solidFill>
                  <a:schemeClr val="bg1"/>
                </a:solidFill>
                <a:latin typeface="Sitka Subheading" pitchFamily="2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1154" y="4431928"/>
            <a:ext cx="509994" cy="61460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1416" y="5529220"/>
            <a:ext cx="588220" cy="453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11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3540" y="365959"/>
            <a:ext cx="1586224" cy="484894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4376" y="155451"/>
            <a:ext cx="8211146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vi-VN" sz="2800" b="1" dirty="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 smtClean="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vi-VN" sz="2800" b="1" dirty="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Thực hành một số thao tác cơ bản</a:t>
            </a:r>
            <a:endParaRPr lang="vi-VN" sz="2800" b="1" dirty="0">
              <a:solidFill>
                <a:srgbClr val="F03C69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76998" y="665393"/>
            <a:ext cx="8836830" cy="685420"/>
            <a:chOff x="708098" y="292955"/>
            <a:chExt cx="8836830" cy="68542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E10EB54-4731-4DD5-8421-518086FEA3E2}"/>
                </a:ext>
              </a:extLst>
            </p:cNvPr>
            <p:cNvSpPr/>
            <p:nvPr/>
          </p:nvSpPr>
          <p:spPr>
            <a:xfrm>
              <a:off x="708098" y="317553"/>
              <a:ext cx="2267570" cy="6608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vi-VN" sz="2700" b="1" dirty="0">
                  <a:solidFill>
                    <a:schemeClr val="accent6"/>
                  </a:solidFill>
                  <a:latin typeface="Sitka Subheading" pitchFamily="2" charset="0"/>
                  <a:cs typeface="Times New Roman" panose="02020603050405020304" pitchFamily="18" charset="0"/>
                </a:rPr>
                <a:t>NHIỆM VỤ 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9558349-1F9F-48F3-830E-5BABDBF449D9}"/>
                </a:ext>
              </a:extLst>
            </p:cNvPr>
            <p:cNvSpPr/>
            <p:nvPr/>
          </p:nvSpPr>
          <p:spPr>
            <a:xfrm>
              <a:off x="3091070" y="437321"/>
              <a:ext cx="6453858" cy="4991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342900">
                <a:lnSpc>
                  <a:spcPct val="150000"/>
                </a:lnSpc>
              </a:pPr>
              <a:r>
                <a:rPr lang="vi-VN" sz="2000" b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Tạo chương trình “Điều khiển rô-bốt” như Hình 66. </a:t>
              </a:r>
              <a:endParaRPr lang="vi-VN" sz="2000"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633869" y="522030"/>
              <a:ext cx="347618" cy="37249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E10EB54-4731-4DD5-8421-518086FEA3E2}"/>
                </a:ext>
              </a:extLst>
            </p:cNvPr>
            <p:cNvSpPr/>
            <p:nvPr/>
          </p:nvSpPr>
          <p:spPr>
            <a:xfrm>
              <a:off x="2633869" y="292955"/>
              <a:ext cx="2267570" cy="6608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vi-VN" sz="2800" b="1" dirty="0" smtClean="0">
                  <a:solidFill>
                    <a:schemeClr val="bg1"/>
                  </a:solidFill>
                  <a:latin typeface="Sitka Subheading" pitchFamily="2" charset="0"/>
                  <a:cs typeface="Times New Roman" panose="02020603050405020304" pitchFamily="18" charset="0"/>
                </a:rPr>
                <a:t>1</a:t>
              </a:r>
              <a:endParaRPr lang="vi-VN" sz="2800" b="1" dirty="0">
                <a:solidFill>
                  <a:schemeClr val="bg1"/>
                </a:solidFill>
                <a:latin typeface="Sitka Subheading" pitchFamily="2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9558349-1F9F-48F3-830E-5BABDBF449D9}"/>
              </a:ext>
            </a:extLst>
          </p:cNvPr>
          <p:cNvSpPr/>
          <p:nvPr/>
        </p:nvSpPr>
        <p:spPr>
          <a:xfrm>
            <a:off x="676998" y="1393196"/>
            <a:ext cx="9004373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 b="1" dirty="0" smtClean="0">
                <a:solidFill>
                  <a:schemeClr val="accent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Hướng dẫn:</a:t>
            </a:r>
          </a:p>
          <a:p>
            <a:pPr algn="just" defTabSz="342900">
              <a:lnSpc>
                <a:spcPct val="150000"/>
              </a:lnSpc>
            </a:pPr>
            <a:r>
              <a:rPr lang="vi-VN" sz="2000" i="1" dirty="0" smtClean="0">
                <a:solidFill>
                  <a:schemeClr val="accent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</a:t>
            </a:r>
            <a:r>
              <a:rPr lang="vi-VN" sz="2000" i="1" dirty="0">
                <a:solidFill>
                  <a:schemeClr val="accent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1: </a:t>
            </a:r>
            <a:r>
              <a:rPr lang="vi-VN" sz="2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Mở phần mềm </a:t>
            </a:r>
            <a:r>
              <a:rPr lang="vi-VN" sz="2000" dirty="0">
                <a:solidFill>
                  <a:schemeClr val="accent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Scratch</a:t>
            </a:r>
            <a:r>
              <a:rPr lang="vi-VN" sz="2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  <a:p>
            <a:pPr algn="just" defTabSz="342900">
              <a:lnSpc>
                <a:spcPct val="150000"/>
              </a:lnSpc>
            </a:pPr>
            <a:r>
              <a:rPr lang="vi-VN" sz="2000" i="1" dirty="0" smtClean="0">
                <a:solidFill>
                  <a:schemeClr val="accent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</a:t>
            </a:r>
            <a:r>
              <a:rPr lang="vi-VN" sz="2000" i="1" dirty="0">
                <a:solidFill>
                  <a:schemeClr val="accent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2: 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Nháy chuột vào nhóm lệnh </a:t>
            </a:r>
            <a:r>
              <a:rPr lang="vi-VN" sz="2000" dirty="0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Sự kiện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, kéo thả lệnh </a:t>
            </a:r>
            <a:r>
              <a:rPr lang="vi-VN" sz="2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          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vào vùng tạo chương trình</a:t>
            </a:r>
            <a:r>
              <a:rPr lang="vi-VN" sz="2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  <a:p>
            <a:pPr algn="just" defTabSz="342900">
              <a:lnSpc>
                <a:spcPct val="150000"/>
              </a:lnSpc>
            </a:pPr>
            <a:r>
              <a:rPr lang="vi-VN" sz="2000" i="1" dirty="0" smtClean="0">
                <a:solidFill>
                  <a:schemeClr val="accent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</a:t>
            </a:r>
            <a:r>
              <a:rPr lang="vi-VN" sz="2000" i="1" dirty="0">
                <a:solidFill>
                  <a:schemeClr val="accent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3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: Nháy chuột vào biểu tượng </a:t>
            </a:r>
            <a:r>
              <a:rPr lang="vi-VN" sz="2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         để 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xuất hiện danh sách nhóm lệnh  mở  rộng.  Trong  danh  sách này, em chọn nhóm lệnh "Bút vẽ" như minh hoạ của </a:t>
            </a:r>
            <a:r>
              <a:rPr lang="vi-VN" sz="2000" b="1" dirty="0">
                <a:latin typeface="UTM Avo" panose="02040603050506020204" pitchFamily="18" charset="0"/>
                <a:cs typeface="Times New Roman" panose="02020603050405020304" pitchFamily="18" charset="0"/>
              </a:rPr>
              <a:t>Hình </a:t>
            </a:r>
            <a:r>
              <a:rPr lang="vi-VN" sz="2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67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. Khi đó, nhóm lệnh  sẽ được thêm vào khu vực nhóm lệnh.</a:t>
            </a:r>
            <a:endParaRPr lang="vi-VN" sz="2000" dirty="0" smtClean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513829" y="5214905"/>
            <a:ext cx="23743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1600" b="1" dirty="0">
                <a:latin typeface="UTM Avo" panose="02040603050506020204" pitchFamily="18" charset="0"/>
                <a:cs typeface="Times New Roman" panose="02020603050405020304" pitchFamily="18" charset="0"/>
              </a:rPr>
              <a:t>Hình 66.</a:t>
            </a:r>
            <a:r>
              <a:rPr lang="vi-VN" sz="1600" dirty="0">
                <a:latin typeface="UTM Avo" panose="02040603050506020204" pitchFamily="18" charset="0"/>
                <a:cs typeface="Times New Roman" panose="02020603050405020304" pitchFamily="18" charset="0"/>
              </a:rPr>
              <a:t> Chương trình </a:t>
            </a:r>
            <a:endParaRPr lang="vi-VN" sz="1600" dirty="0" smtClean="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50000"/>
              </a:lnSpc>
            </a:pPr>
            <a:r>
              <a:rPr lang="vi-VN" sz="1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“</a:t>
            </a:r>
            <a:r>
              <a:rPr lang="vi-VN" sz="1600" dirty="0">
                <a:latin typeface="UTM Avo" panose="02040603050506020204" pitchFamily="18" charset="0"/>
                <a:cs typeface="Times New Roman" panose="02020603050405020304" pitchFamily="18" charset="0"/>
              </a:rPr>
              <a:t>Điều khiển rô-bốt"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6578" y="4666253"/>
            <a:ext cx="3857295" cy="147306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880612" y="6139314"/>
            <a:ext cx="38186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1600" b="1" dirty="0">
                <a:latin typeface="UTM Avo" panose="02040603050506020204" pitchFamily="18" charset="0"/>
                <a:cs typeface="Times New Roman" panose="02020603050405020304" pitchFamily="18" charset="0"/>
              </a:rPr>
              <a:t>Hình </a:t>
            </a:r>
            <a:r>
              <a:rPr lang="vi-VN" sz="16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67.</a:t>
            </a:r>
            <a:r>
              <a:rPr lang="vi-VN" sz="1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1600" dirty="0">
                <a:latin typeface="UTM Avo" panose="02040603050506020204" pitchFamily="18" charset="0"/>
                <a:cs typeface="Times New Roman" panose="02020603050405020304" pitchFamily="18" charset="0"/>
              </a:rPr>
              <a:t>Danh sách nhóm lệnh mở rộng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2099" y="2444726"/>
            <a:ext cx="772046" cy="38602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2019" y="3244122"/>
            <a:ext cx="643755" cy="58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67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9558349-1F9F-48F3-830E-5BABDBF449D9}"/>
              </a:ext>
            </a:extLst>
          </p:cNvPr>
          <p:cNvSpPr/>
          <p:nvPr/>
        </p:nvSpPr>
        <p:spPr>
          <a:xfrm>
            <a:off x="489832" y="677244"/>
            <a:ext cx="1054133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 i="1" dirty="0" smtClean="0">
                <a:solidFill>
                  <a:schemeClr val="accent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4</a:t>
            </a:r>
            <a:r>
              <a:rPr lang="vi-VN" sz="2000" i="1" dirty="0">
                <a:solidFill>
                  <a:schemeClr val="accent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 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Nháy chuột vào nhóm lệnh , kéo thả </a:t>
            </a:r>
            <a:r>
              <a:rPr lang="vi-VN" sz="2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lệnh                đặt 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nối tiếp sau lệnh ở bước 2. Tiếp tục kéo thả lần lượt các </a:t>
            </a:r>
            <a:r>
              <a:rPr lang="vi-VN" sz="2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lệnh                  ,                         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đặt nối tiếp vào khối lệnh</a:t>
            </a:r>
            <a:r>
              <a:rPr lang="vi-VN" sz="2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  <a:p>
            <a:pPr algn="just" defTabSz="342900">
              <a:lnSpc>
                <a:spcPct val="150000"/>
              </a:lnSpc>
            </a:pPr>
            <a:endParaRPr lang="vi-VN" sz="2000" dirty="0" smtClean="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50000"/>
              </a:lnSpc>
            </a:pPr>
            <a:r>
              <a:rPr lang="vi-VN" sz="2000" i="1" dirty="0" smtClean="0">
                <a:solidFill>
                  <a:schemeClr val="accent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</a:t>
            </a:r>
            <a:r>
              <a:rPr lang="vi-VN" sz="2000" i="1" dirty="0">
                <a:solidFill>
                  <a:schemeClr val="accent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5: 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Nháy chuột vào nhóm lệnh </a:t>
            </a:r>
            <a:r>
              <a:rPr lang="vi-VN" sz="20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Chuyển </a:t>
            </a:r>
            <a:r>
              <a:rPr lang="vi-VN" sz="2000" dirty="0" smtClean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động         </a:t>
            </a:r>
            <a:r>
              <a:rPr lang="vi-VN" sz="2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, kéo 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thả </a:t>
            </a:r>
            <a:r>
              <a:rPr lang="vi-VN" sz="2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lệnh                           đặt 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nối tiếp sau lệnh ở bước 4. Thay đổi số bước di chuyển thành 100 bằng cách sau:</a:t>
            </a:r>
            <a:endParaRPr lang="vi-VN" sz="2000" dirty="0" smtClean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8823" y="661055"/>
            <a:ext cx="987151" cy="4900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4330" y="1171062"/>
            <a:ext cx="841345" cy="49653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8200" y="1151130"/>
            <a:ext cx="1355715" cy="51646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8823" y="2046869"/>
            <a:ext cx="481114" cy="54984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97694" y="1984236"/>
            <a:ext cx="1728280" cy="67510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64597" y="3457177"/>
            <a:ext cx="9075906" cy="2377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259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21.8|32.7|2.7|1.5|1.1"/>
</p:tagLst>
</file>

<file path=ppt/theme/theme1.xml><?xml version="1.0" encoding="utf-8"?>
<a:theme xmlns:a="http://schemas.openxmlformats.org/drawingml/2006/main" name="1_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8A3B"/>
      </a:accent1>
      <a:accent2>
        <a:srgbClr val="7DC8FF"/>
      </a:accent2>
      <a:accent3>
        <a:srgbClr val="56AF35"/>
      </a:accent3>
      <a:accent4>
        <a:srgbClr val="CDD500"/>
      </a:accent4>
      <a:accent5>
        <a:srgbClr val="4472C4"/>
      </a:accent5>
      <a:accent6>
        <a:srgbClr val="F95421"/>
      </a:accent6>
      <a:hlink>
        <a:srgbClr val="0563C1"/>
      </a:hlink>
      <a:folHlink>
        <a:srgbClr val="954F72"/>
      </a:folHlink>
    </a:clrScheme>
    <a:fontScheme name="zezbname">
      <a:majorFont>
        <a:latin typeface="Segoe Print"/>
        <a:ea typeface="方正黑体_GBK"/>
        <a:cs typeface=""/>
      </a:majorFont>
      <a:minorFont>
        <a:latin typeface="Segoe Print"/>
        <a:ea typeface="方正黑体_GBK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8153</TotalTime>
  <Words>1108</Words>
  <PresentationFormat>Widescreen</PresentationFormat>
  <Paragraphs>82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32" baseType="lpstr">
      <vt:lpstr>微软雅黑</vt:lpstr>
      <vt:lpstr>Arial</vt:lpstr>
      <vt:lpstr>Calibri</vt:lpstr>
      <vt:lpstr>等线</vt:lpstr>
      <vt:lpstr>iCiel Cadena</vt:lpstr>
      <vt:lpstr>Segoe Print</vt:lpstr>
      <vt:lpstr>Sitka Subheading</vt:lpstr>
      <vt:lpstr>SVN-Adam Gorry</vt:lpstr>
      <vt:lpstr>SVN-Androgyne</vt:lpstr>
      <vt:lpstr>SVN-Avo</vt:lpstr>
      <vt:lpstr>SVN-SAF</vt:lpstr>
      <vt:lpstr>Times New Roman</vt:lpstr>
      <vt:lpstr>UTM Avo</vt:lpstr>
      <vt:lpstr>UTM Bienvenue</vt:lpstr>
      <vt:lpstr>UTM HelvetIns</vt:lpstr>
      <vt:lpstr>UVF Salome</vt:lpstr>
      <vt:lpstr>方正黑体_GBK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2021-11-14T08:33:55Z</dcterms:created>
  <dcterms:modified xsi:type="dcterms:W3CDTF">2023-02-27T19:22:34Z</dcterms:modified>
</cp:coreProperties>
</file>