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62" r:id="rId2"/>
    <p:sldMasterId id="2147483788" r:id="rId3"/>
  </p:sldMasterIdLst>
  <p:notesMasterIdLst>
    <p:notesMasterId r:id="rId31"/>
  </p:notesMasterIdLst>
  <p:sldIdLst>
    <p:sldId id="1080" r:id="rId4"/>
    <p:sldId id="1125" r:id="rId5"/>
    <p:sldId id="1129" r:id="rId6"/>
    <p:sldId id="1183" r:id="rId7"/>
    <p:sldId id="1186" r:id="rId8"/>
    <p:sldId id="1185" r:id="rId9"/>
    <p:sldId id="1188" r:id="rId10"/>
    <p:sldId id="1152" r:id="rId11"/>
    <p:sldId id="1153" r:id="rId12"/>
    <p:sldId id="1154" r:id="rId13"/>
    <p:sldId id="1155" r:id="rId14"/>
    <p:sldId id="1156" r:id="rId15"/>
    <p:sldId id="1157" r:id="rId16"/>
    <p:sldId id="1158" r:id="rId17"/>
    <p:sldId id="1160" r:id="rId18"/>
    <p:sldId id="1161" r:id="rId19"/>
    <p:sldId id="704" r:id="rId20"/>
    <p:sldId id="1167" r:id="rId21"/>
    <p:sldId id="1187" r:id="rId22"/>
    <p:sldId id="1189" r:id="rId23"/>
    <p:sldId id="705" r:id="rId24"/>
    <p:sldId id="1190" r:id="rId25"/>
    <p:sldId id="710" r:id="rId26"/>
    <p:sldId id="1173" r:id="rId27"/>
    <p:sldId id="712" r:id="rId28"/>
    <p:sldId id="1191" r:id="rId29"/>
    <p:sldId id="1192"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4364" autoAdjust="0"/>
  </p:normalViewPr>
  <p:slideViewPr>
    <p:cSldViewPr snapToGrid="0">
      <p:cViewPr varScale="1">
        <p:scale>
          <a:sx n="70" d="100"/>
          <a:sy n="70" d="100"/>
        </p:scale>
        <p:origin x="33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32949-6F37-4373-8923-C938E61E61FE}" type="datetimeFigureOut">
              <a:rPr lang="en-US" smtClean="0"/>
              <a:t>04-Feb-23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2A148-B6FD-4690-BFD2-8ACA5A2DBA9A}" type="slidenum">
              <a:rPr lang="en-US" smtClean="0"/>
              <a:t>‹#›</a:t>
            </a:fld>
            <a:endParaRPr lang="en-US"/>
          </a:p>
        </p:txBody>
      </p:sp>
    </p:spTree>
    <p:extLst>
      <p:ext uri="{BB962C8B-B14F-4D97-AF65-F5344CB8AC3E}">
        <p14:creationId xmlns:p14="http://schemas.microsoft.com/office/powerpoint/2010/main" val="3069965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202688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28689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254641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154325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696402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448644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909985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9369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5127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8241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4832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2207904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6378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1934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4943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9324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7507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735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499049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61688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427992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608284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838787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245415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568656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04-Feb-23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2579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04-Feb-23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5083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04-Feb-23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956374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737339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4197120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1491427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86547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57620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424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437492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96890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04-Feb-23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258429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648635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516654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IMAGE AND CONTENTS LAYOUT_10">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40483597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6483903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1_Images &amp; Contents Layout">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718760325"/>
      </p:ext>
    </p:extLst>
  </p:cSld>
  <p:clrMapOvr>
    <a:masterClrMapping/>
  </p:clrMapOvr>
  <p:extLst mod="1">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11530211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4869327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6_Images &amp; Contents Layout">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775998045"/>
      </p:ext>
    </p:extLst>
  </p:cSld>
  <p:clrMapOvr>
    <a:masterClrMapping/>
  </p:clrMapOvr>
  <p:extLst mod="1">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8_Images &amp; Contents Layout">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77902433"/>
      </p:ext>
    </p:extLst>
  </p:cSld>
  <p:clrMapOvr>
    <a:masterClrMapping/>
  </p:clrMapOvr>
  <p:extLst mod="1">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7_Images &amp; Contents Layout">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384059065"/>
      </p:ext>
    </p:extLst>
  </p:cSld>
  <p:clrMapOvr>
    <a:masterClrMapping/>
  </p:clrMapOvr>
  <p:extLst mod="1">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998770-F393-4B4F-B3D4-7B26E33AAB39}" type="datetimeFigureOut">
              <a:rPr lang="en-US" smtClean="0"/>
              <a:t>04-Feb-23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021695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4145397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023795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442391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8186729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4477074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9761968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13948479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10349192"/>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33628122"/>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21619941"/>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998770-F393-4B4F-B3D4-7B26E33AAB39}" type="datetimeFigureOut">
              <a:rPr lang="en-US" smtClean="0"/>
              <a:t>04-Feb-23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6618031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75921649"/>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394031965"/>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63962713"/>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7988157"/>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79898485"/>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07325179"/>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28778757"/>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61922807"/>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08163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998770-F393-4B4F-B3D4-7B26E33AAB39}" type="datetimeFigureOut">
              <a:rPr lang="en-US" smtClean="0"/>
              <a:t>04-Feb-23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773904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998770-F393-4B4F-B3D4-7B26E33AAB39}" type="datetimeFigureOut">
              <a:rPr lang="en-US" smtClean="0"/>
              <a:t>04-Feb-23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93180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98770-F393-4B4F-B3D4-7B26E33AAB39}" type="datetimeFigureOut">
              <a:rPr lang="en-US" smtClean="0"/>
              <a:t>04-Feb-23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892450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04-Feb-23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39647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04-Feb-23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169338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3.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98770-F393-4B4F-B3D4-7B26E33AAB39}" type="datetimeFigureOut">
              <a:rPr lang="en-US" smtClean="0"/>
              <a:t>04-Feb-23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F733F-C1F6-44B3-B2C6-83F1FE04E706}" type="slidenum">
              <a:rPr lang="en-US" smtClean="0"/>
              <a:t>‹#›</a:t>
            </a:fld>
            <a:endParaRPr lang="en-US"/>
          </a:p>
        </p:txBody>
      </p:sp>
    </p:spTree>
    <p:extLst>
      <p:ext uri="{BB962C8B-B14F-4D97-AF65-F5344CB8AC3E}">
        <p14:creationId xmlns:p14="http://schemas.microsoft.com/office/powerpoint/2010/main" val="247290262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17018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419426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1232846" y="2142698"/>
            <a:ext cx="9971965" cy="2192908"/>
          </a:xfrm>
          <a:prstGeom prst="rect">
            <a:avLst/>
          </a:prstGeom>
        </p:spPr>
        <p:txBody>
          <a:bodyPr wrap="square">
            <a:spAutoFit/>
          </a:bodyPr>
          <a:lstStyle/>
          <a:p>
            <a:pPr marR="91440" algn="ctr">
              <a:lnSpc>
                <a:spcPct val="115000"/>
              </a:lnSpc>
              <a:spcBef>
                <a:spcPts val="600"/>
              </a:spcBef>
              <a:spcAft>
                <a:spcPts val="600"/>
              </a:spcAft>
            </a:pPr>
            <a:r>
              <a:rPr lang="da-DK" sz="44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HOẠT ĐỘNG LUYỆN TẬP: </a:t>
            </a:r>
            <a:endParaRPr lang="da-DK" sz="4400" b="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marR="91440" algn="ctr">
              <a:lnSpc>
                <a:spcPct val="115000"/>
              </a:lnSpc>
              <a:spcBef>
                <a:spcPts val="600"/>
              </a:spcBef>
              <a:spcAft>
                <a:spcPts val="600"/>
              </a:spcAft>
            </a:pPr>
            <a:r>
              <a:rPr lang="da-DK" sz="66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LUYỆN </a:t>
            </a:r>
            <a:r>
              <a:rPr lang="da-DK" sz="6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TỔNG </a:t>
            </a:r>
            <a:r>
              <a:rPr lang="da-DK" sz="66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HỢP</a:t>
            </a:r>
            <a:endParaRPr lang="en-US" sz="66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630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3583" y="1661700"/>
            <a:ext cx="10631605" cy="3323987"/>
          </a:xfrm>
          <a:prstGeom prst="rect">
            <a:avLst/>
          </a:prstGeom>
        </p:spPr>
        <p:txBody>
          <a:bodyPr wrap="square">
            <a:spAutoFit/>
          </a:bodyPr>
          <a:lstStyle/>
          <a:p>
            <a:pPr>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3</a:t>
            </a:r>
            <a:r>
              <a:rPr lang="en-US" sz="2800">
                <a:latin typeface="Times New Roman" panose="02020603050405020304" pitchFamily="18" charset="0"/>
                <a:ea typeface="Times New Roman" panose="02020603050405020304" pitchFamily="18" charset="0"/>
                <a:cs typeface="Times New Roman" panose="02020603050405020304" pitchFamily="18" charset="0"/>
              </a:rPr>
              <a:t>. Địa điểm diễn ra sự kiện chính được nói đến trong đoạn trích là:</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Kẻ Chợ</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B.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Làng Gióng </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 </a:t>
            </a:r>
            <a:r>
              <a:rPr lang="en-US" sz="2800">
                <a:latin typeface="Times New Roman" panose="02020603050405020304" pitchFamily="18" charset="0"/>
                <a:ea typeface="Times New Roman" panose="02020603050405020304" pitchFamily="18" charset="0"/>
                <a:cs typeface="Times New Roman" panose="02020603050405020304" pitchFamily="18" charset="0"/>
              </a:rPr>
              <a:t>Khu vực đồng bằng Bắc Bộ</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D.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Đền Mẫu</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9793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3457" y="1405720"/>
            <a:ext cx="10317707" cy="3970318"/>
          </a:xfrm>
          <a:prstGeom prst="rect">
            <a:avLst/>
          </a:prstGeom>
        </p:spPr>
        <p:txBody>
          <a:bodyPr wrap="square">
            <a:spAutoFit/>
          </a:bodyPr>
          <a:lstStyle/>
          <a:p>
            <a:pPr>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4. </a:t>
            </a:r>
            <a:r>
              <a:rPr lang="en-US" sz="2800">
                <a:latin typeface="Times New Roman" panose="02020603050405020304" pitchFamily="18" charset="0"/>
                <a:ea typeface="Times New Roman" panose="02020603050405020304" pitchFamily="18" charset="0"/>
                <a:cs typeface="Times New Roman" panose="02020603050405020304" pitchFamily="18" charset="0"/>
              </a:rPr>
              <a:t>Sa pô của văn bản (phần in đậm sau nhan đề) có tác dụng gì?</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 So sánh ngày hội Thánh Từa và ngày hội Gióng.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B. Thu hút sự chú ý của người đọc, nhấn mạnh sự kiện ngày </a:t>
            </a:r>
            <a:r>
              <a:rPr lang="en-US" sz="2800">
                <a:latin typeface="Times New Roman" panose="02020603050405020304" pitchFamily="18" charset="0"/>
                <a:ea typeface="Times New Roman" panose="02020603050405020304" pitchFamily="18" charset="0"/>
                <a:cs typeface="Times New Roman" panose="02020603050405020304" pitchFamily="18" charset="0"/>
              </a:rPr>
              <a:t>hội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thánh </a:t>
            </a:r>
            <a:r>
              <a:rPr lang="en-US" sz="2800">
                <a:latin typeface="Times New Roman" panose="02020603050405020304" pitchFamily="18" charset="0"/>
                <a:ea typeface="Times New Roman" panose="02020603050405020304" pitchFamily="18" charset="0"/>
                <a:cs typeface="Times New Roman" panose="02020603050405020304" pitchFamily="18" charset="0"/>
              </a:rPr>
              <a:t>Từa.</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C. Thu hút người đọc, định hướng nội dung chính của văn bản.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indent="270510">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D</a:t>
            </a:r>
            <a:r>
              <a:rPr lang="en-US" sz="2800">
                <a:latin typeface="Times New Roman" panose="02020603050405020304" pitchFamily="18" charset="0"/>
                <a:ea typeface="Times New Roman" panose="02020603050405020304" pitchFamily="18" charset="0"/>
                <a:cs typeface="Times New Roman" panose="02020603050405020304" pitchFamily="18" charset="0"/>
              </a:rPr>
              <a:t>. Kể lại diễn biến lễ hội Gióng.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4794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18866" y="914401"/>
            <a:ext cx="10754436" cy="5132495"/>
          </a:xfrm>
          <a:prstGeom prst="rect">
            <a:avLst/>
          </a:prstGeom>
        </p:spPr>
        <p:txBody>
          <a:bodyPr wrap="square">
            <a:spAutoFit/>
          </a:bodyPr>
          <a:lstStyle/>
          <a:p>
            <a:pPr>
              <a:lnSpc>
                <a:spcPct val="107000"/>
              </a:lnSpc>
              <a:spcAft>
                <a:spcPts val="0"/>
              </a:spcAft>
            </a:pPr>
            <a:r>
              <a:rPr lang="en-US" sz="2800" b="1" smtClean="0">
                <a:latin typeface="Times New Roman" panose="02020603050405020304" pitchFamily="18" charset="0"/>
                <a:ea typeface="Times New Roman" panose="02020603050405020304" pitchFamily="18" charset="0"/>
                <a:cs typeface="Times New Roman" panose="02020603050405020304" pitchFamily="18" charset="0"/>
              </a:rPr>
              <a:t>Câu 5.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Đâu </a:t>
            </a:r>
            <a:r>
              <a:rPr lang="en-US" sz="2800" b="1" smtClean="0">
                <a:latin typeface="Times New Roman" panose="02020603050405020304" pitchFamily="18" charset="0"/>
                <a:ea typeface="Times New Roman" panose="02020603050405020304" pitchFamily="18" charset="0"/>
                <a:cs typeface="Times New Roman" panose="02020603050405020304" pitchFamily="18" charset="0"/>
              </a:rPr>
              <a:t>không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phải lời trích dẫn trực tiếp trong văn bản?</a:t>
            </a:r>
            <a:endParaRPr lang="en-US" sz="280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      </a:t>
            </a:r>
            <a:r>
              <a:rPr lang="en-US" sz="28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"Ai ơi mồng chín tháng tư</a:t>
            </a:r>
            <a:br>
              <a:rPr lang="en-US" sz="28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Không đi hội Gióng cũng hư mất đời"</a:t>
            </a:r>
            <a:endParaRPr lang="en-US" sz="280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B. </a:t>
            </a:r>
            <a:r>
              <a:rPr lang="en-US" sz="28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“Nắng ông Từa, mưa ông Gióng”</a:t>
            </a:r>
            <a:r>
              <a:rPr lang="en-US" sz="2800" i="1"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C.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 làng nghĩa xóm”</a:t>
            </a:r>
            <a:endParaRPr lang="en-US" sz="280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28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28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"Đảng ta vĩ đại thật. Một ví dụ trong lịch sử ta có ghi chuyện vị anh hùng dân tộc là Thánh Gióng đã dùng gốc tre đánh đuổi giặc ngoại xâm. Trong những ngày đầu kháng chiến Đảng ta đã lãnh đạo hàng nghìn, hàng vạn anh hùng noi gương Thánh Gióng dùng gậy tầm</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vông đánh thực dân Pháp”</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(Trích </a:t>
            </a:r>
            <a:r>
              <a:rPr lang="en-US" sz="28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Lời khai mạc lễ kỉ niệm 30 năm ngày thành lập Đảng</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- 05/01/1960).</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9818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9703" y="1721852"/>
            <a:ext cx="7911151" cy="3323987"/>
          </a:xfrm>
          <a:prstGeom prst="rect">
            <a:avLst/>
          </a:prstGeom>
        </p:spPr>
        <p:txBody>
          <a:bodyPr wrap="square">
            <a:spAutoFit/>
          </a:bodyPr>
          <a:lstStyle/>
          <a:p>
            <a:pPr>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6</a:t>
            </a:r>
            <a:r>
              <a:rPr lang="en-US" sz="2800">
                <a:latin typeface="Times New Roman" panose="02020603050405020304" pitchFamily="18" charset="0"/>
                <a:ea typeface="Times New Roman" panose="02020603050405020304" pitchFamily="18" charset="0"/>
                <a:cs typeface="Times New Roman" panose="02020603050405020304" pitchFamily="18" charset="0"/>
              </a:rPr>
              <a:t>. Đâu </a:t>
            </a:r>
            <a:r>
              <a:rPr lang="en-US" sz="2800" b="1">
                <a:latin typeface="Times New Roman" panose="02020603050405020304" pitchFamily="18" charset="0"/>
                <a:ea typeface="Times New Roman" panose="02020603050405020304" pitchFamily="18" charset="0"/>
                <a:cs typeface="Times New Roman" panose="02020603050405020304" pitchFamily="18" charset="0"/>
              </a:rPr>
              <a:t>không </a:t>
            </a:r>
            <a:r>
              <a:rPr lang="en-US" sz="2800">
                <a:latin typeface="Times New Roman" panose="02020603050405020304" pitchFamily="18" charset="0"/>
                <a:ea typeface="Times New Roman" panose="02020603050405020304" pitchFamily="18" charset="0"/>
                <a:cs typeface="Times New Roman" panose="02020603050405020304" pitchFamily="18" charset="0"/>
              </a:rPr>
              <a:t>phải nghi lễ trong lễ hội Gióng?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lphaUcPeriod"/>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Rước nước từ đền Hạ về đền Thượng</a:t>
            </a:r>
            <a:endParaRPr lang="en-US" sz="2800">
              <a:latin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mj-lt"/>
              <a:buAutoNum type="alphaUcPeriod"/>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Hát thờ</a:t>
            </a:r>
            <a:endParaRPr lang="en-US" sz="2800">
              <a:latin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mj-lt"/>
              <a:buAutoNum type="alphaUcPeriod"/>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Rước cơm chay</a:t>
            </a:r>
            <a:endParaRPr lang="en-US" sz="2800">
              <a:latin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mj-lt"/>
              <a:buAutoNum type="alphaUcPeriod"/>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Chia đồ tế</a:t>
            </a:r>
            <a:endParaRPr lang="en-US" sz="280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6804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91822" y="1514900"/>
            <a:ext cx="10467832" cy="3970318"/>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7. </a:t>
            </a:r>
            <a:r>
              <a:rPr lang="en-US" sz="2800">
                <a:latin typeface="Times New Roman" panose="02020603050405020304" pitchFamily="18" charset="0"/>
                <a:ea typeface="Times New Roman" panose="02020603050405020304" pitchFamily="18" charset="0"/>
                <a:cs typeface="Times New Roman" panose="02020603050405020304" pitchFamily="18" charset="0"/>
              </a:rPr>
              <a:t>Sự kết hợp giữa thuyết minh với miêu tả trong văn bản trên đã đem đến hiệu quả gì?</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indent="270510">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 Thông tin được đề cập cụ thể, sinh động và dễ hình dung hơn.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indent="270510">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B. Nội dung được đề cập giàu tính thẩm mĩ và tính hư cấu hơn.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indent="270510">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 Văn bản có đầy đủ đặc điểm của phong cách ngôn ngữ báo chí.</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indent="270510">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D. Văn bản thể hiện rõ hơn nét văn hoá của người dân làng Phù Đổng.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9010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41947" y="1692322"/>
            <a:ext cx="10017457" cy="4539191"/>
          </a:xfrm>
          <a:prstGeom prst="rect">
            <a:avLst/>
          </a:prstGeom>
        </p:spPr>
        <p:txBody>
          <a:bodyPr wrap="square">
            <a:spAutoFit/>
          </a:bodyPr>
          <a:lstStyle/>
          <a:p>
            <a:pPr marL="90170" indent="-147320" algn="just">
              <a:lnSpc>
                <a:spcPct val="150000"/>
              </a:lnSpc>
              <a:spcAft>
                <a:spcPts val="0"/>
              </a:spcAft>
              <a:tabLst>
                <a:tab pos="400050" algn="l"/>
              </a:tabLs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8</a:t>
            </a:r>
            <a:r>
              <a:rPr lang="pt-BR" sz="2800">
                <a:latin typeface="Times New Roman" panose="02020603050405020304" pitchFamily="18" charset="0"/>
                <a:ea typeface="Times New Roman" panose="02020603050405020304" pitchFamily="18" charset="0"/>
                <a:cs typeface="Times New Roman" panose="02020603050405020304" pitchFamily="18" charset="0"/>
              </a:rPr>
              <a:t>. Theo em, lễ hội Gióng được nhân dân tổ chức hàng năm có ý nghĩa gì?</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90170" indent="-147320" algn="just">
              <a:lnSpc>
                <a:spcPct val="150000"/>
              </a:lnSpc>
              <a:spcAft>
                <a:spcPts val="0"/>
              </a:spcAft>
              <a:tabLst>
                <a:tab pos="400050" algn="l"/>
              </a:tabLs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9.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 ra và phân tích tác dụng của những trích dẫn, chú thích được sử dụng trong văn bản.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90170" indent="-147320" algn="just">
              <a:lnSpc>
                <a:spcPct val="150000"/>
              </a:lnSpc>
              <a:spcAft>
                <a:spcPts val="0"/>
              </a:spcAft>
              <a:tabLst>
                <a:tab pos="400050" algn="l"/>
              </a:tabLs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10. </a:t>
            </a:r>
            <a:r>
              <a:rPr lang="pt-BR" sz="2800">
                <a:latin typeface="Times New Roman" panose="02020603050405020304" pitchFamily="18" charset="0"/>
                <a:ea typeface="Times New Roman" panose="02020603050405020304" pitchFamily="18" charset="0"/>
                <a:cs typeface="Times New Roman" panose="02020603050405020304" pitchFamily="18" charset="0"/>
              </a:rPr>
              <a:t>Tham gia lễ hội văn hóa là nét đẹp của người Việt. Theo em, mỗi chúng ta khi tham gia các lễ hội cần có ứng xử (về thái độ, hành vi, lời nói...) như thế nào cho phù hợp?</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1042851" y="810980"/>
            <a:ext cx="5457520" cy="522259"/>
          </a:xfrm>
          <a:prstGeom prst="rect">
            <a:avLst/>
          </a:prstGeom>
        </p:spPr>
        <p:txBody>
          <a:bodyPr wrap="none">
            <a:spAutoFit/>
          </a:bodyPr>
          <a:lstStyle/>
          <a:p>
            <a:pPr algn="just">
              <a:lnSpc>
                <a:spcPct val="107000"/>
              </a:lnSpc>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Trả lời câu hỏi/Thực hiện yêu cầu:</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9827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5217" y="2183642"/>
            <a:ext cx="10617959" cy="3697166"/>
          </a:xfrm>
          <a:prstGeom prst="rect">
            <a:avLst/>
          </a:prstGeom>
        </p:spPr>
        <p:txBody>
          <a:bodyPr wrap="square">
            <a:spAutoFit/>
          </a:bodyPr>
          <a:lstStyle/>
          <a:p>
            <a:pPr algn="just">
              <a:lnSpc>
                <a:spcPct val="150000"/>
              </a:lnSpc>
              <a:spcAft>
                <a:spcPts val="0"/>
              </a:spcAft>
            </a:pPr>
            <a:r>
              <a:rPr lang="en-US" sz="320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a:latin typeface="Times New Roman" panose="02020603050405020304" pitchFamily="18" charset="0"/>
                <a:ea typeface="Times New Roman" panose="02020603050405020304" pitchFamily="18" charset="0"/>
                <a:cs typeface="Times New Roman" panose="02020603050405020304" pitchFamily="18" charset="0"/>
              </a:rPr>
              <a:t>  </a:t>
            </a:r>
            <a:r>
              <a:rPr lang="vi-VN" sz="32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Ngày Nhà giáo Việt Nam 20/11 đang đến gần, trường em tổ chức rất nhiều hoạt động chào mừng ngày lễ lớn này. Với vai trò là người đảm nhiệm một trong số những hoạt động đó, em hãy viết một văn bản thuyết minh về một quy tắc hay luật lệ trong hoạt động mà em đảm nhiệm.</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101424" y="787737"/>
            <a:ext cx="4821705" cy="584775"/>
          </a:xfrm>
          <a:prstGeom prst="rect">
            <a:avLst/>
          </a:prstGeom>
        </p:spPr>
        <p:txBody>
          <a:bodyPr wrap="none">
            <a:spAutoFit/>
          </a:bodyPr>
          <a:lstStyle/>
          <a:p>
            <a:pPr>
              <a:spcAft>
                <a:spcPts val="0"/>
              </a:spcAft>
            </a:pPr>
            <a:r>
              <a:rPr lang="vi-VN" sz="3200" b="1">
                <a:solidFill>
                  <a:srgbClr val="FF0000"/>
                </a:solidFill>
                <a:latin typeface="Times New Roman" panose="02020603050405020304" pitchFamily="18" charset="0"/>
                <a:ea typeface="Times New Roman" panose="02020603050405020304" pitchFamily="18" charset="0"/>
              </a:rPr>
              <a:t>PHẦN II. VIẾT (4,0 điểm)</a:t>
            </a:r>
            <a:endParaRPr lang="en-US" sz="320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26597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id="{6FDC76C2-D69A-4C29-AE4A-99692B3CDCFF}"/>
              </a:ext>
            </a:extLst>
          </p:cNvPr>
          <p:cNvSpPr>
            <a:spLocks noChangeArrowheads="1"/>
          </p:cNvSpPr>
          <p:nvPr/>
        </p:nvSpPr>
        <p:spPr bwMode="auto">
          <a:xfrm>
            <a:off x="4203511" y="735864"/>
            <a:ext cx="3985146" cy="710798"/>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A17A33E-072A-4DA2-99E1-F8981104256C}"/>
              </a:ext>
            </a:extLst>
          </p:cNvPr>
          <p:cNvSpPr txBox="1"/>
          <p:nvPr/>
        </p:nvSpPr>
        <p:spPr>
          <a:xfrm>
            <a:off x="4099743" y="799398"/>
            <a:ext cx="4116210" cy="556434"/>
          </a:xfrm>
          <a:prstGeom prst="rect">
            <a:avLst/>
          </a:prstGeom>
          <a:noFill/>
        </p:spPr>
        <p:txBody>
          <a:bodyPr wrap="square">
            <a:spAutoFit/>
          </a:bodyPr>
          <a:lstStyle/>
          <a:p>
            <a:pPr algn="ctr">
              <a:lnSpc>
                <a:spcPct val="115000"/>
              </a:lnSpc>
              <a:spcBef>
                <a:spcPts val="600"/>
              </a:spcBef>
              <a:spcAft>
                <a:spcPts val="60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ĐÁP ÁN HƯỚNG DẪN</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949202691"/>
              </p:ext>
            </p:extLst>
          </p:nvPr>
        </p:nvGraphicFramePr>
        <p:xfrm>
          <a:off x="1031909" y="2838734"/>
          <a:ext cx="9915898" cy="1913647"/>
        </p:xfrm>
        <a:graphic>
          <a:graphicData uri="http://schemas.openxmlformats.org/drawingml/2006/table">
            <a:tbl>
              <a:tblPr firstRow="1" firstCol="1" bandRow="1"/>
              <a:tblGrid>
                <a:gridCol w="1238397">
                  <a:extLst>
                    <a:ext uri="{9D8B030D-6E8A-4147-A177-3AD203B41FA5}">
                      <a16:colId xmlns:a16="http://schemas.microsoft.com/office/drawing/2014/main" val="3015368585"/>
                    </a:ext>
                  </a:extLst>
                </a:gridCol>
                <a:gridCol w="1239643">
                  <a:extLst>
                    <a:ext uri="{9D8B030D-6E8A-4147-A177-3AD203B41FA5}">
                      <a16:colId xmlns:a16="http://schemas.microsoft.com/office/drawing/2014/main" val="3421162395"/>
                    </a:ext>
                  </a:extLst>
                </a:gridCol>
                <a:gridCol w="1239643">
                  <a:extLst>
                    <a:ext uri="{9D8B030D-6E8A-4147-A177-3AD203B41FA5}">
                      <a16:colId xmlns:a16="http://schemas.microsoft.com/office/drawing/2014/main" val="1584808828"/>
                    </a:ext>
                  </a:extLst>
                </a:gridCol>
                <a:gridCol w="1239643">
                  <a:extLst>
                    <a:ext uri="{9D8B030D-6E8A-4147-A177-3AD203B41FA5}">
                      <a16:colId xmlns:a16="http://schemas.microsoft.com/office/drawing/2014/main" val="2497268841"/>
                    </a:ext>
                  </a:extLst>
                </a:gridCol>
                <a:gridCol w="1239643">
                  <a:extLst>
                    <a:ext uri="{9D8B030D-6E8A-4147-A177-3AD203B41FA5}">
                      <a16:colId xmlns:a16="http://schemas.microsoft.com/office/drawing/2014/main" val="1133061903"/>
                    </a:ext>
                  </a:extLst>
                </a:gridCol>
                <a:gridCol w="1239643">
                  <a:extLst>
                    <a:ext uri="{9D8B030D-6E8A-4147-A177-3AD203B41FA5}">
                      <a16:colId xmlns:a16="http://schemas.microsoft.com/office/drawing/2014/main" val="2697188884"/>
                    </a:ext>
                  </a:extLst>
                </a:gridCol>
                <a:gridCol w="1239643">
                  <a:extLst>
                    <a:ext uri="{9D8B030D-6E8A-4147-A177-3AD203B41FA5}">
                      <a16:colId xmlns:a16="http://schemas.microsoft.com/office/drawing/2014/main" val="1686158572"/>
                    </a:ext>
                  </a:extLst>
                </a:gridCol>
                <a:gridCol w="1239643">
                  <a:extLst>
                    <a:ext uri="{9D8B030D-6E8A-4147-A177-3AD203B41FA5}">
                      <a16:colId xmlns:a16="http://schemas.microsoft.com/office/drawing/2014/main" val="2413191450"/>
                    </a:ext>
                  </a:extLst>
                </a:gridCol>
              </a:tblGrid>
              <a:tr h="651488">
                <a:tc>
                  <a:txBody>
                    <a:bodyPr/>
                    <a:lstStyle/>
                    <a:p>
                      <a:pPr algn="just">
                        <a:lnSpc>
                          <a:spcPct val="150000"/>
                        </a:lnSpc>
                        <a:spcAft>
                          <a:spcPts val="0"/>
                        </a:spcAft>
                        <a:tabLst>
                          <a:tab pos="57150" algn="l"/>
                        </a:tabLs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3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3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3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3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3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3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3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909348590"/>
                  </a:ext>
                </a:extLst>
              </a:tr>
              <a:tr h="1262159">
                <a:tc>
                  <a:txBody>
                    <a:bodyPr/>
                    <a:lstStyle/>
                    <a:p>
                      <a:pPr algn="just">
                        <a:lnSpc>
                          <a:spcPct val="150000"/>
                        </a:lnSpc>
                        <a:spcAft>
                          <a:spcPts val="0"/>
                        </a:spcAft>
                        <a:tabLst>
                          <a:tab pos="57150" algn="l"/>
                        </a:tabLs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Đáp án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545957708"/>
                  </a:ext>
                </a:extLst>
              </a:tr>
            </a:tbl>
          </a:graphicData>
        </a:graphic>
      </p:graphicFrame>
      <p:sp>
        <p:nvSpPr>
          <p:cNvPr id="4" name="Rectangle 3"/>
          <p:cNvSpPr/>
          <p:nvPr/>
        </p:nvSpPr>
        <p:spPr>
          <a:xfrm>
            <a:off x="1031909" y="1926503"/>
            <a:ext cx="3506088" cy="523220"/>
          </a:xfrm>
          <a:prstGeom prst="rect">
            <a:avLst/>
          </a:prstGeom>
        </p:spPr>
        <p:txBody>
          <a:bodyPr wrap="none">
            <a:spAutoFit/>
          </a:bodyPr>
          <a:lstStyle/>
          <a:p>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PHẦN I. ĐỌC HIỂU </a:t>
            </a:r>
            <a:endParaRPr lang="en-US" sz="2800"/>
          </a:p>
        </p:txBody>
      </p:sp>
      <p:sp>
        <p:nvSpPr>
          <p:cNvPr id="8" name="Rectangle 7"/>
          <p:cNvSpPr/>
          <p:nvPr/>
        </p:nvSpPr>
        <p:spPr>
          <a:xfrm>
            <a:off x="848796" y="5510498"/>
            <a:ext cx="8201284" cy="523220"/>
          </a:xfrm>
          <a:prstGeom prst="rect">
            <a:avLst/>
          </a:prstGeom>
        </p:spPr>
        <p:txBody>
          <a:bodyPr wrap="none">
            <a:spAutoFit/>
          </a:bodyPr>
          <a:lstStyle/>
          <a:p>
            <a:r>
              <a:rPr lang="en-US" sz="2800" b="1" i="1">
                <a:latin typeface="Times New Roman" panose="02020603050405020304" pitchFamily="18" charset="0"/>
                <a:ea typeface="Times New Roman" panose="02020603050405020304" pitchFamily="18" charset="0"/>
                <a:cs typeface="Times New Roman" panose="02020603050405020304" pitchFamily="18" charset="0"/>
              </a:rPr>
              <a:t>Hướng dẫn chấm</a:t>
            </a:r>
            <a:r>
              <a:rPr lang="en-US" sz="2800" i="1">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Mỗi câu trả lời đúng được 0,5 điểm.</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066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1250"/>
                                        <p:tgtEl>
                                          <p:spTgt spid="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4"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C204245-526B-4CA7-B95E-B93A6BFED447}"/>
              </a:ext>
            </a:extLst>
          </p:cNvPr>
          <p:cNvGraphicFramePr>
            <a:graphicFrameLocks noGrp="1"/>
          </p:cNvGraphicFramePr>
          <p:nvPr>
            <p:extLst>
              <p:ext uri="{D42A27DB-BD31-4B8C-83A1-F6EECF244321}">
                <p14:modId xmlns:p14="http://schemas.microsoft.com/office/powerpoint/2010/main" val="1340570918"/>
              </p:ext>
            </p:extLst>
          </p:nvPr>
        </p:nvGraphicFramePr>
        <p:xfrm>
          <a:off x="436728" y="409432"/>
          <a:ext cx="11300346" cy="6142331"/>
        </p:xfrm>
        <a:graphic>
          <a:graphicData uri="http://schemas.openxmlformats.org/drawingml/2006/table">
            <a:tbl>
              <a:tblPr firstRow="1" firstCol="1" bandRow="1">
                <a:tableStyleId>{5940675A-B579-460E-94D1-54222C63F5DA}</a:tableStyleId>
              </a:tblPr>
              <a:tblGrid>
                <a:gridCol w="878883">
                  <a:extLst>
                    <a:ext uri="{9D8B030D-6E8A-4147-A177-3AD203B41FA5}">
                      <a16:colId xmlns:a16="http://schemas.microsoft.com/office/drawing/2014/main" val="3228751901"/>
                    </a:ext>
                  </a:extLst>
                </a:gridCol>
                <a:gridCol w="844204">
                  <a:extLst>
                    <a:ext uri="{9D8B030D-6E8A-4147-A177-3AD203B41FA5}">
                      <a16:colId xmlns:a16="http://schemas.microsoft.com/office/drawing/2014/main" val="2265615486"/>
                    </a:ext>
                  </a:extLst>
                </a:gridCol>
                <a:gridCol w="8692681">
                  <a:extLst>
                    <a:ext uri="{9D8B030D-6E8A-4147-A177-3AD203B41FA5}">
                      <a16:colId xmlns:a16="http://schemas.microsoft.com/office/drawing/2014/main" val="3213179218"/>
                    </a:ext>
                  </a:extLst>
                </a:gridCol>
                <a:gridCol w="884578">
                  <a:extLst>
                    <a:ext uri="{9D8B030D-6E8A-4147-A177-3AD203B41FA5}">
                      <a16:colId xmlns:a16="http://schemas.microsoft.com/office/drawing/2014/main" val="3978810540"/>
                    </a:ext>
                  </a:extLst>
                </a:gridCol>
              </a:tblGrid>
              <a:tr h="694348">
                <a:tc>
                  <a:txBody>
                    <a:bodyPr/>
                    <a:lstStyle/>
                    <a:p>
                      <a:pPr algn="ctr">
                        <a:lnSpc>
                          <a:spcPct val="115000"/>
                        </a:lnSpc>
                        <a:spcBef>
                          <a:spcPts val="200"/>
                        </a:spcBef>
                        <a:spcAft>
                          <a:spcPts val="100"/>
                        </a:spcAft>
                      </a:pPr>
                      <a:r>
                        <a:rPr lang="en-US" sz="2800">
                          <a:effectLst/>
                          <a:latin typeface="Times New Roman" panose="02020603050405020304" pitchFamily="18" charset="0"/>
                          <a:cs typeface="Times New Roman" panose="02020603050405020304" pitchFamily="18" charset="0"/>
                        </a:rPr>
                        <a:t>Phần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dirty="0" err="1">
                          <a:effectLst/>
                          <a:latin typeface="Times New Roman" panose="02020603050405020304" pitchFamily="18" charset="0"/>
                          <a:cs typeface="Times New Roman" panose="02020603050405020304" pitchFamily="18" charset="0"/>
                        </a:rPr>
                        <a:t>Câu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dirty="0" err="1">
                          <a:effectLst/>
                          <a:latin typeface="Times New Roman" panose="02020603050405020304" pitchFamily="18" charset="0"/>
                          <a:cs typeface="Times New Roman" panose="02020603050405020304" pitchFamily="18" charset="0"/>
                        </a:rPr>
                        <a:t>Nội</a:t>
                      </a:r>
                      <a:r>
                        <a:rPr lang="vi-VN" sz="2800" dirty="0">
                          <a:effectLst/>
                          <a:latin typeface="Times New Roman" panose="02020603050405020304" pitchFamily="18" charset="0"/>
                          <a:cs typeface="Times New Roman" panose="02020603050405020304" pitchFamily="18" charset="0"/>
                        </a:rPr>
                        <a:t> dung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a:effectLst/>
                          <a:latin typeface="Times New Roman" panose="02020603050405020304" pitchFamily="18" charset="0"/>
                          <a:cs typeface="Times New Roman" panose="02020603050405020304" pitchFamily="18" charset="0"/>
                        </a:rPr>
                        <a:t>Điểm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extLst>
                  <a:ext uri="{0D108BD9-81ED-4DB2-BD59-A6C34878D82A}">
                    <a16:rowId xmlns:a16="http://schemas.microsoft.com/office/drawing/2014/main" val="2309817244"/>
                  </a:ext>
                </a:extLst>
              </a:tr>
              <a:tr h="4925289">
                <a:tc>
                  <a:txBody>
                    <a:bodyPr/>
                    <a:lstStyle/>
                    <a:p>
                      <a:endParaRPr lang="en-US" sz="2800"/>
                    </a:p>
                  </a:txBody>
                  <a:tcPr/>
                </a:tc>
                <a:tc>
                  <a:txBody>
                    <a:bodyPr/>
                    <a:lstStyle/>
                    <a:p>
                      <a:pPr algn="ctr">
                        <a:lnSpc>
                          <a:spcPct val="107000"/>
                        </a:lnSpc>
                        <a:spcAft>
                          <a:spcPts val="0"/>
                        </a:spcAft>
                      </a:pPr>
                      <a:r>
                        <a:rPr lang="en-SG" sz="2800" b="1">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90170" indent="-90170">
                        <a:lnSpc>
                          <a:spcPct val="107000"/>
                        </a:lnSpc>
                        <a:spcAft>
                          <a:spcPts val="0"/>
                        </a:spcAft>
                        <a:tabLst>
                          <a:tab pos="400050" algn="l"/>
                        </a:tabLst>
                      </a:pPr>
                      <a:r>
                        <a:rPr lang="pt-BR" sz="2800">
                          <a:effectLst/>
                          <a:latin typeface="Times New Roman" panose="02020603050405020304" pitchFamily="18" charset="0"/>
                          <a:ea typeface="Times New Roman" panose="02020603050405020304" pitchFamily="18" charset="0"/>
                          <a:cs typeface="Times New Roman" panose="02020603050405020304" pitchFamily="18" charset="0"/>
                        </a:rPr>
                        <a:t>Lễ hội Gióng được nhân dân tổ chức hàng năm có ý nghĩa: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tabLst>
                          <a:tab pos="1386840" algn="l"/>
                        </a:tabLst>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Lễ hội nhằm tôn vịn công lao của người anh hùng làng Gióng - biểu tượng cho ý chí chống giặc ngoại xâm, cho bản chất kiên cường bất khuất, khát vọng hòa bình của dân tộc, gợi nhắc truyền thống lịch sử oai hùng của cha ông.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marR="30480" algn="just">
                        <a:lnSpc>
                          <a:spcPct val="107000"/>
                        </a:lnSpc>
                        <a:spcAft>
                          <a:spcPts val="0"/>
                        </a:spcAft>
                      </a:pPr>
                      <a:r>
                        <a:rPr lang="it-IT" sz="2800">
                          <a:effectLst/>
                          <a:latin typeface="Times New Roman" panose="02020603050405020304" pitchFamily="18" charset="0"/>
                          <a:ea typeface="Times New Roman" panose="02020603050405020304" pitchFamily="18" charset="0"/>
                          <a:cs typeface="Times New Roman" panose="02020603050405020304" pitchFamily="18" charset="0"/>
                        </a:rPr>
                        <a:t>- Lễ hội giúp mỗi người </a:t>
                      </a: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cảm nhận được mối quan hệ giữa cá nhân và cộng đồng, thực tại và hư vô, linh thiêng và trần thế...</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tabLst>
                          <a:tab pos="400050" algn="l"/>
                        </a:tabLst>
                      </a:pPr>
                      <a:r>
                        <a:rPr lang="vi-VN" sz="2800" b="1" i="1">
                          <a:effectLst/>
                          <a:latin typeface="Times New Roman" panose="02020603050405020304" pitchFamily="18" charset="0"/>
                          <a:ea typeface="Times New Roman" panose="02020603050405020304" pitchFamily="18" charset="0"/>
                          <a:cs typeface="Times New Roman" panose="02020603050405020304" pitchFamily="18" charset="0"/>
                        </a:rPr>
                        <a:t>Hướng dẫn chấm</a:t>
                      </a: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tabLst>
                          <a:tab pos="400050" algn="l"/>
                        </a:tabLst>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Trả lời đầy đủ như đáp án: 0,5 điểm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tabLst>
                          <a:tab pos="400050" algn="l"/>
                        </a:tabLst>
                      </a:pP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 Trả lời chạm ý hoặc chưa rõ ràng: 0,25 điểm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tabLst>
                          <a:tab pos="400050" algn="l"/>
                        </a:tabLst>
                      </a:pP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 Không trả lời: 0 điểm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lnSpc>
                          <a:spcPct val="107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0.5</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901005153"/>
                  </a:ext>
                </a:extLst>
              </a:tr>
            </a:tbl>
          </a:graphicData>
        </a:graphic>
      </p:graphicFrame>
    </p:spTree>
    <p:extLst>
      <p:ext uri="{BB962C8B-B14F-4D97-AF65-F5344CB8AC3E}">
        <p14:creationId xmlns:p14="http://schemas.microsoft.com/office/powerpoint/2010/main" val="257479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C204245-526B-4CA7-B95E-B93A6BFED447}"/>
              </a:ext>
            </a:extLst>
          </p:cNvPr>
          <p:cNvGraphicFramePr>
            <a:graphicFrameLocks noGrp="1"/>
          </p:cNvGraphicFramePr>
          <p:nvPr>
            <p:extLst>
              <p:ext uri="{D42A27DB-BD31-4B8C-83A1-F6EECF244321}">
                <p14:modId xmlns:p14="http://schemas.microsoft.com/office/powerpoint/2010/main" val="4042964031"/>
              </p:ext>
            </p:extLst>
          </p:nvPr>
        </p:nvGraphicFramePr>
        <p:xfrm>
          <a:off x="627795" y="627795"/>
          <a:ext cx="11054687" cy="5687452"/>
        </p:xfrm>
        <a:graphic>
          <a:graphicData uri="http://schemas.openxmlformats.org/drawingml/2006/table">
            <a:tbl>
              <a:tblPr firstRow="1" firstCol="1" bandRow="1">
                <a:tableStyleId>{5940675A-B579-460E-94D1-54222C63F5DA}</a:tableStyleId>
              </a:tblPr>
              <a:tblGrid>
                <a:gridCol w="859777">
                  <a:extLst>
                    <a:ext uri="{9D8B030D-6E8A-4147-A177-3AD203B41FA5}">
                      <a16:colId xmlns:a16="http://schemas.microsoft.com/office/drawing/2014/main" val="3228751901"/>
                    </a:ext>
                  </a:extLst>
                </a:gridCol>
                <a:gridCol w="825852">
                  <a:extLst>
                    <a:ext uri="{9D8B030D-6E8A-4147-A177-3AD203B41FA5}">
                      <a16:colId xmlns:a16="http://schemas.microsoft.com/office/drawing/2014/main" val="2265615486"/>
                    </a:ext>
                  </a:extLst>
                </a:gridCol>
                <a:gridCol w="8503710">
                  <a:extLst>
                    <a:ext uri="{9D8B030D-6E8A-4147-A177-3AD203B41FA5}">
                      <a16:colId xmlns:a16="http://schemas.microsoft.com/office/drawing/2014/main" val="3213179218"/>
                    </a:ext>
                  </a:extLst>
                </a:gridCol>
                <a:gridCol w="865348">
                  <a:extLst>
                    <a:ext uri="{9D8B030D-6E8A-4147-A177-3AD203B41FA5}">
                      <a16:colId xmlns:a16="http://schemas.microsoft.com/office/drawing/2014/main" val="3978810540"/>
                    </a:ext>
                  </a:extLst>
                </a:gridCol>
              </a:tblGrid>
              <a:tr h="696034">
                <a:tc>
                  <a:txBody>
                    <a:bodyPr/>
                    <a:lstStyle/>
                    <a:p>
                      <a:pPr algn="ctr">
                        <a:lnSpc>
                          <a:spcPct val="115000"/>
                        </a:lnSpc>
                        <a:spcBef>
                          <a:spcPts val="200"/>
                        </a:spcBef>
                        <a:spcAft>
                          <a:spcPts val="100"/>
                        </a:spcAft>
                      </a:pPr>
                      <a:r>
                        <a:rPr lang="en-US" sz="2800">
                          <a:effectLst/>
                          <a:latin typeface="Times New Roman" panose="02020603050405020304" pitchFamily="18" charset="0"/>
                          <a:cs typeface="Times New Roman" panose="02020603050405020304" pitchFamily="18" charset="0"/>
                        </a:rPr>
                        <a:t>Phần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dirty="0" err="1">
                          <a:effectLst/>
                          <a:latin typeface="Times New Roman" panose="02020603050405020304" pitchFamily="18" charset="0"/>
                          <a:cs typeface="Times New Roman" panose="02020603050405020304" pitchFamily="18" charset="0"/>
                        </a:rPr>
                        <a:t>Câu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dirty="0" err="1">
                          <a:effectLst/>
                          <a:latin typeface="Times New Roman" panose="02020603050405020304" pitchFamily="18" charset="0"/>
                          <a:cs typeface="Times New Roman" panose="02020603050405020304" pitchFamily="18" charset="0"/>
                        </a:rPr>
                        <a:t>Nội</a:t>
                      </a:r>
                      <a:r>
                        <a:rPr lang="vi-VN" sz="2800" dirty="0">
                          <a:effectLst/>
                          <a:latin typeface="Times New Roman" panose="02020603050405020304" pitchFamily="18" charset="0"/>
                          <a:cs typeface="Times New Roman" panose="02020603050405020304" pitchFamily="18" charset="0"/>
                        </a:rPr>
                        <a:t> dung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a:effectLst/>
                          <a:latin typeface="Times New Roman" panose="02020603050405020304" pitchFamily="18" charset="0"/>
                          <a:cs typeface="Times New Roman" panose="02020603050405020304" pitchFamily="18" charset="0"/>
                        </a:rPr>
                        <a:t>Điểm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extLst>
                  <a:ext uri="{0D108BD9-81ED-4DB2-BD59-A6C34878D82A}">
                    <a16:rowId xmlns:a16="http://schemas.microsoft.com/office/drawing/2014/main" val="2309817244"/>
                  </a:ext>
                </a:extLst>
              </a:tr>
              <a:tr h="4531059">
                <a:tc>
                  <a:txBody>
                    <a:bodyPr/>
                    <a:lstStyle/>
                    <a:p>
                      <a:endParaRPr lang="en-US" sz="2800"/>
                    </a:p>
                  </a:txBody>
                  <a:tcPr/>
                </a:tc>
                <a:tc>
                  <a:txBody>
                    <a:bodyPr/>
                    <a:lstStyle/>
                    <a:p>
                      <a:pPr algn="ctr">
                        <a:lnSpc>
                          <a:spcPct val="107000"/>
                        </a:lnSpc>
                        <a:spcAft>
                          <a:spcPts val="0"/>
                        </a:spcAft>
                      </a:pPr>
                      <a:r>
                        <a:rPr lang="en-SG" sz="2800" b="1">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7000"/>
                        </a:lnSpc>
                        <a:spcAft>
                          <a:spcPts val="0"/>
                        </a:spcAft>
                        <a:tabLst>
                          <a:tab pos="400050" algn="l"/>
                        </a:tabLst>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 trích dẫn, chú thích được sử dụng trong văn bản: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Trích dẫn ca dao dân gian: </a:t>
                      </a:r>
                      <a:r>
                        <a:rPr lang="vi-VN"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"Ai ơi mồng chín tháng tư/ Không đi hội Gióng cũng hư mất đời"; </a:t>
                      </a: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trích dẫn câu ngạn ngữ của người Kẻ Chợ</a:t>
                      </a:r>
                      <a:r>
                        <a:rPr lang="vi-VN"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Nắng ông Từa, mưa ông Gióng</a:t>
                      </a:r>
                      <a:r>
                        <a:rPr lang="vi-VN" sz="28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tabLst>
                          <a:tab pos="400050" algn="l"/>
                        </a:tabLst>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Trích dẫn trực tiếp câu nói của Bác Hồ về người anh hùng thánh Gióng: </a:t>
                      </a:r>
                      <a:r>
                        <a:rPr lang="vi-VN"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"Đảng ta vĩ đại thật. Một ví dụ trong lịch sử ta có ghi chuyện vị anh hùng dân tộc là Thánh Gióng đã dùng gốc tre đánh đuổi giặc ngoại xâm. Trong những ngày đầu kháng chiến Đảng ta đã lãnh đạo hàng nghìn, hàng vạn anh hùng noi gương Thánh Gióng dùng gậy tầm</a:t>
                      </a: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vông đánh thực dân </a:t>
                      </a:r>
                      <a:r>
                        <a:rPr lang="vi-VN"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vi-VN" sz="2800" i="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lnSpc>
                          <a:spcPct val="107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901005153"/>
                  </a:ext>
                </a:extLst>
              </a:tr>
            </a:tbl>
          </a:graphicData>
        </a:graphic>
      </p:graphicFrame>
    </p:spTree>
    <p:extLst>
      <p:ext uri="{BB962C8B-B14F-4D97-AF65-F5344CB8AC3E}">
        <p14:creationId xmlns:p14="http://schemas.microsoft.com/office/powerpoint/2010/main" val="326538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87411" y="346797"/>
            <a:ext cx="2153154" cy="323165"/>
          </a:xfrm>
          <a:prstGeom prst="rect">
            <a:avLst/>
          </a:prstGeom>
        </p:spPr>
        <p:txBody>
          <a:bodyPr wrap="none">
            <a:spAutoFit/>
          </a:bodyPr>
          <a:lstStyle/>
          <a:p>
            <a:pPr marL="457200" algn="ctr">
              <a:lnSpc>
                <a:spcPts val="1800"/>
              </a:lnSpc>
              <a:spcAft>
                <a:spcPts val="0"/>
              </a:spcAft>
            </a:pPr>
            <a:r>
              <a:rPr lang="en-US" sz="3200" b="1" u="sng">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BÀI </a:t>
            </a:r>
          </a:p>
        </p:txBody>
      </p:sp>
      <p:sp>
        <p:nvSpPr>
          <p:cNvPr id="4" name="Rectangle 3"/>
          <p:cNvSpPr/>
          <p:nvPr/>
        </p:nvSpPr>
        <p:spPr>
          <a:xfrm>
            <a:off x="604453" y="821030"/>
            <a:ext cx="5735866" cy="584775"/>
          </a:xfrm>
          <a:prstGeom prst="rect">
            <a:avLst/>
          </a:prstGeom>
        </p:spPr>
        <p:txBody>
          <a:bodyPr wrap="none">
            <a:spAutoFit/>
          </a:bodyPr>
          <a:lstStyle/>
          <a:p>
            <a:pPr algn="just">
              <a:spcAft>
                <a:spcPts val="0"/>
              </a:spcAft>
            </a:pPr>
            <a:r>
              <a:rPr lang="en-US" sz="32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PHẦN I. ĐỌC HIỂU (6,0 điểm)</a:t>
            </a:r>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492183" y="1567387"/>
            <a:ext cx="6189515" cy="523220"/>
          </a:xfrm>
          <a:prstGeom prst="rect">
            <a:avLst/>
          </a:prstGeom>
        </p:spPr>
        <p:txBody>
          <a:bodyPr wrap="none">
            <a:spAutoFit/>
          </a:bodyPr>
          <a:lstStyle/>
          <a:p>
            <a:pPr lvl="0" algn="just"/>
            <a:r>
              <a:rPr lang="en-US" sz="2800" b="1">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latin typeface="Times New Roman" panose="02020603050405020304" pitchFamily="18" charset="0"/>
                <a:ea typeface="Times New Roman" panose="02020603050405020304" pitchFamily="18" charset="0"/>
              </a:rPr>
              <a:t>Đọc văn bản sau và trả lời các câu hỏi:</a:t>
            </a:r>
            <a:endParaRPr 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818027" y="2252189"/>
            <a:ext cx="10699845" cy="4210448"/>
          </a:xfrm>
          <a:prstGeom prst="rect">
            <a:avLst/>
          </a:prstGeom>
        </p:spPr>
        <p:txBody>
          <a:bodyPr wrap="square">
            <a:spAutoFit/>
          </a:bodyPr>
          <a:lstStyle/>
          <a:p>
            <a:pPr algn="ctr">
              <a:lnSpc>
                <a:spcPct val="107000"/>
              </a:lnSpc>
              <a:spcAft>
                <a:spcPts val="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Ai ơi mồng 9 tháng 4</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"Ai ơi mồng chín tháng tư</a:t>
            </a:r>
            <a:b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 đi hội Gióng cũng hư mất đời"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 xưa người Kẻ Chợ đã có câu ngạn ngữ: “Nắng ông Từa, mưa ông Gióng”. Có nghĩa là cứ vào ngày hôị thánh Từa (tức Từ Đạo Hạnh) mồng 7 tháng 3 âm lịch thì thể nào cũng nắng to, còn vào hội thánh Gióng, mồng 9 tháng 4 âm lịch thì có mưa, vì bắt đầu mùa mưa dông. Lễ hội Thánh Gióng hay còn gọi là hội làng Phù Đổng là một trong những lễ hội lớn nhất ở khu vực đồng bằng Bắc Bộ.</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6382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C204245-526B-4CA7-B95E-B93A6BFED447}"/>
              </a:ext>
            </a:extLst>
          </p:cNvPr>
          <p:cNvGraphicFramePr>
            <a:graphicFrameLocks noGrp="1"/>
          </p:cNvGraphicFramePr>
          <p:nvPr>
            <p:extLst>
              <p:ext uri="{D42A27DB-BD31-4B8C-83A1-F6EECF244321}">
                <p14:modId xmlns:p14="http://schemas.microsoft.com/office/powerpoint/2010/main" val="214531592"/>
              </p:ext>
            </p:extLst>
          </p:nvPr>
        </p:nvGraphicFramePr>
        <p:xfrm>
          <a:off x="545908" y="366601"/>
          <a:ext cx="11054687" cy="6243394"/>
        </p:xfrm>
        <a:graphic>
          <a:graphicData uri="http://schemas.openxmlformats.org/drawingml/2006/table">
            <a:tbl>
              <a:tblPr firstRow="1" firstCol="1" bandRow="1">
                <a:tableStyleId>{5940675A-B579-460E-94D1-54222C63F5DA}</a:tableStyleId>
              </a:tblPr>
              <a:tblGrid>
                <a:gridCol w="859777">
                  <a:extLst>
                    <a:ext uri="{9D8B030D-6E8A-4147-A177-3AD203B41FA5}">
                      <a16:colId xmlns:a16="http://schemas.microsoft.com/office/drawing/2014/main" val="3228751901"/>
                    </a:ext>
                  </a:extLst>
                </a:gridCol>
                <a:gridCol w="825852">
                  <a:extLst>
                    <a:ext uri="{9D8B030D-6E8A-4147-A177-3AD203B41FA5}">
                      <a16:colId xmlns:a16="http://schemas.microsoft.com/office/drawing/2014/main" val="2265615486"/>
                    </a:ext>
                  </a:extLst>
                </a:gridCol>
                <a:gridCol w="8503710">
                  <a:extLst>
                    <a:ext uri="{9D8B030D-6E8A-4147-A177-3AD203B41FA5}">
                      <a16:colId xmlns:a16="http://schemas.microsoft.com/office/drawing/2014/main" val="3213179218"/>
                    </a:ext>
                  </a:extLst>
                </a:gridCol>
                <a:gridCol w="865348">
                  <a:extLst>
                    <a:ext uri="{9D8B030D-6E8A-4147-A177-3AD203B41FA5}">
                      <a16:colId xmlns:a16="http://schemas.microsoft.com/office/drawing/2014/main" val="3978810540"/>
                    </a:ext>
                  </a:extLst>
                </a:gridCol>
              </a:tblGrid>
              <a:tr h="696034">
                <a:tc>
                  <a:txBody>
                    <a:bodyPr/>
                    <a:lstStyle/>
                    <a:p>
                      <a:pPr algn="ctr">
                        <a:lnSpc>
                          <a:spcPct val="115000"/>
                        </a:lnSpc>
                        <a:spcBef>
                          <a:spcPts val="200"/>
                        </a:spcBef>
                        <a:spcAft>
                          <a:spcPts val="100"/>
                        </a:spcAft>
                      </a:pPr>
                      <a:r>
                        <a:rPr lang="en-US" sz="2800">
                          <a:effectLst/>
                          <a:latin typeface="Times New Roman" panose="02020603050405020304" pitchFamily="18" charset="0"/>
                          <a:cs typeface="Times New Roman" panose="02020603050405020304" pitchFamily="18" charset="0"/>
                        </a:rPr>
                        <a:t>Phần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dirty="0" err="1">
                          <a:effectLst/>
                          <a:latin typeface="Times New Roman" panose="02020603050405020304" pitchFamily="18" charset="0"/>
                          <a:cs typeface="Times New Roman" panose="02020603050405020304" pitchFamily="18" charset="0"/>
                        </a:rPr>
                        <a:t>Câu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dirty="0" err="1">
                          <a:effectLst/>
                          <a:latin typeface="Times New Roman" panose="02020603050405020304" pitchFamily="18" charset="0"/>
                          <a:cs typeface="Times New Roman" panose="02020603050405020304" pitchFamily="18" charset="0"/>
                        </a:rPr>
                        <a:t>Nội</a:t>
                      </a:r>
                      <a:r>
                        <a:rPr lang="vi-VN" sz="2800" dirty="0">
                          <a:effectLst/>
                          <a:latin typeface="Times New Roman" panose="02020603050405020304" pitchFamily="18" charset="0"/>
                          <a:cs typeface="Times New Roman" panose="02020603050405020304" pitchFamily="18" charset="0"/>
                        </a:rPr>
                        <a:t> dung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a:effectLst/>
                          <a:latin typeface="Times New Roman" panose="02020603050405020304" pitchFamily="18" charset="0"/>
                          <a:cs typeface="Times New Roman" panose="02020603050405020304" pitchFamily="18" charset="0"/>
                        </a:rPr>
                        <a:t>Điểm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extLst>
                  <a:ext uri="{0D108BD9-81ED-4DB2-BD59-A6C34878D82A}">
                    <a16:rowId xmlns:a16="http://schemas.microsoft.com/office/drawing/2014/main" val="2309817244"/>
                  </a:ext>
                </a:extLst>
              </a:tr>
              <a:tr h="4531059">
                <a:tc>
                  <a:txBody>
                    <a:bodyPr/>
                    <a:lstStyle/>
                    <a:p>
                      <a:endParaRPr lang="en-US" sz="2800"/>
                    </a:p>
                  </a:txBody>
                  <a:tcPr/>
                </a:tc>
                <a:tc>
                  <a:txBody>
                    <a:bodyPr/>
                    <a:lstStyle/>
                    <a:p>
                      <a:pPr algn="ctr">
                        <a:lnSpc>
                          <a:spcPct val="107000"/>
                        </a:lnSpc>
                        <a:spcAft>
                          <a:spcPts val="0"/>
                        </a:spcAft>
                      </a:pPr>
                      <a:r>
                        <a:rPr lang="en-SG" sz="2800" b="1">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0000"/>
                        </a:lnSpc>
                        <a:spcAft>
                          <a:spcPts val="0"/>
                        </a:spcAft>
                        <a:tabLst>
                          <a:tab pos="400050" algn="l"/>
                        </a:tabLst>
                      </a:pPr>
                      <a:r>
                        <a:rPr lang="vi-VN" sz="2800" i="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 thích chính văn: (tức Từ Đạo Hạnh);</a:t>
                      </a: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(Trích </a:t>
                      </a:r>
                      <a:r>
                        <a:rPr lang="vi-VN"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 khai mạc lễ kỉ niệm 30 năm ngày thành lập Đảng</a:t>
                      </a: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- 05/01/1960); (Phật Thích Ca – Lão tử – Khổng tử);</a:t>
                      </a: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(cơm cà); (khoảng 3km).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tabLst>
                          <a:tab pos="400050" algn="l"/>
                        </a:tabLst>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 dụng của những trích dẫn trực tiếp và chú thích chính văn này: Những kiểu trích dẫn, chú thích này mang tính xác thực, làm cụ thể hóa,  sinh động, phong phú nội dung thông tin ở các đoạn văn.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vi-VN" sz="2800" b="1" i="1">
                          <a:effectLst/>
                          <a:latin typeface="Times New Roman" panose="02020603050405020304" pitchFamily="18" charset="0"/>
                          <a:ea typeface="Times New Roman" panose="02020603050405020304" pitchFamily="18" charset="0"/>
                          <a:cs typeface="Times New Roman" panose="02020603050405020304" pitchFamily="18" charset="0"/>
                        </a:rPr>
                        <a:t>Hướng dẫn chấm</a:t>
                      </a: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 Trả lời như Đáp án: 1,0 điểm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tabLst>
                          <a:tab pos="400050" algn="l"/>
                        </a:tabLst>
                      </a:pP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 Trả lời chạm ý hoặc chưa rõ ràng: 0,5 điểm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tabLst>
                          <a:tab pos="400050" algn="l"/>
                        </a:tabLst>
                      </a:pP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 Trả lời sơ sài: 0,25 điểm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tabLst>
                          <a:tab pos="400050" algn="l"/>
                        </a:tabLst>
                      </a:pP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 Không trả lời: 0 điểm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lnSpc>
                          <a:spcPct val="107000"/>
                        </a:lnSpc>
                        <a:spcAft>
                          <a:spcPts val="0"/>
                        </a:spcAft>
                      </a:pP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901005153"/>
                  </a:ext>
                </a:extLst>
              </a:tr>
            </a:tbl>
          </a:graphicData>
        </a:graphic>
      </p:graphicFrame>
    </p:spTree>
    <p:extLst>
      <p:ext uri="{BB962C8B-B14F-4D97-AF65-F5344CB8AC3E}">
        <p14:creationId xmlns:p14="http://schemas.microsoft.com/office/powerpoint/2010/main" val="79143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C204245-526B-4CA7-B95E-B93A6BFED447}"/>
              </a:ext>
            </a:extLst>
          </p:cNvPr>
          <p:cNvGraphicFramePr>
            <a:graphicFrameLocks noGrp="1"/>
          </p:cNvGraphicFramePr>
          <p:nvPr>
            <p:extLst>
              <p:ext uri="{D42A27DB-BD31-4B8C-83A1-F6EECF244321}">
                <p14:modId xmlns:p14="http://schemas.microsoft.com/office/powerpoint/2010/main" val="2514325298"/>
              </p:ext>
            </p:extLst>
          </p:nvPr>
        </p:nvGraphicFramePr>
        <p:xfrm>
          <a:off x="627795" y="132440"/>
          <a:ext cx="11054687" cy="6616376"/>
        </p:xfrm>
        <a:graphic>
          <a:graphicData uri="http://schemas.openxmlformats.org/drawingml/2006/table">
            <a:tbl>
              <a:tblPr firstRow="1" firstCol="1" bandRow="1">
                <a:tableStyleId>{5940675A-B579-460E-94D1-54222C63F5DA}</a:tableStyleId>
              </a:tblPr>
              <a:tblGrid>
                <a:gridCol w="859777">
                  <a:extLst>
                    <a:ext uri="{9D8B030D-6E8A-4147-A177-3AD203B41FA5}">
                      <a16:colId xmlns:a16="http://schemas.microsoft.com/office/drawing/2014/main" val="3228751901"/>
                    </a:ext>
                  </a:extLst>
                </a:gridCol>
                <a:gridCol w="825852">
                  <a:extLst>
                    <a:ext uri="{9D8B030D-6E8A-4147-A177-3AD203B41FA5}">
                      <a16:colId xmlns:a16="http://schemas.microsoft.com/office/drawing/2014/main" val="2265615486"/>
                    </a:ext>
                  </a:extLst>
                </a:gridCol>
                <a:gridCol w="8503710">
                  <a:extLst>
                    <a:ext uri="{9D8B030D-6E8A-4147-A177-3AD203B41FA5}">
                      <a16:colId xmlns:a16="http://schemas.microsoft.com/office/drawing/2014/main" val="3213179218"/>
                    </a:ext>
                  </a:extLst>
                </a:gridCol>
                <a:gridCol w="865348">
                  <a:extLst>
                    <a:ext uri="{9D8B030D-6E8A-4147-A177-3AD203B41FA5}">
                      <a16:colId xmlns:a16="http://schemas.microsoft.com/office/drawing/2014/main" val="3978810540"/>
                    </a:ext>
                  </a:extLst>
                </a:gridCol>
              </a:tblGrid>
              <a:tr h="642296">
                <a:tc>
                  <a:txBody>
                    <a:bodyPr/>
                    <a:lstStyle/>
                    <a:p>
                      <a:pPr algn="ctr">
                        <a:lnSpc>
                          <a:spcPct val="100000"/>
                        </a:lnSpc>
                        <a:spcBef>
                          <a:spcPts val="200"/>
                        </a:spcBef>
                        <a:spcAft>
                          <a:spcPts val="100"/>
                        </a:spcAft>
                      </a:pPr>
                      <a:r>
                        <a:rPr lang="en-US" sz="2800">
                          <a:effectLst/>
                          <a:latin typeface="Times New Roman" panose="02020603050405020304" pitchFamily="18" charset="0"/>
                          <a:cs typeface="Times New Roman" panose="02020603050405020304" pitchFamily="18" charset="0"/>
                        </a:rPr>
                        <a:t>Phần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ctr">
                        <a:lnSpc>
                          <a:spcPct val="100000"/>
                        </a:lnSpc>
                        <a:spcBef>
                          <a:spcPts val="200"/>
                        </a:spcBef>
                        <a:spcAft>
                          <a:spcPts val="100"/>
                        </a:spcAft>
                      </a:pPr>
                      <a:r>
                        <a:rPr lang="en-US" sz="2800" dirty="0" err="1">
                          <a:effectLst/>
                          <a:latin typeface="Times New Roman" panose="02020603050405020304" pitchFamily="18" charset="0"/>
                          <a:cs typeface="Times New Roman" panose="02020603050405020304" pitchFamily="18" charset="0"/>
                        </a:rPr>
                        <a:t>Câu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ctr">
                        <a:lnSpc>
                          <a:spcPct val="100000"/>
                        </a:lnSpc>
                        <a:spcBef>
                          <a:spcPts val="200"/>
                        </a:spcBef>
                        <a:spcAft>
                          <a:spcPts val="100"/>
                        </a:spcAft>
                      </a:pPr>
                      <a:r>
                        <a:rPr lang="en-US" sz="2800" dirty="0" err="1">
                          <a:effectLst/>
                          <a:latin typeface="Times New Roman" panose="02020603050405020304" pitchFamily="18" charset="0"/>
                          <a:cs typeface="Times New Roman" panose="02020603050405020304" pitchFamily="18" charset="0"/>
                        </a:rPr>
                        <a:t>Nội</a:t>
                      </a:r>
                      <a:r>
                        <a:rPr lang="vi-VN" sz="2800" dirty="0">
                          <a:effectLst/>
                          <a:latin typeface="Times New Roman" panose="02020603050405020304" pitchFamily="18" charset="0"/>
                          <a:cs typeface="Times New Roman" panose="02020603050405020304" pitchFamily="18" charset="0"/>
                        </a:rPr>
                        <a:t> dung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ctr">
                        <a:lnSpc>
                          <a:spcPct val="100000"/>
                        </a:lnSpc>
                        <a:spcBef>
                          <a:spcPts val="200"/>
                        </a:spcBef>
                        <a:spcAft>
                          <a:spcPts val="100"/>
                        </a:spcAft>
                      </a:pPr>
                      <a:r>
                        <a:rPr lang="en-US" sz="2800">
                          <a:effectLst/>
                          <a:latin typeface="Times New Roman" panose="02020603050405020304" pitchFamily="18" charset="0"/>
                          <a:cs typeface="Times New Roman" panose="02020603050405020304" pitchFamily="18" charset="0"/>
                        </a:rPr>
                        <a:t>Điểm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extLst>
                  <a:ext uri="{0D108BD9-81ED-4DB2-BD59-A6C34878D82A}">
                    <a16:rowId xmlns:a16="http://schemas.microsoft.com/office/drawing/2014/main" val="2309817244"/>
                  </a:ext>
                </a:extLst>
              </a:tr>
              <a:tr h="5512845">
                <a:tc>
                  <a:txBody>
                    <a:bodyPr/>
                    <a:lstStyle/>
                    <a:p>
                      <a:pPr>
                        <a:lnSpc>
                          <a:spcPct val="100000"/>
                        </a:lnSpc>
                      </a:pPr>
                      <a:endParaRPr lang="en-US" sz="2800"/>
                    </a:p>
                  </a:txBody>
                  <a:tcPr/>
                </a:tc>
                <a:tc>
                  <a:txBody>
                    <a:bodyPr/>
                    <a:lstStyle/>
                    <a:p>
                      <a:pPr>
                        <a:lnSpc>
                          <a:spcPct val="100000"/>
                        </a:lnSpc>
                        <a:spcAft>
                          <a:spcPts val="0"/>
                        </a:spcAft>
                      </a:pPr>
                      <a:r>
                        <a:rPr lang="en-SG" sz="2800" b="1">
                          <a:effectLst/>
                          <a:latin typeface="Times New Roman" panose="02020603050405020304" pitchFamily="18" charset="0"/>
                          <a:ea typeface="Times New Roman" panose="02020603050405020304" pitchFamily="18" charset="0"/>
                          <a:cs typeface="Times New Roman" panose="02020603050405020304" pitchFamily="18" charset="0"/>
                        </a:rPr>
                        <a:t>    10</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0000"/>
                        </a:lnSpc>
                        <a:spcAft>
                          <a:spcPts val="0"/>
                        </a:spcAft>
                        <a:tabLst>
                          <a:tab pos="57150" algn="l"/>
                        </a:tabLst>
                      </a:pPr>
                      <a:r>
                        <a:rPr lang="vi-VN"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Mỗi người khi tham gia các lễ hội cần có lối ứng xử có văn hoá, biểu hiện cụ thể như:</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tabLst>
                          <a:tab pos="57150" algn="l"/>
                        </a:tabLst>
                      </a:pPr>
                      <a:r>
                        <a:rPr lang="vi-VN"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Thái độ: Tôn trọng giá trị văn hoá truyền thống, tôn trọng sự khác biệt văn hoá vùng miền, tôn trọng nội quy ban tổ chức,…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tabLst>
                          <a:tab pos="57150" algn="l"/>
                        </a:tabLst>
                      </a:pPr>
                      <a:r>
                        <a:rPr lang="vi-VN"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Hành vi, lời nói: Có hành vi và lời nói đúng chuẩn mực , đúng pháp luật, đúng chuẩn mực đạo đức xã hội…; không có những những hành vi phản cảm (như không ăn mặc quần áo quá ngắn khi đến chùa chiền; không nói tục chửi bậy nơi lễ hội; không chen chúc, dẫm đạp lên nhau để đi hội; không dẫm đạp, phá hỏng các công trình, cỏ cây, hoa lá trong khuôn viên diễn ra lễ hội...) ; tích cực quảng bá hình ảnh đẹp về con người Việt Nam và giá trị văn hoá VN cho bạn bè thế giới biết </a:t>
                      </a:r>
                      <a:r>
                        <a:rPr lang="vi-VN"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vi-VN" sz="280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lnSpc>
                          <a:spcPct val="100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901005153"/>
                  </a:ext>
                </a:extLst>
              </a:tr>
            </a:tbl>
          </a:graphicData>
        </a:graphic>
      </p:graphicFrame>
    </p:spTree>
    <p:extLst>
      <p:ext uri="{BB962C8B-B14F-4D97-AF65-F5344CB8AC3E}">
        <p14:creationId xmlns:p14="http://schemas.microsoft.com/office/powerpoint/2010/main" val="33155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C204245-526B-4CA7-B95E-B93A6BFED447}"/>
              </a:ext>
            </a:extLst>
          </p:cNvPr>
          <p:cNvGraphicFramePr>
            <a:graphicFrameLocks noGrp="1"/>
          </p:cNvGraphicFramePr>
          <p:nvPr>
            <p:extLst>
              <p:ext uri="{D42A27DB-BD31-4B8C-83A1-F6EECF244321}">
                <p14:modId xmlns:p14="http://schemas.microsoft.com/office/powerpoint/2010/main" val="1210144744"/>
              </p:ext>
            </p:extLst>
          </p:nvPr>
        </p:nvGraphicFramePr>
        <p:xfrm>
          <a:off x="723329" y="996286"/>
          <a:ext cx="11054687" cy="5227093"/>
        </p:xfrm>
        <a:graphic>
          <a:graphicData uri="http://schemas.openxmlformats.org/drawingml/2006/table">
            <a:tbl>
              <a:tblPr firstRow="1" firstCol="1" bandRow="1">
                <a:tableStyleId>{5940675A-B579-460E-94D1-54222C63F5DA}</a:tableStyleId>
              </a:tblPr>
              <a:tblGrid>
                <a:gridCol w="859777">
                  <a:extLst>
                    <a:ext uri="{9D8B030D-6E8A-4147-A177-3AD203B41FA5}">
                      <a16:colId xmlns:a16="http://schemas.microsoft.com/office/drawing/2014/main" val="3228751901"/>
                    </a:ext>
                  </a:extLst>
                </a:gridCol>
                <a:gridCol w="825852">
                  <a:extLst>
                    <a:ext uri="{9D8B030D-6E8A-4147-A177-3AD203B41FA5}">
                      <a16:colId xmlns:a16="http://schemas.microsoft.com/office/drawing/2014/main" val="2265615486"/>
                    </a:ext>
                  </a:extLst>
                </a:gridCol>
                <a:gridCol w="8503710">
                  <a:extLst>
                    <a:ext uri="{9D8B030D-6E8A-4147-A177-3AD203B41FA5}">
                      <a16:colId xmlns:a16="http://schemas.microsoft.com/office/drawing/2014/main" val="3213179218"/>
                    </a:ext>
                  </a:extLst>
                </a:gridCol>
                <a:gridCol w="865348">
                  <a:extLst>
                    <a:ext uri="{9D8B030D-6E8A-4147-A177-3AD203B41FA5}">
                      <a16:colId xmlns:a16="http://schemas.microsoft.com/office/drawing/2014/main" val="3978810540"/>
                    </a:ext>
                  </a:extLst>
                </a:gridCol>
              </a:tblGrid>
              <a:tr h="696034">
                <a:tc>
                  <a:txBody>
                    <a:bodyPr/>
                    <a:lstStyle/>
                    <a:p>
                      <a:pPr algn="ctr">
                        <a:lnSpc>
                          <a:spcPct val="100000"/>
                        </a:lnSpc>
                        <a:spcBef>
                          <a:spcPts val="200"/>
                        </a:spcBef>
                        <a:spcAft>
                          <a:spcPts val="100"/>
                        </a:spcAft>
                      </a:pPr>
                      <a:r>
                        <a:rPr lang="en-US" sz="2800">
                          <a:effectLst/>
                          <a:latin typeface="Times New Roman" panose="02020603050405020304" pitchFamily="18" charset="0"/>
                          <a:cs typeface="Times New Roman" panose="02020603050405020304" pitchFamily="18" charset="0"/>
                        </a:rPr>
                        <a:t>Phần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ctr">
                        <a:lnSpc>
                          <a:spcPct val="100000"/>
                        </a:lnSpc>
                        <a:spcBef>
                          <a:spcPts val="200"/>
                        </a:spcBef>
                        <a:spcAft>
                          <a:spcPts val="100"/>
                        </a:spcAft>
                      </a:pPr>
                      <a:r>
                        <a:rPr lang="en-US" sz="2800" dirty="0" err="1">
                          <a:effectLst/>
                          <a:latin typeface="Times New Roman" panose="02020603050405020304" pitchFamily="18" charset="0"/>
                          <a:cs typeface="Times New Roman" panose="02020603050405020304" pitchFamily="18" charset="0"/>
                        </a:rPr>
                        <a:t>Câu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ctr">
                        <a:lnSpc>
                          <a:spcPct val="100000"/>
                        </a:lnSpc>
                        <a:spcBef>
                          <a:spcPts val="200"/>
                        </a:spcBef>
                        <a:spcAft>
                          <a:spcPts val="100"/>
                        </a:spcAft>
                      </a:pPr>
                      <a:r>
                        <a:rPr lang="en-US" sz="2800" dirty="0" err="1">
                          <a:effectLst/>
                          <a:latin typeface="Times New Roman" panose="02020603050405020304" pitchFamily="18" charset="0"/>
                          <a:cs typeface="Times New Roman" panose="02020603050405020304" pitchFamily="18" charset="0"/>
                        </a:rPr>
                        <a:t>Nội</a:t>
                      </a:r>
                      <a:r>
                        <a:rPr lang="vi-VN" sz="2800" dirty="0">
                          <a:effectLst/>
                          <a:latin typeface="Times New Roman" panose="02020603050405020304" pitchFamily="18" charset="0"/>
                          <a:cs typeface="Times New Roman" panose="02020603050405020304" pitchFamily="18" charset="0"/>
                        </a:rPr>
                        <a:t> dung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ctr">
                        <a:lnSpc>
                          <a:spcPct val="100000"/>
                        </a:lnSpc>
                        <a:spcBef>
                          <a:spcPts val="200"/>
                        </a:spcBef>
                        <a:spcAft>
                          <a:spcPts val="100"/>
                        </a:spcAft>
                      </a:pPr>
                      <a:r>
                        <a:rPr lang="en-US" sz="2800">
                          <a:effectLst/>
                          <a:latin typeface="Times New Roman" panose="02020603050405020304" pitchFamily="18" charset="0"/>
                          <a:cs typeface="Times New Roman" panose="02020603050405020304" pitchFamily="18" charset="0"/>
                        </a:rPr>
                        <a:t>Điểm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extLst>
                  <a:ext uri="{0D108BD9-81ED-4DB2-BD59-A6C34878D82A}">
                    <a16:rowId xmlns:a16="http://schemas.microsoft.com/office/drawing/2014/main" val="2309817244"/>
                  </a:ext>
                </a:extLst>
              </a:tr>
              <a:tr h="4531059">
                <a:tc>
                  <a:txBody>
                    <a:bodyPr/>
                    <a:lstStyle/>
                    <a:p>
                      <a:pPr>
                        <a:lnSpc>
                          <a:spcPct val="100000"/>
                        </a:lnSpc>
                      </a:pPr>
                      <a:endParaRPr lang="en-US" sz="2800"/>
                    </a:p>
                  </a:txBody>
                  <a:tcPr/>
                </a:tc>
                <a:tc>
                  <a:txBody>
                    <a:bodyPr/>
                    <a:lstStyle/>
                    <a:p>
                      <a:pPr>
                        <a:lnSpc>
                          <a:spcPct val="100000"/>
                        </a:lnSpc>
                        <a:spcAft>
                          <a:spcPts val="0"/>
                        </a:spcAft>
                      </a:pPr>
                      <a:r>
                        <a:rPr lang="en-SG" sz="2800" b="1">
                          <a:effectLst/>
                          <a:latin typeface="Times New Roman" panose="02020603050405020304" pitchFamily="18" charset="0"/>
                          <a:ea typeface="Times New Roman" panose="02020603050405020304" pitchFamily="18" charset="0"/>
                          <a:cs typeface="Times New Roman" panose="02020603050405020304" pitchFamily="18" charset="0"/>
                        </a:rPr>
                        <a:t>    10</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0000"/>
                        </a:lnSpc>
                        <a:spcAft>
                          <a:spcPts val="0"/>
                        </a:spcAft>
                      </a:pPr>
                      <a:r>
                        <a:rPr lang="vi-VN" sz="2800" b="1" i="1" smtClean="0">
                          <a:effectLst/>
                          <a:latin typeface="Times New Roman" panose="02020603050405020304" pitchFamily="18" charset="0"/>
                          <a:ea typeface="Times New Roman" panose="02020603050405020304" pitchFamily="18" charset="0"/>
                          <a:cs typeface="Times New Roman" panose="02020603050405020304" pitchFamily="18" charset="0"/>
                        </a:rPr>
                        <a:t>Hướng </a:t>
                      </a:r>
                      <a:r>
                        <a:rPr lang="vi-VN" sz="2800" b="1" i="1">
                          <a:effectLst/>
                          <a:latin typeface="Times New Roman" panose="02020603050405020304" pitchFamily="18" charset="0"/>
                          <a:ea typeface="Times New Roman" panose="02020603050405020304" pitchFamily="18" charset="0"/>
                          <a:cs typeface="Times New Roman" panose="02020603050405020304" pitchFamily="18" charset="0"/>
                        </a:rPr>
                        <a:t>dẫn chấm: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 Học sinh trả lời tương đương như đáp án: 1,0 điểm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 Học sinh trả lời đúng một ý: 0,5 điểm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 Học sinh trả lời có nội dung phù hợp nhưng diễn đạt chưa tốt: 0,25 điểm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 Học sinh trả lời không thuyết phục hoặc không trả lời: 0,0 điểm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vi-VN" sz="2800" b="1" i="1">
                          <a:effectLst/>
                          <a:latin typeface="Times New Roman" panose="02020603050405020304" pitchFamily="18" charset="0"/>
                          <a:ea typeface="Times New Roman" panose="02020603050405020304" pitchFamily="18" charset="0"/>
                          <a:cs typeface="Times New Roman" panose="02020603050405020304" pitchFamily="18" charset="0"/>
                        </a:rPr>
                        <a:t>*Lưu ý:</a:t>
                      </a: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Học sinh có thể trả lời khác đáp án nhưng thuyết phục, diễn đạt nhiều cách miễn hợp lí là chấp nhận được.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lnSpc>
                          <a:spcPct val="100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901005153"/>
                  </a:ext>
                </a:extLst>
              </a:tr>
            </a:tbl>
          </a:graphicData>
        </a:graphic>
      </p:graphicFrame>
    </p:spTree>
    <p:extLst>
      <p:ext uri="{BB962C8B-B14F-4D97-AF65-F5344CB8AC3E}">
        <p14:creationId xmlns:p14="http://schemas.microsoft.com/office/powerpoint/2010/main" val="112614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C528AAF-A5BE-480D-B370-02DB61E030B1}"/>
              </a:ext>
            </a:extLst>
          </p:cNvPr>
          <p:cNvGraphicFramePr>
            <a:graphicFrameLocks noGrp="1"/>
          </p:cNvGraphicFramePr>
          <p:nvPr>
            <p:extLst>
              <p:ext uri="{D42A27DB-BD31-4B8C-83A1-F6EECF244321}">
                <p14:modId xmlns:p14="http://schemas.microsoft.com/office/powerpoint/2010/main" val="1594397272"/>
              </p:ext>
            </p:extLst>
          </p:nvPr>
        </p:nvGraphicFramePr>
        <p:xfrm>
          <a:off x="409433" y="682388"/>
          <a:ext cx="11368584" cy="5933364"/>
        </p:xfrm>
        <a:graphic>
          <a:graphicData uri="http://schemas.openxmlformats.org/drawingml/2006/table">
            <a:tbl>
              <a:tblPr firstRow="1" firstCol="1" bandRow="1">
                <a:tableStyleId>{5940675A-B579-460E-94D1-54222C63F5DA}</a:tableStyleId>
              </a:tblPr>
              <a:tblGrid>
                <a:gridCol w="704101">
                  <a:extLst>
                    <a:ext uri="{9D8B030D-6E8A-4147-A177-3AD203B41FA5}">
                      <a16:colId xmlns:a16="http://schemas.microsoft.com/office/drawing/2014/main" val="1076315128"/>
                    </a:ext>
                  </a:extLst>
                </a:gridCol>
                <a:gridCol w="751392">
                  <a:extLst>
                    <a:ext uri="{9D8B030D-6E8A-4147-A177-3AD203B41FA5}">
                      <a16:colId xmlns:a16="http://schemas.microsoft.com/office/drawing/2014/main" val="3895637340"/>
                    </a:ext>
                  </a:extLst>
                </a:gridCol>
                <a:gridCol w="8937601">
                  <a:extLst>
                    <a:ext uri="{9D8B030D-6E8A-4147-A177-3AD203B41FA5}">
                      <a16:colId xmlns:a16="http://schemas.microsoft.com/office/drawing/2014/main" val="3025704839"/>
                    </a:ext>
                  </a:extLst>
                </a:gridCol>
                <a:gridCol w="975490">
                  <a:extLst>
                    <a:ext uri="{9D8B030D-6E8A-4147-A177-3AD203B41FA5}">
                      <a16:colId xmlns:a16="http://schemas.microsoft.com/office/drawing/2014/main" val="2355765119"/>
                    </a:ext>
                  </a:extLst>
                </a:gridCol>
              </a:tblGrid>
              <a:tr h="972743">
                <a:tc>
                  <a:txBody>
                    <a:bodyPr/>
                    <a:lstStyle/>
                    <a:p>
                      <a:pPr algn="ctr">
                        <a:lnSpc>
                          <a:spcPct val="115000"/>
                        </a:lnSpc>
                        <a:spcBef>
                          <a:spcPts val="200"/>
                        </a:spcBef>
                        <a:spcAft>
                          <a:spcPts val="100"/>
                        </a:spcAft>
                      </a:pPr>
                      <a:r>
                        <a:rPr lang="en-US" sz="2800" dirty="0">
                          <a:effectLst/>
                          <a:latin typeface="Times New Roman" panose="02020603050405020304" pitchFamily="18" charset="0"/>
                          <a:cs typeface="Times New Roman" panose="02020603050405020304" pitchFamily="18" charset="0"/>
                        </a:rPr>
                        <a:t>II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marL="0" marR="0" indent="0" algn="just" defTabSz="914400" rtl="0" eaLnBrk="1" fontAlgn="auto" latinLnBrk="0" hangingPunct="1">
                        <a:lnSpc>
                          <a:spcPct val="115000"/>
                        </a:lnSpc>
                        <a:spcBef>
                          <a:spcPts val="200"/>
                        </a:spcBef>
                        <a:spcAft>
                          <a:spcPts val="100"/>
                        </a:spcAft>
                        <a:buClrTx/>
                        <a:buSzTx/>
                        <a:buFontTx/>
                        <a:buNone/>
                        <a:tabLst/>
                        <a:defRPr/>
                      </a:pPr>
                      <a:r>
                        <a:rPr lang="en-SG" sz="2800" b="1" smtClean="0">
                          <a:latin typeface="Times New Roman" panose="02020603050405020304" pitchFamily="18" charset="0"/>
                          <a:ea typeface="Times New Roman" panose="02020603050405020304" pitchFamily="18" charset="0"/>
                          <a:cs typeface="Times New Roman" panose="02020603050405020304" pitchFamily="18" charset="0"/>
                        </a:rPr>
                        <a:t>LÀM VĂN</a:t>
                      </a:r>
                      <a:endParaRPr lang="en-US" sz="2800" dirty="0" smtClean="0">
                        <a:latin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smtClean="0">
                          <a:effectLst/>
                          <a:latin typeface="Times New Roman" panose="02020603050405020304" pitchFamily="18" charset="0"/>
                          <a:cs typeface="Times New Roman" panose="02020603050405020304" pitchFamily="18" charset="0"/>
                        </a:rPr>
                        <a:t>4</a:t>
                      </a:r>
                      <a:r>
                        <a:rPr lang="vi-VN" sz="2800" smtClean="0">
                          <a:effectLst/>
                          <a:latin typeface="Times New Roman" panose="02020603050405020304" pitchFamily="18" charset="0"/>
                          <a:cs typeface="Times New Roman" panose="02020603050405020304" pitchFamily="18" charset="0"/>
                        </a:rPr>
                        <a:t>,0</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extLst>
                  <a:ext uri="{0D108BD9-81ED-4DB2-BD59-A6C34878D82A}">
                    <a16:rowId xmlns:a16="http://schemas.microsoft.com/office/drawing/2014/main" val="3784286609"/>
                  </a:ext>
                </a:extLst>
              </a:tr>
              <a:tr h="1251842">
                <a:tc rowSpan="2">
                  <a:txBody>
                    <a:bodyPr/>
                    <a:lstStyle/>
                    <a:p>
                      <a:pPr>
                        <a:lnSpc>
                          <a:spcPct val="115000"/>
                        </a:lnSpc>
                        <a:spcBef>
                          <a:spcPts val="200"/>
                        </a:spcBef>
                        <a:spcAft>
                          <a:spcPts val="1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just">
                        <a:lnSpc>
                          <a:spcPct val="107000"/>
                        </a:lnSpc>
                        <a:spcAft>
                          <a:spcPts val="0"/>
                        </a:spcAft>
                      </a:pPr>
                      <a:r>
                        <a:rPr lang="vi-VN"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Viết bài văn thuyết mình về một quy tắc hoặc luật lệ trong một hoạt động Chào mừng Ngày Nhà giáo Việt Nam.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lnSpc>
                          <a:spcPct val="107000"/>
                        </a:lnSpc>
                        <a:spcAft>
                          <a:spcPts val="0"/>
                        </a:spcAft>
                      </a:pPr>
                      <a:r>
                        <a:rPr lang="en-SG" sz="2800" b="1"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84275905"/>
                  </a:ext>
                </a:extLst>
              </a:tr>
              <a:tr h="2587031">
                <a:tc vMerge="1">
                  <a:txBody>
                    <a:bodyPr/>
                    <a:lstStyle/>
                    <a:p>
                      <a:endParaRPr lang="en-US"/>
                    </a:p>
                  </a:txBody>
                  <a:tcPr/>
                </a:tc>
                <a:tc>
                  <a:txBody>
                    <a:bodyPr/>
                    <a:lstStyle/>
                    <a:p>
                      <a:pPr algn="ctr">
                        <a:lnSpc>
                          <a:spcPct val="115000"/>
                        </a:lnSpc>
                        <a:spcBef>
                          <a:spcPts val="200"/>
                        </a:spcBef>
                        <a:spcAft>
                          <a:spcPts val="1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nSpc>
                          <a:spcPct val="107000"/>
                        </a:lnSpc>
                        <a:spcAft>
                          <a:spcPts val="0"/>
                        </a:spcAft>
                      </a:pPr>
                      <a:r>
                        <a:rPr lang="vi-VN" sz="28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SG" sz="28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Đảm bảo cấu trúc bài văn thuyết minh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2800">
                          <a:effectLst/>
                          <a:latin typeface="Times New Roman" panose="02020603050405020304" pitchFamily="18" charset="0"/>
                          <a:ea typeface="MS Mincho"/>
                          <a:cs typeface="Times New Roman" panose="02020603050405020304" pitchFamily="18" charset="0"/>
                        </a:rPr>
                        <a:t>- </a:t>
                      </a:r>
                      <a:r>
                        <a:rPr lang="vi-VN" sz="2800">
                          <a:effectLst/>
                          <a:latin typeface="Times New Roman" panose="02020603050405020304" pitchFamily="18" charset="0"/>
                          <a:ea typeface="MS Mincho"/>
                          <a:cs typeface="Times New Roman" panose="02020603050405020304" pitchFamily="18" charset="0"/>
                        </a:rPr>
                        <a:t>Mở đầu: Nêu tên hoạt động, lí do giới thiệu quy tắc hoạt động;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2800">
                          <a:effectLst/>
                          <a:latin typeface="Times New Roman" panose="02020603050405020304" pitchFamily="18" charset="0"/>
                          <a:ea typeface="MS Mincho"/>
                          <a:cs typeface="Times New Roman" panose="02020603050405020304" pitchFamily="18" charset="0"/>
                        </a:rPr>
                        <a:t>-</a:t>
                      </a:r>
                      <a:r>
                        <a:rPr lang="vi-VN" sz="2800">
                          <a:effectLst/>
                          <a:latin typeface="Times New Roman" panose="02020603050405020304" pitchFamily="18" charset="0"/>
                          <a:ea typeface="MS Mincho"/>
                          <a:cs typeface="Times New Roman" panose="02020603050405020304" pitchFamily="18" charset="0"/>
                        </a:rPr>
                        <a:t> Phần chính: Tập trung thuyết minh các điều khoản trong quy tắc, luật lệ của hoạt động giúp người tham gia hiểu được và tuân thủ;</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2800">
                          <a:effectLst/>
                          <a:latin typeface="Times New Roman" panose="02020603050405020304" pitchFamily="18" charset="0"/>
                          <a:ea typeface="MS Mincho"/>
                          <a:cs typeface="Times New Roman" panose="02020603050405020304" pitchFamily="18" charset="0"/>
                        </a:rPr>
                        <a:t>- </a:t>
                      </a:r>
                      <a:r>
                        <a:rPr lang="vi-VN" sz="2800">
                          <a:effectLst/>
                          <a:latin typeface="Times New Roman" panose="02020603050405020304" pitchFamily="18" charset="0"/>
                          <a:ea typeface="MS Mincho"/>
                          <a:cs typeface="Times New Roman" panose="02020603050405020304" pitchFamily="18" charset="0"/>
                        </a:rPr>
                        <a:t>Kết thúc: Khẳng định lại quy tắc, nhận định về độ tin cậy, ý nghĩa thực tế của quy tắc hoạt động.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lnSpc>
                          <a:spcPct val="107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0,25</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192542845"/>
                  </a:ext>
                </a:extLst>
              </a:tr>
            </a:tbl>
          </a:graphicData>
        </a:graphic>
      </p:graphicFrame>
    </p:spTree>
    <p:extLst>
      <p:ext uri="{BB962C8B-B14F-4D97-AF65-F5344CB8AC3E}">
        <p14:creationId xmlns:p14="http://schemas.microsoft.com/office/powerpoint/2010/main" val="281092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C528AAF-A5BE-480D-B370-02DB61E030B1}"/>
              </a:ext>
            </a:extLst>
          </p:cNvPr>
          <p:cNvGraphicFramePr>
            <a:graphicFrameLocks noGrp="1"/>
          </p:cNvGraphicFramePr>
          <p:nvPr>
            <p:extLst>
              <p:ext uri="{D42A27DB-BD31-4B8C-83A1-F6EECF244321}">
                <p14:modId xmlns:p14="http://schemas.microsoft.com/office/powerpoint/2010/main" val="3488102592"/>
              </p:ext>
            </p:extLst>
          </p:nvPr>
        </p:nvGraphicFramePr>
        <p:xfrm>
          <a:off x="491318" y="586857"/>
          <a:ext cx="11270369" cy="5459102"/>
        </p:xfrm>
        <a:graphic>
          <a:graphicData uri="http://schemas.openxmlformats.org/drawingml/2006/table">
            <a:tbl>
              <a:tblPr firstRow="1" firstCol="1" bandRow="1">
                <a:tableStyleId>{5940675A-B579-460E-94D1-54222C63F5DA}</a:tableStyleId>
              </a:tblPr>
              <a:tblGrid>
                <a:gridCol w="662187">
                  <a:extLst>
                    <a:ext uri="{9D8B030D-6E8A-4147-A177-3AD203B41FA5}">
                      <a16:colId xmlns:a16="http://schemas.microsoft.com/office/drawing/2014/main" val="1076315128"/>
                    </a:ext>
                  </a:extLst>
                </a:gridCol>
                <a:gridCol w="564611">
                  <a:extLst>
                    <a:ext uri="{9D8B030D-6E8A-4147-A177-3AD203B41FA5}">
                      <a16:colId xmlns:a16="http://schemas.microsoft.com/office/drawing/2014/main" val="3895637340"/>
                    </a:ext>
                  </a:extLst>
                </a:gridCol>
                <a:gridCol w="9281980">
                  <a:extLst>
                    <a:ext uri="{9D8B030D-6E8A-4147-A177-3AD203B41FA5}">
                      <a16:colId xmlns:a16="http://schemas.microsoft.com/office/drawing/2014/main" val="3025704839"/>
                    </a:ext>
                  </a:extLst>
                </a:gridCol>
                <a:gridCol w="761591">
                  <a:extLst>
                    <a:ext uri="{9D8B030D-6E8A-4147-A177-3AD203B41FA5}">
                      <a16:colId xmlns:a16="http://schemas.microsoft.com/office/drawing/2014/main" val="2355765119"/>
                    </a:ext>
                  </a:extLst>
                </a:gridCol>
              </a:tblGrid>
              <a:tr h="2761942">
                <a:tc>
                  <a:txBody>
                    <a:bodyPr/>
                    <a:lstStyle/>
                    <a:p>
                      <a:endParaRPr lang="en-US" dirty="0"/>
                    </a:p>
                  </a:txBody>
                  <a:tcPr>
                    <a:solidFill>
                      <a:schemeClr val="accent4">
                        <a:lumMod val="20000"/>
                        <a:lumOff val="80000"/>
                      </a:schemeClr>
                    </a:solidFill>
                  </a:tcPr>
                </a:tc>
                <a:tc>
                  <a:txBody>
                    <a:bodyPr/>
                    <a:lstStyle/>
                    <a:p>
                      <a:pPr algn="ctr">
                        <a:lnSpc>
                          <a:spcPct val="150000"/>
                        </a:lnSpc>
                        <a:spcBef>
                          <a:spcPts val="200"/>
                        </a:spcBef>
                        <a:spcAft>
                          <a:spcPts val="1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nSpc>
                          <a:spcPct val="107000"/>
                        </a:lnSpc>
                        <a:spcAft>
                          <a:spcPts val="0"/>
                        </a:spcAft>
                      </a:pPr>
                      <a:r>
                        <a:rPr lang="en-SG" sz="28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 Xác định đúng vấn đề cần thuyết minh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2800" spc="-2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Thuyết minh về một quy tắc hay luật lệ trong một hoạt động Chào mừng Ngày Nhà giáo Việt Nam 20/11.</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lnSpc>
                          <a:spcPct val="107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0.25</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192542845"/>
                  </a:ext>
                </a:extLst>
              </a:tr>
              <a:tr h="2697160">
                <a:tc>
                  <a:txBody>
                    <a:bodyPr/>
                    <a:lstStyle/>
                    <a:p>
                      <a:endParaRPr lang="en-US" dirty="0"/>
                    </a:p>
                  </a:txBody>
                  <a:tcPr>
                    <a:solidFill>
                      <a:schemeClr val="accent4">
                        <a:lumMod val="20000"/>
                        <a:lumOff val="80000"/>
                      </a:schemeClr>
                    </a:solidFill>
                  </a:tcPr>
                </a:tc>
                <a:tc>
                  <a:txBody>
                    <a:bodyPr/>
                    <a:lstStyle/>
                    <a:p>
                      <a:pPr algn="ctr">
                        <a:lnSpc>
                          <a:spcPct val="150000"/>
                        </a:lnSpc>
                        <a:spcBef>
                          <a:spcPts val="200"/>
                        </a:spcBef>
                        <a:spcAft>
                          <a:spcPts val="10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nSpc>
                          <a:spcPct val="107000"/>
                        </a:lnSpc>
                        <a:spcAft>
                          <a:spcPts val="0"/>
                        </a:spcAft>
                      </a:pPr>
                      <a:r>
                        <a:rPr lang="en-SG" sz="28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Triển khai, làm rõ đối tượng thuyết mình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SG"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 sinh có thể triển khai theo nhiều cách nhưng cần làm sáng tỏ </a:t>
                      </a:r>
                      <a:r>
                        <a:rPr lang="vi-VN"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quy tắc/luật lệ trong một hoạt động</a:t>
                      </a:r>
                      <a:r>
                        <a:rPr lang="en-SG"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cần thuyết mình; đảm bảo các yêu cầu sau:</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lnSpc>
                          <a:spcPct val="107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292671730"/>
                  </a:ext>
                </a:extLst>
              </a:tr>
            </a:tbl>
          </a:graphicData>
        </a:graphic>
      </p:graphicFrame>
    </p:spTree>
    <p:extLst>
      <p:ext uri="{BB962C8B-B14F-4D97-AF65-F5344CB8AC3E}">
        <p14:creationId xmlns:p14="http://schemas.microsoft.com/office/powerpoint/2010/main" val="51396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C528AAF-A5BE-480D-B370-02DB61E030B1}"/>
              </a:ext>
            </a:extLst>
          </p:cNvPr>
          <p:cNvGraphicFramePr>
            <a:graphicFrameLocks noGrp="1"/>
          </p:cNvGraphicFramePr>
          <p:nvPr>
            <p:extLst>
              <p:ext uri="{D42A27DB-BD31-4B8C-83A1-F6EECF244321}">
                <p14:modId xmlns:p14="http://schemas.microsoft.com/office/powerpoint/2010/main" val="2234328194"/>
              </p:ext>
            </p:extLst>
          </p:nvPr>
        </p:nvGraphicFramePr>
        <p:xfrm>
          <a:off x="645994" y="313899"/>
          <a:ext cx="10968251" cy="6182582"/>
        </p:xfrm>
        <a:graphic>
          <a:graphicData uri="http://schemas.openxmlformats.org/drawingml/2006/table">
            <a:tbl>
              <a:tblPr firstRow="1" firstCol="1" bandRow="1">
                <a:tableStyleId>{5940675A-B579-460E-94D1-54222C63F5DA}</a:tableStyleId>
              </a:tblPr>
              <a:tblGrid>
                <a:gridCol w="874531">
                  <a:extLst>
                    <a:ext uri="{9D8B030D-6E8A-4147-A177-3AD203B41FA5}">
                      <a16:colId xmlns:a16="http://schemas.microsoft.com/office/drawing/2014/main" val="1076315128"/>
                    </a:ext>
                  </a:extLst>
                </a:gridCol>
                <a:gridCol w="676765">
                  <a:extLst>
                    <a:ext uri="{9D8B030D-6E8A-4147-A177-3AD203B41FA5}">
                      <a16:colId xmlns:a16="http://schemas.microsoft.com/office/drawing/2014/main" val="3895637340"/>
                    </a:ext>
                  </a:extLst>
                </a:gridCol>
                <a:gridCol w="8473495">
                  <a:extLst>
                    <a:ext uri="{9D8B030D-6E8A-4147-A177-3AD203B41FA5}">
                      <a16:colId xmlns:a16="http://schemas.microsoft.com/office/drawing/2014/main" val="3025704839"/>
                    </a:ext>
                  </a:extLst>
                </a:gridCol>
                <a:gridCol w="943460">
                  <a:extLst>
                    <a:ext uri="{9D8B030D-6E8A-4147-A177-3AD203B41FA5}">
                      <a16:colId xmlns:a16="http://schemas.microsoft.com/office/drawing/2014/main" val="2355765119"/>
                    </a:ext>
                  </a:extLst>
                </a:gridCol>
              </a:tblGrid>
              <a:tr h="1859434">
                <a:tc>
                  <a:txBody>
                    <a:bodyPr/>
                    <a:lstStyle/>
                    <a:p>
                      <a:endParaRPr lang="en-US" sz="24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lnSpc>
                          <a:spcPct val="115000"/>
                        </a:lnSpc>
                        <a:spcBef>
                          <a:spcPts val="200"/>
                        </a:spcBef>
                        <a:spcAft>
                          <a:spcPts val="10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fontAlgn="base">
                        <a:lnSpc>
                          <a:spcPct val="107000"/>
                        </a:lnSpc>
                        <a:spcAft>
                          <a:spcPts val="0"/>
                        </a:spcAft>
                      </a:pPr>
                      <a:r>
                        <a:rPr lang="en-SG" sz="2800" spc="-30">
                          <a:effectLst/>
                          <a:latin typeface="Times New Roman" panose="02020603050405020304" pitchFamily="18" charset="0"/>
                          <a:ea typeface="Times New Roman" panose="02020603050405020304" pitchFamily="18" charset="0"/>
                          <a:cs typeface="Times New Roman" panose="02020603050405020304" pitchFamily="18" charset="0"/>
                        </a:rPr>
                        <a:t>*Dẫn dắt và nêu </a:t>
                      </a:r>
                      <a:r>
                        <a:rPr lang="vi-VN" sz="2800" spc="-30">
                          <a:effectLst/>
                          <a:latin typeface="Times New Roman" panose="02020603050405020304" pitchFamily="18" charset="0"/>
                          <a:ea typeface="Times New Roman" panose="02020603050405020304" pitchFamily="18" charset="0"/>
                          <a:cs typeface="Times New Roman" panose="02020603050405020304" pitchFamily="18" charset="0"/>
                        </a:rPr>
                        <a:t>vấn đề</a:t>
                      </a:r>
                      <a:r>
                        <a:rPr lang="en-SG" sz="2800" spc="-30">
                          <a:effectLst/>
                          <a:latin typeface="Times New Roman" panose="02020603050405020304" pitchFamily="18" charset="0"/>
                          <a:ea typeface="Times New Roman" panose="02020603050405020304" pitchFamily="18" charset="0"/>
                          <a:cs typeface="Times New Roman" panose="02020603050405020304" pitchFamily="18" charset="0"/>
                        </a:rPr>
                        <a:t> thuyết minh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fontAlgn="base">
                        <a:lnSpc>
                          <a:spcPct val="107000"/>
                        </a:lnSpc>
                        <a:spcAft>
                          <a:spcPts val="0"/>
                        </a:spcAft>
                      </a:pPr>
                      <a:r>
                        <a:rPr lang="vi-VN" sz="2800" b="1" i="1">
                          <a:effectLst/>
                          <a:latin typeface="Times New Roman" panose="02020603050405020304" pitchFamily="18" charset="0"/>
                          <a:ea typeface="Times New Roman" panose="02020603050405020304" pitchFamily="18" charset="0"/>
                          <a:cs typeface="Times New Roman" panose="02020603050405020304" pitchFamily="18" charset="0"/>
                        </a:rPr>
                        <a:t>Hướng dẫn chấm</a:t>
                      </a: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 giới thiệu vấn đề cần thuyết mình: 0,5 điểm.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lnSpc>
                          <a:spcPct val="107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0.5</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192542845"/>
                  </a:ext>
                </a:extLst>
              </a:tr>
              <a:tr h="2071120">
                <a:tc>
                  <a:txBody>
                    <a:bodyPr/>
                    <a:lstStyle/>
                    <a:p>
                      <a:endParaRPr lang="en-US" sz="24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lnSpc>
                          <a:spcPct val="115000"/>
                        </a:lnSpc>
                        <a:spcBef>
                          <a:spcPts val="200"/>
                        </a:spcBef>
                        <a:spcAft>
                          <a:spcPts val="10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just">
                        <a:lnSpc>
                          <a:spcPct val="107000"/>
                        </a:lnSpc>
                        <a:spcAft>
                          <a:spcPts val="0"/>
                        </a:spcAft>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 lượt giới thiệu </a:t>
                      </a:r>
                      <a:r>
                        <a:rPr lang="vi-VN"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mục đích, bối cảnh, thời gian không gian diễn ra hoạt động và sự cần thiết thực hiện hoạt động theo quy tắc; trình bày các điều khoản/nội dung của quy tắc hay luật lệ; một vài lưu ý đặc biệt (nếu có)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lnSpc>
                          <a:spcPct val="107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4100677538"/>
                  </a:ext>
                </a:extLst>
              </a:tr>
              <a:tr h="2071120">
                <a:tc>
                  <a:txBody>
                    <a:bodyPr/>
                    <a:lstStyle/>
                    <a:p>
                      <a:endParaRPr lang="en-US" sz="24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lnSpc>
                          <a:spcPct val="115000"/>
                        </a:lnSpc>
                        <a:spcBef>
                          <a:spcPts val="200"/>
                        </a:spcBef>
                        <a:spcAft>
                          <a:spcPts val="10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marR="30480">
                        <a:lnSpc>
                          <a:spcPct val="107000"/>
                        </a:lnSpc>
                        <a:spcAft>
                          <a:spcPts val="0"/>
                        </a:spcAft>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 viết thể hiện những kinh nghiệm của bản thân, nhắc người đọc lưu ý, tránh sai lầm thường vấp phải.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vi-VN" sz="2800" b="1"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Hướng dẫn chấm</a:t>
                      </a:r>
                      <a:r>
                        <a:rPr lang="vi-VN" sz="28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28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Trình bày  được 2 ý: 0,5 điểm.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07000"/>
                        </a:lnSpc>
                        <a:spcAft>
                          <a:spcPts val="0"/>
                        </a:spcAft>
                      </a:pPr>
                      <a:r>
                        <a:rPr lang="vi-VN" sz="28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Trình bày được 1 ý: 0,25 điểm.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nSpc>
                          <a:spcPct val="107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   0.5</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325111877"/>
                  </a:ext>
                </a:extLst>
              </a:tr>
            </a:tbl>
          </a:graphicData>
        </a:graphic>
      </p:graphicFrame>
    </p:spTree>
    <p:extLst>
      <p:ext uri="{BB962C8B-B14F-4D97-AF65-F5344CB8AC3E}">
        <p14:creationId xmlns:p14="http://schemas.microsoft.com/office/powerpoint/2010/main" val="350466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C528AAF-A5BE-480D-B370-02DB61E030B1}"/>
              </a:ext>
            </a:extLst>
          </p:cNvPr>
          <p:cNvGraphicFramePr>
            <a:graphicFrameLocks noGrp="1"/>
          </p:cNvGraphicFramePr>
          <p:nvPr>
            <p:extLst>
              <p:ext uri="{D42A27DB-BD31-4B8C-83A1-F6EECF244321}">
                <p14:modId xmlns:p14="http://schemas.microsoft.com/office/powerpoint/2010/main" val="1862404685"/>
              </p:ext>
            </p:extLst>
          </p:nvPr>
        </p:nvGraphicFramePr>
        <p:xfrm>
          <a:off x="491318" y="586857"/>
          <a:ext cx="11270369" cy="5470535"/>
        </p:xfrm>
        <a:graphic>
          <a:graphicData uri="http://schemas.openxmlformats.org/drawingml/2006/table">
            <a:tbl>
              <a:tblPr firstRow="1" firstCol="1" bandRow="1">
                <a:tableStyleId>{5940675A-B579-460E-94D1-54222C63F5DA}</a:tableStyleId>
              </a:tblPr>
              <a:tblGrid>
                <a:gridCol w="662187">
                  <a:extLst>
                    <a:ext uri="{9D8B030D-6E8A-4147-A177-3AD203B41FA5}">
                      <a16:colId xmlns:a16="http://schemas.microsoft.com/office/drawing/2014/main" val="1076315128"/>
                    </a:ext>
                  </a:extLst>
                </a:gridCol>
                <a:gridCol w="564611">
                  <a:extLst>
                    <a:ext uri="{9D8B030D-6E8A-4147-A177-3AD203B41FA5}">
                      <a16:colId xmlns:a16="http://schemas.microsoft.com/office/drawing/2014/main" val="3895637340"/>
                    </a:ext>
                  </a:extLst>
                </a:gridCol>
                <a:gridCol w="9281980">
                  <a:extLst>
                    <a:ext uri="{9D8B030D-6E8A-4147-A177-3AD203B41FA5}">
                      <a16:colId xmlns:a16="http://schemas.microsoft.com/office/drawing/2014/main" val="3025704839"/>
                    </a:ext>
                  </a:extLst>
                </a:gridCol>
                <a:gridCol w="761591">
                  <a:extLst>
                    <a:ext uri="{9D8B030D-6E8A-4147-A177-3AD203B41FA5}">
                      <a16:colId xmlns:a16="http://schemas.microsoft.com/office/drawing/2014/main" val="2355765119"/>
                    </a:ext>
                  </a:extLst>
                </a:gridCol>
              </a:tblGrid>
              <a:tr h="2761942">
                <a:tc>
                  <a:txBody>
                    <a:bodyPr/>
                    <a:lstStyle/>
                    <a:p>
                      <a:endParaRPr lang="en-US" dirty="0"/>
                    </a:p>
                  </a:txBody>
                  <a:tcPr>
                    <a:solidFill>
                      <a:schemeClr val="accent4">
                        <a:lumMod val="20000"/>
                        <a:lumOff val="80000"/>
                      </a:schemeClr>
                    </a:solidFill>
                  </a:tcPr>
                </a:tc>
                <a:tc>
                  <a:txBody>
                    <a:bodyPr/>
                    <a:lstStyle/>
                    <a:p>
                      <a:pPr algn="ctr">
                        <a:lnSpc>
                          <a:spcPct val="150000"/>
                        </a:lnSpc>
                        <a:spcBef>
                          <a:spcPts val="200"/>
                        </a:spcBef>
                        <a:spcAft>
                          <a:spcPts val="1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nSpc>
                          <a:spcPct val="107000"/>
                        </a:lnSpc>
                        <a:spcAft>
                          <a:spcPts val="0"/>
                        </a:spcAft>
                      </a:pPr>
                      <a:r>
                        <a:rPr lang="en-SG" sz="28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 Chính tả, ngữ pháp</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SG"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Đảm bảo chuẩn chính tả, ngữ pháp tiếng Việt.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vi-VN" sz="2800" b="1" i="1" spc="-3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Hướng dẫn chấm: </a:t>
                      </a:r>
                      <a:r>
                        <a:rPr lang="vi-VN" sz="2800" i="1" spc="-3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 cho điểm nếu bài làm có quá nhiều lỗi chính tả, ngữ pháp.</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lnSpc>
                          <a:spcPct val="107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0.5</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192542845"/>
                  </a:ext>
                </a:extLst>
              </a:tr>
              <a:tr h="2697160">
                <a:tc>
                  <a:txBody>
                    <a:bodyPr/>
                    <a:lstStyle/>
                    <a:p>
                      <a:endParaRPr lang="en-US" dirty="0"/>
                    </a:p>
                  </a:txBody>
                  <a:tcPr>
                    <a:solidFill>
                      <a:schemeClr val="accent4">
                        <a:lumMod val="20000"/>
                        <a:lumOff val="80000"/>
                      </a:schemeClr>
                    </a:solidFill>
                  </a:tcPr>
                </a:tc>
                <a:tc>
                  <a:txBody>
                    <a:bodyPr/>
                    <a:lstStyle/>
                    <a:p>
                      <a:pPr algn="ctr">
                        <a:lnSpc>
                          <a:spcPct val="150000"/>
                        </a:lnSpc>
                        <a:spcBef>
                          <a:spcPts val="200"/>
                        </a:spcBef>
                        <a:spcAft>
                          <a:spcPts val="10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just">
                        <a:lnSpc>
                          <a:spcPct val="107000"/>
                        </a:lnSpc>
                        <a:spcAft>
                          <a:spcPts val="0"/>
                        </a:spcAft>
                      </a:pPr>
                      <a:r>
                        <a:rPr lang="vi-VN" sz="28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 Sáng tạo</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Cung cấp kiến thức phong phú về vấn đề thuyết minh; có cách diễn đạt mới mẻ.</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2800" b="1"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Hướng dẫn chấm</a:t>
                      </a:r>
                      <a:r>
                        <a:rPr lang="vi-VN" sz="28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 Đáp ứng được 2 yêu cầu trở lên: 0,5 điểm.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 Đáp ứng được 1 yêu cầu: 0,25 điểm</a:t>
                      </a: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lnSpc>
                          <a:spcPct val="107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0.5</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292671730"/>
                  </a:ext>
                </a:extLst>
              </a:tr>
            </a:tbl>
          </a:graphicData>
        </a:graphic>
      </p:graphicFrame>
    </p:spTree>
    <p:extLst>
      <p:ext uri="{BB962C8B-B14F-4D97-AF65-F5344CB8AC3E}">
        <p14:creationId xmlns:p14="http://schemas.microsoft.com/office/powerpoint/2010/main" val="247741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6677" y="633560"/>
            <a:ext cx="3991349" cy="583750"/>
          </a:xfrm>
          <a:prstGeom prst="rect">
            <a:avLst/>
          </a:prstGeom>
        </p:spPr>
        <p:txBody>
          <a:bodyPr wrap="none">
            <a:spAutoFit/>
          </a:bodyPr>
          <a:lstStyle/>
          <a:p>
            <a:pPr algn="ctr">
              <a:lnSpc>
                <a:spcPct val="107000"/>
              </a:lnSpc>
              <a:spcAft>
                <a:spcPts val="0"/>
              </a:spcAft>
            </a:pP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NHIỆM VỤ VỀ NHÀ</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573208" y="1978926"/>
            <a:ext cx="11341288" cy="3881832"/>
          </a:xfrm>
          <a:prstGeom prst="rect">
            <a:avLst/>
          </a:prstGeom>
        </p:spPr>
        <p:txBody>
          <a:bodyPr wrap="square">
            <a:spAutoFit/>
          </a:bodyPr>
          <a:lstStyle/>
          <a:p>
            <a:pPr indent="180340">
              <a:lnSpc>
                <a:spcPct val="200000"/>
              </a:lnSpc>
              <a:spcAft>
                <a:spcPts val="0"/>
              </a:spcAft>
            </a:pPr>
            <a:r>
              <a:rPr lang="pt-BR" sz="32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Tìm đọc và tham khảo các tài liệu liên quan đến nội dung bài học.</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indent="180340">
              <a:lnSpc>
                <a:spcPct val="200000"/>
              </a:lnSpc>
              <a:spcAft>
                <a:spcPts val="0"/>
              </a:spcAft>
            </a:pPr>
            <a:r>
              <a:rPr lang="pt-BR" sz="32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Học bài ở nhà, ôn tập các nội dung đã học.</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indent="180340">
              <a:lnSpc>
                <a:spcPct val="200000"/>
              </a:lnSpc>
              <a:spcAft>
                <a:spcPts val="0"/>
              </a:spcAft>
            </a:pPr>
            <a:r>
              <a:rPr lang="pt-BR" sz="32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Làm hoàn chỉnh các đề bài.</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indent="180340">
              <a:lnSpc>
                <a:spcPct val="200000"/>
              </a:lnSpc>
              <a:spcAft>
                <a:spcPts val="0"/>
              </a:spcAft>
            </a:pPr>
            <a:r>
              <a:rPr lang="pt-BR" sz="32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Vẽ sơ đồ tư duy bài học.</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343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116" y="914400"/>
            <a:ext cx="10467832" cy="5185522"/>
          </a:xfrm>
          <a:prstGeom prst="rect">
            <a:avLst/>
          </a:prstGeom>
        </p:spPr>
        <p:txBody>
          <a:bodyPr wrap="square">
            <a:spAutoFit/>
          </a:bodyPr>
          <a:lstStyle/>
          <a:p>
            <a:pPr indent="450215"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Thánh Gióng - Phù Đổng Thiên Vương một trong bốn vị thánh bất tử trong tâm tưởng người Việt. Bác Hồ kính yêu đã dành nhiều mĩ từ khi nhắc tới người anh hùng dân tộc này: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"Đảng ta vĩ đại thật. Một ví dụ trong lịch sử ta có ghi chuyện vị anh hùng dân tộc là Thánh Gióng đã dùng gốc tre đánh đuổi giặc ngoại xâm. Trong những ngày đầu kháng chiến Đảng ta đã lãnh đạo hàng nghìn, hàng vạn anh hùng noi gương Thánh Gióng dùng gậy tầm</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vông đánh thực dân Pháp”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(Trích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Lời khai mạc lễ kỉ niệm 30 năm ngày thành lập Đảng</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05/01/1960</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9169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1570" y="709684"/>
            <a:ext cx="10822675" cy="5593519"/>
          </a:xfrm>
          <a:prstGeom prst="rect">
            <a:avLst/>
          </a:prstGeom>
        </p:spPr>
        <p:txBody>
          <a:bodyPr wrap="square">
            <a:spAutoFit/>
          </a:bodyPr>
          <a:lstStyle/>
          <a:p>
            <a:pPr lvl="0" indent="450215" algn="just">
              <a:lnSpc>
                <a:spcPct val="107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Lễ hội Gióng diễn ra trên một khu vực rộng lớn xung quanh những vết tích còn lại của Thánh tại quê hương. Cố Viên, tức vườn cũ nay ở giữa đồng thôn Đổng Viên, tương truyền là vườn cà của mẹ Gióng, tại đây bà đã dẫm phải vết chân ông Đổng, tảng đá có dấu chân thần cũng ở vườn này. Miếu Ban, thuộc thôn Phù Dực, tên cũ là rừng Trại Nòn, là nơi Ngài được sinh ra, hiện tại sau toà miếu còn có một ao nhỏ, giữa ao có gò nổi, trên gò có một bể con bằng đá tượng trưng cho bồn tắm và một chiếc liềm bằng đá là dụng cụ cắt rốn người anh hùng. Đền Mẫu nơi thờ mẹ Gióng, xây ở ngoài đê. Đặc biệt, đền Thượng là nơi thờ phụng Thánh, vốn được xây cất từ vị trí ngôi miếu tương truyền có từ thời Hùng Vương thứ sáu, trên nền nhà cũ của mẹ Thánh. Trong đền có tượng Thánh, sáu tượng quan văn, quan võ chầu hai bên cùng hai phỗng quỳ và bốn viên hầu cận.</a:t>
            </a:r>
            <a:endParaRPr 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8115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9936" y="832513"/>
            <a:ext cx="10290412" cy="5624617"/>
          </a:xfrm>
          <a:prstGeom prst="rect">
            <a:avLst/>
          </a:prstGeom>
        </p:spPr>
        <p:txBody>
          <a:bodyPr wrap="square">
            <a:spAutoFit/>
          </a:bodyPr>
          <a:lstStyle/>
          <a:p>
            <a:pPr indent="450215" algn="just">
              <a:lnSpc>
                <a:spcPct val="107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 mồng 1 tháng 3 đến mồng 5 tháng 4 âm lịch là thời gian chuẩn bị lễ hội. Hội bắt đầu từ ngày mồng 6, trong những ngày này dân làng tổ chức lễ rước cờ tới đền Mẫu, rước cơm chay (cơm cà) lên đền Thượng. Mồng 8 có lễ rước nước từ đền Hạ về đền Thượng tượng trưng cho việc tôi luyện vũ khí trước khi đánh giặc. Mồng 9 vào chính hội có múa hát thờ, có hội trận và lễ khao quân. Hát thờ diễn ra trước thuỷ đình phía trước đền Thượng do phường hát ải Lao và hội Tùng Choặc biểu diễn chủ yếu là hát dân ca. Hội trận mô phỏng lại cảnh Thánh Gióng đánh giặc tại cả một khu vực cánh đồng rộng lớn (khoảng 3km) gọi là Soi Bia. 28 cô tướng từ 9 đến 12 tuổi mặc tướng phục thật đẹp tượng trưng cho 28 đạo quân thù. 80 phù giá lưng đeo túi dết, chân quấn xà cạp là quân ta</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7572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2764" y="1078173"/>
            <a:ext cx="10358651" cy="5132495"/>
          </a:xfrm>
          <a:prstGeom prst="rect">
            <a:avLst/>
          </a:prstGeom>
        </p:spPr>
        <p:txBody>
          <a:bodyPr wrap="square">
            <a:spAutoFit/>
          </a:bodyPr>
          <a:lstStyle/>
          <a:p>
            <a:pPr lvl="0" algn="just">
              <a:lnSpc>
                <a:spcPct val="107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 đầu đám rước là dăm ba bé trai cầm roi rồng, mặc áo đỏ đi dọn đường tượng trưng cho đạo quân mục đồng. Theo sau là ông Hổ từng giúp Thánh phá giặc. Trong đám rước còn có cả ông Trống, ông Chiêng và 3 viên Tiểu Cổ mặc áo xanh lĩnh xướng. Tại Soi Bia còn có cả đánh cờ người. Trong khi ông hiệu cờ đang say sưa múa cờ thì dân chúng xem hội chia những những đồ tế lễ. Họ tin rằng như vậy đã được Thánh ban lộc, những vật dụng kia sẽ đem lại may mắn cho cả năm trời. Đám rước đi đến tận Đổng Viên, đi đến đâu cờ quạt tưng bừng đến đấy. Vào ngày mồng 10, vãn hội có lễ duyệt quân tạ ơn Thánh. Ngày 11 làm lễ rửa khí giới và ngày 12 lễ rước cờ báo tin thắng trận với trời đất.</a:t>
            </a:r>
            <a:endParaRPr 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19272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6288" y="968990"/>
            <a:ext cx="10290412" cy="5262979"/>
          </a:xfrm>
          <a:prstGeom prst="rect">
            <a:avLst/>
          </a:prstGeom>
        </p:spPr>
        <p:txBody>
          <a:bodyPr wrap="square">
            <a:spAutoFit/>
          </a:bodyPr>
          <a:lstStyle/>
          <a:p>
            <a:pPr indent="450215"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Lễ hội Gióng không chỉ làm người xem được chứng kiến các nghi thức của một hệ thống lễ với các thao tác thuần thục mang tính nghệ thuật và biểu trưng cao mà còn là dịp để mỗi người Việt Nam có thể cảm nhận mối quan hệ nhiều chiều “tình làng nghĩa xóm”, giữa cá nhân và cộng đồng, giữa thực tại và hư vô, thiêng liêng và trần thế,... Tất cả đều được gìn giữ là một tài sản vô giá lưu truyền mãi về sau. […]</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90170" indent="-147320">
              <a:lnSpc>
                <a:spcPct val="150000"/>
              </a:lnSpc>
              <a:spcAft>
                <a:spcPts val="0"/>
              </a:spcAft>
              <a:tabLst>
                <a:tab pos="400050" algn="l"/>
              </a:tabLs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Anh Thư, </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Báo điện tử </a:t>
            </a: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Hà Nội mới</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ngày 07/4/2004)</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1253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4778" y="2401209"/>
            <a:ext cx="8802804" cy="3246530"/>
          </a:xfrm>
          <a:prstGeom prst="rect">
            <a:avLst/>
          </a:prstGeom>
        </p:spPr>
        <p:txBody>
          <a:bodyPr wrap="square">
            <a:spAutoFit/>
          </a:bodyPr>
          <a:lstStyle/>
          <a:p>
            <a:pPr>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1</a:t>
            </a:r>
            <a:r>
              <a:rPr lang="en-US" sz="2800">
                <a:latin typeface="Times New Roman" panose="02020603050405020304" pitchFamily="18" charset="0"/>
                <a:ea typeface="Times New Roman" panose="02020603050405020304" pitchFamily="18" charset="0"/>
                <a:cs typeface="Times New Roman" panose="02020603050405020304" pitchFamily="18" charset="0"/>
              </a:rPr>
              <a:t>. Phương thức biểu đạt chính của đoạn trích là gì?</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 Nghị luận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B. Thuyết minh</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 Tự sự</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D. Miêu tả</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009935" y="894676"/>
            <a:ext cx="10249469" cy="669542"/>
          </a:xfrm>
          <a:prstGeom prst="rect">
            <a:avLst/>
          </a:prstGeom>
        </p:spPr>
        <p:txBody>
          <a:bodyPr wrap="square">
            <a:spAutoFit/>
          </a:bodyPr>
          <a:lstStyle/>
          <a:p>
            <a:pPr algn="just">
              <a:lnSpc>
                <a:spcPct val="150000"/>
              </a:lnSpc>
              <a:spcAft>
                <a:spcPts val="1000"/>
              </a:spcAft>
            </a:pPr>
            <a:r>
              <a:rPr lang="en-US" sz="2800" b="1">
                <a:solidFill>
                  <a:srgbClr val="FF0000"/>
                </a:solidFill>
                <a:latin typeface="Times New Roman" panose="02020603050405020304" pitchFamily="18" charset="0"/>
                <a:ea typeface="Times New Roman" panose="02020603050405020304" pitchFamily="18" charset="0"/>
              </a:rPr>
              <a:t>Lựa chọn đáp án đúng nhất cho các câu hỏi từ 1 đến 8:</a:t>
            </a:r>
            <a:endParaRPr lang="en-US" sz="20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8345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2639" y="1514901"/>
            <a:ext cx="10699844" cy="3246530"/>
          </a:xfrm>
          <a:prstGeom prst="rect">
            <a:avLst/>
          </a:prstGeom>
        </p:spPr>
        <p:txBody>
          <a:bodyPr wrap="square">
            <a:spAutoFit/>
          </a:bodyPr>
          <a:lstStyle/>
          <a:p>
            <a:pPr marL="90170" indent="-147320">
              <a:lnSpc>
                <a:spcPct val="150000"/>
              </a:lnSpc>
              <a:spcAft>
                <a:spcPts val="0"/>
              </a:spcAft>
              <a:tabLst>
                <a:tab pos="400050" algn="l"/>
              </a:tabLs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2</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 trích trên cung cấp thông tin về sự kiện chính nào?</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 hôị thánh Từa (tức Từ Đạo Hạnh)</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B. Các lễ hội ở khu vực đồng bằng Bắc Bộ</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C.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Lễ hội Gióng </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D.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Khai mạc lễ kỉ niệm 30 năm ngày thành lập Đảng - 05/01/1960</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6773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1437</TotalTime>
  <Words>2534</Words>
  <PresentationFormat>Widescreen</PresentationFormat>
  <Paragraphs>198</Paragraphs>
  <Slides>27</Slides>
  <Notes>25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27</vt:i4>
      </vt:variant>
    </vt:vector>
  </HeadingPairs>
  <TitlesOfParts>
    <vt:vector size="38" baseType="lpstr">
      <vt:lpstr>Arial</vt:lpstr>
      <vt:lpstr>Arial Unicode MS</vt:lpstr>
      <vt:lpstr>Calibri</vt:lpstr>
      <vt:lpstr>Calibri Light</vt:lpstr>
      <vt:lpstr>等线</vt:lpstr>
      <vt:lpstr>等线 Light</vt:lpstr>
      <vt:lpstr>MS Mincho</vt:lpstr>
      <vt:lpstr>Times New Roman</vt:lpstr>
      <vt:lpstr>Office Theme</vt:lpstr>
      <vt:lpstr>Contents Slide Master</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2022-06-02T15:23:58Z</dcterms:created>
  <dcterms:modified xsi:type="dcterms:W3CDTF">2023-02-04T07:49:52Z</dcterms:modified>
</cp:coreProperties>
</file>