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86" r:id="rId2"/>
    <p:sldMasterId id="2147483898" r:id="rId3"/>
  </p:sldMasterIdLst>
  <p:notesMasterIdLst>
    <p:notesMasterId r:id="rId17"/>
  </p:notesMasterIdLst>
  <p:sldIdLst>
    <p:sldId id="263" r:id="rId4"/>
    <p:sldId id="262" r:id="rId5"/>
    <p:sldId id="256" r:id="rId6"/>
    <p:sldId id="260" r:id="rId7"/>
    <p:sldId id="286" r:id="rId8"/>
    <p:sldId id="285" r:id="rId9"/>
    <p:sldId id="287" r:id="rId10"/>
    <p:sldId id="272" r:id="rId11"/>
    <p:sldId id="271" r:id="rId12"/>
    <p:sldId id="288" r:id="rId13"/>
    <p:sldId id="321" r:id="rId14"/>
    <p:sldId id="322" r:id="rId15"/>
    <p:sldId id="32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9809" autoAdjust="0"/>
  </p:normalViewPr>
  <p:slideViewPr>
    <p:cSldViewPr snapToGrid="0">
      <p:cViewPr>
        <p:scale>
          <a:sx n="96" d="100"/>
          <a:sy n="96" d="100"/>
        </p:scale>
        <p:origin x="-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25B1A-F728-40CD-8112-0F3339D09D3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E2A4C-E1FC-4621-9984-04926157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6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76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19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86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08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5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5" y="4777383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2" y="432381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4529544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18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9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69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4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7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4" y="627408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8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932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5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9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6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1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6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0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4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6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71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16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1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52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85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19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25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04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4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87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93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63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3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6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21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2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4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8CE5-EAE8-437F-9B58-0861BFFDC5F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5" y="6135812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5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3B62C7-2572-42D6-8AFA-A83C8C7E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E7F325-68F5-4C39-9CB3-DF9876880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848053-8D18-4BBB-B597-AC656CACA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3.wmf"/><Relationship Id="rId5" Type="http://schemas.openxmlformats.org/officeDocument/2006/relationships/image" Target="../media/image19.png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18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19.png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image" Target="../media/image9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180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3559417" y="1124254"/>
            <a:ext cx="4249619" cy="584775"/>
            <a:chOff x="3519743" y="2060256"/>
            <a:chExt cx="4196418" cy="594095"/>
          </a:xfrm>
        </p:grpSpPr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 rot="10800000" flipV="1">
              <a:off x="6443329" y="2357984"/>
              <a:ext cx="1272832" cy="200361"/>
              <a:chOff x="3413542" y="2345620"/>
              <a:chExt cx="1452226" cy="2286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4637168" y="2345620"/>
                <a:ext cx="228600" cy="2286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3413542" y="2459919"/>
                <a:ext cx="1143000" cy="0"/>
              </a:xfrm>
              <a:prstGeom prst="line">
                <a:avLst/>
              </a:prstGeom>
              <a:ln w="412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文本框 66"/>
            <p:cNvSpPr txBox="1"/>
            <p:nvPr/>
          </p:nvSpPr>
          <p:spPr>
            <a:xfrm>
              <a:off x="4971678" y="2060256"/>
              <a:ext cx="1975106" cy="59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4" t="40025" b="46221"/>
          <a:stretch/>
        </p:blipFill>
        <p:spPr>
          <a:xfrm>
            <a:off x="152401" y="93399"/>
            <a:ext cx="969811" cy="1059047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991">
            <a:off x="64495" y="3803366"/>
            <a:ext cx="2446316" cy="2466345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339" y="324517"/>
            <a:ext cx="866052" cy="1549099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61" y="4052737"/>
            <a:ext cx="3276600" cy="1404257"/>
          </a:xfrm>
          <a:prstGeom prst="rect">
            <a:avLst/>
          </a:prstGeom>
        </p:spPr>
      </p:pic>
      <p:sp>
        <p:nvSpPr>
          <p:cNvPr id="52" name="矩形 7"/>
          <p:cNvSpPr/>
          <p:nvPr/>
        </p:nvSpPr>
        <p:spPr>
          <a:xfrm>
            <a:off x="4731896" y="1103448"/>
            <a:ext cx="1977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1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SỐ</a:t>
            </a:r>
            <a:endParaRPr lang="en-US" sz="4000" b="1" spc="51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576" y="2277764"/>
            <a:ext cx="11582400" cy="17749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67" b="1" kern="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8B8DE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CUNG VÀ GÓC LƯỢNG </a:t>
            </a:r>
            <a:r>
              <a:rPr lang="en-US" sz="5467" b="1" kern="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8B8DE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GIÁC </a:t>
            </a:r>
          </a:p>
          <a:p>
            <a:pPr algn="ctr">
              <a:defRPr/>
            </a:pPr>
            <a:r>
              <a:rPr lang="en-US" sz="5467" b="1" kern="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8B8DE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5467" b="1" kern="0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8B8DE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67" b="1" kern="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8B8DE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kern="0" dirty="0">
              <a:solidFill>
                <a:srgbClr val="FF0000"/>
              </a:solidFill>
            </a:endParaRPr>
          </a:p>
        </p:txBody>
      </p:sp>
      <p:sp>
        <p:nvSpPr>
          <p:cNvPr id="16" name="AutoShape 40">
            <a:extLst>
              <a:ext uri="{FF2B5EF4-FFF2-40B4-BE49-F238E27FC236}">
                <a16:creationId xmlns="" xmlns:a16="http://schemas.microsoft.com/office/drawing/2014/main" id="{63449429-2D8F-4466-916C-676B014A95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20338" y="4406177"/>
            <a:ext cx="7513919" cy="14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VÂN ANH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 THPT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 ĐỨC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7" y="0"/>
            <a:ext cx="2852531" cy="27133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038600"/>
            <a:ext cx="2401973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7" y="224579"/>
            <a:ext cx="7810500" cy="58323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endParaRPr lang="vi-VN" sz="3200" u="sng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Đối tượng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47670"/>
              </p:ext>
            </p:extLst>
          </p:nvPr>
        </p:nvGraphicFramePr>
        <p:xfrm>
          <a:off x="3617844" y="604616"/>
          <a:ext cx="4944930" cy="32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6" imgW="3047760" imgH="203040" progId="Equation.DSMT4">
                  <p:embed/>
                </p:oleObj>
              </mc:Choice>
              <mc:Fallback>
                <p:oleObj name="Equation" r:id="rId6" imgW="304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7844" y="604616"/>
                        <a:ext cx="4944930" cy="32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97710"/>
              </p:ext>
            </p:extLst>
          </p:nvPr>
        </p:nvGraphicFramePr>
        <p:xfrm>
          <a:off x="3810007" y="1183032"/>
          <a:ext cx="4992696" cy="34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8" imgW="2920680" imgH="203040" progId="Equation.DSMT4">
                  <p:embed/>
                </p:oleObj>
              </mc:Choice>
              <mc:Fallback>
                <p:oleObj name="Equation" r:id="rId8" imgW="292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7" y="1183032"/>
                        <a:ext cx="4992696" cy="347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53545"/>
              </p:ext>
            </p:extLst>
          </p:nvPr>
        </p:nvGraphicFramePr>
        <p:xfrm>
          <a:off x="3810309" y="1722851"/>
          <a:ext cx="5956543" cy="39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0" imgW="3454200" imgH="228600" progId="Equation.DSMT4">
                  <p:embed/>
                </p:oleObj>
              </mc:Choice>
              <mc:Fallback>
                <p:oleObj name="Equation" r:id="rId10" imgW="345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309" y="1722851"/>
                        <a:ext cx="5956543" cy="39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39058"/>
              </p:ext>
            </p:extLst>
          </p:nvPr>
        </p:nvGraphicFramePr>
        <p:xfrm>
          <a:off x="3800070" y="2342120"/>
          <a:ext cx="6079426" cy="37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2" imgW="3327120" imgH="203040" progId="Equation.DSMT4">
                  <p:embed/>
                </p:oleObj>
              </mc:Choice>
              <mc:Fallback>
                <p:oleObj name="Equation" r:id="rId12" imgW="3327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00070" y="2342120"/>
                        <a:ext cx="6079426" cy="37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94808"/>
              </p:ext>
            </p:extLst>
          </p:nvPr>
        </p:nvGraphicFramePr>
        <p:xfrm>
          <a:off x="3792061" y="2865850"/>
          <a:ext cx="4077277" cy="38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14" imgW="2425680" imgH="228600" progId="Equation.DSMT4">
                  <p:embed/>
                </p:oleObj>
              </mc:Choice>
              <mc:Fallback>
                <p:oleObj name="Equation" r:id="rId14" imgW="2425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92061" y="2865850"/>
                        <a:ext cx="4077277" cy="384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34654"/>
              </p:ext>
            </p:extLst>
          </p:nvPr>
        </p:nvGraphicFramePr>
        <p:xfrm>
          <a:off x="3840094" y="3344863"/>
          <a:ext cx="523184" cy="27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6" imgW="317160" imgH="164880" progId="Equation.DSMT4">
                  <p:embed/>
                </p:oleObj>
              </mc:Choice>
              <mc:Fallback>
                <p:oleObj name="Equation" r:id="rId16" imgW="3171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40094" y="3344863"/>
                        <a:ext cx="523184" cy="27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9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51054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Góc 18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rađian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B.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lang="en-US" i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D.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600" i="0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có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A. 18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B. 36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C.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D. 90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sin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B. 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0" i="0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D. -0,7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2"/>
                <a:stretch>
                  <a:fillRect l="-1852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35385" y="2135199"/>
            <a:ext cx="797168" cy="50995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775200" y="3581400"/>
            <a:ext cx="797168" cy="50995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010400" y="5638800"/>
            <a:ext cx="797168" cy="50995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0668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dirty="0" err="1" smtClean="0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sin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     B.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tan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1+cot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3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300" dirty="0">
                            <a:latin typeface="Times New Roman" pitchFamily="18" charset="0"/>
                            <a:cs typeface="Times New Roman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3300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3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D.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cot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1 </a:t>
                </a: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      B. sin</a:t>
                </a:r>
                <a:r>
                  <a:rPr lang="en-US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200" b="0" i="0" smtClean="0"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8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sz="4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C. sin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và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420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D. sin</a:t>
                </a:r>
                <a:r>
                  <a:rPr lang="en-US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blipFill rotWithShape="1">
                <a:blip r:embed="rId2"/>
                <a:stretch>
                  <a:fillRect l="-1333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876800" y="3048000"/>
            <a:ext cx="797168" cy="50995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88000" y="4876800"/>
            <a:ext cx="797168" cy="50995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2"/>
          <p:cNvGrpSpPr>
            <a:grpSpLocks/>
          </p:cNvGrpSpPr>
          <p:nvPr/>
        </p:nvGrpSpPr>
        <p:grpSpPr bwMode="auto">
          <a:xfrm>
            <a:off x="35984" y="38102"/>
            <a:ext cx="11582400" cy="6379633"/>
            <a:chOff x="88" y="192"/>
            <a:chExt cx="4512" cy="6261"/>
          </a:xfrm>
        </p:grpSpPr>
        <p:grpSp>
          <p:nvGrpSpPr>
            <p:cNvPr id="59408" name="Group 7"/>
            <p:cNvGrpSpPr>
              <a:grpSpLocks/>
            </p:cNvGrpSpPr>
            <p:nvPr/>
          </p:nvGrpSpPr>
          <p:grpSpPr bwMode="auto">
            <a:xfrm>
              <a:off x="96" y="192"/>
              <a:ext cx="42" cy="6261"/>
              <a:chOff x="1248" y="816"/>
              <a:chExt cx="28" cy="3602"/>
            </a:xfrm>
          </p:grpSpPr>
          <p:sp>
            <p:nvSpPr>
              <p:cNvPr id="59413" name="Line 4"/>
              <p:cNvSpPr>
                <a:spLocks noChangeShapeType="1"/>
              </p:cNvSpPr>
              <p:nvPr/>
            </p:nvSpPr>
            <p:spPr bwMode="auto">
              <a:xfrm>
                <a:off x="1248" y="816"/>
                <a:ext cx="3" cy="3602"/>
              </a:xfrm>
              <a:prstGeom prst="line">
                <a:avLst/>
              </a:prstGeom>
              <a:noFill/>
              <a:ln w="63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14" name="Line 5"/>
              <p:cNvSpPr>
                <a:spLocks noChangeShapeType="1"/>
              </p:cNvSpPr>
              <p:nvPr/>
            </p:nvSpPr>
            <p:spPr bwMode="auto">
              <a:xfrm>
                <a:off x="1264" y="843"/>
                <a:ext cx="0" cy="1632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15" name="Line 6"/>
              <p:cNvSpPr>
                <a:spLocks noChangeShapeType="1"/>
              </p:cNvSpPr>
              <p:nvPr/>
            </p:nvSpPr>
            <p:spPr bwMode="auto">
              <a:xfrm>
                <a:off x="1276" y="829"/>
                <a:ext cx="0" cy="864"/>
              </a:xfrm>
              <a:prstGeom prst="line">
                <a:avLst/>
              </a:prstGeom>
              <a:noFill/>
              <a:ln w="6350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59409" name="Group 8"/>
            <p:cNvGrpSpPr>
              <a:grpSpLocks/>
            </p:cNvGrpSpPr>
            <p:nvPr/>
          </p:nvGrpSpPr>
          <p:grpSpPr bwMode="auto">
            <a:xfrm rot="16200000" flipH="1">
              <a:off x="2320" y="-2040"/>
              <a:ext cx="48" cy="4512"/>
              <a:chOff x="1248" y="816"/>
              <a:chExt cx="32" cy="2016"/>
            </a:xfrm>
          </p:grpSpPr>
          <p:sp>
            <p:nvSpPr>
              <p:cNvPr id="59410" name="Line 9"/>
              <p:cNvSpPr>
                <a:spLocks noChangeShapeType="1"/>
              </p:cNvSpPr>
              <p:nvPr/>
            </p:nvSpPr>
            <p:spPr bwMode="auto">
              <a:xfrm>
                <a:off x="1248" y="816"/>
                <a:ext cx="0" cy="2016"/>
              </a:xfrm>
              <a:prstGeom prst="line">
                <a:avLst/>
              </a:prstGeom>
              <a:noFill/>
              <a:ln w="63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11" name="Line 10"/>
              <p:cNvSpPr>
                <a:spLocks noChangeShapeType="1"/>
              </p:cNvSpPr>
              <p:nvPr/>
            </p:nvSpPr>
            <p:spPr bwMode="auto">
              <a:xfrm>
                <a:off x="1264" y="816"/>
                <a:ext cx="0" cy="1632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12" name="Line 11"/>
              <p:cNvSpPr>
                <a:spLocks noChangeShapeType="1"/>
              </p:cNvSpPr>
              <p:nvPr/>
            </p:nvSpPr>
            <p:spPr bwMode="auto">
              <a:xfrm>
                <a:off x="1280" y="816"/>
                <a:ext cx="0" cy="864"/>
              </a:xfrm>
              <a:prstGeom prst="line">
                <a:avLst/>
              </a:prstGeom>
              <a:noFill/>
              <a:ln w="6350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59395" name="Group 13"/>
          <p:cNvGrpSpPr>
            <a:grpSpLocks/>
          </p:cNvGrpSpPr>
          <p:nvPr/>
        </p:nvGrpSpPr>
        <p:grpSpPr bwMode="auto">
          <a:xfrm rot="10800000">
            <a:off x="201084" y="268817"/>
            <a:ext cx="11895667" cy="6553200"/>
            <a:chOff x="36" y="156"/>
            <a:chExt cx="4565" cy="3540"/>
          </a:xfrm>
        </p:grpSpPr>
        <p:grpSp>
          <p:nvGrpSpPr>
            <p:cNvPr id="59400" name="Group 14"/>
            <p:cNvGrpSpPr>
              <a:grpSpLocks/>
            </p:cNvGrpSpPr>
            <p:nvPr/>
          </p:nvGrpSpPr>
          <p:grpSpPr bwMode="auto">
            <a:xfrm>
              <a:off x="36" y="192"/>
              <a:ext cx="39" cy="3504"/>
              <a:chOff x="1208" y="816"/>
              <a:chExt cx="26" cy="2016"/>
            </a:xfrm>
          </p:grpSpPr>
          <p:sp>
            <p:nvSpPr>
              <p:cNvPr id="59405" name="Line 15"/>
              <p:cNvSpPr>
                <a:spLocks noChangeShapeType="1"/>
              </p:cNvSpPr>
              <p:nvPr/>
            </p:nvSpPr>
            <p:spPr bwMode="auto">
              <a:xfrm>
                <a:off x="1208" y="816"/>
                <a:ext cx="0" cy="2016"/>
              </a:xfrm>
              <a:prstGeom prst="line">
                <a:avLst/>
              </a:prstGeom>
              <a:noFill/>
              <a:ln w="63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06" name="Line 16"/>
              <p:cNvSpPr>
                <a:spLocks noChangeShapeType="1"/>
              </p:cNvSpPr>
              <p:nvPr/>
            </p:nvSpPr>
            <p:spPr bwMode="auto">
              <a:xfrm>
                <a:off x="1222" y="865"/>
                <a:ext cx="0" cy="1632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07" name="Line 17"/>
              <p:cNvSpPr>
                <a:spLocks noChangeShapeType="1"/>
              </p:cNvSpPr>
              <p:nvPr/>
            </p:nvSpPr>
            <p:spPr bwMode="auto">
              <a:xfrm>
                <a:off x="1234" y="890"/>
                <a:ext cx="0" cy="864"/>
              </a:xfrm>
              <a:prstGeom prst="line">
                <a:avLst/>
              </a:prstGeom>
              <a:noFill/>
              <a:ln w="6350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59401" name="Group 18"/>
            <p:cNvGrpSpPr>
              <a:grpSpLocks/>
            </p:cNvGrpSpPr>
            <p:nvPr/>
          </p:nvGrpSpPr>
          <p:grpSpPr bwMode="auto">
            <a:xfrm rot="16200000" flipH="1">
              <a:off x="2324" y="-2079"/>
              <a:ext cx="42" cy="4512"/>
              <a:chOff x="1224" y="816"/>
              <a:chExt cx="28" cy="2016"/>
            </a:xfrm>
          </p:grpSpPr>
          <p:sp>
            <p:nvSpPr>
              <p:cNvPr id="59402" name="Line 19"/>
              <p:cNvSpPr>
                <a:spLocks noChangeShapeType="1"/>
              </p:cNvSpPr>
              <p:nvPr/>
            </p:nvSpPr>
            <p:spPr bwMode="auto">
              <a:xfrm>
                <a:off x="1224" y="816"/>
                <a:ext cx="0" cy="2016"/>
              </a:xfrm>
              <a:prstGeom prst="line">
                <a:avLst/>
              </a:prstGeom>
              <a:noFill/>
              <a:ln w="63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03" name="Line 20"/>
              <p:cNvSpPr>
                <a:spLocks noChangeShapeType="1"/>
              </p:cNvSpPr>
              <p:nvPr/>
            </p:nvSpPr>
            <p:spPr bwMode="auto">
              <a:xfrm>
                <a:off x="1236" y="816"/>
                <a:ext cx="0" cy="1632"/>
              </a:xfrm>
              <a:prstGeom prst="line">
                <a:avLst/>
              </a:prstGeom>
              <a:noFill/>
              <a:ln w="63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404" name="Line 21"/>
              <p:cNvSpPr>
                <a:spLocks noChangeShapeType="1"/>
              </p:cNvSpPr>
              <p:nvPr/>
            </p:nvSpPr>
            <p:spPr bwMode="auto">
              <a:xfrm>
                <a:off x="1252" y="816"/>
                <a:ext cx="0" cy="864"/>
              </a:xfrm>
              <a:prstGeom prst="line">
                <a:avLst/>
              </a:prstGeom>
              <a:noFill/>
              <a:ln w="6350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pic>
        <p:nvPicPr>
          <p:cNvPr id="59396" name="Picture 293" descr="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" y="6553204"/>
            <a:ext cx="349249" cy="23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14" descr="blumen-pflanzen04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8555" y="6191251"/>
            <a:ext cx="104351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0" descr="36_2_2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636" y="2119"/>
            <a:ext cx="484717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671156" y="378886"/>
            <a:ext cx="91757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78" y="1232852"/>
            <a:ext cx="2264879" cy="543571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421296" y="1346691"/>
            <a:ext cx="431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3" y="304408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8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=""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3964848" y="1585224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088" y="229867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CUNG VÀ GÓC LƯỢNG GIÁC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04800" y="3048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CÔNG THỨC LƯỢNG GIÁC CƠ BẢN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8"/>
              <p:cNvSpPr/>
              <p:nvPr/>
            </p:nvSpPr>
            <p:spPr>
              <a:xfrm>
                <a:off x="1885123" y="1586948"/>
                <a:ext cx="4724400" cy="4343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</a:t>
                </a:r>
                <a:r>
                  <a:rPr kumimoji="0" lang="en-US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+cos</a:t>
                </a:r>
                <a:r>
                  <a:rPr kumimoji="0" lang="en-US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= 1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1+tan</a:t>
                </a:r>
                <a:r>
                  <a:rPr kumimoji="0" lang="en-US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3000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  <m:r>
                      <a:rPr kumimoji="0" lang="en-US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#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+k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,k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Z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1+cot</a:t>
                </a:r>
                <a:r>
                  <a:rPr kumimoji="0" lang="en-US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kumimoji="0" lang="en-US" sz="3200" b="0" i="0" u="none" strike="noStrike" kern="0" cap="none" spc="0" normalizeH="0" baseline="3000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  <m:r>
                      <a:rPr kumimoji="0" lang="en-US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#k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k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Z</m:t>
                    </m:r>
                  </m:oMath>
                </a14:m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.cot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=1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#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k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Z</m:t>
                    </m:r>
                  </m:oMath>
                </a14:m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123" y="1586948"/>
                <a:ext cx="4724400" cy="4343400"/>
              </a:xfrm>
              <a:prstGeom prst="rect">
                <a:avLst/>
              </a:prstGeom>
              <a:blipFill rotWithShape="1">
                <a:blip r:embed="rId2"/>
                <a:stretch>
                  <a:fillRect l="-2953"/>
                </a:stretch>
              </a:blip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10"/>
              <p:cNvSpPr/>
              <p:nvPr/>
            </p:nvSpPr>
            <p:spPr>
              <a:xfrm>
                <a:off x="6972298" y="1586948"/>
                <a:ext cx="5219701" cy="434340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Bài </a:t>
                </a:r>
                <a:r>
                  <a:rPr kumimoji="0" lang="en-US" sz="2800" b="1" i="1" u="sng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tập</a:t>
                </a:r>
                <a:r>
                  <a:rPr kumimoji="0" lang="en-US" sz="2800" b="1" i="1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514350" lvl="0" indent="-514350" defTabSz="914400">
                  <a:buAutoNum type="alphaLcParenR"/>
                </a:pPr>
                <a:r>
                  <a:rPr lang="vi-VN" sz="2800" dirty="0" err="1">
                    <a:solidFill>
                      <a:srgbClr val="333333"/>
                    </a:solidFill>
                    <a:latin typeface="times new roman"/>
                  </a:rPr>
                  <a:t>Biết</a:t>
                </a:r>
                <a:r>
                  <a:rPr lang="vi-VN" sz="2800" dirty="0">
                    <a:solidFill>
                      <a:srgbClr val="333333"/>
                    </a:solidFill>
                    <a:latin typeface="times new roman"/>
                  </a:rPr>
                  <a:t> sin</a:t>
                </a:r>
                <a:r>
                  <a:rPr lang="el-GR" sz="2800" dirty="0">
                    <a:solidFill>
                      <a:srgbClr val="333333"/>
                    </a:solidFill>
                    <a:latin typeface="times new roman"/>
                  </a:rPr>
                  <a:t>α = 3/4 </a:t>
                </a:r>
                <a:r>
                  <a:rPr lang="vi-VN" sz="2800" dirty="0" err="1">
                    <a:solidFill>
                      <a:srgbClr val="333333"/>
                    </a:solidFill>
                    <a:latin typeface="times new roman"/>
                  </a:rPr>
                  <a:t>và</a:t>
                </a:r>
                <a:r>
                  <a:rPr lang="vi-VN" sz="2800" dirty="0">
                    <a:solidFill>
                      <a:srgbClr val="333333"/>
                    </a:solidFill>
                    <a:latin typeface="times new roman"/>
                  </a:rPr>
                  <a:t> </a:t>
                </a:r>
                <a:r>
                  <a:rPr lang="el-GR" sz="2800" dirty="0">
                    <a:solidFill>
                      <a:srgbClr val="333333"/>
                    </a:solidFill>
                    <a:latin typeface="times new roman"/>
                  </a:rPr>
                  <a:t>π/2 &lt; α &lt; π.</a:t>
                </a:r>
                <a:r>
                  <a:rPr lang="el-GR" sz="2800" dirty="0" smtClean="0">
                    <a:solidFill>
                      <a:srgbClr val="212529"/>
                    </a:solidFill>
                    <a:latin typeface="times new roman"/>
                  </a:rPr>
                  <a:t> </a:t>
                </a:r>
                <a:r>
                  <a:rPr lang="vi-VN" sz="2800" dirty="0" err="1">
                    <a:solidFill>
                      <a:srgbClr val="212529"/>
                    </a:solidFill>
                    <a:latin typeface="times new roman"/>
                  </a:rPr>
                  <a:t>Giá</a:t>
                </a:r>
                <a:r>
                  <a:rPr lang="vi-VN" sz="2800" dirty="0">
                    <a:solidFill>
                      <a:srgbClr val="212529"/>
                    </a:solidFill>
                    <a:latin typeface="times new roman"/>
                  </a:rPr>
                  <a:t> </a:t>
                </a:r>
                <a:r>
                  <a:rPr lang="vi-VN" sz="2800" dirty="0" err="1">
                    <a:solidFill>
                      <a:srgbClr val="212529"/>
                    </a:solidFill>
                    <a:latin typeface="times new roman"/>
                  </a:rPr>
                  <a:t>trị</a:t>
                </a:r>
                <a:r>
                  <a:rPr lang="vi-VN" sz="2800" dirty="0">
                    <a:solidFill>
                      <a:srgbClr val="212529"/>
                    </a:solidFill>
                    <a:latin typeface="times new roman"/>
                  </a:rPr>
                  <a:t> 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vi-VN" sz="2800" dirty="0" smtClean="0">
                    <a:solidFill>
                      <a:srgbClr val="212529"/>
                    </a:solidFill>
                    <a:latin typeface="times new roman"/>
                  </a:rPr>
                  <a:t>, cot</a:t>
                </a:r>
                <a:r>
                  <a:rPr lang="el-GR" sz="2800" dirty="0" smtClean="0">
                    <a:solidFill>
                      <a:srgbClr val="212529"/>
                    </a:solidFill>
                    <a:latin typeface="times new roman"/>
                  </a:rPr>
                  <a:t>α</a:t>
                </a:r>
                <a:r>
                  <a:rPr lang="vi-VN" sz="2800" dirty="0" smtClean="0">
                    <a:solidFill>
                      <a:srgbClr val="212529"/>
                    </a:solidFill>
                    <a:latin typeface="times new roman"/>
                  </a:rPr>
                  <a:t>? </a:t>
                </a:r>
                <a:endParaRPr lang="en-US" sz="2800" dirty="0" smtClean="0">
                  <a:solidFill>
                    <a:srgbClr val="212529"/>
                  </a:solidFill>
                  <a:latin typeface="times new roman"/>
                </a:endParaRPr>
              </a:p>
              <a:p>
                <a:pPr lvl="0" defTabSz="914400"/>
                <a:r>
                  <a:rPr lang="en-US" sz="2800" kern="0" noProof="0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Cho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en-US" sz="3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&lt;2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Tính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tan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cot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?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298" y="1586948"/>
                <a:ext cx="5219701" cy="4343405"/>
              </a:xfrm>
              <a:prstGeom prst="rect">
                <a:avLst/>
              </a:prstGeom>
              <a:blipFill rotWithShape="1">
                <a:blip r:embed="rId3"/>
                <a:stretch>
                  <a:fillRect l="-2209"/>
                </a:stretch>
              </a:blip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7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12" y="-25667"/>
            <a:ext cx="3076813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4574" y="829499"/>
            <a:ext cx="7835348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+mj-lt"/>
            </a:endParaRPr>
          </a:p>
        </p:txBody>
      </p:sp>
      <p:graphicFrame>
        <p:nvGraphicFramePr>
          <p:cNvPr id="2" name="Đối tượng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2450"/>
              </p:ext>
            </p:extLst>
          </p:nvPr>
        </p:nvGraphicFramePr>
        <p:xfrm>
          <a:off x="2545796" y="1550849"/>
          <a:ext cx="1810231" cy="49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434960" imgH="393480" progId="Equation.DSMT4">
                  <p:embed/>
                </p:oleObj>
              </mc:Choice>
              <mc:Fallback>
                <p:oleObj name="Equation" r:id="rId6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45796" y="1550849"/>
                        <a:ext cx="1810231" cy="49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53421"/>
              </p:ext>
            </p:extLst>
          </p:nvPr>
        </p:nvGraphicFramePr>
        <p:xfrm>
          <a:off x="2336800" y="2082532"/>
          <a:ext cx="1911855" cy="38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1269720" imgH="253800" progId="Equation.DSMT4">
                  <p:embed/>
                </p:oleObj>
              </mc:Choice>
              <mc:Fallback>
                <p:oleObj name="Equation" r:id="rId8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6800" y="2082532"/>
                        <a:ext cx="1911855" cy="382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771017"/>
              </p:ext>
            </p:extLst>
          </p:nvPr>
        </p:nvGraphicFramePr>
        <p:xfrm>
          <a:off x="4412145" y="1972710"/>
          <a:ext cx="1624745" cy="6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1180800" imgH="444240" progId="Equation.DSMT4">
                  <p:embed/>
                </p:oleObj>
              </mc:Choice>
              <mc:Fallback>
                <p:oleObj name="Equation" r:id="rId10" imgW="1180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12145" y="1972710"/>
                        <a:ext cx="1624745" cy="61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56804"/>
              </p:ext>
            </p:extLst>
          </p:nvPr>
        </p:nvGraphicFramePr>
        <p:xfrm>
          <a:off x="2298700" y="2651332"/>
          <a:ext cx="1987153" cy="61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2" imgW="1346040" imgH="419040" progId="Equation.DSMT4">
                  <p:embed/>
                </p:oleObj>
              </mc:Choice>
              <mc:Fallback>
                <p:oleObj name="Equation" r:id="rId12" imgW="1346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98700" y="2651332"/>
                        <a:ext cx="1987153" cy="61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07732"/>
              </p:ext>
            </p:extLst>
          </p:nvPr>
        </p:nvGraphicFramePr>
        <p:xfrm>
          <a:off x="4276034" y="2605225"/>
          <a:ext cx="1470573" cy="624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4" imgW="1015920" imgH="431640" progId="Equation.DSMT4">
                  <p:embed/>
                </p:oleObj>
              </mc:Choice>
              <mc:Fallback>
                <p:oleObj name="Equation" r:id="rId14" imgW="1015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76034" y="2605225"/>
                        <a:ext cx="1470573" cy="624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25281"/>
              </p:ext>
            </p:extLst>
          </p:nvPr>
        </p:nvGraphicFramePr>
        <p:xfrm>
          <a:off x="2372968" y="3518798"/>
          <a:ext cx="2208972" cy="55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6" imgW="1562040" imgH="393480" progId="Equation.DSMT4">
                  <p:embed/>
                </p:oleObj>
              </mc:Choice>
              <mc:Fallback>
                <p:oleObj name="Equation" r:id="rId16" imgW="156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72968" y="3518798"/>
                        <a:ext cx="2208972" cy="55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30584"/>
              </p:ext>
            </p:extLst>
          </p:nvPr>
        </p:nvGraphicFramePr>
        <p:xfrm>
          <a:off x="2376557" y="4237251"/>
          <a:ext cx="1777330" cy="35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8" imgW="1269720" imgH="253800" progId="Equation.DSMT4">
                  <p:embed/>
                </p:oleObj>
              </mc:Choice>
              <mc:Fallback>
                <p:oleObj name="Equation" r:id="rId18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76557" y="4237251"/>
                        <a:ext cx="1777330" cy="355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67248"/>
              </p:ext>
            </p:extLst>
          </p:nvPr>
        </p:nvGraphicFramePr>
        <p:xfrm>
          <a:off x="4290115" y="4108473"/>
          <a:ext cx="1602133" cy="59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20" imgW="1206360" imgH="444240" progId="Equation.DSMT4">
                  <p:embed/>
                </p:oleObj>
              </mc:Choice>
              <mc:Fallback>
                <p:oleObj name="Equation" r:id="rId20" imgW="1206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90115" y="4108473"/>
                        <a:ext cx="1602133" cy="59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204669"/>
              </p:ext>
            </p:extLst>
          </p:nvPr>
        </p:nvGraphicFramePr>
        <p:xfrm>
          <a:off x="2423215" y="4940094"/>
          <a:ext cx="1779900" cy="54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22" imgW="1282680" imgH="393480" progId="Equation.DSMT4">
                  <p:embed/>
                </p:oleObj>
              </mc:Choice>
              <mc:Fallback>
                <p:oleObj name="Equation" r:id="rId22" imgW="1282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23215" y="4940094"/>
                        <a:ext cx="1779900" cy="546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34472"/>
              </p:ext>
            </p:extLst>
          </p:nvPr>
        </p:nvGraphicFramePr>
        <p:xfrm>
          <a:off x="4337602" y="4910275"/>
          <a:ext cx="1287946" cy="532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24" imgW="952200" imgH="393480" progId="Equation.DSMT4">
                  <p:embed/>
                </p:oleObj>
              </mc:Choice>
              <mc:Fallback>
                <p:oleObj name="Equation" r:id="rId24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37602" y="4910275"/>
                        <a:ext cx="1287946" cy="532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5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686338" y="105517"/>
            <a:ext cx="981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 GIÁ TRỊ LƯỢNG GIÁC CỦA CÁC CUNG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16155" y="877956"/>
                <a:ext cx="4876800" cy="5715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MỘT SỐ TRƯỜNG HỢP ĐẶC BIỆT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Cung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đối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nhau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(-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os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(-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Cung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bù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nhau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và 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 sin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Cung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hơn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kém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+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 - sin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Cung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phụ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nhau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và 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en-US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π</m:t>
                        </m:r>
                      </m:num>
                      <m:den>
                        <m:r>
                          <a:rPr kumimoji="0" lang="en-US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 cos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sng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</a:t>
                </a:r>
                <a:r>
                  <a:rPr kumimoji="0" lang="en-US" sz="2400" b="0" i="1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ý 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sin,cos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(k=2,4,6…)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thì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thể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bỏ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giá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trị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k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tan,cot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(k=1,2,3…)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thì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thể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bỏ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giá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trị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k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55" y="877956"/>
                <a:ext cx="4876800" cy="5715000"/>
              </a:xfrm>
              <a:prstGeom prst="rect">
                <a:avLst/>
              </a:prstGeom>
              <a:blipFill rotWithShape="1">
                <a:blip r:embed="rId3"/>
                <a:stretch>
                  <a:fillRect l="-1741" r="-1244"/>
                </a:stretch>
              </a:blip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967331" y="877956"/>
            <a:ext cx="4038600" cy="5715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2800" b="1" i="1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Rút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Đối tượng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62791"/>
              </p:ext>
            </p:extLst>
          </p:nvPr>
        </p:nvGraphicFramePr>
        <p:xfrm>
          <a:off x="6967331" y="4036460"/>
          <a:ext cx="3906078" cy="44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3759120" imgH="431640" progId="Equation.DSMT4">
                  <p:embed/>
                </p:oleObj>
              </mc:Choice>
              <mc:Fallback>
                <p:oleObj name="Equation" r:id="rId4" imgW="3759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7331" y="4036460"/>
                        <a:ext cx="3906078" cy="44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5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483" y="4340446"/>
            <a:ext cx="3315956" cy="2286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21267" y="776930"/>
            <a:ext cx="708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07747" y="7489"/>
            <a:ext cx="4419600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  <a:endParaRPr lang="vi-VN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" y="-23083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240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8600" y="480629"/>
            <a:ext cx="2616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vi-VN" sz="1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fr-FR" altLang="vi-VN" sz="2400">
              <a:latin typeface="Arial" panose="020B0604020202020204" pitchFamily="34" charset="0"/>
            </a:endParaRPr>
          </a:p>
        </p:txBody>
      </p:sp>
      <p:graphicFrame>
        <p:nvGraphicFramePr>
          <p:cNvPr id="2" name="Đối tượng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65138"/>
              </p:ext>
            </p:extLst>
          </p:nvPr>
        </p:nvGraphicFramePr>
        <p:xfrm>
          <a:off x="1721267" y="1044783"/>
          <a:ext cx="6935716" cy="79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3759120" imgH="431640" progId="Equation.DSMT4">
                  <p:embed/>
                </p:oleObj>
              </mc:Choice>
              <mc:Fallback>
                <p:oleObj name="Equation" r:id="rId4" imgW="3759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267" y="1044783"/>
                        <a:ext cx="6935716" cy="796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89840"/>
              </p:ext>
            </p:extLst>
          </p:nvPr>
        </p:nvGraphicFramePr>
        <p:xfrm>
          <a:off x="1930400" y="1909486"/>
          <a:ext cx="5463388" cy="71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3301920" imgH="431640" progId="Equation.DSMT4">
                  <p:embed/>
                </p:oleObj>
              </mc:Choice>
              <mc:Fallback>
                <p:oleObj name="Equation" r:id="rId6" imgW="3301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0400" y="1909486"/>
                        <a:ext cx="5463388" cy="714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84667"/>
              </p:ext>
            </p:extLst>
          </p:nvPr>
        </p:nvGraphicFramePr>
        <p:xfrm>
          <a:off x="1913282" y="2724495"/>
          <a:ext cx="6349726" cy="73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8" imgW="3733560" imgH="431640" progId="Equation.DSMT4">
                  <p:embed/>
                </p:oleObj>
              </mc:Choice>
              <mc:Fallback>
                <p:oleObj name="Equation" r:id="rId8" imgW="3733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3282" y="2724495"/>
                        <a:ext cx="6349726" cy="73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98138"/>
              </p:ext>
            </p:extLst>
          </p:nvPr>
        </p:nvGraphicFramePr>
        <p:xfrm>
          <a:off x="1921722" y="3695577"/>
          <a:ext cx="4727685" cy="72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0" imgW="2806560" imgH="431640" progId="Equation.DSMT4">
                  <p:embed/>
                </p:oleObj>
              </mc:Choice>
              <mc:Fallback>
                <p:oleObj name="Equation" r:id="rId10" imgW="2806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1722" y="3695577"/>
                        <a:ext cx="4727685" cy="72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47881"/>
              </p:ext>
            </p:extLst>
          </p:nvPr>
        </p:nvGraphicFramePr>
        <p:xfrm>
          <a:off x="1930952" y="4561027"/>
          <a:ext cx="1339022" cy="32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2" imgW="736560" imgH="177480" progId="Equation.DSMT4">
                  <p:embed/>
                </p:oleObj>
              </mc:Choice>
              <mc:Fallback>
                <p:oleObj name="Equation" r:id="rId12" imgW="736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30952" y="4561027"/>
                        <a:ext cx="1339022" cy="32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9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737382" y="274147"/>
            <a:ext cx="5325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III. CÔNG THỨC NHÂN ĐÔI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"/>
              <p:cNvSpPr/>
              <p:nvPr/>
            </p:nvSpPr>
            <p:spPr>
              <a:xfrm>
                <a:off x="1806953" y="1246544"/>
                <a:ext cx="4191000" cy="4495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457200" marR="0" lvl="0" indent="-4572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sin2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 2sin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457200" marR="0" lvl="0" indent="-4572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cos2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 cos</a:t>
                </a:r>
                <a:r>
                  <a:rPr kumimoji="0" lang="en-US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-sin</a:t>
                </a:r>
                <a:r>
                  <a:rPr kumimoji="0" lang="en-US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= 2cos</a:t>
                </a:r>
                <a:r>
                  <a:rPr kumimoji="0" lang="en-US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-1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= 1-2sin</a:t>
                </a:r>
                <a:r>
                  <a:rPr kumimoji="0" lang="en-US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457200" marR="0" lvl="0" indent="-4572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tan2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α</m:t>
                        </m:r>
                      </m:num>
                      <m:den>
                        <m:r>
                          <a:rPr kumimoji="0" lang="en-US" sz="4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1</m:t>
                        </m:r>
                        <m:r>
                          <a:rPr kumimoji="0" lang="en-US" sz="4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nor/>
                          </m:rPr>
                          <a:rPr kumimoji="0" lang="en-US" sz="4000" b="0" i="0" u="none" strike="noStrike" kern="0" cap="none" spc="0" normalizeH="0" baseline="3000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  <m: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53" y="1246544"/>
                <a:ext cx="41910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2890"/>
                </a:stretch>
              </a:blip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/>
          <p:nvPr/>
        </p:nvSpPr>
        <p:spPr>
          <a:xfrm>
            <a:off x="6417365" y="1246544"/>
            <a:ext cx="4572000" cy="4495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98" y="1"/>
            <a:ext cx="1347404" cy="2068919"/>
          </a:xfrm>
          <a:prstGeom prst="rect">
            <a:avLst/>
          </a:prstGeom>
        </p:spPr>
      </p:pic>
      <p:graphicFrame>
        <p:nvGraphicFramePr>
          <p:cNvPr id="3" name="Đối tượng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616025"/>
              </p:ext>
            </p:extLst>
          </p:nvPr>
        </p:nvGraphicFramePr>
        <p:xfrm>
          <a:off x="6636576" y="3130619"/>
          <a:ext cx="2557117" cy="101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1701720" imgH="672840" progId="Equation.DSMT4">
                  <p:embed/>
                </p:oleObj>
              </mc:Choice>
              <mc:Fallback>
                <p:oleObj name="Equation" r:id="rId5" imgW="17017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6576" y="3130619"/>
                        <a:ext cx="2557117" cy="101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27632"/>
              </p:ext>
            </p:extLst>
          </p:nvPr>
        </p:nvGraphicFramePr>
        <p:xfrm>
          <a:off x="6661702" y="4291289"/>
          <a:ext cx="2728222" cy="63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1790640" imgH="419040" progId="Equation.DSMT4">
                  <p:embed/>
                </p:oleObj>
              </mc:Choice>
              <mc:Fallback>
                <p:oleObj name="Equation" r:id="rId7" imgW="1790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1702" y="4291289"/>
                        <a:ext cx="2728222" cy="63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b="8665"/>
          <a:stretch/>
        </p:blipFill>
        <p:spPr>
          <a:xfrm>
            <a:off x="1" y="2971800"/>
            <a:ext cx="5181600" cy="3886200"/>
          </a:xfrm>
          <a:prstGeom prst="rect">
            <a:avLst/>
          </a:prstGeom>
        </p:spPr>
      </p:pic>
      <p:graphicFrame>
        <p:nvGraphicFramePr>
          <p:cNvPr id="5" name="Đối tượng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64208"/>
              </p:ext>
            </p:extLst>
          </p:nvPr>
        </p:nvGraphicFramePr>
        <p:xfrm>
          <a:off x="793750" y="477699"/>
          <a:ext cx="6741867" cy="47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3593880" imgH="253800" progId="Equation.DSMT4">
                  <p:embed/>
                </p:oleObj>
              </mc:Choice>
              <mc:Fallback>
                <p:oleObj name="Equation" r:id="rId5" imgW="3593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750" y="477699"/>
                        <a:ext cx="6741867" cy="476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713245"/>
              </p:ext>
            </p:extLst>
          </p:nvPr>
        </p:nvGraphicFramePr>
        <p:xfrm>
          <a:off x="1575077" y="963060"/>
          <a:ext cx="339599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7" imgW="1892160" imgH="177480" progId="Equation.DSMT4">
                  <p:embed/>
                </p:oleObj>
              </mc:Choice>
              <mc:Fallback>
                <p:oleObj name="Equation" r:id="rId7" imgW="1892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5077" y="963060"/>
                        <a:ext cx="3395997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613603"/>
              </p:ext>
            </p:extLst>
          </p:nvPr>
        </p:nvGraphicFramePr>
        <p:xfrm>
          <a:off x="1556025" y="1347925"/>
          <a:ext cx="4644313" cy="37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9" imgW="2539800" imgH="203040" progId="Equation.DSMT4">
                  <p:embed/>
                </p:oleObj>
              </mc:Choice>
              <mc:Fallback>
                <p:oleObj name="Equation" r:id="rId9" imgW="253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6025" y="1347925"/>
                        <a:ext cx="4644313" cy="37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52883"/>
              </p:ext>
            </p:extLst>
          </p:nvPr>
        </p:nvGraphicFramePr>
        <p:xfrm>
          <a:off x="1557960" y="1797948"/>
          <a:ext cx="1921134" cy="30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1" imgW="1104840" imgH="177480" progId="Equation.DSMT4">
                  <p:embed/>
                </p:oleObj>
              </mc:Choice>
              <mc:Fallback>
                <p:oleObj name="Equation" r:id="rId11" imgW="1104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57960" y="1797948"/>
                        <a:ext cx="1921134" cy="309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34828"/>
              </p:ext>
            </p:extLst>
          </p:nvPr>
        </p:nvGraphicFramePr>
        <p:xfrm>
          <a:off x="1584739" y="2205452"/>
          <a:ext cx="309970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3" imgW="1726920" imgH="177480" progId="Equation.DSMT4">
                  <p:embed/>
                </p:oleObj>
              </mc:Choice>
              <mc:Fallback>
                <p:oleObj name="Equation" r:id="rId13" imgW="1726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4739" y="2205452"/>
                        <a:ext cx="3099702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17012"/>
              </p:ext>
            </p:extLst>
          </p:nvPr>
        </p:nvGraphicFramePr>
        <p:xfrm>
          <a:off x="1562377" y="2543383"/>
          <a:ext cx="1966014" cy="30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5" imgW="1155600" imgH="177480" progId="Equation.DSMT4">
                  <p:embed/>
                </p:oleObj>
              </mc:Choice>
              <mc:Fallback>
                <p:oleObj name="Equation" r:id="rId15" imgW="1155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62377" y="2543383"/>
                        <a:ext cx="1966014" cy="302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066382"/>
              </p:ext>
            </p:extLst>
          </p:nvPr>
        </p:nvGraphicFramePr>
        <p:xfrm>
          <a:off x="5282647" y="3197985"/>
          <a:ext cx="3742083" cy="66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7" imgW="2361960" imgH="419040" progId="Equation.DSMT4">
                  <p:embed/>
                </p:oleObj>
              </mc:Choice>
              <mc:Fallback>
                <p:oleObj name="Equation" r:id="rId17" imgW="2361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82647" y="3197985"/>
                        <a:ext cx="3742083" cy="663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86858"/>
              </p:ext>
            </p:extLst>
          </p:nvPr>
        </p:nvGraphicFramePr>
        <p:xfrm>
          <a:off x="6551820" y="4159596"/>
          <a:ext cx="2387646" cy="112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9" imgW="1612800" imgH="761760" progId="Equation.DSMT4">
                  <p:embed/>
                </p:oleObj>
              </mc:Choice>
              <mc:Fallback>
                <p:oleObj name="Equation" r:id="rId19" imgW="16128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51820" y="4159596"/>
                        <a:ext cx="2387646" cy="112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17338"/>
              </p:ext>
            </p:extLst>
          </p:nvPr>
        </p:nvGraphicFramePr>
        <p:xfrm>
          <a:off x="6574735" y="5556319"/>
          <a:ext cx="1326874" cy="52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21" imgW="990360" imgH="393480" progId="Equation.DSMT4">
                  <p:embed/>
                </p:oleObj>
              </mc:Choice>
              <mc:Fallback>
                <p:oleObj name="Equation" r:id="rId21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74735" y="5556319"/>
                        <a:ext cx="1326874" cy="52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2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" y="1697295"/>
            <a:ext cx="133524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3372" y="1143000"/>
            <a:ext cx="10921571" cy="61927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680956" y="162892"/>
            <a:ext cx="5565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IV. CÔNG THỨC CỘNG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/>
              <p:nvPr/>
            </p:nvSpPr>
            <p:spPr>
              <a:xfrm>
                <a:off x="1941443" y="1143000"/>
                <a:ext cx="4800600" cy="54102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=sin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 cos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=sin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 cos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 sin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+ sin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tan(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α</m:t>
                        </m:r>
                        <m: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β</m:t>
                        </m:r>
                      </m:num>
                      <m:den>
                        <m: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1</m:t>
                        </m:r>
                        <m: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tanαtan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β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tan(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β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α</m:t>
                        </m:r>
                        <m: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β</m:t>
                        </m:r>
                      </m:num>
                      <m:den>
                        <m: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1</m:t>
                        </m:r>
                        <m: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tanαtan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β</m:t>
                        </m:r>
                      </m:den>
                    </m:f>
                  </m:oMath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443" y="1143000"/>
                <a:ext cx="4800600" cy="5410200"/>
              </a:xfrm>
              <a:prstGeom prst="rect">
                <a:avLst/>
              </a:prstGeom>
              <a:blipFill rotWithShape="1">
                <a:blip r:embed="rId5"/>
                <a:stretch>
                  <a:fillRect l="-2273"/>
                </a:stretch>
              </a:blip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/>
              <p:cNvSpPr/>
              <p:nvPr/>
            </p:nvSpPr>
            <p:spPr>
              <a:xfrm>
                <a:off x="7171499" y="1143000"/>
                <a:ext cx="3906983" cy="54102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Bài </a:t>
                </a:r>
                <a:r>
                  <a:rPr kumimoji="0" lang="en-US" sz="2800" b="1" i="1" u="sng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tập</a:t>
                </a:r>
                <a:r>
                  <a:rPr kumimoji="0" lang="en-US" sz="2800" b="1" i="1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4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Chứng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minh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biểu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không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phụ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thuộc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vào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x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99" y="1143000"/>
                <a:ext cx="3906983" cy="5410200"/>
              </a:xfrm>
              <a:prstGeom prst="rect">
                <a:avLst/>
              </a:prstGeom>
              <a:blipFill rotWithShape="1">
                <a:blip r:embed="rId6"/>
                <a:stretch>
                  <a:fillRect l="-2791"/>
                </a:stretch>
              </a:blip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Đối tượng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072022"/>
              </p:ext>
            </p:extLst>
          </p:nvPr>
        </p:nvGraphicFramePr>
        <p:xfrm>
          <a:off x="7187009" y="3819939"/>
          <a:ext cx="4487934" cy="29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3047760" imgH="203040" progId="Equation.DSMT4">
                  <p:embed/>
                </p:oleObj>
              </mc:Choice>
              <mc:Fallback>
                <p:oleObj name="Equation" r:id="rId7" imgW="304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87009" y="3819939"/>
                        <a:ext cx="4487934" cy="299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571</TotalTime>
  <Words>720</Words>
  <Application>Microsoft Office PowerPoint</Application>
  <PresentationFormat>Tùy chỉnh</PresentationFormat>
  <Paragraphs>94</Paragraphs>
  <Slides>13</Slides>
  <Notes>5</Notes>
  <HiddenSlides>0</HiddenSlides>
  <MMClips>0</MMClips>
  <ScaleCrop>false</ScaleCrop>
  <HeadingPairs>
    <vt:vector size="6" baseType="variant">
      <vt:variant>
        <vt:lpstr>Chủ đề</vt:lpstr>
      </vt:variant>
      <vt:variant>
        <vt:i4>3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13</vt:i4>
      </vt:variant>
    </vt:vector>
  </HeadingPairs>
  <TitlesOfParts>
    <vt:vector size="17" baseType="lpstr">
      <vt:lpstr>Wisp</vt:lpstr>
      <vt:lpstr>Office Theme</vt:lpstr>
      <vt:lpstr>1_Office Theme</vt:lpstr>
      <vt:lpstr>MathType 7.0 Equation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BÀI TẬP TRẮC NGHIỆM</vt:lpstr>
      <vt:lpstr>BÀI TẬP TRẮC NGHIỆM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Surface Pro 7</dc:creator>
  <cp:lastModifiedBy>Tuyet</cp:lastModifiedBy>
  <cp:revision>45</cp:revision>
  <dcterms:created xsi:type="dcterms:W3CDTF">2020-04-14T12:56:26Z</dcterms:created>
  <dcterms:modified xsi:type="dcterms:W3CDTF">2021-08-02T11:20:22Z</dcterms:modified>
</cp:coreProperties>
</file>