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01" r:id="rId2"/>
    <p:sldId id="257" r:id="rId3"/>
    <p:sldId id="284" r:id="rId4"/>
    <p:sldId id="305" r:id="rId5"/>
    <p:sldId id="270" r:id="rId6"/>
    <p:sldId id="306" r:id="rId7"/>
    <p:sldId id="325" r:id="rId8"/>
    <p:sldId id="326" r:id="rId9"/>
    <p:sldId id="327" r:id="rId10"/>
    <p:sldId id="328" r:id="rId11"/>
    <p:sldId id="329" r:id="rId12"/>
    <p:sldId id="330" r:id="rId13"/>
    <p:sldId id="331" r:id="rId14"/>
    <p:sldId id="271" r:id="rId15"/>
    <p:sldId id="315" r:id="rId16"/>
    <p:sldId id="272" r:id="rId17"/>
    <p:sldId id="317" r:id="rId18"/>
    <p:sldId id="318" r:id="rId19"/>
    <p:sldId id="319" r:id="rId20"/>
    <p:sldId id="294" r:id="rId21"/>
    <p:sldId id="324" r:id="rId22"/>
    <p:sldId id="269" r:id="rId23"/>
    <p:sldId id="320" r:id="rId24"/>
    <p:sldId id="295"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1038" autoAdjust="0"/>
  </p:normalViewPr>
  <p:slideViewPr>
    <p:cSldViewPr snapToGrid="0" snapToObjects="1">
      <p:cViewPr varScale="1">
        <p:scale>
          <a:sx n="68" d="100"/>
          <a:sy n="68"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4147397-6384-44EE-A694-5C2CB09E458C}" type="slidenum">
              <a:rPr lang="en-US" smtClean="0"/>
              <a:t>14</a:t>
            </a:fld>
            <a:endParaRPr lang="en-US"/>
          </a:p>
        </p:txBody>
      </p:sp>
    </p:spTree>
    <p:extLst>
      <p:ext uri="{BB962C8B-B14F-4D97-AF65-F5344CB8AC3E}">
        <p14:creationId xmlns:p14="http://schemas.microsoft.com/office/powerpoint/2010/main" val="260402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45, activity a</a:t>
            </a:r>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16</a:t>
            </a:fld>
            <a:endParaRPr lang="en-US"/>
          </a:p>
        </p:txBody>
      </p:sp>
    </p:spTree>
    <p:extLst>
      <p:ext uri="{BB962C8B-B14F-4D97-AF65-F5344CB8AC3E}">
        <p14:creationId xmlns:p14="http://schemas.microsoft.com/office/powerpoint/2010/main" val="65406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Taken</a:t>
            </a:r>
            <a:r>
              <a:rPr lang="en-US" b="1" baseline="0" dirty="0"/>
              <a:t> from TA 10 </a:t>
            </a:r>
            <a:r>
              <a:rPr lang="en-US" b="1" baseline="0" dirty="0" err="1"/>
              <a:t>i</a:t>
            </a:r>
            <a:r>
              <a:rPr lang="en-US" b="1" baseline="0" dirty="0"/>
              <a:t>-Learn Smart World WB, page 45, activity b</a:t>
            </a:r>
            <a:endParaRPr lang="en-US" dirty="0"/>
          </a:p>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17</a:t>
            </a:fld>
            <a:endParaRPr lang="en-US"/>
          </a:p>
        </p:txBody>
      </p:sp>
    </p:spTree>
    <p:extLst>
      <p:ext uri="{BB962C8B-B14F-4D97-AF65-F5344CB8AC3E}">
        <p14:creationId xmlns:p14="http://schemas.microsoft.com/office/powerpoint/2010/main" val="251410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22</a:t>
            </a:fld>
            <a:endParaRPr lang="en-US"/>
          </a:p>
        </p:txBody>
      </p:sp>
    </p:spTree>
    <p:extLst>
      <p:ext uri="{BB962C8B-B14F-4D97-AF65-F5344CB8AC3E}">
        <p14:creationId xmlns:p14="http://schemas.microsoft.com/office/powerpoint/2010/main" val="29172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Taken</a:t>
            </a:r>
            <a:r>
              <a:rPr lang="en-US" b="1" baseline="0" dirty="0"/>
              <a:t> from TA 10 </a:t>
            </a:r>
            <a:r>
              <a:rPr lang="en-US" b="1" baseline="0" dirty="0" err="1"/>
              <a:t>i</a:t>
            </a:r>
            <a:r>
              <a:rPr lang="en-US" b="1" baseline="0" dirty="0"/>
              <a:t>-Learn Smart World WB, page 51, activity Writing</a:t>
            </a:r>
            <a:endParaRPr lang="en-US" dirty="0"/>
          </a:p>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23</a:t>
            </a:fld>
            <a:endParaRPr lang="en-US"/>
          </a:p>
        </p:txBody>
      </p:sp>
    </p:spTree>
    <p:extLst>
      <p:ext uri="{BB962C8B-B14F-4D97-AF65-F5344CB8AC3E}">
        <p14:creationId xmlns:p14="http://schemas.microsoft.com/office/powerpoint/2010/main" val="242505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4732" y="-14441"/>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9</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duhome.com.vn/DHALesson?idGrade=19&amp;idSubject=1&amp;idSeries=117&amp;idTheme=979&amp;IdLevel=1&amp;idThemeServer=66"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47"/>
            <a:ext cx="12192000" cy="6861047"/>
          </a:xfrm>
          <a:prstGeom prst="rect">
            <a:avLst/>
          </a:prstGeom>
        </p:spPr>
      </p:pic>
      <p:sp>
        <p:nvSpPr>
          <p:cNvPr id="6" name="Rectangle 5">
            <a:extLst>
              <a:ext uri="{FF2B5EF4-FFF2-40B4-BE49-F238E27FC236}">
                <a16:creationId xmlns:a16="http://schemas.microsoft.com/office/drawing/2014/main" id="{121A634F-84CB-B88D-20CA-E035A8FC1D2C}"/>
              </a:ext>
            </a:extLst>
          </p:cNvPr>
          <p:cNvSpPr/>
          <p:nvPr/>
        </p:nvSpPr>
        <p:spPr>
          <a:xfrm>
            <a:off x="5060685" y="2457473"/>
            <a:ext cx="6844938" cy="2431435"/>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9: TRAVEL AND TOURISM</a:t>
            </a:r>
          </a:p>
          <a:p>
            <a:pPr algn="ctr"/>
            <a:r>
              <a:rPr lang="en-US" sz="3200" b="1" dirty="0">
                <a:solidFill>
                  <a:srgbClr val="00B050"/>
                </a:solidFill>
                <a:ea typeface="Times New Roman" panose="02020603050405020304" pitchFamily="18" charset="0"/>
                <a:cs typeface="Arial" panose="020B0604020202020204" pitchFamily="34" charset="0"/>
              </a:rPr>
              <a:t>Lesson 1.2 – Grammar</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75</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503813" y="1641887"/>
            <a:ext cx="11514015" cy="3539430"/>
          </a:xfrm>
          <a:prstGeom prst="rect">
            <a:avLst/>
          </a:prstGeom>
          <a:noFill/>
        </p:spPr>
        <p:txBody>
          <a:bodyPr wrap="square">
            <a:spAutoFit/>
          </a:bodyPr>
          <a:lstStyle/>
          <a:p>
            <a:r>
              <a:rPr lang="en-US" sz="3200" b="1" i="0" dirty="0">
                <a:solidFill>
                  <a:srgbClr val="002060"/>
                </a:solidFill>
                <a:effectLst/>
              </a:rPr>
              <a:t>“a</a:t>
            </a:r>
            <a:r>
              <a:rPr lang="en-US" sz="3200" b="1" dirty="0">
                <a:solidFill>
                  <a:srgbClr val="002060"/>
                </a:solidFill>
              </a:rPr>
              <a:t>/ an</a:t>
            </a:r>
            <a:r>
              <a:rPr lang="en-US" sz="3200" b="1" i="0" dirty="0">
                <a:solidFill>
                  <a:srgbClr val="002060"/>
                </a:solidFill>
                <a:effectLst/>
              </a:rPr>
              <a:t>”: </a:t>
            </a:r>
            <a:r>
              <a:rPr lang="en-US" sz="3200" b="0" i="0" dirty="0">
                <a:solidFill>
                  <a:srgbClr val="002060"/>
                </a:solidFill>
                <a:effectLst/>
              </a:rPr>
              <a:t>before singular, countable nouns</a:t>
            </a:r>
          </a:p>
          <a:p>
            <a:r>
              <a:rPr lang="en-US" sz="3200" b="0" i="0" dirty="0">
                <a:solidFill>
                  <a:srgbClr val="FF0000"/>
                </a:solidFill>
                <a:effectLst/>
              </a:rPr>
              <a:t>We can use this when we talk about one thing that isn't specific or we are mentioning for the first time</a:t>
            </a:r>
            <a:r>
              <a:rPr lang="en-US" sz="3200" dirty="0">
                <a:solidFill>
                  <a:srgbClr val="002060"/>
                </a:solidFill>
              </a:rPr>
              <a:t>.</a:t>
            </a:r>
            <a:endParaRPr lang="en-US" sz="3200" dirty="0">
              <a:solidFill>
                <a:srgbClr val="FF0000"/>
              </a:solidFill>
              <a:effectLst/>
            </a:endParaRPr>
          </a:p>
          <a:p>
            <a:endParaRPr lang="en-US" sz="3200" b="0" i="1" dirty="0">
              <a:solidFill>
                <a:srgbClr val="242021"/>
              </a:solidFill>
              <a:effectLst/>
            </a:endParaRPr>
          </a:p>
          <a:p>
            <a:r>
              <a:rPr lang="en-US" sz="3200" b="0" i="1" dirty="0">
                <a:solidFill>
                  <a:srgbClr val="002060"/>
                </a:solidFill>
                <a:effectLst/>
              </a:rPr>
              <a:t>Example:</a:t>
            </a:r>
          </a:p>
          <a:p>
            <a:r>
              <a:rPr lang="en-US" sz="3200" b="0" i="1" dirty="0">
                <a:solidFill>
                  <a:srgbClr val="002060"/>
                </a:solidFill>
                <a:effectLst/>
              </a:rPr>
              <a:t>There is </a:t>
            </a:r>
            <a:r>
              <a:rPr lang="en-US" sz="3200" b="1" i="1" dirty="0">
                <a:solidFill>
                  <a:srgbClr val="FF0000"/>
                </a:solidFill>
                <a:effectLst/>
              </a:rPr>
              <a:t>a</a:t>
            </a:r>
            <a:r>
              <a:rPr lang="en-US" sz="3200" b="1" i="1" dirty="0">
                <a:solidFill>
                  <a:srgbClr val="002060"/>
                </a:solidFill>
                <a:effectLst/>
              </a:rPr>
              <a:t> </a:t>
            </a:r>
            <a:r>
              <a:rPr lang="en-US" sz="3200" b="0" i="1" dirty="0">
                <a:solidFill>
                  <a:srgbClr val="002060"/>
                </a:solidFill>
                <a:effectLst/>
              </a:rPr>
              <a:t>great museum in that town.</a:t>
            </a:r>
            <a:br>
              <a:rPr lang="en-US" sz="3200" b="0" i="1" dirty="0">
                <a:solidFill>
                  <a:srgbClr val="002060"/>
                </a:solidFill>
                <a:effectLst/>
              </a:rPr>
            </a:br>
            <a:r>
              <a:rPr lang="en-US" sz="3200" b="0" i="1" dirty="0">
                <a:solidFill>
                  <a:srgbClr val="002060"/>
                </a:solidFill>
                <a:effectLst/>
              </a:rPr>
              <a:t>I visited </a:t>
            </a:r>
            <a:r>
              <a:rPr lang="en-US" sz="3200" b="1" i="1" dirty="0">
                <a:solidFill>
                  <a:srgbClr val="FF0000"/>
                </a:solidFill>
                <a:effectLst/>
              </a:rPr>
              <a:t>an</a:t>
            </a:r>
            <a:r>
              <a:rPr lang="en-US" sz="3200" b="1" i="1" dirty="0">
                <a:solidFill>
                  <a:srgbClr val="002060"/>
                </a:solidFill>
                <a:effectLst/>
              </a:rPr>
              <a:t> </a:t>
            </a:r>
            <a:r>
              <a:rPr lang="en-US" sz="3200" b="0" i="1" dirty="0">
                <a:solidFill>
                  <a:srgbClr val="002060"/>
                </a:solidFill>
                <a:effectLst/>
              </a:rPr>
              <a:t>aquarium yesterday</a:t>
            </a:r>
            <a:r>
              <a:rPr lang="en-US" sz="3200" dirty="0">
                <a:solidFill>
                  <a:srgbClr val="002060"/>
                </a:solidFill>
              </a:rPr>
              <a:t>.</a:t>
            </a:r>
            <a:endParaRPr lang="en-US" sz="3200" dirty="0">
              <a:solidFill>
                <a:srgbClr val="002060"/>
              </a:solidFill>
              <a:effectLst/>
            </a:endParaRP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B44F5C-BCE9-52F4-4724-F77F19540248}"/>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2A4C1F9-25C2-EF13-E498-175EFA4ECD88}"/>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45F4B69-5CCB-0310-0C8A-C253F7877AEF}"/>
              </a:ext>
            </a:extLst>
          </p:cNvPr>
          <p:cNvSpPr>
            <a:spLocks noChangeArrowheads="1"/>
          </p:cNvSpPr>
          <p:nvPr/>
        </p:nvSpPr>
        <p:spPr bwMode="auto">
          <a:xfrm>
            <a:off x="5308381" y="2830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2A3B2FB-5F7D-321D-3E43-8BDAD35F0991}"/>
              </a:ext>
            </a:extLst>
          </p:cNvPr>
          <p:cNvSpPr>
            <a:spLocks noChangeArrowheads="1"/>
          </p:cNvSpPr>
          <p:nvPr/>
        </p:nvSpPr>
        <p:spPr bwMode="auto">
          <a:xfrm>
            <a:off x="2266950" y="5122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7ECB460-1980-6ECA-3A6F-AD210CC9EFB4}"/>
              </a:ext>
            </a:extLst>
          </p:cNvPr>
          <p:cNvSpPr>
            <a:spLocks noChangeArrowheads="1"/>
          </p:cNvSpPr>
          <p:nvPr/>
        </p:nvSpPr>
        <p:spPr bwMode="auto">
          <a:xfrm>
            <a:off x="5362575"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5409552F-22B6-4422-934C-394F3EDDA748}"/>
              </a:ext>
            </a:extLst>
          </p:cNvPr>
          <p:cNvSpPr>
            <a:spLocks noChangeArrowheads="1"/>
          </p:cNvSpPr>
          <p:nvPr/>
        </p:nvSpPr>
        <p:spPr bwMode="auto">
          <a:xfrm>
            <a:off x="4824413" y="3621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E1196858-A402-0419-EE2A-B90A59AE1E90}"/>
              </a:ext>
            </a:extLst>
          </p:cNvPr>
          <p:cNvSpPr>
            <a:spLocks noChangeArrowheads="1"/>
          </p:cNvSpPr>
          <p:nvPr/>
        </p:nvSpPr>
        <p:spPr bwMode="auto">
          <a:xfrm>
            <a:off x="4819650"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B54B90CD-B09C-E087-C8FC-4C2ABC3A4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2265" y="443033"/>
            <a:ext cx="5209736" cy="706056"/>
          </a:xfrm>
          <a:prstGeom prst="rect">
            <a:avLst/>
          </a:prstGeom>
        </p:spPr>
      </p:pic>
    </p:spTree>
    <p:extLst>
      <p:ext uri="{BB962C8B-B14F-4D97-AF65-F5344CB8AC3E}">
        <p14:creationId xmlns:p14="http://schemas.microsoft.com/office/powerpoint/2010/main" val="351469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338992" y="1653306"/>
            <a:ext cx="11514015" cy="3046988"/>
          </a:xfrm>
          <a:prstGeom prst="rect">
            <a:avLst/>
          </a:prstGeom>
          <a:noFill/>
        </p:spPr>
        <p:txBody>
          <a:bodyPr wrap="square">
            <a:spAutoFit/>
          </a:bodyPr>
          <a:lstStyle/>
          <a:p>
            <a:r>
              <a:rPr lang="en-US" sz="3200" b="1" i="0" dirty="0">
                <a:solidFill>
                  <a:srgbClr val="002060"/>
                </a:solidFill>
                <a:effectLst/>
              </a:rPr>
              <a:t>“</a:t>
            </a:r>
            <a:r>
              <a:rPr lang="en-US" sz="3200" b="1" dirty="0">
                <a:solidFill>
                  <a:srgbClr val="002060"/>
                </a:solidFill>
              </a:rPr>
              <a:t>zero article</a:t>
            </a:r>
            <a:r>
              <a:rPr lang="en-US" sz="3200" b="1" i="0" dirty="0">
                <a:solidFill>
                  <a:srgbClr val="002060"/>
                </a:solidFill>
                <a:effectLst/>
              </a:rPr>
              <a:t>”: </a:t>
            </a:r>
            <a:r>
              <a:rPr lang="en-US" sz="3200" b="0" i="0" dirty="0">
                <a:solidFill>
                  <a:srgbClr val="002060"/>
                </a:solidFill>
                <a:effectLst/>
              </a:rPr>
              <a:t>before singular, countable nouns</a:t>
            </a:r>
          </a:p>
          <a:p>
            <a:r>
              <a:rPr lang="en-US" sz="3200" b="0" i="0" dirty="0">
                <a:solidFill>
                  <a:srgbClr val="FF0000"/>
                </a:solidFill>
                <a:effectLst/>
              </a:rPr>
              <a:t>When we talk about things in general</a:t>
            </a:r>
            <a:r>
              <a:rPr lang="en-US" sz="3200" dirty="0">
                <a:solidFill>
                  <a:srgbClr val="002060"/>
                </a:solidFill>
              </a:rPr>
              <a:t>.</a:t>
            </a:r>
            <a:endParaRPr lang="en-US" sz="3200" dirty="0">
              <a:solidFill>
                <a:srgbClr val="FF0000"/>
              </a:solidFill>
              <a:effectLst/>
            </a:endParaRPr>
          </a:p>
          <a:p>
            <a:endParaRPr lang="en-US" sz="3200" b="0" i="1" dirty="0">
              <a:solidFill>
                <a:srgbClr val="242021"/>
              </a:solidFill>
              <a:effectLst/>
            </a:endParaRPr>
          </a:p>
          <a:p>
            <a:r>
              <a:rPr lang="en-US" sz="3200" b="0" i="1" dirty="0">
                <a:solidFill>
                  <a:srgbClr val="002060"/>
                </a:solidFill>
                <a:effectLst/>
              </a:rPr>
              <a:t>Example:</a:t>
            </a:r>
          </a:p>
          <a:p>
            <a:r>
              <a:rPr lang="en-US" sz="3200" b="0" i="1" dirty="0">
                <a:solidFill>
                  <a:srgbClr val="002060"/>
                </a:solidFill>
                <a:effectLst/>
              </a:rPr>
              <a:t>I like </a:t>
            </a:r>
            <a:r>
              <a:rPr lang="en-US" sz="3200" b="0" i="1" dirty="0">
                <a:solidFill>
                  <a:srgbClr val="FF0000"/>
                </a:solidFill>
                <a:effectLst/>
              </a:rPr>
              <a:t>castles</a:t>
            </a:r>
            <a:r>
              <a:rPr lang="en-US" sz="3200" b="0" i="1" dirty="0">
                <a:solidFill>
                  <a:srgbClr val="002060"/>
                </a:solidFill>
                <a:effectLst/>
              </a:rPr>
              <a:t>. </a:t>
            </a:r>
          </a:p>
          <a:p>
            <a:r>
              <a:rPr lang="en-US" sz="3200" b="0" i="0" dirty="0">
                <a:solidFill>
                  <a:srgbClr val="002060"/>
                </a:solidFill>
                <a:effectLst/>
              </a:rPr>
              <a:t>(Use the plural or uncountable form when generalizing </a:t>
            </a:r>
            <a:r>
              <a:rPr lang="en-US" sz="3200" b="0" i="0" dirty="0">
                <a:solidFill>
                  <a:srgbClr val="C00000"/>
                </a:solidFill>
                <a:effectLst/>
              </a:rPr>
              <a:t>not </a:t>
            </a:r>
            <a:r>
              <a:rPr lang="en-US" sz="3200" b="1" i="1" dirty="0">
                <a:solidFill>
                  <a:srgbClr val="C00000"/>
                </a:solidFill>
                <a:effectLst/>
              </a:rPr>
              <a:t>a castle</a:t>
            </a:r>
            <a:r>
              <a:rPr lang="en-US" sz="3200" b="0" i="0" dirty="0">
                <a:solidFill>
                  <a:srgbClr val="002060"/>
                </a:solidFill>
                <a:effectLst/>
              </a:rPr>
              <a:t>)</a:t>
            </a:r>
            <a:endParaRPr lang="en-US" sz="3200" dirty="0">
              <a:solidFill>
                <a:srgbClr val="002060"/>
              </a:solidFill>
              <a:effectLst/>
            </a:endParaRP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B44F5C-BCE9-52F4-4724-F77F19540248}"/>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2A4C1F9-25C2-EF13-E498-175EFA4ECD88}"/>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45F4B69-5CCB-0310-0C8A-C253F7877AEF}"/>
              </a:ext>
            </a:extLst>
          </p:cNvPr>
          <p:cNvSpPr>
            <a:spLocks noChangeArrowheads="1"/>
          </p:cNvSpPr>
          <p:nvPr/>
        </p:nvSpPr>
        <p:spPr bwMode="auto">
          <a:xfrm>
            <a:off x="5308381" y="2830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2A3B2FB-5F7D-321D-3E43-8BDAD35F0991}"/>
              </a:ext>
            </a:extLst>
          </p:cNvPr>
          <p:cNvSpPr>
            <a:spLocks noChangeArrowheads="1"/>
          </p:cNvSpPr>
          <p:nvPr/>
        </p:nvSpPr>
        <p:spPr bwMode="auto">
          <a:xfrm>
            <a:off x="2266950" y="5122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7ECB460-1980-6ECA-3A6F-AD210CC9EFB4}"/>
              </a:ext>
            </a:extLst>
          </p:cNvPr>
          <p:cNvSpPr>
            <a:spLocks noChangeArrowheads="1"/>
          </p:cNvSpPr>
          <p:nvPr/>
        </p:nvSpPr>
        <p:spPr bwMode="auto">
          <a:xfrm>
            <a:off x="5362575"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5409552F-22B6-4422-934C-394F3EDDA748}"/>
              </a:ext>
            </a:extLst>
          </p:cNvPr>
          <p:cNvSpPr>
            <a:spLocks noChangeArrowheads="1"/>
          </p:cNvSpPr>
          <p:nvPr/>
        </p:nvSpPr>
        <p:spPr bwMode="auto">
          <a:xfrm>
            <a:off x="4824413" y="3621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E1196858-A402-0419-EE2A-B90A59AE1E90}"/>
              </a:ext>
            </a:extLst>
          </p:cNvPr>
          <p:cNvSpPr>
            <a:spLocks noChangeArrowheads="1"/>
          </p:cNvSpPr>
          <p:nvPr/>
        </p:nvSpPr>
        <p:spPr bwMode="auto">
          <a:xfrm>
            <a:off x="4819650"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BACD3AB-CF17-CD70-00FC-A07565250B71}"/>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40E2F0C1-4757-6800-4E5B-2A7583E98874}"/>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EF044292-E4D6-9DFD-4624-D6B8EC89A1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3815" y="443033"/>
            <a:ext cx="3808185" cy="516109"/>
          </a:xfrm>
          <a:prstGeom prst="rect">
            <a:avLst/>
          </a:prstGeom>
        </p:spPr>
      </p:pic>
    </p:spTree>
    <p:extLst>
      <p:ext uri="{BB962C8B-B14F-4D97-AF65-F5344CB8AC3E}">
        <p14:creationId xmlns:p14="http://schemas.microsoft.com/office/powerpoint/2010/main" val="89939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503813" y="1933923"/>
            <a:ext cx="11688187" cy="3539430"/>
          </a:xfrm>
          <a:prstGeom prst="rect">
            <a:avLst/>
          </a:prstGeom>
          <a:noFill/>
        </p:spPr>
        <p:txBody>
          <a:bodyPr wrap="square">
            <a:spAutoFit/>
          </a:bodyPr>
          <a:lstStyle/>
          <a:p>
            <a:r>
              <a:rPr lang="en-US" sz="3200" b="1" i="0" dirty="0">
                <a:solidFill>
                  <a:srgbClr val="002060"/>
                </a:solidFill>
                <a:effectLst/>
              </a:rPr>
              <a:t>“</a:t>
            </a:r>
            <a:r>
              <a:rPr lang="en-US" sz="3200" b="1" dirty="0">
                <a:solidFill>
                  <a:srgbClr val="002060"/>
                </a:solidFill>
              </a:rPr>
              <a:t>zero article</a:t>
            </a:r>
            <a:r>
              <a:rPr lang="en-US" sz="3200" b="1" i="0" dirty="0">
                <a:solidFill>
                  <a:srgbClr val="002060"/>
                </a:solidFill>
                <a:effectLst/>
              </a:rPr>
              <a:t>”: </a:t>
            </a:r>
            <a:r>
              <a:rPr lang="en-US" sz="3200" b="0" i="0" dirty="0">
                <a:solidFill>
                  <a:srgbClr val="002060"/>
                </a:solidFill>
                <a:effectLst/>
              </a:rPr>
              <a:t>before singular, countable nouns</a:t>
            </a:r>
          </a:p>
          <a:p>
            <a:r>
              <a:rPr lang="en-US" sz="3200" b="0" i="0" dirty="0">
                <a:solidFill>
                  <a:srgbClr val="FF0000"/>
                </a:solidFill>
                <a:effectLst/>
              </a:rPr>
              <a:t>When we talk about sports, games, meals, and school subjects.</a:t>
            </a:r>
            <a:endParaRPr lang="en-US" sz="3200" dirty="0">
              <a:solidFill>
                <a:srgbClr val="FF0000"/>
              </a:solidFill>
              <a:effectLst/>
            </a:endParaRPr>
          </a:p>
          <a:p>
            <a:endParaRPr lang="en-US" sz="3200" b="0" i="1" dirty="0">
              <a:solidFill>
                <a:srgbClr val="242021"/>
              </a:solidFill>
              <a:effectLst/>
            </a:endParaRPr>
          </a:p>
          <a:p>
            <a:r>
              <a:rPr lang="en-US" sz="3200" b="0" i="1" dirty="0">
                <a:solidFill>
                  <a:srgbClr val="002060"/>
                </a:solidFill>
                <a:effectLst/>
              </a:rPr>
              <a:t>Example:</a:t>
            </a:r>
          </a:p>
          <a:p>
            <a:r>
              <a:rPr lang="en-US" sz="3200" b="0" i="1" dirty="0">
                <a:solidFill>
                  <a:srgbClr val="002060"/>
                </a:solidFill>
                <a:effectLst/>
              </a:rPr>
              <a:t>Let's have </a:t>
            </a:r>
            <a:r>
              <a:rPr lang="en-US" sz="3200" b="0" i="1" dirty="0">
                <a:solidFill>
                  <a:srgbClr val="FF0000"/>
                </a:solidFill>
                <a:effectLst/>
              </a:rPr>
              <a:t>dinner</a:t>
            </a:r>
            <a:r>
              <a:rPr lang="en-US" sz="3200" b="0" i="1" dirty="0">
                <a:solidFill>
                  <a:srgbClr val="002060"/>
                </a:solidFill>
                <a:effectLst/>
              </a:rPr>
              <a:t>.</a:t>
            </a:r>
            <a:br>
              <a:rPr lang="en-US" sz="3200" b="0" i="1" dirty="0">
                <a:solidFill>
                  <a:srgbClr val="002060"/>
                </a:solidFill>
                <a:effectLst/>
              </a:rPr>
            </a:br>
            <a:r>
              <a:rPr lang="en-US" sz="3200" b="0" i="1" dirty="0">
                <a:solidFill>
                  <a:srgbClr val="002060"/>
                </a:solidFill>
                <a:effectLst/>
              </a:rPr>
              <a:t>Let's play </a:t>
            </a:r>
            <a:r>
              <a:rPr lang="en-US" sz="3200" b="0" i="1" dirty="0">
                <a:solidFill>
                  <a:srgbClr val="FF0000"/>
                </a:solidFill>
                <a:effectLst/>
              </a:rPr>
              <a:t>soccer</a:t>
            </a:r>
            <a:r>
              <a:rPr lang="en-US" sz="3200" b="0" i="1" dirty="0">
                <a:solidFill>
                  <a:srgbClr val="002060"/>
                </a:solidFill>
                <a:effectLst/>
              </a:rPr>
              <a:t>.</a:t>
            </a:r>
            <a:endParaRPr lang="en-US" sz="3200" dirty="0">
              <a:solidFill>
                <a:srgbClr val="002060"/>
              </a:solidFill>
              <a:effectLst/>
            </a:endParaRPr>
          </a:p>
          <a:p>
            <a:endParaRPr lang="en-US" sz="3200" b="0" i="1" dirty="0">
              <a:solidFill>
                <a:srgbClr val="002060"/>
              </a:solidFill>
              <a:effectLst/>
            </a:endParaRP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B44F5C-BCE9-52F4-4724-F77F19540248}"/>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2A4C1F9-25C2-EF13-E498-175EFA4ECD88}"/>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45F4B69-5CCB-0310-0C8A-C253F7877AEF}"/>
              </a:ext>
            </a:extLst>
          </p:cNvPr>
          <p:cNvSpPr>
            <a:spLocks noChangeArrowheads="1"/>
          </p:cNvSpPr>
          <p:nvPr/>
        </p:nvSpPr>
        <p:spPr bwMode="auto">
          <a:xfrm>
            <a:off x="5308381" y="2830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2A3B2FB-5F7D-321D-3E43-8BDAD35F0991}"/>
              </a:ext>
            </a:extLst>
          </p:cNvPr>
          <p:cNvSpPr>
            <a:spLocks noChangeArrowheads="1"/>
          </p:cNvSpPr>
          <p:nvPr/>
        </p:nvSpPr>
        <p:spPr bwMode="auto">
          <a:xfrm>
            <a:off x="2266950" y="5122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7ECB460-1980-6ECA-3A6F-AD210CC9EFB4}"/>
              </a:ext>
            </a:extLst>
          </p:cNvPr>
          <p:cNvSpPr>
            <a:spLocks noChangeArrowheads="1"/>
          </p:cNvSpPr>
          <p:nvPr/>
        </p:nvSpPr>
        <p:spPr bwMode="auto">
          <a:xfrm>
            <a:off x="5362575"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5409552F-22B6-4422-934C-394F3EDDA748}"/>
              </a:ext>
            </a:extLst>
          </p:cNvPr>
          <p:cNvSpPr>
            <a:spLocks noChangeArrowheads="1"/>
          </p:cNvSpPr>
          <p:nvPr/>
        </p:nvSpPr>
        <p:spPr bwMode="auto">
          <a:xfrm>
            <a:off x="4824413" y="3621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E1196858-A402-0419-EE2A-B90A59AE1E90}"/>
              </a:ext>
            </a:extLst>
          </p:cNvPr>
          <p:cNvSpPr>
            <a:spLocks noChangeArrowheads="1"/>
          </p:cNvSpPr>
          <p:nvPr/>
        </p:nvSpPr>
        <p:spPr bwMode="auto">
          <a:xfrm>
            <a:off x="4819650"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BACD3AB-CF17-CD70-00FC-A07565250B71}"/>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40E2F0C1-4757-6800-4E5B-2A7583E98874}"/>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EF044292-E4D6-9DFD-4624-D6B8EC89A1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9589" y="443033"/>
            <a:ext cx="5492412" cy="744366"/>
          </a:xfrm>
          <a:prstGeom prst="rect">
            <a:avLst/>
          </a:prstGeom>
        </p:spPr>
      </p:pic>
      <p:sp>
        <p:nvSpPr>
          <p:cNvPr id="10" name="Rectangle 1">
            <a:extLst>
              <a:ext uri="{FF2B5EF4-FFF2-40B4-BE49-F238E27FC236}">
                <a16:creationId xmlns:a16="http://schemas.microsoft.com/office/drawing/2014/main" id="{1B3A7B8A-AF1A-5A19-4995-893FBACD53F7}"/>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4240815D-517B-52F3-81A7-B2CF88C13620}"/>
              </a:ext>
            </a:extLst>
          </p:cNvPr>
          <p:cNvSpPr>
            <a:spLocks noChangeArrowheads="1"/>
          </p:cNvSpPr>
          <p:nvPr/>
        </p:nvSpPr>
        <p:spPr bwMode="auto">
          <a:xfrm>
            <a:off x="4819650"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361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657408" y="2097594"/>
            <a:ext cx="10904416" cy="3046988"/>
          </a:xfrm>
          <a:prstGeom prst="rect">
            <a:avLst/>
          </a:prstGeom>
          <a:noFill/>
        </p:spPr>
        <p:txBody>
          <a:bodyPr wrap="square">
            <a:spAutoFit/>
          </a:bodyPr>
          <a:lstStyle/>
          <a:p>
            <a:r>
              <a:rPr lang="en-US" sz="3200" b="1" i="0" dirty="0">
                <a:solidFill>
                  <a:srgbClr val="002060"/>
                </a:solidFill>
                <a:effectLst/>
              </a:rPr>
              <a:t>“</a:t>
            </a:r>
            <a:r>
              <a:rPr lang="en-US" sz="3200" b="1" dirty="0">
                <a:solidFill>
                  <a:srgbClr val="002060"/>
                </a:solidFill>
              </a:rPr>
              <a:t>zero article</a:t>
            </a:r>
            <a:r>
              <a:rPr lang="en-US" sz="3200" b="1" i="0" dirty="0">
                <a:solidFill>
                  <a:srgbClr val="002060"/>
                </a:solidFill>
                <a:effectLst/>
              </a:rPr>
              <a:t>”: </a:t>
            </a:r>
            <a:r>
              <a:rPr lang="en-US" sz="3200" b="0" i="0" dirty="0">
                <a:solidFill>
                  <a:srgbClr val="002060"/>
                </a:solidFill>
                <a:effectLst/>
              </a:rPr>
              <a:t>before singular, countable nouns</a:t>
            </a:r>
            <a:r>
              <a:rPr lang="en-US" sz="3200" dirty="0">
                <a:solidFill>
                  <a:srgbClr val="002060"/>
                </a:solidFill>
              </a:rPr>
              <a:t>.</a:t>
            </a:r>
            <a:endParaRPr lang="en-US" sz="3200" b="0" i="0" dirty="0">
              <a:solidFill>
                <a:srgbClr val="002060"/>
              </a:solidFill>
              <a:effectLst/>
            </a:endParaRPr>
          </a:p>
          <a:p>
            <a:r>
              <a:rPr lang="en-US" sz="3200" b="0" i="0" dirty="0">
                <a:solidFill>
                  <a:srgbClr val="FF0000"/>
                </a:solidFill>
                <a:effectLst/>
              </a:rPr>
              <a:t>When we use names of people, villages, cities, and countries</a:t>
            </a:r>
            <a:r>
              <a:rPr lang="en-US" sz="3200" b="0" i="0" dirty="0">
                <a:solidFill>
                  <a:srgbClr val="242021"/>
                </a:solidFill>
                <a:effectLst/>
              </a:rPr>
              <a:t>.</a:t>
            </a:r>
            <a:endParaRPr lang="en-US" sz="3200" dirty="0">
              <a:effectLst/>
            </a:endParaRPr>
          </a:p>
          <a:p>
            <a:endParaRPr lang="en-US" sz="3200" b="0" i="1" dirty="0">
              <a:solidFill>
                <a:srgbClr val="242021"/>
              </a:solidFill>
              <a:effectLst/>
            </a:endParaRPr>
          </a:p>
          <a:p>
            <a:r>
              <a:rPr lang="en-US" sz="3200" b="0" i="1" dirty="0">
                <a:solidFill>
                  <a:srgbClr val="002060"/>
                </a:solidFill>
                <a:effectLst/>
              </a:rPr>
              <a:t>Example:</a:t>
            </a:r>
          </a:p>
          <a:p>
            <a:r>
              <a:rPr lang="en-US" sz="3200" b="0" i="1" dirty="0">
                <a:solidFill>
                  <a:srgbClr val="002060"/>
                </a:solidFill>
                <a:effectLst/>
              </a:rPr>
              <a:t>I visited </a:t>
            </a:r>
            <a:r>
              <a:rPr lang="en-US" sz="3200" b="0" i="1" dirty="0">
                <a:solidFill>
                  <a:srgbClr val="FF0000"/>
                </a:solidFill>
                <a:effectLst/>
              </a:rPr>
              <a:t>Paris</a:t>
            </a:r>
            <a:r>
              <a:rPr lang="en-US" sz="3200" b="0" i="1" dirty="0">
                <a:solidFill>
                  <a:srgbClr val="002060"/>
                </a:solidFill>
                <a:effectLst/>
              </a:rPr>
              <a:t> yesterday.</a:t>
            </a:r>
            <a:br>
              <a:rPr lang="en-US" sz="3200" b="0" i="1" dirty="0">
                <a:solidFill>
                  <a:srgbClr val="002060"/>
                </a:solidFill>
                <a:effectLst/>
              </a:rPr>
            </a:br>
            <a:r>
              <a:rPr lang="en-US" sz="3200" b="0" i="1" dirty="0">
                <a:solidFill>
                  <a:srgbClr val="002060"/>
                </a:solidFill>
                <a:effectLst/>
              </a:rPr>
              <a:t>I went to </a:t>
            </a:r>
            <a:r>
              <a:rPr lang="en-US" sz="3200" b="0" i="1" dirty="0">
                <a:solidFill>
                  <a:srgbClr val="FF0000"/>
                </a:solidFill>
                <a:effectLst/>
              </a:rPr>
              <a:t>Japan </a:t>
            </a:r>
            <a:r>
              <a:rPr lang="en-US" sz="3200" b="0" i="1" dirty="0">
                <a:solidFill>
                  <a:srgbClr val="002060"/>
                </a:solidFill>
                <a:effectLst/>
              </a:rPr>
              <a:t>last week.</a:t>
            </a:r>
            <a:endParaRPr lang="en-US" sz="3200" dirty="0">
              <a:solidFill>
                <a:srgbClr val="002060"/>
              </a:solidFill>
              <a:effectLst/>
            </a:endParaRP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B44F5C-BCE9-52F4-4724-F77F19540248}"/>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2A4C1F9-25C2-EF13-E498-175EFA4ECD88}"/>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45F4B69-5CCB-0310-0C8A-C253F7877AEF}"/>
              </a:ext>
            </a:extLst>
          </p:cNvPr>
          <p:cNvSpPr>
            <a:spLocks noChangeArrowheads="1"/>
          </p:cNvSpPr>
          <p:nvPr/>
        </p:nvSpPr>
        <p:spPr bwMode="auto">
          <a:xfrm>
            <a:off x="5308381" y="2830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2A3B2FB-5F7D-321D-3E43-8BDAD35F0991}"/>
              </a:ext>
            </a:extLst>
          </p:cNvPr>
          <p:cNvSpPr>
            <a:spLocks noChangeArrowheads="1"/>
          </p:cNvSpPr>
          <p:nvPr/>
        </p:nvSpPr>
        <p:spPr bwMode="auto">
          <a:xfrm>
            <a:off x="2266950" y="5122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7ECB460-1980-6ECA-3A6F-AD210CC9EFB4}"/>
              </a:ext>
            </a:extLst>
          </p:cNvPr>
          <p:cNvSpPr>
            <a:spLocks noChangeArrowheads="1"/>
          </p:cNvSpPr>
          <p:nvPr/>
        </p:nvSpPr>
        <p:spPr bwMode="auto">
          <a:xfrm>
            <a:off x="5362575"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5409552F-22B6-4422-934C-394F3EDDA748}"/>
              </a:ext>
            </a:extLst>
          </p:cNvPr>
          <p:cNvSpPr>
            <a:spLocks noChangeArrowheads="1"/>
          </p:cNvSpPr>
          <p:nvPr/>
        </p:nvSpPr>
        <p:spPr bwMode="auto">
          <a:xfrm>
            <a:off x="4824413" y="3621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E1196858-A402-0419-EE2A-B90A59AE1E90}"/>
              </a:ext>
            </a:extLst>
          </p:cNvPr>
          <p:cNvSpPr>
            <a:spLocks noChangeArrowheads="1"/>
          </p:cNvSpPr>
          <p:nvPr/>
        </p:nvSpPr>
        <p:spPr bwMode="auto">
          <a:xfrm>
            <a:off x="4819650"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9BACD3AB-CF17-CD70-00FC-A07565250B71}"/>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3">
            <a:extLst>
              <a:ext uri="{FF2B5EF4-FFF2-40B4-BE49-F238E27FC236}">
                <a16:creationId xmlns:a16="http://schemas.microsoft.com/office/drawing/2014/main" id="{40E2F0C1-4757-6800-4E5B-2A7583E98874}"/>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EF044292-E4D6-9DFD-4624-D6B8EC89A1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9581" y="443033"/>
            <a:ext cx="5492420" cy="744367"/>
          </a:xfrm>
          <a:prstGeom prst="rect">
            <a:avLst/>
          </a:prstGeom>
        </p:spPr>
      </p:pic>
      <p:sp>
        <p:nvSpPr>
          <p:cNvPr id="10" name="Rectangle 1">
            <a:extLst>
              <a:ext uri="{FF2B5EF4-FFF2-40B4-BE49-F238E27FC236}">
                <a16:creationId xmlns:a16="http://schemas.microsoft.com/office/drawing/2014/main" id="{1B3A7B8A-AF1A-5A19-4995-893FBACD53F7}"/>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4240815D-517B-52F3-81A7-B2CF88C13620}"/>
              </a:ext>
            </a:extLst>
          </p:cNvPr>
          <p:cNvSpPr>
            <a:spLocks noChangeArrowheads="1"/>
          </p:cNvSpPr>
          <p:nvPr/>
        </p:nvSpPr>
        <p:spPr bwMode="auto">
          <a:xfrm>
            <a:off x="4819650" y="378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
            <a:extLst>
              <a:ext uri="{FF2B5EF4-FFF2-40B4-BE49-F238E27FC236}">
                <a16:creationId xmlns:a16="http://schemas.microsoft.com/office/drawing/2014/main" id="{2731C6CB-8107-BD7F-F906-23867CB02582}"/>
              </a:ext>
            </a:extLst>
          </p:cNvPr>
          <p:cNvSpPr>
            <a:spLocks noChangeArrowheads="1"/>
          </p:cNvSpPr>
          <p:nvPr/>
        </p:nvSpPr>
        <p:spPr bwMode="auto">
          <a:xfrm>
            <a:off x="354806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382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B763F64-A8C0-4940-8871-54CF41F97FAD}"/>
              </a:ext>
            </a:extLst>
          </p:cNvPr>
          <p:cNvSpPr txBox="1"/>
          <p:nvPr/>
        </p:nvSpPr>
        <p:spPr>
          <a:xfrm>
            <a:off x="4477657" y="321578"/>
            <a:ext cx="2198914" cy="830997"/>
          </a:xfrm>
          <a:prstGeom prst="rect">
            <a:avLst/>
          </a:prstGeom>
          <a:noFill/>
        </p:spPr>
        <p:txBody>
          <a:bodyPr wrap="square" rtlCol="0">
            <a:spAutoFit/>
          </a:bodyPr>
          <a:lstStyle/>
          <a:p>
            <a:r>
              <a:rPr lang="en-US" sz="4800" b="1" dirty="0">
                <a:solidFill>
                  <a:srgbClr val="FF0000"/>
                </a:solidFill>
              </a:rPr>
              <a:t>Practice</a:t>
            </a:r>
          </a:p>
        </p:txBody>
      </p:sp>
      <p:pic>
        <p:nvPicPr>
          <p:cNvPr id="5" name="Picture 4">
            <a:extLst>
              <a:ext uri="{FF2B5EF4-FFF2-40B4-BE49-F238E27FC236}">
                <a16:creationId xmlns:a16="http://schemas.microsoft.com/office/drawing/2014/main" id="{AEB92B17-8A43-6129-B8A9-EEBE6D25B2C1}"/>
              </a:ext>
            </a:extLst>
          </p:cNvPr>
          <p:cNvPicPr>
            <a:picLocks noChangeAspect="1"/>
          </p:cNvPicPr>
          <p:nvPr/>
        </p:nvPicPr>
        <p:blipFill>
          <a:blip r:embed="rId3"/>
          <a:stretch>
            <a:fillRect/>
          </a:stretch>
        </p:blipFill>
        <p:spPr>
          <a:xfrm>
            <a:off x="238125" y="1252537"/>
            <a:ext cx="11715750" cy="4352925"/>
          </a:xfrm>
          <a:prstGeom prst="rect">
            <a:avLst/>
          </a:prstGeom>
        </p:spPr>
      </p:pic>
      <p:sp>
        <p:nvSpPr>
          <p:cNvPr id="4" name="TextBox 3">
            <a:extLst>
              <a:ext uri="{FF2B5EF4-FFF2-40B4-BE49-F238E27FC236}">
                <a16:creationId xmlns:a16="http://schemas.microsoft.com/office/drawing/2014/main" id="{26AF7F39-066C-6CB2-EE7B-D713A3394CEE}"/>
              </a:ext>
            </a:extLst>
          </p:cNvPr>
          <p:cNvSpPr txBox="1"/>
          <p:nvPr/>
        </p:nvSpPr>
        <p:spPr>
          <a:xfrm>
            <a:off x="6792683" y="2376140"/>
            <a:ext cx="899888" cy="584775"/>
          </a:xfrm>
          <a:prstGeom prst="rect">
            <a:avLst/>
          </a:prstGeom>
          <a:noFill/>
        </p:spPr>
        <p:txBody>
          <a:bodyPr wrap="square" rtlCol="0">
            <a:spAutoFit/>
          </a:bodyPr>
          <a:lstStyle/>
          <a:p>
            <a:r>
              <a:rPr lang="en-US" sz="3200" dirty="0">
                <a:solidFill>
                  <a:srgbClr val="FF0000"/>
                </a:solidFill>
              </a:rPr>
              <a:t>The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EEE5FE-5509-3C7A-9C83-8DFC408E5E03}"/>
                  </a:ext>
                </a:extLst>
              </p:cNvPr>
              <p:cNvSpPr txBox="1"/>
              <p:nvPr/>
            </p:nvSpPr>
            <p:spPr>
              <a:xfrm>
                <a:off x="3512457" y="2917374"/>
                <a:ext cx="595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panose="02040503050406030204" pitchFamily="18" charset="0"/>
                        </a:rPr>
                        <m:t>Ø</m:t>
                      </m:r>
                    </m:oMath>
                  </m:oMathPara>
                </a14:m>
                <a:endParaRPr lang="en-US" dirty="0"/>
              </a:p>
            </p:txBody>
          </p:sp>
        </mc:Choice>
        <mc:Fallback xmlns="">
          <p:sp>
            <p:nvSpPr>
              <p:cNvPr id="2" name="TextBox 1">
                <a:extLst>
                  <a:ext uri="{FF2B5EF4-FFF2-40B4-BE49-F238E27FC236}">
                    <a16:creationId xmlns:a16="http://schemas.microsoft.com/office/drawing/2014/main" id="{CDEEE5FE-5509-3C7A-9C83-8DFC408E5E03}"/>
                  </a:ext>
                </a:extLst>
              </p:cNvPr>
              <p:cNvSpPr txBox="1">
                <a:spLocks noRot="1" noChangeAspect="1" noMove="1" noResize="1" noEditPoints="1" noAdjustHandles="1" noChangeArrowheads="1" noChangeShapeType="1" noTextEdit="1"/>
              </p:cNvSpPr>
              <p:nvPr/>
            </p:nvSpPr>
            <p:spPr>
              <a:xfrm>
                <a:off x="3512457" y="2917374"/>
                <a:ext cx="595086"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B02A7F-48D7-9F7A-5A8C-7B9A15B45295}"/>
                  </a:ext>
                </a:extLst>
              </p:cNvPr>
              <p:cNvSpPr txBox="1"/>
              <p:nvPr/>
            </p:nvSpPr>
            <p:spPr>
              <a:xfrm>
                <a:off x="2793999" y="3325113"/>
                <a:ext cx="595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panose="02040503050406030204" pitchFamily="18" charset="0"/>
                        </a:rPr>
                        <m:t>Ø</m:t>
                      </m:r>
                    </m:oMath>
                  </m:oMathPara>
                </a14:m>
                <a:endParaRPr lang="en-US" dirty="0"/>
              </a:p>
            </p:txBody>
          </p:sp>
        </mc:Choice>
        <mc:Fallback xmlns="">
          <p:sp>
            <p:nvSpPr>
              <p:cNvPr id="6" name="TextBox 5">
                <a:extLst>
                  <a:ext uri="{FF2B5EF4-FFF2-40B4-BE49-F238E27FC236}">
                    <a16:creationId xmlns:a16="http://schemas.microsoft.com/office/drawing/2014/main" id="{7DB02A7F-48D7-9F7A-5A8C-7B9A15B45295}"/>
                  </a:ext>
                </a:extLst>
              </p:cNvPr>
              <p:cNvSpPr txBox="1">
                <a:spLocks noRot="1" noChangeAspect="1" noMove="1" noResize="1" noEditPoints="1" noAdjustHandles="1" noChangeArrowheads="1" noChangeShapeType="1" noTextEdit="1"/>
              </p:cNvSpPr>
              <p:nvPr/>
            </p:nvSpPr>
            <p:spPr>
              <a:xfrm>
                <a:off x="2793999" y="3325113"/>
                <a:ext cx="595086" cy="492443"/>
              </a:xfrm>
              <a:prstGeom prst="rect">
                <a:avLst/>
              </a:prstGeom>
              <a:blipFill>
                <a:blip r:embed="rId5"/>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7EFF93-42F9-82BA-B8C0-B0F196063162}"/>
              </a:ext>
            </a:extLst>
          </p:cNvPr>
          <p:cNvSpPr txBox="1"/>
          <p:nvPr/>
        </p:nvSpPr>
        <p:spPr>
          <a:xfrm>
            <a:off x="3062513" y="3775876"/>
            <a:ext cx="899888" cy="584775"/>
          </a:xfrm>
          <a:prstGeom prst="rect">
            <a:avLst/>
          </a:prstGeom>
          <a:noFill/>
        </p:spPr>
        <p:txBody>
          <a:bodyPr wrap="square" rtlCol="0">
            <a:spAutoFit/>
          </a:bodyPr>
          <a:lstStyle/>
          <a:p>
            <a:r>
              <a:rPr lang="en-US" sz="3200" dirty="0">
                <a:solidFill>
                  <a:srgbClr val="FF0000"/>
                </a:solidFill>
              </a:rPr>
              <a:t>an</a:t>
            </a:r>
          </a:p>
        </p:txBody>
      </p:sp>
      <p:sp>
        <p:nvSpPr>
          <p:cNvPr id="8" name="TextBox 7">
            <a:extLst>
              <a:ext uri="{FF2B5EF4-FFF2-40B4-BE49-F238E27FC236}">
                <a16:creationId xmlns:a16="http://schemas.microsoft.com/office/drawing/2014/main" id="{3476EE28-7AF4-FEA4-A39C-211D125208D0}"/>
              </a:ext>
            </a:extLst>
          </p:cNvPr>
          <p:cNvSpPr txBox="1"/>
          <p:nvPr/>
        </p:nvSpPr>
        <p:spPr>
          <a:xfrm>
            <a:off x="1200375" y="4212197"/>
            <a:ext cx="899888" cy="584775"/>
          </a:xfrm>
          <a:prstGeom prst="rect">
            <a:avLst/>
          </a:prstGeom>
          <a:noFill/>
        </p:spPr>
        <p:txBody>
          <a:bodyPr wrap="square" rtlCol="0">
            <a:spAutoFit/>
          </a:bodyPr>
          <a:lstStyle/>
          <a:p>
            <a:r>
              <a:rPr lang="en-US" sz="3200" dirty="0">
                <a:solidFill>
                  <a:srgbClr val="FF0000"/>
                </a:solidFill>
              </a:rPr>
              <a:t>The</a:t>
            </a:r>
          </a:p>
        </p:txBody>
      </p:sp>
      <p:sp>
        <p:nvSpPr>
          <p:cNvPr id="9" name="TextBox 8">
            <a:extLst>
              <a:ext uri="{FF2B5EF4-FFF2-40B4-BE49-F238E27FC236}">
                <a16:creationId xmlns:a16="http://schemas.microsoft.com/office/drawing/2014/main" id="{E4B2AA5B-313D-A131-1DCB-7957A39AC6C7}"/>
              </a:ext>
            </a:extLst>
          </p:cNvPr>
          <p:cNvSpPr txBox="1"/>
          <p:nvPr/>
        </p:nvSpPr>
        <p:spPr>
          <a:xfrm>
            <a:off x="4477657" y="4707265"/>
            <a:ext cx="899888" cy="584775"/>
          </a:xfrm>
          <a:prstGeom prst="rect">
            <a:avLst/>
          </a:prstGeom>
          <a:noFill/>
        </p:spPr>
        <p:txBody>
          <a:bodyPr wrap="square" rtlCol="0">
            <a:spAutoFit/>
          </a:bodyPr>
          <a:lstStyle/>
          <a:p>
            <a:r>
              <a:rPr lang="en-US" sz="3200" dirty="0">
                <a:solidFill>
                  <a:srgbClr val="FF0000"/>
                </a:solidFill>
              </a:rPr>
              <a:t>the</a:t>
            </a:r>
          </a:p>
        </p:txBody>
      </p:sp>
      <p:cxnSp>
        <p:nvCxnSpPr>
          <p:cNvPr id="11" name="Straight Connector 10">
            <a:extLst>
              <a:ext uri="{FF2B5EF4-FFF2-40B4-BE49-F238E27FC236}">
                <a16:creationId xmlns:a16="http://schemas.microsoft.com/office/drawing/2014/main" id="{0668412C-0788-3E66-2A5F-0B4953D59D3B}"/>
              </a:ext>
            </a:extLst>
          </p:cNvPr>
          <p:cNvCxnSpPr>
            <a:cxnSpLocks/>
          </p:cNvCxnSpPr>
          <p:nvPr/>
        </p:nvCxnSpPr>
        <p:spPr>
          <a:xfrm>
            <a:off x="3643086" y="1640114"/>
            <a:ext cx="113211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B012B5F4-DD13-42CC-6528-DECB39DF44C5}"/>
              </a:ext>
            </a:extLst>
          </p:cNvPr>
          <p:cNvCxnSpPr>
            <a:cxnSpLocks/>
          </p:cNvCxnSpPr>
          <p:nvPr/>
        </p:nvCxnSpPr>
        <p:spPr>
          <a:xfrm>
            <a:off x="5769429" y="1640114"/>
            <a:ext cx="1473198"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973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225690-82DC-4B53-99E5-8C8AD139C022}"/>
              </a:ext>
            </a:extLst>
          </p:cNvPr>
          <p:cNvSpPr txBox="1"/>
          <p:nvPr/>
        </p:nvSpPr>
        <p:spPr>
          <a:xfrm>
            <a:off x="4477657" y="194168"/>
            <a:ext cx="2198914" cy="769441"/>
          </a:xfrm>
          <a:prstGeom prst="rect">
            <a:avLst/>
          </a:prstGeom>
          <a:noFill/>
        </p:spPr>
        <p:txBody>
          <a:bodyPr wrap="square" rtlCol="0">
            <a:spAutoFit/>
          </a:bodyPr>
          <a:lstStyle/>
          <a:p>
            <a:r>
              <a:rPr lang="en-US" sz="4400" b="1" dirty="0">
                <a:solidFill>
                  <a:srgbClr val="FF0000"/>
                </a:solidFill>
              </a:rPr>
              <a:t>Practice</a:t>
            </a:r>
          </a:p>
        </p:txBody>
      </p:sp>
      <p:sp>
        <p:nvSpPr>
          <p:cNvPr id="5" name="TextBox 4">
            <a:extLst>
              <a:ext uri="{FF2B5EF4-FFF2-40B4-BE49-F238E27FC236}">
                <a16:creationId xmlns:a16="http://schemas.microsoft.com/office/drawing/2014/main" id="{E6FDE533-E420-F0D1-7F8B-2EAADD4352B8}"/>
              </a:ext>
            </a:extLst>
          </p:cNvPr>
          <p:cNvSpPr txBox="1"/>
          <p:nvPr/>
        </p:nvSpPr>
        <p:spPr>
          <a:xfrm>
            <a:off x="174172" y="873023"/>
            <a:ext cx="11480800" cy="1200329"/>
          </a:xfrm>
          <a:prstGeom prst="rect">
            <a:avLst/>
          </a:prstGeom>
          <a:noFill/>
        </p:spPr>
        <p:txBody>
          <a:bodyPr wrap="square">
            <a:spAutoFit/>
          </a:bodyPr>
          <a:lstStyle/>
          <a:p>
            <a:r>
              <a:rPr lang="en-US" sz="3600" b="1" i="0" dirty="0">
                <a:solidFill>
                  <a:srgbClr val="002060"/>
                </a:solidFill>
                <a:effectLst/>
              </a:rPr>
              <a:t>c. Match the articles in Task b. with their uses. Write the numbers 1–7 in the blanks.</a:t>
            </a:r>
            <a:r>
              <a:rPr lang="en-US" sz="3600" dirty="0">
                <a:solidFill>
                  <a:srgbClr val="002060"/>
                </a:solidFill>
              </a:rPr>
              <a:t> </a:t>
            </a:r>
          </a:p>
        </p:txBody>
      </p:sp>
      <p:sp>
        <p:nvSpPr>
          <p:cNvPr id="7" name="TextBox 6">
            <a:extLst>
              <a:ext uri="{FF2B5EF4-FFF2-40B4-BE49-F238E27FC236}">
                <a16:creationId xmlns:a16="http://schemas.microsoft.com/office/drawing/2014/main" id="{5F0FA125-B676-7173-7790-B1DE0525979B}"/>
              </a:ext>
            </a:extLst>
          </p:cNvPr>
          <p:cNvSpPr txBox="1"/>
          <p:nvPr/>
        </p:nvSpPr>
        <p:spPr>
          <a:xfrm>
            <a:off x="1162957" y="2405729"/>
            <a:ext cx="9503229" cy="3539430"/>
          </a:xfrm>
          <a:prstGeom prst="rect">
            <a:avLst/>
          </a:prstGeom>
          <a:noFill/>
        </p:spPr>
        <p:txBody>
          <a:bodyPr wrap="square">
            <a:spAutoFit/>
          </a:bodyPr>
          <a:lstStyle/>
          <a:p>
            <a:r>
              <a:rPr lang="en-US" sz="3200" b="0" i="0" dirty="0">
                <a:solidFill>
                  <a:srgbClr val="242021"/>
                </a:solidFill>
                <a:effectLst/>
              </a:rPr>
              <a:t>___ there's only one</a:t>
            </a:r>
            <a:br>
              <a:rPr lang="en-US" sz="3200" b="0" i="0" dirty="0">
                <a:solidFill>
                  <a:srgbClr val="242021"/>
                </a:solidFill>
                <a:effectLst/>
              </a:rPr>
            </a:br>
            <a:r>
              <a:rPr lang="en-US" sz="3200" b="0" i="0" dirty="0">
                <a:solidFill>
                  <a:srgbClr val="242021"/>
                </a:solidFill>
                <a:effectLst/>
              </a:rPr>
              <a:t>___ it was mentioned before</a:t>
            </a:r>
            <a:br>
              <a:rPr lang="en-US" sz="3200" b="0" i="0" dirty="0">
                <a:solidFill>
                  <a:srgbClr val="242021"/>
                </a:solidFill>
                <a:effectLst/>
              </a:rPr>
            </a:br>
            <a:r>
              <a:rPr lang="en-US" sz="3200" b="0" i="0" dirty="0">
                <a:solidFill>
                  <a:srgbClr val="242021"/>
                </a:solidFill>
                <a:effectLst/>
              </a:rPr>
              <a:t>___ talking about things in general</a:t>
            </a:r>
            <a:br>
              <a:rPr lang="en-US" sz="3200" b="0" i="0" dirty="0">
                <a:solidFill>
                  <a:srgbClr val="242021"/>
                </a:solidFill>
                <a:effectLst/>
              </a:rPr>
            </a:br>
            <a:r>
              <a:rPr lang="en-US" sz="3200" b="0" i="0" dirty="0">
                <a:solidFill>
                  <a:srgbClr val="242021"/>
                </a:solidFill>
                <a:effectLst/>
              </a:rPr>
              <a:t>___ before names of people, countries, cities, towns</a:t>
            </a:r>
          </a:p>
          <a:p>
            <a:r>
              <a:rPr lang="en-US" sz="3200" b="0" i="0" dirty="0">
                <a:solidFill>
                  <a:srgbClr val="242021"/>
                </a:solidFill>
                <a:effectLst/>
              </a:rPr>
              <a:t>___ talking about sports, games, meals, school subjects</a:t>
            </a:r>
            <a:br>
              <a:rPr lang="en-US" sz="3200" b="0" i="0" dirty="0">
                <a:solidFill>
                  <a:srgbClr val="242021"/>
                </a:solidFill>
                <a:effectLst/>
              </a:rPr>
            </a:br>
            <a:r>
              <a:rPr lang="en-US" sz="3200" b="0" i="0" dirty="0">
                <a:solidFill>
                  <a:srgbClr val="242021"/>
                </a:solidFill>
                <a:effectLst/>
              </a:rPr>
              <a:t>___ saying which one we mean later in the sentence</a:t>
            </a:r>
            <a:br>
              <a:rPr lang="en-US" sz="3200" b="0" i="0" dirty="0">
                <a:solidFill>
                  <a:srgbClr val="242021"/>
                </a:solidFill>
                <a:effectLst/>
              </a:rPr>
            </a:br>
            <a:r>
              <a:rPr lang="en-US" sz="3200" b="0" i="0" dirty="0">
                <a:solidFill>
                  <a:srgbClr val="242021"/>
                </a:solidFill>
                <a:effectLst/>
              </a:rPr>
              <a:t>___ one thing that isn't specific</a:t>
            </a:r>
            <a:r>
              <a:rPr lang="en-US" sz="3200" dirty="0"/>
              <a:t> </a:t>
            </a:r>
          </a:p>
        </p:txBody>
      </p:sp>
      <p:sp>
        <p:nvSpPr>
          <p:cNvPr id="6" name="TextBox 5">
            <a:extLst>
              <a:ext uri="{FF2B5EF4-FFF2-40B4-BE49-F238E27FC236}">
                <a16:creationId xmlns:a16="http://schemas.microsoft.com/office/drawing/2014/main" id="{B7E1217E-46B1-DEE2-1250-2A0C3852E740}"/>
              </a:ext>
            </a:extLst>
          </p:cNvPr>
          <p:cNvSpPr txBox="1"/>
          <p:nvPr/>
        </p:nvSpPr>
        <p:spPr>
          <a:xfrm>
            <a:off x="1351641" y="2376140"/>
            <a:ext cx="651329" cy="646331"/>
          </a:xfrm>
          <a:prstGeom prst="rect">
            <a:avLst/>
          </a:prstGeom>
          <a:noFill/>
        </p:spPr>
        <p:txBody>
          <a:bodyPr wrap="square" rtlCol="0">
            <a:spAutoFit/>
          </a:bodyPr>
          <a:lstStyle/>
          <a:p>
            <a:r>
              <a:rPr lang="en-US" sz="3600" b="1" dirty="0">
                <a:solidFill>
                  <a:srgbClr val="FF0000"/>
                </a:solidFill>
              </a:rPr>
              <a:t>7</a:t>
            </a:r>
          </a:p>
        </p:txBody>
      </p:sp>
      <p:sp>
        <p:nvSpPr>
          <p:cNvPr id="8" name="TextBox 7">
            <a:extLst>
              <a:ext uri="{FF2B5EF4-FFF2-40B4-BE49-F238E27FC236}">
                <a16:creationId xmlns:a16="http://schemas.microsoft.com/office/drawing/2014/main" id="{1996B67E-FE3B-15D2-CC3D-60E3D5B08862}"/>
              </a:ext>
            </a:extLst>
          </p:cNvPr>
          <p:cNvSpPr txBox="1"/>
          <p:nvPr/>
        </p:nvSpPr>
        <p:spPr>
          <a:xfrm>
            <a:off x="1351641" y="2888364"/>
            <a:ext cx="651329" cy="646331"/>
          </a:xfrm>
          <a:prstGeom prst="rect">
            <a:avLst/>
          </a:prstGeom>
          <a:noFill/>
        </p:spPr>
        <p:txBody>
          <a:bodyPr wrap="square" rtlCol="0">
            <a:spAutoFit/>
          </a:bodyPr>
          <a:lstStyle/>
          <a:p>
            <a:r>
              <a:rPr lang="en-US" sz="3600" b="1" dirty="0">
                <a:solidFill>
                  <a:srgbClr val="FF0000"/>
                </a:solidFill>
              </a:rPr>
              <a:t>2</a:t>
            </a:r>
          </a:p>
        </p:txBody>
      </p:sp>
      <p:sp>
        <p:nvSpPr>
          <p:cNvPr id="9" name="TextBox 8">
            <a:extLst>
              <a:ext uri="{FF2B5EF4-FFF2-40B4-BE49-F238E27FC236}">
                <a16:creationId xmlns:a16="http://schemas.microsoft.com/office/drawing/2014/main" id="{E97186F2-C5BB-CF45-9AB4-C1871148A02D}"/>
              </a:ext>
            </a:extLst>
          </p:cNvPr>
          <p:cNvSpPr txBox="1"/>
          <p:nvPr/>
        </p:nvSpPr>
        <p:spPr>
          <a:xfrm>
            <a:off x="1351641" y="3370999"/>
            <a:ext cx="651329" cy="646331"/>
          </a:xfrm>
          <a:prstGeom prst="rect">
            <a:avLst/>
          </a:prstGeom>
          <a:noFill/>
        </p:spPr>
        <p:txBody>
          <a:bodyPr wrap="square" rtlCol="0">
            <a:spAutoFit/>
          </a:bodyPr>
          <a:lstStyle/>
          <a:p>
            <a:r>
              <a:rPr lang="en-US" sz="3600" b="1" dirty="0">
                <a:solidFill>
                  <a:srgbClr val="FF0000"/>
                </a:solidFill>
              </a:rPr>
              <a:t>4</a:t>
            </a:r>
          </a:p>
        </p:txBody>
      </p:sp>
      <p:sp>
        <p:nvSpPr>
          <p:cNvPr id="10" name="TextBox 9">
            <a:extLst>
              <a:ext uri="{FF2B5EF4-FFF2-40B4-BE49-F238E27FC236}">
                <a16:creationId xmlns:a16="http://schemas.microsoft.com/office/drawing/2014/main" id="{8C8B019D-888A-45C0-9BF8-ABE9EE98FA04}"/>
              </a:ext>
            </a:extLst>
          </p:cNvPr>
          <p:cNvSpPr txBox="1"/>
          <p:nvPr/>
        </p:nvSpPr>
        <p:spPr>
          <a:xfrm>
            <a:off x="1374316" y="3817258"/>
            <a:ext cx="651329" cy="646331"/>
          </a:xfrm>
          <a:prstGeom prst="rect">
            <a:avLst/>
          </a:prstGeom>
          <a:noFill/>
        </p:spPr>
        <p:txBody>
          <a:bodyPr wrap="square" rtlCol="0">
            <a:spAutoFit/>
          </a:bodyPr>
          <a:lstStyle/>
          <a:p>
            <a:r>
              <a:rPr lang="en-US" sz="3600" b="1" dirty="0">
                <a:solidFill>
                  <a:srgbClr val="FF0000"/>
                </a:solidFill>
              </a:rPr>
              <a:t>3</a:t>
            </a:r>
          </a:p>
        </p:txBody>
      </p:sp>
      <p:sp>
        <p:nvSpPr>
          <p:cNvPr id="11" name="TextBox 10">
            <a:extLst>
              <a:ext uri="{FF2B5EF4-FFF2-40B4-BE49-F238E27FC236}">
                <a16:creationId xmlns:a16="http://schemas.microsoft.com/office/drawing/2014/main" id="{BA5919A5-9C88-84A8-AD8C-233F40AF205E}"/>
              </a:ext>
            </a:extLst>
          </p:cNvPr>
          <p:cNvSpPr txBox="1"/>
          <p:nvPr/>
        </p:nvSpPr>
        <p:spPr>
          <a:xfrm>
            <a:off x="1367965" y="4299893"/>
            <a:ext cx="651329" cy="646331"/>
          </a:xfrm>
          <a:prstGeom prst="rect">
            <a:avLst/>
          </a:prstGeom>
          <a:noFill/>
        </p:spPr>
        <p:txBody>
          <a:bodyPr wrap="square" rtlCol="0">
            <a:spAutoFit/>
          </a:bodyPr>
          <a:lstStyle/>
          <a:p>
            <a:r>
              <a:rPr lang="en-US" sz="3600" b="1" dirty="0">
                <a:solidFill>
                  <a:srgbClr val="FF0000"/>
                </a:solidFill>
              </a:rPr>
              <a:t>1</a:t>
            </a:r>
          </a:p>
        </p:txBody>
      </p:sp>
      <p:sp>
        <p:nvSpPr>
          <p:cNvPr id="12" name="TextBox 11">
            <a:extLst>
              <a:ext uri="{FF2B5EF4-FFF2-40B4-BE49-F238E27FC236}">
                <a16:creationId xmlns:a16="http://schemas.microsoft.com/office/drawing/2014/main" id="{90316DA4-B59F-7060-F73B-0A4023DE2AF3}"/>
              </a:ext>
            </a:extLst>
          </p:cNvPr>
          <p:cNvSpPr txBox="1"/>
          <p:nvPr/>
        </p:nvSpPr>
        <p:spPr>
          <a:xfrm>
            <a:off x="1374315" y="4834377"/>
            <a:ext cx="651329" cy="710964"/>
          </a:xfrm>
          <a:prstGeom prst="rect">
            <a:avLst/>
          </a:prstGeom>
          <a:noFill/>
        </p:spPr>
        <p:txBody>
          <a:bodyPr wrap="square" rtlCol="0">
            <a:spAutoFit/>
          </a:bodyPr>
          <a:lstStyle/>
          <a:p>
            <a:r>
              <a:rPr lang="en-US" sz="3600" b="1" dirty="0">
                <a:solidFill>
                  <a:srgbClr val="FF0000"/>
                </a:solidFill>
              </a:rPr>
              <a:t>6</a:t>
            </a:r>
          </a:p>
        </p:txBody>
      </p:sp>
      <p:sp>
        <p:nvSpPr>
          <p:cNvPr id="13" name="TextBox 12">
            <a:extLst>
              <a:ext uri="{FF2B5EF4-FFF2-40B4-BE49-F238E27FC236}">
                <a16:creationId xmlns:a16="http://schemas.microsoft.com/office/drawing/2014/main" id="{FEDA68E2-6DBB-282A-6957-0C84F33E13F8}"/>
              </a:ext>
            </a:extLst>
          </p:cNvPr>
          <p:cNvSpPr txBox="1"/>
          <p:nvPr/>
        </p:nvSpPr>
        <p:spPr>
          <a:xfrm>
            <a:off x="1367965" y="5319340"/>
            <a:ext cx="651329" cy="646331"/>
          </a:xfrm>
          <a:prstGeom prst="rect">
            <a:avLst/>
          </a:prstGeom>
          <a:noFill/>
        </p:spPr>
        <p:txBody>
          <a:bodyPr wrap="square" rtlCol="0">
            <a:spAutoFit/>
          </a:bodyPr>
          <a:lstStyle/>
          <a:p>
            <a:r>
              <a:rPr lang="en-US" sz="3600" b="1" dirty="0">
                <a:solidFill>
                  <a:srgbClr val="FF0000"/>
                </a:solidFill>
              </a:rPr>
              <a:t>5</a:t>
            </a:r>
          </a:p>
        </p:txBody>
      </p:sp>
    </p:spTree>
    <p:extLst>
      <p:ext uri="{BB962C8B-B14F-4D97-AF65-F5344CB8AC3E}">
        <p14:creationId xmlns:p14="http://schemas.microsoft.com/office/powerpoint/2010/main" val="146692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3" y="351066"/>
            <a:ext cx="2771775" cy="57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More Practice WB, P. 51</a:t>
            </a:r>
          </a:p>
        </p:txBody>
      </p:sp>
      <p:pic>
        <p:nvPicPr>
          <p:cNvPr id="4" name="Picture 3">
            <a:extLst>
              <a:ext uri="{FF2B5EF4-FFF2-40B4-BE49-F238E27FC236}">
                <a16:creationId xmlns:a16="http://schemas.microsoft.com/office/drawing/2014/main" id="{7A087826-F42D-CFD7-0C3C-FBB243CD3166}"/>
              </a:ext>
            </a:extLst>
          </p:cNvPr>
          <p:cNvPicPr>
            <a:picLocks noChangeAspect="1"/>
          </p:cNvPicPr>
          <p:nvPr/>
        </p:nvPicPr>
        <p:blipFill>
          <a:blip r:embed="rId3"/>
          <a:stretch>
            <a:fillRect/>
          </a:stretch>
        </p:blipFill>
        <p:spPr>
          <a:xfrm>
            <a:off x="-1" y="1057957"/>
            <a:ext cx="12157599" cy="4675188"/>
          </a:xfrm>
          <a:prstGeom prst="rect">
            <a:avLst/>
          </a:prstGeom>
        </p:spPr>
      </p:pic>
      <p:sp>
        <p:nvSpPr>
          <p:cNvPr id="5" name="Oval 4">
            <a:extLst>
              <a:ext uri="{FF2B5EF4-FFF2-40B4-BE49-F238E27FC236}">
                <a16:creationId xmlns:a16="http://schemas.microsoft.com/office/drawing/2014/main" id="{8C21D3BC-F3FF-6500-E537-AD5BF0C5C0FF}"/>
              </a:ext>
            </a:extLst>
          </p:cNvPr>
          <p:cNvSpPr/>
          <p:nvPr/>
        </p:nvSpPr>
        <p:spPr>
          <a:xfrm>
            <a:off x="1317509" y="2772229"/>
            <a:ext cx="369890" cy="391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FDF5D0-E0A2-0934-451D-BCC25E04D3C7}"/>
              </a:ext>
            </a:extLst>
          </p:cNvPr>
          <p:cNvSpPr/>
          <p:nvPr/>
        </p:nvSpPr>
        <p:spPr>
          <a:xfrm>
            <a:off x="827313" y="3069771"/>
            <a:ext cx="519224" cy="4934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7FAD15F-FAF6-5440-BEEB-737DE7A96731}"/>
              </a:ext>
            </a:extLst>
          </p:cNvPr>
          <p:cNvSpPr/>
          <p:nvPr/>
        </p:nvSpPr>
        <p:spPr>
          <a:xfrm>
            <a:off x="798285" y="3606800"/>
            <a:ext cx="259612" cy="3991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130758-B4B4-12A8-CC35-8E5AA72BB94D}"/>
              </a:ext>
            </a:extLst>
          </p:cNvPr>
          <p:cNvSpPr/>
          <p:nvPr/>
        </p:nvSpPr>
        <p:spPr>
          <a:xfrm>
            <a:off x="7235371" y="3889829"/>
            <a:ext cx="519224" cy="609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019E97-B873-0CE8-D86B-C2902C972C1B}"/>
              </a:ext>
            </a:extLst>
          </p:cNvPr>
          <p:cNvSpPr/>
          <p:nvPr/>
        </p:nvSpPr>
        <p:spPr>
          <a:xfrm>
            <a:off x="2039256" y="4441374"/>
            <a:ext cx="259612" cy="3991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6527FEC-58AF-F3A6-4A4B-44999071D7AD}"/>
              </a:ext>
            </a:extLst>
          </p:cNvPr>
          <p:cNvSpPr/>
          <p:nvPr/>
        </p:nvSpPr>
        <p:spPr>
          <a:xfrm>
            <a:off x="4208318" y="4840517"/>
            <a:ext cx="378195" cy="3991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A8EACB1-847F-3F1C-AE3C-EE934727B22A}"/>
              </a:ext>
            </a:extLst>
          </p:cNvPr>
          <p:cNvSpPr/>
          <p:nvPr/>
        </p:nvSpPr>
        <p:spPr>
          <a:xfrm>
            <a:off x="1958193" y="5239660"/>
            <a:ext cx="259612" cy="4934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8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0"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 y="342900"/>
            <a:ext cx="1871230" cy="57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More Practice </a:t>
            </a:r>
          </a:p>
          <a:p>
            <a:r>
              <a:rPr lang="en-US" sz="2000" b="1" dirty="0"/>
              <a:t>WB, P. 51</a:t>
            </a:r>
          </a:p>
        </p:txBody>
      </p:sp>
      <p:pic>
        <p:nvPicPr>
          <p:cNvPr id="5" name="Picture 4">
            <a:extLst>
              <a:ext uri="{FF2B5EF4-FFF2-40B4-BE49-F238E27FC236}">
                <a16:creationId xmlns:a16="http://schemas.microsoft.com/office/drawing/2014/main" id="{FDFBF712-8C22-07CC-9EC5-B642044B6D72}"/>
              </a:ext>
            </a:extLst>
          </p:cNvPr>
          <p:cNvPicPr>
            <a:picLocks noChangeAspect="1"/>
          </p:cNvPicPr>
          <p:nvPr/>
        </p:nvPicPr>
        <p:blipFill>
          <a:blip r:embed="rId3"/>
          <a:stretch>
            <a:fillRect/>
          </a:stretch>
        </p:blipFill>
        <p:spPr>
          <a:xfrm>
            <a:off x="0" y="1058636"/>
            <a:ext cx="12316185" cy="4500336"/>
          </a:xfrm>
          <a:prstGeom prst="rect">
            <a:avLst/>
          </a:prstGeom>
        </p:spPr>
      </p:pic>
      <p:sp>
        <p:nvSpPr>
          <p:cNvPr id="6" name="TextBox 5">
            <a:extLst>
              <a:ext uri="{FF2B5EF4-FFF2-40B4-BE49-F238E27FC236}">
                <a16:creationId xmlns:a16="http://schemas.microsoft.com/office/drawing/2014/main" id="{E0589C84-5139-C677-6ACF-F3B5B2D0470A}"/>
              </a:ext>
            </a:extLst>
          </p:cNvPr>
          <p:cNvSpPr txBox="1"/>
          <p:nvPr/>
        </p:nvSpPr>
        <p:spPr>
          <a:xfrm>
            <a:off x="1915883" y="1911682"/>
            <a:ext cx="899888" cy="646331"/>
          </a:xfrm>
          <a:prstGeom prst="rect">
            <a:avLst/>
          </a:prstGeom>
          <a:noFill/>
        </p:spPr>
        <p:txBody>
          <a:bodyPr wrap="square" rtlCol="0">
            <a:spAutoFit/>
          </a:bodyPr>
          <a:lstStyle/>
          <a:p>
            <a:r>
              <a:rPr lang="en-US" sz="3600" dirty="0">
                <a:solidFill>
                  <a:srgbClr val="FF0000"/>
                </a:solidFill>
              </a:rPr>
              <a:t>the</a:t>
            </a:r>
          </a:p>
        </p:txBody>
      </p:sp>
      <p:sp>
        <p:nvSpPr>
          <p:cNvPr id="7" name="TextBox 6">
            <a:extLst>
              <a:ext uri="{FF2B5EF4-FFF2-40B4-BE49-F238E27FC236}">
                <a16:creationId xmlns:a16="http://schemas.microsoft.com/office/drawing/2014/main" id="{6F1427B7-269A-0936-0E6E-F901FF8A0C72}"/>
              </a:ext>
            </a:extLst>
          </p:cNvPr>
          <p:cNvSpPr txBox="1"/>
          <p:nvPr/>
        </p:nvSpPr>
        <p:spPr>
          <a:xfrm>
            <a:off x="2525484" y="2376140"/>
            <a:ext cx="449944" cy="646331"/>
          </a:xfrm>
          <a:prstGeom prst="rect">
            <a:avLst/>
          </a:prstGeom>
          <a:noFill/>
        </p:spPr>
        <p:txBody>
          <a:bodyPr wrap="square" rtlCol="0">
            <a:spAutoFit/>
          </a:bodyPr>
          <a:lstStyle/>
          <a:p>
            <a:r>
              <a:rPr lang="en-US" sz="3600" dirty="0">
                <a:solidFill>
                  <a:srgbClr val="FF0000"/>
                </a:solidFill>
              </a:rPr>
              <a:t>a</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85B65D-8752-AF89-3209-B342FBB4DBD2}"/>
                  </a:ext>
                </a:extLst>
              </p:cNvPr>
              <p:cNvSpPr txBox="1"/>
              <p:nvPr/>
            </p:nvSpPr>
            <p:spPr>
              <a:xfrm>
                <a:off x="2815771" y="2966927"/>
                <a:ext cx="595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panose="02040503050406030204" pitchFamily="18" charset="0"/>
                        </a:rPr>
                        <m:t>Ø</m:t>
                      </m:r>
                    </m:oMath>
                  </m:oMathPara>
                </a14:m>
                <a:endParaRPr lang="en-US" dirty="0"/>
              </a:p>
            </p:txBody>
          </p:sp>
        </mc:Choice>
        <mc:Fallback xmlns="">
          <p:sp>
            <p:nvSpPr>
              <p:cNvPr id="8" name="TextBox 7">
                <a:extLst>
                  <a:ext uri="{FF2B5EF4-FFF2-40B4-BE49-F238E27FC236}">
                    <a16:creationId xmlns:a16="http://schemas.microsoft.com/office/drawing/2014/main" id="{8B85B65D-8752-AF89-3209-B342FBB4DBD2}"/>
                  </a:ext>
                </a:extLst>
              </p:cNvPr>
              <p:cNvSpPr txBox="1">
                <a:spLocks noRot="1" noChangeAspect="1" noMove="1" noResize="1" noEditPoints="1" noAdjustHandles="1" noChangeArrowheads="1" noChangeShapeType="1" noTextEdit="1"/>
              </p:cNvSpPr>
              <p:nvPr/>
            </p:nvSpPr>
            <p:spPr>
              <a:xfrm>
                <a:off x="2815771" y="2966927"/>
                <a:ext cx="595086"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BC91E9-68B4-F938-94C2-5A2A467FB244}"/>
                  </a:ext>
                </a:extLst>
              </p:cNvPr>
              <p:cNvSpPr txBox="1"/>
              <p:nvPr/>
            </p:nvSpPr>
            <p:spPr>
              <a:xfrm>
                <a:off x="965199" y="3443514"/>
                <a:ext cx="595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panose="02040503050406030204" pitchFamily="18" charset="0"/>
                        </a:rPr>
                        <m:t>Ø</m:t>
                      </m:r>
                    </m:oMath>
                  </m:oMathPara>
                </a14:m>
                <a:endParaRPr lang="en-US" dirty="0"/>
              </a:p>
            </p:txBody>
          </p:sp>
        </mc:Choice>
        <mc:Fallback xmlns="">
          <p:sp>
            <p:nvSpPr>
              <p:cNvPr id="9" name="TextBox 8">
                <a:extLst>
                  <a:ext uri="{FF2B5EF4-FFF2-40B4-BE49-F238E27FC236}">
                    <a16:creationId xmlns:a16="http://schemas.microsoft.com/office/drawing/2014/main" id="{5CBC91E9-68B4-F938-94C2-5A2A467FB244}"/>
                  </a:ext>
                </a:extLst>
              </p:cNvPr>
              <p:cNvSpPr txBox="1">
                <a:spLocks noRot="1" noChangeAspect="1" noMove="1" noResize="1" noEditPoints="1" noAdjustHandles="1" noChangeArrowheads="1" noChangeShapeType="1" noTextEdit="1"/>
              </p:cNvSpPr>
              <p:nvPr/>
            </p:nvSpPr>
            <p:spPr>
              <a:xfrm>
                <a:off x="965199" y="3443514"/>
                <a:ext cx="595086"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7819860-BE8B-9BC6-BB95-C046BD8A81E7}"/>
                  </a:ext>
                </a:extLst>
              </p:cNvPr>
              <p:cNvSpPr txBox="1"/>
              <p:nvPr/>
            </p:nvSpPr>
            <p:spPr>
              <a:xfrm>
                <a:off x="1792512" y="3954100"/>
                <a:ext cx="595086"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panose="02040503050406030204" pitchFamily="18" charset="0"/>
                        </a:rPr>
                        <m:t>Ø</m:t>
                      </m:r>
                    </m:oMath>
                  </m:oMathPara>
                </a14:m>
                <a:endParaRPr lang="en-US" dirty="0"/>
              </a:p>
            </p:txBody>
          </p:sp>
        </mc:Choice>
        <mc:Fallback xmlns="">
          <p:sp>
            <p:nvSpPr>
              <p:cNvPr id="10" name="TextBox 9">
                <a:extLst>
                  <a:ext uri="{FF2B5EF4-FFF2-40B4-BE49-F238E27FC236}">
                    <a16:creationId xmlns:a16="http://schemas.microsoft.com/office/drawing/2014/main" id="{F7819860-BE8B-9BC6-BB95-C046BD8A81E7}"/>
                  </a:ext>
                </a:extLst>
              </p:cNvPr>
              <p:cNvSpPr txBox="1">
                <a:spLocks noRot="1" noChangeAspect="1" noMove="1" noResize="1" noEditPoints="1" noAdjustHandles="1" noChangeArrowheads="1" noChangeShapeType="1" noTextEdit="1"/>
              </p:cNvSpPr>
              <p:nvPr/>
            </p:nvSpPr>
            <p:spPr>
              <a:xfrm>
                <a:off x="1792512" y="3954100"/>
                <a:ext cx="595086" cy="492443"/>
              </a:xfrm>
              <a:prstGeom prst="rect">
                <a:avLst/>
              </a:prstGeom>
              <a:blipFill>
                <a:blip r:embed="rId6"/>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AE4FF20-4481-3A70-DC83-B33A63BDB237}"/>
              </a:ext>
            </a:extLst>
          </p:cNvPr>
          <p:cNvSpPr txBox="1"/>
          <p:nvPr/>
        </p:nvSpPr>
        <p:spPr>
          <a:xfrm>
            <a:off x="812798" y="4356426"/>
            <a:ext cx="899888" cy="646331"/>
          </a:xfrm>
          <a:prstGeom prst="rect">
            <a:avLst/>
          </a:prstGeom>
          <a:noFill/>
        </p:spPr>
        <p:txBody>
          <a:bodyPr wrap="square" rtlCol="0">
            <a:spAutoFit/>
          </a:bodyPr>
          <a:lstStyle/>
          <a:p>
            <a:r>
              <a:rPr lang="en-US" sz="3600" dirty="0">
                <a:solidFill>
                  <a:srgbClr val="FF0000"/>
                </a:solidFill>
              </a:rPr>
              <a:t>The</a:t>
            </a:r>
          </a:p>
        </p:txBody>
      </p:sp>
      <p:sp>
        <p:nvSpPr>
          <p:cNvPr id="12" name="TextBox 11">
            <a:extLst>
              <a:ext uri="{FF2B5EF4-FFF2-40B4-BE49-F238E27FC236}">
                <a16:creationId xmlns:a16="http://schemas.microsoft.com/office/drawing/2014/main" id="{CF702B68-4142-D3DD-0DA1-C6A6638D4F4A}"/>
              </a:ext>
            </a:extLst>
          </p:cNvPr>
          <p:cNvSpPr txBox="1"/>
          <p:nvPr/>
        </p:nvSpPr>
        <p:spPr>
          <a:xfrm>
            <a:off x="7844969" y="4912641"/>
            <a:ext cx="899888" cy="646331"/>
          </a:xfrm>
          <a:prstGeom prst="rect">
            <a:avLst/>
          </a:prstGeom>
          <a:noFill/>
        </p:spPr>
        <p:txBody>
          <a:bodyPr wrap="square" rtlCol="0">
            <a:spAutoFit/>
          </a:bodyPr>
          <a:lstStyle/>
          <a:p>
            <a:r>
              <a:rPr lang="en-US" sz="3600" dirty="0">
                <a:solidFill>
                  <a:srgbClr val="FF0000"/>
                </a:solidFill>
              </a:rPr>
              <a:t>the</a:t>
            </a:r>
          </a:p>
        </p:txBody>
      </p:sp>
    </p:spTree>
    <p:extLst>
      <p:ext uri="{BB962C8B-B14F-4D97-AF65-F5344CB8AC3E}">
        <p14:creationId xmlns:p14="http://schemas.microsoft.com/office/powerpoint/2010/main" val="8350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D2C153-C84A-4EF8-AFF6-5595C046A6BF}"/>
              </a:ext>
            </a:extLst>
          </p:cNvPr>
          <p:cNvSpPr txBox="1"/>
          <p:nvPr/>
        </p:nvSpPr>
        <p:spPr>
          <a:xfrm>
            <a:off x="4379685" y="205096"/>
            <a:ext cx="2895601" cy="769441"/>
          </a:xfrm>
          <a:prstGeom prst="rect">
            <a:avLst/>
          </a:prstGeom>
          <a:noFill/>
        </p:spPr>
        <p:txBody>
          <a:bodyPr wrap="square" rtlCol="0">
            <a:spAutoFit/>
          </a:bodyPr>
          <a:lstStyle/>
          <a:p>
            <a:r>
              <a:rPr lang="en-US" sz="4400" b="1" dirty="0">
                <a:solidFill>
                  <a:srgbClr val="FF0000"/>
                </a:solidFill>
              </a:rPr>
              <a:t>Production</a:t>
            </a:r>
          </a:p>
        </p:txBody>
      </p:sp>
      <p:sp>
        <p:nvSpPr>
          <p:cNvPr id="4" name="TextBox 3">
            <a:extLst>
              <a:ext uri="{FF2B5EF4-FFF2-40B4-BE49-F238E27FC236}">
                <a16:creationId xmlns:a16="http://schemas.microsoft.com/office/drawing/2014/main" id="{E6E6C36A-5979-46A5-B1C2-4EC0B6314D70}"/>
              </a:ext>
            </a:extLst>
          </p:cNvPr>
          <p:cNvSpPr txBox="1"/>
          <p:nvPr/>
        </p:nvSpPr>
        <p:spPr>
          <a:xfrm>
            <a:off x="1926111" y="2721204"/>
            <a:ext cx="7061861" cy="646331"/>
          </a:xfrm>
          <a:prstGeom prst="rect">
            <a:avLst/>
          </a:prstGeom>
          <a:noFill/>
        </p:spPr>
        <p:txBody>
          <a:bodyPr wrap="square" rtlCol="0">
            <a:spAutoFit/>
          </a:bodyPr>
          <a:lstStyle/>
          <a:p>
            <a:r>
              <a:rPr lang="en-US" sz="3600" dirty="0">
                <a:solidFill>
                  <a:srgbClr val="FF0000"/>
                </a:solidFill>
              </a:rPr>
              <a:t>Ex: </a:t>
            </a:r>
            <a:r>
              <a:rPr lang="en-US" sz="3600" b="0" i="0" dirty="0">
                <a:solidFill>
                  <a:srgbClr val="002060"/>
                </a:solidFill>
                <a:effectLst/>
              </a:rPr>
              <a:t>On my last vacation, I went to…</a:t>
            </a:r>
            <a:r>
              <a:rPr lang="en-US" sz="3600" dirty="0">
                <a:solidFill>
                  <a:srgbClr val="002060"/>
                </a:solidFill>
              </a:rPr>
              <a:t> </a:t>
            </a:r>
          </a:p>
        </p:txBody>
      </p:sp>
      <p:sp>
        <p:nvSpPr>
          <p:cNvPr id="7" name="TextBox 6">
            <a:extLst>
              <a:ext uri="{FF2B5EF4-FFF2-40B4-BE49-F238E27FC236}">
                <a16:creationId xmlns:a16="http://schemas.microsoft.com/office/drawing/2014/main" id="{96DF0081-48F2-4B16-B0E7-E38CC317D4F0}"/>
              </a:ext>
            </a:extLst>
          </p:cNvPr>
          <p:cNvSpPr txBox="1"/>
          <p:nvPr/>
        </p:nvSpPr>
        <p:spPr>
          <a:xfrm>
            <a:off x="406400" y="1077627"/>
            <a:ext cx="11379200" cy="1200329"/>
          </a:xfrm>
          <a:prstGeom prst="rect">
            <a:avLst/>
          </a:prstGeom>
          <a:noFill/>
        </p:spPr>
        <p:txBody>
          <a:bodyPr wrap="square" rtlCol="0">
            <a:spAutoFit/>
          </a:bodyPr>
          <a:lstStyle/>
          <a:p>
            <a:r>
              <a:rPr lang="en-US" sz="3600" b="1" i="0" dirty="0">
                <a:solidFill>
                  <a:srgbClr val="002060"/>
                </a:solidFill>
                <a:effectLst/>
              </a:rPr>
              <a:t>d. In pairs: Tell your partner about what you did on your last vacation.</a:t>
            </a:r>
            <a:r>
              <a:rPr lang="en-US" sz="3600" dirty="0">
                <a:solidFill>
                  <a:srgbClr val="002060"/>
                </a:solidFill>
              </a:rPr>
              <a:t> </a:t>
            </a:r>
          </a:p>
        </p:txBody>
      </p:sp>
    </p:spTree>
    <p:extLst>
      <p:ext uri="{BB962C8B-B14F-4D97-AF65-F5344CB8AC3E}">
        <p14:creationId xmlns:p14="http://schemas.microsoft.com/office/powerpoint/2010/main" val="103248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A767E7-EE38-4538-AE86-462FB785C2BD}"/>
              </a:ext>
            </a:extLst>
          </p:cNvPr>
          <p:cNvSpPr txBox="1"/>
          <p:nvPr/>
        </p:nvSpPr>
        <p:spPr>
          <a:xfrm>
            <a:off x="4495799" y="194363"/>
            <a:ext cx="2895601" cy="769441"/>
          </a:xfrm>
          <a:prstGeom prst="rect">
            <a:avLst/>
          </a:prstGeom>
          <a:noFill/>
        </p:spPr>
        <p:txBody>
          <a:bodyPr wrap="square" rtlCol="0">
            <a:spAutoFit/>
          </a:bodyPr>
          <a:lstStyle/>
          <a:p>
            <a:r>
              <a:rPr lang="en-US" sz="4400" b="1" dirty="0">
                <a:solidFill>
                  <a:srgbClr val="FF0000"/>
                </a:solidFill>
              </a:rPr>
              <a:t>Production</a:t>
            </a:r>
          </a:p>
        </p:txBody>
      </p:sp>
      <p:sp>
        <p:nvSpPr>
          <p:cNvPr id="7" name="TextBox 6">
            <a:extLst>
              <a:ext uri="{FF2B5EF4-FFF2-40B4-BE49-F238E27FC236}">
                <a16:creationId xmlns:a16="http://schemas.microsoft.com/office/drawing/2014/main" id="{111F5360-D98C-4259-84AA-E08363390466}"/>
              </a:ext>
            </a:extLst>
          </p:cNvPr>
          <p:cNvSpPr txBox="1"/>
          <p:nvPr/>
        </p:nvSpPr>
        <p:spPr>
          <a:xfrm>
            <a:off x="214909" y="797510"/>
            <a:ext cx="11762181" cy="5262979"/>
          </a:xfrm>
          <a:prstGeom prst="rect">
            <a:avLst/>
          </a:prstGeom>
          <a:noFill/>
        </p:spPr>
        <p:txBody>
          <a:bodyPr wrap="square" rtlCol="0">
            <a:spAutoFit/>
          </a:bodyPr>
          <a:lstStyle/>
          <a:p>
            <a:pPr algn="just"/>
            <a:r>
              <a:rPr lang="en-US" sz="3600" dirty="0">
                <a:solidFill>
                  <a:schemeClr val="accent1"/>
                </a:solidFill>
              </a:rPr>
              <a:t>Suggested answers:</a:t>
            </a:r>
          </a:p>
          <a:p>
            <a:pPr algn="just"/>
            <a:r>
              <a:rPr lang="en-US" sz="3000" dirty="0">
                <a:solidFill>
                  <a:srgbClr val="002060"/>
                </a:solidFill>
                <a:effectLst/>
                <a:ea typeface="Calibri" panose="020F0502020204030204" pitchFamily="34" charset="0"/>
                <a:cs typeface="Times New Roman" panose="02020603050405020304" pitchFamily="18" charset="0"/>
              </a:rPr>
              <a:t>On my last vacation, I went to Ha Long Bay with my classmates. It is one of the most beautiful natural wonders in the world. We took 4 hours to get there by car. We stayed in a hotel in front of the beach. Ha Long Bay has a nice, clean, romance beach and there are many things to discover. After lunch, we took a short rest then we swam all afternoon. In the evening, we sat together on the beach to see the stars in the sky. It was so romantic and relax. We did so many activities included swimming, surfing, traveling on boat trip and shopping. We took a lot of photos. I also liked seafood in Ha Long Bay and I bought a lot of them as presents to my family when I came back. I really had a relax and wonderful time in Ha Long Bay. </a:t>
            </a:r>
          </a:p>
        </p:txBody>
      </p:sp>
    </p:spTree>
    <p:extLst>
      <p:ext uri="{BB962C8B-B14F-4D97-AF65-F5344CB8AC3E}">
        <p14:creationId xmlns:p14="http://schemas.microsoft.com/office/powerpoint/2010/main" val="220258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1.2</a:t>
            </a:r>
          </a:p>
        </p:txBody>
      </p:sp>
      <p:sp>
        <p:nvSpPr>
          <p:cNvPr id="4" name="TextBox 3"/>
          <p:cNvSpPr txBox="1"/>
          <p:nvPr/>
        </p:nvSpPr>
        <p:spPr>
          <a:xfrm>
            <a:off x="775448" y="432660"/>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5804" y="2128232"/>
            <a:ext cx="2255359" cy="669332"/>
          </a:xfrm>
          <a:prstGeom prst="rect">
            <a:avLst/>
          </a:prstGeom>
        </p:spPr>
      </p:pic>
      <p:sp>
        <p:nvSpPr>
          <p:cNvPr id="11" name="Round Diagonal Corner Rectangle 10"/>
          <p:cNvSpPr/>
          <p:nvPr/>
        </p:nvSpPr>
        <p:spPr>
          <a:xfrm>
            <a:off x="1923090" y="5367443"/>
            <a:ext cx="2488257" cy="661624"/>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5" name="Picture 4">
            <a:extLst>
              <a:ext uri="{FF2B5EF4-FFF2-40B4-BE49-F238E27FC236}">
                <a16:creationId xmlns:a16="http://schemas.microsoft.com/office/drawing/2014/main" id="{C9D4CA61-DD6A-468A-B8C2-E5D88E042F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448" y="1159745"/>
            <a:ext cx="3454400" cy="713503"/>
          </a:xfrm>
          <a:prstGeom prst="rect">
            <a:avLst/>
          </a:prstGeom>
        </p:spPr>
      </p:pic>
      <p:sp>
        <p:nvSpPr>
          <p:cNvPr id="13" name="TextBox 12">
            <a:extLst>
              <a:ext uri="{FF2B5EF4-FFF2-40B4-BE49-F238E27FC236}">
                <a16:creationId xmlns:a16="http://schemas.microsoft.com/office/drawing/2014/main" id="{49DBD77D-4725-4DB2-9CCA-855804AC2FEF}"/>
              </a:ext>
            </a:extLst>
          </p:cNvPr>
          <p:cNvSpPr txBox="1"/>
          <p:nvPr/>
        </p:nvSpPr>
        <p:spPr>
          <a:xfrm>
            <a:off x="1843208" y="2984045"/>
            <a:ext cx="3934378" cy="875051"/>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x-none"/>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t>Presentation: Meaning and use, Form</a:t>
            </a:r>
          </a:p>
        </p:txBody>
      </p:sp>
      <p:sp>
        <p:nvSpPr>
          <p:cNvPr id="15" name="TextBox 14">
            <a:extLst>
              <a:ext uri="{FF2B5EF4-FFF2-40B4-BE49-F238E27FC236}">
                <a16:creationId xmlns:a16="http://schemas.microsoft.com/office/drawing/2014/main" id="{D2CF9522-3499-4105-9588-399569A42245}"/>
              </a:ext>
            </a:extLst>
          </p:cNvPr>
          <p:cNvSpPr txBox="1"/>
          <p:nvPr/>
        </p:nvSpPr>
        <p:spPr>
          <a:xfrm>
            <a:off x="1901305" y="4041535"/>
            <a:ext cx="2500165" cy="52322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x-none"/>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t>Practice </a:t>
            </a:r>
          </a:p>
        </p:txBody>
      </p:sp>
      <p:sp>
        <p:nvSpPr>
          <p:cNvPr id="16" name="TextBox 15">
            <a:extLst>
              <a:ext uri="{FF2B5EF4-FFF2-40B4-BE49-F238E27FC236}">
                <a16:creationId xmlns:a16="http://schemas.microsoft.com/office/drawing/2014/main" id="{67E4125D-998E-4BA4-BE1A-621CB3EA8B2F}"/>
              </a:ext>
            </a:extLst>
          </p:cNvPr>
          <p:cNvSpPr txBox="1"/>
          <p:nvPr/>
        </p:nvSpPr>
        <p:spPr>
          <a:xfrm>
            <a:off x="1930935" y="4704489"/>
            <a:ext cx="2488257" cy="52322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x-none"/>
            </a:defPPr>
            <a:lvl1pPr algn="ctr">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t>Production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9959"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Rectangle 5"/>
          <p:cNvSpPr/>
          <p:nvPr/>
        </p:nvSpPr>
        <p:spPr>
          <a:xfrm>
            <a:off x="803546" y="1033565"/>
            <a:ext cx="2571954" cy="57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Consolidation</a:t>
            </a:r>
          </a:p>
        </p:txBody>
      </p:sp>
    </p:spTree>
    <p:extLst>
      <p:ext uri="{BB962C8B-B14F-4D97-AF65-F5344CB8AC3E}">
        <p14:creationId xmlns:p14="http://schemas.microsoft.com/office/powerpoint/2010/main" val="393217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7382" y="428013"/>
            <a:ext cx="2548636" cy="646331"/>
          </a:xfrm>
          <a:prstGeom prst="rect">
            <a:avLst/>
          </a:prstGeom>
          <a:solidFill>
            <a:srgbClr val="00B050"/>
          </a:solidFill>
        </p:spPr>
        <p:txBody>
          <a:bodyPr wrap="square" rtlCol="0">
            <a:spAutoFit/>
          </a:bodyPr>
          <a:lstStyle/>
          <a:p>
            <a:r>
              <a:rPr lang="en-US" sz="3600" b="1" dirty="0">
                <a:solidFill>
                  <a:schemeClr val="bg1"/>
                </a:solidFill>
              </a:rPr>
              <a:t>LET’S PLAY!</a:t>
            </a:r>
          </a:p>
        </p:txBody>
      </p:sp>
      <p:sp>
        <p:nvSpPr>
          <p:cNvPr id="4" name="TextBox 3">
            <a:hlinkClick r:id="rId2"/>
          </p:cNvPr>
          <p:cNvSpPr txBox="1"/>
          <p:nvPr/>
        </p:nvSpPr>
        <p:spPr>
          <a:xfrm>
            <a:off x="8099909" y="729572"/>
            <a:ext cx="3407912"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000" b="1" i="1" dirty="0">
                <a:solidFill>
                  <a:srgbClr val="0070C0"/>
                </a:solidFill>
              </a:rPr>
              <a:t>Click here to play the game!</a:t>
            </a:r>
          </a:p>
        </p:txBody>
      </p:sp>
      <p:pic>
        <p:nvPicPr>
          <p:cNvPr id="6" name="Picture 5">
            <a:extLst>
              <a:ext uri="{FF2B5EF4-FFF2-40B4-BE49-F238E27FC236}">
                <a16:creationId xmlns:a16="http://schemas.microsoft.com/office/drawing/2014/main" id="{8069F0DC-B69D-C39F-3F76-EE264BAE379A}"/>
              </a:ext>
            </a:extLst>
          </p:cNvPr>
          <p:cNvPicPr>
            <a:picLocks noChangeAspect="1"/>
          </p:cNvPicPr>
          <p:nvPr/>
        </p:nvPicPr>
        <p:blipFill>
          <a:blip r:embed="rId3"/>
          <a:stretch>
            <a:fillRect/>
          </a:stretch>
        </p:blipFill>
        <p:spPr>
          <a:xfrm>
            <a:off x="400050" y="1320801"/>
            <a:ext cx="11391900" cy="5029200"/>
          </a:xfrm>
          <a:prstGeom prst="rect">
            <a:avLst/>
          </a:prstGeom>
        </p:spPr>
      </p:pic>
    </p:spTree>
    <p:extLst>
      <p:ext uri="{BB962C8B-B14F-4D97-AF65-F5344CB8AC3E}">
        <p14:creationId xmlns:p14="http://schemas.microsoft.com/office/powerpoint/2010/main" val="373137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0914" y="247280"/>
            <a:ext cx="329184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6" name="Rectangle 5"/>
          <p:cNvSpPr/>
          <p:nvPr/>
        </p:nvSpPr>
        <p:spPr>
          <a:xfrm>
            <a:off x="60959" y="279097"/>
            <a:ext cx="1795902" cy="5786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Wrap-up</a:t>
            </a:r>
          </a:p>
        </p:txBody>
      </p:sp>
      <p:graphicFrame>
        <p:nvGraphicFramePr>
          <p:cNvPr id="10" name="Table 10">
            <a:extLst>
              <a:ext uri="{FF2B5EF4-FFF2-40B4-BE49-F238E27FC236}">
                <a16:creationId xmlns:a16="http://schemas.microsoft.com/office/drawing/2014/main" id="{221E32FE-47F2-98D1-64E9-86C859ABECBC}"/>
              </a:ext>
            </a:extLst>
          </p:cNvPr>
          <p:cNvGraphicFramePr>
            <a:graphicFrameLocks noGrp="1"/>
          </p:cNvGraphicFramePr>
          <p:nvPr>
            <p:extLst>
              <p:ext uri="{D42A27DB-BD31-4B8C-83A1-F6EECF244321}">
                <p14:modId xmlns:p14="http://schemas.microsoft.com/office/powerpoint/2010/main" val="3790592515"/>
              </p:ext>
            </p:extLst>
          </p:nvPr>
        </p:nvGraphicFramePr>
        <p:xfrm>
          <a:off x="60959" y="1052592"/>
          <a:ext cx="12192000" cy="5496540"/>
        </p:xfrm>
        <a:graphic>
          <a:graphicData uri="http://schemas.openxmlformats.org/drawingml/2006/table">
            <a:tbl>
              <a:tblPr firstRow="1" bandRow="1">
                <a:tableStyleId>{5C22544A-7EE6-4342-B048-85BDC9FD1C3A}</a:tableStyleId>
              </a:tblPr>
              <a:tblGrid>
                <a:gridCol w="2989943">
                  <a:extLst>
                    <a:ext uri="{9D8B030D-6E8A-4147-A177-3AD203B41FA5}">
                      <a16:colId xmlns:a16="http://schemas.microsoft.com/office/drawing/2014/main" val="2755605408"/>
                    </a:ext>
                  </a:extLst>
                </a:gridCol>
                <a:gridCol w="9202057">
                  <a:extLst>
                    <a:ext uri="{9D8B030D-6E8A-4147-A177-3AD203B41FA5}">
                      <a16:colId xmlns:a16="http://schemas.microsoft.com/office/drawing/2014/main" val="2851153259"/>
                    </a:ext>
                  </a:extLst>
                </a:gridCol>
              </a:tblGrid>
              <a:tr h="63601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rgbClr val="002060"/>
                          </a:solidFill>
                          <a:effectLst/>
                          <a:latin typeface="+mn-lt"/>
                        </a:rPr>
                        <a:t>“The”: </a:t>
                      </a:r>
                      <a:r>
                        <a:rPr lang="en-US" sz="2800" b="0" i="0" dirty="0">
                          <a:solidFill>
                            <a:srgbClr val="002060"/>
                          </a:solidFill>
                          <a:effectLst/>
                          <a:latin typeface="+mn-lt"/>
                        </a:rPr>
                        <a:t>before singular, plural, or uncountable nouns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latin typeface="+mn-lt"/>
                        </a:rPr>
                        <a:t>It is clear from the situation which one(s) we mean or there is only one of that thing</a:t>
                      </a:r>
                      <a:r>
                        <a:rPr lang="en-US" sz="2800" dirty="0">
                          <a:solidFill>
                            <a:srgbClr val="002060"/>
                          </a:solidFill>
                        </a:rPr>
                        <a:t>.</a:t>
                      </a:r>
                      <a:endParaRPr lang="en-US" sz="2800" b="0" i="0" dirty="0">
                        <a:solidFill>
                          <a:srgbClr val="FF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7624868"/>
                  </a:ext>
                </a:extLst>
              </a:tr>
              <a:tr h="636012">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mn-lt"/>
                        </a:rPr>
                        <a:t>We have mentioned it/them before</a:t>
                      </a:r>
                      <a:r>
                        <a:rPr lang="en-US" sz="2800" dirty="0">
                          <a:solidFill>
                            <a:srgbClr val="002060"/>
                          </a:solidFill>
                        </a:rPr>
                        <a:t>.</a:t>
                      </a:r>
                      <a:endParaRPr lang="en-US" sz="28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1567572"/>
                  </a:ext>
                </a:extLst>
              </a:tr>
              <a:tr h="636012">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latin typeface="+mn-lt"/>
                        </a:rPr>
                        <a:t>We say which ones we mean later in the sentence</a:t>
                      </a:r>
                      <a:r>
                        <a:rPr lang="en-US" sz="2800" dirty="0">
                          <a:solidFill>
                            <a:srgbClr val="002060"/>
                          </a:solidFill>
                        </a:rPr>
                        <a:t>.</a:t>
                      </a:r>
                      <a:endParaRPr lang="en-US" sz="2800" dirty="0">
                        <a:solidFill>
                          <a:srgbClr val="FF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5252821"/>
                  </a:ext>
                </a:extLst>
              </a:tr>
              <a:tr h="635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rgbClr val="002060"/>
                          </a:solidFill>
                          <a:effectLst/>
                          <a:latin typeface="+mn-lt"/>
                        </a:rPr>
                        <a:t>“a</a:t>
                      </a:r>
                      <a:r>
                        <a:rPr lang="en-US" sz="2800" b="1" dirty="0">
                          <a:solidFill>
                            <a:srgbClr val="002060"/>
                          </a:solidFill>
                          <a:latin typeface="+mn-lt"/>
                        </a:rPr>
                        <a:t>/ an</a:t>
                      </a:r>
                      <a:r>
                        <a:rPr lang="en-US" sz="2800" b="1" i="0" dirty="0">
                          <a:solidFill>
                            <a:srgbClr val="002060"/>
                          </a:solidFill>
                          <a:effectLst/>
                          <a:latin typeface="+mn-lt"/>
                        </a:rPr>
                        <a:t>”: </a:t>
                      </a:r>
                      <a:r>
                        <a:rPr lang="en-US" sz="2800" b="0" i="0" dirty="0">
                          <a:solidFill>
                            <a:srgbClr val="002060"/>
                          </a:solidFill>
                          <a:effectLst/>
                          <a:latin typeface="+mn-lt"/>
                        </a:rPr>
                        <a:t>before singular, countable nouns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latin typeface="+mn-lt"/>
                        </a:rPr>
                        <a:t>We talk about one thing that isn't specific or we are mentioning for the first time</a:t>
                      </a:r>
                      <a:r>
                        <a:rPr lang="en-US" sz="2800" dirty="0">
                          <a:solidFill>
                            <a:srgbClr val="002060"/>
                          </a:solidFill>
                        </a:rPr>
                        <a:t>.</a:t>
                      </a:r>
                      <a:endParaRPr lang="en-US" sz="2800" dirty="0">
                        <a:solidFill>
                          <a:srgbClr val="FF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2753068"/>
                  </a:ext>
                </a:extLst>
              </a:tr>
              <a:tr h="636012">
                <a:tc rowSpan="3">
                  <a:txBody>
                    <a:bodyPr/>
                    <a:lstStyle/>
                    <a:p>
                      <a:r>
                        <a:rPr lang="en-US" sz="2800" b="1" i="0" dirty="0">
                          <a:solidFill>
                            <a:srgbClr val="002060"/>
                          </a:solidFill>
                          <a:effectLst/>
                          <a:latin typeface="+mn-lt"/>
                        </a:rPr>
                        <a:t>“</a:t>
                      </a:r>
                      <a:r>
                        <a:rPr lang="en-US" sz="2800" b="1" dirty="0">
                          <a:solidFill>
                            <a:srgbClr val="002060"/>
                          </a:solidFill>
                          <a:latin typeface="+mn-lt"/>
                        </a:rPr>
                        <a:t>zero article</a:t>
                      </a:r>
                      <a:r>
                        <a:rPr lang="en-US" sz="2800" b="1" i="0" dirty="0">
                          <a:solidFill>
                            <a:srgbClr val="002060"/>
                          </a:solidFill>
                          <a:effectLst/>
                          <a:latin typeface="+mn-lt"/>
                        </a:rPr>
                        <a:t>”: </a:t>
                      </a:r>
                      <a:r>
                        <a:rPr lang="en-US" sz="2800" b="0" i="0" dirty="0">
                          <a:solidFill>
                            <a:srgbClr val="002060"/>
                          </a:solidFill>
                          <a:effectLst/>
                          <a:latin typeface="+mn-lt"/>
                        </a:rPr>
                        <a:t>before singular, countable nouns</a:t>
                      </a:r>
                      <a:endParaRPr lang="en-US" sz="2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latin typeface="+mn-lt"/>
                        </a:rPr>
                        <a:t>We talk about things in general</a:t>
                      </a:r>
                      <a:r>
                        <a:rPr lang="en-US" sz="2800" dirty="0">
                          <a:solidFill>
                            <a:srgbClr val="002060"/>
                          </a:solidFill>
                        </a:rPr>
                        <a:t>.</a:t>
                      </a:r>
                      <a:endParaRPr lang="en-US" sz="2800" dirty="0">
                        <a:solidFill>
                          <a:srgbClr val="FF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0980402"/>
                  </a:ext>
                </a:extLst>
              </a:tr>
              <a:tr h="636012">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FF0000"/>
                          </a:solidFill>
                          <a:effectLst/>
                          <a:latin typeface="+mn-lt"/>
                        </a:rPr>
                        <a:t>We talk about sports, games, meals, and school subjects</a:t>
                      </a:r>
                      <a:r>
                        <a:rPr lang="en-US" sz="2800" dirty="0">
                          <a:solidFill>
                            <a:srgbClr val="002060"/>
                          </a:solidFill>
                        </a:rPr>
                        <a:t>.</a:t>
                      </a:r>
                      <a:endParaRPr lang="en-US" sz="2800" dirty="0">
                        <a:solidFill>
                          <a:srgbClr val="FF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5480712"/>
                  </a:ext>
                </a:extLst>
              </a:tr>
              <a:tr h="636012">
                <a:tc vMerge="1">
                  <a:txBody>
                    <a:bodyPr/>
                    <a:lstStyle/>
                    <a:p>
                      <a:endParaRPr lang="en-US" dirty="0"/>
                    </a:p>
                  </a:txBody>
                  <a:tcPr/>
                </a:tc>
                <a:tc>
                  <a:txBody>
                    <a:bodyPr/>
                    <a:lstStyle/>
                    <a:p>
                      <a:r>
                        <a:rPr lang="en-US" sz="2800" b="0" i="0" dirty="0">
                          <a:solidFill>
                            <a:srgbClr val="FF0000"/>
                          </a:solidFill>
                          <a:effectLst/>
                          <a:latin typeface="+mn-lt"/>
                        </a:rPr>
                        <a:t>We use names of people, villages, cities, and countries</a:t>
                      </a:r>
                      <a:r>
                        <a:rPr lang="en-US" sz="2800" b="0" i="0" dirty="0">
                          <a:solidFill>
                            <a:srgbClr val="242021"/>
                          </a:solidFill>
                          <a:effectLst/>
                          <a:latin typeface="+mn-lt"/>
                        </a:rPr>
                        <a:t>.</a:t>
                      </a:r>
                      <a:endParaRPr lang="en-US" sz="28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070032"/>
                  </a:ext>
                </a:extLst>
              </a:tr>
            </a:tbl>
          </a:graphicData>
        </a:graphic>
      </p:graphicFrame>
      <p:pic>
        <p:nvPicPr>
          <p:cNvPr id="12" name="Picture 11">
            <a:extLst>
              <a:ext uri="{FF2B5EF4-FFF2-40B4-BE49-F238E27FC236}">
                <a16:creationId xmlns:a16="http://schemas.microsoft.com/office/drawing/2014/main" id="{9EFBB524-F46E-504F-8855-7BAD089A7D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9891" y="397072"/>
            <a:ext cx="4446815" cy="602660"/>
          </a:xfrm>
          <a:prstGeom prst="rect">
            <a:avLst/>
          </a:prstGeom>
        </p:spPr>
      </p:pic>
    </p:spTree>
    <p:extLst>
      <p:ext uri="{BB962C8B-B14F-4D97-AF65-F5344CB8AC3E}">
        <p14:creationId xmlns:p14="http://schemas.microsoft.com/office/powerpoint/2010/main" val="58738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1657" y="0"/>
            <a:ext cx="8055429" cy="934820"/>
          </a:xfrm>
          <a:prstGeom prst="rect">
            <a:avLst/>
          </a:prstGeom>
        </p:spPr>
      </p:pic>
      <p:pic>
        <p:nvPicPr>
          <p:cNvPr id="7" name="Picture 6">
            <a:extLst>
              <a:ext uri="{FF2B5EF4-FFF2-40B4-BE49-F238E27FC236}">
                <a16:creationId xmlns:a16="http://schemas.microsoft.com/office/drawing/2014/main" id="{E28CBAB1-62CC-2EAA-9D39-9538A22722B3}"/>
              </a:ext>
            </a:extLst>
          </p:cNvPr>
          <p:cNvPicPr>
            <a:picLocks noChangeAspect="1"/>
          </p:cNvPicPr>
          <p:nvPr/>
        </p:nvPicPr>
        <p:blipFill>
          <a:blip r:embed="rId4"/>
          <a:stretch>
            <a:fillRect/>
          </a:stretch>
        </p:blipFill>
        <p:spPr>
          <a:xfrm>
            <a:off x="495526" y="3993479"/>
            <a:ext cx="10420350" cy="2581275"/>
          </a:xfrm>
          <a:prstGeom prst="rect">
            <a:avLst/>
          </a:prstGeom>
        </p:spPr>
      </p:pic>
      <p:pic>
        <p:nvPicPr>
          <p:cNvPr id="9" name="Picture 8">
            <a:extLst>
              <a:ext uri="{FF2B5EF4-FFF2-40B4-BE49-F238E27FC236}">
                <a16:creationId xmlns:a16="http://schemas.microsoft.com/office/drawing/2014/main" id="{0D72AA9A-18E6-7295-981B-F7277C394372}"/>
              </a:ext>
            </a:extLst>
          </p:cNvPr>
          <p:cNvPicPr>
            <a:picLocks noChangeAspect="1"/>
          </p:cNvPicPr>
          <p:nvPr/>
        </p:nvPicPr>
        <p:blipFill>
          <a:blip r:embed="rId5"/>
          <a:stretch>
            <a:fillRect/>
          </a:stretch>
        </p:blipFill>
        <p:spPr>
          <a:xfrm>
            <a:off x="0" y="934820"/>
            <a:ext cx="11487150" cy="3190875"/>
          </a:xfrm>
          <a:prstGeom prst="rect">
            <a:avLst/>
          </a:prstGeom>
        </p:spPr>
      </p:pic>
    </p:spTree>
    <p:extLst>
      <p:ext uri="{BB962C8B-B14F-4D97-AF65-F5344CB8AC3E}">
        <p14:creationId xmlns:p14="http://schemas.microsoft.com/office/powerpoint/2010/main" val="133988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93924"/>
            <a:ext cx="11719571" cy="4247317"/>
          </a:xfrm>
          <a:prstGeom prst="rect">
            <a:avLst/>
          </a:prstGeom>
        </p:spPr>
        <p:txBody>
          <a:bodyPr wrap="square">
            <a:spAutoFit/>
          </a:bodyPr>
          <a:lstStyle/>
          <a:p>
            <a:pPr marL="1028700" marR="0" indent="-571500">
              <a:lnSpc>
                <a:spcPct val="150000"/>
              </a:lnSpc>
              <a:spcBef>
                <a:spcPts val="0"/>
              </a:spcBef>
              <a:spcAft>
                <a:spcPts val="0"/>
              </a:spcAft>
              <a:buFontTx/>
              <a:buChar char="-"/>
            </a:pPr>
            <a:r>
              <a:rPr lang="en-US" sz="3600" dirty="0">
                <a:solidFill>
                  <a:srgbClr val="0070C0"/>
                </a:solidFill>
                <a:ea typeface="Times New Roman" panose="02020603050405020304" pitchFamily="18" charset="0"/>
              </a:rPr>
              <a:t>Complete the grammar notes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51</a:t>
            </a:r>
            <a:r>
              <a:rPr lang="en-US" sz="3600" dirty="0">
                <a:solidFill>
                  <a:srgbClr val="002060"/>
                </a:solidFill>
              </a:rPr>
              <a:t>.</a:t>
            </a:r>
            <a:endParaRPr lang="en-US" sz="3600" dirty="0">
              <a:solidFill>
                <a:srgbClr val="0070C0"/>
              </a:solidFill>
              <a:ea typeface="Times New Roman" panose="02020603050405020304" pitchFamily="18" charset="0"/>
            </a:endParaRPr>
          </a:p>
          <a:p>
            <a:pPr marL="1028700" marR="0" indent="-571500">
              <a:lnSpc>
                <a:spcPct val="150000"/>
              </a:lnSpc>
              <a:spcBef>
                <a:spcPts val="0"/>
              </a:spcBef>
              <a:spcAft>
                <a:spcPts val="0"/>
              </a:spcAft>
              <a:buFontTx/>
              <a:buChar char="-"/>
            </a:pPr>
            <a:r>
              <a:rPr lang="en-US" sz="3600" dirty="0">
                <a:solidFill>
                  <a:srgbClr val="0070C0"/>
                </a:solidFill>
                <a:ea typeface="Times New Roman" panose="02020603050405020304" pitchFamily="18" charset="0"/>
              </a:rPr>
              <a:t>Prepare the next lesson - Speaking on page 76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lnSpc>
                <a:spcPct val="150000"/>
              </a:lnSpc>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b="1" dirty="0" err="1">
                <a:solidFill>
                  <a:srgbClr val="0070C0"/>
                </a:solidFill>
                <a:effectLst/>
                <a:ea typeface="Times New Roman" panose="02020603050405020304" pitchFamily="18" charset="0"/>
              </a:rPr>
              <a:t>Tiếng</a:t>
            </a:r>
            <a:r>
              <a:rPr lang="en-US" sz="3600" b="1" dirty="0">
                <a:solidFill>
                  <a:srgbClr val="0070C0"/>
                </a:solidFill>
                <a:effectLst/>
                <a:ea typeface="Times New Roman" panose="02020603050405020304" pitchFamily="18" charset="0"/>
              </a:rPr>
              <a:t> Anh 10 </a:t>
            </a:r>
            <a:r>
              <a:rPr lang="en-US" sz="3600" b="1" dirty="0" err="1">
                <a:solidFill>
                  <a:srgbClr val="0070C0"/>
                </a:solidFill>
                <a:effectLst/>
                <a:ea typeface="Times New Roman" panose="02020603050405020304" pitchFamily="18" charset="0"/>
              </a:rPr>
              <a:t>i</a:t>
            </a:r>
            <a:r>
              <a:rPr lang="en-US" sz="3600" b="1" dirty="0">
                <a:solidFill>
                  <a:srgbClr val="0070C0"/>
                </a:solidFill>
                <a:effectLst/>
                <a:ea typeface="Times New Roman" panose="02020603050405020304" pitchFamily="18" charset="0"/>
              </a:rPr>
              <a:t>-Learn Smart World DHA App</a:t>
            </a:r>
            <a:r>
              <a:rPr lang="en-US" sz="3600" dirty="0">
                <a:solidFill>
                  <a:srgbClr val="0070C0"/>
                </a:solidFill>
                <a:effectLst/>
                <a:ea typeface="Times New Roman" panose="02020603050405020304" pitchFamily="18" charset="0"/>
              </a:rPr>
              <a:t> on </a:t>
            </a:r>
            <a:r>
              <a:rPr lang="en-US" sz="3600" dirty="0">
                <a:solidFill>
                  <a:srgbClr val="0070C0"/>
                </a:solidFill>
                <a:effectLst/>
                <a:ea typeface="Times New Roman" panose="02020603050405020304" pitchFamily="18" charset="0"/>
                <a:hlinkClick r:id="rId2"/>
              </a:rPr>
              <a:t>www.eduhome.com.vn</a:t>
            </a:r>
            <a:r>
              <a:rPr lang="en-US" sz="3600" dirty="0">
                <a:solidFill>
                  <a:srgbClr val="0070C0"/>
                </a:solidFill>
                <a:effectLst/>
                <a:ea typeface="Times New Roman" panose="02020603050405020304" pitchFamily="18" charset="0"/>
              </a:rPr>
              <a: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657" y="0"/>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5331" y="415010"/>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a:t>
            </a:r>
            <a:endParaRPr lang="en-US" sz="4000" b="1" dirty="0">
              <a:solidFill>
                <a:srgbClr val="FF0000"/>
              </a:solidFill>
            </a:endParaRPr>
          </a:p>
        </p:txBody>
      </p:sp>
      <p:sp>
        <p:nvSpPr>
          <p:cNvPr id="6" name="Rectangle 5"/>
          <p:cNvSpPr/>
          <p:nvPr/>
        </p:nvSpPr>
        <p:spPr>
          <a:xfrm>
            <a:off x="223863" y="4847680"/>
            <a:ext cx="11169851" cy="646331"/>
          </a:xfrm>
          <a:prstGeom prst="rect">
            <a:avLst/>
          </a:prstGeom>
        </p:spPr>
        <p:txBody>
          <a:bodyPr wrap="square">
            <a:spAutoFit/>
          </a:bodyPr>
          <a:lstStyle/>
          <a:p>
            <a:pPr marL="514350" marR="0" indent="-57150">
              <a:spcBef>
                <a:spcPts val="0"/>
              </a:spcBef>
              <a:spcAft>
                <a:spcPts val="0"/>
              </a:spcAft>
            </a:pPr>
            <a:r>
              <a:rPr lang="en-US" sz="3600" dirty="0">
                <a:solidFill>
                  <a:schemeClr val="accent1"/>
                </a:solidFill>
              </a:rPr>
              <a:t>- </a:t>
            </a:r>
            <a:r>
              <a:rPr lang="vi-VN" sz="3600" dirty="0">
                <a:solidFill>
                  <a:schemeClr val="accent1"/>
                </a:solidFill>
              </a:rPr>
              <a:t>practice and use articles and zero article correctly</a:t>
            </a:r>
            <a:r>
              <a:rPr lang="en-US" sz="3600" dirty="0">
                <a:solidFill>
                  <a:schemeClr val="accent1"/>
                </a:solidFill>
              </a:rPr>
              <a: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046" y="415010"/>
            <a:ext cx="6011239" cy="388097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8705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658" y="558690"/>
            <a:ext cx="4949372" cy="4524315"/>
          </a:xfrm>
          <a:prstGeom prst="rect">
            <a:avLst/>
          </a:prstGeom>
        </p:spPr>
        <p:txBody>
          <a:bodyPr wrap="square">
            <a:spAutoFit/>
          </a:bodyPr>
          <a:lstStyle/>
          <a:p>
            <a:r>
              <a:rPr lang="en-US" sz="3200" b="1" dirty="0">
                <a:solidFill>
                  <a:srgbClr val="002060"/>
                </a:solidFill>
              </a:rPr>
              <a:t>Look at the pictures</a:t>
            </a:r>
          </a:p>
          <a:p>
            <a:r>
              <a:rPr lang="en-US" sz="3200" b="1" dirty="0">
                <a:solidFill>
                  <a:srgbClr val="002060"/>
                </a:solidFill>
              </a:rPr>
              <a:t>Answer more about Paris.</a:t>
            </a:r>
          </a:p>
          <a:p>
            <a:r>
              <a:rPr lang="en-US" sz="3200" b="1" dirty="0">
                <a:solidFill>
                  <a:srgbClr val="FF0000"/>
                </a:solidFill>
              </a:rPr>
              <a:t>Example:</a:t>
            </a:r>
          </a:p>
          <a:p>
            <a:r>
              <a:rPr lang="en-US" sz="3200" b="1" dirty="0">
                <a:solidFill>
                  <a:srgbClr val="0070C0"/>
                </a:solidFill>
              </a:rPr>
              <a:t>What can we do in Paris?</a:t>
            </a:r>
          </a:p>
          <a:p>
            <a:r>
              <a:rPr lang="en-US" sz="3200" b="1" dirty="0">
                <a:solidFill>
                  <a:srgbClr val="0070C0"/>
                </a:solidFill>
              </a:rPr>
              <a:t>- We can go to </a:t>
            </a:r>
            <a:r>
              <a:rPr lang="en-US" sz="3200" b="1" dirty="0">
                <a:solidFill>
                  <a:srgbClr val="FF0000"/>
                </a:solidFill>
              </a:rPr>
              <a:t>the</a:t>
            </a:r>
            <a:r>
              <a:rPr lang="en-US" sz="3200" b="1" dirty="0">
                <a:solidFill>
                  <a:srgbClr val="0070C0"/>
                </a:solidFill>
              </a:rPr>
              <a:t> Louvre.</a:t>
            </a:r>
          </a:p>
          <a:p>
            <a:r>
              <a:rPr lang="en-US" sz="3200" b="1" dirty="0">
                <a:solidFill>
                  <a:srgbClr val="0070C0"/>
                </a:solidFill>
              </a:rPr>
              <a:t>It is </a:t>
            </a:r>
            <a:r>
              <a:rPr lang="en-US" sz="3200" b="1" dirty="0">
                <a:solidFill>
                  <a:srgbClr val="FF0000"/>
                </a:solidFill>
              </a:rPr>
              <a:t>an</a:t>
            </a:r>
            <a:r>
              <a:rPr lang="en-US" sz="3200" b="1" dirty="0">
                <a:solidFill>
                  <a:srgbClr val="0070C0"/>
                </a:solidFill>
              </a:rPr>
              <a:t> art museum. </a:t>
            </a:r>
          </a:p>
          <a:p>
            <a:r>
              <a:rPr lang="en-US" sz="3200" b="1" dirty="0">
                <a:solidFill>
                  <a:srgbClr val="0070C0"/>
                </a:solidFill>
              </a:rPr>
              <a:t>- ……………………</a:t>
            </a:r>
          </a:p>
          <a:p>
            <a:r>
              <a:rPr lang="en-US" sz="3200" b="1" dirty="0">
                <a:solidFill>
                  <a:srgbClr val="0070C0"/>
                </a:solidFill>
              </a:rPr>
              <a:t>- ..………………….</a:t>
            </a:r>
          </a:p>
          <a:p>
            <a:r>
              <a:rPr lang="en-US" sz="3200" b="1" dirty="0">
                <a:solidFill>
                  <a:srgbClr val="002060"/>
                </a:solidFill>
              </a:rPr>
              <a:t>Listen and repeat. </a:t>
            </a:r>
          </a:p>
        </p:txBody>
      </p:sp>
      <p:pic>
        <p:nvPicPr>
          <p:cNvPr id="7" name="Picture 6">
            <a:extLst>
              <a:ext uri="{FF2B5EF4-FFF2-40B4-BE49-F238E27FC236}">
                <a16:creationId xmlns:a16="http://schemas.microsoft.com/office/drawing/2014/main" id="{9BD87546-F16E-2904-5A25-F566E9D78C8A}"/>
              </a:ext>
            </a:extLst>
          </p:cNvPr>
          <p:cNvPicPr>
            <a:picLocks noChangeAspect="1"/>
          </p:cNvPicPr>
          <p:nvPr/>
        </p:nvPicPr>
        <p:blipFill>
          <a:blip r:embed="rId4"/>
          <a:stretch>
            <a:fillRect/>
          </a:stretch>
        </p:blipFill>
        <p:spPr>
          <a:xfrm>
            <a:off x="5246912" y="389305"/>
            <a:ext cx="6952343" cy="5160613"/>
          </a:xfrm>
          <a:prstGeom prst="rect">
            <a:avLst/>
          </a:prstGeom>
        </p:spPr>
      </p:pic>
      <p:pic>
        <p:nvPicPr>
          <p:cNvPr id="8" name="CD2-TRACK 25">
            <a:hlinkClick r:id="" action="ppaction://media"/>
            <a:extLst>
              <a:ext uri="{FF2B5EF4-FFF2-40B4-BE49-F238E27FC236}">
                <a16:creationId xmlns:a16="http://schemas.microsoft.com/office/drawing/2014/main" id="{331E3F12-7919-2412-F611-8CAA712F54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36571" y="5027403"/>
            <a:ext cx="609600" cy="609600"/>
          </a:xfrm>
          <a:prstGeom prst="rect">
            <a:avLst/>
          </a:prstGeom>
        </p:spPr>
      </p:pic>
    </p:spTree>
    <p:extLst>
      <p:ext uri="{BB962C8B-B14F-4D97-AF65-F5344CB8AC3E}">
        <p14:creationId xmlns:p14="http://schemas.microsoft.com/office/powerpoint/2010/main" val="26755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FDB8FB-67C3-4FC9-B3E5-C8D9AEF9A498}"/>
              </a:ext>
            </a:extLst>
          </p:cNvPr>
          <p:cNvSpPr txBox="1"/>
          <p:nvPr/>
        </p:nvSpPr>
        <p:spPr>
          <a:xfrm>
            <a:off x="290286" y="162833"/>
            <a:ext cx="2888343" cy="707886"/>
          </a:xfrm>
          <a:prstGeom prst="rect">
            <a:avLst/>
          </a:prstGeom>
          <a:noFill/>
        </p:spPr>
        <p:txBody>
          <a:bodyPr wrap="square" rtlCol="0">
            <a:spAutoFit/>
          </a:bodyPr>
          <a:lstStyle/>
          <a:p>
            <a:r>
              <a:rPr lang="en-US" sz="4000" b="1" dirty="0">
                <a:solidFill>
                  <a:srgbClr val="FF0000"/>
                </a:solidFill>
              </a:rPr>
              <a:t>Presentation</a:t>
            </a:r>
          </a:p>
        </p:txBody>
      </p:sp>
      <p:sp>
        <p:nvSpPr>
          <p:cNvPr id="7" name="TextBox 6">
            <a:extLst>
              <a:ext uri="{FF2B5EF4-FFF2-40B4-BE49-F238E27FC236}">
                <a16:creationId xmlns:a16="http://schemas.microsoft.com/office/drawing/2014/main" id="{D026C055-5B31-F471-26C3-B650C5F1FC48}"/>
              </a:ext>
            </a:extLst>
          </p:cNvPr>
          <p:cNvSpPr txBox="1"/>
          <p:nvPr/>
        </p:nvSpPr>
        <p:spPr>
          <a:xfrm>
            <a:off x="290286" y="800157"/>
            <a:ext cx="11751128" cy="2308324"/>
          </a:xfrm>
          <a:prstGeom prst="rect">
            <a:avLst/>
          </a:prstGeom>
          <a:noFill/>
        </p:spPr>
        <p:txBody>
          <a:bodyPr wrap="square" rtlCol="0">
            <a:spAutoFit/>
          </a:bodyPr>
          <a:lstStyle/>
          <a:p>
            <a:r>
              <a:rPr lang="en-US" sz="3600" i="1" u="sng" dirty="0">
                <a:solidFill>
                  <a:srgbClr val="002060"/>
                </a:solidFill>
              </a:rPr>
              <a:t>Example:</a:t>
            </a:r>
          </a:p>
          <a:p>
            <a:r>
              <a:rPr lang="en-US" sz="3600" dirty="0">
                <a:solidFill>
                  <a:srgbClr val="002060"/>
                </a:solidFill>
              </a:rPr>
              <a:t>Have you ever been to </a:t>
            </a:r>
            <a:r>
              <a:rPr lang="en-US" sz="3600" u="sng" dirty="0">
                <a:solidFill>
                  <a:srgbClr val="FF0000"/>
                </a:solidFill>
              </a:rPr>
              <a:t>a</a:t>
            </a:r>
            <a:r>
              <a:rPr lang="en-US" sz="3600" u="sng" dirty="0">
                <a:solidFill>
                  <a:srgbClr val="002060"/>
                </a:solidFill>
              </a:rPr>
              <a:t> basketball</a:t>
            </a:r>
            <a:r>
              <a:rPr lang="en-US" sz="3600" dirty="0">
                <a:solidFill>
                  <a:srgbClr val="002060"/>
                </a:solidFill>
              </a:rPr>
              <a:t> game?</a:t>
            </a:r>
          </a:p>
          <a:p>
            <a:r>
              <a:rPr lang="en-US" sz="3600" dirty="0">
                <a:solidFill>
                  <a:srgbClr val="002060"/>
                </a:solidFill>
              </a:rPr>
              <a:t>Yes, I went to </a:t>
            </a:r>
            <a:r>
              <a:rPr lang="en-US" sz="3600" u="sng" dirty="0">
                <a:solidFill>
                  <a:srgbClr val="FF0000"/>
                </a:solidFill>
              </a:rPr>
              <a:t>the</a:t>
            </a:r>
            <a:r>
              <a:rPr lang="en-US" sz="3600" u="sng" dirty="0">
                <a:solidFill>
                  <a:srgbClr val="002060"/>
                </a:solidFill>
              </a:rPr>
              <a:t> basketball </a:t>
            </a:r>
            <a:r>
              <a:rPr lang="en-US" sz="3600" dirty="0">
                <a:solidFill>
                  <a:srgbClr val="002060"/>
                </a:solidFill>
              </a:rPr>
              <a:t>championship game last year.</a:t>
            </a:r>
          </a:p>
          <a:p>
            <a:r>
              <a:rPr lang="en-US" sz="3600" dirty="0">
                <a:solidFill>
                  <a:srgbClr val="002060"/>
                </a:solidFill>
              </a:rPr>
              <a:t>Let go and play </a:t>
            </a:r>
            <a:r>
              <a:rPr lang="en-US" sz="3600" u="sng" dirty="0">
                <a:solidFill>
                  <a:srgbClr val="002060"/>
                </a:solidFill>
              </a:rPr>
              <a:t>basketball</a:t>
            </a:r>
            <a:r>
              <a:rPr lang="en-US" sz="3600" dirty="0">
                <a:solidFill>
                  <a:srgbClr val="002060"/>
                </a:solidFill>
              </a:rPr>
              <a:t> in the park.</a:t>
            </a:r>
          </a:p>
        </p:txBody>
      </p:sp>
      <p:sp>
        <p:nvSpPr>
          <p:cNvPr id="8" name="TextBox 7">
            <a:extLst>
              <a:ext uri="{FF2B5EF4-FFF2-40B4-BE49-F238E27FC236}">
                <a16:creationId xmlns:a16="http://schemas.microsoft.com/office/drawing/2014/main" id="{3FA6ACC5-76C7-963E-985E-011E228793DC}"/>
              </a:ext>
            </a:extLst>
          </p:cNvPr>
          <p:cNvSpPr txBox="1"/>
          <p:nvPr/>
        </p:nvSpPr>
        <p:spPr>
          <a:xfrm>
            <a:off x="301167" y="3126624"/>
            <a:ext cx="11751128" cy="3046988"/>
          </a:xfrm>
          <a:prstGeom prst="rect">
            <a:avLst/>
          </a:prstGeom>
          <a:noFill/>
        </p:spPr>
        <p:txBody>
          <a:bodyPr wrap="square" rtlCol="0">
            <a:spAutoFit/>
          </a:bodyPr>
          <a:lstStyle/>
          <a:p>
            <a:r>
              <a:rPr lang="en-US" sz="3200" i="1" u="sng" dirty="0">
                <a:solidFill>
                  <a:srgbClr val="002060"/>
                </a:solidFill>
              </a:rPr>
              <a:t>Meaning and Use:</a:t>
            </a:r>
          </a:p>
          <a:p>
            <a:r>
              <a:rPr lang="en-US" sz="3200" dirty="0">
                <a:solidFill>
                  <a:srgbClr val="FF0000"/>
                </a:solidFill>
              </a:rPr>
              <a:t>Articles</a:t>
            </a:r>
            <a:r>
              <a:rPr lang="en-US" sz="3200" dirty="0">
                <a:solidFill>
                  <a:srgbClr val="002060"/>
                </a:solidFill>
              </a:rPr>
              <a:t> are the words </a:t>
            </a:r>
            <a:r>
              <a:rPr lang="en-US" sz="3200" b="1" dirty="0">
                <a:solidFill>
                  <a:srgbClr val="FF0000"/>
                </a:solidFill>
              </a:rPr>
              <a:t>a, an</a:t>
            </a:r>
            <a:r>
              <a:rPr lang="en-US" sz="3200" dirty="0">
                <a:solidFill>
                  <a:srgbClr val="FF0000"/>
                </a:solidFill>
              </a:rPr>
              <a:t> </a:t>
            </a:r>
            <a:r>
              <a:rPr lang="en-US" sz="3200" dirty="0">
                <a:solidFill>
                  <a:srgbClr val="002060"/>
                </a:solidFill>
              </a:rPr>
              <a:t>and </a:t>
            </a:r>
            <a:r>
              <a:rPr lang="en-US" sz="3200" b="1" dirty="0">
                <a:solidFill>
                  <a:srgbClr val="FF0000"/>
                </a:solidFill>
              </a:rPr>
              <a:t>the</a:t>
            </a:r>
            <a:r>
              <a:rPr lang="en-US" sz="3200" dirty="0">
                <a:solidFill>
                  <a:srgbClr val="002060"/>
                </a:solidFill>
              </a:rPr>
              <a:t>. </a:t>
            </a:r>
          </a:p>
          <a:p>
            <a:r>
              <a:rPr lang="en-US" sz="3200" dirty="0">
                <a:solidFill>
                  <a:srgbClr val="002060"/>
                </a:solidFill>
              </a:rPr>
              <a:t>They come </a:t>
            </a:r>
            <a:r>
              <a:rPr lang="en-US" sz="3200" dirty="0">
                <a:solidFill>
                  <a:srgbClr val="FF0000"/>
                </a:solidFill>
              </a:rPr>
              <a:t>before nouns </a:t>
            </a:r>
            <a:r>
              <a:rPr lang="en-US" sz="3200" dirty="0">
                <a:solidFill>
                  <a:srgbClr val="002060"/>
                </a:solidFill>
              </a:rPr>
              <a:t>and are used to </a:t>
            </a:r>
            <a:r>
              <a:rPr lang="en-US" sz="3200" dirty="0">
                <a:solidFill>
                  <a:srgbClr val="FF0000"/>
                </a:solidFill>
              </a:rPr>
              <a:t>define if something is specific or general</a:t>
            </a:r>
            <a:r>
              <a:rPr lang="en-US" sz="3200" dirty="0">
                <a:solidFill>
                  <a:srgbClr val="002060"/>
                </a:solidFill>
              </a:rPr>
              <a:t>.</a:t>
            </a:r>
            <a:r>
              <a:rPr lang="en-US" sz="3200" dirty="0">
                <a:solidFill>
                  <a:srgbClr val="FF0000"/>
                </a:solidFill>
              </a:rPr>
              <a:t> </a:t>
            </a:r>
          </a:p>
          <a:p>
            <a:r>
              <a:rPr lang="en-US" sz="3200" dirty="0">
                <a:solidFill>
                  <a:srgbClr val="002060"/>
                </a:solidFill>
              </a:rPr>
              <a:t>For some nouns or noun phrases, we don’t use an article. We call this the </a:t>
            </a:r>
            <a:r>
              <a:rPr lang="en-US" sz="3200" b="1" dirty="0">
                <a:solidFill>
                  <a:srgbClr val="FF0000"/>
                </a:solidFill>
              </a:rPr>
              <a:t>zero article</a:t>
            </a:r>
            <a:r>
              <a:rPr lang="en-US" sz="3200" dirty="0">
                <a:solidFill>
                  <a:srgbClr val="002060"/>
                </a:solidFill>
              </a:rPr>
              <a:t>.</a:t>
            </a:r>
            <a:r>
              <a:rPr lang="en-US" sz="3200" b="1" dirty="0">
                <a:solidFill>
                  <a:srgbClr val="FF0000"/>
                </a:solidFill>
              </a:rPr>
              <a:t> </a:t>
            </a:r>
          </a:p>
        </p:txBody>
      </p:sp>
      <p:pic>
        <p:nvPicPr>
          <p:cNvPr id="14" name="Picture 13">
            <a:extLst>
              <a:ext uri="{FF2B5EF4-FFF2-40B4-BE49-F238E27FC236}">
                <a16:creationId xmlns:a16="http://schemas.microsoft.com/office/drawing/2014/main" id="{532AD5C3-AC99-E9D7-513E-2A98A818E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3110" y="292139"/>
            <a:ext cx="6868890" cy="930915"/>
          </a:xfrm>
          <a:prstGeom prst="rect">
            <a:avLst/>
          </a:prstGeom>
        </p:spPr>
      </p:pic>
    </p:spTree>
    <p:extLst>
      <p:ext uri="{BB962C8B-B14F-4D97-AF65-F5344CB8AC3E}">
        <p14:creationId xmlns:p14="http://schemas.microsoft.com/office/powerpoint/2010/main" val="30463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341086" y="1535583"/>
            <a:ext cx="11382828" cy="4031873"/>
          </a:xfrm>
          <a:prstGeom prst="rect">
            <a:avLst/>
          </a:prstGeom>
          <a:noFill/>
        </p:spPr>
        <p:txBody>
          <a:bodyPr wrap="square">
            <a:spAutoFit/>
          </a:bodyPr>
          <a:lstStyle/>
          <a:p>
            <a:r>
              <a:rPr lang="en-US" sz="3200" b="1" i="0" dirty="0">
                <a:solidFill>
                  <a:srgbClr val="002060"/>
                </a:solidFill>
                <a:effectLst/>
              </a:rPr>
              <a:t>“The”: </a:t>
            </a:r>
            <a:r>
              <a:rPr lang="en-US" sz="3200" b="0" i="0" dirty="0">
                <a:solidFill>
                  <a:srgbClr val="002060"/>
                </a:solidFill>
                <a:effectLst/>
              </a:rPr>
              <a:t>is used before singular, plural, or uncountable nouns:</a:t>
            </a:r>
          </a:p>
          <a:p>
            <a:r>
              <a:rPr lang="en-US" sz="3200" b="0" i="0" dirty="0">
                <a:solidFill>
                  <a:srgbClr val="FF0000"/>
                </a:solidFill>
                <a:effectLst/>
              </a:rPr>
              <a:t>It is clear from the situation which one(s) we mean or there is only one of that thing</a:t>
            </a:r>
            <a:r>
              <a:rPr lang="en-US" sz="3200" dirty="0">
                <a:solidFill>
                  <a:srgbClr val="002060"/>
                </a:solidFill>
              </a:rPr>
              <a:t>.</a:t>
            </a:r>
            <a:endParaRPr lang="en-US" sz="3200" b="0" i="0" dirty="0">
              <a:solidFill>
                <a:srgbClr val="FF0000"/>
              </a:solidFill>
              <a:effectLst/>
            </a:endParaRPr>
          </a:p>
          <a:p>
            <a:r>
              <a:rPr lang="en-US" sz="3200" b="0" i="1" u="sng" dirty="0">
                <a:solidFill>
                  <a:srgbClr val="002060"/>
                </a:solidFill>
                <a:effectLst/>
              </a:rPr>
              <a:t>Example: </a:t>
            </a:r>
          </a:p>
          <a:p>
            <a:r>
              <a:rPr lang="en-US" sz="3200" b="0" i="1" dirty="0">
                <a:solidFill>
                  <a:srgbClr val="002060"/>
                </a:solidFill>
                <a:effectLst/>
              </a:rPr>
              <a:t>Let's eat at </a:t>
            </a:r>
            <a:r>
              <a:rPr lang="en-US" sz="3200" b="1" i="1" dirty="0">
                <a:solidFill>
                  <a:srgbClr val="FF0000"/>
                </a:solidFill>
                <a:effectLst/>
              </a:rPr>
              <a:t>the</a:t>
            </a:r>
            <a:r>
              <a:rPr lang="en-US" sz="3200" b="1" i="1" dirty="0">
                <a:solidFill>
                  <a:srgbClr val="002060"/>
                </a:solidFill>
                <a:effectLst/>
              </a:rPr>
              <a:t> </a:t>
            </a:r>
            <a:r>
              <a:rPr lang="en-US" sz="3200" b="0" i="1" dirty="0">
                <a:solidFill>
                  <a:srgbClr val="002060"/>
                </a:solidFill>
                <a:effectLst/>
              </a:rPr>
              <a:t>restaurant.</a:t>
            </a:r>
            <a:br>
              <a:rPr lang="en-US" sz="3200" b="0" i="1" dirty="0">
                <a:solidFill>
                  <a:srgbClr val="002060"/>
                </a:solidFill>
                <a:effectLst/>
              </a:rPr>
            </a:br>
            <a:r>
              <a:rPr lang="en-US" sz="3200" b="0" i="0" dirty="0">
                <a:solidFill>
                  <a:srgbClr val="002060"/>
                </a:solidFill>
                <a:effectLst/>
              </a:rPr>
              <a:t>(We can see only one restaurant.)</a:t>
            </a:r>
            <a:br>
              <a:rPr lang="en-US" sz="3200" b="0" i="0" dirty="0">
                <a:solidFill>
                  <a:srgbClr val="002060"/>
                </a:solidFill>
                <a:effectLst/>
              </a:rPr>
            </a:br>
            <a:r>
              <a:rPr lang="en-US" sz="3200" b="0" i="1" dirty="0">
                <a:solidFill>
                  <a:srgbClr val="002060"/>
                </a:solidFill>
                <a:effectLst/>
              </a:rPr>
              <a:t>There are great views of </a:t>
            </a:r>
            <a:r>
              <a:rPr lang="en-US" sz="3200" b="1" i="1" dirty="0">
                <a:solidFill>
                  <a:srgbClr val="FF0000"/>
                </a:solidFill>
                <a:effectLst/>
              </a:rPr>
              <a:t>the</a:t>
            </a:r>
            <a:r>
              <a:rPr lang="en-US" sz="3200" b="1" i="1" dirty="0">
                <a:solidFill>
                  <a:srgbClr val="002060"/>
                </a:solidFill>
                <a:effectLst/>
              </a:rPr>
              <a:t> </a:t>
            </a:r>
            <a:r>
              <a:rPr lang="en-US" sz="3200" b="0" i="1" dirty="0">
                <a:solidFill>
                  <a:srgbClr val="002060"/>
                </a:solidFill>
                <a:effectLst/>
              </a:rPr>
              <a:t>river.</a:t>
            </a:r>
            <a:br>
              <a:rPr lang="en-US" sz="3200" b="0" i="1" dirty="0">
                <a:solidFill>
                  <a:srgbClr val="002060"/>
                </a:solidFill>
                <a:effectLst/>
              </a:rPr>
            </a:br>
            <a:r>
              <a:rPr lang="en-US" sz="3200" b="0" i="0" dirty="0">
                <a:solidFill>
                  <a:srgbClr val="002060"/>
                </a:solidFill>
                <a:effectLst/>
              </a:rPr>
              <a:t>(Usually, there's only one river in a town or city</a:t>
            </a:r>
            <a:r>
              <a:rPr lang="en-US" sz="3200" b="0" i="1" dirty="0">
                <a:solidFill>
                  <a:srgbClr val="002060"/>
                </a:solidFill>
                <a:effectLst/>
              </a:rPr>
              <a:t>.</a:t>
            </a:r>
            <a:r>
              <a:rPr lang="en-US" sz="3200" b="0" i="0" dirty="0">
                <a:solidFill>
                  <a:srgbClr val="002060"/>
                </a:solidFill>
                <a:effectLst/>
              </a:rPr>
              <a:t>)</a:t>
            </a:r>
            <a:endParaRPr lang="en-US" sz="3200" dirty="0">
              <a:solidFill>
                <a:srgbClr val="002060"/>
              </a:solidFill>
              <a:effectLst/>
            </a:endParaRP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4" name="Picture 23">
            <a:extLst>
              <a:ext uri="{FF2B5EF4-FFF2-40B4-BE49-F238E27FC236}">
                <a16:creationId xmlns:a16="http://schemas.microsoft.com/office/drawing/2014/main" id="{B8BA5276-5D6E-40C1-F655-81D0892365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257" y="443033"/>
            <a:ext cx="4310743" cy="584219"/>
          </a:xfrm>
          <a:prstGeom prst="rect">
            <a:avLst/>
          </a:prstGeom>
        </p:spPr>
      </p:pic>
    </p:spTree>
    <p:extLst>
      <p:ext uri="{BB962C8B-B14F-4D97-AF65-F5344CB8AC3E}">
        <p14:creationId xmlns:p14="http://schemas.microsoft.com/office/powerpoint/2010/main" val="362545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556079" y="1660761"/>
            <a:ext cx="11360149" cy="3539430"/>
          </a:xfrm>
          <a:prstGeom prst="rect">
            <a:avLst/>
          </a:prstGeom>
          <a:noFill/>
        </p:spPr>
        <p:txBody>
          <a:bodyPr wrap="square">
            <a:spAutoFit/>
          </a:bodyPr>
          <a:lstStyle/>
          <a:p>
            <a:r>
              <a:rPr lang="en-US" sz="3200" b="1" i="0" dirty="0">
                <a:solidFill>
                  <a:srgbClr val="002060"/>
                </a:solidFill>
                <a:effectLst/>
              </a:rPr>
              <a:t>“The”: </a:t>
            </a:r>
            <a:r>
              <a:rPr lang="en-US" sz="3200" b="0" i="0" dirty="0">
                <a:solidFill>
                  <a:srgbClr val="002060"/>
                </a:solidFill>
                <a:effectLst/>
              </a:rPr>
              <a:t>is used before singular, plural, or uncountable nouns:</a:t>
            </a:r>
          </a:p>
          <a:p>
            <a:r>
              <a:rPr lang="en-US" sz="3200" dirty="0">
                <a:solidFill>
                  <a:srgbClr val="FF0000"/>
                </a:solidFill>
              </a:rPr>
              <a:t>We have mentioned it/them before</a:t>
            </a:r>
            <a:r>
              <a:rPr lang="en-US" sz="3200" dirty="0">
                <a:solidFill>
                  <a:srgbClr val="002060"/>
                </a:solidFill>
              </a:rPr>
              <a:t>.</a:t>
            </a:r>
            <a:endParaRPr lang="en-US" sz="3200" dirty="0">
              <a:solidFill>
                <a:srgbClr val="FF0000"/>
              </a:solidFill>
            </a:endParaRPr>
          </a:p>
          <a:p>
            <a:endParaRPr lang="en-US" sz="3200" b="0" i="1" dirty="0">
              <a:solidFill>
                <a:srgbClr val="242021"/>
              </a:solidFill>
              <a:effectLst/>
            </a:endParaRPr>
          </a:p>
          <a:p>
            <a:r>
              <a:rPr lang="en-US" sz="3200" b="0" i="1" dirty="0">
                <a:solidFill>
                  <a:srgbClr val="002060"/>
                </a:solidFill>
                <a:effectLst/>
              </a:rPr>
              <a:t>Example:</a:t>
            </a:r>
          </a:p>
          <a:p>
            <a:r>
              <a:rPr lang="en-US" sz="3200" b="0" i="1" dirty="0">
                <a:solidFill>
                  <a:srgbClr val="002060"/>
                </a:solidFill>
                <a:effectLst/>
              </a:rPr>
              <a:t>I bought a ticket to see a </a:t>
            </a:r>
            <a:r>
              <a:rPr lang="en-US" sz="3200" b="0" i="1" dirty="0">
                <a:solidFill>
                  <a:srgbClr val="0070C0"/>
                </a:solidFill>
                <a:effectLst/>
              </a:rPr>
              <a:t>concert</a:t>
            </a:r>
            <a:r>
              <a:rPr lang="en-US" sz="3200" b="0" i="1" dirty="0">
                <a:solidFill>
                  <a:srgbClr val="002060"/>
                </a:solidFill>
                <a:effectLst/>
              </a:rPr>
              <a:t> in Brazil.</a:t>
            </a:r>
            <a:br>
              <a:rPr lang="en-US" sz="3200" b="0" i="1" dirty="0">
                <a:solidFill>
                  <a:srgbClr val="002060"/>
                </a:solidFill>
                <a:effectLst/>
              </a:rPr>
            </a:br>
            <a:r>
              <a:rPr lang="en-US" sz="3200" b="1" i="1" dirty="0">
                <a:solidFill>
                  <a:srgbClr val="FF0000"/>
                </a:solidFill>
                <a:effectLst/>
              </a:rPr>
              <a:t>The</a:t>
            </a:r>
            <a:r>
              <a:rPr lang="en-US" sz="3200" b="1" i="1" dirty="0">
                <a:solidFill>
                  <a:srgbClr val="002060"/>
                </a:solidFill>
                <a:effectLst/>
              </a:rPr>
              <a:t> </a:t>
            </a:r>
            <a:r>
              <a:rPr lang="en-US" sz="3200" i="1" dirty="0">
                <a:solidFill>
                  <a:srgbClr val="0070C0"/>
                </a:solidFill>
              </a:rPr>
              <a:t>concert</a:t>
            </a:r>
            <a:r>
              <a:rPr lang="en-US" sz="3200" b="0" i="1" dirty="0">
                <a:solidFill>
                  <a:srgbClr val="002060"/>
                </a:solidFill>
                <a:effectLst/>
              </a:rPr>
              <a:t> was fantastic.</a:t>
            </a:r>
            <a:endParaRPr lang="en-US" sz="3200" dirty="0">
              <a:solidFill>
                <a:srgbClr val="002060"/>
              </a:solidFill>
              <a:effectLst/>
            </a:endParaRPr>
          </a:p>
          <a:p>
            <a:r>
              <a:rPr lang="en-US" sz="3200" b="0" i="1" dirty="0">
                <a:solidFill>
                  <a:srgbClr val="002060"/>
                </a:solidFill>
                <a:effectLst/>
              </a:rPr>
              <a:t> </a:t>
            </a: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B44F5C-BCE9-52F4-4724-F77F19540248}"/>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2A4C1F9-25C2-EF13-E498-175EFA4ECD88}"/>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6B15EF4A-9195-9261-B891-9B3C588882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4621" y="443033"/>
            <a:ext cx="5677380" cy="769434"/>
          </a:xfrm>
          <a:prstGeom prst="rect">
            <a:avLst/>
          </a:prstGeom>
        </p:spPr>
      </p:pic>
    </p:spTree>
    <p:extLst>
      <p:ext uri="{BB962C8B-B14F-4D97-AF65-F5344CB8AC3E}">
        <p14:creationId xmlns:p14="http://schemas.microsoft.com/office/powerpoint/2010/main" val="386616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B7D558DB-CA1D-89BC-BB8D-DAE39C0307DC}"/>
              </a:ext>
            </a:extLst>
          </p:cNvPr>
          <p:cNvSpPr>
            <a:spLocks noChangeArrowheads="1"/>
          </p:cNvSpPr>
          <p:nvPr/>
        </p:nvSpPr>
        <p:spPr bwMode="auto">
          <a:xfrm>
            <a:off x="1920785"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4CA431ED-D97A-E1F2-56A4-68CADC0D41EB}"/>
              </a:ext>
            </a:extLst>
          </p:cNvPr>
          <p:cNvSpPr txBox="1"/>
          <p:nvPr/>
        </p:nvSpPr>
        <p:spPr>
          <a:xfrm>
            <a:off x="435090" y="2035856"/>
            <a:ext cx="11640796" cy="2554545"/>
          </a:xfrm>
          <a:prstGeom prst="rect">
            <a:avLst/>
          </a:prstGeom>
          <a:noFill/>
        </p:spPr>
        <p:txBody>
          <a:bodyPr wrap="square">
            <a:spAutoFit/>
          </a:bodyPr>
          <a:lstStyle/>
          <a:p>
            <a:r>
              <a:rPr lang="en-US" sz="3200" b="1" i="0" dirty="0">
                <a:solidFill>
                  <a:srgbClr val="002060"/>
                </a:solidFill>
                <a:effectLst/>
              </a:rPr>
              <a:t>“The”: </a:t>
            </a:r>
            <a:r>
              <a:rPr lang="en-US" sz="3200" b="0" i="0" dirty="0">
                <a:solidFill>
                  <a:srgbClr val="002060"/>
                </a:solidFill>
                <a:effectLst/>
              </a:rPr>
              <a:t>is used before singular, plural, or uncountable nouns:</a:t>
            </a:r>
          </a:p>
          <a:p>
            <a:r>
              <a:rPr lang="en-US" sz="3200" b="0" i="0" dirty="0">
                <a:solidFill>
                  <a:srgbClr val="FF0000"/>
                </a:solidFill>
                <a:effectLst/>
              </a:rPr>
              <a:t>We say which ones we mean later in the sentence</a:t>
            </a:r>
            <a:r>
              <a:rPr lang="en-US" sz="3200" dirty="0">
                <a:solidFill>
                  <a:srgbClr val="002060"/>
                </a:solidFill>
              </a:rPr>
              <a:t>.</a:t>
            </a:r>
            <a:endParaRPr lang="en-US" sz="3200" dirty="0">
              <a:solidFill>
                <a:srgbClr val="FF0000"/>
              </a:solidFill>
              <a:effectLst/>
            </a:endParaRPr>
          </a:p>
          <a:p>
            <a:endParaRPr lang="en-US" sz="3200" b="0" i="1" dirty="0">
              <a:solidFill>
                <a:srgbClr val="242021"/>
              </a:solidFill>
              <a:effectLst/>
            </a:endParaRPr>
          </a:p>
          <a:p>
            <a:r>
              <a:rPr lang="en-US" sz="3200" b="0" i="1" dirty="0">
                <a:solidFill>
                  <a:srgbClr val="002060"/>
                </a:solidFill>
                <a:effectLst/>
              </a:rPr>
              <a:t>Example:</a:t>
            </a:r>
          </a:p>
          <a:p>
            <a:r>
              <a:rPr lang="en-US" sz="3200" b="0" i="1" dirty="0">
                <a:solidFill>
                  <a:srgbClr val="002060"/>
                </a:solidFill>
                <a:effectLst/>
              </a:rPr>
              <a:t>Tell Tom about </a:t>
            </a:r>
            <a:r>
              <a:rPr lang="en-US" sz="3200" b="1" i="1" dirty="0">
                <a:solidFill>
                  <a:srgbClr val="FF0000"/>
                </a:solidFill>
                <a:effectLst/>
              </a:rPr>
              <a:t>the</a:t>
            </a:r>
            <a:r>
              <a:rPr lang="en-US" sz="3200" b="1" i="1" dirty="0">
                <a:solidFill>
                  <a:srgbClr val="002060"/>
                </a:solidFill>
                <a:effectLst/>
              </a:rPr>
              <a:t> </a:t>
            </a:r>
            <a:r>
              <a:rPr lang="en-US" sz="3200" b="0" i="1" dirty="0">
                <a:solidFill>
                  <a:srgbClr val="002060"/>
                </a:solidFill>
                <a:effectLst/>
              </a:rPr>
              <a:t>castle we visited yesterday</a:t>
            </a:r>
            <a:endParaRPr lang="en-US" sz="3200" dirty="0">
              <a:solidFill>
                <a:srgbClr val="002060"/>
              </a:solidFill>
              <a:effectLst/>
            </a:endParaRPr>
          </a:p>
        </p:txBody>
      </p:sp>
      <p:sp>
        <p:nvSpPr>
          <p:cNvPr id="16" name="TextBox 15">
            <a:extLst>
              <a:ext uri="{FF2B5EF4-FFF2-40B4-BE49-F238E27FC236}">
                <a16:creationId xmlns:a16="http://schemas.microsoft.com/office/drawing/2014/main" id="{B2D374EF-AB0E-7B1A-7EAF-58E3021495AF}"/>
              </a:ext>
            </a:extLst>
          </p:cNvPr>
          <p:cNvSpPr txBox="1"/>
          <p:nvPr/>
        </p:nvSpPr>
        <p:spPr>
          <a:xfrm>
            <a:off x="290286" y="235403"/>
            <a:ext cx="3439886" cy="769441"/>
          </a:xfrm>
          <a:prstGeom prst="rect">
            <a:avLst/>
          </a:prstGeom>
          <a:noFill/>
        </p:spPr>
        <p:txBody>
          <a:bodyPr wrap="square" rtlCol="0">
            <a:spAutoFit/>
          </a:bodyPr>
          <a:lstStyle/>
          <a:p>
            <a:r>
              <a:rPr lang="en-US" sz="4400" b="1" dirty="0">
                <a:solidFill>
                  <a:srgbClr val="FF0000"/>
                </a:solidFill>
              </a:rPr>
              <a:t>Presentation</a:t>
            </a:r>
          </a:p>
        </p:txBody>
      </p:sp>
      <p:sp>
        <p:nvSpPr>
          <p:cNvPr id="17" name="TextBox 16">
            <a:extLst>
              <a:ext uri="{FF2B5EF4-FFF2-40B4-BE49-F238E27FC236}">
                <a16:creationId xmlns:a16="http://schemas.microsoft.com/office/drawing/2014/main" id="{AA7961DC-DA74-B80B-8B55-4C9294F27266}"/>
              </a:ext>
            </a:extLst>
          </p:cNvPr>
          <p:cNvSpPr txBox="1"/>
          <p:nvPr/>
        </p:nvSpPr>
        <p:spPr>
          <a:xfrm>
            <a:off x="341086" y="839561"/>
            <a:ext cx="3439886" cy="769441"/>
          </a:xfrm>
          <a:prstGeom prst="rect">
            <a:avLst/>
          </a:prstGeom>
          <a:noFill/>
        </p:spPr>
        <p:txBody>
          <a:bodyPr wrap="square" rtlCol="0">
            <a:spAutoFit/>
          </a:bodyPr>
          <a:lstStyle/>
          <a:p>
            <a:r>
              <a:rPr lang="en-US" sz="4400" b="1" dirty="0">
                <a:solidFill>
                  <a:srgbClr val="002060"/>
                </a:solidFill>
              </a:rPr>
              <a:t>Form:</a:t>
            </a:r>
          </a:p>
        </p:txBody>
      </p:sp>
      <p:sp>
        <p:nvSpPr>
          <p:cNvPr id="21" name="Rectangle 7">
            <a:extLst>
              <a:ext uri="{FF2B5EF4-FFF2-40B4-BE49-F238E27FC236}">
                <a16:creationId xmlns:a16="http://schemas.microsoft.com/office/drawing/2014/main" id="{A5AF5D95-DD7F-F5D6-43DE-0F4B222EAB9E}"/>
              </a:ext>
            </a:extLst>
          </p:cNvPr>
          <p:cNvSpPr>
            <a:spLocks noChangeArrowheads="1"/>
          </p:cNvSpPr>
          <p:nvPr/>
        </p:nvSpPr>
        <p:spPr bwMode="auto">
          <a:xfrm>
            <a:off x="4824413"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C2E867F2-9159-0BC2-30F2-21AD6BD82CE5}"/>
              </a:ext>
            </a:extLst>
          </p:cNvPr>
          <p:cNvSpPr>
            <a:spLocks noChangeArrowheads="1"/>
          </p:cNvSpPr>
          <p:nvPr/>
        </p:nvSpPr>
        <p:spPr bwMode="auto">
          <a:xfrm>
            <a:off x="4819650" y="353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B44F5C-BCE9-52F4-4724-F77F19540248}"/>
              </a:ext>
            </a:extLst>
          </p:cNvPr>
          <p:cNvSpPr>
            <a:spLocks noChangeArrowheads="1"/>
          </p:cNvSpPr>
          <p:nvPr/>
        </p:nvSpPr>
        <p:spPr bwMode="auto">
          <a:xfrm>
            <a:off x="4824413" y="3871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2A4C1F9-25C2-EF13-E498-175EFA4ECD88}"/>
              </a:ext>
            </a:extLst>
          </p:cNvPr>
          <p:cNvSpPr>
            <a:spLocks noChangeArrowheads="1"/>
          </p:cNvSpPr>
          <p:nvPr/>
        </p:nvSpPr>
        <p:spPr bwMode="auto">
          <a:xfrm>
            <a:off x="4819650" y="3703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45F4B69-5CCB-0310-0C8A-C253F7877AEF}"/>
              </a:ext>
            </a:extLst>
          </p:cNvPr>
          <p:cNvSpPr>
            <a:spLocks noChangeArrowheads="1"/>
          </p:cNvSpPr>
          <p:nvPr/>
        </p:nvSpPr>
        <p:spPr bwMode="auto">
          <a:xfrm>
            <a:off x="5308381" y="2830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2A3B2FB-5F7D-321D-3E43-8BDAD35F0991}"/>
              </a:ext>
            </a:extLst>
          </p:cNvPr>
          <p:cNvSpPr>
            <a:spLocks noChangeArrowheads="1"/>
          </p:cNvSpPr>
          <p:nvPr/>
        </p:nvSpPr>
        <p:spPr bwMode="auto">
          <a:xfrm>
            <a:off x="2266950" y="5122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C41574FB-2547-A82F-DD2A-5DC656F3C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2265" y="443033"/>
            <a:ext cx="5209736" cy="706056"/>
          </a:xfrm>
          <a:prstGeom prst="rect">
            <a:avLst/>
          </a:prstGeom>
        </p:spPr>
      </p:pic>
    </p:spTree>
    <p:extLst>
      <p:ext uri="{BB962C8B-B14F-4D97-AF65-F5344CB8AC3E}">
        <p14:creationId xmlns:p14="http://schemas.microsoft.com/office/powerpoint/2010/main" val="321188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1120</Words>
  <Application>Microsoft Office PowerPoint</Application>
  <PresentationFormat>Màn hình rộng</PresentationFormat>
  <Paragraphs>206</Paragraphs>
  <Slides>24</Slides>
  <Notes>5</Notes>
  <HiddenSlides>0</HiddenSlides>
  <MMClips>1</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24</vt:i4>
      </vt:variant>
    </vt:vector>
  </HeadingPairs>
  <TitlesOfParts>
    <vt:vector size="28" baseType="lpstr">
      <vt:lpstr>Arial</vt:lpstr>
      <vt:lpstr>Calibri</vt:lpstr>
      <vt:lpstr>Cambria Math</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506</cp:revision>
  <dcterms:created xsi:type="dcterms:W3CDTF">2022-02-12T14:14:43Z</dcterms:created>
  <dcterms:modified xsi:type="dcterms:W3CDTF">2022-07-26T04:01:09Z</dcterms:modified>
</cp:coreProperties>
</file>