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301" r:id="rId2"/>
    <p:sldId id="257" r:id="rId3"/>
    <p:sldId id="284" r:id="rId4"/>
    <p:sldId id="285" r:id="rId5"/>
    <p:sldId id="270" r:id="rId6"/>
    <p:sldId id="286" r:id="rId7"/>
    <p:sldId id="333" r:id="rId8"/>
    <p:sldId id="273" r:id="rId9"/>
    <p:sldId id="305" r:id="rId10"/>
    <p:sldId id="302" r:id="rId11"/>
    <p:sldId id="303" r:id="rId12"/>
    <p:sldId id="304" r:id="rId13"/>
    <p:sldId id="334" r:id="rId14"/>
    <p:sldId id="308" r:id="rId15"/>
    <p:sldId id="309" r:id="rId16"/>
    <p:sldId id="317" r:id="rId17"/>
    <p:sldId id="311" r:id="rId18"/>
    <p:sldId id="312" r:id="rId19"/>
    <p:sldId id="313" r:id="rId20"/>
    <p:sldId id="318" r:id="rId21"/>
    <p:sldId id="319" r:id="rId22"/>
    <p:sldId id="336" r:id="rId23"/>
    <p:sldId id="335" r:id="rId24"/>
    <p:sldId id="294" r:id="rId25"/>
    <p:sldId id="337" r:id="rId26"/>
    <p:sldId id="332" r:id="rId27"/>
    <p:sldId id="331" r:id="rId28"/>
    <p:sldId id="269" r:id="rId29"/>
    <p:sldId id="296" r:id="rId30"/>
    <p:sldId id="295" r:id="rId31"/>
    <p:sldId id="316" r:id="rId3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4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6296"/>
  </p:normalViewPr>
  <p:slideViewPr>
    <p:cSldViewPr snapToGrid="0" snapToObjects="1">
      <p:cViewPr varScale="1">
        <p:scale>
          <a:sx n="71" d="100"/>
          <a:sy n="71" d="100"/>
        </p:scale>
        <p:origin x="4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02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02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02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02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03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Please,</a:t>
            </a:r>
            <a:r>
              <a:rPr lang="en-US" b="1" baseline="0" dirty="0">
                <a:solidFill>
                  <a:srgbClr val="FF0000"/>
                </a:solidFill>
              </a:rPr>
              <a:t> c</a:t>
            </a:r>
            <a:r>
              <a:rPr lang="en-US" b="1" dirty="0">
                <a:solidFill>
                  <a:srgbClr val="FF0000"/>
                </a:solidFill>
              </a:rPr>
              <a:t>lick</a:t>
            </a:r>
            <a:r>
              <a:rPr lang="en-US" b="1" baseline="0" dirty="0">
                <a:solidFill>
                  <a:srgbClr val="FF0000"/>
                </a:solidFill>
              </a:rPr>
              <a:t> on each phrase to hear the sound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Taken</a:t>
            </a:r>
            <a:r>
              <a:rPr lang="en-US" b="1" baseline="0" dirty="0"/>
              <a:t> from TA 10 </a:t>
            </a:r>
            <a:r>
              <a:rPr lang="en-US" b="1" baseline="0" dirty="0" err="1"/>
              <a:t>i</a:t>
            </a:r>
            <a:r>
              <a:rPr lang="en-US" b="1" baseline="0" dirty="0"/>
              <a:t>-Learn Smart World WB, page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0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7/27/2022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1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eduhome.com.vn/DHALesson?idGrade=19&amp;idSubject=1&amp;idSeries=117&amp;idTheme=979&amp;IdLevel=1&amp;idThemeServer=60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7577" y="2626285"/>
            <a:ext cx="684493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3: SHOPPING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2.2 – Grammar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21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0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906" y="1098481"/>
            <a:ext cx="11742188" cy="461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926DC0-9ADD-4234-9F31-0AD584092DB5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2.2</a:t>
            </a:r>
          </a:p>
        </p:txBody>
      </p:sp>
    </p:spTree>
    <p:extLst>
      <p:ext uri="{BB962C8B-B14F-4D97-AF65-F5344CB8AC3E}">
        <p14:creationId xmlns:p14="http://schemas.microsoft.com/office/powerpoint/2010/main" val="440256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746090" y="642843"/>
            <a:ext cx="8191423" cy="1213643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When-clause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922854"/>
            <a:ext cx="89916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EAAAE5-7623-42E7-9A4B-DC9122379751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2.2</a:t>
            </a:r>
          </a:p>
        </p:txBody>
      </p:sp>
    </p:spTree>
    <p:extLst>
      <p:ext uri="{BB962C8B-B14F-4D97-AF65-F5344CB8AC3E}">
        <p14:creationId xmlns:p14="http://schemas.microsoft.com/office/powerpoint/2010/main" val="4150056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746090" y="642843"/>
            <a:ext cx="8191423" cy="1213643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When-clause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903" y="1409995"/>
            <a:ext cx="11114138" cy="480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9CD7BC-98A7-4B39-877D-44B6069323F2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2.2</a:t>
            </a:r>
          </a:p>
        </p:txBody>
      </p:sp>
    </p:spTree>
    <p:extLst>
      <p:ext uri="{BB962C8B-B14F-4D97-AF65-F5344CB8AC3E}">
        <p14:creationId xmlns:p14="http://schemas.microsoft.com/office/powerpoint/2010/main" val="3188767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00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8286" y="445874"/>
            <a:ext cx="5819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b. Unscramble the sentences.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0219" y="1063753"/>
            <a:ext cx="1148785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/>
              <a:t>1. photos,/overheats./it/When/I/edit    _________________________________________________</a:t>
            </a:r>
          </a:p>
          <a:p>
            <a:r>
              <a:rPr lang="en-US" sz="3400" dirty="0"/>
              <a:t>2. when/crashes/games./I/play/It    ________________________________________________</a:t>
            </a:r>
          </a:p>
          <a:p>
            <a:r>
              <a:rPr lang="en-US" sz="3400" dirty="0"/>
              <a:t>3. the/disconnects/when/internet./I/use/It   _________________________________________________</a:t>
            </a:r>
          </a:p>
          <a:p>
            <a:r>
              <a:rPr lang="en-US" sz="3400" dirty="0"/>
              <a:t>4. you/We/when/let/it's/will/fixed./know   _________________________________________________</a:t>
            </a:r>
          </a:p>
          <a:p>
            <a:r>
              <a:rPr lang="en-US" sz="3400" dirty="0"/>
              <a:t>5. ready./call/I’ll/it’s/you/when </a:t>
            </a:r>
          </a:p>
          <a:p>
            <a:r>
              <a:rPr lang="en-US" sz="3400" dirty="0"/>
              <a:t>_________________________________________________</a:t>
            </a:r>
          </a:p>
        </p:txBody>
      </p:sp>
      <p:sp>
        <p:nvSpPr>
          <p:cNvPr id="4" name="Rectangle 3"/>
          <p:cNvSpPr/>
          <p:nvPr/>
        </p:nvSpPr>
        <p:spPr>
          <a:xfrm>
            <a:off x="865962" y="1581182"/>
            <a:ext cx="5661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When I edit photos, it overheats.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65963" y="2621782"/>
            <a:ext cx="5037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It crashes when I play games.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9164" y="3661716"/>
            <a:ext cx="6568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It disconnects when I use the internet.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55376" y="4694104"/>
            <a:ext cx="62496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 will let you know when it's fixed.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6303" y="5741239"/>
            <a:ext cx="46356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I'll call you when it's ready.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5932CE-1678-4891-ABAF-715274549143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2.2</a:t>
            </a:r>
          </a:p>
        </p:txBody>
      </p:sp>
    </p:spTree>
    <p:extLst>
      <p:ext uri="{BB962C8B-B14F-4D97-AF65-F5344CB8AC3E}">
        <p14:creationId xmlns:p14="http://schemas.microsoft.com/office/powerpoint/2010/main" val="422747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8286" y="283646"/>
            <a:ext cx="65113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c. Join the sentences using </a:t>
            </a:r>
            <a:r>
              <a:rPr lang="en-US" sz="3600" b="1" i="1" u="sng" dirty="0">
                <a:solidFill>
                  <a:srgbClr val="0070C0"/>
                </a:solidFill>
              </a:rPr>
              <a:t>when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to make two new sentences.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0219" y="1579943"/>
            <a:ext cx="114878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1. The computer didn't restart. I pressed the restart button.</a:t>
            </a:r>
          </a:p>
          <a:p>
            <a:r>
              <a:rPr lang="en-US" sz="2800" i="1" dirty="0"/>
              <a:t>when-clause first: _______________________________________________________________</a:t>
            </a:r>
          </a:p>
          <a:p>
            <a:r>
              <a:rPr lang="en-US" sz="2800" i="1" dirty="0"/>
              <a:t>when-clause last: _______________________________________________________________ </a:t>
            </a:r>
            <a:r>
              <a:rPr lang="en-US" sz="3200" dirty="0"/>
              <a:t>2. We have the battery for the camera. We'll call you.</a:t>
            </a:r>
          </a:p>
          <a:p>
            <a:r>
              <a:rPr lang="en-US" sz="2800" i="1" dirty="0"/>
              <a:t>when-clause first: _______________________________________________________________ when-clause last: _______________________________________________________________</a:t>
            </a:r>
          </a:p>
        </p:txBody>
      </p:sp>
      <p:sp>
        <p:nvSpPr>
          <p:cNvPr id="4" name="Rectangle 3"/>
          <p:cNvSpPr/>
          <p:nvPr/>
        </p:nvSpPr>
        <p:spPr>
          <a:xfrm>
            <a:off x="888362" y="2386453"/>
            <a:ext cx="10879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When I pressed the restart button, the computer didn't restart.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976850" y="3264038"/>
            <a:ext cx="10581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computer didn't restart when I pressed the restart button.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0761" y="4552686"/>
            <a:ext cx="96766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When we have the battery for the camera, we'll call you.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29249" y="5459767"/>
            <a:ext cx="94697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We'll call you when we have the battery for the camera.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8EEC9D-B101-4002-8EB6-57EBCEB0E376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2.2</a:t>
            </a:r>
          </a:p>
        </p:txBody>
      </p:sp>
    </p:spTree>
    <p:extLst>
      <p:ext uri="{BB962C8B-B14F-4D97-AF65-F5344CB8AC3E}">
        <p14:creationId xmlns:p14="http://schemas.microsoft.com/office/powerpoint/2010/main" val="283184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8286" y="283646"/>
            <a:ext cx="65113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c. Join the sentences using </a:t>
            </a:r>
            <a:r>
              <a:rPr lang="en-US" sz="3600" b="1" i="1" u="sng" dirty="0">
                <a:solidFill>
                  <a:srgbClr val="0070C0"/>
                </a:solidFill>
              </a:rPr>
              <a:t>when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to make two new sentences.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0219" y="1579943"/>
            <a:ext cx="114878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3. The camera disconnected. I tried to copy photos to my laptop.</a:t>
            </a:r>
          </a:p>
          <a:p>
            <a:r>
              <a:rPr lang="en-US" sz="2800" i="1" dirty="0"/>
              <a:t>when-clause first: _______________________________________________________________</a:t>
            </a:r>
          </a:p>
          <a:p>
            <a:r>
              <a:rPr lang="en-US" sz="2800" i="1" dirty="0"/>
              <a:t>when-clause last: _______________________________________________________________ </a:t>
            </a:r>
            <a:r>
              <a:rPr lang="en-US" sz="3200" dirty="0"/>
              <a:t>4. My laptop crashed. I played games.</a:t>
            </a:r>
          </a:p>
          <a:p>
            <a:r>
              <a:rPr lang="en-US" sz="2800" i="1" dirty="0"/>
              <a:t>when-clause first: _______________________________________________________________ when-clause last: _______________________________________________________________</a:t>
            </a:r>
          </a:p>
        </p:txBody>
      </p:sp>
      <p:sp>
        <p:nvSpPr>
          <p:cNvPr id="6" name="Rectangle 5"/>
          <p:cNvSpPr/>
          <p:nvPr/>
        </p:nvSpPr>
        <p:spPr>
          <a:xfrm>
            <a:off x="155839" y="2408004"/>
            <a:ext cx="11736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When I tried to copy photos to my laptop, the camera disconnected.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5839" y="3242061"/>
            <a:ext cx="11438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camera disconnected when I tried to copy photos to my laptop.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0761" y="4552686"/>
            <a:ext cx="72999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When I played games, my laptop crashed.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29249" y="5459767"/>
            <a:ext cx="70623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My laptop crashed when I played games.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5490B2-1D1A-44C8-A2E3-7C7FFC0D33D1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2.2</a:t>
            </a:r>
          </a:p>
        </p:txBody>
      </p:sp>
    </p:spTree>
    <p:extLst>
      <p:ext uri="{BB962C8B-B14F-4D97-AF65-F5344CB8AC3E}">
        <p14:creationId xmlns:p14="http://schemas.microsoft.com/office/powerpoint/2010/main" val="10677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00846" y="436741"/>
            <a:ext cx="8592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a. Unscramble the sentences.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6006" y="1422654"/>
            <a:ext cx="115527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1. computer,/crashes./When/disconnect/I/the/it    _____________________________________________</a:t>
            </a:r>
          </a:p>
          <a:p>
            <a:r>
              <a:rPr lang="en-US" sz="3200" dirty="0"/>
              <a:t>2. when/open/It/I/restarts/an/app.     _____________________________________________</a:t>
            </a:r>
          </a:p>
          <a:p>
            <a:r>
              <a:rPr lang="en-US" sz="3200" dirty="0"/>
              <a:t>3. under/warranty?/Is/phone/your     _____________________________________________</a:t>
            </a:r>
          </a:p>
          <a:p>
            <a:r>
              <a:rPr lang="en-US" sz="3200" dirty="0"/>
              <a:t>4. keep/to/remember/your/Please/receipt.    _____________________________________________</a:t>
            </a:r>
          </a:p>
          <a:p>
            <a:r>
              <a:rPr lang="en-US" sz="3200" dirty="0"/>
              <a:t>5. phone/when/My/charge/overheats/I/it.     _____________________________________________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29031" y="1880045"/>
            <a:ext cx="7543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When I disconnect the computer, it crashes.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29032" y="2832157"/>
            <a:ext cx="5286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It restarts when I open an app.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72233" y="3817002"/>
            <a:ext cx="543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Is your phone under warranty?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72233" y="4790398"/>
            <a:ext cx="6656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Please remember to keep your receipt.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29031" y="5778541"/>
            <a:ext cx="6491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My phone overheats when I charge it.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912FD5-1F96-49EC-B112-1DF53205CC7C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DC3DD3-FCBE-4AB8-A29E-08A4C0B2CDD5}"/>
              </a:ext>
            </a:extLst>
          </p:cNvPr>
          <p:cNvSpPr txBox="1"/>
          <p:nvPr/>
        </p:nvSpPr>
        <p:spPr>
          <a:xfrm>
            <a:off x="0" y="381675"/>
            <a:ext cx="1539875" cy="64135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Extra Practice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WB, page 17</a:t>
            </a:r>
          </a:p>
        </p:txBody>
      </p:sp>
    </p:spTree>
    <p:extLst>
      <p:ext uri="{BB962C8B-B14F-4D97-AF65-F5344CB8AC3E}">
        <p14:creationId xmlns:p14="http://schemas.microsoft.com/office/powerpoint/2010/main" val="284444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00846" y="436741"/>
            <a:ext cx="85921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b. Combine the two sentences using </a:t>
            </a:r>
            <a:r>
              <a:rPr lang="en-US" sz="3200" b="1" i="1" dirty="0">
                <a:solidFill>
                  <a:srgbClr val="0070C0"/>
                </a:solidFill>
              </a:rPr>
              <a:t>when</a:t>
            </a:r>
            <a:r>
              <a:rPr lang="en-US" sz="3200" b="1" dirty="0">
                <a:solidFill>
                  <a:srgbClr val="0070C0"/>
                </a:solidFill>
              </a:rPr>
              <a:t>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6006" y="1250061"/>
            <a:ext cx="1147896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/>
              <a:t>1.   I charged my phone. It crashed. </a:t>
            </a:r>
          </a:p>
          <a:p>
            <a:r>
              <a:rPr lang="en-US" sz="3400" dirty="0"/>
              <a:t>_________________________________________________</a:t>
            </a:r>
          </a:p>
          <a:p>
            <a:r>
              <a:rPr lang="en-US" sz="3400" dirty="0"/>
              <a:t>2.   I disconnect the screen. It restarts. </a:t>
            </a:r>
          </a:p>
          <a:p>
            <a:r>
              <a:rPr lang="en-US" sz="3400" dirty="0"/>
              <a:t>_________________________________________________ </a:t>
            </a:r>
          </a:p>
          <a:p>
            <a:r>
              <a:rPr lang="en-US" sz="3400" dirty="0"/>
              <a:t>3.   I took my phone to the store. They asked for my receipt. </a:t>
            </a:r>
          </a:p>
          <a:p>
            <a:r>
              <a:rPr lang="en-US" sz="3400" dirty="0"/>
              <a:t>_________________________________________________ </a:t>
            </a:r>
          </a:p>
          <a:p>
            <a:r>
              <a:rPr lang="en-US" sz="3400" dirty="0"/>
              <a:t>4.   My phone crashed. I tried to play a new game. </a:t>
            </a:r>
          </a:p>
          <a:p>
            <a:r>
              <a:rPr lang="en-US" sz="3400" dirty="0"/>
              <a:t>_________________________________________________ </a:t>
            </a:r>
          </a:p>
          <a:p>
            <a:r>
              <a:rPr lang="en-US" sz="3400" dirty="0"/>
              <a:t>5.   Remember your receipt. Take your laptop to the store. </a:t>
            </a:r>
          </a:p>
          <a:p>
            <a:r>
              <a:rPr lang="en-US" sz="3400" dirty="0"/>
              <a:t>_________________________________________________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29031" y="1727387"/>
            <a:ext cx="6499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When I charged my phone, it crashed.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29032" y="2761456"/>
            <a:ext cx="7012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When I disconnect the screen, it restarts.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6323" y="3802250"/>
            <a:ext cx="10535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When I took my phone to the store, they asked for my receipt.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72233" y="4849390"/>
            <a:ext cx="8816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My phone crashed when I tried to play a new game.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9395" y="5881775"/>
            <a:ext cx="10712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Remember your receipt when you take your laptop to the store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3659DE-38A0-412C-BB69-8EFE07B2791D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71E71E-D29C-4A98-A988-C0366170293B}"/>
              </a:ext>
            </a:extLst>
          </p:cNvPr>
          <p:cNvSpPr txBox="1"/>
          <p:nvPr/>
        </p:nvSpPr>
        <p:spPr>
          <a:xfrm>
            <a:off x="0" y="381675"/>
            <a:ext cx="1539875" cy="64135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Extra Practice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WB, page 17</a:t>
            </a:r>
          </a:p>
        </p:txBody>
      </p:sp>
    </p:spTree>
    <p:extLst>
      <p:ext uri="{BB962C8B-B14F-4D97-AF65-F5344CB8AC3E}">
        <p14:creationId xmlns:p14="http://schemas.microsoft.com/office/powerpoint/2010/main" val="271528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99841" y="408307"/>
            <a:ext cx="8592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Read the dialog and complete the form.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0421" y="1196449"/>
            <a:ext cx="6710867" cy="493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6006" y="1086668"/>
            <a:ext cx="488441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Assistant: Hello, can I help you?</a:t>
            </a:r>
          </a:p>
          <a:p>
            <a:r>
              <a:rPr lang="en-US" sz="2800" dirty="0"/>
              <a:t>Roberta:   Yes, I bought this phone from you and it stopped working.</a:t>
            </a:r>
          </a:p>
          <a:p>
            <a:r>
              <a:rPr lang="en-US" sz="2800" dirty="0"/>
              <a:t>Assistant:   I see. Can I take your details, please?</a:t>
            </a:r>
          </a:p>
          <a:p>
            <a:r>
              <a:rPr lang="en-US" sz="2800" dirty="0"/>
              <a:t>Roberta:   Sure. My name is </a:t>
            </a:r>
            <a:r>
              <a:rPr lang="en-US" sz="2800" u="sng" dirty="0">
                <a:solidFill>
                  <a:srgbClr val="FF0000"/>
                </a:solidFill>
              </a:rPr>
              <a:t>Roberta Braithwaite.</a:t>
            </a:r>
          </a:p>
          <a:p>
            <a:r>
              <a:rPr lang="en-US" sz="2800" dirty="0"/>
              <a:t>Assistant:   Can you spell "Braithwaite"  for me?</a:t>
            </a:r>
          </a:p>
          <a:p>
            <a:r>
              <a:rPr lang="en-US" sz="2800" dirty="0"/>
              <a:t>Roberta: Sure. It's </a:t>
            </a:r>
            <a:r>
              <a:rPr lang="en-US" sz="2800" u="sng" dirty="0">
                <a:solidFill>
                  <a:srgbClr val="FF0000"/>
                </a:solidFill>
              </a:rPr>
              <a:t>B-R-A-I-T-H-W-A-I-T-E</a:t>
            </a:r>
            <a:r>
              <a:rPr lang="en-US" sz="28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A5E638-2CDF-400A-8632-FB0A49BD3BF4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1529E1-190F-462F-A6C1-AAD1DE19665A}"/>
              </a:ext>
            </a:extLst>
          </p:cNvPr>
          <p:cNvSpPr txBox="1"/>
          <p:nvPr/>
        </p:nvSpPr>
        <p:spPr>
          <a:xfrm>
            <a:off x="0" y="381675"/>
            <a:ext cx="1539875" cy="64135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Extra Practice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WB, page 17</a:t>
            </a:r>
          </a:p>
        </p:txBody>
      </p:sp>
    </p:spTree>
    <p:extLst>
      <p:ext uri="{BB962C8B-B14F-4D97-AF65-F5344CB8AC3E}">
        <p14:creationId xmlns:p14="http://schemas.microsoft.com/office/powerpoint/2010/main" val="88403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2.2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6627" y="62701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552" y="1572957"/>
            <a:ext cx="1920785" cy="570039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1964766" y="5697670"/>
            <a:ext cx="2378633" cy="539496"/>
          </a:xfrm>
          <a:prstGeom prst="round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Consolidation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769" y="3510427"/>
            <a:ext cx="34766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A1566A-0F9D-4139-A2CC-D8522E0D6286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473" y="490818"/>
            <a:ext cx="414800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0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3331" y="1023026"/>
            <a:ext cx="7478670" cy="54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473380" y="408307"/>
            <a:ext cx="8592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Read the dialog and complete the form.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97545" y="3350649"/>
            <a:ext cx="2012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0849652801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926409" y="4210045"/>
            <a:ext cx="1785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it crashes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9402277" y="4686086"/>
            <a:ext cx="20476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my camera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B7E0A4-4A7F-4B66-80B1-3532258A2E61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2459A2-F8D5-4707-990F-6CCD70D4EA7E}"/>
              </a:ext>
            </a:extLst>
          </p:cNvPr>
          <p:cNvSpPr txBox="1"/>
          <p:nvPr/>
        </p:nvSpPr>
        <p:spPr>
          <a:xfrm>
            <a:off x="0" y="381675"/>
            <a:ext cx="1539875" cy="64135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Extra Practice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WB, page 17</a:t>
            </a:r>
          </a:p>
        </p:txBody>
      </p:sp>
      <p:sp>
        <p:nvSpPr>
          <p:cNvPr id="3" name="Rectangle 2"/>
          <p:cNvSpPr/>
          <p:nvPr/>
        </p:nvSpPr>
        <p:spPr>
          <a:xfrm>
            <a:off x="270735" y="1190255"/>
            <a:ext cx="488441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Assistant: What's your phone number?</a:t>
            </a:r>
          </a:p>
          <a:p>
            <a:r>
              <a:rPr lang="en-US" sz="2800" dirty="0"/>
              <a:t>Roberta: </a:t>
            </a:r>
            <a:r>
              <a:rPr lang="en-US" sz="2800" b="1" u="sng" dirty="0">
                <a:solidFill>
                  <a:srgbClr val="FF0000"/>
                </a:solidFill>
              </a:rPr>
              <a:t>0849652801.</a:t>
            </a:r>
          </a:p>
          <a:p>
            <a:r>
              <a:rPr lang="en-US" sz="2800" dirty="0"/>
              <a:t>Assistant: Thanks. And it's an </a:t>
            </a:r>
            <a:r>
              <a:rPr lang="en-US" sz="2800" dirty="0" err="1"/>
              <a:t>Oort</a:t>
            </a:r>
            <a:r>
              <a:rPr lang="en-US" sz="2800" dirty="0"/>
              <a:t> Cloud DX?</a:t>
            </a:r>
          </a:p>
          <a:p>
            <a:r>
              <a:rPr lang="en-US" sz="2800" dirty="0"/>
              <a:t>Roberta: That's right.</a:t>
            </a:r>
          </a:p>
          <a:p>
            <a:r>
              <a:rPr lang="en-US" sz="2800" dirty="0"/>
              <a:t>Assistant: What's wrong with the phone?</a:t>
            </a:r>
          </a:p>
          <a:p>
            <a:r>
              <a:rPr lang="en-US" sz="2800" dirty="0"/>
              <a:t>Roberta:   I don't really know. When I try to use </a:t>
            </a:r>
            <a:r>
              <a:rPr lang="en-US" sz="2800" b="1" u="sng" dirty="0">
                <a:solidFill>
                  <a:srgbClr val="FF0000"/>
                </a:solidFill>
              </a:rPr>
              <a:t>my camera</a:t>
            </a:r>
            <a:r>
              <a:rPr lang="en-US" sz="2800" dirty="0"/>
              <a:t>, </a:t>
            </a:r>
            <a:r>
              <a:rPr lang="en-US" sz="2800" b="1" u="sng" dirty="0">
                <a:solidFill>
                  <a:srgbClr val="FF0000"/>
                </a:solidFill>
              </a:rPr>
              <a:t>it crashes</a:t>
            </a:r>
            <a:r>
              <a:rPr lang="en-US" sz="2800" dirty="0"/>
              <a:t> and then restarts</a:t>
            </a:r>
          </a:p>
        </p:txBody>
      </p:sp>
    </p:spTree>
    <p:extLst>
      <p:ext uri="{BB962C8B-B14F-4D97-AF65-F5344CB8AC3E}">
        <p14:creationId xmlns:p14="http://schemas.microsoft.com/office/powerpoint/2010/main" val="368889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73381" y="379123"/>
            <a:ext cx="8592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Read the dialog and complete the form.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5447" y="929030"/>
            <a:ext cx="7395719" cy="543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6006" y="1071216"/>
            <a:ext cx="488441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Assistant: Do you have a warranty?</a:t>
            </a:r>
          </a:p>
          <a:p>
            <a:r>
              <a:rPr lang="en-US" sz="2600" dirty="0"/>
              <a:t>Roberta:   I think I </a:t>
            </a:r>
            <a:r>
              <a:rPr lang="en-US" sz="2600" b="1" u="sng" dirty="0">
                <a:solidFill>
                  <a:srgbClr val="FF0000"/>
                </a:solidFill>
              </a:rPr>
              <a:t>lost my warranty </a:t>
            </a:r>
            <a:r>
              <a:rPr lang="en-US" sz="2600" dirty="0"/>
              <a:t>card. I guess I'll have to pay for any repairs. When will it be ready?</a:t>
            </a:r>
          </a:p>
          <a:p>
            <a:r>
              <a:rPr lang="en-US" sz="2600" dirty="0"/>
              <a:t>Assistant:   Well, we're not very busy right now. It can be ready by the weekend. Is Sunday OK?</a:t>
            </a:r>
          </a:p>
          <a:p>
            <a:r>
              <a:rPr lang="en-US" sz="2600" dirty="0"/>
              <a:t>Roberta:   Actually, </a:t>
            </a:r>
            <a:r>
              <a:rPr lang="en-US" sz="2600" b="1" u="sng" dirty="0">
                <a:solidFill>
                  <a:srgbClr val="FF0000"/>
                </a:solidFill>
              </a:rPr>
              <a:t>Saturday</a:t>
            </a:r>
            <a:r>
              <a:rPr lang="en-US" sz="2600" dirty="0"/>
              <a:t> would be better. Can I pick it up that morning?</a:t>
            </a:r>
          </a:p>
          <a:p>
            <a:r>
              <a:rPr lang="en-US" sz="2600" dirty="0"/>
              <a:t>Assistant: Yes, that should be fine. I'll make a note of it. </a:t>
            </a:r>
          </a:p>
        </p:txBody>
      </p:sp>
      <p:sp>
        <p:nvSpPr>
          <p:cNvPr id="2" name="Rectangle 1"/>
          <p:cNvSpPr/>
          <p:nvPr/>
        </p:nvSpPr>
        <p:spPr>
          <a:xfrm>
            <a:off x="7926409" y="3189175"/>
            <a:ext cx="21403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0849652801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7926409" y="4062128"/>
            <a:ext cx="16547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it crashes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9160231" y="4468596"/>
            <a:ext cx="18993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my camera</a:t>
            </a:r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>
            <a:off x="8671242" y="5396703"/>
            <a:ext cx="16418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Saturday</a:t>
            </a:r>
            <a:r>
              <a:rPr lang="en-US" sz="3000" dirty="0"/>
              <a:t>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426248" y="5486495"/>
            <a:ext cx="31524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0A75BB4-43F8-47CB-BF5A-8D8DB5F047F8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B55668-B458-4D50-B86E-99E8A6B8AACF}"/>
              </a:ext>
            </a:extLst>
          </p:cNvPr>
          <p:cNvSpPr txBox="1"/>
          <p:nvPr/>
        </p:nvSpPr>
        <p:spPr>
          <a:xfrm>
            <a:off x="0" y="381675"/>
            <a:ext cx="1539875" cy="64135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Extra Practice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WB, page 17</a:t>
            </a:r>
          </a:p>
        </p:txBody>
      </p:sp>
    </p:spTree>
    <p:extLst>
      <p:ext uri="{BB962C8B-B14F-4D97-AF65-F5344CB8AC3E}">
        <p14:creationId xmlns:p14="http://schemas.microsoft.com/office/powerpoint/2010/main" val="388613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88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33395" y="404160"/>
            <a:ext cx="89422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d. In pairs: Talk about your devices </a:t>
            </a:r>
          </a:p>
          <a:p>
            <a:r>
              <a:rPr lang="en-US" sz="4000" b="1" dirty="0">
                <a:solidFill>
                  <a:srgbClr val="0070C0"/>
                </a:solidFill>
              </a:rPr>
              <a:t>using when-clauses.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6696" y="2661389"/>
            <a:ext cx="11488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When I do my homework, my laptop disconnects.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108E6E-8D54-44A4-8E15-C2CA05981241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2.2</a:t>
            </a:r>
          </a:p>
        </p:txBody>
      </p:sp>
    </p:spTree>
    <p:extLst>
      <p:ext uri="{BB962C8B-B14F-4D97-AF65-F5344CB8AC3E}">
        <p14:creationId xmlns:p14="http://schemas.microsoft.com/office/powerpoint/2010/main" val="2850307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9730" y="790327"/>
            <a:ext cx="4433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Consolidation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73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17370" y="699795"/>
            <a:ext cx="2141377" cy="646331"/>
          </a:xfrm>
          <a:prstGeom prst="rect">
            <a:avLst/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Let’s play!</a:t>
            </a: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457200" y="3951514"/>
            <a:ext cx="1861457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006" y="1904999"/>
            <a:ext cx="9487558" cy="423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27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78" y="522143"/>
            <a:ext cx="3362758" cy="8786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0765" y="1908927"/>
            <a:ext cx="10111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Imagine you have problems with your new mobile phone. Write a paragraph to describe the problems and your solutions. </a:t>
            </a:r>
            <a:r>
              <a:rPr lang="en-US" sz="3600" i="1" dirty="0">
                <a:solidFill>
                  <a:srgbClr val="0070C0"/>
                </a:solidFill>
              </a:rPr>
              <a:t>Write 100 to 120 words. </a:t>
            </a:r>
          </a:p>
        </p:txBody>
      </p:sp>
    </p:spTree>
    <p:extLst>
      <p:ext uri="{BB962C8B-B14F-4D97-AF65-F5344CB8AC3E}">
        <p14:creationId xmlns:p14="http://schemas.microsoft.com/office/powerpoint/2010/main" val="3266177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0560" y="447973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2480" y="1854692"/>
            <a:ext cx="860552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Grammar</a:t>
            </a:r>
            <a:r>
              <a:rPr lang="en-US" sz="3600" dirty="0">
                <a:solidFill>
                  <a:srgbClr val="0070C0"/>
                </a:solidFill>
              </a:rPr>
              <a:t>: When-clauses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Speaking</a:t>
            </a:r>
            <a:r>
              <a:rPr lang="en-US" sz="3600" dirty="0">
                <a:solidFill>
                  <a:srgbClr val="0070C0"/>
                </a:solidFill>
              </a:rPr>
              <a:t>: Talking about your devices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98A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B8CFC3-23E7-4103-AB36-A27E908F2F11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991" y="823758"/>
            <a:ext cx="2892750" cy="92333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Wrap-up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6572" y="-347019"/>
            <a:ext cx="14119795" cy="79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81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1871" y="779974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802" y="3223984"/>
            <a:ext cx="118741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- practice and use </a:t>
            </a:r>
            <a:r>
              <a:rPr lang="en-US" sz="3600" i="1" dirty="0"/>
              <a:t>When clauses </a:t>
            </a:r>
            <a:r>
              <a:rPr lang="en-US" sz="3600" dirty="0"/>
              <a:t>correctly.</a:t>
            </a:r>
            <a:endParaRPr lang="en-US" sz="3600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52" y="427730"/>
            <a:ext cx="3829770" cy="24725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20D389-B0FD-4129-909C-B90AF7076405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2.2</a:t>
            </a:r>
          </a:p>
        </p:txBody>
      </p:sp>
    </p:spTree>
    <p:extLst>
      <p:ext uri="{BB962C8B-B14F-4D97-AF65-F5344CB8AC3E}">
        <p14:creationId xmlns:p14="http://schemas.microsoft.com/office/powerpoint/2010/main" val="673863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36346"/>
            <a:ext cx="120889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2060"/>
                </a:solidFill>
                <a:ea typeface="Times New Roman" panose="02020603050405020304" pitchFamily="18" charset="0"/>
              </a:rPr>
              <a:t>Make 10 sentences, using </a:t>
            </a:r>
            <a:r>
              <a:rPr lang="en-US" sz="3600" b="1" dirty="0">
                <a:solidFill>
                  <a:srgbClr val="002060"/>
                </a:solidFill>
                <a:ea typeface="Times New Roman" panose="02020603050405020304" pitchFamily="18" charset="0"/>
              </a:rPr>
              <a:t>when-clause</a:t>
            </a:r>
            <a:r>
              <a:rPr lang="en-US" sz="3600" dirty="0">
                <a:solidFill>
                  <a:srgbClr val="002060"/>
                </a:solidFill>
                <a:ea typeface="Times New Roman" panose="02020603050405020304" pitchFamily="18" charset="0"/>
              </a:rPr>
              <a:t>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2060"/>
                </a:solidFill>
                <a:ea typeface="Times New Roman" panose="02020603050405020304" pitchFamily="18" charset="0"/>
              </a:rPr>
              <a:t>Do</a:t>
            </a: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</a:rPr>
              <a:t> the exercises in </a:t>
            </a:r>
            <a:r>
              <a:rPr lang="en-US" sz="3600" b="1" dirty="0">
                <a:solidFill>
                  <a:srgbClr val="002060"/>
                </a:solidFill>
                <a:ea typeface="Calibri" panose="020F0502020204030204" pitchFamily="34" charset="0"/>
              </a:rPr>
              <a:t>WB</a:t>
            </a: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</a:rPr>
              <a:t> on page 17.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2060"/>
                </a:solidFill>
                <a:ea typeface="Times New Roman" panose="02020603050405020304" pitchFamily="18" charset="0"/>
              </a:rPr>
              <a:t>Complete the grammar notes in </a:t>
            </a:r>
            <a:r>
              <a:rPr lang="en-US" sz="3600" b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2060"/>
                </a:solidFill>
                <a:ea typeface="Times New Roman" panose="02020603050405020304" pitchFamily="18" charset="0"/>
              </a:rPr>
              <a:t> Anh 10 i-Learn Smart World</a:t>
            </a:r>
            <a:r>
              <a:rPr lang="en-US" sz="3600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ea typeface="Times New Roman" panose="02020603050405020304" pitchFamily="18" charset="0"/>
              </a:rPr>
              <a:t>Notebook</a:t>
            </a:r>
            <a:r>
              <a:rPr lang="en-US" sz="3600" dirty="0">
                <a:solidFill>
                  <a:srgbClr val="002060"/>
                </a:solidFill>
                <a:ea typeface="Times New Roman" panose="02020603050405020304" pitchFamily="18" charset="0"/>
              </a:rPr>
              <a:t> on page 17. 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2060"/>
                </a:solidFill>
                <a:ea typeface="Times New Roman" panose="02020603050405020304" pitchFamily="18" charset="0"/>
              </a:rPr>
              <a:t>Prepare the next lesson – Pronunciation on page 25 in </a:t>
            </a:r>
            <a:r>
              <a:rPr lang="en-US" sz="3600" b="1" dirty="0">
                <a:solidFill>
                  <a:srgbClr val="002060"/>
                </a:solidFill>
                <a:ea typeface="Times New Roman" panose="02020603050405020304" pitchFamily="18" charset="0"/>
              </a:rPr>
              <a:t>SB</a:t>
            </a:r>
            <a:r>
              <a:rPr lang="en-US" sz="3600" dirty="0">
                <a:solidFill>
                  <a:srgbClr val="002060"/>
                </a:solidFill>
                <a:ea typeface="Times New Roman" panose="02020603050405020304" pitchFamily="18" charset="0"/>
              </a:rPr>
              <a:t>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Play consolidation games in </a:t>
            </a:r>
            <a:r>
              <a:rPr lang="en-US" sz="3600" b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2060"/>
                </a:solidFill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2060"/>
                </a:solidFill>
                <a:ea typeface="Times New Roman" panose="02020603050405020304" pitchFamily="18" charset="0"/>
              </a:rPr>
              <a:t>-Learn Smart World</a:t>
            </a:r>
            <a:r>
              <a:rPr lang="en-US" sz="3600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ea typeface="Times New Roman" panose="02020603050405020304" pitchFamily="18" charset="0"/>
              </a:rPr>
              <a:t>DHA App on </a:t>
            </a:r>
            <a:r>
              <a:rPr lang="en-US" sz="3600" b="1" dirty="0">
                <a:solidFill>
                  <a:srgbClr val="002060"/>
                </a:solidFill>
                <a:ea typeface="Times New Roman" panose="02020603050405020304" pitchFamily="18" charset="0"/>
                <a:hlinkClick r:id="rId2"/>
              </a:rPr>
              <a:t>www.eduhome.com.vn</a:t>
            </a:r>
            <a:r>
              <a:rPr lang="en-US" sz="3600" b="1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626" y="607307"/>
            <a:ext cx="11262343" cy="13069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2162F6-5C72-4BE8-B72F-51930684FD3D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2.2</a:t>
            </a:r>
          </a:p>
        </p:txBody>
      </p:sp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70398" y="5458614"/>
            <a:ext cx="4337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Have a nice day! 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6EDF48-F283-4A71-9E51-136819C7E5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1" y="1302430"/>
            <a:ext cx="12169939" cy="425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64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4849" y="-855619"/>
            <a:ext cx="14246879" cy="9497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00" y="725386"/>
            <a:ext cx="4032226" cy="11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3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3052" y="816896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618" y="2140534"/>
            <a:ext cx="11415251" cy="21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rgbClr val="000000"/>
                </a:solidFill>
              </a:rPr>
              <a:t>What do you do when your shoes were broken?</a:t>
            </a:r>
          </a:p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rgbClr val="000000"/>
                </a:solidFill>
              </a:rPr>
              <a:t>What do you do when your smartphone doesn’t work?</a:t>
            </a:r>
          </a:p>
          <a:p>
            <a:pPr>
              <a:lnSpc>
                <a:spcPct val="130000"/>
              </a:lnSpc>
            </a:pPr>
            <a:r>
              <a:rPr lang="en-US" sz="3600" b="1" i="1" dirty="0">
                <a:solidFill>
                  <a:srgbClr val="00B0F0"/>
                </a:solidFill>
              </a:rPr>
              <a:t>I takes them (it) to the ……..</a:t>
            </a:r>
          </a:p>
        </p:txBody>
      </p:sp>
      <p:pic>
        <p:nvPicPr>
          <p:cNvPr id="307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2309" y="367897"/>
            <a:ext cx="3102521" cy="197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1E2E25-637B-496F-9781-F397256519BF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2.2</a:t>
            </a:r>
          </a:p>
        </p:txBody>
      </p:sp>
    </p:spTree>
    <p:extLst>
      <p:ext uri="{BB962C8B-B14F-4D97-AF65-F5344CB8AC3E}">
        <p14:creationId xmlns:p14="http://schemas.microsoft.com/office/powerpoint/2010/main" val="2675527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-3HIGHSCHOOL\E10_SMART_WORLD\4. IMAGES\shutterstock_5701544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576"/>
            <a:ext cx="121920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033" y="1368477"/>
            <a:ext cx="8281987" cy="14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049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193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5650" y="998326"/>
            <a:ext cx="5590505" cy="537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5650" y="436351"/>
            <a:ext cx="42386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CD1-TRACK 3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021097" y="502719"/>
            <a:ext cx="609600" cy="60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EECA26D-D6A0-4873-B5F0-664ADE3C8DB2}"/>
              </a:ext>
            </a:extLst>
          </p:cNvPr>
          <p:cNvSpPr/>
          <p:nvPr/>
        </p:nvSpPr>
        <p:spPr>
          <a:xfrm>
            <a:off x="4301541" y="5112911"/>
            <a:ext cx="3760631" cy="11387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0000FF"/>
                </a:solidFill>
              </a:rPr>
              <a:t>It overheats when I do my homework.</a:t>
            </a:r>
          </a:p>
        </p:txBody>
      </p:sp>
    </p:spTree>
    <p:extLst>
      <p:ext uri="{BB962C8B-B14F-4D97-AF65-F5344CB8AC3E}">
        <p14:creationId xmlns:p14="http://schemas.microsoft.com/office/powerpoint/2010/main" val="327655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285152" y="1679510"/>
            <a:ext cx="906848" cy="11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E-3HIGHSCHOOL\E10_SMART_WORLD\3. Icon trong sach\Gramma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1050" y="310079"/>
            <a:ext cx="3979336" cy="7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1353" y="1489210"/>
            <a:ext cx="5183013" cy="498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5235" y="4147159"/>
            <a:ext cx="5453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itchFamily="2" charset="2"/>
              </a:rPr>
              <a:t> to connect 2 clauses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D3ABD8-967B-4629-AEE4-142EB4C9A73E}"/>
              </a:ext>
            </a:extLst>
          </p:cNvPr>
          <p:cNvSpPr txBox="1"/>
          <p:nvPr/>
        </p:nvSpPr>
        <p:spPr>
          <a:xfrm>
            <a:off x="0" y="-1435"/>
            <a:ext cx="1219200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Unit 3                                                                                                                                                                                                     Lesson  2.2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5235" y="1345391"/>
            <a:ext cx="6649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1. What is the when- clause?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197" y="3266114"/>
            <a:ext cx="7525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2. How is the when- clause used?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235" y="2219794"/>
            <a:ext cx="6058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itchFamily="2" charset="2"/>
              </a:rPr>
              <a:t> when I do my homework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6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2624</TotalTime>
  <Words>1340</Words>
  <Application>Microsoft Office PowerPoint</Application>
  <PresentationFormat>Màn hình rộng</PresentationFormat>
  <Paragraphs>183</Paragraphs>
  <Slides>31</Slides>
  <Notes>14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176</cp:revision>
  <dcterms:created xsi:type="dcterms:W3CDTF">2022-02-12T14:14:43Z</dcterms:created>
  <dcterms:modified xsi:type="dcterms:W3CDTF">2022-07-27T09:28:23Z</dcterms:modified>
</cp:coreProperties>
</file>