
<file path=[Content_Types].xml><?xml version="1.0" encoding="utf-8"?>
<Types xmlns="http://schemas.openxmlformats.org/package/2006/content-types">
  <Default Extension="mp3" ContentType="audio/mpeg"/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vbaProject" Target="vbaProject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A87FE-DD02-EE40-B1B5-CFA91EC438F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FFBC1EE-953B-244C-8D5A-3A6D280799E5}" type="pres">
      <dgm:prSet presAssocID="{1EEA87FE-DD02-EE40-B1B5-CFA91EC438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B6D59-E592-8D4D-A7BD-DED4CC7A11DD}" type="presOf" srcId="{1EEA87FE-DD02-EE40-B1B5-CFA91EC438F5}" destId="{BFFBC1EE-953B-244C-8D5A-3A6D280799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62601-47DF-4A1C-B06D-833F4D80600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9E700-64A1-4ACE-893E-29CD7907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4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lõi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9E700-64A1-4ACE-893E-29CD790776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0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8183-8160-291D-AF9D-D48CC3CF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22BFE-52B3-CF13-D3FE-1D65E2EBF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9313A-E433-BCD5-794C-1E231391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83B9-E118-46F1-9D71-78F7F73AE30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BF512-FB95-1308-C896-BA8D2867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0D445-4DC6-5DFB-C70D-5B586FB8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D8A-2018-42A7-B0F9-1426A0F7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8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4B91-3D73-6CA1-06FD-A732C537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6A2FB-BA69-F6B4-9CA1-85215529A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3EC45-D4C0-B81E-B516-C3A383DC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83B9-E118-46F1-9D71-78F7F73AE30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0640C-47A8-00C4-C4EC-333B004E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E3804-8596-B9F1-A505-C29809C3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D8A-2018-42A7-B0F9-1426A0F7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4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F540-608D-AFBB-BDF0-15CCD5720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E200D-D228-F9CA-F2F4-0FB4DAEA4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E3F3-EF04-58E8-C4BF-AD996E88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83B9-E118-46F1-9D71-78F7F73AE30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D09E9-CDD5-2BA2-5446-81C0785F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ECD23-9DB3-F08C-28A1-ECC8CA4C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D8A-2018-42A7-B0F9-1426A0F7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9C06-4BF0-4EBF-737F-48D555E3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482E-0A33-93C7-7167-3D534752D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52987-8D7F-60A2-EFC8-B83A359D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83B9-E118-46F1-9D71-78F7F73AE30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D5117-473A-58CC-BD27-F2EE9AD7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FA586-2B26-2B97-62AA-68115E78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D8A-2018-42A7-B0F9-1426A0F7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ACED-9DCE-152B-20B1-F873A8F4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9C0C7-BC49-465A-504D-EB8D5001F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139C9-5B96-87A5-38F2-9EABDAB8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83B9-E118-46F1-9D71-78F7F73AE30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13720-DCA7-54C1-95C4-D70187B3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00BF4-DCEC-3EC4-1855-5ACC2033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D8A-2018-42A7-B0F9-1426A0F7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1C8D-7CAF-495F-7D85-A6CA7086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26C0D-53A8-A910-156E-DAE90443A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EB42E-C2A3-E962-BCC0-1C141EB2B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93568-9649-89D1-38FA-27F5FD0F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83B9-E118-46F1-9D71-78F7F73AE30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8B532-E8FE-2571-9E5C-BCD788D1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304E0-4144-0AD9-BB80-0A590CDC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D8A-2018-42A7-B0F9-1426A0F7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0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ED3C-00F1-CA2D-912E-2D77FCC4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34E3E-DC3F-1A52-E00B-10C58C4A8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F6E14-C6A8-34F7-7FEA-314AA08F7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AEFCB-FB8D-0257-1CB4-D60F1A4CD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EB25B-AD76-746D-C147-C208603BB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84A5A-AB6F-65B6-66E7-191C8D5B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83B9-E118-46F1-9D71-78F7F73AE30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50528F-3558-DF22-A092-1F9A717B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0B5A42-EAC0-EE98-8157-D93266EA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D8A-2018-42A7-B0F9-1426A0F7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1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ED22-0DED-65EE-7E6E-FA7A123B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497C24-6ED9-AA6E-2BDB-8111AF18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83B9-E118-46F1-9D71-78F7F73AE30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46CE3-23CD-04F8-621E-487E3505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16B74-A8AA-05B7-7246-E095BA18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D8A-2018-42A7-B0F9-1426A0F7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63302-C205-7D52-3125-A202DF32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83B9-E118-46F1-9D71-78F7F73AE30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B16E5-F513-18F5-90D7-3D1B2DBC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CBC0-4CCE-5940-6FA9-718E5E3A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D8A-2018-42A7-B0F9-1426A0F7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3DC1-832D-B2FD-271C-A4E429FC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3A3D2-3B4D-73F8-31C3-29732C2E6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F820B-4DAF-F5ED-10BF-905B2E58C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450D6-48F3-0899-27EA-639543E3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83B9-E118-46F1-9D71-78F7F73AE30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3AA93-299E-1E50-5BE6-500BC431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49B58-E7CD-AF46-8364-1CC0ACE4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D8A-2018-42A7-B0F9-1426A0F7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2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EFD9-F0BD-B839-2DB9-6F6DCF6B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1ADC7-D826-0C22-CD37-FBBAA7998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26DF5-86AF-8D7E-47B8-A829FF63A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FCADE-9D0F-24CF-C421-ECB672BD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83B9-E118-46F1-9D71-78F7F73AE30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E232B-3AF7-7EC6-84DA-3D9830BD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62C95-0370-B3AB-A61D-6F60404B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D8A-2018-42A7-B0F9-1426A0F7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7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76EA3-6301-9965-9E45-E1586999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08064-D3D4-EF84-81F3-62B0D445D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C910C-586A-B078-4A18-F9382B8C4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83B9-E118-46F1-9D71-78F7F73AE30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6F0BD-82EC-F161-29A2-5A378747D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6026E-E4CE-1E26-55BE-FD7851B95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0D8A-2018-42A7-B0F9-1426A0F7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4.xml"/><Relationship Id="rId18" Type="http://schemas.openxmlformats.org/officeDocument/2006/relationships/slide" Target="slide10.xml"/><Relationship Id="rId3" Type="http://schemas.openxmlformats.org/officeDocument/2006/relationships/audio" Target="../media/media1.mp3"/><Relationship Id="rId21" Type="http://schemas.openxmlformats.org/officeDocument/2006/relationships/image" Target="../media/image5.png"/><Relationship Id="rId7" Type="http://schemas.openxmlformats.org/officeDocument/2006/relationships/audio" Target="../media/audio1.wav"/><Relationship Id="rId12" Type="http://schemas.openxmlformats.org/officeDocument/2006/relationships/slide" Target="slide3.xml"/><Relationship Id="rId17" Type="http://schemas.openxmlformats.org/officeDocument/2006/relationships/slide" Target="slide9.xml"/><Relationship Id="rId25" Type="http://schemas.openxmlformats.org/officeDocument/2006/relationships/image" Target="../media/image2.wmf"/><Relationship Id="rId2" Type="http://schemas.microsoft.com/office/2007/relationships/media" Target="../media/media1.mp3"/><Relationship Id="rId16" Type="http://schemas.openxmlformats.org/officeDocument/2006/relationships/slide" Target="slide8.xml"/><Relationship Id="rId20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11" Type="http://schemas.openxmlformats.org/officeDocument/2006/relationships/slide" Target="slide2.xml"/><Relationship Id="rId24" Type="http://schemas.openxmlformats.org/officeDocument/2006/relationships/image" Target="../media/image1.wmf"/><Relationship Id="rId5" Type="http://schemas.openxmlformats.org/officeDocument/2006/relationships/control" Target="../activeX/activeX2.xml"/><Relationship Id="rId15" Type="http://schemas.openxmlformats.org/officeDocument/2006/relationships/slide" Target="slide7.xml"/><Relationship Id="rId23" Type="http://schemas.openxmlformats.org/officeDocument/2006/relationships/image" Target="../media/image7.png"/><Relationship Id="rId10" Type="http://schemas.openxmlformats.org/officeDocument/2006/relationships/slide" Target="slide5.xml"/><Relationship Id="rId19" Type="http://schemas.openxmlformats.org/officeDocument/2006/relationships/slide" Target="slide11.xml"/><Relationship Id="rId4" Type="http://schemas.openxmlformats.org/officeDocument/2006/relationships/control" Target="../activeX/activeX1.xml"/><Relationship Id="rId9" Type="http://schemas.openxmlformats.org/officeDocument/2006/relationships/image" Target="../media/image3.png"/><Relationship Id="rId14" Type="http://schemas.openxmlformats.org/officeDocument/2006/relationships/slide" Target="slide6.xml"/><Relationship Id="rId2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" Target="slide1.xml"/><Relationship Id="rId5" Type="http://schemas.microsoft.com/office/2007/relationships/media" Target="../media/media4.mp3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" Target="slide1.xml"/><Relationship Id="rId5" Type="http://schemas.microsoft.com/office/2007/relationships/media" Target="../media/media4.mp3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slide" Target="slide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2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0.png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" Target="slide1.xml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7.png"/><Relationship Id="rId5" Type="http://schemas.microsoft.com/office/2007/relationships/media" Target="../media/media4.mp3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" Target="slide1.xml"/><Relationship Id="rId5" Type="http://schemas.microsoft.com/office/2007/relationships/media" Target="../media/media4.mp3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" Target="slide1.xml"/><Relationship Id="rId5" Type="http://schemas.microsoft.com/office/2007/relationships/media" Target="../media/media4.mp3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" Target="slide1.xml"/><Relationship Id="rId5" Type="http://schemas.microsoft.com/office/2007/relationships/media" Target="../media/media4.mp3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3.png"/><Relationship Id="rId5" Type="http://schemas.microsoft.com/office/2007/relationships/media" Target="../media/media4.mp3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4.png"/><Relationship Id="rId5" Type="http://schemas.microsoft.com/office/2007/relationships/media" Target="../media/media4.mp3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" Target="slide1.xml"/><Relationship Id="rId5" Type="http://schemas.microsoft.com/office/2007/relationships/media" Target="../media/media4.mp3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" Target="slide1.xml"/><Relationship Id="rId5" Type="http://schemas.microsoft.com/office/2007/relationships/media" Target="../media/media4.mp3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macro?name=Slide1.Cong10diem"/>
            <a:extLst>
              <a:ext uri="{FF2B5EF4-FFF2-40B4-BE49-F238E27FC236}">
                <a16:creationId xmlns:a16="http://schemas.microsoft.com/office/drawing/2014/main" id="{C049FAAA-57F5-8FCE-6080-5A110F5126F1}"/>
              </a:ext>
            </a:extLst>
          </p:cNvPr>
          <p:cNvSpPr/>
          <p:nvPr/>
        </p:nvSpPr>
        <p:spPr>
          <a:xfrm>
            <a:off x="183756" y="3520704"/>
            <a:ext cx="1712922" cy="731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+10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5167F8-7FCB-60D1-261E-541CF9505980}"/>
              </a:ext>
            </a:extLst>
          </p:cNvPr>
          <p:cNvSpPr/>
          <p:nvPr/>
        </p:nvSpPr>
        <p:spPr>
          <a:xfrm>
            <a:off x="112486" y="23122"/>
            <a:ext cx="2920605" cy="2895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0</a:t>
            </a:r>
            <a:endParaRPr lang="en-US" sz="9600" dirty="0"/>
          </a:p>
        </p:txBody>
      </p:sp>
      <p:sp>
        <p:nvSpPr>
          <p:cNvPr id="7" name="Rectangle 6">
            <a:hlinkClick r:id="" action="ppaction://macro?name=Slide1.Reset"/>
            <a:extLst>
              <a:ext uri="{FF2B5EF4-FFF2-40B4-BE49-F238E27FC236}">
                <a16:creationId xmlns:a16="http://schemas.microsoft.com/office/drawing/2014/main" id="{4DD24BBB-815F-B396-989D-9C2DF2750483}"/>
              </a:ext>
            </a:extLst>
          </p:cNvPr>
          <p:cNvSpPr/>
          <p:nvPr/>
        </p:nvSpPr>
        <p:spPr>
          <a:xfrm>
            <a:off x="112486" y="4505941"/>
            <a:ext cx="1605260" cy="73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Reset</a:t>
            </a:r>
          </a:p>
        </p:txBody>
      </p:sp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0E21FB33-7AAB-9455-5101-581E4C379F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1919" y="6218633"/>
            <a:ext cx="5640082" cy="585267"/>
          </a:xfrm>
          <a:prstGeom prst="rect">
            <a:avLst/>
          </a:prstGeom>
        </p:spPr>
      </p:pic>
      <p:sp>
        <p:nvSpPr>
          <p:cNvPr id="3" name="Action Button: Blank 2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1A85A19B-AD76-6D37-19B1-24C311E65B30}"/>
              </a:ext>
            </a:extLst>
          </p:cNvPr>
          <p:cNvSpPr/>
          <p:nvPr/>
        </p:nvSpPr>
        <p:spPr>
          <a:xfrm>
            <a:off x="4463142" y="5493300"/>
            <a:ext cx="914400" cy="50871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Clarendon" panose="020B7200000000000000" pitchFamily="34" charset="0"/>
              </a:rPr>
              <a:t>4</a:t>
            </a:r>
          </a:p>
        </p:txBody>
      </p:sp>
      <p:sp>
        <p:nvSpPr>
          <p:cNvPr id="9" name="Action Button: Blank 8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43F29560-A3DD-3F4E-61D3-7535CD09D3F2}"/>
              </a:ext>
            </a:extLst>
          </p:cNvPr>
          <p:cNvSpPr/>
          <p:nvPr/>
        </p:nvSpPr>
        <p:spPr>
          <a:xfrm>
            <a:off x="1262742" y="5493300"/>
            <a:ext cx="914400" cy="50871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Clarendon" panose="020B7200000000000000" pitchFamily="34" charset="0"/>
              </a:rPr>
              <a:t>1</a:t>
            </a:r>
            <a:endParaRPr lang="en-US" sz="3200" dirty="0">
              <a:latin typeface=".VnClarendon" panose="020B7200000000000000" pitchFamily="34" charset="0"/>
            </a:endParaRPr>
          </a:p>
        </p:txBody>
      </p:sp>
      <p:sp>
        <p:nvSpPr>
          <p:cNvPr id="10" name="Action Button: Blank 9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A011EEDB-8D30-57E1-C5D4-51CF97592AAA}"/>
              </a:ext>
            </a:extLst>
          </p:cNvPr>
          <p:cNvSpPr/>
          <p:nvPr/>
        </p:nvSpPr>
        <p:spPr>
          <a:xfrm>
            <a:off x="2329542" y="5493300"/>
            <a:ext cx="914400" cy="50871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.VnClarendon" panose="020B7200000000000000" pitchFamily="34" charset="0"/>
              </a:rPr>
              <a:t>2</a:t>
            </a:r>
          </a:p>
        </p:txBody>
      </p:sp>
      <p:sp>
        <p:nvSpPr>
          <p:cNvPr id="11" name="Action Button: Blank 10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D9E3E67A-657B-6641-FC33-5E43AB6BB49D}"/>
              </a:ext>
            </a:extLst>
          </p:cNvPr>
          <p:cNvSpPr/>
          <p:nvPr/>
        </p:nvSpPr>
        <p:spPr>
          <a:xfrm>
            <a:off x="3396342" y="5486398"/>
            <a:ext cx="914400" cy="50871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Clarendon" panose="020B7200000000000000" pitchFamily="34" charset="0"/>
              </a:rPr>
              <a:t>3</a:t>
            </a:r>
          </a:p>
        </p:txBody>
      </p:sp>
      <p:sp>
        <p:nvSpPr>
          <p:cNvPr id="12" name="Action Button: Blank 11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F9A150E7-C991-3945-A672-045A2D9883A9}"/>
              </a:ext>
            </a:extLst>
          </p:cNvPr>
          <p:cNvSpPr/>
          <p:nvPr/>
        </p:nvSpPr>
        <p:spPr>
          <a:xfrm>
            <a:off x="5529942" y="5493300"/>
            <a:ext cx="914400" cy="50871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Clarendon" panose="020B7200000000000000" pitchFamily="34" charset="0"/>
              </a:rPr>
              <a:t>5</a:t>
            </a:r>
          </a:p>
        </p:txBody>
      </p:sp>
      <p:sp>
        <p:nvSpPr>
          <p:cNvPr id="13" name="Action Button: Blank 12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AB32CF83-2CA2-1129-C948-387B93256B7B}"/>
              </a:ext>
            </a:extLst>
          </p:cNvPr>
          <p:cNvSpPr/>
          <p:nvPr/>
        </p:nvSpPr>
        <p:spPr>
          <a:xfrm>
            <a:off x="6625770" y="5501339"/>
            <a:ext cx="914400" cy="50871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.VnClarendon" panose="020B7200000000000000" pitchFamily="34" charset="0"/>
              </a:rPr>
              <a:t>6</a:t>
            </a:r>
          </a:p>
        </p:txBody>
      </p:sp>
      <p:sp>
        <p:nvSpPr>
          <p:cNvPr id="14" name="Action Button: Blank 13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4E300D19-B187-9A83-76B2-CD9C1E4AD378}"/>
              </a:ext>
            </a:extLst>
          </p:cNvPr>
          <p:cNvSpPr/>
          <p:nvPr/>
        </p:nvSpPr>
        <p:spPr>
          <a:xfrm>
            <a:off x="7692570" y="5501339"/>
            <a:ext cx="914400" cy="50871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Clarendon" panose="020B7200000000000000" pitchFamily="34" charset="0"/>
              </a:rPr>
              <a:t>7</a:t>
            </a:r>
          </a:p>
        </p:txBody>
      </p:sp>
      <p:sp>
        <p:nvSpPr>
          <p:cNvPr id="15" name="Action Button: Blank 14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BBBDA2A3-2C13-A7F8-3C1E-1236A55B60FD}"/>
              </a:ext>
            </a:extLst>
          </p:cNvPr>
          <p:cNvSpPr/>
          <p:nvPr/>
        </p:nvSpPr>
        <p:spPr>
          <a:xfrm>
            <a:off x="8759370" y="5494437"/>
            <a:ext cx="914400" cy="50871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Clarendon" panose="020B7200000000000000" pitchFamily="34" charset="0"/>
              </a:rPr>
              <a:t>8</a:t>
            </a:r>
          </a:p>
        </p:txBody>
      </p:sp>
      <p:sp>
        <p:nvSpPr>
          <p:cNvPr id="16" name="Action Button: Blank 15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4C803C69-5DF3-0D74-1855-A53F37A3AC86}"/>
              </a:ext>
            </a:extLst>
          </p:cNvPr>
          <p:cNvSpPr/>
          <p:nvPr/>
        </p:nvSpPr>
        <p:spPr>
          <a:xfrm>
            <a:off x="9826170" y="5501339"/>
            <a:ext cx="914400" cy="50871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Clarendon" panose="020B7200000000000000" pitchFamily="34" charset="0"/>
              </a:rPr>
              <a:t>9</a:t>
            </a:r>
          </a:p>
        </p:txBody>
      </p:sp>
      <p:sp>
        <p:nvSpPr>
          <p:cNvPr id="17" name="Action Button: Blank 16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2B6004C1-E7AD-B1B1-A9A1-89FBF2596021}"/>
              </a:ext>
            </a:extLst>
          </p:cNvPr>
          <p:cNvSpPr/>
          <p:nvPr/>
        </p:nvSpPr>
        <p:spPr>
          <a:xfrm>
            <a:off x="10892970" y="5501339"/>
            <a:ext cx="914400" cy="50871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Clarendon" panose="020B7200000000000000" pitchFamily="34" charset="0"/>
              </a:rPr>
              <a:t>10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E17117-A9A0-2A10-9BAC-8BE62042CB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6852" y="279091"/>
            <a:ext cx="2725148" cy="27251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022749-6A59-C708-2EF4-C52C64857FA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89058" y="610870"/>
            <a:ext cx="3121423" cy="31884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6FFB80-FD5D-34B3-D4CF-D34122051A76}"/>
              </a:ext>
            </a:extLst>
          </p:cNvPr>
          <p:cNvSpPr txBox="1"/>
          <p:nvPr/>
        </p:nvSpPr>
        <p:spPr>
          <a:xfrm>
            <a:off x="3655372" y="587120"/>
            <a:ext cx="41674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Broadway" panose="04040905080B02020502" pitchFamily="82" charset="0"/>
              </a:rPr>
              <a:t>ĐI TÌM NHÀ THÔNG THÁI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A23B21-5E02-EBDF-EAD9-9367B84E6EE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10481" y="2912938"/>
            <a:ext cx="2049997" cy="2203804"/>
          </a:xfrm>
          <a:prstGeom prst="rect">
            <a:avLst/>
          </a:prstGeom>
        </p:spPr>
      </p:pic>
      <p:pic>
        <p:nvPicPr>
          <p:cNvPr id="18" name="AiLaTrieuPhu-CongLy">
            <a:hlinkClick r:id="" action="ppaction://media"/>
            <a:extLst>
              <a:ext uri="{FF2B5EF4-FFF2-40B4-BE49-F238E27FC236}">
                <a16:creationId xmlns:a16="http://schemas.microsoft.com/office/drawing/2014/main" id="{49FFAC1D-EF0C-D0E7-BB2C-643432A5BF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556101" y="6331676"/>
            <a:ext cx="487363" cy="487363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36" name="Label1" r:id="rId4" imgW="914400" imgH="412920"/>
        </mc:Choice>
        <mc:Fallback>
          <p:control name="Label1" r:id="rId4" imgW="914400" imgH="412920">
            <p:pic>
              <p:nvPicPr>
                <p:cNvPr id="6" name="Label1">
                  <a:extLst>
                    <a:ext uri="{FF2B5EF4-FFF2-40B4-BE49-F238E27FC236}">
                      <a16:creationId xmlns:a16="http://schemas.microsoft.com/office/drawing/2014/main" id="{38259369-1AE8-104E-97A6-C5100525D14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5942" y="3093025"/>
                  <a:ext cx="914400" cy="41375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" name="Label2" r:id="rId5" imgW="914400" imgH="914400"/>
        </mc:Choice>
        <mc:Fallback>
          <p:control name="Label2" r:id="rId5" imgW="914400" imgH="914400">
            <p:pic>
              <p:nvPicPr>
                <p:cNvPr id="8" name="Label2">
                  <a:extLst>
                    <a:ext uri="{FF2B5EF4-FFF2-40B4-BE49-F238E27FC236}">
                      <a16:creationId xmlns:a16="http://schemas.microsoft.com/office/drawing/2014/main" id="{8491EB1E-C2F9-5E1B-40E9-4CFC02A9902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6914" y="5486398"/>
                  <a:ext cx="914400" cy="9144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915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0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-80651" y="497443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-41619" y="3738251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275303" y="3112284"/>
            <a:ext cx="11484078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659905" y="3200546"/>
            <a:ext cx="1087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hỏi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9: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Đâu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phương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ĐÚNG 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quy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định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về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đánh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định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kỳ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đối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môn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học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đánh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bằng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nhận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xét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kết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hợp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thông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tư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22/2021/TT-BGDĐT?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361937" y="5761007"/>
            <a:ext cx="5692441" cy="95107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1" y="4436646"/>
            <a:ext cx="5694168" cy="121361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580104" y="5843015"/>
            <a:ext cx="50298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dirty="0" err="1" smtClean="0">
                <a:solidFill>
                  <a:schemeClr val="bg1"/>
                </a:solidFill>
              </a:rPr>
              <a:t>Mỗi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kì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01 (</a:t>
            </a:r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điểm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đánh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giữa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kì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01 (</a:t>
            </a:r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điểm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đánh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cuối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kì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x-none" sz="2000" dirty="0">
              <a:solidFill>
                <a:schemeClr val="bg1"/>
              </a:solidFill>
            </a:endParaRPr>
          </a:p>
          <a:p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548685" y="4670353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0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521822" y="4398330"/>
            <a:ext cx="5574178" cy="125193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4" y="5761007"/>
            <a:ext cx="5476002" cy="101629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786581" y="4615523"/>
            <a:ext cx="5068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 err="1" smtClean="0">
                <a:solidFill>
                  <a:schemeClr val="bg1"/>
                </a:solidFill>
              </a:rPr>
              <a:t>Mỗi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học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kì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01 (</a:t>
            </a:r>
            <a:r>
              <a:rPr lang="en-US" sz="2000" dirty="0" err="1">
                <a:solidFill>
                  <a:schemeClr val="bg1"/>
                </a:solidFill>
              </a:rPr>
              <a:t>một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000" dirty="0" err="1">
                <a:solidFill>
                  <a:schemeClr val="bg1"/>
                </a:solidFill>
              </a:rPr>
              <a:t>lần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đánh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giữa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kì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01 (</a:t>
            </a:r>
            <a:r>
              <a:rPr lang="en-US" sz="2000" dirty="0" err="1">
                <a:solidFill>
                  <a:schemeClr val="bg1"/>
                </a:solidFill>
              </a:rPr>
              <a:t>một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000" dirty="0" err="1">
                <a:solidFill>
                  <a:schemeClr val="bg1"/>
                </a:solidFill>
              </a:rPr>
              <a:t>lần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đánh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cuối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kì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x-none" sz="24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defRPr/>
            </a:pP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54058" y="5932945"/>
            <a:ext cx="5476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 D.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60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90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endParaRPr lang="x-none" sz="2000" dirty="0">
              <a:solidFill>
                <a:schemeClr val="bg1"/>
              </a:solidFill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5" name="Picture 4">
            <a:hlinkClick r:id="rId11" action="ppaction://hlinksldjump"/>
            <a:extLst>
              <a:ext uri="{FF2B5EF4-FFF2-40B4-BE49-F238E27FC236}">
                <a16:creationId xmlns:a16="http://schemas.microsoft.com/office/drawing/2014/main" id="{380EA56D-57B5-0680-E6CB-61CF13193B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5615" y="67903"/>
            <a:ext cx="2554445" cy="2566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3167F6-615D-078D-DC62-B8E2D2DCAD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7653" y="572681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162157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0905" y="459828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0905" y="3149633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3811" y="2615609"/>
            <a:ext cx="10872190" cy="106804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87234" y="2725268"/>
            <a:ext cx="9701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400" b="1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đề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cập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điều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kiện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để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HS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được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khen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thưởng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danh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hiệu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“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học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sinh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xuất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sắc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306133" y="3861073"/>
            <a:ext cx="5731638" cy="147441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365907" y="5457145"/>
            <a:ext cx="5690194" cy="131798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536128" y="3982728"/>
            <a:ext cx="53781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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noProof="0" dirty="0">
                <a:solidFill>
                  <a:schemeClr val="bg1"/>
                </a:solidFill>
              </a:rPr>
              <a:t>K</a:t>
            </a:r>
            <a:r>
              <a:rPr lang="vi-VN" dirty="0">
                <a:solidFill>
                  <a:schemeClr val="bg1"/>
                </a:solidFill>
              </a:rPr>
              <a:t>ết quả rèn luyện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vi-VN" dirty="0">
                <a:solidFill>
                  <a:schemeClr val="bg1"/>
                </a:solidFill>
              </a:rPr>
              <a:t>kết quả học tập cả năm học được đánh giá mức Tốt,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nhất</a:t>
            </a:r>
            <a:r>
              <a:rPr lang="en-US" dirty="0">
                <a:solidFill>
                  <a:schemeClr val="bg1"/>
                </a:solidFill>
              </a:rPr>
              <a:t> 06 </a:t>
            </a:r>
            <a:r>
              <a:rPr lang="en-US" dirty="0" err="1">
                <a:solidFill>
                  <a:schemeClr val="bg1"/>
                </a:solidFill>
              </a:rPr>
              <a:t>môn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được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đánh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bằng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nhận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xét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kết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hợp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với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điểm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 9,0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07037" y="5479075"/>
            <a:ext cx="5287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schemeClr val="bg1"/>
                </a:solidFill>
              </a:rPr>
              <a:t>K</a:t>
            </a:r>
            <a:r>
              <a:rPr lang="vi-VN" sz="2000" dirty="0">
                <a:solidFill>
                  <a:schemeClr val="bg1"/>
                </a:solidFill>
              </a:rPr>
              <a:t>ết quả rèn luyện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vi-VN" sz="2000" dirty="0">
                <a:solidFill>
                  <a:schemeClr val="bg1"/>
                </a:solidFill>
              </a:rPr>
              <a:t>kết quả học tập cả năm học được đánh giá mức Tốt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r>
              <a:rPr lang="en-US" sz="2000" dirty="0" err="1">
                <a:solidFill>
                  <a:schemeClr val="bg1"/>
                </a:solidFill>
              </a:rPr>
              <a:t>Tất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cả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môn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đánh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bằng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nhận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xét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số </a:t>
            </a:r>
            <a:r>
              <a:rPr lang="en-US" sz="2000" dirty="0" err="1">
                <a:solidFill>
                  <a:schemeClr val="bg1"/>
                </a:solidFill>
              </a:rPr>
              <a:t>phải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 </a:t>
            </a:r>
            <a:r>
              <a:rPr lang="en-US" sz="2000" dirty="0" smtClean="0">
                <a:solidFill>
                  <a:schemeClr val="bg1"/>
                </a:solidFill>
                <a:sym typeface="Symbol" panose="05050102010706020507" pitchFamily="18" charset="2"/>
              </a:rPr>
              <a:t>8,0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56101" y="3760152"/>
            <a:ext cx="5760170" cy="147175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218376" y="5335489"/>
            <a:ext cx="5690193" cy="143964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218376" y="3890395"/>
            <a:ext cx="5437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schemeClr val="bg1"/>
                </a:solidFill>
              </a:rPr>
              <a:t>K</a:t>
            </a:r>
            <a:r>
              <a:rPr lang="vi-VN" sz="2000" dirty="0">
                <a:solidFill>
                  <a:schemeClr val="bg1"/>
                </a:solidFill>
              </a:rPr>
              <a:t>ết quả rèn luyện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vi-VN" sz="2000" dirty="0">
                <a:solidFill>
                  <a:schemeClr val="bg1"/>
                </a:solidFill>
              </a:rPr>
              <a:t>kết quả học tập cả năm học được đánh giá mức Tốt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ít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nhất</a:t>
            </a:r>
            <a:r>
              <a:rPr lang="en-US" sz="2000" dirty="0">
                <a:solidFill>
                  <a:schemeClr val="bg1"/>
                </a:solidFill>
              </a:rPr>
              <a:t> 05 </a:t>
            </a:r>
            <a:r>
              <a:rPr lang="en-US" sz="2000" dirty="0" err="1">
                <a:solidFill>
                  <a:schemeClr val="bg1"/>
                </a:solidFill>
              </a:rPr>
              <a:t>môn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học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được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đánh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bằng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nhận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xét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 9,0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297230" y="5413682"/>
            <a:ext cx="5528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 quả rèn luyện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học tập cả năm học được đánh giá mức Tốt,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06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 9,0,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nghỉ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học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buổi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nào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FD1C6C07-B9DD-E439-526F-8D01F31D06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1616" y="63773"/>
            <a:ext cx="2554445" cy="2566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D2AFC4-0432-617E-B772-9DA0936944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6350" y="159630"/>
            <a:ext cx="20193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67D3C6-8944-0640-A21B-482E1779EF3D}"/>
              </a:ext>
            </a:extLst>
          </p:cNvPr>
          <p:cNvSpPr/>
          <p:nvPr/>
        </p:nvSpPr>
        <p:spPr>
          <a:xfrm>
            <a:off x="0" y="5490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effectLst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800158-AC49-1C42-921D-6FE55EAB0A07}"/>
              </a:ext>
            </a:extLst>
          </p:cNvPr>
          <p:cNvGraphicFramePr/>
          <p:nvPr/>
        </p:nvGraphicFramePr>
        <p:xfrm>
          <a:off x="4725473" y="508327"/>
          <a:ext cx="3386559" cy="122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Tieng-vo-tay-hoan-ho-co-vu-www_nhacchuongvui_com.mp3" descr="Tieng-vo-tay-hoan-ho-co-vu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A443667B-9210-9341-ABDD-CD2F19BBA5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1833890"/>
            <a:ext cx="812800" cy="812800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8B32430-97AB-B841-B807-CBF98AA856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82" y="887910"/>
            <a:ext cx="4997651" cy="5380921"/>
          </a:xfrm>
          <a:prstGeom prst="rect">
            <a:avLst/>
          </a:prstGeom>
        </p:spPr>
      </p:pic>
      <p:sp>
        <p:nvSpPr>
          <p:cNvPr id="11" name="Wave 10">
            <a:extLst>
              <a:ext uri="{FF2B5EF4-FFF2-40B4-BE49-F238E27FC236}">
                <a16:creationId xmlns:a16="http://schemas.microsoft.com/office/drawing/2014/main" id="{B737D616-1490-1E42-A37D-E6735E35D372}"/>
              </a:ext>
            </a:extLst>
          </p:cNvPr>
          <p:cNvSpPr/>
          <p:nvPr/>
        </p:nvSpPr>
        <p:spPr>
          <a:xfrm>
            <a:off x="1964045" y="5426415"/>
            <a:ext cx="8752531" cy="1325562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>
                <a:solidFill>
                  <a:srgbClr val="C00000"/>
                </a:solidFill>
              </a:rPr>
              <a:t>Chúc mừng </a:t>
            </a:r>
            <a:r>
              <a:rPr lang="en-VN" sz="3200" b="1" dirty="0">
                <a:solidFill>
                  <a:srgbClr val="C00000"/>
                </a:solidFill>
              </a:rPr>
              <a:t>thầy cô!!!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979E7F7-0F73-8645-8F33-2B7886A6936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35" y="4734038"/>
            <a:ext cx="2543172" cy="254317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7AC5AE-7EF0-AD41-B31C-B3FA3BD81F2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63" y="4644824"/>
            <a:ext cx="2543172" cy="25431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B856D5-8567-4CE5-CEE0-37D077C362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729" y="1035199"/>
            <a:ext cx="3011103" cy="2543171"/>
          </a:xfrm>
          <a:prstGeom prst="rect">
            <a:avLst/>
          </a:prstGeom>
        </p:spPr>
      </p:pic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6BEEFA4D-6268-BC30-FCE7-183F1717D6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06348" y="1056679"/>
            <a:ext cx="2724202" cy="27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E0117A21-6CA2-A34B-BD54-334870ED9768}"/>
              </a:ext>
            </a:extLst>
          </p:cNvPr>
          <p:cNvSpPr/>
          <p:nvPr/>
        </p:nvSpPr>
        <p:spPr>
          <a:xfrm>
            <a:off x="0" y="155278"/>
            <a:ext cx="1220290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218437" y="3739458"/>
            <a:ext cx="986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Câu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hỏi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1: </a:t>
            </a:r>
            <a:r>
              <a:rPr lang="en-US" dirty="0" err="1">
                <a:solidFill>
                  <a:prstClr val="white"/>
                </a:solidFill>
              </a:rPr>
              <a:t>Đâu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là</a:t>
            </a:r>
            <a:r>
              <a:rPr lang="en-US" dirty="0">
                <a:solidFill>
                  <a:prstClr val="white"/>
                </a:solidFill>
              </a:rPr>
              <a:t> p</a:t>
            </a:r>
            <a:r>
              <a:rPr lang="en-US" noProof="0" dirty="0" err="1">
                <a:solidFill>
                  <a:prstClr val="white"/>
                </a:solidFill>
              </a:rPr>
              <a:t>hương</a:t>
            </a:r>
            <a:r>
              <a:rPr lang="en-US" noProof="0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án</a:t>
            </a:r>
            <a:r>
              <a:rPr lang="en-US" dirty="0">
                <a:solidFill>
                  <a:prstClr val="white"/>
                </a:solidFill>
              </a:rPr>
              <a:t> ĐÚNG NHẤT </a:t>
            </a:r>
            <a:r>
              <a:rPr lang="en-US" dirty="0" err="1">
                <a:solidFill>
                  <a:prstClr val="white"/>
                </a:solidFill>
              </a:rPr>
              <a:t>chỉ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nội</a:t>
            </a:r>
            <a:r>
              <a:rPr lang="en-US" dirty="0">
                <a:solidFill>
                  <a:prstClr val="white"/>
                </a:solidFill>
              </a:rPr>
              <a:t> dung </a:t>
            </a:r>
            <a:r>
              <a:rPr lang="en-US" dirty="0" err="1">
                <a:solidFill>
                  <a:prstClr val="white"/>
                </a:solidFill>
              </a:rPr>
              <a:t>đánh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giá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sự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hình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thành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phẩm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chất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err="1">
                <a:solidFill>
                  <a:prstClr val="white"/>
                </a:solidFill>
              </a:rPr>
              <a:t>năng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lực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học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sinh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được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quy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định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trong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thông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tư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22/2021/TT-</a:t>
            </a:r>
            <a:r>
              <a:rPr lang="en-US" dirty="0" err="1" smtClean="0">
                <a:solidFill>
                  <a:prstClr val="white"/>
                </a:solidFill>
              </a:rPr>
              <a:t>BGDĐT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1" y="5928948"/>
            <a:ext cx="5249773" cy="71369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074104"/>
            <a:ext cx="46504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noProof="0" dirty="0" err="1">
                <a:solidFill>
                  <a:schemeClr val="bg1"/>
                </a:solidFill>
              </a:rPr>
              <a:t>Đánh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giá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thông</a:t>
            </a:r>
            <a:r>
              <a:rPr lang="en-US" noProof="0" dirty="0">
                <a:solidFill>
                  <a:schemeClr val="bg1"/>
                </a:solidFill>
              </a:rPr>
              <a:t> qua </a:t>
            </a:r>
            <a:r>
              <a:rPr lang="en-US" noProof="0" dirty="0" err="1">
                <a:solidFill>
                  <a:schemeClr val="bg1"/>
                </a:solidFill>
              </a:rPr>
              <a:t>những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phẩm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chất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chủ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yếu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và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năng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lực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cốt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lõi</a:t>
            </a:r>
            <a:endParaRPr lang="en-US" sz="20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7" y="5854850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Đánh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thông</a:t>
            </a:r>
            <a:r>
              <a:rPr lang="en-US" sz="2000" dirty="0">
                <a:solidFill>
                  <a:schemeClr val="bg1"/>
                </a:solidFill>
              </a:rPr>
              <a:t> qua </a:t>
            </a:r>
            <a:r>
              <a:rPr lang="en-US" sz="2000" dirty="0" err="1">
                <a:solidFill>
                  <a:schemeClr val="bg1"/>
                </a:solidFill>
              </a:rPr>
              <a:t>những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phẩm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chất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chủ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yếu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những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năng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chung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1" y="5039051"/>
            <a:ext cx="5249773" cy="71369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4" y="5913833"/>
            <a:ext cx="5249772" cy="71368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7" y="5020810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noProof="0" dirty="0" err="1">
                <a:solidFill>
                  <a:schemeClr val="bg1"/>
                </a:solidFill>
              </a:rPr>
              <a:t>Đánh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giá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thông</a:t>
            </a:r>
            <a:r>
              <a:rPr lang="en-US" noProof="0" dirty="0">
                <a:solidFill>
                  <a:schemeClr val="bg1"/>
                </a:solidFill>
              </a:rPr>
              <a:t> qua </a:t>
            </a:r>
            <a:r>
              <a:rPr lang="en-US" noProof="0" dirty="0" err="1">
                <a:solidFill>
                  <a:schemeClr val="bg1"/>
                </a:solidFill>
              </a:rPr>
              <a:t>những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phẩm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chất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và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năng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lực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đặc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thù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55780" y="6086908"/>
            <a:ext cx="489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noProof="0" dirty="0" err="1">
                <a:solidFill>
                  <a:schemeClr val="bg1"/>
                </a:solidFill>
              </a:rPr>
              <a:t>Đánh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giá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thông</a:t>
            </a:r>
            <a:r>
              <a:rPr lang="en-US" noProof="0" dirty="0">
                <a:solidFill>
                  <a:schemeClr val="bg1"/>
                </a:solidFill>
              </a:rPr>
              <a:t> qua 5 </a:t>
            </a:r>
            <a:r>
              <a:rPr lang="en-US" noProof="0" dirty="0" err="1">
                <a:solidFill>
                  <a:schemeClr val="bg1"/>
                </a:solidFill>
              </a:rPr>
              <a:t>phẩm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chất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và</a:t>
            </a:r>
            <a:r>
              <a:rPr lang="en-US" noProof="0" dirty="0">
                <a:solidFill>
                  <a:schemeClr val="bg1"/>
                </a:solidFill>
              </a:rPr>
              <a:t> 10 </a:t>
            </a:r>
            <a:r>
              <a:rPr lang="en-US" noProof="0" dirty="0" err="1">
                <a:solidFill>
                  <a:schemeClr val="bg1"/>
                </a:solidFill>
              </a:rPr>
              <a:t>năng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lực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526255-6B84-D839-087F-B0004E11C1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6761" y="383458"/>
            <a:ext cx="3387574" cy="2948789"/>
          </a:xfrm>
          <a:prstGeom prst="rect">
            <a:avLst/>
          </a:prstGeom>
        </p:spPr>
      </p:pic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7AC94E8F-2DD9-EC41-B280-6B17BFE46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9977" y="57444"/>
            <a:ext cx="255444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04285" y="3775555"/>
            <a:ext cx="10427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hỏi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400" noProof="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: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Đâu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phương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ĐÚNG 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mức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xếp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loại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rèn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luyện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HS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quy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định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tại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TT 22/2021/TT-BGDĐT?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501444" y="5961292"/>
            <a:ext cx="555293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066115" y="6069420"/>
            <a:ext cx="502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x-none" sz="2000" dirty="0">
              <a:solidFill>
                <a:schemeClr val="bg1"/>
              </a:solidFill>
            </a:endParaRPr>
          </a:p>
          <a:p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35400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Khá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4" y="5885628"/>
            <a:ext cx="5476002" cy="67710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85798" y="5057971"/>
            <a:ext cx="486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Khá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TB,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Kém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54058" y="5932945"/>
            <a:ext cx="5476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 D.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đạt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đạt</a:t>
            </a:r>
            <a:endParaRPr lang="x-none" sz="2000" dirty="0">
              <a:solidFill>
                <a:schemeClr val="bg1"/>
              </a:solidFill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F766B390-8FEC-AF9D-4D34-5D17CA7742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7577" y="-66936"/>
            <a:ext cx="2554445" cy="256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FC7028-76CB-5FEE-9F94-41C05E0997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4014" y="887336"/>
            <a:ext cx="2951674" cy="1964205"/>
          </a:xfrm>
          <a:prstGeom prst="ellipse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6334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06008" y="3811035"/>
            <a:ext cx="1009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Câu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hỏi</a:t>
            </a:r>
            <a:r>
              <a:rPr lang="en-US" sz="2400" dirty="0">
                <a:solidFill>
                  <a:schemeClr val="bg1"/>
                </a:solidFill>
              </a:rPr>
              <a:t> 3: </a:t>
            </a:r>
            <a:r>
              <a:rPr lang="en-US" sz="2400" dirty="0" err="1">
                <a:solidFill>
                  <a:prstClr val="white"/>
                </a:solidFill>
              </a:rPr>
              <a:t>Đâu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là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phương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án</a:t>
            </a:r>
            <a:r>
              <a:rPr lang="en-US" sz="2400" dirty="0">
                <a:solidFill>
                  <a:prstClr val="white"/>
                </a:solidFill>
              </a:rPr>
              <a:t> ĐÚNG  </a:t>
            </a:r>
            <a:r>
              <a:rPr lang="en-US" sz="2400" dirty="0" err="1">
                <a:solidFill>
                  <a:prstClr val="white"/>
                </a:solidFill>
              </a:rPr>
              <a:t>chỉ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các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mức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đánh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giá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kết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quả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học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tâp</a:t>
            </a:r>
            <a:r>
              <a:rPr lang="en-US" sz="2400" dirty="0">
                <a:solidFill>
                  <a:prstClr val="white"/>
                </a:solidFill>
              </a:rPr>
              <a:t> (</a:t>
            </a:r>
            <a:r>
              <a:rPr lang="en-US" sz="2400" dirty="0" err="1">
                <a:solidFill>
                  <a:prstClr val="white"/>
                </a:solidFill>
              </a:rPr>
              <a:t>về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học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lực</a:t>
            </a:r>
            <a:r>
              <a:rPr lang="en-US" sz="2400" dirty="0">
                <a:solidFill>
                  <a:prstClr val="white"/>
                </a:solidFill>
              </a:rPr>
              <a:t>) </a:t>
            </a:r>
            <a:r>
              <a:rPr lang="en-US" sz="2400" dirty="0" err="1">
                <a:solidFill>
                  <a:prstClr val="white"/>
                </a:solidFill>
              </a:rPr>
              <a:t>của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học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sinh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theo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quy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định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tại</a:t>
            </a:r>
            <a:r>
              <a:rPr lang="en-US" sz="2400" dirty="0">
                <a:solidFill>
                  <a:prstClr val="white"/>
                </a:solidFill>
              </a:rPr>
              <a:t> TT 22/2021/TT-BGDĐT?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06330" y="5079218"/>
            <a:ext cx="5249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spc="-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0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spc="-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20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spc="-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0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en-US" sz="2000" spc="-1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hưa</a:t>
            </a:r>
            <a:r>
              <a:rPr lang="en-US" sz="20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5994140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 err="1">
                <a:solidFill>
                  <a:schemeClr val="bg1"/>
                </a:solidFill>
              </a:rPr>
              <a:t>Đạt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Chưa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đạt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079218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292229" y="6062841"/>
            <a:ext cx="5249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Khá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Đạt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đạt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375E60CE-7E94-9DC0-E0A7-F5F66516B8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0937" y="73595"/>
            <a:ext cx="2554445" cy="2566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A4BB9C-71BD-DC0F-0719-1DF01E38AB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4540" y="877689"/>
            <a:ext cx="2143125" cy="2143125"/>
          </a:xfrm>
          <a:prstGeom prst="round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56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0905" y="595822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39895" y="5057974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749605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12363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04622" y="3260833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Đâu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phương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ĐÚNG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môn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học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, HĐGD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đánh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bằng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nhận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xét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quy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định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tại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TT 22/2021/TT-BGDĐT?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205941" y="5570414"/>
            <a:ext cx="5249773" cy="7835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205943" y="4734616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0" y="5553984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vi-VN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DTC</a:t>
            </a:r>
            <a:r>
              <a:rPr lang="vi-VN" dirty="0">
                <a:solidFill>
                  <a:schemeClr val="bg1"/>
                </a:solidFill>
              </a:rPr>
              <a:t>, Âm nhạc, Mĩ thuật, Nội dung </a:t>
            </a:r>
            <a:r>
              <a:rPr lang="en-US" dirty="0">
                <a:solidFill>
                  <a:schemeClr val="bg1"/>
                </a:solidFill>
              </a:rPr>
              <a:t>GDDP, HĐTN, HN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0" y="4730860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schemeClr val="bg1"/>
                </a:solidFill>
              </a:rPr>
              <a:t>GDTC, GDQPAN, </a:t>
            </a:r>
            <a:r>
              <a:rPr lang="en-US" sz="2000" dirty="0" err="1">
                <a:solidFill>
                  <a:schemeClr val="bg1"/>
                </a:solidFill>
              </a:rPr>
              <a:t>Âm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nhạc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Thuật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736284" y="4677829"/>
            <a:ext cx="5249773" cy="72615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29" y="5599144"/>
            <a:ext cx="5249773" cy="78351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4704031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noProof="0" dirty="0" err="1">
                <a:solidFill>
                  <a:schemeClr val="bg1"/>
                </a:solidFill>
              </a:rPr>
              <a:t>Âm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nhạc</a:t>
            </a:r>
            <a:r>
              <a:rPr lang="en-US" sz="2000" noProof="0" dirty="0">
                <a:solidFill>
                  <a:schemeClr val="bg1"/>
                </a:solidFill>
              </a:rPr>
              <a:t>, </a:t>
            </a:r>
            <a:r>
              <a:rPr lang="en-US" sz="2000" noProof="0" dirty="0" err="1">
                <a:solidFill>
                  <a:schemeClr val="bg1"/>
                </a:solidFill>
              </a:rPr>
              <a:t>Mỹ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thuật</a:t>
            </a:r>
            <a:r>
              <a:rPr lang="en-US" sz="2000" noProof="0" dirty="0">
                <a:solidFill>
                  <a:schemeClr val="bg1"/>
                </a:solidFill>
              </a:rPr>
              <a:t>, </a:t>
            </a:r>
            <a:r>
              <a:rPr lang="en-US" sz="2000" noProof="0" dirty="0" err="1">
                <a:solidFill>
                  <a:schemeClr val="bg1"/>
                </a:solidFill>
              </a:rPr>
              <a:t>Nội</a:t>
            </a:r>
            <a:r>
              <a:rPr lang="en-US" sz="2000" noProof="0" dirty="0">
                <a:solidFill>
                  <a:schemeClr val="bg1"/>
                </a:solidFill>
              </a:rPr>
              <a:t> dung </a:t>
            </a:r>
            <a:r>
              <a:rPr lang="en-US" sz="2000" noProof="0" dirty="0" err="1" smtClean="0">
                <a:solidFill>
                  <a:schemeClr val="bg1"/>
                </a:solidFill>
              </a:rPr>
              <a:t>GDĐP</a:t>
            </a:r>
            <a:r>
              <a:rPr lang="en-US" sz="2000" noProof="0" dirty="0">
                <a:solidFill>
                  <a:schemeClr val="bg1"/>
                </a:solidFill>
              </a:rPr>
              <a:t>, HĐTN, HN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5611637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GDQPAN,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dung GDĐP, HĐTN, HN,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Thuật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7C759C95-D1F5-D9A7-48A5-0E82343D5C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1097" y="39537"/>
            <a:ext cx="2554445" cy="2566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C3A3A1-AA42-CD3A-344E-4F2891AE41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0120" y="650536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E0117A21-6CA2-A34B-BD54-334870ED9768}"/>
              </a:ext>
            </a:extLst>
          </p:cNvPr>
          <p:cNvSpPr/>
          <p:nvPr/>
        </p:nvSpPr>
        <p:spPr>
          <a:xfrm>
            <a:off x="0" y="107704"/>
            <a:ext cx="1220290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152326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39895" y="5132406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-39895" y="3786496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99800" y="3160529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287262" y="3536704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prstClr val="white"/>
                </a:solidFill>
              </a:rPr>
              <a:t>Câu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hỏi</a:t>
            </a:r>
            <a:r>
              <a:rPr lang="en-US" sz="2400" dirty="0">
                <a:solidFill>
                  <a:prstClr val="white"/>
                </a:solidFill>
              </a:rPr>
              <a:t> 5: </a:t>
            </a:r>
            <a:r>
              <a:rPr lang="en-US" sz="2400" dirty="0" err="1">
                <a:solidFill>
                  <a:prstClr val="white"/>
                </a:solidFill>
              </a:rPr>
              <a:t>Đâu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là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phương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án</a:t>
            </a:r>
            <a:r>
              <a:rPr lang="en-US" sz="2400" dirty="0">
                <a:solidFill>
                  <a:prstClr val="white"/>
                </a:solidFill>
              </a:rPr>
              <a:t> ĐÚNG </a:t>
            </a:r>
            <a:r>
              <a:rPr lang="en-US" sz="2400" dirty="0" err="1">
                <a:solidFill>
                  <a:prstClr val="white"/>
                </a:solidFill>
              </a:rPr>
              <a:t>chỉ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đối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tượng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đánh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giá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học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sinh</a:t>
            </a:r>
            <a:r>
              <a:rPr lang="en-US" sz="2400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59700" y="4734008"/>
            <a:ext cx="5249773" cy="83773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1" y="5681637"/>
            <a:ext cx="5249773" cy="88109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0" y="4784806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rèn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7" y="5915531"/>
            <a:ext cx="4730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</a:rPr>
              <a:t>Theo 5 </a:t>
            </a:r>
            <a:r>
              <a:rPr lang="en-US" sz="2000" dirty="0" err="1">
                <a:solidFill>
                  <a:prstClr val="white"/>
                </a:solidFill>
              </a:rPr>
              <a:t>phẩm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chất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và</a:t>
            </a:r>
            <a:r>
              <a:rPr lang="en-US" sz="2000" dirty="0">
                <a:solidFill>
                  <a:prstClr val="white"/>
                </a:solidFill>
              </a:rPr>
              <a:t> 10 </a:t>
            </a:r>
            <a:r>
              <a:rPr lang="en-US" sz="2000" dirty="0" err="1">
                <a:solidFill>
                  <a:prstClr val="white"/>
                </a:solidFill>
              </a:rPr>
              <a:t>năng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lực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4637982"/>
            <a:ext cx="5249773" cy="93050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4" y="5681637"/>
            <a:ext cx="5249773" cy="88109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032823" y="4768969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Theo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đạt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endParaRPr lang="x-none" sz="2000" dirty="0">
              <a:solidFill>
                <a:prstClr val="white"/>
              </a:solidFill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0" y="5976520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</a:rPr>
              <a:t>Hành</a:t>
            </a:r>
            <a:r>
              <a:rPr lang="en-US" sz="2000" dirty="0">
                <a:solidFill>
                  <a:prstClr val="white"/>
                </a:solidFill>
              </a:rPr>
              <a:t> vi </a:t>
            </a:r>
            <a:r>
              <a:rPr lang="en-US" sz="2000" dirty="0" err="1">
                <a:solidFill>
                  <a:prstClr val="white"/>
                </a:solidFill>
              </a:rPr>
              <a:t>và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sản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phẩm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hoạt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động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992DAA-01D1-82CE-A88D-CD9CA4649A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4376" y="645626"/>
            <a:ext cx="3176291" cy="2377646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6C715036-DFD4-4191-0353-D74DF7EBAF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93737" y="-248802"/>
            <a:ext cx="255444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5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0905" y="50011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969757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298294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15056" y="3632579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prstClr val="white"/>
                </a:solidFill>
              </a:rPr>
              <a:t>Câu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hỏi</a:t>
            </a:r>
            <a:r>
              <a:rPr lang="en-US" sz="2400" dirty="0">
                <a:solidFill>
                  <a:prstClr val="white"/>
                </a:solidFill>
              </a:rPr>
              <a:t> 6: </a:t>
            </a:r>
            <a:r>
              <a:rPr lang="en-US" sz="2400" dirty="0" err="1">
                <a:solidFill>
                  <a:prstClr val="white"/>
                </a:solidFill>
              </a:rPr>
              <a:t>Đâu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là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phương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án</a:t>
            </a:r>
            <a:r>
              <a:rPr lang="en-US" sz="2400" dirty="0">
                <a:solidFill>
                  <a:prstClr val="white"/>
                </a:solidFill>
              </a:rPr>
              <a:t> KHÔNG ĐÚNG </a:t>
            </a:r>
            <a:r>
              <a:rPr lang="en-US" sz="2400" dirty="0" err="1">
                <a:solidFill>
                  <a:prstClr val="white"/>
                </a:solidFill>
              </a:rPr>
              <a:t>chỉ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yêu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cầu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đánh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giá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học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sinh</a:t>
            </a:r>
            <a:r>
              <a:rPr lang="en-US" sz="2400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77120" y="5776900"/>
            <a:ext cx="5735541" cy="86326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77119" y="4627798"/>
            <a:ext cx="5918455" cy="98427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285901" y="5841727"/>
            <a:ext cx="551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177119" y="4621238"/>
            <a:ext cx="5735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vi-VN" dirty="0">
                <a:solidFill>
                  <a:schemeClr val="bg1"/>
                </a:solidFill>
              </a:rPr>
              <a:t>Đánh giá bằng nhiều phương pháp, hình thức, kĩ thuật và công cụ khác nhau; kết hợp giữa đánh giá thường xuyên và đánh giá định kì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71947" y="4607315"/>
            <a:ext cx="5653549" cy="88729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53051" y="5612073"/>
            <a:ext cx="5396200" cy="96829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69042" y="4708011"/>
            <a:ext cx="55251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vi-VN" dirty="0">
                <a:solidFill>
                  <a:schemeClr val="bg1"/>
                </a:solidFill>
              </a:rPr>
              <a:t>Đánh giá căn cứ vào yêu cầu cần đạt được quy định trong Chương trình giáo dục phổ thông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764085" y="5769429"/>
            <a:ext cx="517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 err="1">
                <a:solidFill>
                  <a:prstClr val="white"/>
                </a:solidFill>
              </a:rPr>
              <a:t>Đánh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giá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sự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tiến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bộ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và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vì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sự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tiến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bộ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của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học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sinh</a:t>
            </a:r>
            <a:r>
              <a:rPr lang="en-US" sz="2000" dirty="0">
                <a:solidFill>
                  <a:prstClr val="white"/>
                </a:solidFill>
              </a:rPr>
              <a:t>, </a:t>
            </a:r>
            <a:r>
              <a:rPr lang="en-US" sz="2000" dirty="0" err="1">
                <a:solidFill>
                  <a:prstClr val="white"/>
                </a:solidFill>
              </a:rPr>
              <a:t>coi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trọng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động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viên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khuyến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khích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33B296-49C1-7156-7339-B108A5E4F6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0889" y="441109"/>
            <a:ext cx="3589337" cy="2692003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EF338A4F-0E89-469D-F677-D90B0EA385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95119" y="47285"/>
            <a:ext cx="255444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39893" y="521303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774433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240409"/>
            <a:ext cx="10872190" cy="106804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205565" y="3388626"/>
            <a:ext cx="9701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400" b="1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đề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cập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yêu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cầu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đối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với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giáo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viên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thực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hiện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đánh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giá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HS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29" y="4645187"/>
            <a:ext cx="5249773" cy="105428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80520" y="5837330"/>
            <a:ext cx="5249773" cy="90842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941035" y="4869412"/>
            <a:ext cx="481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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noProof="0" dirty="0" err="1">
                <a:solidFill>
                  <a:schemeClr val="bg1"/>
                </a:solidFill>
              </a:rPr>
              <a:t>Đánh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giá</a:t>
            </a:r>
            <a:r>
              <a:rPr lang="en-US" sz="2000" noProof="0" dirty="0">
                <a:solidFill>
                  <a:schemeClr val="bg1"/>
                </a:solidFill>
              </a:rPr>
              <a:t> 2 </a:t>
            </a:r>
            <a:r>
              <a:rPr lang="en-US" sz="2000" noProof="0" dirty="0" err="1" smtClean="0">
                <a:solidFill>
                  <a:schemeClr val="bg1"/>
                </a:solidFill>
              </a:rPr>
              <a:t>lần</a:t>
            </a:r>
            <a:r>
              <a:rPr lang="en-US" sz="2000" noProof="0" dirty="0" smtClean="0">
                <a:solidFill>
                  <a:schemeClr val="bg1"/>
                </a:solidFill>
              </a:rPr>
              <a:t>/</a:t>
            </a:r>
            <a:r>
              <a:rPr lang="en-US" sz="2000" noProof="0" dirty="0" err="1" smtClean="0">
                <a:solidFill>
                  <a:schemeClr val="bg1"/>
                </a:solidFill>
              </a:rPr>
              <a:t>học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kì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bằng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nhận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xét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hoặc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bằng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điểm</a:t>
            </a:r>
            <a:r>
              <a:rPr lang="en-US" sz="2000" noProof="0" dirty="0" smtClean="0">
                <a:solidFill>
                  <a:schemeClr val="bg1"/>
                </a:solidFill>
              </a:rPr>
              <a:t> số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10" y="5924192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C. Cho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thang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10,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40601" y="4674389"/>
            <a:ext cx="5249773" cy="90842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3" y="5847477"/>
            <a:ext cx="5249773" cy="90842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69" y="4821380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</a:rPr>
              <a:t>Đánh</a:t>
            </a:r>
            <a:r>
              <a:rPr lang="en-US" sz="20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</a:rPr>
              <a:t>giá</a:t>
            </a:r>
            <a:r>
              <a:rPr lang="en-US" sz="20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</a:rPr>
              <a:t>ít</a:t>
            </a:r>
            <a:r>
              <a:rPr lang="en-US" sz="20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</a:rPr>
              <a:t>nhất</a:t>
            </a:r>
            <a:r>
              <a:rPr lang="en-US" sz="2000" noProof="0" dirty="0">
                <a:solidFill>
                  <a:prstClr val="white"/>
                </a:solidFill>
                <a:latin typeface="Calibri"/>
              </a:rPr>
              <a:t> 2 </a:t>
            </a:r>
            <a:r>
              <a:rPr lang="en-US" sz="2000" noProof="0" dirty="0" err="1" smtClean="0">
                <a:solidFill>
                  <a:prstClr val="white"/>
                </a:solidFill>
                <a:latin typeface="Calibri"/>
              </a:rPr>
              <a:t>lần</a:t>
            </a:r>
            <a:r>
              <a:rPr lang="en-US" sz="2000" noProof="0" dirty="0" smtClean="0">
                <a:solidFill>
                  <a:prstClr val="white"/>
                </a:solidFill>
                <a:latin typeface="Calibri"/>
              </a:rPr>
              <a:t>/</a:t>
            </a:r>
            <a:r>
              <a:rPr lang="en-US" sz="2000" noProof="0" dirty="0" err="1" smtClean="0">
                <a:solidFill>
                  <a:prstClr val="white"/>
                </a:solidFill>
                <a:latin typeface="Calibri"/>
              </a:rPr>
              <a:t>học</a:t>
            </a:r>
            <a:r>
              <a:rPr lang="en-US" sz="2000" noProof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noProof="0" dirty="0" err="1" smtClean="0">
                <a:solidFill>
                  <a:prstClr val="white"/>
                </a:solidFill>
                <a:latin typeface="Calibri"/>
              </a:rPr>
              <a:t>kì</a:t>
            </a:r>
            <a:r>
              <a:rPr lang="en-US" sz="2000" noProof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0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</a:rPr>
              <a:t>nhận</a:t>
            </a:r>
            <a:r>
              <a:rPr lang="en-US" sz="20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</a:rPr>
              <a:t>xét</a:t>
            </a:r>
            <a:r>
              <a:rPr lang="en-US" sz="20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noProof="0" dirty="0" err="1" smtClean="0">
                <a:solidFill>
                  <a:prstClr val="white"/>
                </a:solidFill>
                <a:latin typeface="Calibri"/>
              </a:rPr>
              <a:t>hoặc</a:t>
            </a:r>
            <a:r>
              <a:rPr lang="en-US" sz="2000" noProof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noProof="0" dirty="0" err="1" smtClean="0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000" noProof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</a:rPr>
              <a:t>điểm</a:t>
            </a:r>
            <a:r>
              <a:rPr lang="en-US" sz="2000" noProof="0" dirty="0">
                <a:solidFill>
                  <a:prstClr val="white"/>
                </a:solidFill>
                <a:latin typeface="Calibri"/>
              </a:rPr>
              <a:t> số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69" y="5891841"/>
            <a:ext cx="481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ánh</a:t>
            </a:r>
            <a:r>
              <a:rPr lang="en-US" sz="2000" noProof="0" dirty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000" noProof="0" dirty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000" noProof="0" dirty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noProof="0" dirty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2000" noProof="0" dirty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2000" noProof="0" dirty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000" noProof="0" dirty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lang="en-US" sz="2000" noProof="0" dirty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000" noProof="0" dirty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2000" noProof="0" dirty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FD1C6C07-B9DD-E439-526F-8D01F31D06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1616" y="63773"/>
            <a:ext cx="2554445" cy="2566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272811-11BE-D6A1-5FA2-F51DE65F8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3918" y="897753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39895" y="6103164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39895" y="5057974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39895" y="373047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155922"/>
            <a:ext cx="10872190" cy="114911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44046" y="3340724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8: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Đâu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phương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ĐÚNG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quy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định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về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danh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hiệu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khen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thưởng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đối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HS?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225797" y="5467000"/>
            <a:ext cx="5249773" cy="92832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216949" y="4445905"/>
            <a:ext cx="5249773" cy="92832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605031" y="5592606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D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523974" y="4622005"/>
            <a:ext cx="4812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D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55492" y="4471454"/>
            <a:ext cx="5249773" cy="96348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46226" y="5511581"/>
            <a:ext cx="5249773" cy="90252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048264" y="4604368"/>
            <a:ext cx="507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dirty="0"/>
              <a:t> 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85797" y="5635956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đột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193893DA-40BD-EA46-86D8-31309E45E5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95093" y="87369"/>
            <a:ext cx="2132142" cy="1721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5F8E02-16DA-CDF5-233B-CDE0C1E7BB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3267" y="539405"/>
            <a:ext cx="2409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1029</Words>
  <PresentationFormat>Widescreen</PresentationFormat>
  <Paragraphs>67</Paragraphs>
  <Slides>12</Slides>
  <Notes>1</Notes>
  <HiddenSlides>0</HiddenSlides>
  <MMClips>42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.VnClarendon</vt:lpstr>
      <vt:lpstr>Arial</vt:lpstr>
      <vt:lpstr>Broadway</vt:lpstr>
      <vt:lpstr>Calibri</vt:lpstr>
      <vt:lpstr>Calibri Light</vt:lpstr>
      <vt:lpstr>Symbol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2023-03-12T02:25:53Z</dcterms:created>
  <dcterms:modified xsi:type="dcterms:W3CDTF">2023-07-29T11:57:48Z</dcterms:modified>
</cp:coreProperties>
</file>