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270" r:id="rId4"/>
    <p:sldId id="284" r:id="rId5"/>
    <p:sldId id="269" r:id="rId6"/>
    <p:sldId id="273" r:id="rId7"/>
    <p:sldId id="274" r:id="rId8"/>
    <p:sldId id="278" r:id="rId9"/>
    <p:sldId id="275" r:id="rId10"/>
    <p:sldId id="285" r:id="rId11"/>
    <p:sldId id="286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9" r:id="rId20"/>
    <p:sldId id="296" r:id="rId21"/>
    <p:sldId id="300" r:id="rId22"/>
    <p:sldId id="301" r:id="rId23"/>
    <p:sldId id="302" r:id="rId24"/>
    <p:sldId id="303" r:id="rId25"/>
    <p:sldId id="304" r:id="rId26"/>
    <p:sldId id="298" r:id="rId27"/>
    <p:sldId id="297" r:id="rId28"/>
    <p:sldId id="307" r:id="rId29"/>
    <p:sldId id="308" r:id="rId30"/>
    <p:sldId id="309" r:id="rId31"/>
    <p:sldId id="310" r:id="rId32"/>
    <p:sldId id="311" r:id="rId33"/>
    <p:sldId id="272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87" d="100"/>
          <a:sy n="87" d="100"/>
        </p:scale>
        <p:origin x="42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29A08C-9268-46C7-AE19-CA8A813790E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964F2E-4DF0-4B6B-A68A-B86C7ACD0198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nghiệp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chiếm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vị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trí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hàng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đầu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thế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giới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</a:p>
      </dgm:t>
    </dgm:pt>
    <dgm:pt modelId="{12B4273F-D305-456B-BA25-BF308E007317}" type="sibTrans" cxnId="{FDA24FD2-AC97-4586-ACA1-42FE8E8E87F0}">
      <dgm:prSet/>
      <dgm:spPr/>
      <dgm:t>
        <a:bodyPr/>
        <a:lstStyle/>
        <a:p>
          <a:endParaRPr lang="en-US" sz="3600">
            <a:latin typeface="Times New Roman" pitchFamily="18" charset="0"/>
            <a:cs typeface="Times New Roman" pitchFamily="18" charset="0"/>
          </a:endParaRPr>
        </a:p>
      </dgm:t>
    </dgm:pt>
    <dgm:pt modelId="{AB38E4DC-1358-4F66-9021-59CC60D5780E}" type="parTrans" cxnId="{FDA24FD2-AC97-4586-ACA1-42FE8E8E87F0}">
      <dgm:prSet/>
      <dgm:spPr/>
      <dgm:t>
        <a:bodyPr/>
        <a:lstStyle/>
        <a:p>
          <a:endParaRPr lang="en-US" sz="3600">
            <a:latin typeface="Times New Roman" pitchFamily="18" charset="0"/>
            <a:cs typeface="Times New Roman" pitchFamily="18" charset="0"/>
          </a:endParaRPr>
        </a:p>
      </dgm:t>
    </dgm:pt>
    <dgm:pt modelId="{2071D20F-1054-4F79-A475-32EC2D1FF9A2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Dịch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vụ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chiếm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tỉ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trọng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cao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nền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kinh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tế</a:t>
          </a:r>
          <a:endParaRPr lang="en-US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7E746E-A371-4857-839A-CA0461096167}" type="parTrans" cxnId="{0E114ED5-00C1-410B-8A7F-E323C9AC0AF9}">
      <dgm:prSet/>
      <dgm:spPr/>
      <dgm:t>
        <a:bodyPr/>
        <a:lstStyle/>
        <a:p>
          <a:endParaRPr lang="en-US"/>
        </a:p>
      </dgm:t>
    </dgm:pt>
    <dgm:pt modelId="{66D9A7BA-2F1F-4A71-9DA6-C8284FAD4045}" type="sibTrans" cxnId="{0E114ED5-00C1-410B-8A7F-E323C9AC0AF9}">
      <dgm:prSet/>
      <dgm:spPr/>
      <dgm:t>
        <a:bodyPr/>
        <a:lstStyle/>
        <a:p>
          <a:endParaRPr lang="en-US"/>
        </a:p>
      </dgm:t>
    </dgm:pt>
    <dgm:pt modelId="{EE20F977-4E94-4C35-82FF-9C06CA0BDE21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Hiệp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mậu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dịch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do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Bắc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Mĩ</a:t>
          </a:r>
          <a:r>
            <a: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(NAFTA)</a:t>
          </a:r>
        </a:p>
      </dgm:t>
    </dgm:pt>
    <dgm:pt modelId="{7F3C15CA-3C50-4581-A1D7-B146B44A1D3A}" type="sibTrans" cxnId="{EA9BB651-0729-49E5-B4A2-D05A0265B318}">
      <dgm:prSet/>
      <dgm:spPr/>
      <dgm:t>
        <a:bodyPr/>
        <a:lstStyle/>
        <a:p>
          <a:endParaRPr lang="en-US" sz="3600">
            <a:latin typeface="Times New Roman" pitchFamily="18" charset="0"/>
            <a:cs typeface="Times New Roman" pitchFamily="18" charset="0"/>
          </a:endParaRPr>
        </a:p>
      </dgm:t>
    </dgm:pt>
    <dgm:pt modelId="{3A5005AE-0703-4E75-AF3F-745A4218FD60}" type="parTrans" cxnId="{EA9BB651-0729-49E5-B4A2-D05A0265B318}">
      <dgm:prSet/>
      <dgm:spPr/>
      <dgm:t>
        <a:bodyPr/>
        <a:lstStyle/>
        <a:p>
          <a:endParaRPr lang="en-US" sz="3600">
            <a:latin typeface="Times New Roman" pitchFamily="18" charset="0"/>
            <a:cs typeface="Times New Roman" pitchFamily="18" charset="0"/>
          </a:endParaRPr>
        </a:p>
      </dgm:t>
    </dgm:pt>
    <dgm:pt modelId="{C1313FB4-0734-443D-9534-94850051172E}" type="pres">
      <dgm:prSet presAssocID="{6B29A08C-9268-46C7-AE19-CA8A813790EC}" presName="linear" presStyleCnt="0">
        <dgm:presLayoutVars>
          <dgm:dir/>
          <dgm:animLvl val="lvl"/>
          <dgm:resizeHandles val="exact"/>
        </dgm:presLayoutVars>
      </dgm:prSet>
      <dgm:spPr/>
    </dgm:pt>
    <dgm:pt modelId="{62938516-431C-4066-8016-C6CD39B549CC}" type="pres">
      <dgm:prSet presAssocID="{04964F2E-4DF0-4B6B-A68A-B86C7ACD0198}" presName="parentLin" presStyleCnt="0"/>
      <dgm:spPr/>
    </dgm:pt>
    <dgm:pt modelId="{BC4BCF28-57A4-428E-AAA4-DE33B7989E8B}" type="pres">
      <dgm:prSet presAssocID="{04964F2E-4DF0-4B6B-A68A-B86C7ACD0198}" presName="parentLeftMargin" presStyleLbl="node1" presStyleIdx="0" presStyleCnt="3"/>
      <dgm:spPr/>
    </dgm:pt>
    <dgm:pt modelId="{A0BC9194-DEB8-4423-8AF2-C4E687F70D0C}" type="pres">
      <dgm:prSet presAssocID="{04964F2E-4DF0-4B6B-A68A-B86C7ACD0198}" presName="parentText" presStyleLbl="node1" presStyleIdx="0" presStyleCnt="3" custScaleX="714460" custScaleY="63193" custLinFactX="-2290" custLinFactNeighborX="-100000" custLinFactNeighborY="-38028">
        <dgm:presLayoutVars>
          <dgm:chMax val="0"/>
          <dgm:bulletEnabled val="1"/>
        </dgm:presLayoutVars>
      </dgm:prSet>
      <dgm:spPr/>
    </dgm:pt>
    <dgm:pt modelId="{84F37911-4618-491B-8657-7FEAC6162BA8}" type="pres">
      <dgm:prSet presAssocID="{04964F2E-4DF0-4B6B-A68A-B86C7ACD0198}" presName="negativeSpace" presStyleCnt="0"/>
      <dgm:spPr/>
    </dgm:pt>
    <dgm:pt modelId="{7543C1E3-CA4D-49AF-9DBB-10FBEFFC83B1}" type="pres">
      <dgm:prSet presAssocID="{04964F2E-4DF0-4B6B-A68A-B86C7ACD0198}" presName="childText" presStyleLbl="conFgAcc1" presStyleIdx="0" presStyleCnt="3" custScaleY="24566" custLinFactNeighborY="11416">
        <dgm:presLayoutVars>
          <dgm:bulletEnabled val="1"/>
        </dgm:presLayoutVars>
      </dgm:prSet>
      <dgm:spPr/>
    </dgm:pt>
    <dgm:pt modelId="{61EC6A31-A194-4F85-B965-2A437F793359}" type="pres">
      <dgm:prSet presAssocID="{12B4273F-D305-456B-BA25-BF308E007317}" presName="spaceBetweenRectangles" presStyleCnt="0"/>
      <dgm:spPr/>
    </dgm:pt>
    <dgm:pt modelId="{91D899EA-DF90-47AE-8D8F-7F5B2C334C1C}" type="pres">
      <dgm:prSet presAssocID="{2071D20F-1054-4F79-A475-32EC2D1FF9A2}" presName="parentLin" presStyleCnt="0"/>
      <dgm:spPr/>
    </dgm:pt>
    <dgm:pt modelId="{6D96ACFC-F193-4A48-87C7-FEF3BFFBDA85}" type="pres">
      <dgm:prSet presAssocID="{2071D20F-1054-4F79-A475-32EC2D1FF9A2}" presName="parentLeftMargin" presStyleLbl="node1" presStyleIdx="0" presStyleCnt="3"/>
      <dgm:spPr/>
    </dgm:pt>
    <dgm:pt modelId="{A15C4A8E-CC9B-4205-A192-24D4DED51953}" type="pres">
      <dgm:prSet presAssocID="{2071D20F-1054-4F79-A475-32EC2D1FF9A2}" presName="parentText" presStyleLbl="node1" presStyleIdx="1" presStyleCnt="3" custScaleX="174150" custScaleY="64615" custLinFactNeighborX="-92474" custLinFactNeighborY="30014">
        <dgm:presLayoutVars>
          <dgm:chMax val="0"/>
          <dgm:bulletEnabled val="1"/>
        </dgm:presLayoutVars>
      </dgm:prSet>
      <dgm:spPr/>
    </dgm:pt>
    <dgm:pt modelId="{031BB967-B394-43BF-BFF9-E11D6A0E1C7D}" type="pres">
      <dgm:prSet presAssocID="{2071D20F-1054-4F79-A475-32EC2D1FF9A2}" presName="negativeSpace" presStyleCnt="0"/>
      <dgm:spPr/>
    </dgm:pt>
    <dgm:pt modelId="{418584CF-488A-49DC-9D08-40EB49415FB8}" type="pres">
      <dgm:prSet presAssocID="{2071D20F-1054-4F79-A475-32EC2D1FF9A2}" presName="childText" presStyleLbl="conFgAcc1" presStyleIdx="1" presStyleCnt="3" custScaleX="93487" custScaleY="55265" custLinFactY="11558" custLinFactNeighborX="237" custLinFactNeighborY="100000">
        <dgm:presLayoutVars>
          <dgm:bulletEnabled val="1"/>
        </dgm:presLayoutVars>
      </dgm:prSet>
      <dgm:spPr/>
    </dgm:pt>
    <dgm:pt modelId="{EFA7D494-A963-4F53-8847-6E6BE493AF1F}" type="pres">
      <dgm:prSet presAssocID="{66D9A7BA-2F1F-4A71-9DA6-C8284FAD4045}" presName="spaceBetweenRectangles" presStyleCnt="0"/>
      <dgm:spPr/>
    </dgm:pt>
    <dgm:pt modelId="{FB82F7E4-C98A-4FC0-B642-CEADF5CB3DF9}" type="pres">
      <dgm:prSet presAssocID="{EE20F977-4E94-4C35-82FF-9C06CA0BDE21}" presName="parentLin" presStyleCnt="0"/>
      <dgm:spPr/>
    </dgm:pt>
    <dgm:pt modelId="{9F0C06D8-3EE7-4ED0-B0B7-D1F89876E8A9}" type="pres">
      <dgm:prSet presAssocID="{EE20F977-4E94-4C35-82FF-9C06CA0BDE21}" presName="parentLeftMargin" presStyleLbl="node1" presStyleIdx="1" presStyleCnt="3"/>
      <dgm:spPr/>
    </dgm:pt>
    <dgm:pt modelId="{5A31FF86-ECB2-4D0C-A260-53050FCC8116}" type="pres">
      <dgm:prSet presAssocID="{EE20F977-4E94-4C35-82FF-9C06CA0BDE21}" presName="parentText" presStyleLbl="node1" presStyleIdx="2" presStyleCnt="3" custScaleX="616870" custScaleY="74208" custLinFactNeighborX="-42751" custLinFactNeighborY="34839">
        <dgm:presLayoutVars>
          <dgm:chMax val="0"/>
          <dgm:bulletEnabled val="1"/>
        </dgm:presLayoutVars>
      </dgm:prSet>
      <dgm:spPr/>
    </dgm:pt>
    <dgm:pt modelId="{F8D12870-B759-4AD0-9C41-B2370A91C768}" type="pres">
      <dgm:prSet presAssocID="{EE20F977-4E94-4C35-82FF-9C06CA0BDE21}" presName="negativeSpace" presStyleCnt="0"/>
      <dgm:spPr/>
    </dgm:pt>
    <dgm:pt modelId="{111D6781-2609-4943-A51F-A0369D75A0B3}" type="pres">
      <dgm:prSet presAssocID="{EE20F977-4E94-4C35-82FF-9C06CA0BDE21}" presName="childText" presStyleLbl="conFgAcc1" presStyleIdx="2" presStyleCnt="3" custScaleY="91895" custLinFactY="855" custLinFactNeighborX="-261" custLinFactNeighborY="100000">
        <dgm:presLayoutVars>
          <dgm:bulletEnabled val="1"/>
        </dgm:presLayoutVars>
      </dgm:prSet>
      <dgm:spPr/>
    </dgm:pt>
  </dgm:ptLst>
  <dgm:cxnLst>
    <dgm:cxn modelId="{F600E41F-D8F0-42F0-B768-CE383BD75A2A}" type="presOf" srcId="{EE20F977-4E94-4C35-82FF-9C06CA0BDE21}" destId="{5A31FF86-ECB2-4D0C-A260-53050FCC8116}" srcOrd="1" destOrd="0" presId="urn:microsoft.com/office/officeart/2005/8/layout/list1"/>
    <dgm:cxn modelId="{2C536770-F6CE-4024-9E22-5550AA00CA82}" type="presOf" srcId="{04964F2E-4DF0-4B6B-A68A-B86C7ACD0198}" destId="{BC4BCF28-57A4-428E-AAA4-DE33B7989E8B}" srcOrd="0" destOrd="0" presId="urn:microsoft.com/office/officeart/2005/8/layout/list1"/>
    <dgm:cxn modelId="{EA9BB651-0729-49E5-B4A2-D05A0265B318}" srcId="{6B29A08C-9268-46C7-AE19-CA8A813790EC}" destId="{EE20F977-4E94-4C35-82FF-9C06CA0BDE21}" srcOrd="2" destOrd="0" parTransId="{3A5005AE-0703-4E75-AF3F-745A4218FD60}" sibTransId="{7F3C15CA-3C50-4581-A1D7-B146B44A1D3A}"/>
    <dgm:cxn modelId="{017BEE71-8410-4EF4-AB59-4A7690E86A06}" type="presOf" srcId="{2071D20F-1054-4F79-A475-32EC2D1FF9A2}" destId="{A15C4A8E-CC9B-4205-A192-24D4DED51953}" srcOrd="1" destOrd="0" presId="urn:microsoft.com/office/officeart/2005/8/layout/list1"/>
    <dgm:cxn modelId="{700AD684-F0EE-4F36-BCC2-86D91564091D}" type="presOf" srcId="{04964F2E-4DF0-4B6B-A68A-B86C7ACD0198}" destId="{A0BC9194-DEB8-4423-8AF2-C4E687F70D0C}" srcOrd="1" destOrd="0" presId="urn:microsoft.com/office/officeart/2005/8/layout/list1"/>
    <dgm:cxn modelId="{5596E0C2-B69C-4189-A759-267F3688DCF5}" type="presOf" srcId="{6B29A08C-9268-46C7-AE19-CA8A813790EC}" destId="{C1313FB4-0734-443D-9534-94850051172E}" srcOrd="0" destOrd="0" presId="urn:microsoft.com/office/officeart/2005/8/layout/list1"/>
    <dgm:cxn modelId="{FDA24FD2-AC97-4586-ACA1-42FE8E8E87F0}" srcId="{6B29A08C-9268-46C7-AE19-CA8A813790EC}" destId="{04964F2E-4DF0-4B6B-A68A-B86C7ACD0198}" srcOrd="0" destOrd="0" parTransId="{AB38E4DC-1358-4F66-9021-59CC60D5780E}" sibTransId="{12B4273F-D305-456B-BA25-BF308E007317}"/>
    <dgm:cxn modelId="{FFC2D1D4-B41D-455A-B65B-74B457931D5D}" type="presOf" srcId="{2071D20F-1054-4F79-A475-32EC2D1FF9A2}" destId="{6D96ACFC-F193-4A48-87C7-FEF3BFFBDA85}" srcOrd="0" destOrd="0" presId="urn:microsoft.com/office/officeart/2005/8/layout/list1"/>
    <dgm:cxn modelId="{0E114ED5-00C1-410B-8A7F-E323C9AC0AF9}" srcId="{6B29A08C-9268-46C7-AE19-CA8A813790EC}" destId="{2071D20F-1054-4F79-A475-32EC2D1FF9A2}" srcOrd="1" destOrd="0" parTransId="{817E746E-A371-4857-839A-CA0461096167}" sibTransId="{66D9A7BA-2F1F-4A71-9DA6-C8284FAD4045}"/>
    <dgm:cxn modelId="{063A8FE1-54E8-434A-951F-EE5EE94A3A74}" type="presOf" srcId="{EE20F977-4E94-4C35-82FF-9C06CA0BDE21}" destId="{9F0C06D8-3EE7-4ED0-B0B7-D1F89876E8A9}" srcOrd="0" destOrd="0" presId="urn:microsoft.com/office/officeart/2005/8/layout/list1"/>
    <dgm:cxn modelId="{DF53B8CD-D215-46D1-9610-01ACF84906BD}" type="presParOf" srcId="{C1313FB4-0734-443D-9534-94850051172E}" destId="{62938516-431C-4066-8016-C6CD39B549CC}" srcOrd="0" destOrd="0" presId="urn:microsoft.com/office/officeart/2005/8/layout/list1"/>
    <dgm:cxn modelId="{6F26E233-DEA2-4D88-A389-58DC89FE73A3}" type="presParOf" srcId="{62938516-431C-4066-8016-C6CD39B549CC}" destId="{BC4BCF28-57A4-428E-AAA4-DE33B7989E8B}" srcOrd="0" destOrd="0" presId="urn:microsoft.com/office/officeart/2005/8/layout/list1"/>
    <dgm:cxn modelId="{F28F4183-FED7-49B2-8C9D-6421970656C2}" type="presParOf" srcId="{62938516-431C-4066-8016-C6CD39B549CC}" destId="{A0BC9194-DEB8-4423-8AF2-C4E687F70D0C}" srcOrd="1" destOrd="0" presId="urn:microsoft.com/office/officeart/2005/8/layout/list1"/>
    <dgm:cxn modelId="{AA3F2193-3691-4997-9CD8-C1BE5DF1D15D}" type="presParOf" srcId="{C1313FB4-0734-443D-9534-94850051172E}" destId="{84F37911-4618-491B-8657-7FEAC6162BA8}" srcOrd="1" destOrd="0" presId="urn:microsoft.com/office/officeart/2005/8/layout/list1"/>
    <dgm:cxn modelId="{58B68DDC-4A95-43A2-B861-226174A13CAF}" type="presParOf" srcId="{C1313FB4-0734-443D-9534-94850051172E}" destId="{7543C1E3-CA4D-49AF-9DBB-10FBEFFC83B1}" srcOrd="2" destOrd="0" presId="urn:microsoft.com/office/officeart/2005/8/layout/list1"/>
    <dgm:cxn modelId="{9DBE568F-003E-46BE-9133-1F30496C4B51}" type="presParOf" srcId="{C1313FB4-0734-443D-9534-94850051172E}" destId="{61EC6A31-A194-4F85-B965-2A437F793359}" srcOrd="3" destOrd="0" presId="urn:microsoft.com/office/officeart/2005/8/layout/list1"/>
    <dgm:cxn modelId="{B1337802-B9E9-443E-B8A0-933A65AEBCE6}" type="presParOf" srcId="{C1313FB4-0734-443D-9534-94850051172E}" destId="{91D899EA-DF90-47AE-8D8F-7F5B2C334C1C}" srcOrd="4" destOrd="0" presId="urn:microsoft.com/office/officeart/2005/8/layout/list1"/>
    <dgm:cxn modelId="{EBC12BA6-7BF6-4AE8-8FBA-B87182991FC1}" type="presParOf" srcId="{91D899EA-DF90-47AE-8D8F-7F5B2C334C1C}" destId="{6D96ACFC-F193-4A48-87C7-FEF3BFFBDA85}" srcOrd="0" destOrd="0" presId="urn:microsoft.com/office/officeart/2005/8/layout/list1"/>
    <dgm:cxn modelId="{DEF9F2C0-100F-4E30-9E4C-86738A40A1B4}" type="presParOf" srcId="{91D899EA-DF90-47AE-8D8F-7F5B2C334C1C}" destId="{A15C4A8E-CC9B-4205-A192-24D4DED51953}" srcOrd="1" destOrd="0" presId="urn:microsoft.com/office/officeart/2005/8/layout/list1"/>
    <dgm:cxn modelId="{A1FA6B33-19F9-46B6-AF99-AD88AADD412A}" type="presParOf" srcId="{C1313FB4-0734-443D-9534-94850051172E}" destId="{031BB967-B394-43BF-BFF9-E11D6A0E1C7D}" srcOrd="5" destOrd="0" presId="urn:microsoft.com/office/officeart/2005/8/layout/list1"/>
    <dgm:cxn modelId="{65FE2CB2-8CB2-4621-A22D-0AC8F9E42737}" type="presParOf" srcId="{C1313FB4-0734-443D-9534-94850051172E}" destId="{418584CF-488A-49DC-9D08-40EB49415FB8}" srcOrd="6" destOrd="0" presId="urn:microsoft.com/office/officeart/2005/8/layout/list1"/>
    <dgm:cxn modelId="{099600B6-1BC3-430A-B968-D72CA7A2D06D}" type="presParOf" srcId="{C1313FB4-0734-443D-9534-94850051172E}" destId="{EFA7D494-A963-4F53-8847-6E6BE493AF1F}" srcOrd="7" destOrd="0" presId="urn:microsoft.com/office/officeart/2005/8/layout/list1"/>
    <dgm:cxn modelId="{FCB4DB22-9DBE-4697-BB77-236570FCEFEE}" type="presParOf" srcId="{C1313FB4-0734-443D-9534-94850051172E}" destId="{FB82F7E4-C98A-4FC0-B642-CEADF5CB3DF9}" srcOrd="8" destOrd="0" presId="urn:microsoft.com/office/officeart/2005/8/layout/list1"/>
    <dgm:cxn modelId="{0024F446-E302-46CF-8EA6-92806CCFA4B1}" type="presParOf" srcId="{FB82F7E4-C98A-4FC0-B642-CEADF5CB3DF9}" destId="{9F0C06D8-3EE7-4ED0-B0B7-D1F89876E8A9}" srcOrd="0" destOrd="0" presId="urn:microsoft.com/office/officeart/2005/8/layout/list1"/>
    <dgm:cxn modelId="{49E5DCDC-D466-4C36-BBB2-C4CA32617272}" type="presParOf" srcId="{FB82F7E4-C98A-4FC0-B642-CEADF5CB3DF9}" destId="{5A31FF86-ECB2-4D0C-A260-53050FCC8116}" srcOrd="1" destOrd="0" presId="urn:microsoft.com/office/officeart/2005/8/layout/list1"/>
    <dgm:cxn modelId="{103C8B92-99A3-46C9-B477-D76F801C3D8B}" type="presParOf" srcId="{C1313FB4-0734-443D-9534-94850051172E}" destId="{F8D12870-B759-4AD0-9C41-B2370A91C768}" srcOrd="9" destOrd="0" presId="urn:microsoft.com/office/officeart/2005/8/layout/list1"/>
    <dgm:cxn modelId="{C358C630-EDCD-4F56-B913-F23003DFD349}" type="presParOf" srcId="{C1313FB4-0734-443D-9534-94850051172E}" destId="{111D6781-2609-4943-A51F-A0369D75A0B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3C1E3-CA4D-49AF-9DBB-10FBEFFC83B1}">
      <dsp:nvSpPr>
        <dsp:cNvPr id="0" name=""/>
        <dsp:cNvSpPr/>
      </dsp:nvSpPr>
      <dsp:spPr>
        <a:xfrm>
          <a:off x="0" y="425065"/>
          <a:ext cx="8022575" cy="40239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BC9194-DEB8-4423-8AF2-C4E687F70D0C}">
      <dsp:nvSpPr>
        <dsp:cNvPr id="0" name=""/>
        <dsp:cNvSpPr/>
      </dsp:nvSpPr>
      <dsp:spPr>
        <a:xfrm>
          <a:off x="0" y="0"/>
          <a:ext cx="7934413" cy="12125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264" tIns="0" rIns="21226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nghiệp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chiếm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vị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trí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hàng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đầu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thế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giới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</a:p>
      </dsp:txBody>
      <dsp:txXfrm>
        <a:off x="59192" y="59192"/>
        <a:ext cx="7816029" cy="1094163"/>
      </dsp:txXfrm>
    </dsp:sp>
    <dsp:sp modelId="{418584CF-488A-49DC-9D08-40EB49415FB8}">
      <dsp:nvSpPr>
        <dsp:cNvPr id="0" name=""/>
        <dsp:cNvSpPr/>
      </dsp:nvSpPr>
      <dsp:spPr>
        <a:xfrm>
          <a:off x="19013" y="1959138"/>
          <a:ext cx="7500064" cy="9052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5C4A8E-CC9B-4205-A192-24D4DED51953}">
      <dsp:nvSpPr>
        <dsp:cNvPr id="0" name=""/>
        <dsp:cNvSpPr/>
      </dsp:nvSpPr>
      <dsp:spPr>
        <a:xfrm>
          <a:off x="23762" y="1714294"/>
          <a:ext cx="7697866" cy="12398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264" tIns="0" rIns="21226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Dịch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vụ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chiếm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tỉ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trọng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cao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nền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kinh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tế</a:t>
          </a:r>
          <a:endParaRPr lang="en-US" sz="2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4286" y="1774818"/>
        <a:ext cx="7576818" cy="1118784"/>
      </dsp:txXfrm>
    </dsp:sp>
    <dsp:sp modelId="{111D6781-2609-4943-A51F-A0369D75A0B3}">
      <dsp:nvSpPr>
        <dsp:cNvPr id="0" name=""/>
        <dsp:cNvSpPr/>
      </dsp:nvSpPr>
      <dsp:spPr>
        <a:xfrm>
          <a:off x="0" y="3271409"/>
          <a:ext cx="8022575" cy="15052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31FF86-ECB2-4D0C-A260-53050FCC8116}">
      <dsp:nvSpPr>
        <dsp:cNvPr id="0" name=""/>
        <dsp:cNvSpPr/>
      </dsp:nvSpPr>
      <dsp:spPr>
        <a:xfrm>
          <a:off x="52532" y="3343549"/>
          <a:ext cx="7924741" cy="14239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2264" tIns="0" rIns="21226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Hiệp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mậu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dịch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do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Bắc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Mĩ</a:t>
          </a:r>
          <a:r>
            <a:rPr lang="en-US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(NAFTA)</a:t>
          </a:r>
        </a:p>
      </dsp:txBody>
      <dsp:txXfrm>
        <a:off x="122041" y="3413058"/>
        <a:ext cx="7785723" cy="1284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9A622-6245-48E8-9B0B-8AEEEB68ACC4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8D61B-FF05-4E63-948A-56EB07D51B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43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792EF5FC-9F65-4D54-91A4-DCCC349F4A3F}" type="slidenum">
              <a:rPr lang="en-US" altLang="en-US" sz="1200" baseline="0" smtClean="0">
                <a:latin typeface="Times New Roman" pitchFamily="18" charset="0"/>
              </a:rPr>
              <a:pPr/>
              <a:t>13</a:t>
            </a:fld>
            <a:endParaRPr lang="en-US" altLang="en-US" sz="1200" baseline="0">
              <a:latin typeface="Times New Roman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E2FC4039-7153-4DEA-9C69-0BF9CFBA1F11}" type="slidenum">
              <a:rPr lang="en-US" altLang="en-US" sz="1200" baseline="0" smtClean="0">
                <a:latin typeface="Times New Roman" pitchFamily="16" charset="0"/>
              </a:rPr>
              <a:pPr/>
              <a:t>23</a:t>
            </a:fld>
            <a:endParaRPr lang="en-US" altLang="en-US" sz="1200" baseline="0">
              <a:latin typeface="Times New Roman" pitchFamily="16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6542F22A-66DE-40FB-851E-6D43C37BD0FC}" type="slidenum">
              <a:rPr lang="en-US" altLang="en-US" sz="1200" baseline="0" smtClean="0">
                <a:latin typeface="Times New Roman" pitchFamily="18" charset="0"/>
              </a:rPr>
              <a:pPr/>
              <a:t>14</a:t>
            </a:fld>
            <a:endParaRPr lang="en-US" altLang="en-US" sz="1200" baseline="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6F8FCD9E-5BC3-4E5B-94FC-CFDF0983F394}" type="slidenum">
              <a:rPr lang="en-US" altLang="en-US" sz="1200" baseline="0" smtClean="0">
                <a:latin typeface="Times New Roman" pitchFamily="18" charset="0"/>
              </a:rPr>
              <a:pPr/>
              <a:t>15</a:t>
            </a:fld>
            <a:endParaRPr lang="en-US" altLang="en-US" sz="1200" baseline="0"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327EBDB2-1497-4A60-B896-09AC252097F2}" type="slidenum">
              <a:rPr lang="en-US" altLang="en-US" sz="1200" baseline="0" smtClean="0">
                <a:latin typeface="Times New Roman" pitchFamily="18" charset="0"/>
              </a:rPr>
              <a:pPr/>
              <a:t>16</a:t>
            </a:fld>
            <a:endParaRPr lang="en-US" altLang="en-US" sz="1200" baseline="0"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65B31C10-72F4-463C-9088-91542953D29D}" type="slidenum">
              <a:rPr lang="en-US" altLang="en-US" sz="1200" baseline="0" smtClean="0">
                <a:latin typeface="Times New Roman" pitchFamily="16" charset="0"/>
              </a:rPr>
              <a:pPr/>
              <a:t>17</a:t>
            </a:fld>
            <a:endParaRPr lang="en-US" altLang="en-US" sz="1200" baseline="0">
              <a:latin typeface="Times New Roman" pitchFamily="16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426A3F85-863F-4FDE-A0AE-BACDE8B2579E}" type="slidenum">
              <a:rPr lang="en-US" altLang="en-US" sz="1200" baseline="0" smtClean="0">
                <a:latin typeface="Times New Roman" pitchFamily="16" charset="0"/>
              </a:rPr>
              <a:pPr/>
              <a:t>19</a:t>
            </a:fld>
            <a:endParaRPr lang="en-US" altLang="en-US" sz="1200" baseline="0">
              <a:latin typeface="Times New Roman" pitchFamily="16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8FF22A14-E3B1-4DEE-AE86-7C084230EE7F}" type="slidenum">
              <a:rPr lang="en-US" altLang="en-US" sz="1200" baseline="0" smtClean="0">
                <a:latin typeface="Times New Roman" pitchFamily="16" charset="0"/>
              </a:rPr>
              <a:pPr/>
              <a:t>20</a:t>
            </a:fld>
            <a:endParaRPr lang="en-US" altLang="en-US" sz="1200" baseline="0">
              <a:latin typeface="Times New Roman" pitchFamily="16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12283869-5FAF-4E20-A3FF-405014AFFFA6}" type="slidenum">
              <a:rPr lang="en-US" altLang="en-US" sz="1200" baseline="0" smtClean="0">
                <a:latin typeface="Times New Roman" pitchFamily="16" charset="0"/>
              </a:rPr>
              <a:pPr/>
              <a:t>21</a:t>
            </a:fld>
            <a:endParaRPr lang="en-US" altLang="en-US" sz="1200" baseline="0">
              <a:latin typeface="Times New Roman" pitchFamily="16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A04897A0-8279-4499-9EBF-90CACB3CAB26}" type="slidenum">
              <a:rPr lang="en-US" altLang="en-US" sz="1200" baseline="0" smtClean="0">
                <a:latin typeface="Times New Roman" pitchFamily="16" charset="0"/>
              </a:rPr>
              <a:pPr/>
              <a:t>22</a:t>
            </a:fld>
            <a:endParaRPr lang="en-US" altLang="en-US" sz="1200" baseline="0">
              <a:latin typeface="Times New Roman" pitchFamily="16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3.xml"/><Relationship Id="rId5" Type="http://schemas.openxmlformats.org/officeDocument/2006/relationships/image" Target="../media/image38.gif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3.xml"/><Relationship Id="rId5" Type="http://schemas.openxmlformats.org/officeDocument/2006/relationships/image" Target="../media/image39.gif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3.xml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3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13.xml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.xml"/><Relationship Id="rId11" Type="http://schemas.openxmlformats.org/officeDocument/2006/relationships/image" Target="../media/image10.gif"/><Relationship Id="rId5" Type="http://schemas.openxmlformats.org/officeDocument/2006/relationships/slide" Target="slide4.xml"/><Relationship Id="rId10" Type="http://schemas.openxmlformats.org/officeDocument/2006/relationships/image" Target="../media/image9.gif"/><Relationship Id="rId4" Type="http://schemas.openxmlformats.org/officeDocument/2006/relationships/image" Target="../media/image7.png"/><Relationship Id="rId9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Luoc_do_cong_nghiep_Bac_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80" y="108285"/>
            <a:ext cx="4359442" cy="341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29" descr="705px-Mercury_profile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737" y="228600"/>
            <a:ext cx="4363453" cy="359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Earth-16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222" y="920022"/>
            <a:ext cx="2803358" cy="237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459080" y="4411579"/>
            <a:ext cx="91440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b="1" kern="0" baseline="0" dirty="0">
                <a:solidFill>
                  <a:schemeClr val="tx1"/>
                </a:solidFill>
                <a:cs typeface="Times New Roman" panose="02020603050405020304" pitchFamily="18" charset="0"/>
              </a:rPr>
              <a:t>         TIẾT 43 - BÀI 39:  </a:t>
            </a:r>
          </a:p>
          <a:p>
            <a:pPr eaLnBrk="1" hangingPunct="1">
              <a:defRPr/>
            </a:pPr>
            <a:r>
              <a:rPr lang="en-US" altLang="en-US" sz="4000" b="1" kern="0" baseline="0" dirty="0">
                <a:solidFill>
                  <a:schemeClr val="tx1"/>
                </a:solidFill>
                <a:cs typeface="Times New Roman" panose="02020603050405020304" pitchFamily="18" charset="0"/>
              </a:rPr>
              <a:t>KINH TẾ </a:t>
            </a:r>
            <a:r>
              <a:rPr lang="en-US" altLang="en-US" sz="4000" b="1" kern="0" baseline="0" dirty="0" err="1">
                <a:solidFill>
                  <a:schemeClr val="tx1"/>
                </a:solidFill>
                <a:cs typeface="Times New Roman" panose="02020603050405020304" pitchFamily="18" charset="0"/>
              </a:rPr>
              <a:t>BẮC</a:t>
            </a:r>
            <a:r>
              <a:rPr lang="en-US" altLang="en-US" sz="4000" b="1" kern="0" baseline="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kern="0" baseline="0" dirty="0" err="1">
                <a:solidFill>
                  <a:schemeClr val="tx1"/>
                </a:solidFill>
                <a:cs typeface="Times New Roman" panose="02020603050405020304" pitchFamily="18" charset="0"/>
              </a:rPr>
              <a:t>MĨ</a:t>
            </a:r>
            <a:r>
              <a:rPr lang="en-US" altLang="en-US" sz="4000" b="1" kern="0" baseline="0" dirty="0">
                <a:solidFill>
                  <a:schemeClr val="tx1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4000" b="1" kern="0" baseline="0" dirty="0" err="1">
                <a:solidFill>
                  <a:schemeClr val="tx1"/>
                </a:solidFill>
                <a:cs typeface="Times New Roman" panose="02020603050405020304" pitchFamily="18" charset="0"/>
              </a:rPr>
              <a:t>TIẾP</a:t>
            </a:r>
            <a:r>
              <a:rPr lang="en-US" altLang="en-US" sz="4000" b="1" kern="0" baseline="0">
                <a:solidFill>
                  <a:schemeClr val="tx1"/>
                </a:solidFill>
                <a:cs typeface="Times New Roman" panose="02020603050405020304" pitchFamily="18" charset="0"/>
              </a:rPr>
              <a:t> THEO)</a:t>
            </a:r>
            <a:endParaRPr lang="en-US" altLang="en-US" sz="4000" b="1" kern="0" baseline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9" descr="D:\anh su - dia\VXCA2S6CK0CA2ZDX4SCA4PRN1ECAIO9O99CA5J51D1CAZAR95ICAIHG7XACAEZ6ZNXCAV0Q0YGCAQACFWNCA6HLGB7CAIUYL9PCANQMZ4FCAG8ADCACARTKC4JCAJLPL9YCA6P8YRVCABTEM4KCAI0TSF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80" y="3647770"/>
            <a:ext cx="3645568" cy="321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42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1">
            <a:extLst>
              <a:ext uri="{FF2B5EF4-FFF2-40B4-BE49-F238E27FC236}">
                <a16:creationId xmlns:a16="http://schemas.microsoft.com/office/drawing/2014/main" id="{5C585987-0DD1-468B-997F-6DA3E2BD728F}"/>
              </a:ext>
            </a:extLst>
          </p:cNvPr>
          <p:cNvSpPr/>
          <p:nvPr/>
        </p:nvSpPr>
        <p:spPr>
          <a:xfrm>
            <a:off x="1202734" y="3212757"/>
            <a:ext cx="9563100" cy="348428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1990725" y="3639095"/>
            <a:ext cx="46339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/>
            <a:r>
              <a:rPr lang="en-US" sz="3200" b="1" dirty="0">
                <a:latin typeface="Arial" charset="0"/>
              </a:rPr>
              <a:t>1. </a:t>
            </a:r>
            <a:r>
              <a:rPr lang="en-US" sz="3200" b="1" dirty="0" err="1">
                <a:latin typeface="Arial" charset="0"/>
              </a:rPr>
              <a:t>THẢO</a:t>
            </a:r>
            <a:r>
              <a:rPr lang="en-US" sz="3200" b="1" dirty="0">
                <a:latin typeface="Arial" charset="0"/>
              </a:rPr>
              <a:t> </a:t>
            </a:r>
            <a:r>
              <a:rPr lang="en-US" sz="3200" b="1" dirty="0" err="1">
                <a:latin typeface="Arial" charset="0"/>
              </a:rPr>
              <a:t>LUẬN</a:t>
            </a:r>
            <a:endParaRPr lang="en-US" sz="3200" b="1" dirty="0">
              <a:latin typeface="Arial" charset="0"/>
            </a:endParaRP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1913527" y="4989798"/>
            <a:ext cx="6556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/>
            <a:r>
              <a:rPr lang="en-US" sz="3200" b="1" dirty="0">
                <a:latin typeface="Arial" charset="0"/>
              </a:rPr>
              <a:t>2. </a:t>
            </a:r>
            <a:r>
              <a:rPr lang="en-US" sz="3200" b="1" dirty="0" err="1">
                <a:latin typeface="Arial" charset="0"/>
              </a:rPr>
              <a:t>Trình</a:t>
            </a:r>
            <a:r>
              <a:rPr lang="en-US" sz="3200" b="1" dirty="0">
                <a:latin typeface="Arial" charset="0"/>
              </a:rPr>
              <a:t> </a:t>
            </a:r>
            <a:r>
              <a:rPr lang="en-US" sz="3200" b="1" dirty="0" err="1">
                <a:latin typeface="Arial" charset="0"/>
              </a:rPr>
              <a:t>bày</a:t>
            </a:r>
            <a:r>
              <a:rPr lang="en-US" sz="3200" b="1" dirty="0">
                <a:latin typeface="Arial" charset="0"/>
              </a:rPr>
              <a:t> </a:t>
            </a:r>
            <a:r>
              <a:rPr lang="en-US" sz="3200" b="1" dirty="0" err="1">
                <a:latin typeface="Arial" charset="0"/>
              </a:rPr>
              <a:t>trên</a:t>
            </a:r>
            <a:r>
              <a:rPr lang="en-US" sz="3200" b="1" dirty="0">
                <a:latin typeface="Arial" charset="0"/>
              </a:rPr>
              <a:t> </a:t>
            </a:r>
            <a:r>
              <a:rPr lang="en-US" sz="3200" b="1" dirty="0" err="1">
                <a:latin typeface="Arial" charset="0"/>
              </a:rPr>
              <a:t>lược</a:t>
            </a:r>
            <a:r>
              <a:rPr lang="en-US" sz="3200" b="1" dirty="0">
                <a:latin typeface="Arial" charset="0"/>
              </a:rPr>
              <a:t> </a:t>
            </a:r>
            <a:r>
              <a:rPr lang="en-US" sz="3200" b="1" dirty="0" err="1">
                <a:latin typeface="Arial" charset="0"/>
              </a:rPr>
              <a:t>đồ</a:t>
            </a:r>
            <a:endParaRPr lang="en-US" sz="3200" b="1" dirty="0">
              <a:latin typeface="Arial" charset="0"/>
            </a:endParaRPr>
          </a:p>
        </p:txBody>
      </p:sp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1990725" y="4331671"/>
            <a:ext cx="92075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Thảo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luận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hoàn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phiếu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tập</a:t>
            </a:r>
            <a:endParaRPr lang="en-US" sz="2400" b="1" dirty="0">
              <a:solidFill>
                <a:schemeClr val="bg1"/>
              </a:solidFill>
              <a:latin typeface="Arial" charset="0"/>
              <a:cs typeface="Times New Roman" pitchFamily="16" charset="0"/>
            </a:endParaRPr>
          </a:p>
        </p:txBody>
      </p:sp>
      <p:sp>
        <p:nvSpPr>
          <p:cNvPr id="40968" name="TextBox 8"/>
          <p:cNvSpPr txBox="1">
            <a:spLocks noChangeArrowheads="1"/>
          </p:cNvSpPr>
          <p:nvPr/>
        </p:nvSpPr>
        <p:spPr bwMode="auto">
          <a:xfrm>
            <a:off x="1960563" y="5751798"/>
            <a:ext cx="89328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Đại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diện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trình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bày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xác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định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lược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cs typeface="Times New Roman" pitchFamily="16" charset="0"/>
              </a:rPr>
              <a:t>đồ</a:t>
            </a:r>
            <a:endParaRPr lang="en-US" sz="2400" b="1" dirty="0">
              <a:solidFill>
                <a:schemeClr val="bg1"/>
              </a:solidFill>
              <a:latin typeface="Arial" charset="0"/>
              <a:cs typeface="Times New Roman" pitchFamily="16" charset="0"/>
            </a:endParaRPr>
          </a:p>
        </p:txBody>
      </p:sp>
      <p:sp>
        <p:nvSpPr>
          <p:cNvPr id="40969" name="TextBox 9"/>
          <p:cNvSpPr txBox="1">
            <a:spLocks noChangeArrowheads="1"/>
          </p:cNvSpPr>
          <p:nvPr/>
        </p:nvSpPr>
        <p:spPr bwMode="auto">
          <a:xfrm>
            <a:off x="1202734" y="2356321"/>
            <a:ext cx="8732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/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Thảo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luận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và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tìm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hiểu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các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vấn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đề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424642"/>
                </a:solidFill>
                <a:latin typeface="Arial" charset="0"/>
              </a:rPr>
              <a:t>sau</a:t>
            </a:r>
            <a:r>
              <a:rPr lang="en-US" sz="2800" b="1" dirty="0">
                <a:solidFill>
                  <a:srgbClr val="424642"/>
                </a:solidFill>
                <a:latin typeface="Arial" charset="0"/>
              </a:rPr>
              <a:t>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5661" y="98521"/>
            <a:ext cx="12850317" cy="1193250"/>
            <a:chOff x="5535822" y="3467117"/>
            <a:chExt cx="6979697" cy="1879179"/>
          </a:xfrm>
        </p:grpSpPr>
        <p:grpSp>
          <p:nvGrpSpPr>
            <p:cNvPr id="13" name="Google Shape;108;p2"/>
            <p:cNvGrpSpPr/>
            <p:nvPr/>
          </p:nvGrpSpPr>
          <p:grpSpPr>
            <a:xfrm>
              <a:off x="5535822" y="3467117"/>
              <a:ext cx="6979697" cy="1879179"/>
              <a:chOff x="5535822" y="3467117"/>
              <a:chExt cx="6979697" cy="1879179"/>
            </a:xfrm>
          </p:grpSpPr>
          <p:grpSp>
            <p:nvGrpSpPr>
              <p:cNvPr id="15" name="Google Shape;109;p2"/>
              <p:cNvGrpSpPr/>
              <p:nvPr/>
            </p:nvGrpSpPr>
            <p:grpSpPr>
              <a:xfrm>
                <a:off x="5535822" y="3467117"/>
                <a:ext cx="6979697" cy="1879179"/>
                <a:chOff x="5489437" y="1671145"/>
                <a:chExt cx="6979697" cy="1460794"/>
              </a:xfrm>
            </p:grpSpPr>
            <p:pic>
              <p:nvPicPr>
                <p:cNvPr id="17" name="Google Shape;110;p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t="37138"/>
                <a:stretch/>
              </p:blipFill>
              <p:spPr>
                <a:xfrm>
                  <a:off x="5555671" y="1786758"/>
                  <a:ext cx="6913463" cy="13451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" name="Google Shape;111;p2"/>
                <p:cNvSpPr/>
                <p:nvPr/>
              </p:nvSpPr>
              <p:spPr>
                <a:xfrm>
                  <a:off x="5489437" y="1671145"/>
                  <a:ext cx="5535881" cy="932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6232" h="935498" extrusionOk="0">
                      <a:moveTo>
                        <a:pt x="101633" y="0"/>
                      </a:moveTo>
                      <a:lnTo>
                        <a:pt x="5819695" y="21096"/>
                      </a:lnTo>
                      <a:lnTo>
                        <a:pt x="5819695" y="21097"/>
                      </a:lnTo>
                      <a:lnTo>
                        <a:pt x="6366232" y="457056"/>
                      </a:lnTo>
                      <a:lnTo>
                        <a:pt x="5819695" y="935498"/>
                      </a:lnTo>
                      <a:lnTo>
                        <a:pt x="5819695" y="935496"/>
                      </a:lnTo>
                      <a:lnTo>
                        <a:pt x="154185" y="935496"/>
                      </a:lnTo>
                      <a:cubicBezTo>
                        <a:pt x="38572" y="715081"/>
                        <a:pt x="-98063" y="568506"/>
                        <a:pt x="101633" y="0"/>
                      </a:cubicBezTo>
                      <a:close/>
                    </a:path>
                  </a:pathLst>
                </a:custGeom>
                <a:solidFill>
                  <a:srgbClr val="33CC33"/>
                </a:solidFill>
                <a:ln>
                  <a:noFill/>
                </a:ln>
                <a:effectLst>
                  <a:outerShdw blurRad="50800" dist="38100" dir="5400000" algn="t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pic>
            <p:nvPicPr>
              <p:cNvPr id="16" name="Google Shape;112;p2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711817" y="3771892"/>
                <a:ext cx="694807" cy="709177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</p:pic>
        </p:grpSp>
        <p:sp>
          <p:nvSpPr>
            <p:cNvPr id="14" name="Rounded Rectangle 13"/>
            <p:cNvSpPr/>
            <p:nvPr/>
          </p:nvSpPr>
          <p:spPr>
            <a:xfrm>
              <a:off x="5784820" y="3808625"/>
              <a:ext cx="524081" cy="61248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en-GB" sz="4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AutoShape 21"/>
          <p:cNvSpPr>
            <a:spLocks noChangeArrowheads="1"/>
          </p:cNvSpPr>
          <p:nvPr/>
        </p:nvSpPr>
        <p:spPr bwMode="auto">
          <a:xfrm>
            <a:off x="966464" y="898798"/>
            <a:ext cx="8839200" cy="1295400"/>
          </a:xfrm>
          <a:prstGeom prst="horizontalScroll">
            <a:avLst>
              <a:gd name="adj" fmla="val 12500"/>
            </a:avLst>
          </a:prstGeom>
          <a:solidFill>
            <a:srgbClr val="660066"/>
          </a:solidFill>
          <a:ln w="9525">
            <a:solidFill>
              <a:srgbClr val="0099FF"/>
            </a:solidFill>
            <a:round/>
            <a:headEnd/>
            <a:tailEnd/>
          </a:ln>
          <a:effectLst>
            <a:prstShdw prst="shdw17" dist="17961" dir="13500000">
              <a:srgbClr val="005C99"/>
            </a:prstShdw>
          </a:effec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THẢO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LUẬN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NHÓM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194" y="194040"/>
            <a:ext cx="91263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auto">
          <a:xfrm>
            <a:off x="9652000" y="152400"/>
            <a:ext cx="2540000" cy="1600200"/>
          </a:xfrm>
          <a:prstGeom prst="star16">
            <a:avLst>
              <a:gd name="adj" fmla="val 37500"/>
            </a:avLst>
          </a:prstGeom>
          <a:solidFill>
            <a:srgbClr val="0099FF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BC291A"/>
                </a:solidFill>
              </a:rPr>
              <a:t>Thời</a:t>
            </a:r>
            <a:r>
              <a:rPr lang="en-US" sz="2800" b="1" dirty="0">
                <a:solidFill>
                  <a:srgbClr val="BC291A"/>
                </a:solidFill>
              </a:rPr>
              <a:t> </a:t>
            </a:r>
            <a:r>
              <a:rPr lang="en-US" sz="2800" b="1" dirty="0" err="1">
                <a:solidFill>
                  <a:srgbClr val="BC291A"/>
                </a:solidFill>
              </a:rPr>
              <a:t>gian</a:t>
            </a:r>
            <a:endParaRPr lang="en-US" sz="2800" b="1" dirty="0">
              <a:solidFill>
                <a:srgbClr val="BC291A"/>
              </a:solidFill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BC291A"/>
                </a:solidFill>
              </a:rPr>
              <a:t>5 </a:t>
            </a:r>
            <a:r>
              <a:rPr lang="en-US" sz="2800" b="1" dirty="0" err="1">
                <a:solidFill>
                  <a:srgbClr val="BC291A"/>
                </a:solidFill>
              </a:rPr>
              <a:t>phút</a:t>
            </a:r>
            <a:endParaRPr lang="en-US" sz="2800" b="1" dirty="0">
              <a:solidFill>
                <a:srgbClr val="BC29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sus\Downloads\Hinh 2 (2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" y="96253"/>
            <a:ext cx="11959390" cy="66173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93495" y="777860"/>
            <a:ext cx="11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Nhóm</a:t>
            </a:r>
            <a:r>
              <a:rPr lang="en-US" b="1" dirty="0"/>
              <a:t> 1,3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5389" y="3220271"/>
            <a:ext cx="1275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Nhóm</a:t>
            </a:r>
            <a:r>
              <a:rPr lang="en-US" b="1" dirty="0"/>
              <a:t> 2, 4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5211" y="4812629"/>
            <a:ext cx="133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Nhóm</a:t>
            </a:r>
            <a:r>
              <a:rPr lang="en-US" b="1" dirty="0"/>
              <a:t> 5,6</a:t>
            </a:r>
          </a:p>
        </p:txBody>
      </p:sp>
    </p:spTree>
    <p:extLst>
      <p:ext uri="{BB962C8B-B14F-4D97-AF65-F5344CB8AC3E}">
        <p14:creationId xmlns:p14="http://schemas.microsoft.com/office/powerpoint/2010/main" val="394943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sus\Downloads\Hinh 2 (2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253"/>
            <a:ext cx="12192000" cy="66173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93495" y="777860"/>
            <a:ext cx="110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Nhóm</a:t>
            </a:r>
            <a:r>
              <a:rPr lang="en-US" b="1" dirty="0"/>
              <a:t> 1,3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5389" y="3220271"/>
            <a:ext cx="1275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Nhóm</a:t>
            </a:r>
            <a:r>
              <a:rPr lang="en-US" b="1" dirty="0"/>
              <a:t> 2, 4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5211" y="4812629"/>
            <a:ext cx="133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Nhóm</a:t>
            </a:r>
            <a:r>
              <a:rPr lang="en-US" b="1" dirty="0"/>
              <a:t> 5,6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0937" y="240629"/>
            <a:ext cx="179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Phát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triển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cao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93442" y="300789"/>
            <a:ext cx="2374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>
                <a:solidFill>
                  <a:srgbClr val="C00000"/>
                </a:solidFill>
              </a:rPr>
              <a:t>luyện kim, chế tạo công cụ, hóa chất, dệt, thực phẩm</a:t>
            </a:r>
            <a:r>
              <a:rPr lang="x-none"/>
              <a:t>..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693442" y="1085619"/>
            <a:ext cx="2498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rgbClr val="C00000"/>
                </a:solidFill>
              </a:rPr>
              <a:t>phía Nam Hồ Lớn và vùng Đông Bắc ven Đại Tây Dương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860692" y="1796019"/>
            <a:ext cx="24219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C00000"/>
                </a:solidFill>
              </a:rPr>
              <a:t>sản xuất máy móc tự động, điện tử, vi điện tử,sản xuất vật liệu tổng hợp, hàng không vũ trụ…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3478" y="2608769"/>
            <a:ext cx="2718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b="1">
                <a:solidFill>
                  <a:srgbClr val="C00000"/>
                </a:solidFill>
              </a:rPr>
              <a:t>phía nam và duyên hải thái bình Dương.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00422" y="2786222"/>
            <a:ext cx="2022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phát triển cao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76773" y="3416100"/>
            <a:ext cx="43266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2060"/>
                </a:solidFill>
              </a:rPr>
              <a:t>khai thác khoáng sản,luyện kim, lọc dầu, chế tạo xe lửa,hóa chất, công nghiệp gỗ, bột giấy và giấy, công nghiệp thực phẩm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90937" y="4175728"/>
            <a:ext cx="2699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b="1">
                <a:solidFill>
                  <a:srgbClr val="002060"/>
                </a:solidFill>
              </a:rPr>
              <a:t>phía bắc Hồ Lớn và duyên hải Đại Tây Dương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40587" y="4997295"/>
            <a:ext cx="4265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b="1">
                <a:solidFill>
                  <a:srgbClr val="002060"/>
                </a:solidFill>
              </a:rPr>
              <a:t>khai thác dầu khí và quặng kim loại màu, hóa chất, chế biến thực phẩm…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20762" y="5849032"/>
            <a:ext cx="3717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thủ đô Mê-hi-cô Xi-ti và các thành phố ven vịnh Mê – hi –cô.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7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Luoc_do_cong_nghiep_Bac_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57200"/>
            <a:ext cx="10363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283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Tau_con_thoi_Cha-len-g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91" y="706333"/>
            <a:ext cx="5690209" cy="49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Xuong_lap_may_bay_Bo-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06333"/>
            <a:ext cx="5813102" cy="485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609600" y="5638800"/>
            <a:ext cx="538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baseline="0" dirty="0">
                <a:solidFill>
                  <a:schemeClr val="bg1"/>
                </a:solidFill>
                <a:latin typeface="Times New Roman" pitchFamily="18" charset="0"/>
              </a:rPr>
              <a:t>H39.2: </a:t>
            </a:r>
            <a:r>
              <a:rPr lang="en-US" altLang="en-US" sz="2000" b="1" baseline="0" dirty="0" err="1">
                <a:solidFill>
                  <a:schemeClr val="bg1"/>
                </a:solidFill>
                <a:latin typeface="Times New Roman" pitchFamily="18" charset="0"/>
              </a:rPr>
              <a:t>Tàu</a:t>
            </a:r>
            <a:r>
              <a:rPr lang="en-US" altLang="en-US" sz="2000" b="1" baseline="0" dirty="0">
                <a:solidFill>
                  <a:schemeClr val="bg1"/>
                </a:solidFill>
                <a:latin typeface="Times New Roman" pitchFamily="18" charset="0"/>
              </a:rPr>
              <a:t> con </a:t>
            </a:r>
            <a:r>
              <a:rPr lang="en-US" altLang="en-US" sz="2000" b="1" baseline="0" dirty="0" err="1">
                <a:solidFill>
                  <a:schemeClr val="bg1"/>
                </a:solidFill>
                <a:latin typeface="Times New Roman" pitchFamily="18" charset="0"/>
              </a:rPr>
              <a:t>thoi</a:t>
            </a:r>
            <a:r>
              <a:rPr lang="en-US" altLang="en-US" sz="2000" b="1" baseline="0" dirty="0">
                <a:solidFill>
                  <a:schemeClr val="bg1"/>
                </a:solidFill>
                <a:latin typeface="Times New Roman" pitchFamily="18" charset="0"/>
              </a:rPr>
              <a:t> Cha- </a:t>
            </a:r>
            <a:r>
              <a:rPr lang="en-US" altLang="en-US" sz="2000" b="1" baseline="0" dirty="0" err="1">
                <a:solidFill>
                  <a:schemeClr val="bg1"/>
                </a:solidFill>
                <a:latin typeface="Times New Roman" pitchFamily="18" charset="0"/>
              </a:rPr>
              <a:t>len</a:t>
            </a:r>
            <a:r>
              <a:rPr lang="en-US" altLang="en-US" sz="2000" b="1" baseline="0" dirty="0">
                <a:solidFill>
                  <a:schemeClr val="bg1"/>
                </a:solidFill>
                <a:latin typeface="Times New Roman" pitchFamily="18" charset="0"/>
              </a:rPr>
              <a:t>- </a:t>
            </a:r>
            <a:r>
              <a:rPr lang="en-US" altLang="en-US" sz="2000" b="1" baseline="0" dirty="0" err="1">
                <a:solidFill>
                  <a:schemeClr val="bg1"/>
                </a:solidFill>
                <a:latin typeface="Times New Roman" pitchFamily="18" charset="0"/>
              </a:rPr>
              <a:t>giơ</a:t>
            </a:r>
            <a:endParaRPr lang="en-US" altLang="en-US" sz="2000" b="1" baseline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6096000" y="5654843"/>
            <a:ext cx="609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baseline="0" dirty="0">
                <a:solidFill>
                  <a:schemeClr val="bg1"/>
                </a:solidFill>
                <a:latin typeface="Times New Roman" pitchFamily="18" charset="0"/>
              </a:rPr>
              <a:t>H39.3: </a:t>
            </a:r>
            <a:r>
              <a:rPr lang="en-US" altLang="en-US" sz="2000" b="1" baseline="0" dirty="0" err="1">
                <a:solidFill>
                  <a:schemeClr val="bg1"/>
                </a:solidFill>
                <a:latin typeface="Times New Roman" pitchFamily="18" charset="0"/>
              </a:rPr>
              <a:t>Xưởng</a:t>
            </a:r>
            <a:r>
              <a:rPr lang="en-US" altLang="en-US" sz="2000" b="1" baseline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b="1" baseline="0" dirty="0" err="1">
                <a:solidFill>
                  <a:schemeClr val="bg1"/>
                </a:solidFill>
                <a:latin typeface="Times New Roman" pitchFamily="18" charset="0"/>
              </a:rPr>
              <a:t>lắp</a:t>
            </a:r>
            <a:r>
              <a:rPr lang="en-US" altLang="en-US" sz="2000" b="1" baseline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b="1" baseline="0" dirty="0" err="1">
                <a:solidFill>
                  <a:schemeClr val="bg1"/>
                </a:solidFill>
                <a:latin typeface="Times New Roman" pitchFamily="18" charset="0"/>
              </a:rPr>
              <a:t>ráp</a:t>
            </a:r>
            <a:r>
              <a:rPr lang="en-US" altLang="en-US" sz="2000" b="1" baseline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2000" b="1" baseline="0" dirty="0" err="1">
                <a:solidFill>
                  <a:schemeClr val="bg1"/>
                </a:solidFill>
                <a:latin typeface="Times New Roman" pitchFamily="18" charset="0"/>
              </a:rPr>
              <a:t>máy</a:t>
            </a:r>
            <a:r>
              <a:rPr lang="en-US" altLang="en-US" sz="2000" b="1" baseline="0" dirty="0">
                <a:solidFill>
                  <a:schemeClr val="bg1"/>
                </a:solidFill>
                <a:latin typeface="Times New Roman" pitchFamily="18" charset="0"/>
              </a:rPr>
              <a:t> bay </a:t>
            </a:r>
            <a:r>
              <a:rPr lang="en-US" altLang="en-US" sz="2000" b="1" baseline="0" dirty="0" err="1">
                <a:solidFill>
                  <a:schemeClr val="bg1"/>
                </a:solidFill>
                <a:latin typeface="Times New Roman" pitchFamily="18" charset="0"/>
              </a:rPr>
              <a:t>Bô</a:t>
            </a:r>
            <a:r>
              <a:rPr lang="en-US" altLang="en-US" sz="2000" b="1" baseline="0" dirty="0">
                <a:solidFill>
                  <a:schemeClr val="bg1"/>
                </a:solidFill>
                <a:latin typeface="Times New Roman" pitchFamily="18" charset="0"/>
              </a:rPr>
              <a:t>- </a:t>
            </a:r>
            <a:r>
              <a:rPr lang="en-US" altLang="en-US" sz="2000" b="1" baseline="0" dirty="0" err="1">
                <a:solidFill>
                  <a:schemeClr val="bg1"/>
                </a:solidFill>
                <a:latin typeface="Times New Roman" pitchFamily="18" charset="0"/>
              </a:rPr>
              <a:t>ing</a:t>
            </a:r>
            <a:endParaRPr lang="en-US" altLang="en-US" sz="2000" b="1" baseline="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267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28" descr="170px-Mercury_Atlas_9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90601"/>
            <a:ext cx="18288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029" descr="705px-Mercury_profile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914400"/>
            <a:ext cx="79248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1030"/>
          <p:cNvSpPr txBox="1">
            <a:spLocks noChangeArrowheads="1"/>
          </p:cNvSpPr>
          <p:nvPr/>
        </p:nvSpPr>
        <p:spPr bwMode="auto">
          <a:xfrm>
            <a:off x="914400" y="6019801"/>
            <a:ext cx="1026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b="1" baseline="0" dirty="0">
                <a:solidFill>
                  <a:srgbClr val="C00000"/>
                </a:solidFill>
                <a:latin typeface="Times New Roman" pitchFamily="18" charset="0"/>
              </a:rPr>
              <a:t>Chương trình Mercury là chương trình đưa người vào vũ trụ đầu tiên của Hoa Kỳ</a:t>
            </a:r>
            <a:r>
              <a:rPr lang="en-US" altLang="en-US" b="1" baseline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1999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584px-EL-1996-00089a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685800"/>
            <a:ext cx="5486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mb3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685801"/>
            <a:ext cx="516578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04799" y="5216098"/>
            <a:ext cx="63606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Nhóm</a:t>
            </a:r>
            <a:r>
              <a:rPr lang="en-US" altLang="en-US" b="1" baseline="0" dirty="0">
                <a:solidFill>
                  <a:schemeClr val="bg1"/>
                </a:solidFill>
                <a:latin typeface="Times New Roman" pitchFamily="18" charset="0"/>
              </a:rPr>
              <a:t> du </a:t>
            </a: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hành</a:t>
            </a:r>
            <a:r>
              <a:rPr lang="en-US" altLang="en-US" b="1" baseline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vũ</a:t>
            </a:r>
            <a:r>
              <a:rPr lang="en-US" altLang="en-US" b="1" baseline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trụ</a:t>
            </a:r>
            <a:r>
              <a:rPr lang="en-US" altLang="en-US" b="1" baseline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của</a:t>
            </a:r>
            <a:r>
              <a:rPr lang="en-US" altLang="en-US" b="1" baseline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chương</a:t>
            </a:r>
            <a:r>
              <a:rPr lang="en-US" altLang="en-US" b="1" baseline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trình</a:t>
            </a:r>
            <a:r>
              <a:rPr lang="en-US" altLang="en-US" b="1" baseline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Mecury</a:t>
            </a:r>
            <a:endParaRPr lang="en-US" altLang="en-US" b="1" baseline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6867430" y="5304341"/>
            <a:ext cx="497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Máy</a:t>
            </a:r>
            <a:r>
              <a:rPr lang="en-US" altLang="en-US" b="1" baseline="0" dirty="0">
                <a:solidFill>
                  <a:schemeClr val="bg1"/>
                </a:solidFill>
                <a:latin typeface="Times New Roman" pitchFamily="18" charset="0"/>
              </a:rPr>
              <a:t> bay </a:t>
            </a: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đầu</a:t>
            </a:r>
            <a:r>
              <a:rPr lang="en-US" altLang="en-US" b="1" baseline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tiên</a:t>
            </a:r>
            <a:r>
              <a:rPr lang="en-US" altLang="en-US" b="1" baseline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chạy</a:t>
            </a:r>
            <a:r>
              <a:rPr lang="en-US" altLang="en-US" b="1" baseline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bằng</a:t>
            </a:r>
            <a:r>
              <a:rPr lang="en-US" altLang="en-US" b="1" baseline="0" dirty="0">
                <a:solidFill>
                  <a:schemeClr val="bg1"/>
                </a:solidFill>
                <a:latin typeface="Times New Roman" pitchFamily="18" charset="0"/>
              </a:rPr>
              <a:t> pin hydro </a:t>
            </a: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của</a:t>
            </a:r>
            <a:r>
              <a:rPr lang="en-US" altLang="en-US" b="1" baseline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hãng</a:t>
            </a:r>
            <a:r>
              <a:rPr lang="en-US" altLang="en-US" b="1" baseline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hàng</a:t>
            </a:r>
            <a:r>
              <a:rPr lang="en-US" altLang="en-US" b="1" baseline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không</a:t>
            </a:r>
            <a:r>
              <a:rPr lang="en-US" altLang="en-US" b="1" baseline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b="1" baseline="0" dirty="0" err="1">
                <a:solidFill>
                  <a:schemeClr val="bg1"/>
                </a:solidFill>
                <a:latin typeface="Times New Roman" pitchFamily="18" charset="0"/>
              </a:rPr>
              <a:t>Bôing</a:t>
            </a:r>
            <a:endParaRPr lang="en-US" altLang="en-US" b="1" baseline="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1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  <p:bldP spid="327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4467"/>
            <a:ext cx="103672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8941" y="5657671"/>
            <a:ext cx="11224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i="1" dirty="0">
                <a:latin typeface="Times New Roman" pitchFamily="16" charset="0"/>
              </a:rPr>
              <a:t>&lt;?&gt; </a:t>
            </a:r>
            <a:r>
              <a:rPr lang="en-US" altLang="en-US" sz="2400" b="1" i="1" dirty="0" err="1">
                <a:latin typeface="Times New Roman" pitchFamily="16" charset="0"/>
              </a:rPr>
              <a:t>Dựa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vào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bảng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số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liệu</a:t>
            </a:r>
            <a:r>
              <a:rPr lang="en-US" altLang="en-US" sz="2400" b="1" i="1" dirty="0">
                <a:latin typeface="Times New Roman" pitchFamily="16" charset="0"/>
              </a:rPr>
              <a:t> GDP </a:t>
            </a:r>
            <a:r>
              <a:rPr lang="en-US" altLang="en-US" sz="2400" b="1" i="1" dirty="0" err="1">
                <a:latin typeface="Times New Roman" pitchFamily="16" charset="0"/>
              </a:rPr>
              <a:t>của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các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nước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Bắc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Mĩ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và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nội</a:t>
            </a:r>
            <a:r>
              <a:rPr lang="en-US" altLang="en-US" sz="2400" b="1" i="1" dirty="0">
                <a:latin typeface="Times New Roman" pitchFamily="16" charset="0"/>
              </a:rPr>
              <a:t> dung </a:t>
            </a:r>
            <a:r>
              <a:rPr lang="en-US" altLang="en-US" sz="2400" b="1" i="1" dirty="0" err="1">
                <a:latin typeface="Times New Roman" pitchFamily="16" charset="0"/>
              </a:rPr>
              <a:t>trong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SGK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cho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biết</a:t>
            </a:r>
            <a:r>
              <a:rPr lang="en-US" altLang="en-US" sz="2400" b="1" i="1" dirty="0">
                <a:latin typeface="Times New Roman" pitchFamily="16" charset="0"/>
              </a:rPr>
              <a:t>:</a:t>
            </a:r>
          </a:p>
          <a:p>
            <a:r>
              <a:rPr lang="en-US" altLang="en-US" sz="2400" b="1" i="1" dirty="0">
                <a:latin typeface="Times New Roman" pitchFamily="16" charset="0"/>
              </a:rPr>
              <a:t>-  </a:t>
            </a:r>
            <a:r>
              <a:rPr lang="en-US" altLang="en-US" sz="2400" b="1" i="1" dirty="0" err="1">
                <a:latin typeface="Times New Roman" pitchFamily="16" charset="0"/>
              </a:rPr>
              <a:t>Vai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trò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của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các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ngành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dịch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vụ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trong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nền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kinh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tế</a:t>
            </a:r>
            <a:r>
              <a:rPr lang="en-US" altLang="en-US" sz="2400" b="1" i="1" dirty="0">
                <a:latin typeface="Times New Roman" pitchFamily="16" charset="0"/>
              </a:rPr>
              <a:t>?</a:t>
            </a:r>
          </a:p>
          <a:p>
            <a:r>
              <a:rPr lang="en-US" altLang="en-US" sz="2400" b="1" i="1" dirty="0">
                <a:latin typeface="Times New Roman" pitchFamily="16" charset="0"/>
              </a:rPr>
              <a:t>- </a:t>
            </a:r>
            <a:r>
              <a:rPr lang="en-US" altLang="en-US" sz="2400" b="1" i="1" dirty="0" err="1">
                <a:latin typeface="Times New Roman" pitchFamily="16" charset="0"/>
              </a:rPr>
              <a:t>Dịch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vụ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hoạt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động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mạnh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trong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lĩnh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vực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nào</a:t>
            </a:r>
            <a:r>
              <a:rPr lang="en-US" altLang="en-US" sz="2400" b="1" i="1" dirty="0">
                <a:latin typeface="Times New Roman" pitchFamily="16" charset="0"/>
              </a:rPr>
              <a:t>? </a:t>
            </a:r>
            <a:r>
              <a:rPr lang="en-US" altLang="en-US" sz="2400" b="1" i="1" dirty="0" err="1">
                <a:latin typeface="Times New Roman" pitchFamily="16" charset="0"/>
              </a:rPr>
              <a:t>Phân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bố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tập</a:t>
            </a:r>
            <a:r>
              <a:rPr lang="en-US" altLang="en-US" sz="2400" b="1" i="1" dirty="0">
                <a:latin typeface="Times New Roman" pitchFamily="16" charset="0"/>
              </a:rPr>
              <a:t> </a:t>
            </a:r>
            <a:r>
              <a:rPr lang="en-US" altLang="en-US" sz="2400" b="1" i="1" dirty="0" err="1">
                <a:latin typeface="Times New Roman" pitchFamily="16" charset="0"/>
              </a:rPr>
              <a:t>trung</a:t>
            </a:r>
            <a:r>
              <a:rPr lang="en-US" altLang="en-US" sz="2400" b="1" i="1" dirty="0">
                <a:latin typeface="Times New Roman" pitchFamily="16" charset="0"/>
              </a:rPr>
              <a:t> ở </a:t>
            </a:r>
            <a:r>
              <a:rPr lang="en-US" altLang="en-US" sz="2400" b="1" i="1" dirty="0" err="1">
                <a:latin typeface="Times New Roman" pitchFamily="16" charset="0"/>
              </a:rPr>
              <a:t>đâu</a:t>
            </a:r>
            <a:r>
              <a:rPr lang="en-US" altLang="en-US" sz="2400" b="1" i="1" dirty="0">
                <a:latin typeface="Times New Roman" pitchFamily="16" charset="0"/>
              </a:rPr>
              <a:t>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855737"/>
              </p:ext>
            </p:extLst>
          </p:nvPr>
        </p:nvGraphicFramePr>
        <p:xfrm>
          <a:off x="557844" y="823717"/>
          <a:ext cx="11477637" cy="48339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4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5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5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57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57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5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557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27435">
                <a:tc rowSpan="3"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Tên nước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 gridSpan="2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GDP (tỉ USD)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Cơ cấu GDP (%)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Công nghiệp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Nông nghiệp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Dịch vụ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5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Năm 2001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Năm 2014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Năm 2001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Năm 2014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Năm 2001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Năm 2014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Năm 2001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Năm 2014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784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Ca-na-đa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677,2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1785,4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27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28,4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1,7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68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69,9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784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Hoa Kì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10171,4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17348,1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26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20,4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1,2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72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78,4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784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Mê-hi-cô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617,8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1294,7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28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37,7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3,3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68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 dirty="0">
                          <a:effectLst/>
                        </a:rPr>
                        <a:t>59,0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43213" y="25892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411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9" y="1005915"/>
            <a:ext cx="1173079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3.Dịch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DV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72%, Canada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-hi-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68%).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Giữ vai trò quan trọng nhất là ngành : tài chính, ngân hàng, bảo hiểm, bưu chính VT, GTVT…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99" y="4032402"/>
            <a:ext cx="1103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7121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800px-Photos_NewYork1_032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685800"/>
            <a:ext cx="93472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727200" y="6324600"/>
            <a:ext cx="944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baseline="0" dirty="0">
                <a:latin typeface="Times New Roman" pitchFamily="16" charset="0"/>
              </a:rPr>
              <a:t>Sở Giao dịch Chứng khoán New York </a:t>
            </a:r>
            <a:r>
              <a:rPr lang="en-US" altLang="en-US" baseline="0" dirty="0" err="1">
                <a:latin typeface="Times New Roman" pitchFamily="16" charset="0"/>
              </a:rPr>
              <a:t>tại</a:t>
            </a:r>
            <a:r>
              <a:rPr lang="en-US" altLang="en-US" baseline="0" dirty="0">
                <a:latin typeface="Times New Roman" pitchFamily="16" charset="0"/>
              </a:rPr>
              <a:t> </a:t>
            </a:r>
            <a:r>
              <a:rPr lang="en-US" altLang="en-US" baseline="0" dirty="0" err="1">
                <a:latin typeface="Times New Roman" pitchFamily="16" charset="0"/>
              </a:rPr>
              <a:t>phố</a:t>
            </a:r>
            <a:r>
              <a:rPr lang="en-US" altLang="en-US" baseline="0" dirty="0">
                <a:latin typeface="Times New Roman" pitchFamily="16" charset="0"/>
              </a:rPr>
              <a:t> Wall</a:t>
            </a:r>
          </a:p>
        </p:txBody>
      </p:sp>
    </p:spTree>
    <p:extLst>
      <p:ext uri="{BB962C8B-B14F-4D97-AF65-F5344CB8AC3E}">
        <p14:creationId xmlns:p14="http://schemas.microsoft.com/office/powerpoint/2010/main" val="265532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ubtitle 2"/>
          <p:cNvSpPr>
            <a:spLocks noGrp="1"/>
          </p:cNvSpPr>
          <p:nvPr>
            <p:ph type="subTitle" idx="1"/>
          </p:nvPr>
        </p:nvSpPr>
        <p:spPr>
          <a:xfrm>
            <a:off x="4514850" y="3995738"/>
            <a:ext cx="6988175" cy="1389062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3795" name="Picture 2" descr="C:\Users\Administrator\Desktop\858da2bc08fdf2a3ab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326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800px-I-80_Eastshore_Fwy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1"/>
            <a:ext cx="93472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219200" y="5791201"/>
            <a:ext cx="995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aseline="0">
                <a:latin typeface="Times New Roman" pitchFamily="16" charset="0"/>
              </a:rPr>
              <a:t>Giao thông Hoa Kì: Năm 2003, </a:t>
            </a:r>
            <a:r>
              <a:rPr lang="vi-VN" altLang="en-US" baseline="0">
                <a:latin typeface="Times New Roman" pitchFamily="16" charset="0"/>
              </a:rPr>
              <a:t>có khoảng 759 xe hơi cho 1.000 người Mỹ</a:t>
            </a:r>
            <a:r>
              <a:rPr lang="en-US" altLang="en-US" baseline="0">
                <a:latin typeface="Times New Roman" pitchFamily="1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186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TP%20Toronto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8940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133600" y="5257800"/>
            <a:ext cx="782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aseline="0">
                <a:latin typeface="Times New Roman" pitchFamily="16" charset="0"/>
              </a:rPr>
              <a:t>Thành phố Toronto- Canađa</a:t>
            </a:r>
          </a:p>
        </p:txBody>
      </p:sp>
    </p:spTree>
    <p:extLst>
      <p:ext uri="{BB962C8B-B14F-4D97-AF65-F5344CB8AC3E}">
        <p14:creationId xmlns:p14="http://schemas.microsoft.com/office/powerpoint/2010/main" val="73288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TP%20Montreal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685801"/>
            <a:ext cx="96520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828800" y="5943601"/>
            <a:ext cx="894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baseline="0">
                <a:latin typeface="Times New Roman" pitchFamily="16" charset="0"/>
              </a:rPr>
              <a:t>Thành phố Monstrean- Canađa</a:t>
            </a:r>
          </a:p>
        </p:txBody>
      </p:sp>
    </p:spTree>
    <p:extLst>
      <p:ext uri="{BB962C8B-B14F-4D97-AF65-F5344CB8AC3E}">
        <p14:creationId xmlns:p14="http://schemas.microsoft.com/office/powerpoint/2010/main" val="229656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ang%20Montreal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685800"/>
            <a:ext cx="9550400" cy="52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133600" y="6096000"/>
            <a:ext cx="812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aseline="0">
                <a:latin typeface="Times New Roman" pitchFamily="16" charset="0"/>
              </a:rPr>
              <a:t>Cảng Mostrean</a:t>
            </a:r>
          </a:p>
        </p:txBody>
      </p:sp>
    </p:spTree>
    <p:extLst>
      <p:ext uri="{BB962C8B-B14F-4D97-AF65-F5344CB8AC3E}">
        <p14:creationId xmlns:p14="http://schemas.microsoft.com/office/powerpoint/2010/main" val="362409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34963" y="152400"/>
            <a:ext cx="8763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/>
              <a:t>4. </a:t>
            </a:r>
            <a:r>
              <a:rPr lang="en-US" altLang="en-US" sz="2800" b="1" dirty="0" err="1"/>
              <a:t>Hiệp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định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mậu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dịch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tự</a:t>
            </a:r>
            <a:r>
              <a:rPr lang="en-US" altLang="en-US" sz="2800" b="1" dirty="0"/>
              <a:t> do </a:t>
            </a:r>
            <a:r>
              <a:rPr lang="en-US" altLang="en-US" sz="2800" b="1" dirty="0" err="1"/>
              <a:t>Bắc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Mĩ</a:t>
            </a:r>
            <a:r>
              <a:rPr lang="en-US" altLang="en-US" sz="2800" b="1" dirty="0"/>
              <a:t> (NAFTA)</a:t>
            </a:r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6545263" y="1631156"/>
            <a:ext cx="5105400" cy="3962400"/>
          </a:xfrm>
          <a:prstGeom prst="leftArrow">
            <a:avLst>
              <a:gd name="adj1" fmla="val 50000"/>
              <a:gd name="adj2" fmla="val 32212"/>
            </a:avLst>
          </a:prstGeom>
          <a:gradFill rotWithShape="1">
            <a:gsLst>
              <a:gs pos="0">
                <a:srgbClr val="FF99FF"/>
              </a:gs>
              <a:gs pos="100000">
                <a:srgbClr val="FFFF66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lvl="1" eaLnBrk="1" hangingPunct="1">
              <a:buFontTx/>
              <a:buChar char="-"/>
            </a:pP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Năm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thành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lập</a:t>
            </a:r>
            <a:r>
              <a:rPr lang="en-US" altLang="en-US" sz="2400" b="1" dirty="0">
                <a:latin typeface="Times New Roman" pitchFamily="18" charset="0"/>
              </a:rPr>
              <a:t>?</a:t>
            </a:r>
          </a:p>
          <a:p>
            <a:pPr lvl="1" eaLnBrk="1" hangingPunct="1">
              <a:buFontTx/>
              <a:buChar char="-"/>
            </a:pP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Thành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viên</a:t>
            </a:r>
            <a:r>
              <a:rPr lang="en-US" altLang="en-US" sz="2400" b="1" dirty="0">
                <a:latin typeface="Times New Roman" pitchFamily="18" charset="0"/>
              </a:rPr>
              <a:t>?</a:t>
            </a:r>
          </a:p>
          <a:p>
            <a:pPr lvl="1" eaLnBrk="1" hangingPunct="1">
              <a:buFontTx/>
              <a:buChar char="-"/>
            </a:pP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Mục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tiêu</a:t>
            </a:r>
            <a:r>
              <a:rPr lang="en-US" altLang="en-US" sz="2400" b="1" dirty="0">
                <a:latin typeface="Times New Roman" pitchFamily="18" charset="0"/>
              </a:rPr>
              <a:t>?</a:t>
            </a:r>
          </a:p>
          <a:p>
            <a:pPr lvl="1" eaLnBrk="1" hangingPunct="1">
              <a:buFontTx/>
              <a:buChar char="-"/>
            </a:pP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Thế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mạnh</a:t>
            </a:r>
            <a:r>
              <a:rPr lang="en-US" altLang="en-US" sz="2400" b="1" dirty="0">
                <a:latin typeface="Times New Roman" pitchFamily="18" charset="0"/>
              </a:rPr>
              <a:t>?</a:t>
            </a:r>
          </a:p>
        </p:txBody>
      </p:sp>
      <p:sp>
        <p:nvSpPr>
          <p:cNvPr id="60421" name="TextBox 1"/>
          <p:cNvSpPr txBox="1">
            <a:spLocks noChangeArrowheads="1"/>
          </p:cNvSpPr>
          <p:nvPr/>
        </p:nvSpPr>
        <p:spPr bwMode="auto">
          <a:xfrm rot="-5400000">
            <a:off x="-1430963" y="3351213"/>
            <a:ext cx="4578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800" b="1" dirty="0" err="1">
                <a:latin typeface="Arial" charset="0"/>
              </a:rPr>
              <a:t>THẢO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LUẬN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>
                <a:latin typeface="Arial" charset="0"/>
              </a:rPr>
              <a:t>CẶP</a:t>
            </a:r>
            <a:r>
              <a:rPr lang="en-US" sz="2800" b="1" dirty="0">
                <a:latin typeface="Arial" charset="0"/>
              </a:rPr>
              <a:t>/</a:t>
            </a:r>
            <a:r>
              <a:rPr lang="en-US" sz="2800" b="1" dirty="0" err="1">
                <a:latin typeface="Arial" charset="0"/>
              </a:rPr>
              <a:t>BÀN</a:t>
            </a:r>
            <a:endParaRPr lang="en-US" sz="2800" b="1" dirty="0">
              <a:latin typeface="Arial" charset="0"/>
            </a:endParaRPr>
          </a:p>
        </p:txBody>
      </p:sp>
      <p:sp>
        <p:nvSpPr>
          <p:cNvPr id="2" name="AutoShape 2" descr="https://upload.wikimedia.org/wikipedia/commons/thumb/0/01/NAFTA_logo.svg/800px-NAFTA_logo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upload.wikimedia.org/wikipedia/commons/thumb/0/01/NAFTA_logo.svg/800px-NAFTA_logo.sv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C:\Users\PC\Downloads\800px-NAFTA_lo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05" y="676275"/>
            <a:ext cx="5354053" cy="58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7560212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:\Users\Asus\Downloads\Hinh 3 (2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7" y="216568"/>
            <a:ext cx="11682663" cy="66414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134727" y="706216"/>
            <a:ext cx="3392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1993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2084" y="1894558"/>
            <a:ext cx="3585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Gồm</a:t>
            </a:r>
            <a:r>
              <a:rPr lang="en-US" sz="2800" b="1" dirty="0">
                <a:solidFill>
                  <a:srgbClr val="C00000"/>
                </a:solidFill>
              </a:rPr>
              <a:t> 3 </a:t>
            </a:r>
            <a:r>
              <a:rPr lang="en-US" sz="2800" b="1" dirty="0" err="1">
                <a:solidFill>
                  <a:srgbClr val="C00000"/>
                </a:solidFill>
              </a:rPr>
              <a:t>nước</a:t>
            </a:r>
            <a:r>
              <a:rPr lang="en-US" sz="2800" b="1" dirty="0">
                <a:solidFill>
                  <a:srgbClr val="C00000"/>
                </a:solidFill>
              </a:rPr>
              <a:t>: </a:t>
            </a:r>
            <a:r>
              <a:rPr lang="en-US" sz="2800" b="1" dirty="0" err="1">
                <a:solidFill>
                  <a:srgbClr val="C00000"/>
                </a:solidFill>
              </a:rPr>
              <a:t>Hoa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Kỳ</a:t>
            </a:r>
            <a:r>
              <a:rPr lang="en-US" sz="2800" b="1" dirty="0">
                <a:solidFill>
                  <a:srgbClr val="C00000"/>
                </a:solidFill>
              </a:rPr>
              <a:t>,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Ca-na-đa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Mê</a:t>
            </a:r>
            <a:r>
              <a:rPr lang="en-US" sz="2800" b="1" dirty="0">
                <a:solidFill>
                  <a:srgbClr val="C00000"/>
                </a:solidFill>
              </a:rPr>
              <a:t>-hi-</a:t>
            </a:r>
            <a:r>
              <a:rPr lang="en-US" sz="2800" b="1" dirty="0" err="1">
                <a:solidFill>
                  <a:srgbClr val="C00000"/>
                </a:solidFill>
              </a:rPr>
              <a:t>cô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82224" y="3224463"/>
            <a:ext cx="55224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Kết hợp sức mạnh của cả ba nước,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vi-VN" sz="2400" b="1" dirty="0">
                <a:solidFill>
                  <a:srgbClr val="C00000"/>
                </a:solidFill>
              </a:rPr>
              <a:t> tạo thị trường chung rộng lớn, tăng sức cạnh tranh trên thị trường 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vi-VN" sz="2400" b="1" dirty="0">
                <a:solidFill>
                  <a:srgbClr val="C00000"/>
                </a:solidFill>
              </a:rPr>
              <a:t>thế giới</a:t>
            </a:r>
            <a:r>
              <a:rPr lang="vi-VN" sz="2800" b="1" dirty="0">
                <a:solidFill>
                  <a:srgbClr val="C00000"/>
                </a:solidFill>
              </a:rPr>
              <a:t>.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96788" y="4839796"/>
            <a:ext cx="50933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Hoa Kì chiếm phần lớn kim ngạch xuất khẩu và vốn đầu tư nước ngoài vào Mê-hi-cô, hơn 80% kim ngạch xuất khẩu của Ca-na-đa.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43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/>
              <a:t>.Phía bắc vùng Hồ lớn và duyên hải Đại tây dương</a:t>
            </a:r>
            <a:r>
              <a:rPr lang="en-US" sz="2400" dirty="0"/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1046747"/>
            <a:ext cx="11502886" cy="123925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i="1" dirty="0">
                <a:solidFill>
                  <a:srgbClr val="002060"/>
                </a:solidFill>
              </a:rPr>
              <a:t>Các ngành </a:t>
            </a:r>
            <a:r>
              <a:rPr lang="en-US" sz="3200" b="1" i="1" dirty="0" err="1">
                <a:solidFill>
                  <a:srgbClr val="002060"/>
                </a:solidFill>
              </a:rPr>
              <a:t>công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nghiệp</a:t>
            </a:r>
            <a:r>
              <a:rPr lang="vi-VN" sz="3200" b="1" i="1" dirty="0">
                <a:solidFill>
                  <a:srgbClr val="002060"/>
                </a:solidFill>
              </a:rPr>
              <a:t> của Canada tập trung ở: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/>
              <a:t>Phía nam vùng hồ lớn và duyên hải Thái bình dương</a:t>
            </a:r>
            <a:r>
              <a:rPr lang="en-US" sz="2400" dirty="0"/>
              <a:t>.</a:t>
            </a: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dirty="0"/>
              <a:t>Phía nam vùng hồ lớn và duyên hải Đại tây dương</a:t>
            </a:r>
            <a:r>
              <a:rPr lang="en-US" sz="2400" dirty="0"/>
              <a:t>.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dirty="0"/>
              <a:t>Phía bắc vùng hồ lớn và duyên hải Thái bình dương</a:t>
            </a:r>
            <a:r>
              <a:rPr lang="en-US" sz="24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987925"/>
            <a:ext cx="1589852" cy="1545336"/>
          </a:xfrm>
          <a:prstGeom prst="rect">
            <a:avLst/>
          </a:prstGeom>
        </p:spPr>
      </p:pic>
      <p:pic>
        <p:nvPicPr>
          <p:cNvPr id="12" name="2">
            <a:hlinkClick r:id="rId6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348" y="5028141"/>
            <a:ext cx="2091294" cy="15453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3474" y="84217"/>
            <a:ext cx="7447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85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3200" dirty="0"/>
              <a:t>CN năng lượng</a:t>
            </a:r>
            <a:endParaRPr lang="en-US" sz="3200" dirty="0"/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i="1" dirty="0">
                <a:solidFill>
                  <a:srgbClr val="002060"/>
                </a:solidFill>
              </a:rPr>
              <a:t>Canada va Hoa </a:t>
            </a:r>
            <a:r>
              <a:rPr lang="en-US" sz="3200" b="1" i="1" dirty="0">
                <a:solidFill>
                  <a:srgbClr val="002060"/>
                </a:solidFill>
              </a:rPr>
              <a:t>K</a:t>
            </a:r>
            <a:r>
              <a:rPr lang="vi-VN" sz="3200" b="1" i="1" dirty="0">
                <a:solidFill>
                  <a:srgbClr val="002060"/>
                </a:solidFill>
              </a:rPr>
              <a:t>ì là 2 cường quốc </a:t>
            </a:r>
            <a:r>
              <a:rPr lang="en-US" sz="3200" b="1" i="1" dirty="0" err="1">
                <a:solidFill>
                  <a:srgbClr val="002060"/>
                </a:solidFill>
              </a:rPr>
              <a:t>kinh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tế</a:t>
            </a:r>
            <a:r>
              <a:rPr lang="vi-VN" sz="3200" b="1" i="1" dirty="0">
                <a:solidFill>
                  <a:srgbClr val="002060"/>
                </a:solidFill>
              </a:rPr>
              <a:t> hàng đầu T</a:t>
            </a:r>
            <a:r>
              <a:rPr lang="en-US" sz="3200" b="1" i="1" dirty="0" err="1">
                <a:solidFill>
                  <a:srgbClr val="002060"/>
                </a:solidFill>
              </a:rPr>
              <a:t>hế</a:t>
            </a:r>
            <a:r>
              <a:rPr lang="en-US" sz="3200" b="1" i="1" dirty="0">
                <a:solidFill>
                  <a:srgbClr val="002060"/>
                </a:solidFill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</a:rPr>
              <a:t>giới</a:t>
            </a:r>
            <a:r>
              <a:rPr lang="vi-VN" sz="3200" b="1" i="1" dirty="0">
                <a:solidFill>
                  <a:srgbClr val="002060"/>
                </a:solidFill>
              </a:rPr>
              <a:t>, CN chiếm ưu thế trong các ngành CN là ngành: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>
                <a:latin typeface="Arial (Body)"/>
                <a:cs typeface="Times New Roman" pitchFamily="18" charset="0"/>
              </a:rPr>
              <a:t>CN </a:t>
            </a:r>
            <a:r>
              <a:rPr lang="en-US" sz="3200" dirty="0" err="1">
                <a:latin typeface="Arial (Body)"/>
                <a:cs typeface="Times New Roman" pitchFamily="18" charset="0"/>
              </a:rPr>
              <a:t>luyện</a:t>
            </a:r>
            <a:r>
              <a:rPr lang="en-US" sz="3200" dirty="0">
                <a:latin typeface="Arial (Body)"/>
                <a:cs typeface="Times New Roman" pitchFamily="18" charset="0"/>
              </a:rPr>
              <a:t> </a:t>
            </a:r>
            <a:r>
              <a:rPr lang="en-US" sz="3200" dirty="0" err="1">
                <a:latin typeface="Arial (Body)"/>
                <a:cs typeface="Times New Roman" pitchFamily="18" charset="0"/>
              </a:rPr>
              <a:t>kim</a:t>
            </a:r>
            <a:endParaRPr lang="en-US" sz="3200" dirty="0">
              <a:latin typeface="Arial (Body)"/>
              <a:cs typeface="Times New Roman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vi-VN" sz="3200" dirty="0"/>
              <a:t>CN </a:t>
            </a:r>
            <a:r>
              <a:rPr lang="en-US" sz="3200" dirty="0" err="1"/>
              <a:t>khai</a:t>
            </a:r>
            <a:r>
              <a:rPr lang="en-US" sz="3200" dirty="0"/>
              <a:t> </a:t>
            </a:r>
            <a:r>
              <a:rPr lang="en-US" sz="3200" dirty="0" err="1"/>
              <a:t>khoáng</a:t>
            </a:r>
            <a:endParaRPr lang="en-US" sz="3200" dirty="0"/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3200" dirty="0"/>
              <a:t>CN chế biến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659838" y="1389366"/>
            <a:ext cx="1589852" cy="1174802"/>
          </a:xfrm>
          <a:prstGeom prst="rect">
            <a:avLst/>
          </a:prstGeom>
        </p:spPr>
      </p:pic>
      <p:pic>
        <p:nvPicPr>
          <p:cNvPr id="12" name="2">
            <a:hlinkClick r:id="rId6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70" y="4204098"/>
            <a:ext cx="2091294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0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2" y="2574090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-da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QUỐC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GIA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NÀO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Ở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BẮC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MĨ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CÓ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TỈ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LỆ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DỊCH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VỤ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TRONG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C</a:t>
            </a:r>
            <a:r>
              <a:rPr lang="vi-VN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Ơ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CẤU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GDP CAO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NHẤT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?</a:t>
            </a:r>
          </a:p>
          <a:p>
            <a:pPr lvl="0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hi -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pic>
        <p:nvPicPr>
          <p:cNvPr id="12" name="2">
            <a:hlinkClick r:id="rId6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38" y="4227587"/>
            <a:ext cx="2091294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7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00" indent="-609600">
              <a:lnSpc>
                <a:spcPct val="90000"/>
              </a:lnSpc>
            </a:pP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HIỆP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ĐỊNH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MẬU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DỊCH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TỰ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DO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BẮC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MĨ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( NAFTA) Đ</a:t>
            </a:r>
            <a:r>
              <a:rPr lang="vi-VN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Ư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ỢC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THÀNH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LẬP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VÀO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NĂM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NÀO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SAU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ĐÂY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6" charset="0"/>
                <a:cs typeface="Times New Roman" pitchFamily="16" charset="0"/>
              </a:rPr>
              <a:t> 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1996.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91" y="1166696"/>
            <a:ext cx="1589852" cy="1404369"/>
          </a:xfrm>
          <a:prstGeom prst="rect">
            <a:avLst/>
          </a:prstGeom>
        </p:spPr>
      </p:pic>
      <p:pic>
        <p:nvPicPr>
          <p:cNvPr id="12" name="2">
            <a:hlinkClick r:id="rId6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944" y="4324195"/>
            <a:ext cx="2091294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0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4" y="2186976"/>
            <a:ext cx="1497917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692617" y="2186976"/>
            <a:ext cx="1518435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845638" y="3666912"/>
            <a:ext cx="1510084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2663363" y="3733049"/>
            <a:ext cx="1547690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9989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endParaRPr lang="en-US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141621"/>
            <a:ext cx="9172073" cy="4035342"/>
          </a:xfrm>
        </p:spPr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</a:rPr>
              <a:t>- Tìm các sản phẩm công nghiệp ở Bắc Mĩ có thương hiệu để học tập tìm hiểu qui trình sản xuất và hiệu quả sử dụng.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00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404288" y="1836019"/>
            <a:ext cx="9822554" cy="1773455"/>
          </a:xfrm>
          <a:prstGeom prst="homePlate">
            <a:avLst/>
          </a:prstGeom>
          <a:solidFill>
            <a:schemeClr val="bg1"/>
          </a:solidFill>
          <a:ln w="1905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CHÚC</a:t>
            </a:r>
            <a:r>
              <a:rPr lang="en-US" sz="6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60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6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60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6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60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HỌC</a:t>
            </a:r>
            <a:r>
              <a:rPr lang="en-US" sz="6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6000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TỐT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30357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ốc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gia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diện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tích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lớn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nhất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Bắc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Mĩ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-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-da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Mê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-hi-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cô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ỳ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2.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Hãng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máy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bay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Bô-ing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Kỳ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Pháp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-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-da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ốc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gia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nào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lần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đầu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tiên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đưa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người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lên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được</a:t>
            </a:r>
            <a:endParaRPr lang="en-US" sz="3200" noProof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Mặt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T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răng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Kỳ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Anh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Quốc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Bang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Nga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Câu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4.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Nội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dung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nào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sau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đây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u="sng" dirty="0" err="1">
                <a:solidFill>
                  <a:schemeClr val="tx1"/>
                </a:solidFill>
                <a:latin typeface="Times New Roman" pitchFamily="18" charset="0"/>
              </a:rPr>
              <a:t>không</a:t>
            </a:r>
            <a:r>
              <a:rPr lang="en-US" altLang="vi-VN" sz="3200" b="1" u="sng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u="sng" dirty="0" err="1">
                <a:solidFill>
                  <a:schemeClr val="tx1"/>
                </a:solidFill>
                <a:latin typeface="Times New Roman" pitchFamily="18" charset="0"/>
              </a:rPr>
              <a:t>đúng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với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đặc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điểm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nền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nông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nghiệp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Bắc</a:t>
            </a:r>
            <a:r>
              <a:rPr lang="en-US" altLang="vi-VN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Times New Roman" pitchFamily="18" charset="0"/>
              </a:rPr>
              <a:t>Mĩ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8854" y="1949346"/>
            <a:ext cx="591816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5"/>
            <a:ext cx="585828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kiện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thuận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lợi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8854" y="2838518"/>
            <a:ext cx="591816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C.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lực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lượng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lao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dồi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dào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2819860"/>
            <a:ext cx="585828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đất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nghiệp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lớn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93" y="198491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659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310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139950"/>
            <a:ext cx="3905251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442202535"/>
              </p:ext>
            </p:extLst>
          </p:nvPr>
        </p:nvGraphicFramePr>
        <p:xfrm>
          <a:off x="3838499" y="1319350"/>
          <a:ext cx="8022575" cy="4776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Hộp Văn bản 6"/>
          <p:cNvSpPr txBox="1"/>
          <p:nvPr/>
        </p:nvSpPr>
        <p:spPr>
          <a:xfrm>
            <a:off x="514683" y="366213"/>
            <a:ext cx="456264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6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83" y="1496092"/>
            <a:ext cx="10515600" cy="1325563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3295" y="326541"/>
            <a:ext cx="1126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4000" b="1" kern="0" dirty="0"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cs typeface="Times New Roman" panose="02020603050405020304" pitchFamily="18" charset="0"/>
              </a:rPr>
              <a:t>TIẾT</a:t>
            </a:r>
            <a:r>
              <a:rPr lang="en-US" altLang="en-US" sz="4000" b="1" kern="0" dirty="0">
                <a:cs typeface="Times New Roman" panose="02020603050405020304" pitchFamily="18" charset="0"/>
              </a:rPr>
              <a:t> 43 - </a:t>
            </a:r>
            <a:r>
              <a:rPr lang="en-US" altLang="en-US" sz="4000" b="1" kern="0" dirty="0" err="1">
                <a:cs typeface="Times New Roman" panose="02020603050405020304" pitchFamily="18" charset="0"/>
              </a:rPr>
              <a:t>BÀI</a:t>
            </a:r>
            <a:r>
              <a:rPr lang="en-US" altLang="en-US" sz="4000" b="1" kern="0" dirty="0">
                <a:cs typeface="Times New Roman" panose="02020603050405020304" pitchFamily="18" charset="0"/>
              </a:rPr>
              <a:t> 39:  </a:t>
            </a:r>
            <a:r>
              <a:rPr lang="en-US" altLang="en-US" sz="4000" b="1" kern="0" dirty="0" err="1">
                <a:cs typeface="Times New Roman" panose="02020603050405020304" pitchFamily="18" charset="0"/>
              </a:rPr>
              <a:t>KINH</a:t>
            </a:r>
            <a:r>
              <a:rPr lang="en-US" altLang="en-US" sz="4000" b="1" kern="0" dirty="0"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cs typeface="Times New Roman" panose="02020603050405020304" pitchFamily="18" charset="0"/>
              </a:rPr>
              <a:t>TẾ</a:t>
            </a:r>
            <a:r>
              <a:rPr lang="en-US" altLang="en-US" sz="4000" b="1" kern="0" dirty="0"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cs typeface="Times New Roman" panose="02020603050405020304" pitchFamily="18" charset="0"/>
              </a:rPr>
              <a:t>BẮC</a:t>
            </a:r>
            <a:r>
              <a:rPr lang="en-US" altLang="en-US" sz="4000" b="1" kern="0" dirty="0">
                <a:cs typeface="Times New Roman" panose="02020603050405020304" pitchFamily="18" charset="0"/>
              </a:rPr>
              <a:t> </a:t>
            </a:r>
            <a:r>
              <a:rPr lang="en-US" altLang="en-US" sz="4000" b="1" kern="0" dirty="0" err="1">
                <a:cs typeface="Times New Roman" panose="02020603050405020304" pitchFamily="18" charset="0"/>
              </a:rPr>
              <a:t>MĨ</a:t>
            </a:r>
            <a:r>
              <a:rPr lang="en-US" altLang="en-US" sz="4000" b="1" kern="0" dirty="0">
                <a:cs typeface="Times New Roman" panose="02020603050405020304" pitchFamily="18" charset="0"/>
              </a:rPr>
              <a:t>( </a:t>
            </a:r>
            <a:r>
              <a:rPr lang="en-US" altLang="en-US" sz="4000" b="1" kern="0" dirty="0" err="1">
                <a:cs typeface="Times New Roman" panose="02020603050405020304" pitchFamily="18" charset="0"/>
              </a:rPr>
              <a:t>TIẾP</a:t>
            </a:r>
            <a:r>
              <a:rPr lang="en-US" altLang="en-US" sz="4000" b="1" kern="0" dirty="0">
                <a:cs typeface="Times New Roman" panose="02020603050405020304" pitchFamily="18" charset="0"/>
              </a:rPr>
              <a:t> THEO 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62874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2,744401072,C:\Documents and Settings\Windows XP\My Documents\bai 45[2]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1108</Words>
  <Application>Microsoft Office PowerPoint</Application>
  <PresentationFormat>Widescreen</PresentationFormat>
  <Paragraphs>179</Paragraphs>
  <Slides>31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 (Body)</vt:lpstr>
      <vt:lpstr>Calibri Light</vt:lpstr>
      <vt:lpstr>Times New Roman</vt:lpstr>
      <vt:lpstr>Tahoma</vt:lpstr>
      <vt:lpstr>Calibri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Công nghiệp chiếm vị trí hàng đầu thế giới.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NỐI TIẾP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Linh Lê</cp:lastModifiedBy>
  <cp:revision>71</cp:revision>
  <dcterms:created xsi:type="dcterms:W3CDTF">2018-05-10T00:06:18Z</dcterms:created>
  <dcterms:modified xsi:type="dcterms:W3CDTF">2021-08-31T09:47:31Z</dcterms:modified>
</cp:coreProperties>
</file>