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73" r:id="rId3"/>
    <p:sldId id="258" r:id="rId4"/>
    <p:sldId id="267" r:id="rId5"/>
    <p:sldId id="274" r:id="rId6"/>
    <p:sldId id="257" r:id="rId7"/>
    <p:sldId id="277" r:id="rId8"/>
    <p:sldId id="259" r:id="rId9"/>
    <p:sldId id="263" r:id="rId10"/>
    <p:sldId id="264" r:id="rId11"/>
    <p:sldId id="282" r:id="rId12"/>
    <p:sldId id="265" r:id="rId13"/>
    <p:sldId id="268" r:id="rId14"/>
    <p:sldId id="278" r:id="rId15"/>
    <p:sldId id="283" r:id="rId16"/>
    <p:sldId id="261" r:id="rId17"/>
    <p:sldId id="276" r:id="rId18"/>
  </p:sldIdLst>
  <p:sldSz cx="18288000" cy="10287000"/>
  <p:notesSz cx="6858000" cy="9144000"/>
  <p:embeddedFontLst>
    <p:embeddedFont>
      <p:font typeface="Calibri" pitchFamily="34" charset="0"/>
      <p:regular r:id="rId19"/>
      <p:bold r:id="rId20"/>
      <p:italic r:id="rId21"/>
      <p:boldItalic r:id="rId22"/>
    </p:embeddedFont>
    <p:embeddedFont>
      <p:font typeface="Cambria Math"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9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6.svg"/></Relationships>
</file>

<file path=ppt/slides/_rels/slide12.xml.rels><?xml version="1.0" encoding="UTF-8" standalone="yes"?>
<Relationships xmlns="http://schemas.openxmlformats.org/package/2006/relationships"><Relationship Id="rId13" Type="http://schemas.openxmlformats.org/officeDocument/2006/relationships/image" Target="../media/image45.png"/><Relationship Id="rId3" Type="http://schemas.openxmlformats.org/officeDocument/2006/relationships/image" Target="../media/image6.svg"/><Relationship Id="rId12"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40.svg"/><Relationship Id="rId10" Type="http://schemas.openxmlformats.org/officeDocument/2006/relationships/image" Target="../media/image43.png"/><Relationship Id="rId9" Type="http://schemas.openxmlformats.org/officeDocument/2006/relationships/image" Target="../media/image26.svg"/><Relationship Id="rId14" Type="http://schemas.openxmlformats.org/officeDocument/2006/relationships/image" Target="../media/image46.jp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7"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7.svg"/><Relationship Id="rId10" Type="http://schemas.openxmlformats.org/officeDocument/2006/relationships/image" Target="../media/image50.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7"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25.sv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13" Type="http://schemas.microsoft.com/office/2007/relationships/hdphoto" Target="../media/hdphoto2.wdp"/><Relationship Id="rId3" Type="http://schemas.openxmlformats.org/officeDocument/2006/relationships/image" Target="../media/image6.svg"/><Relationship Id="rId12"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0.png"/><Relationship Id="rId5" Type="http://schemas.openxmlformats.org/officeDocument/2006/relationships/image" Target="../media/image40.svg"/><Relationship Id="rId10" Type="http://schemas.openxmlformats.org/officeDocument/2006/relationships/image" Target="../media/image55.png"/><Relationship Id="rId4" Type="http://schemas.openxmlformats.org/officeDocument/2006/relationships/image" Target="../media/image45.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8.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32.sv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5.svg"/><Relationship Id="rId7" Type="http://schemas.openxmlformats.org/officeDocument/2006/relationships/image" Target="../media/image10.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24.svg"/><Relationship Id="rId4" Type="http://schemas.openxmlformats.org/officeDocument/2006/relationships/image" Target="../media/image60.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2.png"/><Relationship Id="rId12" Type="http://schemas.openxmlformats.org/officeDocument/2006/relationships/image" Target="../media/image2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19.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7245759"/>
            <a:chOff x="0" y="0"/>
            <a:chExt cx="8732589" cy="3898453"/>
          </a:xfrm>
        </p:grpSpPr>
        <p:sp>
          <p:nvSpPr>
            <p:cNvPr id="3" name="Freeform 3"/>
            <p:cNvSpPr/>
            <p:nvPr/>
          </p:nvSpPr>
          <p:spPr>
            <a:xfrm>
              <a:off x="0" y="0"/>
              <a:ext cx="8732589" cy="3898454"/>
            </a:xfrm>
            <a:custGeom>
              <a:avLst/>
              <a:gdLst/>
              <a:ahLst/>
              <a:cxnLst/>
              <a:rect l="l" t="t" r="r" b="b"/>
              <a:pathLst>
                <a:path w="8732589" h="3898454">
                  <a:moveTo>
                    <a:pt x="8608130" y="3898453"/>
                  </a:moveTo>
                  <a:lnTo>
                    <a:pt x="124460" y="3898453"/>
                  </a:lnTo>
                  <a:cubicBezTo>
                    <a:pt x="55880" y="3898453"/>
                    <a:pt x="0" y="3842573"/>
                    <a:pt x="0" y="3773993"/>
                  </a:cubicBezTo>
                  <a:lnTo>
                    <a:pt x="0" y="124460"/>
                  </a:lnTo>
                  <a:cubicBezTo>
                    <a:pt x="0" y="55880"/>
                    <a:pt x="55880" y="0"/>
                    <a:pt x="124460" y="0"/>
                  </a:cubicBezTo>
                  <a:lnTo>
                    <a:pt x="8608130" y="0"/>
                  </a:lnTo>
                  <a:cubicBezTo>
                    <a:pt x="8676710" y="0"/>
                    <a:pt x="8732589" y="55880"/>
                    <a:pt x="8732589" y="124460"/>
                  </a:cubicBezTo>
                  <a:lnTo>
                    <a:pt x="8732589" y="3773993"/>
                  </a:lnTo>
                  <a:cubicBezTo>
                    <a:pt x="8732589" y="3842574"/>
                    <a:pt x="8676710" y="3898454"/>
                    <a:pt x="8608130" y="3898454"/>
                  </a:cubicBezTo>
                  <a:close/>
                </a:path>
              </a:pathLst>
            </a:custGeom>
            <a:solidFill>
              <a:srgbClr val="FFFFFF"/>
            </a:solidFill>
          </p:spPr>
        </p:sp>
      </p:grpSp>
      <p:sp>
        <p:nvSpPr>
          <p:cNvPr id="5" name="TextBox 5"/>
          <p:cNvSpPr txBox="1"/>
          <p:nvPr/>
        </p:nvSpPr>
        <p:spPr>
          <a:xfrm>
            <a:off x="2148050" y="2660270"/>
            <a:ext cx="13793842" cy="3323987"/>
          </a:xfrm>
          <a:prstGeom prst="rect">
            <a:avLst/>
          </a:prstGeom>
        </p:spPr>
        <p:txBody>
          <a:bodyPr wrap="square" lIns="0" tIns="0" rIns="0" bIns="0" rtlCol="0" anchor="t">
            <a:spAutoFit/>
          </a:bodyPr>
          <a:lstStyle/>
          <a:p>
            <a:pPr algn="ctr">
              <a:lnSpc>
                <a:spcPct val="150000"/>
              </a:lnSpc>
            </a:pPr>
            <a:r>
              <a:rPr lang="en-US" sz="7200" b="1" dirty="0" smtClean="0">
                <a:solidFill>
                  <a:srgbClr val="1C4F59"/>
                </a:solidFill>
                <a:latin typeface="Arial" panose="020B0604020202020204" pitchFamily="34" charset="0"/>
                <a:cs typeface="Arial" panose="020B0604020202020204" pitchFamily="34" charset="0"/>
              </a:rPr>
              <a:t>CHÀO MỪNG CÁC EM </a:t>
            </a:r>
          </a:p>
          <a:p>
            <a:pPr algn="ctr">
              <a:lnSpc>
                <a:spcPct val="150000"/>
              </a:lnSpc>
            </a:pPr>
            <a:r>
              <a:rPr lang="en-US" sz="7200" b="1" dirty="0" smtClean="0">
                <a:solidFill>
                  <a:srgbClr val="1C4F59"/>
                </a:solidFill>
                <a:latin typeface="Arial" panose="020B0604020202020204" pitchFamily="34" charset="0"/>
                <a:cs typeface="Arial" panose="020B0604020202020204" pitchFamily="34" charset="0"/>
              </a:rPr>
              <a:t>TỚI TIẾT HỌC NGÀY HÔM NAY!</a:t>
            </a:r>
            <a:endParaRPr lang="en-US" sz="7200" b="1" dirty="0">
              <a:solidFill>
                <a:srgbClr val="1C4F59"/>
              </a:solidFill>
              <a:latin typeface="Arial" panose="020B0604020202020204" pitchFamily="34" charset="0"/>
              <a:cs typeface="Arial" panose="020B0604020202020204" pitchFamily="34" charset="0"/>
            </a:endParaRPr>
          </a:p>
        </p:txBody>
      </p:sp>
      <p:grpSp>
        <p:nvGrpSpPr>
          <p:cNvPr id="7" name="Group 7"/>
          <p:cNvGrpSpPr/>
          <p:nvPr/>
        </p:nvGrpSpPr>
        <p:grpSpPr>
          <a:xfrm>
            <a:off x="0" y="9466902"/>
            <a:ext cx="18288000" cy="820098"/>
            <a:chOff x="0" y="0"/>
            <a:chExt cx="6555032" cy="293951"/>
          </a:xfrm>
        </p:grpSpPr>
        <p:sp>
          <p:nvSpPr>
            <p:cNvPr id="8" name="Freeform 8"/>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9" name="Picture 9"/>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6502374" y="6679877"/>
            <a:ext cx="5283251" cy="3189163"/>
          </a:xfrm>
          <a:prstGeom prst="rect">
            <a:avLst/>
          </a:prstGeom>
        </p:spPr>
      </p:pic>
      <p:pic>
        <p:nvPicPr>
          <p:cNvPr id="10" name="Picture 10"/>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613044">
            <a:off x="793109" y="6292883"/>
            <a:ext cx="3626896" cy="2875139"/>
          </a:xfrm>
          <a:prstGeom prst="rect">
            <a:avLst/>
          </a:prstGeom>
        </p:spPr>
      </p:pic>
      <p:pic>
        <p:nvPicPr>
          <p:cNvPr id="11" name="Picture 11"/>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a:off x="-793684" y="1265158"/>
            <a:ext cx="3149468" cy="3243834"/>
          </a:xfrm>
          <a:prstGeom prst="rect">
            <a:avLst/>
          </a:prstGeom>
        </p:spPr>
      </p:pic>
      <p:pic>
        <p:nvPicPr>
          <p:cNvPr id="12" name="Picture 12"/>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rot="-1348435">
            <a:off x="15996545" y="1346681"/>
            <a:ext cx="3652766" cy="2417467"/>
          </a:xfrm>
          <a:prstGeom prst="rect">
            <a:avLst/>
          </a:prstGeom>
        </p:spPr>
      </p:pic>
      <p:pic>
        <p:nvPicPr>
          <p:cNvPr id="13" name="Picture 13"/>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a:fillRect/>
          </a:stretch>
        </p:blipFill>
        <p:spPr>
          <a:xfrm>
            <a:off x="10866238" y="-809340"/>
            <a:ext cx="2493303" cy="2839165"/>
          </a:xfrm>
          <a:prstGeom prst="rect">
            <a:avLst/>
          </a:prstGeom>
        </p:spPr>
      </p:pic>
      <p:pic>
        <p:nvPicPr>
          <p:cNvPr id="14" name="Picture 14"/>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a:fillRect/>
          </a:stretch>
        </p:blipFill>
        <p:spPr>
          <a:xfrm>
            <a:off x="4646248" y="-1554296"/>
            <a:ext cx="3057724" cy="3108592"/>
          </a:xfrm>
          <a:prstGeom prst="rect">
            <a:avLst/>
          </a:prstGeom>
        </p:spPr>
      </p:pic>
      <p:pic>
        <p:nvPicPr>
          <p:cNvPr id="15" name="Picture 15"/>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15"/>
              </a:ext>
            </a:extLst>
          </a:blip>
          <a:srcRect/>
          <a:stretch>
            <a:fillRect/>
          </a:stretch>
        </p:blipFill>
        <p:spPr>
          <a:xfrm>
            <a:off x="14445633" y="6749961"/>
            <a:ext cx="3169477" cy="2812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104900"/>
            <a:ext cx="16230600" cy="8000999"/>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1230361">
            <a:off x="421131" y="589370"/>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4" name="Picture 8"/>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6283961" y="7429500"/>
            <a:ext cx="1950677" cy="2273035"/>
          </a:xfrm>
          <a:prstGeom prst="rect">
            <a:avLst/>
          </a:prstGeom>
        </p:spPr>
      </p:pic>
      <p:sp>
        <p:nvSpPr>
          <p:cNvPr id="16" name="Oval Callout 15"/>
          <p:cNvSpPr/>
          <p:nvPr/>
        </p:nvSpPr>
        <p:spPr>
          <a:xfrm>
            <a:off x="3523840" y="1523268"/>
            <a:ext cx="1752600" cy="1295400"/>
          </a:xfrm>
          <a:prstGeom prst="wedgeEllipseCallout">
            <a:avLst>
              <a:gd name="adj1" fmla="val 42377"/>
              <a:gd name="adj2" fmla="val 4681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28700" y="3486274"/>
            <a:ext cx="5137033" cy="3400315"/>
          </a:xfrm>
          <a:prstGeom prst="rect">
            <a:avLst/>
          </a:prstGeom>
        </p:spPr>
      </p:pic>
      <p:sp>
        <p:nvSpPr>
          <p:cNvPr id="18" name="Rectangle 17"/>
          <p:cNvSpPr/>
          <p:nvPr/>
        </p:nvSpPr>
        <p:spPr>
          <a:xfrm>
            <a:off x="6324600" y="1908610"/>
            <a:ext cx="10210801" cy="6555641"/>
          </a:xfrm>
          <a:prstGeom prst="rect">
            <a:avLst/>
          </a:prstGeom>
        </p:spPr>
        <p:txBody>
          <a:bodyPr wrap="square">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a:t>
            </a:r>
            <a:r>
              <a:rPr lang="vi-VN" sz="4000" dirty="0">
                <a:latin typeface="Arial" panose="020B0604020202020204" pitchFamily="34" charset="0"/>
                <a:cs typeface="Arial" panose="020B0604020202020204" pitchFamily="34" charset="0"/>
              </a:rPr>
              <a:t>: Cát tuyến c cắt hai đường thẳng phân biệt a và b tạo thành hai góc đồng vị bằng nhau (vì cùng là góc vuông) nên </a:t>
            </a: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p>
          <a:p>
            <a:pPr algn="just">
              <a:lnSpc>
                <a:spcPct val="150000"/>
              </a:lnSpc>
            </a:pP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b)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vi-VN" sz="4000" dirty="0">
                <a:latin typeface="Arial" panose="020B0604020202020204" pitchFamily="34" charset="0"/>
                <a:cs typeface="Arial" panose="020B0604020202020204" pitchFamily="34" charset="0"/>
              </a:rPr>
              <a:t>: Cát tuyến a cắt hai đường thẳng phân biệt c và d tạo thành hai góc đồng vị bằng nhau (vì cùng là góc vuông) nên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en-US" sz="4000" dirty="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anim calcmode="lin" valueType="num">
                                      <p:cBhvr>
                                        <p:cTn id="23"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104900"/>
            <a:ext cx="16230600" cy="8000999"/>
            <a:chOff x="0" y="0"/>
            <a:chExt cx="8732589" cy="3121302"/>
          </a:xfrm>
        </p:grpSpPr>
        <p:sp>
          <p:nvSpPr>
            <p:cNvPr id="4"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1230361">
            <a:off x="421131" y="589370"/>
            <a:ext cx="2110078" cy="1480891"/>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4" name="Picture 8"/>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16283961" y="7429500"/>
            <a:ext cx="1950677" cy="2273035"/>
          </a:xfrm>
          <a:prstGeom prst="rect">
            <a:avLst/>
          </a:prstGeom>
        </p:spPr>
      </p:pic>
      <p:sp>
        <p:nvSpPr>
          <p:cNvPr id="16" name="Oval Callout 15"/>
          <p:cNvSpPr/>
          <p:nvPr/>
        </p:nvSpPr>
        <p:spPr>
          <a:xfrm>
            <a:off x="3523840" y="1523268"/>
            <a:ext cx="1752600" cy="1295400"/>
          </a:xfrm>
          <a:prstGeom prst="wedgeEllipseCallout">
            <a:avLst>
              <a:gd name="adj1" fmla="val 42377"/>
              <a:gd name="adj2" fmla="val 46814"/>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Giải</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37180" y="3405243"/>
            <a:ext cx="5137033" cy="3400315"/>
          </a:xfrm>
          <a:prstGeom prst="rect">
            <a:avLst/>
          </a:prstGeom>
        </p:spPr>
      </p:pic>
      <p:sp>
        <p:nvSpPr>
          <p:cNvPr id="2" name="Rectangle 1"/>
          <p:cNvSpPr/>
          <p:nvPr/>
        </p:nvSpPr>
        <p:spPr>
          <a:xfrm>
            <a:off x="6851522" y="2707819"/>
            <a:ext cx="9144000" cy="4708981"/>
          </a:xfrm>
          <a:prstGeom prst="rect">
            <a:avLst/>
          </a:prstGeom>
        </p:spPr>
        <p:txBody>
          <a:bodyPr>
            <a:spAutoFit/>
          </a:bodyPr>
          <a:lstStyle/>
          <a:p>
            <a:pPr algn="just">
              <a:lnSpc>
                <a:spcPct val="150000"/>
              </a:lnSpc>
            </a:pPr>
            <a:r>
              <a:rPr lang="vi-VN" sz="4000" dirty="0">
                <a:latin typeface="Arial" panose="020B0604020202020204" pitchFamily="34" charset="0"/>
                <a:cs typeface="Arial" panose="020B0604020202020204" pitchFamily="34" charset="0"/>
              </a:rPr>
              <a:t>c)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d</a:t>
            </a:r>
            <a:r>
              <a:rPr lang="vi-VN" sz="4000" dirty="0">
                <a:latin typeface="Arial" panose="020B0604020202020204" pitchFamily="34" charset="0"/>
                <a:cs typeface="Arial" panose="020B0604020202020204" pitchFamily="34" charset="0"/>
              </a:rPr>
              <a:t>: đường thẳng d cắt hai đường thẳng song song a và b thì tạo nên hai góc </a:t>
            </a:r>
            <a:r>
              <a:rPr lang="vi-VN" sz="4000" dirty="0" smtClean="0">
                <a:latin typeface="Arial" panose="020B0604020202020204" pitchFamily="34" charset="0"/>
                <a:cs typeface="Arial" panose="020B0604020202020204" pitchFamily="34" charset="0"/>
              </a:rPr>
              <a:t>đ</a:t>
            </a:r>
            <a:r>
              <a:rPr lang="en-US" sz="4000" dirty="0">
                <a:latin typeface="Arial" panose="020B0604020202020204" pitchFamily="34" charset="0"/>
                <a:cs typeface="Arial" panose="020B0604020202020204" pitchFamily="34" charset="0"/>
              </a:rPr>
              <a:t>ồ</a:t>
            </a:r>
            <a:r>
              <a:rPr lang="vi-VN" sz="4000" dirty="0" smtClean="0">
                <a:latin typeface="Arial" panose="020B0604020202020204" pitchFamily="34" charset="0"/>
                <a:cs typeface="Arial" panose="020B0604020202020204" pitchFamily="34" charset="0"/>
              </a:rPr>
              <a:t>ng </a:t>
            </a:r>
            <a:r>
              <a:rPr lang="vi-VN" sz="4000" dirty="0">
                <a:latin typeface="Arial" panose="020B0604020202020204" pitchFamily="34" charset="0"/>
                <a:cs typeface="Arial" panose="020B0604020202020204" pitchFamily="34" charset="0"/>
              </a:rPr>
              <a:t>vị bằng nhau, một góc là góc vuông (do d vuông góc với </a:t>
            </a:r>
            <a:r>
              <a:rPr lang="vi-VN" sz="4000" dirty="0" smtClean="0">
                <a:latin typeface="Arial" panose="020B0604020202020204" pitchFamily="34" charset="0"/>
                <a:cs typeface="Arial" panose="020B0604020202020204" pitchFamily="34" charset="0"/>
              </a:rPr>
              <a:t>a) </a:t>
            </a:r>
            <a:r>
              <a:rPr lang="vi-VN" sz="4000" dirty="0">
                <a:latin typeface="Arial" panose="020B0604020202020204" pitchFamily="34" charset="0"/>
                <a:cs typeface="Arial" panose="020B0604020202020204" pitchFamily="34" charset="0"/>
              </a:rPr>
              <a:t>nên góc giữa d và b cũng là góc vuông.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73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762000" y="876300"/>
            <a:ext cx="16764000" cy="8077200"/>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10" name="Picture 1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rot="977776">
            <a:off x="15787115" y="112134"/>
            <a:ext cx="1517535" cy="1794934"/>
          </a:xfrm>
          <a:prstGeom prst="rect">
            <a:avLst/>
          </a:prstGeom>
        </p:spPr>
      </p:pic>
      <p:pic>
        <p:nvPicPr>
          <p:cNvPr id="11" name="Picture 11"/>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a:fillRect/>
          </a:stretch>
        </p:blipFill>
        <p:spPr>
          <a:xfrm>
            <a:off x="-267837" y="-128416"/>
            <a:ext cx="2705366" cy="2400397"/>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6" name="Picture 7"/>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8224355">
            <a:off x="-460689" y="7602374"/>
            <a:ext cx="2445377" cy="2518646"/>
          </a:xfrm>
          <a:prstGeom prst="rect">
            <a:avLst/>
          </a:prstGeom>
        </p:spPr>
      </p:pic>
      <p:pic>
        <p:nvPicPr>
          <p:cNvPr id="17" name="Picture 8"/>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437902">
            <a:off x="15996581" y="7805021"/>
            <a:ext cx="2536797" cy="2296955"/>
          </a:xfrm>
          <a:prstGeom prst="rect">
            <a:avLst/>
          </a:prstGeom>
        </p:spPr>
      </p:pic>
      <p:sp>
        <p:nvSpPr>
          <p:cNvPr id="18" name="TextBox 17"/>
          <p:cNvSpPr txBox="1"/>
          <p:nvPr/>
        </p:nvSpPr>
        <p:spPr>
          <a:xfrm>
            <a:off x="6448947" y="1256318"/>
            <a:ext cx="5105400" cy="1015663"/>
          </a:xfrm>
          <a:prstGeom prst="rect">
            <a:avLst/>
          </a:prstGeom>
          <a:noFill/>
        </p:spPr>
        <p:txBody>
          <a:bodyPr wrap="square" rtlCol="0">
            <a:spAutoFit/>
          </a:bodyPr>
          <a:lstStyle/>
          <a:p>
            <a:pPr algn="ctr"/>
            <a:r>
              <a:rPr lang="en-US" sz="6000" b="1" dirty="0" smtClean="0">
                <a:solidFill>
                  <a:srgbClr val="C00000"/>
                </a:solidFill>
                <a:latin typeface="Arial" panose="020B0604020202020204" pitchFamily="34" charset="0"/>
                <a:cs typeface="Arial" panose="020B0604020202020204" pitchFamily="34" charset="0"/>
              </a:rPr>
              <a:t>VẬN DỤNG</a:t>
            </a:r>
            <a:endParaRPr lang="en-US" sz="6000" b="1" dirty="0">
              <a:solidFill>
                <a:srgbClr val="C00000"/>
              </a:solidFill>
              <a:latin typeface="Arial" panose="020B0604020202020204" pitchFamily="34" charset="0"/>
              <a:cs typeface="Arial" panose="020B0604020202020204" pitchFamily="34" charset="0"/>
            </a:endParaRPr>
          </a:p>
        </p:txBody>
      </p:sp>
      <p:sp>
        <p:nvSpPr>
          <p:cNvPr id="19" name="Round Same Side Corner Rectangle 18"/>
          <p:cNvSpPr/>
          <p:nvPr/>
        </p:nvSpPr>
        <p:spPr>
          <a:xfrm flipV="1">
            <a:off x="1828800" y="2651999"/>
            <a:ext cx="5638800" cy="1113658"/>
          </a:xfrm>
          <a:prstGeom prst="round2SameRect">
            <a:avLst>
              <a:gd name="adj1" fmla="val 40387"/>
              <a:gd name="adj2"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33600" y="2851257"/>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3.29 (SGK - tr58)</a:t>
            </a:r>
            <a:endParaRPr lang="en-US" sz="40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2740331" y="4316236"/>
            <a:ext cx="4760917" cy="3336957"/>
          </a:xfrm>
          <a:prstGeom prst="rect">
            <a:avLst/>
          </a:prstGeom>
        </p:spPr>
      </p:pic>
      <p:sp>
        <p:nvSpPr>
          <p:cNvPr id="23" name="Rectangle 22"/>
          <p:cNvSpPr/>
          <p:nvPr/>
        </p:nvSpPr>
        <p:spPr>
          <a:xfrm>
            <a:off x="1721814" y="3930190"/>
            <a:ext cx="10993766"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Kẻ các tia phân giác Ax, By của một cặp góc so le trong tạo bởi đường thẳng b vuông góc với hai đường thẳng song song c, d </a:t>
            </a:r>
            <a:r>
              <a:rPr lang="vi-VN" sz="4000" dirty="0" smtClean="0">
                <a:latin typeface="Arial" panose="020B0604020202020204" pitchFamily="34" charset="0"/>
                <a:cs typeface="Arial" panose="020B0604020202020204" pitchFamily="34" charset="0"/>
              </a:rPr>
              <a:t>(H.3.48</a:t>
            </a:r>
            <a:r>
              <a:rPr lang="vi-VN" sz="4000" dirty="0">
                <a:latin typeface="Arial" panose="020B0604020202020204" pitchFamily="34" charset="0"/>
                <a:cs typeface="Arial" panose="020B0604020202020204" pitchFamily="34" charset="0"/>
              </a:rPr>
              <a:t>). Chứng minh rằng hai tia phân giác đó nằm trên hai đường thẳng song song.</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14" name="Group 4"/>
          <p:cNvGrpSpPr/>
          <p:nvPr/>
        </p:nvGrpSpPr>
        <p:grpSpPr>
          <a:xfrm>
            <a:off x="914400" y="876300"/>
            <a:ext cx="16611600" cy="8153399"/>
            <a:chOff x="0" y="0"/>
            <a:chExt cx="7457039" cy="1526168"/>
          </a:xfrm>
        </p:grpSpPr>
        <p:sp>
          <p:nvSpPr>
            <p:cNvPr id="1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73967" y="8271378"/>
            <a:ext cx="2481276" cy="1195524"/>
          </a:xfrm>
          <a:prstGeom prst="rect">
            <a:avLst/>
          </a:prstGeom>
        </p:spPr>
      </p:pic>
      <p:grpSp>
        <p:nvGrpSpPr>
          <p:cNvPr id="11" name="Group 11"/>
          <p:cNvGrpSpPr/>
          <p:nvPr/>
        </p:nvGrpSpPr>
        <p:grpSpPr>
          <a:xfrm>
            <a:off x="0" y="9466902"/>
            <a:ext cx="18288000" cy="820098"/>
            <a:chOff x="0" y="0"/>
            <a:chExt cx="6555032" cy="293951"/>
          </a:xfrm>
        </p:grpSpPr>
        <p:sp>
          <p:nvSpPr>
            <p:cNvPr id="12" name="Freeform 12"/>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14605" y="876301"/>
            <a:ext cx="2800195" cy="1752600"/>
          </a:xfrm>
          <a:prstGeom prst="rect">
            <a:avLst/>
          </a:prstGeom>
        </p:spPr>
      </p:pic>
      <p:sp>
        <p:nvSpPr>
          <p:cNvPr id="17" name="TextBox 16"/>
          <p:cNvSpPr txBox="1"/>
          <p:nvPr/>
        </p:nvSpPr>
        <p:spPr>
          <a:xfrm>
            <a:off x="1828800" y="1257300"/>
            <a:ext cx="1752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56031" y="2656841"/>
            <a:ext cx="4669941" cy="3273836"/>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6475169" y="1037841"/>
                <a:ext cx="10609428" cy="5700215"/>
              </a:xfrm>
              <a:prstGeom prst="rect">
                <a:avLst/>
              </a:prstGeom>
            </p:spPr>
            <p:txBody>
              <a:bodyPr wrap="square">
                <a:spAutoFit/>
              </a:bodyPr>
              <a:lstStyle/>
              <a:p>
                <a:pPr marL="571500" indent="-571500">
                  <a:lnSpc>
                    <a:spcPct val="150000"/>
                  </a:lnSpc>
                  <a:buFont typeface="Arial" panose="020B0604020202020204" pitchFamily="34" charset="0"/>
                  <a:buChar char="•"/>
                </a:pPr>
                <a:r>
                  <a:rPr lang="en-US" sz="4000" dirty="0" smtClean="0">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2</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90</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45</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By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B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2</m:t>
                            </m:r>
                          </m:sub>
                        </m:sSub>
                      </m:e>
                    </m:acc>
                    <m:r>
                      <a:rPr lang="en-US" sz="4000" b="0" i="1" smtClean="0">
                        <a:latin typeface="Cambria Math" panose="02040503050406030204" pitchFamily="18" charset="0"/>
                        <a:cs typeface="Arial" panose="020B0604020202020204" pitchFamily="34" charset="0"/>
                      </a:rPr>
                      <m:t> </m:t>
                    </m:r>
                  </m:oMath>
                </a14:m>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90</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45</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a:p>
                <a:pPr>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𝐴</m:t>
                            </m:r>
                          </m:e>
                          <m:sub>
                            <m:r>
                              <a:rPr lang="en-US" sz="4000" b="0" i="1" smtClean="0">
                                <a:latin typeface="Cambria Math" panose="02040503050406030204" pitchFamily="18" charset="0"/>
                                <a:cs typeface="Arial" panose="020B0604020202020204" pitchFamily="34" charset="0"/>
                              </a:rPr>
                              <m:t>1</m:t>
                            </m:r>
                          </m:sub>
                        </m:sSub>
                      </m:e>
                    </m:acc>
                  </m:oMath>
                </a14:m>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sSub>
                          <m:sSubPr>
                            <m:ctrlPr>
                              <a:rPr lang="en-US" sz="4000" i="1" smtClean="0">
                                <a:latin typeface="Cambria Math"/>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𝐵</m:t>
                            </m:r>
                          </m:e>
                          <m:sub>
                            <m:r>
                              <a:rPr lang="en-US" sz="4000" b="0" i="1" smtClean="0">
                                <a:latin typeface="Cambria Math" panose="02040503050406030204" pitchFamily="18" charset="0"/>
                                <a:cs typeface="Arial" panose="020B0604020202020204" pitchFamily="34" charset="0"/>
                              </a:rPr>
                              <m:t>1</m:t>
                            </m:r>
                          </m:sub>
                        </m:sSub>
                      </m:e>
                    </m:acc>
                  </m:oMath>
                </a14:m>
                <a:endParaRPr lang="en-US" sz="4000" dirty="0">
                  <a:latin typeface="Arial" panose="020B060402020202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475169" y="1037841"/>
                <a:ext cx="10609428" cy="5700215"/>
              </a:xfrm>
              <a:prstGeom prst="rect">
                <a:avLst/>
              </a:prstGeom>
              <a:blipFill rotWithShape="0">
                <a:blip r:embed="rId9"/>
                <a:stretch>
                  <a:fillRect l="-1838" r="-402" b="-2567"/>
                </a:stretch>
              </a:blipFill>
            </p:spPr>
            <p:txBody>
              <a:bodyPr/>
              <a:lstStyle/>
              <a:p>
                <a:r>
                  <a:rPr lang="en-US">
                    <a:noFill/>
                  </a:rPr>
                  <a:t> </a:t>
                </a:r>
              </a:p>
            </p:txBody>
          </p:sp>
        </mc:Fallback>
      </mc:AlternateContent>
      <p:sp>
        <p:nvSpPr>
          <p:cNvPr id="26" name="Rectangle 25"/>
          <p:cNvSpPr/>
          <p:nvPr/>
        </p:nvSpPr>
        <p:spPr>
          <a:xfrm>
            <a:off x="2934010" y="6735516"/>
            <a:ext cx="13122197" cy="1938992"/>
          </a:xfrm>
          <a:prstGeom prst="rect">
            <a:avLst/>
          </a:prstGeom>
        </p:spPr>
        <p:txBody>
          <a:bodyPr wrap="square">
            <a:spAutoFit/>
          </a:bodyPr>
          <a:lstStyle/>
          <a:p>
            <a:pPr algn="just">
              <a:lnSpc>
                <a:spcPct val="150000"/>
              </a:lnSpc>
            </a:pPr>
            <a:r>
              <a:rPr lang="en-US" sz="4000" dirty="0" err="1" smtClean="0">
                <a:latin typeface="Arial" panose="020B0604020202020204" pitchFamily="34" charset="0"/>
                <a:cs typeface="Arial" panose="020B0604020202020204" pitchFamily="34" charset="0"/>
              </a:rPr>
              <a:t>mà</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hai góc này ở vị trí so le trong nên Ax // By (Dấu hiệu nhận biết hai đường thẳng song song</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30531" y="6827097"/>
            <a:ext cx="1714443" cy="270169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wipe(left)">
                                      <p:cBhvr>
                                        <p:cTn id="18" dur="500"/>
                                        <p:tgtEl>
                                          <p:spTgt spid="2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Effect transition="in" filter="wipe(left)">
                                      <p:cBhvr>
                                        <p:cTn id="23" dur="500"/>
                                        <p:tgtEl>
                                          <p:spTgt spid="2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25">
                                            <p:txEl>
                                              <p:pRg st="2" end="2"/>
                                            </p:txEl>
                                          </p:spTgt>
                                        </p:tgtEl>
                                        <p:attrNameLst>
                                          <p:attrName>style.visibility</p:attrName>
                                        </p:attrNameLst>
                                      </p:cBhvr>
                                      <p:to>
                                        <p:strVal val="visible"/>
                                      </p:to>
                                    </p:set>
                                    <p:anim calcmode="lin" valueType="num">
                                      <p:cBhvr additive="base">
                                        <p:cTn id="28" dur="500"/>
                                        <p:tgtEl>
                                          <p:spTgt spid="25">
                                            <p:txEl>
                                              <p:pRg st="2" end="2"/>
                                            </p:txEl>
                                          </p:spTgt>
                                        </p:tgtEl>
                                        <p:attrNameLst>
                                          <p:attrName>ppt_x</p:attrName>
                                        </p:attrNameLst>
                                      </p:cBhvr>
                                      <p:tavLst>
                                        <p:tav tm="0">
                                          <p:val>
                                            <p:strVal val="#ppt_x-#ppt_w*1.125000"/>
                                          </p:val>
                                        </p:tav>
                                        <p:tav tm="100000">
                                          <p:val>
                                            <p:strVal val="#ppt_x"/>
                                          </p:val>
                                        </p:tav>
                                      </p:tavLst>
                                    </p:anim>
                                    <p:animEffect transition="in" filter="wipe(right)">
                                      <p:cBhvr>
                                        <p:cTn id="29" dur="500"/>
                                        <p:tgtEl>
                                          <p:spTgt spid="2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582BF"/>
        </a:solidFill>
        <a:effectLst/>
      </p:bgPr>
    </p:bg>
    <p:spTree>
      <p:nvGrpSpPr>
        <p:cNvPr id="1" name=""/>
        <p:cNvGrpSpPr/>
        <p:nvPr/>
      </p:nvGrpSpPr>
      <p:grpSpPr>
        <a:xfrm>
          <a:off x="0" y="0"/>
          <a:ext cx="0" cy="0"/>
          <a:chOff x="0" y="0"/>
          <a:chExt cx="0" cy="0"/>
        </a:xfrm>
      </p:grpSpPr>
      <p:grpSp>
        <p:nvGrpSpPr>
          <p:cNvPr id="14" name="Group 3"/>
          <p:cNvGrpSpPr/>
          <p:nvPr/>
        </p:nvGrpSpPr>
        <p:grpSpPr>
          <a:xfrm>
            <a:off x="1028700" y="1104900"/>
            <a:ext cx="16230600" cy="8000999"/>
            <a:chOff x="0" y="0"/>
            <a:chExt cx="8732589" cy="3121302"/>
          </a:xfrm>
        </p:grpSpPr>
        <p:sp>
          <p:nvSpPr>
            <p:cNvPr id="15" name="Freeform 4"/>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rgbClr val="FFFFFF"/>
            </a:solidFill>
          </p:spPr>
        </p:sp>
      </p:grpSp>
      <p:pic>
        <p:nvPicPr>
          <p:cNvPr id="11" name="Picture 11"/>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flipH="1">
            <a:off x="0" y="-15240"/>
            <a:ext cx="2764675" cy="4953002"/>
          </a:xfrm>
          <a:prstGeom prst="rect">
            <a:avLst/>
          </a:prstGeom>
          <a:ln>
            <a:noFill/>
          </a:ln>
          <a:effectLst>
            <a:outerShdw blurRad="190500" algn="tl" rotWithShape="0">
              <a:srgbClr val="000000">
                <a:alpha val="70000"/>
              </a:srgbClr>
            </a:outerShdw>
          </a:effectLst>
        </p:spPr>
      </p:pic>
      <p:pic>
        <p:nvPicPr>
          <p:cNvPr id="12" name="Picture 12"/>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20717379">
            <a:off x="15061906" y="8546984"/>
            <a:ext cx="2794586" cy="1117835"/>
          </a:xfrm>
          <a:prstGeom prst="rect">
            <a:avLst/>
          </a:prstGeom>
          <a:ln>
            <a:noFill/>
          </a:ln>
          <a:effectLst>
            <a:outerShdw blurRad="190500" algn="tl" rotWithShape="0">
              <a:srgbClr val="000000">
                <a:alpha val="70000"/>
              </a:srgbClr>
            </a:outerShdw>
          </a:effectLst>
        </p:spPr>
      </p:pic>
      <p:sp>
        <p:nvSpPr>
          <p:cNvPr id="16" name="Round Same Side Corner Rectangle 15"/>
          <p:cNvSpPr/>
          <p:nvPr/>
        </p:nvSpPr>
        <p:spPr>
          <a:xfrm flipV="1">
            <a:off x="10820400" y="1102360"/>
            <a:ext cx="5638800" cy="1113658"/>
          </a:xfrm>
          <a:prstGeom prst="round2SameRect">
            <a:avLst>
              <a:gd name="adj1" fmla="val 40387"/>
              <a:gd name="adj2" fmla="val 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125200" y="1301618"/>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3.31 (SGK - tr58)</a:t>
            </a:r>
            <a:endParaRPr lang="en-US" sz="40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2359051" y="1447536"/>
            <a:ext cx="9580880" cy="747897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Hình 3.49. Chứng minh rằng</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d // </a:t>
            </a:r>
            <a:r>
              <a:rPr lang="vi-VN" sz="4000" dirty="0" smtClean="0">
                <a:latin typeface="Arial" panose="020B0604020202020204" pitchFamily="34" charset="0"/>
                <a:cs typeface="Arial" panose="020B0604020202020204" pitchFamily="34" charset="0"/>
              </a:rPr>
              <a:t>BC</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d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AH</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Trong các kết luận trên, kết luận nào được suy ra từ tính chất của hai đường thẳng song song, kết luận nào được suy ra từ dấu hiệu nhận biết hai đường thẳng song song?</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a:off x="12092331" y="3877069"/>
            <a:ext cx="4943246" cy="3349122"/>
          </a:xfrm>
          <a:prstGeom prst="rect">
            <a:avLst/>
          </a:prstGeom>
        </p:spPr>
      </p:pic>
    </p:spTree>
    <p:extLst>
      <p:ext uri="{BB962C8B-B14F-4D97-AF65-F5344CB8AC3E}">
        <p14:creationId xmlns:p14="http://schemas.microsoft.com/office/powerpoint/2010/main" val="41289063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1600200" y="1028700"/>
            <a:ext cx="15240000" cy="8438201"/>
            <a:chOff x="0" y="0"/>
            <a:chExt cx="7457039" cy="1526168"/>
          </a:xfrm>
        </p:grpSpPr>
        <p:sp>
          <p:nvSpPr>
            <p:cNvPr id="5" name="Freeform 5"/>
            <p:cNvSpPr/>
            <p:nvPr/>
          </p:nvSpPr>
          <p:spPr>
            <a:xfrm>
              <a:off x="0" y="0"/>
              <a:ext cx="7457039" cy="1526168"/>
            </a:xfrm>
            <a:custGeom>
              <a:avLst/>
              <a:gdLst/>
              <a:ahLst/>
              <a:cxnLst/>
              <a:rect l="l" t="t" r="r" b="b"/>
              <a:pathLst>
                <a:path w="7457039" h="1526168">
                  <a:moveTo>
                    <a:pt x="7332579" y="1526168"/>
                  </a:moveTo>
                  <a:lnTo>
                    <a:pt x="124460" y="1526168"/>
                  </a:lnTo>
                  <a:cubicBezTo>
                    <a:pt x="55880" y="1526168"/>
                    <a:pt x="0" y="1470288"/>
                    <a:pt x="0" y="1401708"/>
                  </a:cubicBezTo>
                  <a:lnTo>
                    <a:pt x="0" y="124460"/>
                  </a:lnTo>
                  <a:cubicBezTo>
                    <a:pt x="0" y="55880"/>
                    <a:pt x="55880" y="0"/>
                    <a:pt x="124460" y="0"/>
                  </a:cubicBezTo>
                  <a:lnTo>
                    <a:pt x="7332579" y="0"/>
                  </a:lnTo>
                  <a:cubicBezTo>
                    <a:pt x="7401159" y="0"/>
                    <a:pt x="7457039" y="55880"/>
                    <a:pt x="7457039" y="124460"/>
                  </a:cubicBezTo>
                  <a:lnTo>
                    <a:pt x="7457039" y="1401708"/>
                  </a:lnTo>
                  <a:cubicBezTo>
                    <a:pt x="7457039" y="1470288"/>
                    <a:pt x="7401159" y="1526168"/>
                    <a:pt x="7332579" y="1526168"/>
                  </a:cubicBezTo>
                  <a:close/>
                </a:path>
              </a:pathLst>
            </a:custGeom>
            <a:solidFill>
              <a:srgbClr val="FFFFFF"/>
            </a:solidFill>
          </p:spPr>
        </p:sp>
      </p:grpSp>
      <p:pic>
        <p:nvPicPr>
          <p:cNvPr id="7" name="Picture 7"/>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094314">
            <a:off x="26699" y="6555396"/>
            <a:ext cx="2058691" cy="2120374"/>
          </a:xfrm>
          <a:prstGeom prst="rect">
            <a:avLst/>
          </a:prstGeom>
        </p:spPr>
      </p:pic>
      <p:pic>
        <p:nvPicPr>
          <p:cNvPr id="8" name="Picture 8"/>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437902">
            <a:off x="15990901" y="221763"/>
            <a:ext cx="2536797" cy="2296955"/>
          </a:xfrm>
          <a:prstGeom prst="rect">
            <a:avLst/>
          </a:prstGeom>
        </p:spPr>
      </p:pic>
      <p:pic>
        <p:nvPicPr>
          <p:cNvPr id="10" name="Picture 1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rot="977776">
            <a:off x="1276583" y="209290"/>
            <a:ext cx="1511985" cy="1788369"/>
          </a:xfrm>
          <a:prstGeom prst="rect">
            <a:avLst/>
          </a:prstGeom>
        </p:spPr>
      </p:pic>
      <p:grpSp>
        <p:nvGrpSpPr>
          <p:cNvPr id="13" name="Group 13"/>
          <p:cNvGrpSpPr/>
          <p:nvPr/>
        </p:nvGrpSpPr>
        <p:grpSpPr>
          <a:xfrm>
            <a:off x="0" y="9466902"/>
            <a:ext cx="18288000" cy="820098"/>
            <a:chOff x="0" y="0"/>
            <a:chExt cx="6555032" cy="293951"/>
          </a:xfrm>
        </p:grpSpPr>
        <p:sp>
          <p:nvSpPr>
            <p:cNvPr id="14" name="Freeform 14"/>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2"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95600" y="1335670"/>
            <a:ext cx="2514600" cy="1676400"/>
          </a:xfrm>
          <a:prstGeom prst="rect">
            <a:avLst/>
          </a:prstGeom>
        </p:spPr>
      </p:pic>
      <p:sp>
        <p:nvSpPr>
          <p:cNvPr id="3" name="TextBox 2"/>
          <p:cNvSpPr txBox="1"/>
          <p:nvPr/>
        </p:nvSpPr>
        <p:spPr>
          <a:xfrm>
            <a:off x="2642811" y="1679930"/>
            <a:ext cx="2943978"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012597" y="3477441"/>
                <a:ext cx="14704978" cy="5989460"/>
              </a:xfrm>
              <a:prstGeom prst="rect">
                <a:avLst/>
              </a:prstGeom>
            </p:spPr>
            <p:txBody>
              <a:bodyPr wrap="square">
                <a:spAutoFit/>
              </a:bodyPr>
              <a:lstStyle/>
              <a:p>
                <a:pPr algn="just">
                  <a:lnSpc>
                    <a:spcPct val="150000"/>
                  </a:lnSpc>
                  <a:spcAft>
                    <a:spcPts val="1200"/>
                  </a:spcAft>
                </a:pPr>
                <a:r>
                  <a:rPr lang="en-US" sz="4000" dirty="0">
                    <a:latin typeface="Arial" panose="020B0604020202020204" pitchFamily="34" charset="0"/>
                    <a:ea typeface="Calibri" panose="020F0502020204030204" pitchFamily="34" charset="0"/>
                    <a:cs typeface="Arial" panose="020B0604020202020204" pitchFamily="34" charset="0"/>
                  </a:rPr>
                  <a:t>a)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𝑑𝐴𝐶</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i="1">
                            <a:effectLst/>
                            <a:latin typeface="Cambria Math"/>
                            <a:ea typeface="Calibri" panose="020F0502020204030204" pitchFamily="34" charset="0"/>
                            <a:cs typeface="Times New Roman" panose="02020603050405020304" pitchFamily="18" charset="0"/>
                          </a:rPr>
                        </m:ctrlPr>
                      </m:accPr>
                      <m:e>
                        <m:r>
                          <a:rPr lang="en-US" sz="4000" i="1">
                            <a:effectLst/>
                            <a:latin typeface="Cambria Math" panose="02040503050406030204" pitchFamily="18" charset="0"/>
                            <a:ea typeface="Calibri" panose="020F0502020204030204" pitchFamily="34" charset="0"/>
                            <a:cs typeface="Times New Roman" panose="02020603050405020304" pitchFamily="18" charset="0"/>
                          </a:rPr>
                          <m:t>𝐵𝐶𝐴</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ở </a:t>
                </a:r>
                <a:r>
                  <a:rPr lang="en-US" sz="4000" dirty="0" err="1">
                    <a:effectLst/>
                    <a:latin typeface="Arial" panose="020B0604020202020204" pitchFamily="34" charset="0"/>
                    <a:ea typeface="Calibri" panose="020F0502020204030204" pitchFamily="34" charset="0"/>
                    <a:cs typeface="Arial" panose="020B0604020202020204" pitchFamily="34" charset="0"/>
                  </a:rPr>
                  <a:t>vị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trí</a:t>
                </a:r>
                <a:r>
                  <a:rPr lang="en-US" sz="4000" dirty="0">
                    <a:effectLst/>
                    <a:latin typeface="Arial" panose="020B0604020202020204" pitchFamily="34" charset="0"/>
                    <a:ea typeface="Calibri" panose="020F0502020204030204" pitchFamily="34" charset="0"/>
                    <a:cs typeface="Arial" panose="020B0604020202020204" pitchFamily="34" charset="0"/>
                  </a:rPr>
                  <a:t> so le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b)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BC</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AH</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d</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AH</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Kết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luận</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dấu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hiệu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luận</a:t>
                </a:r>
                <a:r>
                  <a:rPr lang="en-US" sz="4000" dirty="0">
                    <a:effectLst/>
                    <a:latin typeface="Arial" panose="020B0604020202020204" pitchFamily="34" charset="0"/>
                    <a:ea typeface="Calibri" panose="020F0502020204030204" pitchFamily="34" charset="0"/>
                    <a:cs typeface="Arial" panose="020B0604020202020204" pitchFamily="34" charset="0"/>
                  </a:rPr>
                  <a:t> b)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2012597" y="3477441"/>
                <a:ext cx="14704978" cy="5989460"/>
              </a:xfrm>
              <a:prstGeom prst="rect">
                <a:avLst/>
              </a:prstGeom>
              <a:blipFill rotWithShape="0">
                <a:blip r:embed="rId11"/>
                <a:stretch>
                  <a:fillRect l="-1451" r="-1493" b="-1526"/>
                </a:stretch>
              </a:blipFill>
            </p:spPr>
            <p:txBody>
              <a:bodyPr/>
              <a:lstStyle/>
              <a:p>
                <a:r>
                  <a:rPr lang="en-US">
                    <a:noFill/>
                  </a:rPr>
                  <a:t> </a:t>
                </a:r>
              </a:p>
            </p:txBody>
          </p:sp>
        </mc:Fallback>
      </mc:AlternateContent>
      <p:pic>
        <p:nvPicPr>
          <p:cNvPr id="15" name="Picture 14"/>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a:ext>
            </a:extLst>
          </a:blip>
          <a:stretch>
            <a:fillRect/>
          </a:stretch>
        </p:blipFill>
        <p:spPr>
          <a:xfrm>
            <a:off x="9648911" y="1028699"/>
            <a:ext cx="4000113" cy="2710135"/>
          </a:xfrm>
          <a:prstGeom prst="rect">
            <a:avLst/>
          </a:prstGeom>
        </p:spPr>
      </p:pic>
    </p:spTree>
    <p:extLst>
      <p:ext uri="{BB962C8B-B14F-4D97-AF65-F5344CB8AC3E}">
        <p14:creationId xmlns:p14="http://schemas.microsoft.com/office/powerpoint/2010/main" val="584486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barn(inVertical)">
                                      <p:cBhvr>
                                        <p:cTn id="29" dur="500"/>
                                        <p:tgtEl>
                                          <p:spTgt spid="1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animEffect transition="in" filter="fade">
                                      <p:cBhvr>
                                        <p:cTn id="34" dur="500"/>
                                        <p:tgtEl>
                                          <p:spTgt spid="12">
                                            <p:txEl>
                                              <p:pRg st="2" end="2"/>
                                            </p:txEl>
                                          </p:spTgt>
                                        </p:tgtEl>
                                      </p:cBhvr>
                                    </p:animEffect>
                                    <p:anim calcmode="lin" valueType="num">
                                      <p:cBhvr>
                                        <p:cTn id="3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2" name="Group 2"/>
          <p:cNvGrpSpPr/>
          <p:nvPr/>
        </p:nvGrpSpPr>
        <p:grpSpPr>
          <a:xfrm>
            <a:off x="1396358" y="3077523"/>
            <a:ext cx="4448774" cy="5288494"/>
            <a:chOff x="0" y="0"/>
            <a:chExt cx="2393585" cy="2845382"/>
          </a:xfrm>
        </p:grpSpPr>
        <p:sp>
          <p:nvSpPr>
            <p:cNvPr id="3" name="Freeform 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7" name="Group 7"/>
          <p:cNvGrpSpPr/>
          <p:nvPr/>
        </p:nvGrpSpPr>
        <p:grpSpPr>
          <a:xfrm>
            <a:off x="6466359" y="3077523"/>
            <a:ext cx="5355280" cy="5288494"/>
            <a:chOff x="0" y="0"/>
            <a:chExt cx="2393585" cy="2845382"/>
          </a:xfrm>
        </p:grpSpPr>
        <p:sp>
          <p:nvSpPr>
            <p:cNvPr id="8" name="Freeform 8"/>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grpSp>
        <p:nvGrpSpPr>
          <p:cNvPr id="12" name="Group 12"/>
          <p:cNvGrpSpPr/>
          <p:nvPr/>
        </p:nvGrpSpPr>
        <p:grpSpPr>
          <a:xfrm>
            <a:off x="12367913" y="3077523"/>
            <a:ext cx="4448774" cy="5288494"/>
            <a:chOff x="0" y="0"/>
            <a:chExt cx="2393585" cy="2845382"/>
          </a:xfrm>
        </p:grpSpPr>
        <p:sp>
          <p:nvSpPr>
            <p:cNvPr id="13" name="Freeform 13"/>
            <p:cNvSpPr/>
            <p:nvPr/>
          </p:nvSpPr>
          <p:spPr>
            <a:xfrm>
              <a:off x="0" y="0"/>
              <a:ext cx="2393585" cy="2845382"/>
            </a:xfrm>
            <a:custGeom>
              <a:avLst/>
              <a:gdLst/>
              <a:ahLst/>
              <a:cxnLst/>
              <a:rect l="l" t="t" r="r" b="b"/>
              <a:pathLst>
                <a:path w="2393585" h="2845382">
                  <a:moveTo>
                    <a:pt x="2269125" y="2845382"/>
                  </a:moveTo>
                  <a:lnTo>
                    <a:pt x="124460" y="2845382"/>
                  </a:lnTo>
                  <a:cubicBezTo>
                    <a:pt x="55880" y="2845382"/>
                    <a:pt x="0" y="2789502"/>
                    <a:pt x="0" y="2720922"/>
                  </a:cubicBezTo>
                  <a:lnTo>
                    <a:pt x="0" y="124460"/>
                  </a:lnTo>
                  <a:cubicBezTo>
                    <a:pt x="0" y="55880"/>
                    <a:pt x="55880" y="0"/>
                    <a:pt x="124460" y="0"/>
                  </a:cubicBezTo>
                  <a:lnTo>
                    <a:pt x="2269125" y="0"/>
                  </a:lnTo>
                  <a:cubicBezTo>
                    <a:pt x="2337705" y="0"/>
                    <a:pt x="2393585" y="55880"/>
                    <a:pt x="2393585" y="124460"/>
                  </a:cubicBezTo>
                  <a:lnTo>
                    <a:pt x="2393585" y="2720922"/>
                  </a:lnTo>
                  <a:cubicBezTo>
                    <a:pt x="2393585" y="2789502"/>
                    <a:pt x="2337705" y="2845382"/>
                    <a:pt x="2269125" y="2845382"/>
                  </a:cubicBezTo>
                  <a:close/>
                </a:path>
              </a:pathLst>
            </a:custGeom>
            <a:solidFill>
              <a:srgbClr val="FFFFFF"/>
            </a:solidFill>
          </p:spPr>
        </p:sp>
      </p:grpSp>
      <p:sp>
        <p:nvSpPr>
          <p:cNvPr id="17" name="TextBox 17"/>
          <p:cNvSpPr txBox="1"/>
          <p:nvPr/>
        </p:nvSpPr>
        <p:spPr>
          <a:xfrm>
            <a:off x="3003322" y="1411903"/>
            <a:ext cx="12281355" cy="915764"/>
          </a:xfrm>
          <a:prstGeom prst="rect">
            <a:avLst/>
          </a:prstGeom>
        </p:spPr>
        <p:txBody>
          <a:bodyPr lIns="0" tIns="0" rIns="0" bIns="0" rtlCol="0" anchor="t">
            <a:spAutoFit/>
          </a:bodyPr>
          <a:lstStyle/>
          <a:p>
            <a:pPr algn="ctr">
              <a:lnSpc>
                <a:spcPts val="7679"/>
              </a:lnSpc>
            </a:pPr>
            <a:r>
              <a:rPr lang="en-US" sz="6000" b="1" dirty="0" smtClean="0">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3003322" y="3219946"/>
            <a:ext cx="1102802" cy="1135845"/>
          </a:xfrm>
          <a:prstGeom prst="rect">
            <a:avLst/>
          </a:prstGeom>
        </p:spPr>
      </p:pic>
      <p:pic>
        <p:nvPicPr>
          <p:cNvPr id="19" name="Picture 19"/>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8549770" y="3228221"/>
            <a:ext cx="1188456" cy="1203777"/>
          </a:xfrm>
          <a:prstGeom prst="rect">
            <a:avLst/>
          </a:prstGeom>
        </p:spPr>
      </p:pic>
      <p:pic>
        <p:nvPicPr>
          <p:cNvPr id="20" name="Picture 2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rot="-344768" flipH="1">
            <a:off x="13681472" y="3303508"/>
            <a:ext cx="1555575" cy="1029508"/>
          </a:xfrm>
          <a:prstGeom prst="rect">
            <a:avLst/>
          </a:prstGeom>
        </p:spPr>
      </p:pic>
      <p:grpSp>
        <p:nvGrpSpPr>
          <p:cNvPr id="22" name="Group 22"/>
          <p:cNvGrpSpPr/>
          <p:nvPr/>
        </p:nvGrpSpPr>
        <p:grpSpPr>
          <a:xfrm>
            <a:off x="0" y="9466902"/>
            <a:ext cx="18288000" cy="820098"/>
            <a:chOff x="0" y="0"/>
            <a:chExt cx="6555032" cy="293951"/>
          </a:xfrm>
        </p:grpSpPr>
        <p:sp>
          <p:nvSpPr>
            <p:cNvPr id="23" name="Freeform 23"/>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sp>
        <p:nvSpPr>
          <p:cNvPr id="25" name="TextBox 24"/>
          <p:cNvSpPr txBox="1"/>
          <p:nvPr/>
        </p:nvSpPr>
        <p:spPr>
          <a:xfrm>
            <a:off x="1574479" y="4466039"/>
            <a:ext cx="4092532" cy="182492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26" name="Rectangle 25"/>
          <p:cNvSpPr/>
          <p:nvPr/>
        </p:nvSpPr>
        <p:spPr>
          <a:xfrm>
            <a:off x="6466358" y="4483819"/>
            <a:ext cx="5355281" cy="2748253"/>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7" name="Rectangle 26"/>
          <p:cNvSpPr/>
          <p:nvPr/>
        </p:nvSpPr>
        <p:spPr>
          <a:xfrm>
            <a:off x="12898347" y="4559001"/>
            <a:ext cx="3387906" cy="2748253"/>
          </a:xfrm>
          <a:prstGeom prst="rect">
            <a:avLst/>
          </a:prstGeom>
        </p:spPr>
        <p:txBody>
          <a:bodyPr wrap="square">
            <a:spAutoFit/>
          </a:bodyPr>
          <a:lstStyle/>
          <a:p>
            <a:pPr algn="ctr">
              <a:lnSpc>
                <a:spcPct val="150000"/>
              </a:lnSpc>
            </a:pPr>
            <a:r>
              <a:rPr lang="vi-VN" sz="4000" dirty="0" smtClean="0">
                <a:latin typeface="Arial" panose="020B0604020202020204" pitchFamily="34" charset="0"/>
                <a:cs typeface="Arial" panose="020B0604020202020204" pitchFamily="34" charset="0"/>
              </a:rPr>
              <a:t>Chuẩn </a:t>
            </a:r>
            <a:r>
              <a:rPr lang="vi-VN" sz="4000" dirty="0">
                <a:latin typeface="Arial" panose="020B0604020202020204" pitchFamily="34" charset="0"/>
                <a:cs typeface="Arial" panose="020B0604020202020204" pitchFamily="34" charset="0"/>
              </a:rPr>
              <a:t>bị bài </a:t>
            </a:r>
            <a:endParaRPr lang="en-US" sz="4000" dirty="0" smtClean="0">
              <a:latin typeface="Arial" panose="020B0604020202020204" pitchFamily="34" charset="0"/>
              <a:cs typeface="Arial" panose="020B0604020202020204" pitchFamily="34" charset="0"/>
            </a:endParaRPr>
          </a:p>
          <a:p>
            <a:pPr algn="ctr">
              <a:lnSpc>
                <a:spcPct val="150000"/>
              </a:lnSpc>
            </a:pPr>
            <a:r>
              <a:rPr lang="vi-VN" sz="4000" dirty="0" smtClean="0">
                <a:latin typeface="Arial" panose="020B0604020202020204" pitchFamily="34" charset="0"/>
                <a:cs typeface="Arial" panose="020B0604020202020204" pitchFamily="34" charset="0"/>
              </a:rPr>
              <a:t>“</a:t>
            </a:r>
            <a:r>
              <a:rPr lang="vi-VN" sz="4000" b="1" dirty="0">
                <a:latin typeface="Arial" panose="020B0604020202020204" pitchFamily="34" charset="0"/>
                <a:cs typeface="Arial" panose="020B0604020202020204" pitchFamily="34" charset="0"/>
              </a:rPr>
              <a:t>Bài tập cuối chương III</a:t>
            </a:r>
            <a:r>
              <a:rPr lang="vi-VN"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strVal val="#ppt_w+.3"/>
                                          </p:val>
                                        </p:tav>
                                        <p:tav tm="100000">
                                          <p:val>
                                            <p:strVal val="#ppt_w"/>
                                          </p:val>
                                        </p:tav>
                                      </p:tavLst>
                                    </p:anim>
                                    <p:anim calcmode="lin" valueType="num">
                                      <p:cBhvr>
                                        <p:cTn id="22" dur="500" fill="hold"/>
                                        <p:tgtEl>
                                          <p:spTgt spid="19"/>
                                        </p:tgtEl>
                                        <p:attrNameLst>
                                          <p:attrName>ppt_h</p:attrName>
                                        </p:attrNameLst>
                                      </p:cBhvr>
                                      <p:tavLst>
                                        <p:tav tm="0">
                                          <p:val>
                                            <p:strVal val="#ppt_h"/>
                                          </p:val>
                                        </p:tav>
                                        <p:tav tm="100000">
                                          <p:val>
                                            <p:strVal val="#ppt_h"/>
                                          </p:val>
                                        </p:tav>
                                      </p:tavLst>
                                    </p:anim>
                                    <p:animEffect transition="in" filter="fade">
                                      <p:cBhvr>
                                        <p:cTn id="23" dur="500"/>
                                        <p:tgtEl>
                                          <p:spTgt spid="19"/>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3"/>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ppt_w+.3"/>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C2EE"/>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flipH="1">
            <a:off x="304800" y="266700"/>
            <a:ext cx="3180019" cy="3018127"/>
          </a:xfrm>
          <a:prstGeom prst="rect">
            <a:avLst/>
          </a:prstGeom>
        </p:spPr>
      </p:pic>
      <p:sp>
        <p:nvSpPr>
          <p:cNvPr id="25" name="TextBox 24"/>
          <p:cNvSpPr txBox="1"/>
          <p:nvPr/>
        </p:nvSpPr>
        <p:spPr>
          <a:xfrm>
            <a:off x="1894809" y="2552700"/>
            <a:ext cx="14325600"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LẮNG NGHE BÀI GIẢNG!</a:t>
            </a:r>
            <a:endParaRPr lang="en-US" sz="8000" b="1" dirty="0">
              <a:latin typeface="Arial" panose="020B0604020202020204" pitchFamily="34" charset="0"/>
              <a:cs typeface="Arial" panose="020B0604020202020204" pitchFamily="34" charset="0"/>
            </a:endParaRPr>
          </a:p>
        </p:txBody>
      </p:sp>
      <p:pic>
        <p:nvPicPr>
          <p:cNvPr id="26" name="Picture 17"/>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15316200" y="6743700"/>
            <a:ext cx="2525080" cy="2942358"/>
          </a:xfrm>
          <a:prstGeom prst="rect">
            <a:avLst/>
          </a:prstGeom>
        </p:spPr>
      </p:pic>
      <p:pic>
        <p:nvPicPr>
          <p:cNvPr id="27" name="Picture 20"/>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a:off x="14782800" y="843749"/>
            <a:ext cx="2289600" cy="2607205"/>
          </a:xfrm>
          <a:prstGeom prst="rect">
            <a:avLst/>
          </a:prstGeom>
        </p:spPr>
      </p:pic>
      <p:pic>
        <p:nvPicPr>
          <p:cNvPr id="28" name="Picture 19"/>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a:stretch>
            <a:fillRect/>
          </a:stretch>
        </p:blipFill>
        <p:spPr>
          <a:xfrm rot="19168934" flipH="1">
            <a:off x="2786827" y="6340493"/>
            <a:ext cx="2743200" cy="2788834"/>
          </a:xfrm>
          <a:prstGeom prst="rect">
            <a:avLst/>
          </a:prstGeom>
        </p:spPr>
      </p:pic>
    </p:spTree>
    <p:extLst>
      <p:ext uri="{BB962C8B-B14F-4D97-AF65-F5344CB8AC3E}">
        <p14:creationId xmlns:p14="http://schemas.microsoft.com/office/powerpoint/2010/main" val="25906054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2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2700000">
            <a:off x="15263544" y="5231049"/>
            <a:ext cx="4658441" cy="4798020"/>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1358121">
            <a:off x="-34227" y="-616070"/>
            <a:ext cx="2692032" cy="2736816"/>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34149" y="516936"/>
            <a:ext cx="1828800" cy="1880803"/>
          </a:xfrm>
          <a:prstGeom prst="rect">
            <a:avLst/>
          </a:prstGeom>
        </p:spPr>
      </p:pic>
      <p:sp>
        <p:nvSpPr>
          <p:cNvPr id="9" name="TextBox 8"/>
          <p:cNvSpPr txBox="1"/>
          <p:nvPr/>
        </p:nvSpPr>
        <p:spPr>
          <a:xfrm>
            <a:off x="5867400" y="1174589"/>
            <a:ext cx="7620000" cy="1015663"/>
          </a:xfrm>
          <a:prstGeom prst="rect">
            <a:avLst/>
          </a:prstGeom>
          <a:noFill/>
        </p:spPr>
        <p:txBody>
          <a:bodyPr wrap="square" rtlCol="0">
            <a:spAutoFit/>
          </a:bodyPr>
          <a:lstStyle/>
          <a:p>
            <a:pPr algn="ctr"/>
            <a:r>
              <a:rPr lang="en-US" sz="6000" b="1" dirty="0" smtClean="0">
                <a:latin typeface="Arial" panose="020B0604020202020204" pitchFamily="34" charset="0"/>
                <a:cs typeface="Arial" panose="020B0604020202020204" pitchFamily="34" charset="0"/>
              </a:rPr>
              <a:t>Ai </a:t>
            </a:r>
            <a:r>
              <a:rPr lang="en-US" sz="6000" b="1" dirty="0" err="1" smtClean="0">
                <a:latin typeface="Arial" panose="020B0604020202020204" pitchFamily="34" charset="0"/>
                <a:cs typeface="Arial" panose="020B0604020202020204" pitchFamily="34" charset="0"/>
              </a:rPr>
              <a:t>nhớ</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bài</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lâu</a:t>
            </a:r>
            <a:r>
              <a:rPr lang="en-US" sz="6000" b="1" dirty="0" smtClean="0">
                <a:latin typeface="Arial" panose="020B0604020202020204" pitchFamily="34" charset="0"/>
                <a:cs typeface="Arial" panose="020B0604020202020204" pitchFamily="34" charset="0"/>
              </a:rPr>
              <a:t> </a:t>
            </a:r>
            <a:r>
              <a:rPr lang="en-US" sz="6000" b="1" dirty="0" err="1" smtClean="0">
                <a:latin typeface="Arial" panose="020B0604020202020204" pitchFamily="34" charset="0"/>
                <a:cs typeface="Arial" panose="020B0604020202020204" pitchFamily="34" charset="0"/>
              </a:rPr>
              <a:t>hơn</a:t>
            </a:r>
            <a:r>
              <a:rPr lang="en-US" sz="6000" b="1" dirty="0" smtClean="0">
                <a:latin typeface="Arial" panose="020B0604020202020204" pitchFamily="34" charset="0"/>
                <a:cs typeface="Arial" panose="020B0604020202020204" pitchFamily="34" charset="0"/>
              </a:rPr>
              <a:t>?</a:t>
            </a:r>
            <a:endParaRPr lang="en-US" sz="6000" b="1" dirty="0">
              <a:latin typeface="Arial" panose="020B0604020202020204" pitchFamily="34" charset="0"/>
              <a:cs typeface="Arial" panose="020B0604020202020204" pitchFamily="34" charset="0"/>
            </a:endParaRPr>
          </a:p>
        </p:txBody>
      </p:sp>
      <p:sp>
        <p:nvSpPr>
          <p:cNvPr id="10" name="TextBox 9"/>
          <p:cNvSpPr txBox="1"/>
          <p:nvPr/>
        </p:nvSpPr>
        <p:spPr>
          <a:xfrm>
            <a:off x="3599018" y="2717663"/>
            <a:ext cx="12777451" cy="901593"/>
          </a:xfrm>
          <a:prstGeom prst="rect">
            <a:avLst/>
          </a:prstGeom>
          <a:noFill/>
        </p:spPr>
        <p:txBody>
          <a:bodyPr wrap="square" rtlCol="0">
            <a:spAutoFit/>
          </a:bodyPr>
          <a:lstStyle/>
          <a:p>
            <a:pPr algn="just">
              <a:lnSpc>
                <a:spcPct val="150000"/>
              </a:lnSpc>
            </a:pPr>
            <a:r>
              <a:rPr lang="en-US" sz="4000" i="1" dirty="0" err="1" smtClean="0">
                <a:latin typeface="Arial" panose="020B0604020202020204" pitchFamily="34" charset="0"/>
                <a:cs typeface="Arial" panose="020B0604020202020204" pitchFamily="34" charset="0"/>
              </a:rPr>
              <a:t>Em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hãy</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tính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chất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đường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thẳng</a:t>
            </a:r>
            <a:r>
              <a:rPr lang="en-US" sz="4000" i="1" dirty="0" smtClean="0">
                <a:latin typeface="Arial" panose="020B0604020202020204" pitchFamily="34" charset="0"/>
                <a:cs typeface="Arial" panose="020B0604020202020204" pitchFamily="34" charset="0"/>
              </a:rPr>
              <a:t> song </a:t>
            </a:r>
            <a:r>
              <a:rPr lang="en-US" sz="4000" i="1" dirty="0" err="1" smtClean="0">
                <a:latin typeface="Arial" panose="020B0604020202020204" pitchFamily="34" charset="0"/>
                <a:cs typeface="Arial" panose="020B0604020202020204" pitchFamily="34" charset="0"/>
              </a:rPr>
              <a:t>song</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24000" y="2543565"/>
            <a:ext cx="1749704" cy="1249788"/>
          </a:xfrm>
          <a:prstGeom prst="rect">
            <a:avLst/>
          </a:prstGeom>
        </p:spPr>
      </p:pic>
      <p:sp>
        <p:nvSpPr>
          <p:cNvPr id="12" name="Rectangle 11"/>
          <p:cNvSpPr/>
          <p:nvPr/>
        </p:nvSpPr>
        <p:spPr>
          <a:xfrm>
            <a:off x="855452" y="4227347"/>
            <a:ext cx="14269914" cy="4708981"/>
          </a:xfrm>
          <a:prstGeom prst="rect">
            <a:avLst/>
          </a:prstGeom>
        </p:spPr>
        <p:txBody>
          <a:bodyPr wrap="square">
            <a:spAutoFit/>
          </a:bodyPr>
          <a:lstStyle/>
          <a:p>
            <a:pPr algn="just">
              <a:lnSpc>
                <a:spcPct val="150000"/>
              </a:lnSpc>
            </a:pPr>
            <a:r>
              <a:rPr lang="vi-VN" sz="4000" b="1" dirty="0">
                <a:latin typeface="Arial" panose="020B0604020202020204" pitchFamily="34" charset="0"/>
                <a:cs typeface="Arial" panose="020B0604020202020204" pitchFamily="34" charset="0"/>
              </a:rPr>
              <a:t>Câu 1: </a:t>
            </a:r>
            <a:r>
              <a:rPr lang="vi-VN" sz="4000" dirty="0">
                <a:latin typeface="Arial" panose="020B0604020202020204" pitchFamily="34" charset="0"/>
                <a:cs typeface="Arial" panose="020B0604020202020204" pitchFamily="34" charset="0"/>
              </a:rPr>
              <a:t>Hãy điền vào ...?... để hoàn thành các định lí sau:</a:t>
            </a:r>
          </a:p>
          <a:p>
            <a:pPr algn="just">
              <a:lnSpc>
                <a:spcPct val="150000"/>
              </a:lnSpc>
            </a:pPr>
            <a:r>
              <a:rPr lang="vi-VN" sz="4000" dirty="0">
                <a:latin typeface="Arial" panose="020B0604020202020204" pitchFamily="34" charset="0"/>
                <a:cs typeface="Arial" panose="020B0604020202020204" pitchFamily="34" charset="0"/>
              </a:rPr>
              <a:t>a) Nếu một đường thẳng cắt hai đường thẳng sao cho có một cặp góc so le trong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thì hai đường thẳng đó song song.</a:t>
            </a:r>
          </a:p>
          <a:p>
            <a:pPr algn="just">
              <a:lnSpc>
                <a:spcPct val="150000"/>
              </a:lnSpc>
            </a:pPr>
            <a:r>
              <a:rPr lang="vi-VN" sz="4000" dirty="0">
                <a:latin typeface="Arial" panose="020B0604020202020204" pitchFamily="34" charset="0"/>
                <a:cs typeface="Arial" panose="020B0604020202020204" pitchFamily="34" charset="0"/>
              </a:rPr>
              <a:t>b) Nếu hai đường thẳng phân biệt cùng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với một đường thẳng thứ ba thì chúng song song với nhau.</a:t>
            </a:r>
          </a:p>
        </p:txBody>
      </p:sp>
      <p:sp>
        <p:nvSpPr>
          <p:cNvPr id="13" name="TextBox 12"/>
          <p:cNvSpPr txBox="1"/>
          <p:nvPr/>
        </p:nvSpPr>
        <p:spPr>
          <a:xfrm>
            <a:off x="5029200" y="5917726"/>
            <a:ext cx="2667000" cy="646331"/>
          </a:xfrm>
          <a:prstGeom prst="rect">
            <a:avLst/>
          </a:prstGeom>
          <a:noFill/>
        </p:spPr>
        <p:txBody>
          <a:bodyPr wrap="square" rtlCol="0">
            <a:spAutoFit/>
          </a:bodyPr>
          <a:lstStyle/>
          <a:p>
            <a:r>
              <a:rPr lang="en-US" sz="3600" dirty="0" err="1" smtClean="0">
                <a:solidFill>
                  <a:srgbClr val="C00000"/>
                </a:solidFill>
                <a:latin typeface="Arial" panose="020B0604020202020204" pitchFamily="34" charset="0"/>
                <a:cs typeface="Arial" panose="020B0604020202020204" pitchFamily="34" charset="0"/>
              </a:rPr>
              <a:t>bằng</a:t>
            </a:r>
            <a:r>
              <a:rPr lang="en-US" sz="3600" dirty="0" smtClean="0">
                <a:solidFill>
                  <a:srgbClr val="C00000"/>
                </a:solidFill>
                <a:latin typeface="Arial" panose="020B0604020202020204" pitchFamily="34" charset="0"/>
                <a:cs typeface="Arial" panose="020B0604020202020204" pitchFamily="34" charset="0"/>
              </a:rPr>
              <a:t> </a:t>
            </a:r>
            <a:r>
              <a:rPr lang="en-US" sz="3600" dirty="0" err="1" smtClean="0">
                <a:solidFill>
                  <a:srgbClr val="C00000"/>
                </a:solidFill>
                <a:latin typeface="Arial" panose="020B0604020202020204" pitchFamily="34" charset="0"/>
                <a:cs typeface="Arial" panose="020B0604020202020204" pitchFamily="34" charset="0"/>
              </a:rPr>
              <a:t>nhau</a:t>
            </a:r>
            <a:endParaRPr lang="en-US" sz="3600" dirty="0">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9677400" y="6824251"/>
            <a:ext cx="4873536" cy="646331"/>
          </a:xfrm>
          <a:prstGeom prst="rect">
            <a:avLst/>
          </a:prstGeom>
          <a:noFill/>
        </p:spPr>
        <p:txBody>
          <a:bodyPr wrap="square" rtlCol="0">
            <a:spAutoFit/>
          </a:bodyPr>
          <a:lstStyle/>
          <a:p>
            <a:r>
              <a:rPr lang="en-US" sz="3600" dirty="0" smtClean="0">
                <a:solidFill>
                  <a:srgbClr val="C00000"/>
                </a:solidFill>
                <a:latin typeface="Arial" panose="020B0604020202020204" pitchFamily="34" charset="0"/>
                <a:cs typeface="Arial" panose="020B0604020202020204" pitchFamily="34" charset="0"/>
              </a:rPr>
              <a:t>song song/ </a:t>
            </a:r>
            <a:r>
              <a:rPr lang="en-US" sz="3600" dirty="0" err="1" smtClean="0">
                <a:solidFill>
                  <a:srgbClr val="C00000"/>
                </a:solidFill>
                <a:latin typeface="Arial" panose="020B0604020202020204" pitchFamily="34" charset="0"/>
                <a:cs typeface="Arial" panose="020B0604020202020204" pitchFamily="34" charset="0"/>
              </a:rPr>
              <a:t>vuông</a:t>
            </a:r>
            <a:r>
              <a:rPr lang="en-US" sz="3600" dirty="0" smtClean="0">
                <a:solidFill>
                  <a:srgbClr val="C00000"/>
                </a:solidFill>
                <a:latin typeface="Arial" panose="020B0604020202020204" pitchFamily="34" charset="0"/>
                <a:cs typeface="Arial" panose="020B0604020202020204" pitchFamily="34" charset="0"/>
              </a:rPr>
              <a:t> </a:t>
            </a:r>
            <a:r>
              <a:rPr lang="en-US" sz="3600" dirty="0" err="1" smtClean="0">
                <a:solidFill>
                  <a:srgbClr val="C00000"/>
                </a:solidFill>
                <a:latin typeface="Arial" panose="020B0604020202020204" pitchFamily="34" charset="0"/>
                <a:cs typeface="Arial" panose="020B0604020202020204" pitchFamily="34" charset="0"/>
              </a:rPr>
              <a:t>góc</a:t>
            </a:r>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084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9F87"/>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C4F59"/>
            </a:solidFill>
          </p:spPr>
        </p:sp>
      </p:grpSp>
      <p:grpSp>
        <p:nvGrpSpPr>
          <p:cNvPr id="7" name="Group 7"/>
          <p:cNvGrpSpPr/>
          <p:nvPr/>
        </p:nvGrpSpPr>
        <p:grpSpPr>
          <a:xfrm>
            <a:off x="1028700" y="1104900"/>
            <a:ext cx="16230600" cy="7848600"/>
            <a:chOff x="0" y="0"/>
            <a:chExt cx="8732589" cy="2870189"/>
          </a:xfrm>
        </p:grpSpPr>
        <p:sp>
          <p:nvSpPr>
            <p:cNvPr id="8" name="Freeform 8"/>
            <p:cNvSpPr/>
            <p:nvPr/>
          </p:nvSpPr>
          <p:spPr>
            <a:xfrm>
              <a:off x="0" y="0"/>
              <a:ext cx="8732589" cy="2870189"/>
            </a:xfrm>
            <a:custGeom>
              <a:avLst/>
              <a:gdLst/>
              <a:ahLst/>
              <a:cxnLst/>
              <a:rect l="l" t="t" r="r" b="b"/>
              <a:pathLst>
                <a:path w="8732589" h="2870189">
                  <a:moveTo>
                    <a:pt x="8608130" y="2870189"/>
                  </a:moveTo>
                  <a:lnTo>
                    <a:pt x="124460" y="2870189"/>
                  </a:lnTo>
                  <a:cubicBezTo>
                    <a:pt x="55880" y="2870189"/>
                    <a:pt x="0" y="2814309"/>
                    <a:pt x="0" y="2745729"/>
                  </a:cubicBezTo>
                  <a:lnTo>
                    <a:pt x="0" y="124460"/>
                  </a:lnTo>
                  <a:cubicBezTo>
                    <a:pt x="0" y="55880"/>
                    <a:pt x="55880" y="0"/>
                    <a:pt x="124460" y="0"/>
                  </a:cubicBezTo>
                  <a:lnTo>
                    <a:pt x="8608130" y="0"/>
                  </a:lnTo>
                  <a:cubicBezTo>
                    <a:pt x="8676710" y="0"/>
                    <a:pt x="8732589" y="55880"/>
                    <a:pt x="8732589" y="124460"/>
                  </a:cubicBezTo>
                  <a:lnTo>
                    <a:pt x="8732589" y="2745729"/>
                  </a:lnTo>
                  <a:cubicBezTo>
                    <a:pt x="8732589" y="2814309"/>
                    <a:pt x="8676710" y="2870189"/>
                    <a:pt x="8608130" y="2870189"/>
                  </a:cubicBezTo>
                  <a:close/>
                </a:path>
              </a:pathLst>
            </a:custGeom>
            <a:solidFill>
              <a:srgbClr val="FFFFFF"/>
            </a:solidFill>
          </p:spPr>
        </p:sp>
      </p:grpSp>
      <p:pic>
        <p:nvPicPr>
          <p:cNvPr id="12" name="Picture 1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494793">
            <a:off x="413918" y="230391"/>
            <a:ext cx="1785475" cy="2712738"/>
          </a:xfrm>
          <a:prstGeom prst="rect">
            <a:avLst/>
          </a:prstGeom>
        </p:spPr>
      </p:pic>
      <p:pic>
        <p:nvPicPr>
          <p:cNvPr id="13" name="Picture 13"/>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507119">
            <a:off x="15749582" y="7342108"/>
            <a:ext cx="2147527" cy="2367014"/>
          </a:xfrm>
          <a:prstGeom prst="rect">
            <a:avLst/>
          </a:prstGeom>
        </p:spPr>
      </p:pic>
      <p:sp>
        <p:nvSpPr>
          <p:cNvPr id="14" name="Rectangle 13"/>
          <p:cNvSpPr/>
          <p:nvPr/>
        </p:nvSpPr>
        <p:spPr>
          <a:xfrm>
            <a:off x="2375801" y="1409700"/>
            <a:ext cx="6768199"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endParaRPr lang="en-US" sz="4000" dirty="0">
              <a:latin typeface="Arial" panose="020B0604020202020204" pitchFamily="34" charset="0"/>
              <a:cs typeface="Arial" panose="020B0604020202020204" pitchFamily="34" charset="0"/>
            </a:endParaRPr>
          </a:p>
        </p:txBody>
      </p:sp>
      <p:sp>
        <p:nvSpPr>
          <p:cNvPr id="15" name="Rectangle 14"/>
          <p:cNvSpPr/>
          <p:nvPr/>
        </p:nvSpPr>
        <p:spPr>
          <a:xfrm>
            <a:off x="2375801" y="2117586"/>
            <a:ext cx="13792200" cy="655564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thiết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a:t>
            </a:r>
          </a:p>
        </p:txBody>
      </p:sp>
      <p:sp>
        <p:nvSpPr>
          <p:cNvPr id="16" name="Oval 15"/>
          <p:cNvSpPr/>
          <p:nvPr/>
        </p:nvSpPr>
        <p:spPr>
          <a:xfrm>
            <a:off x="2133600" y="3106119"/>
            <a:ext cx="976999" cy="976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977776">
            <a:off x="15689781" y="627475"/>
            <a:ext cx="1533802" cy="1814174"/>
          </a:xfrm>
          <a:prstGeom prst="rect">
            <a:avLst/>
          </a:prstGeom>
        </p:spPr>
      </p:pic>
      <p:sp>
        <p:nvSpPr>
          <p:cNvPr id="13" name="Rectangle 12"/>
          <p:cNvSpPr/>
          <p:nvPr/>
        </p:nvSpPr>
        <p:spPr>
          <a:xfrm>
            <a:off x="2837180" y="1180619"/>
            <a:ext cx="4947188"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3: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2857500" y="5021766"/>
                <a:ext cx="12573000" cy="3858942"/>
              </a:xfrm>
              <a:prstGeom prst="rect">
                <a:avLst/>
              </a:prstGeom>
            </p:spPr>
            <p:txBody>
              <a:bodyPr wrap="square">
                <a:spAutoFit/>
              </a:bodyPr>
              <a:lstStyle/>
              <a:p>
                <a:pPr>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EFP</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MN</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PQ</m:t>
                    </m:r>
                  </m:oMath>
                </a14:m>
                <a:r>
                  <a:rPr lang="en-US" sz="4000" dirty="0">
                    <a:effectLst/>
                    <a:latin typeface="Arial" panose="020B0604020202020204" pitchFamily="34" charset="0"/>
                    <a:ea typeface="Calibri" panose="020F0502020204030204" pitchFamily="34" charset="0"/>
                    <a:cs typeface="Arial" panose="020B0604020202020204" pitchFamily="34" charset="0"/>
                  </a:rPr>
                  <a:t> song </a:t>
                </a:r>
                <a:r>
                  <a:rPr lang="en-US" sz="4000" dirty="0" err="1">
                    <a:effectLst/>
                    <a:latin typeface="Arial" panose="020B0604020202020204" pitchFamily="34" charset="0"/>
                    <a:ea typeface="Calibri" panose="020F0502020204030204" pitchFamily="34" charset="0"/>
                    <a:cs typeface="Arial" panose="020B0604020202020204" pitchFamily="34" charset="0"/>
                  </a:rPr>
                  <a:t>song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FEM</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MEF</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130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acc>
                      <m:accPr>
                        <m:chr m:val="̂"/>
                        <m:ctrlPr>
                          <a:rPr lang="en-US" sz="4000" i="1">
                            <a:effectLst/>
                            <a:latin typeface="Cambria Math"/>
                            <a:ea typeface="Calibri" panose="020F0502020204030204" pitchFamily="34" charset="0"/>
                            <a:cs typeface="Times New Roman" panose="02020603050405020304" pitchFamily="18" charset="0"/>
                          </a:rPr>
                        </m:ctrlPr>
                      </m:acc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NEF</m:t>
                        </m:r>
                      </m:e>
                    </m:acc>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a:ea typeface="Calibri" panose="020F0502020204030204" pitchFamily="34" charset="0"/>
                            <a:cs typeface="Times New Roman" panose="02020603050405020304" pitchFamily="18" charset="0"/>
                          </a:rPr>
                        </m:ctrlPr>
                      </m:sSupPr>
                      <m:e>
                        <m:r>
                          <a:rPr lang="en-US" sz="4000">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4000" dirty="0">
                    <a:effectLst/>
                    <a:latin typeface="Arial" panose="020B0604020202020204" pitchFamily="34" charset="0"/>
                    <a:ea typeface="Calibri" panose="020F0502020204030204" pitchFamily="34" charset="0"/>
                    <a:cs typeface="Arial" panose="020B0604020202020204" pitchFamily="34" charset="0"/>
                  </a:rPr>
                  <a:t>                               D. </a:t>
                </a:r>
                <a:r>
                  <a:rPr lang="en-US" sz="4000" dirty="0" err="1">
                    <a:effectLst/>
                    <a:latin typeface="Arial" panose="020B0604020202020204" pitchFamily="34" charset="0"/>
                    <a:ea typeface="Calibri" panose="020F0502020204030204" pitchFamily="34" charset="0"/>
                    <a:cs typeface="Arial" panose="020B0604020202020204" pitchFamily="34" charset="0"/>
                  </a:rPr>
                  <a:t>Cả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B</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C</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đúng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4" name="Rectangle 13"/>
              <p:cNvSpPr>
                <a:spLocks noRot="1" noChangeAspect="1" noMove="1" noResize="1" noEditPoints="1" noAdjustHandles="1" noChangeArrowheads="1" noChangeShapeType="1" noTextEdit="1"/>
              </p:cNvSpPr>
              <p:nvPr/>
            </p:nvSpPr>
            <p:spPr>
              <a:xfrm>
                <a:off x="2857500" y="5021766"/>
                <a:ext cx="12573000" cy="3858942"/>
              </a:xfrm>
              <a:prstGeom prst="rect">
                <a:avLst/>
              </a:prstGeom>
              <a:blipFill rotWithShape="0">
                <a:blip r:embed="rId4"/>
                <a:stretch>
                  <a:fillRect l="-1746" r="-388" b="-2686"/>
                </a:stretch>
              </a:blipFill>
            </p:spPr>
            <p:txBody>
              <a:bodyPr/>
              <a:lstStyle/>
              <a:p>
                <a:r>
                  <a:rPr lang="en-US">
                    <a:noFill/>
                  </a:rPr>
                  <a:t> </a:t>
                </a:r>
              </a:p>
            </p:txBody>
          </p:sp>
        </mc:Fallback>
      </mc:AlternateContent>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34000" y="1180619"/>
            <a:ext cx="8839200" cy="4198970"/>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08607" y="2904717"/>
            <a:ext cx="3423082" cy="68277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925800" y="7106800"/>
            <a:ext cx="1678964" cy="2292986"/>
          </a:xfrm>
          <a:prstGeom prst="rect">
            <a:avLst/>
          </a:prstGeom>
        </p:spPr>
      </p:pic>
      <p:sp>
        <p:nvSpPr>
          <p:cNvPr id="20" name="Oval 19"/>
          <p:cNvSpPr/>
          <p:nvPr/>
        </p:nvSpPr>
        <p:spPr>
          <a:xfrm>
            <a:off x="9982200" y="7903709"/>
            <a:ext cx="976999" cy="976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582B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3738529" y="398939"/>
            <a:ext cx="13520771" cy="9489123"/>
          </a:xfrm>
          <a:prstGeom prst="rect">
            <a:avLst/>
          </a:prstGeom>
        </p:spPr>
      </p:pic>
      <p:sp>
        <p:nvSpPr>
          <p:cNvPr id="3" name="TextBox 3"/>
          <p:cNvSpPr txBox="1"/>
          <p:nvPr/>
        </p:nvSpPr>
        <p:spPr>
          <a:xfrm>
            <a:off x="4591651" y="2953499"/>
            <a:ext cx="11814526" cy="3347070"/>
          </a:xfrm>
          <a:prstGeom prst="rect">
            <a:avLst/>
          </a:prstGeom>
        </p:spPr>
        <p:txBody>
          <a:bodyPr wrap="square" lIns="0" tIns="0" rIns="0" bIns="0" rtlCol="0" anchor="t">
            <a:spAutoFit/>
          </a:bodyPr>
          <a:lstStyle/>
          <a:p>
            <a:pPr algn="ctr">
              <a:lnSpc>
                <a:spcPts val="9900"/>
              </a:lnSpc>
            </a:pPr>
            <a:r>
              <a:rPr lang="en-US" sz="9000" b="1" dirty="0" smtClean="0">
                <a:solidFill>
                  <a:srgbClr val="1B1B1B"/>
                </a:solidFill>
                <a:latin typeface="Arial" panose="020B0604020202020204" pitchFamily="34" charset="0"/>
                <a:cs typeface="Arial" panose="020B0604020202020204" pitchFamily="34" charset="0"/>
              </a:rPr>
              <a:t>LUYỆN TẬP CHUNG</a:t>
            </a:r>
          </a:p>
          <a:p>
            <a:pPr algn="ctr">
              <a:lnSpc>
                <a:spcPct val="150000"/>
              </a:lnSpc>
            </a:pPr>
            <a:r>
              <a:rPr lang="en-US" sz="9000" b="1" dirty="0" smtClean="0">
                <a:solidFill>
                  <a:srgbClr val="1B1B1B"/>
                </a:solidFill>
                <a:latin typeface="Arial" panose="020B0604020202020204" pitchFamily="34" charset="0"/>
                <a:cs typeface="Arial" panose="020B0604020202020204" pitchFamily="34" charset="0"/>
              </a:rPr>
              <a:t>(1 </a:t>
            </a:r>
            <a:r>
              <a:rPr lang="en-US" sz="9000" b="1" dirty="0" err="1" smtClean="0">
                <a:solidFill>
                  <a:srgbClr val="1B1B1B"/>
                </a:solidFill>
                <a:latin typeface="Arial" panose="020B0604020202020204" pitchFamily="34" charset="0"/>
                <a:cs typeface="Arial" panose="020B0604020202020204" pitchFamily="34" charset="0"/>
              </a:rPr>
              <a:t>Tiết</a:t>
            </a:r>
            <a:r>
              <a:rPr lang="en-US" sz="9000" b="1" dirty="0" smtClean="0">
                <a:solidFill>
                  <a:srgbClr val="1B1B1B"/>
                </a:solidFill>
                <a:latin typeface="Arial" panose="020B0604020202020204" pitchFamily="34" charset="0"/>
                <a:cs typeface="Arial" panose="020B0604020202020204" pitchFamily="34" charset="0"/>
              </a:rPr>
              <a:t>)</a:t>
            </a:r>
            <a:endParaRPr lang="en-US" sz="9000" b="1" dirty="0">
              <a:solidFill>
                <a:srgbClr val="1B1B1B"/>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rot="165439">
            <a:off x="399853" y="6910983"/>
            <a:ext cx="6677353" cy="3217270"/>
          </a:xfrm>
          <a:prstGeom prst="rect">
            <a:avLst/>
          </a:prstGeom>
        </p:spPr>
      </p:pic>
    </p:spTree>
    <p:extLst>
      <p:ext uri="{BB962C8B-B14F-4D97-AF65-F5344CB8AC3E}">
        <p14:creationId xmlns:p14="http://schemas.microsoft.com/office/powerpoint/2010/main" val="887453019"/>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4" name="Group 4"/>
          <p:cNvGrpSpPr/>
          <p:nvPr/>
        </p:nvGrpSpPr>
        <p:grpSpPr>
          <a:xfrm>
            <a:off x="0" y="9466902"/>
            <a:ext cx="18288000" cy="820098"/>
            <a:chOff x="0" y="0"/>
            <a:chExt cx="6555032" cy="293951"/>
          </a:xfrm>
        </p:grpSpPr>
        <p:sp>
          <p:nvSpPr>
            <p:cNvPr id="5" name="Freeform 5"/>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grpSp>
        <p:nvGrpSpPr>
          <p:cNvPr id="9" name="Group 9"/>
          <p:cNvGrpSpPr/>
          <p:nvPr/>
        </p:nvGrpSpPr>
        <p:grpSpPr>
          <a:xfrm>
            <a:off x="1143000" y="1779452"/>
            <a:ext cx="16306800" cy="7391400"/>
            <a:chOff x="0" y="0"/>
            <a:chExt cx="4366295" cy="2458038"/>
          </a:xfrm>
        </p:grpSpPr>
        <p:sp>
          <p:nvSpPr>
            <p:cNvPr id="10" name="Freeform 10"/>
            <p:cNvSpPr/>
            <p:nvPr/>
          </p:nvSpPr>
          <p:spPr>
            <a:xfrm>
              <a:off x="0" y="0"/>
              <a:ext cx="4366295" cy="2458038"/>
            </a:xfrm>
            <a:custGeom>
              <a:avLst/>
              <a:gdLst/>
              <a:ahLst/>
              <a:cxnLst/>
              <a:rect l="l" t="t" r="r" b="b"/>
              <a:pathLst>
                <a:path w="4366295" h="2458038">
                  <a:moveTo>
                    <a:pt x="4241834" y="2458038"/>
                  </a:moveTo>
                  <a:lnTo>
                    <a:pt x="124460" y="2458038"/>
                  </a:lnTo>
                  <a:cubicBezTo>
                    <a:pt x="55880" y="2458038"/>
                    <a:pt x="0" y="2402158"/>
                    <a:pt x="0" y="2333578"/>
                  </a:cubicBezTo>
                  <a:lnTo>
                    <a:pt x="0" y="124460"/>
                  </a:lnTo>
                  <a:cubicBezTo>
                    <a:pt x="0" y="55880"/>
                    <a:pt x="55880" y="0"/>
                    <a:pt x="124460" y="0"/>
                  </a:cubicBezTo>
                  <a:lnTo>
                    <a:pt x="4241835" y="0"/>
                  </a:lnTo>
                  <a:cubicBezTo>
                    <a:pt x="4310415" y="0"/>
                    <a:pt x="4366295" y="55880"/>
                    <a:pt x="4366295" y="124460"/>
                  </a:cubicBezTo>
                  <a:lnTo>
                    <a:pt x="4366295" y="2333578"/>
                  </a:lnTo>
                  <a:cubicBezTo>
                    <a:pt x="4366295" y="2402158"/>
                    <a:pt x="4310415" y="2458038"/>
                    <a:pt x="4241835" y="2458038"/>
                  </a:cubicBezTo>
                  <a:close/>
                </a:path>
              </a:pathLst>
            </a:custGeom>
            <a:solidFill>
              <a:srgbClr val="FFFFFF"/>
            </a:solidFill>
          </p:spPr>
        </p:sp>
      </p:grpSp>
      <p:pic>
        <p:nvPicPr>
          <p:cNvPr id="13" name="Picture 2"/>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838200" y="495300"/>
            <a:ext cx="2895600" cy="2032184"/>
          </a:xfrm>
          <a:prstGeom prst="rect">
            <a:avLst/>
          </a:prstGeom>
        </p:spPr>
      </p:pic>
      <p:sp>
        <p:nvSpPr>
          <p:cNvPr id="14" name="Rectangle 13"/>
          <p:cNvSpPr/>
          <p:nvPr/>
        </p:nvSpPr>
        <p:spPr>
          <a:xfrm>
            <a:off x="1143000" y="723900"/>
            <a:ext cx="22098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43000" y="1010011"/>
            <a:ext cx="22098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Ví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dụ</a:t>
            </a:r>
            <a:endParaRPr lang="en-US" sz="44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1638300" y="2399019"/>
            <a:ext cx="15316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luận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chứng</a:t>
            </a:r>
            <a:r>
              <a:rPr lang="en-US" sz="4000" dirty="0" smtClean="0">
                <a:latin typeface="Arial" panose="020B0604020202020204" pitchFamily="34" charset="0"/>
                <a:cs typeface="Arial" panose="020B0604020202020204" pitchFamily="34" charset="0"/>
              </a:rPr>
              <a:t> minh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tạo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bởi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tia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phân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giác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của</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hai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kề</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bù</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là</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góc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1781698" y="4557874"/>
            <a:ext cx="4519838" cy="3642360"/>
          </a:xfrm>
          <a:prstGeom prst="rect">
            <a:avLst/>
          </a:prstGeom>
        </p:spPr>
      </p:pic>
      <p:cxnSp>
        <p:nvCxnSpPr>
          <p:cNvPr id="19" name="Straight Connector 18"/>
          <p:cNvCxnSpPr/>
          <p:nvPr/>
        </p:nvCxnSpPr>
        <p:spPr>
          <a:xfrm>
            <a:off x="8572500" y="4783935"/>
            <a:ext cx="0" cy="43869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00900" y="7343006"/>
            <a:ext cx="9753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72300" y="4870130"/>
            <a:ext cx="1600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GT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6972300" y="7430891"/>
            <a:ext cx="1600200" cy="707886"/>
          </a:xfrm>
          <a:prstGeom prst="rect">
            <a:avLst/>
          </a:prstGeom>
          <a:noFill/>
        </p:spPr>
        <p:txBody>
          <a:bodyPr wrap="square" rtlCol="0">
            <a:spAutoFit/>
          </a:bodyPr>
          <a:lstStyle/>
          <a:p>
            <a:pPr algn="ctr"/>
            <a:r>
              <a:rPr lang="en-US" sz="4000" dirty="0" smtClean="0">
                <a:latin typeface="Arial" panose="020B0604020202020204" pitchFamily="34" charset="0"/>
                <a:cs typeface="Arial" panose="020B0604020202020204" pitchFamily="34" charset="0"/>
              </a:rPr>
              <a:t>KL</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8724900" y="4425088"/>
                <a:ext cx="8107680" cy="2830840"/>
              </a:xfrm>
              <a:prstGeom prst="rect">
                <a:avLst/>
              </a:prstGeom>
              <a:noFill/>
            </p:spPr>
            <p:txBody>
              <a:bodyPr wrap="square" rtlCol="0">
                <a:spAutoFit/>
              </a:bodyPr>
              <a:lstStyle/>
              <a:p>
                <a:pPr algn="just">
                  <a:lnSpc>
                    <a:spcPct val="150000"/>
                  </a:lnSpc>
                </a:pP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bù</a:t>
                </a:r>
                <a:r>
                  <a:rPr lang="en-US" sz="4000" dirty="0" smtClean="0">
                    <a:latin typeface="Arial" panose="020B0604020202020204" pitchFamily="34" charset="0"/>
                    <a:cs typeface="Arial" panose="020B0604020202020204" pitchFamily="34" charset="0"/>
                  </a:rPr>
                  <a:t>; Ou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Ov</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724900" y="4425088"/>
                <a:ext cx="8107680" cy="2830840"/>
              </a:xfrm>
              <a:prstGeom prst="rect">
                <a:avLst/>
              </a:prstGeom>
              <a:blipFill rotWithShape="0">
                <a:blip r:embed="rId6"/>
                <a:stretch>
                  <a:fillRect l="-2632" r="-2707" b="-8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839199" y="7405337"/>
                <a:ext cx="8107680" cy="1045864"/>
              </a:xfrm>
              <a:prstGeom prst="rect">
                <a:avLst/>
              </a:prstGeom>
              <a:noFill/>
            </p:spPr>
            <p:txBody>
              <a:bodyPr wrap="square" rtlCol="0">
                <a:spAutoFit/>
              </a:bodyPr>
              <a:lstStyle/>
              <a:p>
                <a:pPr algn="just">
                  <a:lnSpc>
                    <a:spcPct val="150000"/>
                  </a:lnSpc>
                </a:pPr>
                <a14:m>
                  <m:oMath xmlns:m="http://schemas.openxmlformats.org/officeDocument/2006/math">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𝑢𝑂𝑣</m:t>
                        </m:r>
                      </m:e>
                    </m:acc>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839199" y="7405337"/>
                <a:ext cx="8107680" cy="1045864"/>
              </a:xfrm>
              <a:prstGeom prst="rect">
                <a:avLst/>
              </a:prstGeom>
              <a:blipFill rotWithShape="0">
                <a:blip r:embed="rId7"/>
                <a:stretch>
                  <a:fillRect b="-12865"/>
                </a:stretch>
              </a:blipFill>
            </p:spPr>
            <p:txBody>
              <a:bodyPr/>
              <a:lstStyle/>
              <a:p>
                <a:r>
                  <a:rPr lang="en-US">
                    <a:noFill/>
                  </a:rPr>
                  <a:t> </a:t>
                </a:r>
              </a:p>
            </p:txBody>
          </p:sp>
        </mc:Fallback>
      </mc:AlternateContent>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1400" y="6444388"/>
            <a:ext cx="1353600" cy="3055534"/>
          </a:xfrm>
          <a:prstGeom prst="rect">
            <a:avLst/>
          </a:prstGeom>
        </p:spPr>
      </p:pic>
      <p:pic>
        <p:nvPicPr>
          <p:cNvPr id="29" name="Picture 2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9238347">
            <a:off x="14183058" y="-603114"/>
            <a:ext cx="3787090" cy="3153535"/>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p:tgtEl>
                                          <p:spTgt spid="27"/>
                                        </p:tgtEl>
                                        <p:attrNameLst>
                                          <p:attrName>ppt_y</p:attrName>
                                        </p:attrNameLst>
                                      </p:cBhvr>
                                      <p:tavLst>
                                        <p:tav tm="0">
                                          <p:val>
                                            <p:strVal val="#ppt_y-#ppt_h*1.125000"/>
                                          </p:val>
                                        </p:tav>
                                        <p:tav tm="100000">
                                          <p:val>
                                            <p:strVal val="#ppt_y"/>
                                          </p:val>
                                        </p:tav>
                                      </p:tavLst>
                                    </p:anim>
                                    <p:animEffect transition="in" filter="wipe(down)">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3" grpId="0"/>
      <p:bldP spid="24"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319593" y="8973729"/>
            <a:ext cx="2406737" cy="1159610"/>
          </a:xfrm>
          <a:prstGeom prst="rect">
            <a:avLst/>
          </a:prstGeom>
        </p:spPr>
      </p:pic>
      <p:pic>
        <p:nvPicPr>
          <p:cNvPr id="7" name="Picture 7"/>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15316200" y="190500"/>
            <a:ext cx="2817821" cy="1864885"/>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0910" y="513552"/>
            <a:ext cx="3264463" cy="1937670"/>
          </a:xfrm>
          <a:prstGeom prst="rect">
            <a:avLst/>
          </a:prstGeom>
        </p:spPr>
      </p:pic>
      <p:sp>
        <p:nvSpPr>
          <p:cNvPr id="22" name="TextBox 21"/>
          <p:cNvSpPr txBox="1"/>
          <p:nvPr/>
        </p:nvSpPr>
        <p:spPr>
          <a:xfrm>
            <a:off x="4662173" y="975160"/>
            <a:ext cx="21336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883776" y="2522427"/>
            <a:ext cx="4519838" cy="3642360"/>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6123307" y="2290836"/>
                <a:ext cx="10474960" cy="3708131"/>
              </a:xfrm>
              <a:prstGeom prst="rect">
                <a:avLst/>
              </a:prstGeom>
              <a:noFill/>
            </p:spPr>
            <p:txBody>
              <a:bodyPr wrap="square" rtlCol="0">
                <a:spAutoFit/>
              </a:bodyPr>
              <a:lstStyle/>
              <a:p>
                <a:pPr algn="just">
                  <a:lnSpc>
                    <a:spcPct val="130000"/>
                  </a:lnSpc>
                </a:pPr>
                <a:r>
                  <a:rPr lang="en-US" sz="3600" dirty="0" smtClean="0">
                    <a:latin typeface="Arial" panose="020B0604020202020204" pitchFamily="34" charset="0"/>
                    <a:cs typeface="Arial" panose="020B0604020202020204" pitchFamily="34" charset="0"/>
                  </a:rPr>
                  <a:t>Vì Ou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𝑢𝑂𝑦</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endParaRPr lang="en-US" sz="3600" dirty="0" smtClean="0">
                  <a:latin typeface="Arial" panose="020B0604020202020204" pitchFamily="34" charset="0"/>
                  <a:cs typeface="Arial" panose="020B0604020202020204" pitchFamily="34" charset="0"/>
                </a:endParaRPr>
              </a:p>
              <a:p>
                <a:pPr algn="just">
                  <a:lnSpc>
                    <a:spcPct val="130000"/>
                  </a:lnSpc>
                </a:pP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Ov</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phân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𝑧𝑂𝑦</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m:t>
                        </m:r>
                      </m:num>
                      <m:den>
                        <m:r>
                          <a:rPr lang="en-US" sz="44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𝑦𝑂𝑧</m:t>
                        </m:r>
                      </m:e>
                    </m:acc>
                  </m:oMath>
                </a14:m>
                <a:r>
                  <a:rPr lang="en-US" sz="3600" dirty="0" smtClean="0">
                    <a:latin typeface="Arial" panose="020B0604020202020204" pitchFamily="34" charset="0"/>
                    <a:cs typeface="Arial" panose="020B0604020202020204" pitchFamily="34" charset="0"/>
                  </a:rPr>
                  <a:t>  </a:t>
                </a:r>
              </a:p>
              <a:p>
                <a:pPr algn="just">
                  <a:lnSpc>
                    <a:spcPct val="130000"/>
                  </a:lnSpc>
                </a:pPr>
                <a:r>
                  <a:rPr lang="en-US" sz="3600" dirty="0" err="1" smtClean="0">
                    <a:latin typeface="Arial" panose="020B0604020202020204" pitchFamily="34" charset="0"/>
                    <a:cs typeface="Arial" panose="020B0604020202020204" pitchFamily="34" charset="0"/>
                  </a:rPr>
                  <a:t>Vậy</a:t>
                </a:r>
                <a:r>
                  <a:rPr lang="en-US" sz="3600" dirty="0" smtClean="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𝑢𝑂𝑦</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d>
                      <m:dPr>
                        <m:ctrlPr>
                          <a:rPr lang="en-US" sz="4000" i="1" smtClean="0">
                            <a:latin typeface="Cambria Math"/>
                            <a:cs typeface="Arial" panose="020B0604020202020204" pitchFamily="34" charset="0"/>
                          </a:rPr>
                        </m:ctrlPr>
                      </m:dPr>
                      <m:e>
                        <m:acc>
                          <m:accPr>
                            <m:chr m:val="̂"/>
                            <m:ctrlPr>
                              <a:rPr lang="en-US" sz="400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𝑥𝑂𝑦</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𝑦𝑂𝑧</m:t>
                            </m:r>
                          </m:e>
                        </m:acc>
                      </m:e>
                    </m:d>
                  </m:oMath>
                </a14:m>
                <a:r>
                  <a:rPr lang="en-US" sz="4400" dirty="0" smtClean="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123307" y="2290836"/>
                <a:ext cx="10474960" cy="3708131"/>
              </a:xfrm>
              <a:prstGeom prst="rect">
                <a:avLst/>
              </a:prstGeom>
              <a:blipFill rotWithShape="0">
                <a:blip r:embed="rId9"/>
                <a:stretch>
                  <a:fillRect l="-17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87144" y="6219510"/>
                <a:ext cx="15247927" cy="3113481"/>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Vế </a:t>
                </a:r>
                <a:r>
                  <a:rPr lang="en-US" sz="3600" dirty="0" err="1" smtClean="0">
                    <a:latin typeface="Arial" panose="020B0604020202020204" pitchFamily="34" charset="0"/>
                    <a:cs typeface="Arial" panose="020B0604020202020204" pitchFamily="34" charset="0"/>
                  </a:rPr>
                  <a:t>trái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𝑢𝑂𝑦</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𝑢</m:t>
                        </m:r>
                        <m:r>
                          <a:rPr lang="en-US" sz="3600" b="0" i="1" smtClean="0">
                            <a:latin typeface="Cambria Math" panose="02040503050406030204" pitchFamily="18" charset="0"/>
                            <a:cs typeface="Arial" panose="020B0604020202020204" pitchFamily="34" charset="0"/>
                          </a:rPr>
                          <m:t>𝑂𝑣</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Vì</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𝑥𝑂𝑦</m:t>
                        </m:r>
                      </m:e>
                    </m:acc>
                  </m:oMath>
                </a14:m>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m:t>
                        </m:r>
                        <m:r>
                          <a:rPr lang="en-US" sz="3600" b="0" i="1" smtClean="0">
                            <a:latin typeface="Cambria Math" panose="02040503050406030204" pitchFamily="18" charset="0"/>
                            <a:cs typeface="Arial" panose="020B0604020202020204" pitchFamily="34" charset="0"/>
                          </a:rPr>
                          <m:t>𝑧</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góc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kề</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bù</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nên</a:t>
                </a:r>
                <a:endParaRPr lang="en-US" sz="3600" dirty="0" smtClean="0">
                  <a:latin typeface="Arial" panose="020B0604020202020204" pitchFamily="34" charset="0"/>
                  <a:cs typeface="Arial" panose="020B0604020202020204" pitchFamily="34" charset="0"/>
                </a:endParaRPr>
              </a:p>
              <a:p>
                <a:pPr algn="just">
                  <a:lnSpc>
                    <a:spcPct val="150000"/>
                  </a:lnSpc>
                </a:pP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𝑥</m:t>
                        </m:r>
                        <m:r>
                          <a:rPr lang="en-US" sz="3600" i="1">
                            <a:latin typeface="Cambria Math" panose="02040503050406030204" pitchFamily="18" charset="0"/>
                            <a:cs typeface="Arial" panose="020B0604020202020204" pitchFamily="34" charset="0"/>
                          </a:rPr>
                          <m:t>𝑂𝑦</m:t>
                        </m:r>
                      </m:e>
                    </m:acc>
                  </m:oMath>
                </a14:m>
                <a:r>
                  <a:rPr lang="en-US" sz="3600" dirty="0">
                    <a:latin typeface="Arial" panose="020B0604020202020204" pitchFamily="34" charset="0"/>
                    <a:cs typeface="Arial" panose="020B0604020202020204" pitchFamily="34" charset="0"/>
                  </a:rPr>
                  <a:t> +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𝑦𝑂</m:t>
                        </m:r>
                        <m:r>
                          <a:rPr lang="en-US" sz="3600" b="0" i="1" smtClean="0">
                            <a:latin typeface="Cambria Math" panose="02040503050406030204" pitchFamily="18" charset="0"/>
                            <a:cs typeface="Arial" panose="020B0604020202020204" pitchFamily="34" charset="0"/>
                          </a:rPr>
                          <m:t>𝑧</m:t>
                        </m:r>
                      </m:e>
                    </m:acc>
                  </m:oMath>
                </a14:m>
                <a:r>
                  <a:rPr lang="en-US" sz="3600" dirty="0" smtClean="0">
                    <a:latin typeface="Arial" panose="020B0604020202020204" pitchFamily="34" charset="0"/>
                    <a:cs typeface="Arial" panose="020B0604020202020204" pitchFamily="34" charset="0"/>
                  </a:rPr>
                  <a:t> = 180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a:t>
                </a:r>
              </a:p>
              <a:p>
                <a:pPr algn="just">
                  <a:lnSpc>
                    <a:spcPct val="150000"/>
                  </a:lnSpc>
                </a:pPr>
                <a:r>
                  <a:rPr lang="en-US" sz="3600" dirty="0" err="1" smtClean="0">
                    <a:latin typeface="Arial" panose="020B0604020202020204" pitchFamily="34" charset="0"/>
                    <a:cs typeface="Arial" panose="020B0604020202020204" pitchFamily="34" charset="0"/>
                  </a:rPr>
                  <a:t>Vây</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đẳng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thức</a:t>
                </a:r>
                <a:r>
                  <a:rPr lang="en-US" sz="3600" dirty="0" smtClean="0">
                    <a:latin typeface="Arial" panose="020B0604020202020204" pitchFamily="34" charset="0"/>
                    <a:cs typeface="Arial" panose="020B0604020202020204" pitchFamily="34" charset="0"/>
                  </a:rPr>
                  <a:t> (*) </a:t>
                </a:r>
                <a:r>
                  <a:rPr lang="en-US" sz="3600" dirty="0" err="1" smtClean="0">
                    <a:latin typeface="Arial" panose="020B0604020202020204" pitchFamily="34" charset="0"/>
                    <a:cs typeface="Arial" panose="020B0604020202020204" pitchFamily="34" charset="0"/>
                  </a:rPr>
                  <a:t>trở</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thành</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smtClean="0">
                            <a:latin typeface="Cambria Math"/>
                            <a:cs typeface="Arial" panose="020B0604020202020204" pitchFamily="34" charset="0"/>
                          </a:rPr>
                        </m:ctrlPr>
                      </m:accPr>
                      <m:e>
                        <m:r>
                          <a:rPr lang="en-US" sz="3600" b="0" i="1" smtClean="0">
                            <a:latin typeface="Cambria Math" panose="02040503050406030204" pitchFamily="18" charset="0"/>
                            <a:cs typeface="Arial" panose="020B0604020202020204" pitchFamily="34" charset="0"/>
                          </a:rPr>
                          <m:t>𝑢𝑂𝑣</m:t>
                        </m:r>
                      </m:e>
                    </m:acc>
                  </m:oMath>
                </a14:m>
                <a:r>
                  <a:rPr lang="en-US" sz="3600" dirty="0" smtClean="0">
                    <a:latin typeface="Arial" panose="020B0604020202020204" pitchFamily="34" charset="0"/>
                    <a:cs typeface="Arial" panose="020B0604020202020204" pitchFamily="34" charset="0"/>
                  </a:rPr>
                  <a:t> =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oMath>
                </a14:m>
                <a:r>
                  <a:rPr lang="en-US" sz="3600" dirty="0" smtClean="0">
                    <a:latin typeface="Arial" panose="020B0604020202020204" pitchFamily="34" charset="0"/>
                    <a:cs typeface="Arial" panose="020B0604020202020204" pitchFamily="34" charset="0"/>
                  </a:rPr>
                  <a:t>. 180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 90</a:t>
                </a:r>
                <a14:m>
                  <m:oMath xmlns:m="http://schemas.openxmlformats.org/officeDocument/2006/math">
                    <m:r>
                      <a:rPr lang="en-US" sz="36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tức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3600" i="1">
                            <a:latin typeface="Cambria Math"/>
                            <a:cs typeface="Arial" panose="020B0604020202020204" pitchFamily="34" charset="0"/>
                          </a:rPr>
                        </m:ctrlPr>
                      </m:accPr>
                      <m:e>
                        <m:r>
                          <a:rPr lang="en-US" sz="3600" i="1">
                            <a:latin typeface="Cambria Math" panose="02040503050406030204" pitchFamily="18" charset="0"/>
                            <a:cs typeface="Arial" panose="020B0604020202020204" pitchFamily="34" charset="0"/>
                          </a:rPr>
                          <m:t>𝑢𝑂𝑣</m:t>
                        </m:r>
                      </m:e>
                    </m:acc>
                  </m:oMath>
                </a14:m>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góc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087144" y="6219510"/>
                <a:ext cx="15247927" cy="3113481"/>
              </a:xfrm>
              <a:prstGeom prst="rect">
                <a:avLst/>
              </a:prstGeom>
              <a:blipFill rotWithShape="0">
                <a:blip r:embed="rId10"/>
                <a:stretch>
                  <a:fillRect l="-1199"/>
                </a:stretch>
              </a:blipFill>
            </p:spPr>
            <p:txBody>
              <a:bodyPr/>
              <a:lstStyle/>
              <a:p>
                <a:r>
                  <a:rPr lang="en-US">
                    <a:noFill/>
                  </a:rPr>
                  <a:t> </a:t>
                </a:r>
              </a:p>
            </p:txBody>
          </p:sp>
        </mc:Fallback>
      </mc:AlternateContent>
      <p:grpSp>
        <p:nvGrpSpPr>
          <p:cNvPr id="26" name="Group 8"/>
          <p:cNvGrpSpPr/>
          <p:nvPr/>
        </p:nvGrpSpPr>
        <p:grpSpPr>
          <a:xfrm>
            <a:off x="228600" y="190500"/>
            <a:ext cx="3077666" cy="3077666"/>
            <a:chOff x="0" y="0"/>
            <a:chExt cx="6350000" cy="6350000"/>
          </a:xfrm>
        </p:grpSpPr>
        <p:sp>
          <p:nvSpPr>
            <p:cNvPr id="2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9EC"/>
            </a:solidFill>
          </p:spPr>
        </p:sp>
      </p:grpSp>
      <p:pic>
        <p:nvPicPr>
          <p:cNvPr id="28" name="Picture 10"/>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12"/>
              </a:ext>
            </a:extLst>
          </a:blip>
          <a:srcRect/>
          <a:stretch>
            <a:fillRect/>
          </a:stretch>
        </p:blipFill>
        <p:spPr>
          <a:xfrm>
            <a:off x="682004" y="663638"/>
            <a:ext cx="2170858" cy="2131388"/>
          </a:xfrm>
          <a:prstGeom prst="rect">
            <a:avLst/>
          </a:prstGeom>
        </p:spPr>
      </p:pic>
    </p:spTree>
    <p:extLst>
      <p:ext uri="{BB962C8B-B14F-4D97-AF65-F5344CB8AC3E}">
        <p14:creationId xmlns:p14="http://schemas.microsoft.com/office/powerpoint/2010/main" val="2874949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barn(inVertical)">
                                      <p:cBhvr>
                                        <p:cTn id="27" dur="500"/>
                                        <p:tgtEl>
                                          <p:spTgt spid="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fade">
                                      <p:cBhvr>
                                        <p:cTn id="32" dur="500"/>
                                        <p:tgtEl>
                                          <p:spTgt spid="24">
                                            <p:txEl>
                                              <p:pRg st="2" end="2"/>
                                            </p:txEl>
                                          </p:spTgt>
                                        </p:tgtEl>
                                      </p:cBhvr>
                                    </p:animEffect>
                                    <p:anim calcmode="lin" valueType="num">
                                      <p:cBhvr>
                                        <p:cTn id="3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wipe(left)">
                                      <p:cBhvr>
                                        <p:cTn id="39" dur="500"/>
                                        <p:tgtEl>
                                          <p:spTgt spid="25">
                                            <p:txEl>
                                              <p:pRg st="0" end="0"/>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25">
                                            <p:txEl>
                                              <p:pRg st="1" end="1"/>
                                            </p:txEl>
                                          </p:spTgt>
                                        </p:tgtEl>
                                        <p:attrNameLst>
                                          <p:attrName>style.visibility</p:attrName>
                                        </p:attrNameLst>
                                      </p:cBhvr>
                                      <p:to>
                                        <p:strVal val="visible"/>
                                      </p:to>
                                    </p:set>
                                    <p:animEffect transition="in" filter="wipe(left)">
                                      <p:cBhvr>
                                        <p:cTn id="42" dur="500"/>
                                        <p:tgtEl>
                                          <p:spTgt spid="2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xEl>
                                              <p:pRg st="2" end="2"/>
                                            </p:txEl>
                                          </p:spTgt>
                                        </p:tgtEl>
                                        <p:attrNameLst>
                                          <p:attrName>style.visibility</p:attrName>
                                        </p:attrNameLst>
                                      </p:cBhvr>
                                      <p:to>
                                        <p:strVal val="visible"/>
                                      </p:to>
                                    </p:set>
                                    <p:anim calcmode="lin" valueType="num">
                                      <p:cBhvr additive="base">
                                        <p:cTn id="47"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4" name="Group 4"/>
          <p:cNvGrpSpPr/>
          <p:nvPr/>
        </p:nvGrpSpPr>
        <p:grpSpPr>
          <a:xfrm>
            <a:off x="1143000" y="905642"/>
            <a:ext cx="16002000" cy="8200258"/>
            <a:chOff x="0" y="0"/>
            <a:chExt cx="3720575" cy="2470615"/>
          </a:xfrm>
        </p:grpSpPr>
        <p:sp>
          <p:nvSpPr>
            <p:cNvPr id="5" name="Freeform 5"/>
            <p:cNvSpPr/>
            <p:nvPr/>
          </p:nvSpPr>
          <p:spPr>
            <a:xfrm>
              <a:off x="0" y="0"/>
              <a:ext cx="3720575" cy="2470615"/>
            </a:xfrm>
            <a:custGeom>
              <a:avLst/>
              <a:gdLst/>
              <a:ahLst/>
              <a:cxnLst/>
              <a:rect l="l" t="t" r="r" b="b"/>
              <a:pathLst>
                <a:path w="3720575" h="2470615">
                  <a:moveTo>
                    <a:pt x="3596115" y="2470615"/>
                  </a:moveTo>
                  <a:lnTo>
                    <a:pt x="124460" y="2470615"/>
                  </a:lnTo>
                  <a:cubicBezTo>
                    <a:pt x="55880" y="2470615"/>
                    <a:pt x="0" y="2414735"/>
                    <a:pt x="0" y="2346155"/>
                  </a:cubicBezTo>
                  <a:lnTo>
                    <a:pt x="0" y="124460"/>
                  </a:lnTo>
                  <a:cubicBezTo>
                    <a:pt x="0" y="55880"/>
                    <a:pt x="55880" y="0"/>
                    <a:pt x="124460" y="0"/>
                  </a:cubicBezTo>
                  <a:lnTo>
                    <a:pt x="3596115" y="0"/>
                  </a:lnTo>
                  <a:cubicBezTo>
                    <a:pt x="3664695" y="0"/>
                    <a:pt x="3720575" y="55880"/>
                    <a:pt x="3720575" y="124460"/>
                  </a:cubicBezTo>
                  <a:lnTo>
                    <a:pt x="3720575" y="2346155"/>
                  </a:lnTo>
                  <a:cubicBezTo>
                    <a:pt x="3720575" y="2414735"/>
                    <a:pt x="3664695" y="2470615"/>
                    <a:pt x="3596115" y="2470615"/>
                  </a:cubicBezTo>
                  <a:close/>
                </a:path>
              </a:pathLst>
            </a:custGeom>
            <a:solidFill>
              <a:srgbClr val="FFFFFF"/>
            </a:solidFill>
          </p:spPr>
        </p:sp>
      </p:grpSp>
      <p:grpSp>
        <p:nvGrpSpPr>
          <p:cNvPr id="10" name="Group 10"/>
          <p:cNvGrpSpPr/>
          <p:nvPr/>
        </p:nvGrpSpPr>
        <p:grpSpPr>
          <a:xfrm>
            <a:off x="0" y="9466902"/>
            <a:ext cx="18288000" cy="820098"/>
            <a:chOff x="0" y="0"/>
            <a:chExt cx="6555032" cy="293951"/>
          </a:xfrm>
        </p:grpSpPr>
        <p:sp>
          <p:nvSpPr>
            <p:cNvPr id="11" name="Freeform 11"/>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FADECC"/>
            </a:solidFill>
          </p:spPr>
        </p:sp>
      </p:grpSp>
      <p:pic>
        <p:nvPicPr>
          <p:cNvPr id="13"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a:off x="380999" y="447202"/>
            <a:ext cx="5597102" cy="2758375"/>
          </a:xfrm>
          <a:prstGeom prst="rect">
            <a:avLst/>
          </a:prstGeom>
        </p:spPr>
      </p:pic>
      <p:sp>
        <p:nvSpPr>
          <p:cNvPr id="14" name="TextBox 13"/>
          <p:cNvSpPr txBox="1"/>
          <p:nvPr/>
        </p:nvSpPr>
        <p:spPr>
          <a:xfrm>
            <a:off x="921226" y="1320969"/>
            <a:ext cx="4516649" cy="1015663"/>
          </a:xfrm>
          <a:prstGeom prst="rect">
            <a:avLst/>
          </a:prstGeom>
          <a:solidFill>
            <a:srgbClr val="189F87"/>
          </a:solidFill>
        </p:spPr>
        <p:txBody>
          <a:bodyPr wrap="square" rtlCol="0">
            <a:spAutoFit/>
          </a:bodyPr>
          <a:lstStyle/>
          <a:p>
            <a:pPr algn="ctr"/>
            <a:r>
              <a:rPr lang="en-US" sz="6000" b="1" dirty="0" smtClean="0">
                <a:solidFill>
                  <a:schemeClr val="bg1"/>
                </a:solidFill>
                <a:latin typeface="Arial" panose="020B0604020202020204" pitchFamily="34" charset="0"/>
                <a:cs typeface="Arial" panose="020B0604020202020204" pitchFamily="34" charset="0"/>
              </a:rPr>
              <a:t>LUYỆN TẬP</a:t>
            </a:r>
            <a:endParaRPr lang="en-US" sz="6000" b="1" dirty="0">
              <a:solidFill>
                <a:schemeClr val="bg1"/>
              </a:solidFill>
              <a:latin typeface="Arial" panose="020B0604020202020204" pitchFamily="34" charset="0"/>
              <a:cs typeface="Arial" panose="020B0604020202020204" pitchFamily="34" charset="0"/>
            </a:endParaRPr>
          </a:p>
        </p:txBody>
      </p:sp>
      <p:sp>
        <p:nvSpPr>
          <p:cNvPr id="15" name="Round Same Side Corner Rectangle 14"/>
          <p:cNvSpPr/>
          <p:nvPr/>
        </p:nvSpPr>
        <p:spPr>
          <a:xfrm flipV="1">
            <a:off x="10439400" y="905642"/>
            <a:ext cx="5638800" cy="1113658"/>
          </a:xfrm>
          <a:prstGeom prst="round2SameRect">
            <a:avLst>
              <a:gd name="adj1" fmla="val 40387"/>
              <a:gd name="adj2" fmla="val 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744200" y="1104900"/>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3.28 (SGK - tr58)</a:t>
            </a:r>
            <a:endParaRPr lang="en-US" sz="4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2514600" y="3177637"/>
            <a:ext cx="13258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Vẽ hình minh họa và viết giả thiết, kết luận của định lí: </a:t>
            </a:r>
            <a:r>
              <a:rPr lang="vi-VN" sz="4000" dirty="0" smtClean="0">
                <a:latin typeface="Arial" panose="020B0604020202020204" pitchFamily="34" charset="0"/>
                <a:cs typeface="Arial" panose="020B0604020202020204" pitchFamily="34" charset="0"/>
              </a:rPr>
              <a:t>“</a:t>
            </a:r>
            <a:r>
              <a:rPr lang="vi-VN" sz="4000" i="1" dirty="0" smtClean="0">
                <a:latin typeface="Arial" panose="020B0604020202020204" pitchFamily="34" charset="0"/>
                <a:cs typeface="Arial" panose="020B0604020202020204" pitchFamily="34" charset="0"/>
              </a:rPr>
              <a:t>Hai </a:t>
            </a:r>
            <a:r>
              <a:rPr lang="vi-VN" sz="4000" i="1" dirty="0">
                <a:latin typeface="Arial" panose="020B0604020202020204" pitchFamily="34" charset="0"/>
                <a:cs typeface="Arial" panose="020B0604020202020204" pitchFamily="34" charset="0"/>
              </a:rPr>
              <a:t>đường thẳng phân biệt cùng vuông góc với một đường thẳng thứ ba thì chúng song song với nhau</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542957">
            <a:off x="12708194" y="410337"/>
            <a:ext cx="1376642" cy="455492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05000" y="6210300"/>
            <a:ext cx="6569974" cy="2577289"/>
          </a:xfrm>
          <a:prstGeom prst="rect">
            <a:avLst/>
          </a:prstGeom>
        </p:spPr>
      </p:pic>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2694211822"/>
                  </p:ext>
                </p:extLst>
              </p:nvPr>
            </p:nvGraphicFramePr>
            <p:xfrm>
              <a:off x="9601200" y="6584544"/>
              <a:ext cx="6172200" cy="1828800"/>
            </p:xfrm>
            <a:graphic>
              <a:graphicData uri="http://schemas.openxmlformats.org/drawingml/2006/table">
                <a:tbl>
                  <a:tblPr firstRow="1" firstCol="1" bandRow="1"/>
                  <a:tblGrid>
                    <a:gridCol w="1294086"/>
                    <a:gridCol w="4878114"/>
                  </a:tblGrid>
                  <a:tr h="0">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a:noFill/>
                        </a:lnT>
                        <a:lnB w="28575" cap="flat" cmpd="sng" algn="ctr">
                          <a:solidFill>
                            <a:srgbClr val="0070C0"/>
                          </a:solidFill>
                          <a:prstDash val="solid"/>
                          <a:round/>
                          <a:headEnd type="none" w="med" len="med"/>
                          <a:tailEnd type="none" w="med" len="med"/>
                        </a:lnB>
                      </a:tcPr>
                    </a:tc>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a khác b,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𝑎</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𝑐</m:t>
                              </m:r>
                            </m:oMath>
                          </a14:m>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a:noFill/>
                        </a:lnT>
                        <a:lnB w="28575" cap="flat" cmpd="sng" algn="ctr">
                          <a:solidFill>
                            <a:srgbClr val="0070C0"/>
                          </a:solidFill>
                          <a:prstDash val="solid"/>
                          <a:round/>
                          <a:headEnd type="none" w="med" len="med"/>
                          <a:tailEnd type="none" w="med" len="med"/>
                        </a:lnB>
                      </a:tcPr>
                    </a:tc>
                  </a:tr>
                  <a:tr h="0">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 b.</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w="28575" cap="flat" cmpd="sng" algn="ctr">
                          <a:solidFill>
                            <a:srgbClr val="0070C0"/>
                          </a:solidFill>
                          <a:prstDash val="solid"/>
                          <a:round/>
                          <a:headEnd type="none" w="med" len="med"/>
                          <a:tailEnd type="none" w="med" len="med"/>
                        </a:lnT>
                        <a:lnB>
                          <a:noFill/>
                        </a:lnB>
                      </a:tcPr>
                    </a:tc>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2694211822"/>
                  </p:ext>
                </p:extLst>
              </p:nvPr>
            </p:nvGraphicFramePr>
            <p:xfrm>
              <a:off x="9601200" y="6584544"/>
              <a:ext cx="6172200" cy="1828800"/>
            </p:xfrm>
            <a:graphic>
              <a:graphicData uri="http://schemas.openxmlformats.org/drawingml/2006/table">
                <a:tbl>
                  <a:tblPr firstRow="1" firstCol="1" bandRow="1"/>
                  <a:tblGrid>
                    <a:gridCol w="1294086"/>
                    <a:gridCol w="4878114"/>
                  </a:tblGrid>
                  <a:tr h="914400">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a:noFill/>
                        </a:lnT>
                        <a:lnB w="28575" cap="flat" cmpd="sng" algn="ctr">
                          <a:solidFill>
                            <a:srgbClr val="0070C0"/>
                          </a:solidFill>
                          <a:prstDash val="solid"/>
                          <a:round/>
                          <a:headEnd type="none" w="med" len="med"/>
                          <a:tailEnd type="none" w="med" len="med"/>
                        </a:lnB>
                      </a:tcPr>
                    </a:tc>
                    <a:tc>
                      <a:txBody>
                        <a:bodyPr/>
                        <a:lstStyle/>
                        <a:p>
                          <a:endParaRPr lang="en-US"/>
                        </a:p>
                      </a:txBody>
                      <a:tcPr marL="68580" marR="68580" marT="0" marB="0">
                        <a:lnL w="28575" cap="flat" cmpd="sng" algn="ctr">
                          <a:solidFill>
                            <a:srgbClr val="0070C0"/>
                          </a:solidFill>
                          <a:prstDash val="solid"/>
                          <a:round/>
                          <a:headEnd type="none" w="med" len="med"/>
                          <a:tailEnd type="none" w="med" len="med"/>
                        </a:lnL>
                        <a:lnR>
                          <a:noFill/>
                        </a:lnR>
                        <a:lnT>
                          <a:noFill/>
                        </a:lnT>
                        <a:lnB w="28575" cap="flat" cmpd="sng" algn="ctr">
                          <a:solidFill>
                            <a:srgbClr val="0070C0"/>
                          </a:solidFill>
                          <a:prstDash val="solid"/>
                          <a:round/>
                          <a:headEnd type="none" w="med" len="med"/>
                          <a:tailEnd type="none" w="med" len="med"/>
                        </a:lnB>
                        <a:blipFill rotWithShape="0">
                          <a:blip r:embed="rId6"/>
                          <a:stretch>
                            <a:fillRect l="-26467" r="-250" b="-120530"/>
                          </a:stretch>
                        </a:blipFill>
                      </a:tcPr>
                    </a:tc>
                  </a:tr>
                  <a:tr h="914400">
                    <a:tc>
                      <a:txBody>
                        <a:bodyPr/>
                        <a:lstStyle/>
                        <a:p>
                          <a:pPr algn="just">
                            <a:lnSpc>
                              <a:spcPct val="150000"/>
                            </a:lnSpc>
                            <a:spcBef>
                              <a:spcPts val="600"/>
                            </a:spcBef>
                            <a:spcAft>
                              <a:spcPts val="0"/>
                            </a:spcAft>
                          </a:pPr>
                          <a:r>
                            <a:rPr lang="fr-FR" sz="4000">
                              <a:solidFill>
                                <a:srgbClr val="000000"/>
                              </a:solidFill>
                              <a:effectLst/>
                              <a:latin typeface="Arial" panose="020B0604020202020204" pitchFamily="34" charset="0"/>
                              <a:ea typeface="Calibri" panose="020F0502020204030204" pitchFamily="34" charset="0"/>
                              <a:cs typeface="Arial" panose="020B0604020202020204" pitchFamily="34" charset="0"/>
                            </a:rPr>
                            <a:t>KL</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fr-FR"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 b.</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70C0"/>
                          </a:solidFill>
                          <a:prstDash val="solid"/>
                          <a:round/>
                          <a:headEnd type="none" w="med" len="med"/>
                          <a:tailEnd type="none" w="med" len="med"/>
                        </a:lnL>
                        <a:lnR>
                          <a:noFill/>
                        </a:lnR>
                        <a:lnT w="28575" cap="flat" cmpd="sng" algn="ctr">
                          <a:solidFill>
                            <a:srgbClr val="0070C0"/>
                          </a:solidFill>
                          <a:prstDash val="solid"/>
                          <a:round/>
                          <a:headEnd type="none" w="med" len="med"/>
                          <a:tailEnd type="none" w="med" len="med"/>
                        </a:lnT>
                        <a:lnB>
                          <a:noFill/>
                        </a:lnB>
                      </a:tcPr>
                    </a:tc>
                  </a:tr>
                </a:tbl>
              </a:graphicData>
            </a:graphic>
          </p:graphicFrame>
        </mc:Fallback>
      </mc:AlternateContent>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strVal val="#ppt_w+.3"/>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CFD4"/>
        </a:solidFill>
        <a:effectLst/>
      </p:bgPr>
    </p:bg>
    <p:spTree>
      <p:nvGrpSpPr>
        <p:cNvPr id="1" name=""/>
        <p:cNvGrpSpPr/>
        <p:nvPr/>
      </p:nvGrpSpPr>
      <p:grpSpPr>
        <a:xfrm>
          <a:off x="0" y="0"/>
          <a:ext cx="0" cy="0"/>
          <a:chOff x="0" y="0"/>
          <a:chExt cx="0" cy="0"/>
        </a:xfrm>
      </p:grpSpPr>
      <p:grpSp>
        <p:nvGrpSpPr>
          <p:cNvPr id="6" name="Group 6"/>
          <p:cNvGrpSpPr/>
          <p:nvPr/>
        </p:nvGrpSpPr>
        <p:grpSpPr>
          <a:xfrm>
            <a:off x="0" y="9466902"/>
            <a:ext cx="18288000" cy="820098"/>
            <a:chOff x="0" y="0"/>
            <a:chExt cx="6555032" cy="293951"/>
          </a:xfrm>
        </p:grpSpPr>
        <p:sp>
          <p:nvSpPr>
            <p:cNvPr id="7" name="Freeform 7"/>
            <p:cNvSpPr/>
            <p:nvPr/>
          </p:nvSpPr>
          <p:spPr>
            <a:xfrm>
              <a:off x="0" y="0"/>
              <a:ext cx="6555032" cy="293951"/>
            </a:xfrm>
            <a:custGeom>
              <a:avLst/>
              <a:gdLst/>
              <a:ahLst/>
              <a:cxnLst/>
              <a:rect l="l" t="t" r="r" b="b"/>
              <a:pathLst>
                <a:path w="6555032" h="293951">
                  <a:moveTo>
                    <a:pt x="0" y="0"/>
                  </a:moveTo>
                  <a:lnTo>
                    <a:pt x="6555032" y="0"/>
                  </a:lnTo>
                  <a:lnTo>
                    <a:pt x="6555032" y="293951"/>
                  </a:lnTo>
                  <a:lnTo>
                    <a:pt x="0" y="293951"/>
                  </a:lnTo>
                  <a:close/>
                </a:path>
              </a:pathLst>
            </a:custGeom>
            <a:solidFill>
              <a:srgbClr val="189F87"/>
            </a:solidFill>
          </p:spPr>
        </p:sp>
      </p:grpSp>
      <p:sp>
        <p:nvSpPr>
          <p:cNvPr id="11" name="Rounded Rectangle 10"/>
          <p:cNvSpPr/>
          <p:nvPr/>
        </p:nvSpPr>
        <p:spPr>
          <a:xfrm>
            <a:off x="1257300" y="1181100"/>
            <a:ext cx="15773400" cy="7848600"/>
          </a:xfrm>
          <a:prstGeom prst="roundRect">
            <a:avLst>
              <a:gd name="adj" fmla="val 104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2764322">
            <a:off x="16006587" y="6487095"/>
            <a:ext cx="3267029" cy="3094767"/>
          </a:xfrm>
          <a:prstGeom prst="rect">
            <a:avLst/>
          </a:prstGeom>
        </p:spPr>
      </p:pic>
      <p:sp>
        <p:nvSpPr>
          <p:cNvPr id="12" name="Round Same Side Corner Rectangle 11"/>
          <p:cNvSpPr/>
          <p:nvPr/>
        </p:nvSpPr>
        <p:spPr>
          <a:xfrm flipV="1">
            <a:off x="1981200" y="1181100"/>
            <a:ext cx="5638800" cy="1113658"/>
          </a:xfrm>
          <a:prstGeom prst="round2SameRect">
            <a:avLst>
              <a:gd name="adj1" fmla="val 40387"/>
              <a:gd name="adj2" fmla="val 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0" y="1380358"/>
            <a:ext cx="5334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3.30 (SGK - tr58)</a:t>
            </a:r>
            <a:endParaRPr lang="en-US" sz="4000" b="1" dirty="0">
              <a:solidFill>
                <a:schemeClr val="bg1"/>
              </a:solidFill>
              <a:latin typeface="Arial" panose="020B0604020202020204" pitchFamily="34" charset="0"/>
              <a:cs typeface="Arial" panose="020B0604020202020204" pitchFamily="34" charset="0"/>
            </a:endParaRPr>
          </a:p>
        </p:txBody>
      </p:sp>
      <p:pic>
        <p:nvPicPr>
          <p:cNvPr id="14"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a:fillRect/>
          </a:stretch>
        </p:blipFill>
        <p:spPr>
          <a:xfrm rot="10191035">
            <a:off x="-1494840" y="263636"/>
            <a:ext cx="3267029" cy="3094767"/>
          </a:xfrm>
          <a:prstGeom prst="rect">
            <a:avLst/>
          </a:prstGeom>
        </p:spPr>
      </p:pic>
      <p:sp>
        <p:nvSpPr>
          <p:cNvPr id="15" name="Rectangle 14"/>
          <p:cNvSpPr/>
          <p:nvPr/>
        </p:nvSpPr>
        <p:spPr>
          <a:xfrm>
            <a:off x="2029461" y="2754820"/>
            <a:ext cx="14249400"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hai đường thẳng phân biệt a, b cùng vuông góc với đường thẳng c; d là một đường thẳng khác c và d vuông góc với a. Chứng minh rằng</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a // b                                 </a:t>
            </a:r>
            <a:r>
              <a:rPr lang="vi-VN" sz="4000" dirty="0" smtClean="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 // d                            </a:t>
            </a:r>
            <a:r>
              <a:rPr lang="vi-VN" sz="4000" dirty="0" smtClean="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b⊥d</a:t>
            </a:r>
            <a:endParaRPr lang="en-US" sz="40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000" y="6172303"/>
            <a:ext cx="5105400" cy="3724349"/>
          </a:xfrm>
          <a:prstGeom prst="ellipse">
            <a:avLst/>
          </a:prstGeom>
          <a:ln>
            <a:noFill/>
          </a:ln>
          <a:effectLst>
            <a:softEdge rad="112500"/>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ppt_y-#ppt_h/2"/>
                                          </p:val>
                                        </p:tav>
                                        <p:tav tm="100000">
                                          <p:val>
                                            <p:strVal val="#ppt_y"/>
                                          </p:val>
                                        </p:tav>
                                      </p:tavLst>
                                    </p:anim>
                                    <p:anim calcmode="lin" valueType="num">
                                      <p:cBhvr>
                                        <p:cTn id="9" dur="500" fill="hold"/>
                                        <p:tgtEl>
                                          <p:spTgt spid="13"/>
                                        </p:tgtEl>
                                        <p:attrNameLst>
                                          <p:attrName>ppt_w</p:attrName>
                                        </p:attrNameLst>
                                      </p:cBhvr>
                                      <p:tavLst>
                                        <p:tav tm="0">
                                          <p:val>
                                            <p:strVal val="#ppt_w"/>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PresentationFormat>Custom</PresentationFormat>
  <Paragraphs>73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2022-09-23T05:41:09Z</dcterms:created>
  <dcterms:modified xsi:type="dcterms:W3CDTF">2022-09-23T05:41:20Z</dcterms:modified>
  <dc:identifier/>
</cp:coreProperties>
</file>