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82" r:id="rId5"/>
    <p:sldId id="283" r:id="rId6"/>
    <p:sldId id="285" r:id="rId7"/>
    <p:sldId id="286" r:id="rId8"/>
    <p:sldId id="284" r:id="rId9"/>
    <p:sldId id="287" r:id="rId10"/>
    <p:sldId id="288" r:id="rId11"/>
    <p:sldId id="289" r:id="rId12"/>
    <p:sldId id="292" r:id="rId13"/>
    <p:sldId id="293" r:id="rId14"/>
    <p:sldId id="290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24" autoAdjust="0"/>
  </p:normalViewPr>
  <p:slideViewPr>
    <p:cSldViewPr>
      <p:cViewPr>
        <p:scale>
          <a:sx n="50" d="100"/>
          <a:sy n="50" d="100"/>
        </p:scale>
        <p:origin x="-176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AA23-322C-432E-8546-CE3494511CFA}" type="datetime1">
              <a:rPr lang="vi-VN" smtClean="0"/>
              <a:pPr/>
              <a:t>29/05/2015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E9B33-EA3B-4371-A0F1-53E187073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B7C63-23DA-4A93-B1ED-99420705DC8B}" type="datetime1">
              <a:rPr lang="vi-VN" smtClean="0"/>
              <a:pPr/>
              <a:t>29/05/2015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4806-2FA3-4538-B6C5-706AF26B4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54A5-7894-428D-8C78-A3DB1F5434AE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25526"/>
            <a:ext cx="9067800" cy="990600"/>
          </a:xfrm>
          <a:prstGeom prst="roundRect">
            <a:avLst>
              <a:gd name="adj" fmla="val 11073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dist="56796" dir="20006097" algn="ctr" rotWithShape="0">
              <a:srgbClr val="0000FF">
                <a:alpha val="50000"/>
              </a:srgb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VẬT LÝ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428736"/>
            <a:ext cx="9144000" cy="784225"/>
          </a:xfrm>
          <a:prstGeom prst="rect">
            <a:avLst/>
          </a:prstGeom>
          <a:solidFill>
            <a:srgbClr val="448E67"/>
          </a:solidFill>
          <a:ln w="9525">
            <a:noFill/>
            <a:miter lim="800000"/>
            <a:headEnd/>
            <a:tailEnd/>
          </a:ln>
          <a:effectLst>
            <a:outerShdw dist="137372" dir="18221404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</a:rPr>
              <a:t>CHƯƠNG TRÌNH VẬT LÝ 11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78619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Bài</a:t>
            </a:r>
            <a:r>
              <a:rPr lang="en-US" sz="3200" i="1" kern="0" dirty="0" smtClean="0"/>
              <a:t> 20: LỰC TỪ. CẢM ỨNG TỪ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4282" y="2714620"/>
            <a:ext cx="8534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Chương</a:t>
            </a:r>
            <a:r>
              <a:rPr kumimoji="0" lang="en-US" sz="36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IV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 </a:t>
            </a:r>
            <a:r>
              <a:rPr lang="en-US" sz="3600" kern="0" dirty="0" smtClean="0">
                <a:solidFill>
                  <a:srgbClr val="FF0000"/>
                </a:solidFill>
              </a:rPr>
              <a:t>TỪ  TRƯỜNG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28582" y="739732"/>
            <a:ext cx="364330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b="1" dirty="0"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latin typeface="+mj-lt"/>
                <a:cs typeface="Arial" charset="0"/>
                <a:sym typeface="Symbol" pitchFamily="18" charset="2"/>
              </a:rPr>
              <a:t>Giữ</a:t>
            </a:r>
            <a:r>
              <a:rPr lang="en-US" sz="2400" b="1" dirty="0"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latin typeface="+mj-lt"/>
                <a:cs typeface="Arial" charset="0"/>
                <a:sym typeface="Symbol" pitchFamily="18" charset="2"/>
              </a:rPr>
              <a:t>nguyên</a:t>
            </a:r>
            <a:r>
              <a:rPr lang="en-US" sz="2400" b="1" dirty="0">
                <a:latin typeface="+mj-lt"/>
                <a:cs typeface="Arial" charset="0"/>
                <a:sym typeface="Symbol" pitchFamily="18" charset="2"/>
              </a:rPr>
              <a:t> </a:t>
            </a:r>
          </a:p>
          <a:p>
            <a:pPr indent="91440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  <a:sym typeface="Symbol" pitchFamily="18" charset="2"/>
              </a:rPr>
              <a:t> = 90</a:t>
            </a:r>
            <a:r>
              <a:rPr lang="en-US" sz="2400" b="1" baseline="30000" dirty="0">
                <a:solidFill>
                  <a:srgbClr val="FFFF00"/>
                </a:solidFill>
                <a:latin typeface="+mj-lt"/>
                <a:cs typeface="Arial" charset="0"/>
                <a:sym typeface="Symbol" pitchFamily="18" charset="2"/>
              </a:rPr>
              <a:t>O</a:t>
            </a:r>
          </a:p>
          <a:p>
            <a:pPr indent="914400">
              <a:spcBef>
                <a:spcPct val="50000"/>
              </a:spcBef>
              <a:defRPr/>
            </a:pPr>
            <a:r>
              <a:rPr lang="en-US" sz="2400" b="1" i="1" dirty="0">
                <a:solidFill>
                  <a:srgbClr val="FFFF00"/>
                </a:solidFill>
                <a:latin typeface="+mj-lt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  <a:sym typeface="Symbol" pitchFamily="18" charset="2"/>
              </a:rPr>
              <a:t> = 4cm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b="1" dirty="0"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latin typeface="+mj-lt"/>
                <a:cs typeface="Arial" charset="0"/>
                <a:sym typeface="Symbol" pitchFamily="18" charset="2"/>
              </a:rPr>
              <a:t>Đổi</a:t>
            </a:r>
            <a:r>
              <a:rPr lang="en-US" sz="2400" b="1" dirty="0">
                <a:latin typeface="+mj-lt"/>
                <a:cs typeface="Arial" charset="0"/>
                <a:sym typeface="Symbol" pitchFamily="18" charset="2"/>
              </a:rPr>
              <a:t>: </a:t>
            </a:r>
            <a:r>
              <a:rPr lang="en-US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cường</a:t>
            </a:r>
            <a:r>
              <a:rPr lang="en-US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độ</a:t>
            </a:r>
            <a:r>
              <a:rPr lang="en-US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  <a:sym typeface="Symbol" pitchFamily="18" charset="2"/>
              </a:rPr>
              <a:t>I</a:t>
            </a:r>
            <a:endParaRPr lang="en-US" sz="2400" b="1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80845" y="142852"/>
            <a:ext cx="3337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latin typeface="+mj-lt"/>
                <a:cs typeface="Tahoma" pitchFamily="34" charset="0"/>
              </a:rPr>
              <a:t>Ghi</a:t>
            </a:r>
            <a:r>
              <a:rPr lang="en-US" sz="2400" i="1" dirty="0" smtClean="0">
                <a:latin typeface="+mj-lt"/>
                <a:cs typeface="Tahoma" pitchFamily="34" charset="0"/>
              </a:rPr>
              <a:t> </a:t>
            </a:r>
            <a:r>
              <a:rPr lang="en-US" sz="2400" i="1" dirty="0" err="1" smtClean="0">
                <a:latin typeface="+mj-lt"/>
                <a:cs typeface="Tahoma" pitchFamily="34" charset="0"/>
              </a:rPr>
              <a:t>kết</a:t>
            </a:r>
            <a:r>
              <a:rPr lang="en-US" sz="2400" i="1" dirty="0" smtClean="0">
                <a:latin typeface="+mj-lt"/>
                <a:cs typeface="Tahoma" pitchFamily="34" charset="0"/>
              </a:rPr>
              <a:t> </a:t>
            </a:r>
            <a:r>
              <a:rPr lang="en-US" sz="2400" i="1" dirty="0" err="1" smtClean="0">
                <a:latin typeface="+mj-lt"/>
                <a:cs typeface="Tahoma" pitchFamily="34" charset="0"/>
              </a:rPr>
              <a:t>quả</a:t>
            </a:r>
            <a:r>
              <a:rPr lang="en-US" sz="2400" i="1" dirty="0" smtClean="0">
                <a:latin typeface="+mj-lt"/>
                <a:cs typeface="Tahoma" pitchFamily="34" charset="0"/>
              </a:rPr>
              <a:t> </a:t>
            </a:r>
            <a:r>
              <a:rPr lang="en-US" sz="2400" i="1" dirty="0" err="1" smtClean="0">
                <a:latin typeface="+mj-lt"/>
                <a:cs typeface="Tahoma" pitchFamily="34" charset="0"/>
              </a:rPr>
              <a:t>vào</a:t>
            </a:r>
            <a:r>
              <a:rPr lang="en-US" sz="2400" i="1" dirty="0" smtClean="0">
                <a:latin typeface="+mj-lt"/>
                <a:cs typeface="Tahoma" pitchFamily="34" charset="0"/>
              </a:rPr>
              <a:t> </a:t>
            </a:r>
            <a:r>
              <a:rPr lang="en-US" sz="2400" i="1" dirty="0" err="1" smtClean="0">
                <a:latin typeface="+mj-lt"/>
                <a:cs typeface="Tahoma" pitchFamily="34" charset="0"/>
              </a:rPr>
              <a:t>bảng</a:t>
            </a:r>
            <a:r>
              <a:rPr lang="en-US" sz="2400" i="1" dirty="0" smtClean="0">
                <a:latin typeface="+mj-lt"/>
                <a:cs typeface="Tahoma" pitchFamily="34" charset="0"/>
              </a:rPr>
              <a:t> </a:t>
            </a:r>
            <a:r>
              <a:rPr lang="en-US" sz="2400" i="1" dirty="0" err="1" smtClean="0">
                <a:latin typeface="+mj-lt"/>
                <a:cs typeface="Tahoma" pitchFamily="34" charset="0"/>
              </a:rPr>
              <a:t>sau</a:t>
            </a:r>
            <a:endParaRPr lang="en-US" sz="2400" i="1" dirty="0">
              <a:latin typeface="+mj-lt"/>
              <a:cs typeface="Tahoma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85782" y="-24"/>
            <a:ext cx="3200400" cy="7159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32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Thí</a:t>
            </a:r>
            <a:r>
              <a:rPr lang="en-US" sz="32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nghiệm</a:t>
            </a:r>
            <a:r>
              <a:rPr lang="en-US" sz="32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1: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342791" y="676252"/>
          <a:ext cx="3943985" cy="2675890"/>
        </p:xfrm>
        <a:graphic>
          <a:graphicData uri="http://schemas.openxmlformats.org/drawingml/2006/table">
            <a:tbl>
              <a:tblPr/>
              <a:tblGrid>
                <a:gridCol w="972185"/>
                <a:gridCol w="942340"/>
                <a:gridCol w="890270"/>
                <a:gridCol w="1139190"/>
              </a:tblGrid>
              <a:tr h="3879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α = 90</a:t>
                      </a:r>
                      <a:r>
                        <a:rPr lang="en-US" sz="2000" baseline="30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 ;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 = 4cm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2000">
                          <a:latin typeface="Arial"/>
                          <a:ea typeface="Calibri"/>
                          <a:cs typeface="Arial"/>
                        </a:rPr>
                        <a:t>ần thí nghiệm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 Math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 (A)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 Math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 (N)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Đối tượng 27"/>
          <p:cNvGraphicFramePr>
            <a:graphicFrameLocks noChangeAspect="1"/>
          </p:cNvGraphicFramePr>
          <p:nvPr/>
        </p:nvGraphicFramePr>
        <p:xfrm>
          <a:off x="7215206" y="1142984"/>
          <a:ext cx="956413" cy="642943"/>
        </p:xfrm>
        <a:graphic>
          <a:graphicData uri="http://schemas.openxmlformats.org/presentationml/2006/ole">
            <p:oleObj spid="_x0000_s22530" name="Equation" r:id="rId3" imgW="266400" imgH="304560" progId="Equation.DSMT4">
              <p:embed/>
            </p:oleObj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>
          <a:xfrm>
            <a:off x="585782" y="3357562"/>
            <a:ext cx="2895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Thí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nghiệm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2: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28582" y="4271962"/>
            <a:ext cx="358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000" b="1" dirty="0" err="1">
                <a:latin typeface="+mj-lt"/>
                <a:cs typeface="Arial" charset="0"/>
                <a:sym typeface="Symbol" pitchFamily="18" charset="2"/>
              </a:rPr>
              <a:t>Giữ</a:t>
            </a:r>
            <a:r>
              <a:rPr lang="en-US" sz="2000" b="1" dirty="0"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000" b="1" dirty="0" err="1">
                <a:latin typeface="+mj-lt"/>
                <a:cs typeface="Arial" charset="0"/>
                <a:sym typeface="Symbol" pitchFamily="18" charset="2"/>
              </a:rPr>
              <a:t>nguyên</a:t>
            </a:r>
            <a:r>
              <a:rPr lang="en-US" sz="2000" b="1" dirty="0">
                <a:latin typeface="+mj-lt"/>
                <a:cs typeface="Arial" charset="0"/>
                <a:sym typeface="Symbol" pitchFamily="18" charset="2"/>
              </a:rPr>
              <a:t> : </a:t>
            </a:r>
          </a:p>
          <a:p>
            <a:pPr indent="91440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  <a:sym typeface="Symbol" pitchFamily="18" charset="2"/>
              </a:rPr>
              <a:t></a:t>
            </a:r>
            <a:r>
              <a:rPr lang="en-US" sz="2000" b="1" dirty="0">
                <a:solidFill>
                  <a:srgbClr val="FFFF00"/>
                </a:solidFill>
                <a:latin typeface="+mj-lt"/>
                <a:cs typeface="Arial" charset="0"/>
                <a:sym typeface="Symbol" pitchFamily="18" charset="2"/>
              </a:rPr>
              <a:t> = 90</a:t>
            </a:r>
            <a:r>
              <a:rPr lang="en-US" sz="2000" b="1" baseline="30000" dirty="0">
                <a:solidFill>
                  <a:srgbClr val="FFFF00"/>
                </a:solidFill>
                <a:latin typeface="+mj-lt"/>
                <a:cs typeface="Arial" charset="0"/>
                <a:sym typeface="Symbol" pitchFamily="18" charset="2"/>
              </a:rPr>
              <a:t>O</a:t>
            </a:r>
          </a:p>
          <a:p>
            <a:pPr indent="91440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latin typeface="+mj-lt"/>
                <a:cs typeface="Arial" charset="0"/>
                <a:sym typeface="Symbol" pitchFamily="18" charset="2"/>
              </a:rPr>
              <a:t>I = 120 A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000" b="1" dirty="0" err="1">
                <a:latin typeface="+mj-lt"/>
                <a:cs typeface="Arial" charset="0"/>
                <a:sym typeface="Symbol" pitchFamily="18" charset="2"/>
              </a:rPr>
              <a:t>Đổi</a:t>
            </a:r>
            <a:r>
              <a:rPr lang="en-US" sz="2000" b="1" dirty="0">
                <a:latin typeface="+mj-lt"/>
                <a:cs typeface="Arial" charset="0"/>
                <a:sym typeface="Symbol" pitchFamily="18" charset="2"/>
              </a:rPr>
              <a:t>: </a:t>
            </a:r>
            <a:r>
              <a:rPr lang="en-US" sz="20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chiều</a:t>
            </a:r>
            <a:r>
              <a:rPr lang="en-US" sz="20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dài</a:t>
            </a:r>
            <a:r>
              <a:rPr lang="en-US" sz="20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3600" b="1" i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  <a:sym typeface="Symbol" pitchFamily="18" charset="2"/>
              </a:rPr>
              <a:t>l</a:t>
            </a:r>
            <a:endParaRPr lang="en-US" sz="3600" b="1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  <a:cs typeface="Arial" charset="0"/>
              <a:sym typeface="Symbol" pitchFamily="18" charset="2"/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4038600" y="3714752"/>
            <a:ext cx="3337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cs typeface="Tahoma" pitchFamily="34" charset="0"/>
              </a:rPr>
              <a:t>Ghi</a:t>
            </a:r>
            <a:r>
              <a:rPr lang="en-US" sz="2400" i="1" dirty="0" smtClean="0">
                <a:cs typeface="Tahoma" pitchFamily="34" charset="0"/>
              </a:rPr>
              <a:t> </a:t>
            </a:r>
            <a:r>
              <a:rPr lang="en-US" sz="2400" i="1" dirty="0" err="1" smtClean="0">
                <a:cs typeface="Tahoma" pitchFamily="34" charset="0"/>
              </a:rPr>
              <a:t>kết</a:t>
            </a:r>
            <a:r>
              <a:rPr lang="en-US" sz="2400" i="1" dirty="0" smtClean="0">
                <a:cs typeface="Tahoma" pitchFamily="34" charset="0"/>
              </a:rPr>
              <a:t> </a:t>
            </a:r>
            <a:r>
              <a:rPr lang="en-US" sz="2400" i="1" dirty="0" err="1" smtClean="0">
                <a:cs typeface="Tahoma" pitchFamily="34" charset="0"/>
              </a:rPr>
              <a:t>quả</a:t>
            </a:r>
            <a:r>
              <a:rPr lang="en-US" sz="2400" i="1" dirty="0" smtClean="0">
                <a:cs typeface="Tahoma" pitchFamily="34" charset="0"/>
              </a:rPr>
              <a:t> </a:t>
            </a:r>
            <a:r>
              <a:rPr lang="en-US" sz="2400" i="1" dirty="0" err="1" smtClean="0">
                <a:cs typeface="Tahoma" pitchFamily="34" charset="0"/>
              </a:rPr>
              <a:t>vào</a:t>
            </a:r>
            <a:r>
              <a:rPr lang="en-US" sz="2400" i="1" dirty="0" smtClean="0">
                <a:cs typeface="Tahoma" pitchFamily="34" charset="0"/>
              </a:rPr>
              <a:t> </a:t>
            </a:r>
            <a:r>
              <a:rPr lang="en-US" sz="2400" i="1" dirty="0" err="1" smtClean="0">
                <a:cs typeface="Tahoma" pitchFamily="34" charset="0"/>
              </a:rPr>
              <a:t>bảng</a:t>
            </a:r>
            <a:r>
              <a:rPr lang="en-US" sz="2400" i="1" dirty="0" smtClean="0">
                <a:cs typeface="Tahoma" pitchFamily="34" charset="0"/>
              </a:rPr>
              <a:t> </a:t>
            </a:r>
            <a:r>
              <a:rPr lang="en-US" sz="2400" i="1" dirty="0" err="1" smtClean="0">
                <a:cs typeface="Tahoma" pitchFamily="34" charset="0"/>
              </a:rPr>
              <a:t>sau</a:t>
            </a:r>
            <a:endParaRPr lang="en-US" sz="2400" i="1" dirty="0">
              <a:cs typeface="Tahoma" pitchFamily="34" charset="0"/>
            </a:endParaRPr>
          </a:p>
        </p:txBody>
      </p:sp>
      <p:graphicFrame>
        <p:nvGraphicFramePr>
          <p:cNvPr id="32" name="Table 9"/>
          <p:cNvGraphicFramePr>
            <a:graphicFrameLocks noGrp="1"/>
          </p:cNvGraphicFramePr>
          <p:nvPr/>
        </p:nvGraphicFramePr>
        <p:xfrm>
          <a:off x="4343400" y="4171952"/>
          <a:ext cx="3943985" cy="2287905"/>
        </p:xfrm>
        <a:graphic>
          <a:graphicData uri="http://schemas.openxmlformats.org/drawingml/2006/table">
            <a:tbl>
              <a:tblPr/>
              <a:tblGrid>
                <a:gridCol w="972185"/>
                <a:gridCol w="942340"/>
                <a:gridCol w="890270"/>
                <a:gridCol w="1139190"/>
              </a:tblGrid>
              <a:tr h="3879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α = 90</a:t>
                      </a:r>
                      <a:r>
                        <a:rPr lang="en-US" sz="2000" baseline="30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 ;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Arial"/>
                        </a:rPr>
                        <a:t>I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= 120 A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2000">
                          <a:latin typeface="Arial"/>
                          <a:ea typeface="Calibri"/>
                          <a:cs typeface="Arial"/>
                        </a:rPr>
                        <a:t>ần thí nghiệm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VNI-Palati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(cm)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 Math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(N)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7254846" y="4610736"/>
          <a:ext cx="928694" cy="625082"/>
        </p:xfrm>
        <a:graphic>
          <a:graphicData uri="http://schemas.openxmlformats.org/presentationml/2006/ole">
            <p:oleObj spid="_x0000_s22531" name="Equation" r:id="rId4" imgW="26640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14282" y="14285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3: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57158" y="1285860"/>
            <a:ext cx="30861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b="1" dirty="0"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latin typeface="+mj-lt"/>
                <a:cs typeface="Arial" charset="0"/>
                <a:sym typeface="Symbol" pitchFamily="18" charset="2"/>
              </a:rPr>
              <a:t>Giữ</a:t>
            </a:r>
            <a:r>
              <a:rPr lang="en-US" sz="2400" b="1" dirty="0"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latin typeface="+mj-lt"/>
                <a:cs typeface="Arial" charset="0"/>
                <a:sym typeface="Symbol" pitchFamily="18" charset="2"/>
              </a:rPr>
              <a:t>nguyên</a:t>
            </a:r>
            <a:r>
              <a:rPr lang="en-US" sz="2400" b="1" dirty="0">
                <a:latin typeface="+mj-lt"/>
                <a:cs typeface="Arial" charset="0"/>
                <a:sym typeface="Symbol" pitchFamily="18" charset="2"/>
              </a:rPr>
              <a:t> : </a:t>
            </a:r>
          </a:p>
          <a:p>
            <a:pPr indent="914400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FF00"/>
                </a:solidFill>
                <a:latin typeface="+mj-lt"/>
                <a:cs typeface="Times New Roman" pitchFamily="18" charset="0"/>
                <a:sym typeface="Symbol" pitchFamily="18" charset="2"/>
              </a:rPr>
              <a:t>l 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  <a:sym typeface="Symbol" pitchFamily="18" charset="2"/>
              </a:rPr>
              <a:t>= 2cm</a:t>
            </a:r>
            <a:endParaRPr lang="en-US" sz="2400" b="1" baseline="30000" dirty="0">
              <a:solidFill>
                <a:srgbClr val="FFFF00"/>
              </a:solidFill>
              <a:latin typeface="+mj-lt"/>
              <a:cs typeface="Arial" charset="0"/>
              <a:sym typeface="Symbol" pitchFamily="18" charset="2"/>
            </a:endParaRPr>
          </a:p>
          <a:p>
            <a:pPr indent="91440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  <a:sym typeface="Symbol" pitchFamily="18" charset="2"/>
              </a:rPr>
              <a:t>I = 300 A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b="1" dirty="0"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latin typeface="+mj-lt"/>
                <a:cs typeface="Arial" charset="0"/>
                <a:sym typeface="Symbol" pitchFamily="18" charset="2"/>
              </a:rPr>
              <a:t>Đổi</a:t>
            </a:r>
            <a:r>
              <a:rPr lang="en-US" sz="2400" b="1" dirty="0">
                <a:latin typeface="+mj-lt"/>
                <a:cs typeface="Arial" charset="0"/>
                <a:sym typeface="Symbol" pitchFamily="18" charset="2"/>
              </a:rPr>
              <a:t>: </a:t>
            </a:r>
            <a:r>
              <a:rPr lang="en-US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góc</a:t>
            </a:r>
            <a:r>
              <a:rPr lang="en-US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cs typeface="Arial" charset="0"/>
                <a:sym typeface="Symbol" pitchFamily="18" charset="2"/>
              </a:rPr>
              <a:t></a:t>
            </a:r>
            <a:endParaRPr lang="en-US" sz="4000" b="1" dirty="0">
              <a:solidFill>
                <a:schemeClr val="bg2">
                  <a:lumMod val="50000"/>
                  <a:lumOff val="50000"/>
                </a:schemeClr>
              </a:solidFill>
              <a:latin typeface="+mj-lt"/>
              <a:cs typeface="Arial" charset="0"/>
              <a:sym typeface="Symbol" pitchFamily="18" charset="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7403" y="1000108"/>
            <a:ext cx="4232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+mj-lt"/>
                <a:cs typeface="Tahoma" pitchFamily="34" charset="0"/>
              </a:rPr>
              <a:t>Kết</a:t>
            </a:r>
            <a:r>
              <a:rPr lang="en-US" sz="2400" i="1" dirty="0">
                <a:latin typeface="+mj-lt"/>
                <a:cs typeface="Tahoma" pitchFamily="34" charset="0"/>
              </a:rPr>
              <a:t> </a:t>
            </a:r>
            <a:r>
              <a:rPr lang="en-US" sz="2400" i="1" dirty="0" err="1">
                <a:latin typeface="+mj-lt"/>
                <a:cs typeface="Tahoma" pitchFamily="34" charset="0"/>
              </a:rPr>
              <a:t>quả</a:t>
            </a:r>
            <a:r>
              <a:rPr lang="en-US" sz="2400" i="1" dirty="0">
                <a:latin typeface="+mj-lt"/>
                <a:cs typeface="Tahoma" pitchFamily="34" charset="0"/>
              </a:rPr>
              <a:t> </a:t>
            </a:r>
            <a:r>
              <a:rPr lang="en-US" sz="2400" i="1" dirty="0" err="1">
                <a:latin typeface="+mj-lt"/>
                <a:cs typeface="Tahoma" pitchFamily="34" charset="0"/>
              </a:rPr>
              <a:t>được</a:t>
            </a:r>
            <a:r>
              <a:rPr lang="en-US" sz="2400" i="1" dirty="0">
                <a:latin typeface="+mj-lt"/>
                <a:cs typeface="Tahoma" pitchFamily="34" charset="0"/>
              </a:rPr>
              <a:t> </a:t>
            </a:r>
            <a:r>
              <a:rPr lang="en-US" sz="2400" i="1" dirty="0" err="1">
                <a:latin typeface="+mj-lt"/>
                <a:cs typeface="Tahoma" pitchFamily="34" charset="0"/>
              </a:rPr>
              <a:t>ghi</a:t>
            </a:r>
            <a:r>
              <a:rPr lang="en-US" sz="2400" i="1" dirty="0">
                <a:latin typeface="+mj-lt"/>
                <a:cs typeface="Tahoma" pitchFamily="34" charset="0"/>
              </a:rPr>
              <a:t> </a:t>
            </a:r>
            <a:r>
              <a:rPr lang="en-US" sz="2400" i="1" dirty="0" err="1">
                <a:latin typeface="+mj-lt"/>
                <a:cs typeface="Tahoma" pitchFamily="34" charset="0"/>
              </a:rPr>
              <a:t>trên</a:t>
            </a:r>
            <a:r>
              <a:rPr lang="en-US" sz="2400" i="1" dirty="0">
                <a:latin typeface="+mj-lt"/>
                <a:cs typeface="Tahoma" pitchFamily="34" charset="0"/>
              </a:rPr>
              <a:t> </a:t>
            </a:r>
            <a:r>
              <a:rPr lang="en-US" sz="2400" i="1" dirty="0" err="1">
                <a:latin typeface="+mj-lt"/>
                <a:cs typeface="Tahoma" pitchFamily="34" charset="0"/>
              </a:rPr>
              <a:t>Bảng</a:t>
            </a:r>
            <a:r>
              <a:rPr lang="en-US" sz="2400" i="1" dirty="0">
                <a:latin typeface="+mj-lt"/>
                <a:cs typeface="Tahoma" pitchFamily="34" charset="0"/>
              </a:rPr>
              <a:t> 28.3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368827" y="1500166"/>
          <a:ext cx="3943985" cy="2675890"/>
        </p:xfrm>
        <a:graphic>
          <a:graphicData uri="http://schemas.openxmlformats.org/drawingml/2006/table">
            <a:tbl>
              <a:tblPr/>
              <a:tblGrid>
                <a:gridCol w="972185"/>
                <a:gridCol w="942340"/>
                <a:gridCol w="890270"/>
                <a:gridCol w="1139190"/>
              </a:tblGrid>
              <a:tr h="3879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 = 300 A ; 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VNI-Palati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 = 2cm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Arial"/>
                        </a:rPr>
                        <a:t>ần</a:t>
                      </a: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Arial"/>
                        </a:rPr>
                        <a:t>thí</a:t>
                      </a:r>
                      <a:r>
                        <a:rPr lang="en-US" sz="20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Arial"/>
                        </a:rPr>
                        <a:t>nghiệm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Arial"/>
                        </a:rPr>
                        <a:t>α</a:t>
                      </a: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baseline="30000"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 Math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 (N)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0,10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0,20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0,14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0,20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0,17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0,20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0,20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0,20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7272431" y="1962129"/>
          <a:ext cx="928694" cy="625475"/>
        </p:xfrm>
        <a:graphic>
          <a:graphicData uri="http://schemas.openxmlformats.org/presentationml/2006/ole">
            <p:oleObj spid="_x0000_s23555" name="Equation" r:id="rId3" imgW="48240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4"/>
          <p:cNvGrpSpPr/>
          <p:nvPr/>
        </p:nvGrpSpPr>
        <p:grpSpPr>
          <a:xfrm>
            <a:off x="0" y="657666"/>
            <a:ext cx="2714612" cy="6215082"/>
            <a:chOff x="0" y="642918"/>
            <a:chExt cx="2714612" cy="6215082"/>
          </a:xfrm>
          <a:solidFill>
            <a:srgbClr val="002060"/>
          </a:solidFill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>
                <a:latin typeface="+mj-lt"/>
              </a:rPr>
              <a:t>I. LỰC TỪ</a:t>
            </a:r>
            <a:endParaRPr lang="en-US" sz="1600" b="1" u="sng" dirty="0">
              <a:latin typeface="+mj-lt"/>
            </a:endParaRPr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20: LỰC TỪ. </a:t>
            </a:r>
            <a:r>
              <a:rPr lang="en-US" sz="2400" b="1" i="1" kern="0" dirty="0" smtClean="0">
                <a:solidFill>
                  <a:prstClr val="white"/>
                </a:solidFill>
                <a:latin typeface="+mj-lt"/>
              </a:rPr>
              <a:t>CẢM ỨNG TỪ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0" y="121442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>
                <a:latin typeface="+mj-lt"/>
              </a:rPr>
              <a:t>1. </a:t>
            </a:r>
            <a:r>
              <a:rPr lang="en-US" sz="1600" b="1" u="sng" dirty="0" err="1" smtClean="0">
                <a:latin typeface="+mj-lt"/>
              </a:rPr>
              <a:t>Từ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trường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đều</a:t>
            </a:r>
            <a:endParaRPr lang="en-US" sz="1600" b="1" u="sng" dirty="0">
              <a:latin typeface="+mj-lt"/>
            </a:endParaRPr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0" y="1643050"/>
            <a:ext cx="264317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>
                <a:latin typeface="+mj-lt"/>
              </a:rPr>
              <a:t>2. </a:t>
            </a:r>
            <a:r>
              <a:rPr lang="en-US" sz="1600" b="1" u="sng" dirty="0" err="1" smtClean="0">
                <a:latin typeface="+mj-lt"/>
              </a:rPr>
              <a:t>Phương</a:t>
            </a:r>
            <a:r>
              <a:rPr lang="en-US" sz="1600" b="1" u="sng" dirty="0" smtClean="0">
                <a:latin typeface="+mj-lt"/>
              </a:rPr>
              <a:t>, </a:t>
            </a:r>
            <a:r>
              <a:rPr lang="en-US" sz="1600" b="1" u="sng" dirty="0" err="1" smtClean="0">
                <a:latin typeface="+mj-lt"/>
              </a:rPr>
              <a:t>chiều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của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lực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từ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tác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dụng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lên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một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đoạn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dây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dẫn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có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dòng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điện</a:t>
            </a:r>
            <a:endParaRPr lang="en-US" sz="1600" b="1" u="sng" dirty="0">
              <a:latin typeface="+mj-lt"/>
            </a:endParaRPr>
          </a:p>
        </p:txBody>
      </p:sp>
      <p:sp>
        <p:nvSpPr>
          <p:cNvPr id="9" name="Nơi giữ chỗ cho Nội dung 2"/>
          <p:cNvSpPr>
            <a:spLocks noGrp="1"/>
          </p:cNvSpPr>
          <p:nvPr>
            <p:ph idx="1"/>
          </p:nvPr>
        </p:nvSpPr>
        <p:spPr>
          <a:xfrm>
            <a:off x="2928926" y="813690"/>
            <a:ext cx="5643602" cy="4286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b) </a:t>
            </a:r>
            <a:r>
              <a:rPr lang="en-US" sz="2800" b="1" dirty="0" err="1" smtClean="0">
                <a:latin typeface="+mj-lt"/>
              </a:rPr>
              <a:t>Nhận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xét</a:t>
            </a:r>
            <a:r>
              <a:rPr lang="en-US" sz="2800" b="1" dirty="0" smtClean="0">
                <a:latin typeface="+mj-lt"/>
              </a:rPr>
              <a:t> </a:t>
            </a:r>
          </a:p>
        </p:txBody>
      </p:sp>
      <p:sp>
        <p:nvSpPr>
          <p:cNvPr id="10" name="Hình chữ nhật góc tròn 9"/>
          <p:cNvSpPr/>
          <p:nvPr/>
        </p:nvSpPr>
        <p:spPr>
          <a:xfrm>
            <a:off x="0" y="2500306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>
                <a:latin typeface="+mj-lt"/>
              </a:rPr>
              <a:t>II. CẢM ỨNG TỪ</a:t>
            </a:r>
            <a:endParaRPr lang="en-US" sz="1600" b="1" u="sng" dirty="0">
              <a:latin typeface="+mj-lt"/>
            </a:endParaRPr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0" y="2899438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>
                <a:latin typeface="+mj-lt"/>
              </a:rPr>
              <a:t>1. </a:t>
            </a:r>
            <a:r>
              <a:rPr lang="en-US" sz="1600" b="1" u="sng" dirty="0" err="1" smtClean="0">
                <a:latin typeface="+mj-lt"/>
              </a:rPr>
              <a:t>Cảm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ứng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từ</a:t>
            </a:r>
            <a:endParaRPr lang="en-US" sz="1600" b="1" u="sng" dirty="0">
              <a:latin typeface="+mj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027412" y="1467137"/>
            <a:ext cx="6014990" cy="1857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Các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thương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số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	                              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là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các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hằng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số</a:t>
            </a:r>
            <a:endParaRPr kumimoji="0" lang="en-US" i="0" u="none" strike="noStrike" kern="120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Độ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lớn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của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lực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từ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F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tác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dụng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lên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đoạn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dòng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điện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kumimoji="0" lang="en-U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AB </a:t>
            </a:r>
            <a:r>
              <a:rPr kumimoji="0" lang="en-US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tỉ</a:t>
            </a:r>
            <a:r>
              <a:rPr kumimoji="0" lang="en-US" i="1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i="1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lệ</a:t>
            </a:r>
            <a:r>
              <a:rPr kumimoji="0" lang="en-US" i="1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i="1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với</a:t>
            </a:r>
            <a:r>
              <a:rPr kumimoji="0" lang="en-US" i="1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: </a:t>
            </a:r>
            <a:r>
              <a:rPr kumimoji="0" lang="en-U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	- </a:t>
            </a:r>
            <a:r>
              <a:rPr kumimoji="0" lang="en-US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cường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độ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dòng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điện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I qua AB</a:t>
            </a:r>
            <a:r>
              <a:rPr kumimoji="0" lang="en-U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/>
            </a:r>
            <a:br>
              <a:rPr kumimoji="0" lang="en-U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	- </a:t>
            </a:r>
            <a:r>
              <a:rPr kumimoji="0" lang="en-US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Chiều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dài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l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của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đoạn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dòng</a:t>
            </a:r>
            <a:r>
              <a:rPr kumimoji="0" lang="en-U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điện</a:t>
            </a:r>
            <a:r>
              <a:rPr kumimoji="0" lang="en-U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			-  </a:t>
            </a:r>
            <a:r>
              <a:rPr kumimoji="0" lang="en-U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Cambria Math" pitchFamily="18" charset="0"/>
                <a:cs typeface="Cambria Math" pitchFamily="18" charset="0"/>
              </a:rPr>
              <a:t>sin</a:t>
            </a:r>
            <a:r>
              <a:rPr kumimoji="0" lang="el-GR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Cambria Math" pitchFamily="18" charset="0"/>
                <a:cs typeface="Cambria Math" pitchFamily="18" charset="0"/>
              </a:rPr>
              <a:t>α</a:t>
            </a:r>
            <a:endParaRPr kumimoji="0" lang="en-US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4286248" y="3324525"/>
            <a:ext cx="373031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ea typeface="Cambria Math" pitchFamily="18" charset="0"/>
                <a:cs typeface="Arial" charset="0"/>
              </a:rPr>
              <a:t>F =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Cambria Math" pitchFamily="18" charset="0"/>
                <a:cs typeface="Arial" charset="0"/>
              </a:rPr>
              <a:t>BI</a:t>
            </a:r>
            <a:r>
              <a:rPr lang="en-US" sz="2400" b="1" i="1" dirty="0" err="1">
                <a:solidFill>
                  <a:srgbClr val="FF0000"/>
                </a:solidFill>
                <a:latin typeface="+mj-lt"/>
                <a:ea typeface="Cambria Math" pitchFamily="18" charset="0"/>
                <a:cs typeface="Arial" charset="0"/>
              </a:rPr>
              <a:t>l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Cambria Math" pitchFamily="18" charset="0"/>
                <a:cs typeface="Arial" charset="0"/>
              </a:rPr>
              <a:t>sin</a:t>
            </a:r>
            <a:r>
              <a:rPr lang="el-GR" sz="2400" b="1" dirty="0">
                <a:solidFill>
                  <a:srgbClr val="FF0000"/>
                </a:solidFill>
                <a:latin typeface="+mj-lt"/>
                <a:ea typeface="Cambria Math" pitchFamily="18" charset="0"/>
                <a:cs typeface="Arial" charset="0"/>
              </a:rPr>
              <a:t>α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Cambria Math" pitchFamily="18" charset="0"/>
                <a:cs typeface="Arial" charset="0"/>
              </a:rPr>
              <a:t>  </a:t>
            </a:r>
            <a:r>
              <a:rPr lang="en-US" sz="2000" dirty="0" err="1" smtClean="0">
                <a:latin typeface="+mj-lt"/>
                <a:ea typeface="Cambria Math" pitchFamily="18" charset="0"/>
                <a:cs typeface="Arial" charset="0"/>
              </a:rPr>
              <a:t>Với</a:t>
            </a:r>
            <a:r>
              <a:rPr lang="en-US" sz="2000" dirty="0" smtClean="0">
                <a:latin typeface="+mj-lt"/>
                <a:ea typeface="Cambria Math" pitchFamily="18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mbria Math" pitchFamily="18" charset="0"/>
                <a:cs typeface="Arial" charset="0"/>
              </a:rPr>
              <a:t>B</a:t>
            </a:r>
            <a:r>
              <a:rPr lang="en-US" sz="2000" dirty="0" smtClean="0">
                <a:latin typeface="+mj-lt"/>
                <a:ea typeface="Cambria Math" pitchFamily="18" charset="0"/>
                <a:cs typeface="Arial" charset="0"/>
              </a:rPr>
              <a:t> </a:t>
            </a:r>
            <a:r>
              <a:rPr lang="en-US" sz="2000" dirty="0" err="1" smtClean="0">
                <a:latin typeface="+mj-lt"/>
                <a:ea typeface="Cambria Math" pitchFamily="18" charset="0"/>
                <a:cs typeface="Arial" charset="0"/>
              </a:rPr>
              <a:t>là</a:t>
            </a:r>
            <a:r>
              <a:rPr lang="en-US" sz="2000" dirty="0" smtClean="0">
                <a:latin typeface="+mj-lt"/>
                <a:ea typeface="Cambria Math" pitchFamily="18" charset="0"/>
                <a:cs typeface="Arial" charset="0"/>
              </a:rPr>
              <a:t> </a:t>
            </a:r>
            <a:r>
              <a:rPr lang="en-US" sz="2000" dirty="0" err="1" smtClean="0">
                <a:latin typeface="+mj-lt"/>
                <a:ea typeface="Cambria Math" pitchFamily="18" charset="0"/>
                <a:cs typeface="Arial" charset="0"/>
              </a:rPr>
              <a:t>hệ</a:t>
            </a:r>
            <a:r>
              <a:rPr lang="en-US" sz="2000" dirty="0" smtClean="0">
                <a:latin typeface="+mj-lt"/>
                <a:ea typeface="Cambria Math" pitchFamily="18" charset="0"/>
                <a:cs typeface="Arial" charset="0"/>
              </a:rPr>
              <a:t> </a:t>
            </a:r>
            <a:r>
              <a:rPr lang="en-US" sz="2000" dirty="0" err="1" smtClean="0">
                <a:latin typeface="+mj-lt"/>
                <a:ea typeface="Cambria Math" pitchFamily="18" charset="0"/>
                <a:cs typeface="Arial" charset="0"/>
              </a:rPr>
              <a:t>số</a:t>
            </a:r>
            <a:r>
              <a:rPr lang="en-US" sz="2000" dirty="0" smtClean="0">
                <a:latin typeface="+mj-lt"/>
                <a:ea typeface="Cambria Math" pitchFamily="18" charset="0"/>
                <a:cs typeface="Arial" charset="0"/>
              </a:rPr>
              <a:t> </a:t>
            </a:r>
            <a:r>
              <a:rPr lang="en-US" sz="2000" dirty="0" err="1" smtClean="0">
                <a:latin typeface="+mj-lt"/>
                <a:ea typeface="Cambria Math" pitchFamily="18" charset="0"/>
                <a:cs typeface="Arial" charset="0"/>
              </a:rPr>
              <a:t>tỉ</a:t>
            </a:r>
            <a:r>
              <a:rPr lang="en-US" sz="2000" dirty="0" smtClean="0">
                <a:latin typeface="+mj-lt"/>
                <a:ea typeface="Cambria Math" pitchFamily="18" charset="0"/>
                <a:cs typeface="Arial" charset="0"/>
              </a:rPr>
              <a:t> </a:t>
            </a:r>
            <a:r>
              <a:rPr lang="en-US" sz="2000" dirty="0" err="1" smtClean="0">
                <a:latin typeface="+mj-lt"/>
                <a:ea typeface="Cambria Math" pitchFamily="18" charset="0"/>
                <a:cs typeface="Arial" charset="0"/>
              </a:rPr>
              <a:t>lệ</a:t>
            </a:r>
            <a:endParaRPr lang="en-US" sz="2000" dirty="0">
              <a:latin typeface="+mj-lt"/>
              <a:ea typeface="Cambria Math" pitchFamily="18" charset="0"/>
              <a:cs typeface="Arial" charset="0"/>
            </a:endParaRPr>
          </a:p>
        </p:txBody>
      </p:sp>
      <p:sp>
        <p:nvSpPr>
          <p:cNvPr id="39" name="Right Arrow 11"/>
          <p:cNvSpPr/>
          <p:nvPr/>
        </p:nvSpPr>
        <p:spPr>
          <a:xfrm>
            <a:off x="3714744" y="3467401"/>
            <a:ext cx="381000" cy="30480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+mj-lt"/>
            </a:endParaRP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3023592" y="4859928"/>
            <a:ext cx="4844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Vậy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với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nam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châm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nhất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định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6010268" y="5770585"/>
            <a:ext cx="31337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Có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giá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trị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không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đổi</a:t>
            </a:r>
            <a:r>
              <a:rPr lang="en-US" sz="2400" b="1" i="1" dirty="0" smtClean="0">
                <a:latin typeface="+mj-lt"/>
              </a:rPr>
              <a:t>, </a:t>
            </a:r>
            <a:r>
              <a:rPr lang="en-US" sz="2400" b="1" i="1" dirty="0" err="1" smtClean="0">
                <a:latin typeface="+mj-lt"/>
              </a:rPr>
              <a:t>xác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định</a:t>
            </a:r>
            <a:endParaRPr lang="en-US" sz="2400" b="1" i="1" dirty="0">
              <a:latin typeface="+mj-lt"/>
            </a:endParaRPr>
          </a:p>
        </p:txBody>
      </p:sp>
      <p:pic>
        <p:nvPicPr>
          <p:cNvPr id="4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424510"/>
            <a:ext cx="2673352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4" name="Đối tượng 43"/>
          <p:cNvGraphicFramePr>
            <a:graphicFrameLocks noChangeAspect="1"/>
          </p:cNvGraphicFramePr>
          <p:nvPr/>
        </p:nvGraphicFramePr>
        <p:xfrm>
          <a:off x="4929190" y="1285860"/>
          <a:ext cx="1571636" cy="607223"/>
        </p:xfrm>
        <a:graphic>
          <a:graphicData uri="http://schemas.openxmlformats.org/presentationml/2006/ole">
            <p:oleObj spid="_x0000_s24578" name="Equation" r:id="rId4" imgW="787320" imgH="393480" progId="Equation.DSMT4">
              <p:embed/>
            </p:oleObj>
          </a:graphicData>
        </a:graphic>
      </p:graphicFrame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3000364" y="3955325"/>
            <a:ext cx="5929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thay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nam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châm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tiến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hành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thí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nghiệm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như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trên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tìm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được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hệ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B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có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giá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trị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khác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33" grpId="0" uiExpand="1" build="p"/>
      <p:bldP spid="38" grpId="0" animBg="1"/>
      <p:bldP spid="39" grpId="0" animBg="1"/>
      <p:bldP spid="40" grpId="0"/>
      <p:bldP spid="4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4"/>
          <p:cNvGrpSpPr/>
          <p:nvPr/>
        </p:nvGrpSpPr>
        <p:grpSpPr>
          <a:xfrm>
            <a:off x="0" y="657666"/>
            <a:ext cx="2714612" cy="6215082"/>
            <a:chOff x="0" y="642918"/>
            <a:chExt cx="2714612" cy="6215082"/>
          </a:xfrm>
          <a:solidFill>
            <a:srgbClr val="002060"/>
          </a:solidFill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>
                <a:latin typeface="+mj-lt"/>
              </a:rPr>
              <a:t>I. LỰC TỪ</a:t>
            </a:r>
            <a:endParaRPr lang="en-US" sz="1600" b="1" u="sng" dirty="0">
              <a:latin typeface="+mj-lt"/>
            </a:endParaRPr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20: LỰC TỪ. </a:t>
            </a:r>
            <a:r>
              <a:rPr lang="en-US" sz="2400" b="1" i="1" kern="0" dirty="0" smtClean="0">
                <a:solidFill>
                  <a:prstClr val="white"/>
                </a:solidFill>
                <a:latin typeface="+mj-lt"/>
              </a:rPr>
              <a:t>CẢM ỨNG TỪ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0" y="121442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>
                <a:latin typeface="+mj-lt"/>
              </a:rPr>
              <a:t>1. </a:t>
            </a:r>
            <a:r>
              <a:rPr lang="en-US" sz="1600" b="1" u="sng" dirty="0" err="1" smtClean="0">
                <a:latin typeface="+mj-lt"/>
              </a:rPr>
              <a:t>Từ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trường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đều</a:t>
            </a:r>
            <a:endParaRPr lang="en-US" sz="1600" b="1" u="sng" dirty="0">
              <a:latin typeface="+mj-lt"/>
            </a:endParaRPr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0" y="1643050"/>
            <a:ext cx="264317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>
                <a:latin typeface="+mj-lt"/>
              </a:rPr>
              <a:t>2. </a:t>
            </a:r>
            <a:r>
              <a:rPr lang="en-US" sz="1600" b="1" u="sng" dirty="0" err="1" smtClean="0">
                <a:latin typeface="+mj-lt"/>
              </a:rPr>
              <a:t>Phương</a:t>
            </a:r>
            <a:r>
              <a:rPr lang="en-US" sz="1600" b="1" u="sng" dirty="0" smtClean="0">
                <a:latin typeface="+mj-lt"/>
              </a:rPr>
              <a:t>, </a:t>
            </a:r>
            <a:r>
              <a:rPr lang="en-US" sz="1600" b="1" u="sng" dirty="0" err="1" smtClean="0">
                <a:latin typeface="+mj-lt"/>
              </a:rPr>
              <a:t>chiều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của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lực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từ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tác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dụng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lên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một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đoạn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dây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dẫn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có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dòng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điện</a:t>
            </a:r>
            <a:endParaRPr lang="en-US" sz="1600" b="1" u="sng" dirty="0">
              <a:latin typeface="+mj-lt"/>
            </a:endParaRPr>
          </a:p>
        </p:txBody>
      </p:sp>
      <p:sp>
        <p:nvSpPr>
          <p:cNvPr id="9" name="Nơi giữ chỗ cho Nội dung 2"/>
          <p:cNvSpPr>
            <a:spLocks noGrp="1"/>
          </p:cNvSpPr>
          <p:nvPr>
            <p:ph idx="1"/>
          </p:nvPr>
        </p:nvSpPr>
        <p:spPr>
          <a:xfrm>
            <a:off x="2928926" y="857232"/>
            <a:ext cx="5643602" cy="4286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b) </a:t>
            </a:r>
            <a:r>
              <a:rPr lang="en-US" sz="2800" b="1" dirty="0" err="1" smtClean="0">
                <a:latin typeface="+mj-lt"/>
              </a:rPr>
              <a:t>Nhận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xét</a:t>
            </a:r>
            <a:r>
              <a:rPr lang="en-US" sz="2800" b="1" dirty="0" smtClean="0">
                <a:latin typeface="+mj-lt"/>
              </a:rPr>
              <a:t> </a:t>
            </a:r>
          </a:p>
        </p:txBody>
      </p:sp>
      <p:sp>
        <p:nvSpPr>
          <p:cNvPr id="10" name="Hình chữ nhật góc tròn 9"/>
          <p:cNvSpPr/>
          <p:nvPr/>
        </p:nvSpPr>
        <p:spPr>
          <a:xfrm>
            <a:off x="0" y="2500306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>
                <a:latin typeface="+mj-lt"/>
              </a:rPr>
              <a:t>II. CẢM ỨNG TỪ</a:t>
            </a:r>
            <a:endParaRPr lang="en-US" sz="1600" b="1" u="sng" dirty="0">
              <a:latin typeface="+mj-lt"/>
            </a:endParaRPr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0" y="2899438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>
                <a:latin typeface="+mj-lt"/>
              </a:rPr>
              <a:t>1. </a:t>
            </a:r>
            <a:r>
              <a:rPr lang="en-US" sz="1600" b="1" u="sng" dirty="0" err="1" smtClean="0">
                <a:latin typeface="+mj-lt"/>
              </a:rPr>
              <a:t>Cảm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ứng</a:t>
            </a:r>
            <a:r>
              <a:rPr lang="en-US" sz="1600" b="1" u="sng" dirty="0" smtClean="0">
                <a:latin typeface="+mj-lt"/>
              </a:rPr>
              <a:t> </a:t>
            </a:r>
            <a:r>
              <a:rPr lang="en-US" sz="1600" b="1" u="sng" dirty="0" err="1" smtClean="0">
                <a:latin typeface="+mj-lt"/>
              </a:rPr>
              <a:t>từ</a:t>
            </a:r>
            <a:endParaRPr lang="en-US" sz="1600" b="1" u="sng" dirty="0">
              <a:latin typeface="+mj-l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857488" y="1643050"/>
            <a:ext cx="6124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Arial" charset="0"/>
              </a:rPr>
              <a:t>B </a:t>
            </a:r>
            <a:r>
              <a:rPr lang="en-US" sz="2800" dirty="0" err="1" smtClean="0">
                <a:latin typeface="+mj-lt"/>
                <a:cs typeface="Arial" charset="0"/>
              </a:rPr>
              <a:t>đặc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trưng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cho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từ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trường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về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phương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diện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tác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dụng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lực</a:t>
            </a:r>
            <a:r>
              <a:rPr lang="en-US" sz="2800" dirty="0" smtClean="0">
                <a:latin typeface="+mj-lt"/>
                <a:cs typeface="Arial" charset="0"/>
              </a:rPr>
              <a:t>. </a:t>
            </a:r>
            <a:r>
              <a:rPr lang="en-US" sz="2800" dirty="0" err="1" smtClean="0">
                <a:latin typeface="+mj-lt"/>
                <a:cs typeface="Arial" charset="0"/>
              </a:rPr>
              <a:t>Gọi</a:t>
            </a:r>
            <a:r>
              <a:rPr lang="en-US" sz="2800" dirty="0" smtClean="0">
                <a:latin typeface="+mj-lt"/>
                <a:cs typeface="Arial" charset="0"/>
              </a:rPr>
              <a:t> B </a:t>
            </a:r>
            <a:r>
              <a:rPr lang="en-US" sz="2800" dirty="0" err="1" smtClean="0">
                <a:latin typeface="+mj-lt"/>
                <a:cs typeface="Arial" charset="0"/>
              </a:rPr>
              <a:t>là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độ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lớn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của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cảm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ứng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từ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của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từ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trường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tại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điểm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khảo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sát</a:t>
            </a:r>
            <a:r>
              <a:rPr lang="en-US" sz="2800" dirty="0" smtClean="0">
                <a:latin typeface="+mj-lt"/>
                <a:cs typeface="Arial" charset="0"/>
              </a:rPr>
              <a:t>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+mj-lt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SI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vị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ứng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(T)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00446"/>
            <a:ext cx="24288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Nơi giữ chỗ cho Nội dung 2"/>
          <p:cNvSpPr txBox="1">
            <a:spLocks/>
          </p:cNvSpPr>
          <p:nvPr/>
        </p:nvSpPr>
        <p:spPr>
          <a:xfrm>
            <a:off x="0" y="3357562"/>
            <a:ext cx="2643174" cy="2857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trùng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" name="Đối tượng 23"/>
          <p:cNvGraphicFramePr>
            <a:graphicFrameLocks noChangeAspect="1"/>
          </p:cNvGraphicFramePr>
          <p:nvPr/>
        </p:nvGraphicFramePr>
        <p:xfrm>
          <a:off x="571472" y="5066020"/>
          <a:ext cx="1643074" cy="863310"/>
        </p:xfrm>
        <a:graphic>
          <a:graphicData uri="http://schemas.openxmlformats.org/presentationml/2006/ole">
            <p:oleObj spid="_x0000_s25603" name="Equation" r:id="rId4" imgW="7491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4"/>
          <p:cNvGrpSpPr/>
          <p:nvPr/>
        </p:nvGrpSpPr>
        <p:grpSpPr>
          <a:xfrm>
            <a:off x="0" y="657666"/>
            <a:ext cx="2714612" cy="6215082"/>
            <a:chOff x="0" y="642918"/>
            <a:chExt cx="2714612" cy="6215082"/>
          </a:xfrm>
          <a:solidFill>
            <a:srgbClr val="002060"/>
          </a:solidFill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I. LỰC TỪ</a:t>
            </a:r>
            <a:endParaRPr lang="en-US" sz="1600" b="1" u="sng" dirty="0"/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20: LỰC TỪ. </a:t>
            </a:r>
            <a:r>
              <a:rPr lang="en-US" sz="2400" b="1" i="1" kern="0" dirty="0" smtClean="0">
                <a:solidFill>
                  <a:prstClr val="white"/>
                </a:solidFill>
              </a:rPr>
              <a:t>CẢM ỨNG TỪ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0" y="121442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trường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đều</a:t>
            </a:r>
            <a:endParaRPr lang="en-US" sz="1600" b="1" u="sng" dirty="0"/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0" y="1643050"/>
            <a:ext cx="264317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Phương</a:t>
            </a:r>
            <a:r>
              <a:rPr lang="en-US" sz="1600" b="1" u="sng" dirty="0" smtClean="0"/>
              <a:t>, </a:t>
            </a:r>
            <a:r>
              <a:rPr lang="en-US" sz="1600" b="1" u="sng" dirty="0" err="1" smtClean="0"/>
              <a:t>chiều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của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một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endParaRPr lang="en-US" sz="1600" b="1" u="sng" dirty="0"/>
          </a:p>
        </p:txBody>
      </p:sp>
      <p:sp>
        <p:nvSpPr>
          <p:cNvPr id="10" name="Hình chữ nhật góc tròn 9"/>
          <p:cNvSpPr/>
          <p:nvPr/>
        </p:nvSpPr>
        <p:spPr>
          <a:xfrm>
            <a:off x="0" y="2500306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II. CẢM ỨNG TỪ</a:t>
            </a:r>
            <a:endParaRPr lang="en-US" sz="1600" b="1" u="sng" dirty="0"/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0" y="2899438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Cảm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ứng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endParaRPr lang="en-US" sz="1600" b="1" u="sng" dirty="0"/>
          </a:p>
        </p:txBody>
      </p:sp>
      <p:sp>
        <p:nvSpPr>
          <p:cNvPr id="33" name="Hình chữ nhật góc tròn 32"/>
          <p:cNvSpPr/>
          <p:nvPr/>
        </p:nvSpPr>
        <p:spPr>
          <a:xfrm>
            <a:off x="0" y="3315152"/>
            <a:ext cx="2643174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Độ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lớn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r>
              <a:rPr lang="en-US" sz="1600" b="1" u="sng" dirty="0" smtClean="0"/>
              <a:t> - </a:t>
            </a:r>
            <a:r>
              <a:rPr lang="en-US" sz="1600" b="1" u="sng" dirty="0" err="1" smtClean="0"/>
              <a:t>Định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luật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Ampe</a:t>
            </a:r>
            <a:endParaRPr lang="en-US" sz="1600" b="1" u="sng" dirty="0"/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3790959" y="1805577"/>
            <a:ext cx="22958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công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thức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5014907" y="2950171"/>
            <a:ext cx="3012235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latin typeface="+mj-lt"/>
                <a:ea typeface="Cambria Math" pitchFamily="18" charset="0"/>
                <a:cs typeface="Cambria Math" pitchFamily="18" charset="0"/>
              </a:rPr>
              <a:t>F = </a:t>
            </a:r>
            <a:r>
              <a:rPr lang="en-US" sz="4400" b="1" dirty="0" err="1">
                <a:solidFill>
                  <a:srgbClr val="0000FF"/>
                </a:solidFill>
                <a:latin typeface="+mj-lt"/>
                <a:ea typeface="Cambria Math" pitchFamily="18" charset="0"/>
                <a:cs typeface="Cambria Math" pitchFamily="18" charset="0"/>
              </a:rPr>
              <a:t>BI</a:t>
            </a:r>
            <a:r>
              <a:rPr lang="en-US" sz="4400" b="1" i="1" dirty="0" err="1">
                <a:solidFill>
                  <a:srgbClr val="0000FF"/>
                </a:solidFill>
                <a:latin typeface="+mj-lt"/>
                <a:ea typeface="Cambria Math" pitchFamily="18" charset="0"/>
                <a:cs typeface="Cambria Math" pitchFamily="18" charset="0"/>
              </a:rPr>
              <a:t>l</a:t>
            </a:r>
            <a:r>
              <a:rPr lang="en-US" sz="4400" b="1" dirty="0" err="1">
                <a:solidFill>
                  <a:srgbClr val="0000FF"/>
                </a:solidFill>
                <a:latin typeface="+mj-lt"/>
                <a:ea typeface="Cambria Math" pitchFamily="18" charset="0"/>
                <a:cs typeface="Cambria Math" pitchFamily="18" charset="0"/>
              </a:rPr>
              <a:t>sin</a:t>
            </a:r>
            <a:r>
              <a:rPr lang="el-GR" sz="4400" b="1" dirty="0">
                <a:solidFill>
                  <a:srgbClr val="0000FF"/>
                </a:solidFill>
                <a:latin typeface="+mj-lt"/>
                <a:ea typeface="Cambria Math" pitchFamily="18" charset="0"/>
                <a:cs typeface="Arial" charset="0"/>
              </a:rPr>
              <a:t>α</a:t>
            </a:r>
            <a:r>
              <a:rPr lang="en-US" sz="4400" b="1" dirty="0">
                <a:solidFill>
                  <a:srgbClr val="0000FF"/>
                </a:solidFill>
                <a:latin typeface="+mj-lt"/>
                <a:ea typeface="Cambria Math" pitchFamily="18" charset="0"/>
                <a:cs typeface="Arial" charset="0"/>
              </a:rPr>
              <a:t> </a:t>
            </a:r>
            <a:endParaRPr lang="en-US" sz="4400" b="1" dirty="0">
              <a:solidFill>
                <a:srgbClr val="0000FF"/>
              </a:solidFill>
              <a:latin typeface="+mj-lt"/>
              <a:ea typeface="Cambria Math" pitchFamily="18" charset="0"/>
              <a:cs typeface="Cambria Math" pitchFamily="18" charset="0"/>
            </a:endParaRPr>
          </a:p>
        </p:txBody>
      </p:sp>
      <p:grpSp>
        <p:nvGrpSpPr>
          <p:cNvPr id="38" name="Group 50"/>
          <p:cNvGrpSpPr>
            <a:grpSpLocks/>
          </p:cNvGrpSpPr>
          <p:nvPr/>
        </p:nvGrpSpPr>
        <p:grpSpPr bwMode="auto">
          <a:xfrm>
            <a:off x="2928926" y="4000504"/>
            <a:ext cx="5929354" cy="923330"/>
            <a:chOff x="-1732076" y="3114212"/>
            <a:chExt cx="9311716" cy="923023"/>
          </a:xfrm>
        </p:grpSpPr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-1732076" y="3114212"/>
              <a:ext cx="9311716" cy="92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7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sym typeface="Wingdings" pitchFamily="2" charset="2"/>
                </a:rPr>
                <a:t> </a:t>
              </a:r>
              <a:r>
                <a:rPr lang="el-GR" sz="27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mbria Math" pitchFamily="18" charset="0"/>
                  <a:cs typeface="Arial" charset="0"/>
                  <a:sym typeface="Wingdings" pitchFamily="2" charset="2"/>
                </a:rPr>
                <a:t>α</a:t>
              </a:r>
              <a:r>
                <a:rPr lang="en-US" sz="27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là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góc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hợp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bởi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đoạn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dòng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điện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và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véc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tơ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cảm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ứng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từ</a:t>
              </a:r>
              <a:r>
                <a:rPr lang="en-US" sz="27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 </a:t>
              </a:r>
              <a:r>
                <a:rPr lang="en-US" sz="27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  <a:sym typeface="Wingdings" pitchFamily="2" charset="2"/>
                </a:rPr>
                <a:t>B</a:t>
              </a:r>
              <a:endParaRPr lang="en-US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40" name="Straight Arrow Connector 8"/>
            <p:cNvCxnSpPr/>
            <p:nvPr/>
          </p:nvCxnSpPr>
          <p:spPr>
            <a:xfrm>
              <a:off x="2462739" y="3614112"/>
              <a:ext cx="448757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ight Arrow 9"/>
          <p:cNvSpPr/>
          <p:nvPr/>
        </p:nvSpPr>
        <p:spPr>
          <a:xfrm>
            <a:off x="3714744" y="3102571"/>
            <a:ext cx="838200" cy="457200"/>
          </a:xfrm>
          <a:prstGeom prst="rightArrow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pic>
        <p:nvPicPr>
          <p:cNvPr id="4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643050"/>
            <a:ext cx="2036357" cy="928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Nơi giữ chỗ cho Nội dung 2"/>
          <p:cNvSpPr txBox="1">
            <a:spLocks/>
          </p:cNvSpPr>
          <p:nvPr/>
        </p:nvSpPr>
        <p:spPr>
          <a:xfrm>
            <a:off x="0" y="4500570"/>
            <a:ext cx="2643174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57158" y="4786322"/>
          <a:ext cx="1785950" cy="379399"/>
        </p:xfrm>
        <a:graphic>
          <a:graphicData uri="http://schemas.openxmlformats.org/presentationml/2006/ole">
            <p:oleObj spid="_x0000_s27650" name="Equation" r:id="rId4" imgW="8380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mph" presetSubtype="2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7" grpId="0" animBg="1"/>
      <p:bldP spid="41" grpId="0" animBg="1"/>
      <p:bldP spid="4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4"/>
          <p:cNvGrpSpPr/>
          <p:nvPr/>
        </p:nvGrpSpPr>
        <p:grpSpPr>
          <a:xfrm>
            <a:off x="0" y="657666"/>
            <a:ext cx="2714612" cy="6215082"/>
            <a:chOff x="0" y="642918"/>
            <a:chExt cx="2714612" cy="6215082"/>
          </a:xfrm>
          <a:solidFill>
            <a:srgbClr val="002060"/>
          </a:solidFill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I. LỰC TỪ</a:t>
            </a:r>
            <a:endParaRPr lang="en-US" sz="1600" b="1" u="sng" dirty="0"/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20: LỰC TỪ. </a:t>
            </a:r>
            <a:r>
              <a:rPr lang="en-US" sz="2400" b="1" i="1" kern="0" dirty="0" smtClean="0">
                <a:solidFill>
                  <a:prstClr val="white"/>
                </a:solidFill>
              </a:rPr>
              <a:t>CẢM ỨNG TỪ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0" y="121442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trường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đều</a:t>
            </a:r>
            <a:endParaRPr lang="en-US" sz="1600" b="1" u="sng" dirty="0"/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0" y="1643050"/>
            <a:ext cx="264317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Phương</a:t>
            </a:r>
            <a:r>
              <a:rPr lang="en-US" sz="1600" b="1" u="sng" dirty="0" smtClean="0"/>
              <a:t>, </a:t>
            </a:r>
            <a:r>
              <a:rPr lang="en-US" sz="1600" b="1" u="sng" dirty="0" err="1" smtClean="0"/>
              <a:t>chiều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của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một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endParaRPr lang="en-US" sz="1600" b="1" u="sng" dirty="0"/>
          </a:p>
        </p:txBody>
      </p:sp>
      <p:sp>
        <p:nvSpPr>
          <p:cNvPr id="10" name="Hình chữ nhật góc tròn 9"/>
          <p:cNvSpPr/>
          <p:nvPr/>
        </p:nvSpPr>
        <p:spPr>
          <a:xfrm>
            <a:off x="0" y="2500306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II. CẢM ỨNG TỪ</a:t>
            </a:r>
            <a:endParaRPr lang="en-US" sz="1600" b="1" u="sng" dirty="0"/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0" y="2899438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Cảm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ứng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endParaRPr lang="en-US" sz="1600" b="1" u="sng" dirty="0"/>
          </a:p>
        </p:txBody>
      </p:sp>
      <p:sp>
        <p:nvSpPr>
          <p:cNvPr id="33" name="Hình chữ nhật góc tròn 32"/>
          <p:cNvSpPr/>
          <p:nvPr/>
        </p:nvSpPr>
        <p:spPr>
          <a:xfrm>
            <a:off x="0" y="3315152"/>
            <a:ext cx="2643174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Độ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lớn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r>
              <a:rPr lang="en-US" sz="1600" b="1" u="sng" dirty="0" smtClean="0"/>
              <a:t> - </a:t>
            </a:r>
            <a:r>
              <a:rPr lang="en-US" sz="1600" b="1" u="sng" dirty="0" err="1" smtClean="0"/>
              <a:t>Định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luật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Ampe</a:t>
            </a:r>
            <a:endParaRPr lang="en-US" sz="1600" b="1" u="sng" dirty="0"/>
          </a:p>
        </p:txBody>
      </p:sp>
      <p:graphicFrame>
        <p:nvGraphicFramePr>
          <p:cNvPr id="25" name="Đối tượng 24"/>
          <p:cNvGraphicFramePr>
            <a:graphicFrameLocks noChangeAspect="1"/>
          </p:cNvGraphicFramePr>
          <p:nvPr/>
        </p:nvGraphicFramePr>
        <p:xfrm>
          <a:off x="2928926" y="1617660"/>
          <a:ext cx="857256" cy="1025522"/>
        </p:xfrm>
        <a:graphic>
          <a:graphicData uri="http://schemas.openxmlformats.org/presentationml/2006/ole">
            <p:oleObj spid="_x0000_s28675" name="Equation" r:id="rId3" imgW="152280" imgH="203040" progId="Equation.DSMT4">
              <p:embed/>
            </p:oleObj>
          </a:graphicData>
        </a:graphic>
      </p:graphicFrame>
      <p:sp>
        <p:nvSpPr>
          <p:cNvPr id="27" name="Nơi giữ chỗ cho Nội dung 2"/>
          <p:cNvSpPr txBox="1">
            <a:spLocks/>
          </p:cNvSpPr>
          <p:nvPr/>
        </p:nvSpPr>
        <p:spPr>
          <a:xfrm>
            <a:off x="4000496" y="1285860"/>
            <a:ext cx="5143504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trùng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8" name="Nơi giữ chỗ cho Nội dung 2"/>
          <p:cNvSpPr txBox="1">
            <a:spLocks/>
          </p:cNvSpPr>
          <p:nvPr/>
        </p:nvSpPr>
        <p:spPr>
          <a:xfrm>
            <a:off x="4000496" y="2357430"/>
            <a:ext cx="5143504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572132" y="2412018"/>
          <a:ext cx="1428749" cy="750956"/>
        </p:xfrm>
        <a:graphic>
          <a:graphicData uri="http://schemas.openxmlformats.org/presentationml/2006/ole">
            <p:oleObj spid="_x0000_s28676" name="Equation" r:id="rId4" imgW="749160" imgH="393480" progId="Equation.DSMT4">
              <p:embed/>
            </p:oleObj>
          </a:graphicData>
        </a:graphic>
      </p:graphicFrame>
      <p:graphicFrame>
        <p:nvGraphicFramePr>
          <p:cNvPr id="30" name="Đối tượng 29"/>
          <p:cNvGraphicFramePr>
            <a:graphicFrameLocks noChangeAspect="1"/>
          </p:cNvGraphicFramePr>
          <p:nvPr/>
        </p:nvGraphicFramePr>
        <p:xfrm>
          <a:off x="2786082" y="4685856"/>
          <a:ext cx="892169" cy="1025525"/>
        </p:xfrm>
        <a:graphic>
          <a:graphicData uri="http://schemas.openxmlformats.org/presentationml/2006/ole">
            <p:oleObj spid="_x0000_s28677" name="Equation" r:id="rId5" imgW="164880" imgH="203040" progId="Equation.DSMT4">
              <p:embed/>
            </p:oleObj>
          </a:graphicData>
        </a:graphic>
      </p:graphicFrame>
      <p:sp>
        <p:nvSpPr>
          <p:cNvPr id="31" name="Nơi giữ chỗ cho Nội dung 2"/>
          <p:cNvSpPr>
            <a:spLocks noGrp="1"/>
          </p:cNvSpPr>
          <p:nvPr>
            <p:ph idx="1"/>
          </p:nvPr>
        </p:nvSpPr>
        <p:spPr>
          <a:xfrm>
            <a:off x="4000528" y="4614418"/>
            <a:ext cx="5143504" cy="857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</a:t>
            </a:r>
            <a:r>
              <a:rPr lang="en-US" sz="2400" dirty="0" err="1" smtClean="0"/>
              <a:t>góc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dây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.</a:t>
            </a:r>
          </a:p>
        </p:txBody>
      </p:sp>
      <p:sp>
        <p:nvSpPr>
          <p:cNvPr id="32" name="Nơi giữ chỗ cho Nội dung 2"/>
          <p:cNvSpPr txBox="1">
            <a:spLocks/>
          </p:cNvSpPr>
          <p:nvPr/>
        </p:nvSpPr>
        <p:spPr>
          <a:xfrm>
            <a:off x="4000528" y="5614550"/>
            <a:ext cx="514350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Chiều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tắc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trái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4" name="Nơi giữ chỗ cho Nội dung 2"/>
          <p:cNvSpPr txBox="1">
            <a:spLocks/>
          </p:cNvSpPr>
          <p:nvPr/>
        </p:nvSpPr>
        <p:spPr>
          <a:xfrm>
            <a:off x="4000528" y="6215082"/>
            <a:ext cx="514350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00FF"/>
                </a:solidFill>
                <a:ea typeface="Cambria Math" pitchFamily="18" charset="0"/>
                <a:cs typeface="Cambria Math" pitchFamily="18" charset="0"/>
              </a:rPr>
              <a:t>F = </a:t>
            </a:r>
            <a:r>
              <a:rPr lang="en-US" sz="2400" dirty="0" err="1" smtClean="0">
                <a:solidFill>
                  <a:srgbClr val="0000FF"/>
                </a:solidFill>
                <a:ea typeface="Cambria Math" pitchFamily="18" charset="0"/>
                <a:cs typeface="Cambria Math" pitchFamily="18" charset="0"/>
              </a:rPr>
              <a:t>BI</a:t>
            </a:r>
            <a:r>
              <a:rPr lang="en-US" sz="2400" i="1" dirty="0" err="1" smtClean="0">
                <a:solidFill>
                  <a:srgbClr val="0000FF"/>
                </a:solidFill>
                <a:ea typeface="Cambria Math" pitchFamily="18" charset="0"/>
                <a:cs typeface="Cambria Math" pitchFamily="18" charset="0"/>
              </a:rPr>
              <a:t>l</a:t>
            </a:r>
            <a:r>
              <a:rPr lang="en-US" sz="2400" dirty="0" err="1" smtClean="0">
                <a:solidFill>
                  <a:srgbClr val="0000FF"/>
                </a:solidFill>
                <a:ea typeface="Cambria Math" pitchFamily="18" charset="0"/>
                <a:cs typeface="Cambria Math" pitchFamily="18" charset="0"/>
              </a:rPr>
              <a:t>sin</a:t>
            </a:r>
            <a:r>
              <a:rPr lang="el-GR" sz="2400" dirty="0" smtClean="0">
                <a:solidFill>
                  <a:srgbClr val="0000FF"/>
                </a:solidFill>
                <a:ea typeface="Cambria Math" pitchFamily="18" charset="0"/>
                <a:cs typeface="Arial" charset="0"/>
              </a:rPr>
              <a:t>α</a:t>
            </a:r>
            <a:r>
              <a:rPr lang="en-US" sz="2400" dirty="0" smtClean="0">
                <a:solidFill>
                  <a:srgbClr val="0000FF"/>
                </a:solidFill>
                <a:ea typeface="Cambria Math" pitchFamily="18" charset="0"/>
                <a:cs typeface="Arial" charset="0"/>
              </a:rPr>
              <a:t> </a:t>
            </a:r>
            <a:endParaRPr lang="en-US" sz="2400" dirty="0" smtClean="0">
              <a:solidFill>
                <a:srgbClr val="0000FF"/>
              </a:solidFill>
              <a:ea typeface="Cambria Math" pitchFamily="18" charset="0"/>
              <a:cs typeface="Cambria Math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Nơi giữ chỗ cho Nội dung 2"/>
          <p:cNvSpPr txBox="1">
            <a:spLocks/>
          </p:cNvSpPr>
          <p:nvPr/>
        </p:nvSpPr>
        <p:spPr>
          <a:xfrm>
            <a:off x="4000528" y="3900038"/>
            <a:ext cx="5143504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dây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Hình chữ nhật góc tròn 42"/>
          <p:cNvSpPr/>
          <p:nvPr/>
        </p:nvSpPr>
        <p:spPr>
          <a:xfrm>
            <a:off x="2786050" y="85723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CẢM ỨNG TỪ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44" name="Hình chữ nhật góc tròn 43"/>
          <p:cNvSpPr/>
          <p:nvPr/>
        </p:nvSpPr>
        <p:spPr>
          <a:xfrm>
            <a:off x="2857488" y="3429000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LỰC TỪ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/>
      <p:bldP spid="28" grpId="0" uiExpand="1" build="p" animBg="1"/>
      <p:bldP spid="31" grpId="0" build="p" animBg="1"/>
      <p:bldP spid="32" grpId="0" uiExpand="1" build="p" animBg="1"/>
      <p:bldP spid="34" grpId="0" uiExpand="1" build="p" animBg="1"/>
      <p:bldP spid="36" grpId="0" uiExpand="1" build="p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4"/>
          <p:cNvGrpSpPr/>
          <p:nvPr/>
        </p:nvGrpSpPr>
        <p:grpSpPr>
          <a:xfrm>
            <a:off x="0" y="657666"/>
            <a:ext cx="2714612" cy="6215082"/>
            <a:chOff x="0" y="642918"/>
            <a:chExt cx="2714612" cy="6215082"/>
          </a:xfrm>
          <a:solidFill>
            <a:srgbClr val="002060"/>
          </a:solidFill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I. LỰC TỪ</a:t>
            </a:r>
            <a:endParaRPr lang="en-US" sz="1600" b="1" u="sng" dirty="0"/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20: LỰC TỪ. </a:t>
            </a:r>
            <a:r>
              <a:rPr lang="en-US" sz="2400" b="1" i="1" kern="0" dirty="0" smtClean="0">
                <a:solidFill>
                  <a:prstClr val="white"/>
                </a:solidFill>
              </a:rPr>
              <a:t>CẢM ỨNG TỪ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0" y="121442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trường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đều</a:t>
            </a:r>
            <a:endParaRPr lang="en-US" sz="1600" b="1" u="sng" dirty="0"/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0" y="1643050"/>
            <a:ext cx="264317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Phương</a:t>
            </a:r>
            <a:r>
              <a:rPr lang="en-US" sz="1600" b="1" u="sng" dirty="0" smtClean="0"/>
              <a:t>, </a:t>
            </a:r>
            <a:r>
              <a:rPr lang="en-US" sz="1600" b="1" u="sng" dirty="0" err="1" smtClean="0"/>
              <a:t>chiều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của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một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endParaRPr lang="en-US" sz="1600" b="1" u="sng" dirty="0"/>
          </a:p>
        </p:txBody>
      </p:sp>
      <p:sp>
        <p:nvSpPr>
          <p:cNvPr id="10" name="Hình chữ nhật góc tròn 9"/>
          <p:cNvSpPr/>
          <p:nvPr/>
        </p:nvSpPr>
        <p:spPr>
          <a:xfrm>
            <a:off x="0" y="2500306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II. CẢM ỨNG TỪ</a:t>
            </a:r>
            <a:endParaRPr lang="en-US" sz="1600" b="1" u="sng" dirty="0"/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0" y="2899438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Cảm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ứng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endParaRPr lang="en-US" sz="1600" b="1" u="sng" dirty="0"/>
          </a:p>
        </p:txBody>
      </p:sp>
      <p:sp>
        <p:nvSpPr>
          <p:cNvPr id="33" name="Hình chữ nhật góc tròn 32"/>
          <p:cNvSpPr/>
          <p:nvPr/>
        </p:nvSpPr>
        <p:spPr>
          <a:xfrm>
            <a:off x="0" y="3315152"/>
            <a:ext cx="2643174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Độ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lớn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r>
              <a:rPr lang="en-US" sz="1600" b="1" u="sng" dirty="0" smtClean="0"/>
              <a:t> - </a:t>
            </a:r>
            <a:r>
              <a:rPr lang="en-US" sz="1600" b="1" u="sng" dirty="0" err="1" smtClean="0"/>
              <a:t>Định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luật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Ampe</a:t>
            </a:r>
            <a:endParaRPr lang="en-US" sz="1600" b="1" u="sng" dirty="0"/>
          </a:p>
        </p:txBody>
      </p:sp>
      <p:sp>
        <p:nvSpPr>
          <p:cNvPr id="27" name="Nơi giữ chỗ cho Nội dung 2"/>
          <p:cNvSpPr txBox="1">
            <a:spLocks/>
          </p:cNvSpPr>
          <p:nvPr/>
        </p:nvSpPr>
        <p:spPr>
          <a:xfrm>
            <a:off x="2786050" y="1285860"/>
            <a:ext cx="6357950" cy="12858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vẽ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đây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vẽ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dòng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phẳng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chứa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sức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Hình chữ nhật góc tròn 42"/>
          <p:cNvSpPr/>
          <p:nvPr/>
        </p:nvSpPr>
        <p:spPr>
          <a:xfrm>
            <a:off x="2786050" y="85723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CỦNG CỐ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09844"/>
            <a:ext cx="5643602" cy="111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Nơi giữ chỗ cho Nội dung 2"/>
          <p:cNvSpPr txBox="1">
            <a:spLocks/>
          </p:cNvSpPr>
          <p:nvPr/>
        </p:nvSpPr>
        <p:spPr>
          <a:xfrm>
            <a:off x="2786050" y="3714752"/>
            <a:ext cx="6357950" cy="31432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hay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vẽ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thích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điền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chỗ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đây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aseline="0" dirty="0" err="1" smtClean="0">
                <a:solidFill>
                  <a:srgbClr val="FFFF00"/>
                </a:solidFill>
              </a:rPr>
              <a:t>Lực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từ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tác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dụng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lên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một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đoạn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dòng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điện</a:t>
            </a:r>
            <a:r>
              <a:rPr lang="en-US" sz="2400" dirty="0" smtClean="0">
                <a:solidFill>
                  <a:srgbClr val="FFFF00"/>
                </a:solidFill>
              </a:rPr>
              <a:t> MN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…. ...</a:t>
            </a:r>
            <a:r>
              <a:rPr lang="en-US" sz="2400" dirty="0" err="1" smtClean="0">
                <a:solidFill>
                  <a:srgbClr val="FFFF00"/>
                </a:solidFill>
              </a:rPr>
              <a:t>là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lớn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nhất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……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nhỏ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aseline="0" dirty="0" smtClean="0">
                <a:solidFill>
                  <a:srgbClr val="FFFF00"/>
                </a:solidFill>
              </a:rPr>
              <a:t>     </a:t>
            </a:r>
            <a:r>
              <a:rPr lang="en-US" sz="2400" baseline="0" dirty="0" err="1" smtClean="0">
                <a:solidFill>
                  <a:srgbClr val="FFFF00"/>
                </a:solidFill>
              </a:rPr>
              <a:t>Trong</a:t>
            </a:r>
            <a:r>
              <a:rPr lang="en-US" sz="2400" baseline="0" dirty="0" smtClean="0">
                <a:solidFill>
                  <a:srgbClr val="FFFF00"/>
                </a:solidFill>
              </a:rPr>
              <a:t> </a:t>
            </a:r>
            <a:r>
              <a:rPr lang="en-US" sz="2400" baseline="0" dirty="0" err="1" smtClean="0">
                <a:solidFill>
                  <a:srgbClr val="FFFF00"/>
                </a:solidFill>
              </a:rPr>
              <a:t>các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hình</a:t>
            </a:r>
            <a:r>
              <a:rPr lang="en-US" sz="2400" dirty="0" smtClean="0">
                <a:solidFill>
                  <a:srgbClr val="FFFF00"/>
                </a:solidFill>
              </a:rPr>
              <a:t>……….</a:t>
            </a:r>
            <a:r>
              <a:rPr lang="en-US" sz="2400" dirty="0" err="1" smtClean="0">
                <a:solidFill>
                  <a:srgbClr val="FFFF00"/>
                </a:solidFill>
              </a:rPr>
              <a:t>có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chiều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ngược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nhau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……....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9" name="Đối tượng 28"/>
          <p:cNvGraphicFramePr>
            <a:graphicFrameLocks noChangeAspect="1"/>
          </p:cNvGraphicFramePr>
          <p:nvPr/>
        </p:nvGraphicFramePr>
        <p:xfrm>
          <a:off x="4810929" y="5019686"/>
          <a:ext cx="310352" cy="357190"/>
        </p:xfrm>
        <a:graphic>
          <a:graphicData uri="http://schemas.openxmlformats.org/presentationml/2006/ole">
            <p:oleObj spid="_x0000_s29702" name="Equation" r:id="rId4" imgW="114120" imgH="139680" progId="Equation.DSMT4">
              <p:embed/>
            </p:oleObj>
          </a:graphicData>
        </a:graphic>
      </p:graphicFrame>
      <p:graphicFrame>
        <p:nvGraphicFramePr>
          <p:cNvPr id="35" name="Đối tượng 34"/>
          <p:cNvGraphicFramePr>
            <a:graphicFrameLocks noChangeAspect="1"/>
          </p:cNvGraphicFramePr>
          <p:nvPr/>
        </p:nvGraphicFramePr>
        <p:xfrm>
          <a:off x="4818067" y="5448300"/>
          <a:ext cx="344487" cy="357188"/>
        </p:xfrm>
        <a:graphic>
          <a:graphicData uri="http://schemas.openxmlformats.org/presentationml/2006/ole">
            <p:oleObj spid="_x0000_s29703" name="Equation" r:id="rId5" imgW="126720" imgH="139680" progId="Equation.DSMT4">
              <p:embed/>
            </p:oleObj>
          </a:graphicData>
        </a:graphic>
      </p:graphicFrame>
      <p:graphicFrame>
        <p:nvGraphicFramePr>
          <p:cNvPr id="37" name="Đối tượng 36"/>
          <p:cNvGraphicFramePr>
            <a:graphicFrameLocks noChangeAspect="1"/>
          </p:cNvGraphicFramePr>
          <p:nvPr/>
        </p:nvGraphicFramePr>
        <p:xfrm>
          <a:off x="5132396" y="5781675"/>
          <a:ext cx="654050" cy="519113"/>
        </p:xfrm>
        <a:graphic>
          <a:graphicData uri="http://schemas.openxmlformats.org/presentationml/2006/ole">
            <p:oleObj spid="_x0000_s29704" name="Equation" r:id="rId6" imgW="241200" imgH="203040" progId="Equation.DSMT4">
              <p:embed/>
            </p:oleObj>
          </a:graphicData>
        </a:graphic>
      </p:graphicFrame>
      <p:graphicFrame>
        <p:nvGraphicFramePr>
          <p:cNvPr id="38" name="Đối tượng 37"/>
          <p:cNvGraphicFramePr>
            <a:graphicFrameLocks noChangeAspect="1"/>
          </p:cNvGraphicFramePr>
          <p:nvPr/>
        </p:nvGraphicFramePr>
        <p:xfrm>
          <a:off x="5054611" y="6229374"/>
          <a:ext cx="998537" cy="519112"/>
        </p:xfrm>
        <a:graphic>
          <a:graphicData uri="http://schemas.openxmlformats.org/presentationml/2006/ole">
            <p:oleObj spid="_x0000_s29705" name="Equation" r:id="rId7" imgW="3682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4"/>
          <p:cNvGrpSpPr/>
          <p:nvPr/>
        </p:nvGrpSpPr>
        <p:grpSpPr>
          <a:xfrm>
            <a:off x="0" y="657666"/>
            <a:ext cx="2714612" cy="6215082"/>
            <a:chOff x="0" y="642918"/>
            <a:chExt cx="2714612" cy="6215082"/>
          </a:xfrm>
          <a:solidFill>
            <a:srgbClr val="002060"/>
          </a:solidFill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I. LỰC TỪ</a:t>
            </a:r>
            <a:endParaRPr lang="en-US" sz="1600" b="1" u="sng" dirty="0"/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20: LỰC TỪ. </a:t>
            </a:r>
            <a:r>
              <a:rPr lang="en-US" sz="2400" b="1" i="1" kern="0" dirty="0" smtClean="0">
                <a:solidFill>
                  <a:prstClr val="white"/>
                </a:solidFill>
              </a:rPr>
              <a:t>CẢM ỨNG TỪ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0" y="121442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trường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đều</a:t>
            </a:r>
            <a:endParaRPr lang="en-US" sz="1600" b="1" u="sng" dirty="0"/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0" y="1643050"/>
            <a:ext cx="264317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Phương</a:t>
            </a:r>
            <a:r>
              <a:rPr lang="en-US" sz="1600" b="1" u="sng" dirty="0" smtClean="0"/>
              <a:t>, </a:t>
            </a:r>
            <a:r>
              <a:rPr lang="en-US" sz="1600" b="1" u="sng" dirty="0" err="1" smtClean="0"/>
              <a:t>chiều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của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một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endParaRPr lang="en-US" sz="1600" b="1" u="sng" dirty="0"/>
          </a:p>
        </p:txBody>
      </p:sp>
      <p:sp>
        <p:nvSpPr>
          <p:cNvPr id="10" name="Hình chữ nhật góc tròn 9"/>
          <p:cNvSpPr/>
          <p:nvPr/>
        </p:nvSpPr>
        <p:spPr>
          <a:xfrm>
            <a:off x="0" y="2500306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II. CẢM ỨNG TỪ</a:t>
            </a:r>
            <a:endParaRPr lang="en-US" sz="1600" b="1" u="sng" dirty="0"/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0" y="2899438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Cảm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ứng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endParaRPr lang="en-US" sz="1600" b="1" u="sng" dirty="0"/>
          </a:p>
        </p:txBody>
      </p:sp>
      <p:sp>
        <p:nvSpPr>
          <p:cNvPr id="33" name="Hình chữ nhật góc tròn 32"/>
          <p:cNvSpPr/>
          <p:nvPr/>
        </p:nvSpPr>
        <p:spPr>
          <a:xfrm>
            <a:off x="0" y="3315152"/>
            <a:ext cx="2643174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Độ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lớn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r>
              <a:rPr lang="en-US" sz="1600" b="1" u="sng" dirty="0" smtClean="0"/>
              <a:t> - </a:t>
            </a:r>
            <a:r>
              <a:rPr lang="en-US" sz="1600" b="1" u="sng" dirty="0" err="1" smtClean="0"/>
              <a:t>Định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luật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Ampe</a:t>
            </a:r>
            <a:endParaRPr lang="en-US" sz="1600" b="1" u="sng" dirty="0"/>
          </a:p>
        </p:txBody>
      </p:sp>
      <p:sp>
        <p:nvSpPr>
          <p:cNvPr id="27" name="Nơi giữ chỗ cho Nội dung 2"/>
          <p:cNvSpPr txBox="1">
            <a:spLocks/>
          </p:cNvSpPr>
          <p:nvPr/>
        </p:nvSpPr>
        <p:spPr>
          <a:xfrm>
            <a:off x="2857488" y="2500306"/>
            <a:ext cx="6143668" cy="12858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SGK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Ôn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trường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Hình chữ nhật góc tròn 42"/>
          <p:cNvSpPr/>
          <p:nvPr/>
        </p:nvSpPr>
        <p:spPr>
          <a:xfrm>
            <a:off x="2786050" y="1000108"/>
            <a:ext cx="3714776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NHIỆM VỤ VỀ NHÀ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128586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2400" b="1" i="1" kern="0" dirty="0" err="1" smtClean="0">
                <a:solidFill>
                  <a:srgbClr val="FF0000"/>
                </a:solidFill>
                <a:ea typeface="+mn-ea"/>
                <a:cs typeface="+mn-cs"/>
              </a:rPr>
              <a:t>Bài</a:t>
            </a:r>
            <a:r>
              <a:rPr lang="en-US" sz="2400" b="1" i="1" kern="0" dirty="0" smtClean="0">
                <a:solidFill>
                  <a:srgbClr val="FF0000"/>
                </a:solidFill>
              </a:rPr>
              <a:t> 20: LỰC TỪ. CẢM ỨNG TỪ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1214414" y="3214686"/>
            <a:ext cx="7286676" cy="300039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I.  LỰC TỪ</a:t>
            </a:r>
          </a:p>
          <a:p>
            <a:pPr marL="514350" indent="-514350">
              <a:buNone/>
            </a:pP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trường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đều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Phương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chiều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lực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tác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dụng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lên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đoạn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dây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dẫn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có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dòng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điện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II. CẢM  ỨNG TỪ</a:t>
            </a:r>
          </a:p>
          <a:p>
            <a:pPr marL="457200" indent="-457200"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1.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Cảm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ứng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từ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2.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Biểu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thức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tổng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quát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lực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Định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luật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Ampe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sz="2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6022"/>
            <a:ext cx="9144000" cy="12398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Chương</a:t>
            </a:r>
            <a:r>
              <a:rPr kumimoji="0" lang="en-US" sz="36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IV: TỪ</a:t>
            </a:r>
            <a:r>
              <a:rPr kumimoji="0" lang="en-US" sz="3600" b="0" i="1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TRƯỜNG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  <a:solidFill>
            <a:srgbClr val="002060"/>
          </a:solidFill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I. LỰC TỪ</a:t>
            </a:r>
            <a:endParaRPr lang="en-US" sz="1600" b="1" u="sng" dirty="0"/>
          </a:p>
        </p:txBody>
      </p:sp>
      <p:sp>
        <p:nvSpPr>
          <p:cNvPr id="11" name="Nơi giữ chỗ cho Nội dung 2"/>
          <p:cNvSpPr>
            <a:spLocks noGrp="1"/>
          </p:cNvSpPr>
          <p:nvPr>
            <p:ph idx="1"/>
          </p:nvPr>
        </p:nvSpPr>
        <p:spPr>
          <a:xfrm>
            <a:off x="0" y="1643050"/>
            <a:ext cx="2643174" cy="22860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FontTx/>
              <a:buChar char="-"/>
            </a:pP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đặc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 smtClean="0"/>
              <a:t>giống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mọi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.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sức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, song </a:t>
            </a:r>
            <a:r>
              <a:rPr lang="en-US" sz="2000" dirty="0" err="1" smtClean="0"/>
              <a:t>song</a:t>
            </a:r>
            <a:r>
              <a:rPr lang="en-US" sz="2000" dirty="0" smtClean="0"/>
              <a:t>,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chiều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endParaRPr lang="en-US" sz="2000" dirty="0" smtClean="0"/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20: LỰC TỪ. </a:t>
            </a:r>
            <a:r>
              <a:rPr lang="en-US" sz="2400" b="1" i="1" kern="0" dirty="0" smtClean="0">
                <a:solidFill>
                  <a:prstClr val="white"/>
                </a:solidFill>
              </a:rPr>
              <a:t>CẢM ỨNG TỪ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0" y="121442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trường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đều</a:t>
            </a:r>
            <a:endParaRPr lang="en-US" sz="1600" b="1" u="sng" dirty="0"/>
          </a:p>
        </p:txBody>
      </p:sp>
      <p:pic>
        <p:nvPicPr>
          <p:cNvPr id="19" name="Picture 10" descr="nam cham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857364"/>
            <a:ext cx="3810000" cy="2857500"/>
          </a:xfrm>
          <a:prstGeom prst="rect">
            <a:avLst/>
          </a:prstGeom>
          <a:noFill/>
        </p:spPr>
      </p:pic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5895972" y="2886064"/>
            <a:ext cx="1219200" cy="685800"/>
            <a:chOff x="1104" y="3168"/>
            <a:chExt cx="768" cy="432"/>
          </a:xfrm>
        </p:grpSpPr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1872" y="3168"/>
              <a:ext cx="0" cy="432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488" y="3168"/>
              <a:ext cx="0" cy="432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1104" y="3168"/>
              <a:ext cx="0" cy="432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uiExpand="1" build="p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4"/>
          <p:cNvGrpSpPr/>
          <p:nvPr/>
        </p:nvGrpSpPr>
        <p:grpSpPr>
          <a:xfrm>
            <a:off x="0" y="657666"/>
            <a:ext cx="2714612" cy="6215082"/>
            <a:chOff x="0" y="642918"/>
            <a:chExt cx="2714612" cy="6215082"/>
          </a:xfrm>
          <a:solidFill>
            <a:srgbClr val="002060"/>
          </a:solidFill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I. LỰC TỪ</a:t>
            </a:r>
            <a:endParaRPr lang="en-US" sz="1600" b="1" u="sng" dirty="0"/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20: LỰC TỪ. </a:t>
            </a:r>
            <a:r>
              <a:rPr lang="en-US" sz="2400" b="1" i="1" kern="0" dirty="0" smtClean="0">
                <a:solidFill>
                  <a:prstClr val="white"/>
                </a:solidFill>
              </a:rPr>
              <a:t>CẢM ỨNG TỪ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0" y="121442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trường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đều</a:t>
            </a:r>
            <a:endParaRPr lang="en-US" sz="1600" b="1" u="sng" dirty="0"/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0" y="1643050"/>
            <a:ext cx="264317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Phương</a:t>
            </a:r>
            <a:r>
              <a:rPr lang="en-US" sz="1600" b="1" u="sng" dirty="0" smtClean="0"/>
              <a:t>, </a:t>
            </a:r>
            <a:r>
              <a:rPr lang="en-US" sz="1600" b="1" u="sng" dirty="0" err="1" smtClean="0"/>
              <a:t>chiều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của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một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endParaRPr lang="en-US" sz="1600" b="1" u="sng" dirty="0"/>
          </a:p>
        </p:txBody>
      </p:sp>
      <p:sp>
        <p:nvSpPr>
          <p:cNvPr id="9" name="Nơi giữ chỗ cho Nội dung 2"/>
          <p:cNvSpPr>
            <a:spLocks noGrp="1"/>
          </p:cNvSpPr>
          <p:nvPr>
            <p:ph idx="1"/>
          </p:nvPr>
        </p:nvSpPr>
        <p:spPr>
          <a:xfrm>
            <a:off x="2928926" y="857232"/>
            <a:ext cx="5643602" cy="6429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a) </a:t>
            </a:r>
            <a:r>
              <a:rPr lang="en-US" sz="2800" b="1" dirty="0" err="1" smtClean="0"/>
              <a:t>Thí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nghiệm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 descr="LT chieu dai day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/>
            </a:stretch>
          </a:blipFill>
          <a:ln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7086600" y="2000240"/>
            <a:ext cx="700110" cy="666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6705600" y="838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 flipV="1">
            <a:off x="1295400" y="1371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1066800" y="27432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17525" y="685800"/>
            <a:ext cx="930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04800" y="2133600"/>
            <a:ext cx="199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phận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429520" y="285728"/>
            <a:ext cx="1714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Khung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dây</a:t>
            </a:r>
            <a:r>
              <a:rPr lang="en-US" sz="2400" dirty="0" smtClean="0">
                <a:solidFill>
                  <a:schemeClr val="bg1"/>
                </a:solidFill>
              </a:rPr>
              <a:t> 200 </a:t>
            </a:r>
            <a:r>
              <a:rPr lang="en-US" sz="2400" dirty="0" err="1" smtClean="0">
                <a:solidFill>
                  <a:schemeClr val="bg1"/>
                </a:solidFill>
              </a:rPr>
              <a:t>vòng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543800" y="1222375"/>
            <a:ext cx="1658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Nam </a:t>
            </a:r>
            <a:r>
              <a:rPr lang="en-US" sz="2400" dirty="0" err="1">
                <a:solidFill>
                  <a:schemeClr val="bg1"/>
                </a:solidFill>
              </a:rPr>
              <a:t>châm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Chữ</a:t>
            </a:r>
            <a:r>
              <a:rPr lang="en-US" sz="2400" dirty="0">
                <a:solidFill>
                  <a:schemeClr val="bg1"/>
                </a:solidFill>
              </a:rPr>
              <a:t> U</a:t>
            </a:r>
          </a:p>
        </p:txBody>
      </p:sp>
      <p:sp>
        <p:nvSpPr>
          <p:cNvPr id="11" name="Lưu Đồ: Đầu kết nối 10"/>
          <p:cNvSpPr/>
          <p:nvPr/>
        </p:nvSpPr>
        <p:spPr>
          <a:xfrm>
            <a:off x="4500562" y="5202504"/>
            <a:ext cx="428628" cy="42862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ưu Đồ: Đầu kết nối 11"/>
          <p:cNvSpPr/>
          <p:nvPr/>
        </p:nvSpPr>
        <p:spPr>
          <a:xfrm>
            <a:off x="5572132" y="5030132"/>
            <a:ext cx="428628" cy="42862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642910" y="5000636"/>
            <a:ext cx="4000528" cy="42862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714348" y="5000636"/>
            <a:ext cx="5143536" cy="21431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4500570"/>
            <a:ext cx="12858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Điều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chỉnh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dòng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điện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Nhóm 97"/>
          <p:cNvGrpSpPr/>
          <p:nvPr/>
        </p:nvGrpSpPr>
        <p:grpSpPr>
          <a:xfrm>
            <a:off x="7378720" y="1117584"/>
            <a:ext cx="479428" cy="2311416"/>
            <a:chOff x="7378720" y="1117584"/>
            <a:chExt cx="479428" cy="2311416"/>
          </a:xfrm>
        </p:grpSpPr>
        <p:pic>
          <p:nvPicPr>
            <p:cNvPr id="1028" name="Picture 4" descr="C:\Users\Admin\Desktop\Chưa có tên.png"/>
            <p:cNvPicPr>
              <a:picLocks noChangeAspect="1" noChangeArrowheads="1"/>
            </p:cNvPicPr>
            <p:nvPr/>
          </p:nvPicPr>
          <p:blipFill>
            <a:blip r:embed="rId3"/>
            <a:srcRect t="19003" r="-10226"/>
            <a:stretch>
              <a:fillRect/>
            </a:stretch>
          </p:blipFill>
          <p:spPr bwMode="auto">
            <a:xfrm>
              <a:off x="7378720" y="1714488"/>
              <a:ext cx="479428" cy="1714512"/>
            </a:xfrm>
            <a:prstGeom prst="rect">
              <a:avLst/>
            </a:prstGeom>
            <a:noFill/>
          </p:spPr>
        </p:pic>
        <p:cxnSp>
          <p:nvCxnSpPr>
            <p:cNvPr id="97" name="Đường kết nối thẳng 96"/>
            <p:cNvCxnSpPr/>
            <p:nvPr/>
          </p:nvCxnSpPr>
          <p:spPr>
            <a:xfrm rot="5400000">
              <a:off x="7312838" y="1402542"/>
              <a:ext cx="571504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Hình Chữ nhật 67"/>
          <p:cNvSpPr/>
          <p:nvPr/>
        </p:nvSpPr>
        <p:spPr>
          <a:xfrm>
            <a:off x="3406746" y="3706022"/>
            <a:ext cx="195266" cy="16430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47354" y="3295936"/>
            <a:ext cx="1489121" cy="1987550"/>
            <a:chOff x="1474" y="1434"/>
            <a:chExt cx="1043" cy="1996"/>
          </a:xfrm>
        </p:grpSpPr>
        <p:sp>
          <p:nvSpPr>
            <p:cNvPr id="6202" name="Freeform 19"/>
            <p:cNvSpPr>
              <a:spLocks/>
            </p:cNvSpPr>
            <p:nvPr/>
          </p:nvSpPr>
          <p:spPr bwMode="auto">
            <a:xfrm>
              <a:off x="1474" y="1434"/>
              <a:ext cx="1043" cy="1996"/>
            </a:xfrm>
            <a:custGeom>
              <a:avLst/>
              <a:gdLst>
                <a:gd name="T0" fmla="*/ 963 w 817"/>
                <a:gd name="T1" fmla="*/ 0 h 1996"/>
                <a:gd name="T2" fmla="*/ 963 w 817"/>
                <a:gd name="T3" fmla="*/ 1452 h 1996"/>
                <a:gd name="T4" fmla="*/ 1449 w 817"/>
                <a:gd name="T5" fmla="*/ 1634 h 1996"/>
                <a:gd name="T6" fmla="*/ 2170 w 817"/>
                <a:gd name="T7" fmla="*/ 1634 h 1996"/>
                <a:gd name="T8" fmla="*/ 2170 w 817"/>
                <a:gd name="T9" fmla="*/ 1996 h 1996"/>
                <a:gd name="T10" fmla="*/ 1206 w 817"/>
                <a:gd name="T11" fmla="*/ 1996 h 1996"/>
                <a:gd name="T12" fmla="*/ 0 w 817"/>
                <a:gd name="T13" fmla="*/ 1542 h 1996"/>
                <a:gd name="T14" fmla="*/ 0 w 817"/>
                <a:gd name="T15" fmla="*/ 0 h 1996"/>
                <a:gd name="T16" fmla="*/ 963 w 817"/>
                <a:gd name="T17" fmla="*/ 0 h 19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7"/>
                <a:gd name="T28" fmla="*/ 0 h 1996"/>
                <a:gd name="T29" fmla="*/ 817 w 817"/>
                <a:gd name="T30" fmla="*/ 1996 h 19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7" h="1996">
                  <a:moveTo>
                    <a:pt x="363" y="0"/>
                  </a:moveTo>
                  <a:lnTo>
                    <a:pt x="363" y="1452"/>
                  </a:lnTo>
                  <a:lnTo>
                    <a:pt x="545" y="1634"/>
                  </a:lnTo>
                  <a:lnTo>
                    <a:pt x="817" y="1634"/>
                  </a:lnTo>
                  <a:lnTo>
                    <a:pt x="817" y="1996"/>
                  </a:lnTo>
                  <a:lnTo>
                    <a:pt x="454" y="1996"/>
                  </a:lnTo>
                  <a:lnTo>
                    <a:pt x="0" y="1542"/>
                  </a:lnTo>
                  <a:lnTo>
                    <a:pt x="0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6203" name="Text Box 20"/>
            <p:cNvSpPr txBox="1">
              <a:spLocks noChangeArrowheads="1"/>
            </p:cNvSpPr>
            <p:nvPr/>
          </p:nvSpPr>
          <p:spPr bwMode="auto">
            <a:xfrm>
              <a:off x="1520" y="1998"/>
              <a:ext cx="40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VNI-Vari" pitchFamily="2" charset="0"/>
                </a:rPr>
                <a:t>S</a:t>
              </a:r>
            </a:p>
          </p:txBody>
        </p:sp>
      </p:grpSp>
      <p:cxnSp>
        <p:nvCxnSpPr>
          <p:cNvPr id="59" name="Đường kết nối Mũi tên Thẳng 58"/>
          <p:cNvCxnSpPr/>
          <p:nvPr/>
        </p:nvCxnSpPr>
        <p:spPr>
          <a:xfrm rot="10800000">
            <a:off x="2549490" y="3675366"/>
            <a:ext cx="1285884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621193" y="1376650"/>
            <a:ext cx="1932012" cy="3560763"/>
            <a:chOff x="2880" y="1071"/>
            <a:chExt cx="1496" cy="2762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129" y="1071"/>
              <a:ext cx="998" cy="2762"/>
              <a:chOff x="3065" y="1026"/>
              <a:chExt cx="998" cy="2762"/>
            </a:xfrm>
          </p:grpSpPr>
          <p:sp>
            <p:nvSpPr>
              <p:cNvPr id="6200" name="AutoShape 28"/>
              <p:cNvSpPr>
                <a:spLocks noChangeArrowheads="1"/>
              </p:cNvSpPr>
              <p:nvPr/>
            </p:nvSpPr>
            <p:spPr bwMode="auto">
              <a:xfrm>
                <a:off x="3065" y="3198"/>
                <a:ext cx="998" cy="59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1" name="Rectangle 29"/>
              <p:cNvSpPr>
                <a:spLocks noChangeArrowheads="1"/>
              </p:cNvSpPr>
              <p:nvPr/>
            </p:nvSpPr>
            <p:spPr bwMode="auto">
              <a:xfrm>
                <a:off x="3470" y="1026"/>
                <a:ext cx="188" cy="2238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880" y="1389"/>
              <a:ext cx="1496" cy="642"/>
              <a:chOff x="2064" y="1344"/>
              <a:chExt cx="1496" cy="642"/>
            </a:xfrm>
          </p:grpSpPr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2064" y="1344"/>
                <a:ext cx="1496" cy="642"/>
                <a:chOff x="2064" y="1344"/>
                <a:chExt cx="1496" cy="642"/>
              </a:xfrm>
            </p:grpSpPr>
            <p:sp>
              <p:nvSpPr>
                <p:cNvPr id="6191" name="AutoShape 32"/>
                <p:cNvSpPr>
                  <a:spLocks noChangeArrowheads="1"/>
                </p:cNvSpPr>
                <p:nvPr/>
              </p:nvSpPr>
              <p:spPr bwMode="auto">
                <a:xfrm rot="-5400000">
                  <a:off x="2491" y="917"/>
                  <a:ext cx="642" cy="1496"/>
                </a:xfrm>
                <a:prstGeom prst="moon">
                  <a:avLst>
                    <a:gd name="adj" fmla="val 33620"/>
                  </a:avLst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33"/>
                <p:cNvGrpSpPr>
                  <a:grpSpLocks/>
                </p:cNvGrpSpPr>
                <p:nvPr/>
              </p:nvGrpSpPr>
              <p:grpSpPr bwMode="auto">
                <a:xfrm>
                  <a:off x="3047" y="1645"/>
                  <a:ext cx="321" cy="270"/>
                  <a:chOff x="2443" y="1331"/>
                  <a:chExt cx="321" cy="324"/>
                </a:xfrm>
              </p:grpSpPr>
              <p:sp>
                <p:nvSpPr>
                  <p:cNvPr id="6197" name="Line 34"/>
                  <p:cNvSpPr>
                    <a:spLocks noChangeShapeType="1"/>
                  </p:cNvSpPr>
                  <p:nvPr/>
                </p:nvSpPr>
                <p:spPr bwMode="auto">
                  <a:xfrm rot="20662976">
                    <a:off x="2443" y="1474"/>
                    <a:ext cx="0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8" name="Line 35"/>
                  <p:cNvSpPr>
                    <a:spLocks noChangeShapeType="1"/>
                  </p:cNvSpPr>
                  <p:nvPr/>
                </p:nvSpPr>
                <p:spPr bwMode="auto">
                  <a:xfrm rot="19792777">
                    <a:off x="2619" y="1421"/>
                    <a:ext cx="0" cy="16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9" name="Line 36"/>
                  <p:cNvSpPr>
                    <a:spLocks noChangeShapeType="1"/>
                  </p:cNvSpPr>
                  <p:nvPr/>
                </p:nvSpPr>
                <p:spPr bwMode="auto">
                  <a:xfrm rot="19283049">
                    <a:off x="2764" y="1331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37"/>
                <p:cNvGrpSpPr>
                  <a:grpSpLocks/>
                </p:cNvGrpSpPr>
                <p:nvPr/>
              </p:nvGrpSpPr>
              <p:grpSpPr bwMode="auto">
                <a:xfrm flipH="1">
                  <a:off x="2263" y="1642"/>
                  <a:ext cx="321" cy="272"/>
                  <a:chOff x="2419" y="1345"/>
                  <a:chExt cx="321" cy="327"/>
                </a:xfrm>
              </p:grpSpPr>
              <p:sp>
                <p:nvSpPr>
                  <p:cNvPr id="6194" name="Line 38"/>
                  <p:cNvSpPr>
                    <a:spLocks noChangeShapeType="1"/>
                  </p:cNvSpPr>
                  <p:nvPr/>
                </p:nvSpPr>
                <p:spPr bwMode="auto">
                  <a:xfrm rot="20662976">
                    <a:off x="2419" y="1491"/>
                    <a:ext cx="0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5" name="Line 39"/>
                  <p:cNvSpPr>
                    <a:spLocks noChangeShapeType="1"/>
                  </p:cNvSpPr>
                  <p:nvPr/>
                </p:nvSpPr>
                <p:spPr bwMode="auto">
                  <a:xfrm rot="19792777">
                    <a:off x="2595" y="1437"/>
                    <a:ext cx="0" cy="16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6" name="Line 40"/>
                  <p:cNvSpPr>
                    <a:spLocks noChangeShapeType="1"/>
                  </p:cNvSpPr>
                  <p:nvPr/>
                </p:nvSpPr>
                <p:spPr bwMode="auto">
                  <a:xfrm rot="19283049">
                    <a:off x="2740" y="1345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0" name="Line 41"/>
              <p:cNvSpPr>
                <a:spLocks noChangeShapeType="1"/>
              </p:cNvSpPr>
              <p:nvPr/>
            </p:nvSpPr>
            <p:spPr bwMode="auto">
              <a:xfrm>
                <a:off x="2812" y="1797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2835261" y="1282988"/>
            <a:ext cx="2571749" cy="2363789"/>
            <a:chOff x="937" y="1110"/>
            <a:chExt cx="1620" cy="1489"/>
          </a:xfrm>
        </p:grpSpPr>
        <p:sp>
          <p:nvSpPr>
            <p:cNvPr id="6178" name="Text Box 22"/>
            <p:cNvSpPr txBox="1">
              <a:spLocks noChangeArrowheads="1"/>
            </p:cNvSpPr>
            <p:nvPr/>
          </p:nvSpPr>
          <p:spPr bwMode="auto">
            <a:xfrm>
              <a:off x="937" y="1349"/>
              <a:ext cx="1620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VNI-Vari" pitchFamily="2" charset="0"/>
                </a:rPr>
                <a:t>           C </a:t>
              </a:r>
            </a:p>
            <a:p>
              <a:pPr>
                <a:spcBef>
                  <a:spcPct val="50000"/>
                </a:spcBef>
              </a:pPr>
              <a:endParaRPr lang="en-US" sz="1400" dirty="0">
                <a:latin typeface="VNI-Vari" pitchFamily="2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VNI-Vari" pitchFamily="2" charset="0"/>
                </a:rPr>
                <a:t>D         B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VNI-Vari" pitchFamily="2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VNI-Vari" pitchFamily="2" charset="0"/>
                </a:rPr>
                <a:t>A</a:t>
              </a:r>
            </a:p>
          </p:txBody>
        </p: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1110" y="1110"/>
              <a:ext cx="517" cy="1434"/>
              <a:chOff x="2109" y="1576"/>
              <a:chExt cx="636" cy="1766"/>
            </a:xfrm>
          </p:grpSpPr>
          <p:sp>
            <p:nvSpPr>
              <p:cNvPr id="6180" name="AutoShape 24"/>
              <p:cNvSpPr>
                <a:spLocks noChangeArrowheads="1"/>
              </p:cNvSpPr>
              <p:nvPr/>
            </p:nvSpPr>
            <p:spPr bwMode="auto">
              <a:xfrm rot="5400000" flipV="1">
                <a:off x="1745" y="2343"/>
                <a:ext cx="1363" cy="636"/>
              </a:xfrm>
              <a:prstGeom prst="parallelogram">
                <a:avLst>
                  <a:gd name="adj" fmla="val 101886"/>
                </a:avLst>
              </a:prstGeom>
              <a:noFill/>
              <a:ln w="571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hlink"/>
                  </a:solidFill>
                  <a:latin typeface="Tahoma" pitchFamily="34" charset="0"/>
                </a:endParaRPr>
              </a:p>
            </p:txBody>
          </p:sp>
          <p:sp>
            <p:nvSpPr>
              <p:cNvPr id="6181" name="Line 25"/>
              <p:cNvSpPr>
                <a:spLocks noChangeShapeType="1"/>
              </p:cNvSpPr>
              <p:nvPr/>
            </p:nvSpPr>
            <p:spPr bwMode="auto">
              <a:xfrm flipV="1">
                <a:off x="2427" y="1576"/>
                <a:ext cx="0" cy="72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3330580" y="186025"/>
            <a:ext cx="4518025" cy="2214563"/>
            <a:chOff x="1528" y="765"/>
            <a:chExt cx="2846" cy="1395"/>
          </a:xfrm>
        </p:grpSpPr>
        <p:sp>
          <p:nvSpPr>
            <p:cNvPr id="6174" name="AutoShape 49"/>
            <p:cNvSpPr>
              <a:spLocks noChangeArrowheads="1"/>
            </p:cNvSpPr>
            <p:nvPr/>
          </p:nvSpPr>
          <p:spPr bwMode="auto">
            <a:xfrm rot="5400000">
              <a:off x="2832" y="25"/>
              <a:ext cx="237" cy="2846"/>
            </a:xfrm>
            <a:prstGeom prst="can">
              <a:avLst>
                <a:gd name="adj" fmla="val 26852"/>
              </a:avLst>
            </a:prstGeom>
            <a:solidFill>
              <a:schemeClr val="folHlink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AutoShape 50"/>
            <p:cNvSpPr>
              <a:spLocks noChangeArrowheads="1"/>
            </p:cNvSpPr>
            <p:nvPr/>
          </p:nvSpPr>
          <p:spPr bwMode="auto">
            <a:xfrm>
              <a:off x="2888" y="1267"/>
              <a:ext cx="126" cy="893"/>
            </a:xfrm>
            <a:prstGeom prst="downArrow">
              <a:avLst>
                <a:gd name="adj1" fmla="val 50000"/>
                <a:gd name="adj2" fmla="val 177183"/>
              </a:avLst>
            </a:prstGeom>
            <a:solidFill>
              <a:srgbClr val="FF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AutoShape 51"/>
            <p:cNvSpPr>
              <a:spLocks noChangeArrowheads="1"/>
            </p:cNvSpPr>
            <p:nvPr/>
          </p:nvSpPr>
          <p:spPr bwMode="auto">
            <a:xfrm>
              <a:off x="2806" y="1313"/>
              <a:ext cx="290" cy="281"/>
            </a:xfrm>
            <a:prstGeom prst="flowChartSummingJunction">
              <a:avLst/>
            </a:prstGeom>
            <a:solidFill>
              <a:srgbClr val="FF66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65"/>
            <p:cNvSpPr>
              <a:spLocks noChangeArrowheads="1"/>
            </p:cNvSpPr>
            <p:nvPr/>
          </p:nvSpPr>
          <p:spPr bwMode="auto">
            <a:xfrm>
              <a:off x="2805" y="765"/>
              <a:ext cx="292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2957503" y="1905288"/>
            <a:ext cx="976313" cy="2044700"/>
            <a:chOff x="1383" y="1871"/>
            <a:chExt cx="615" cy="1288"/>
          </a:xfrm>
        </p:grpSpPr>
        <p:grpSp>
          <p:nvGrpSpPr>
            <p:cNvPr id="16" name="Group 81"/>
            <p:cNvGrpSpPr>
              <a:grpSpLocks/>
            </p:cNvGrpSpPr>
            <p:nvPr/>
          </p:nvGrpSpPr>
          <p:grpSpPr bwMode="auto">
            <a:xfrm>
              <a:off x="1383" y="1871"/>
              <a:ext cx="615" cy="1288"/>
              <a:chOff x="1383" y="1872"/>
              <a:chExt cx="615" cy="1288"/>
            </a:xfrm>
          </p:grpSpPr>
          <p:grpSp>
            <p:nvGrpSpPr>
              <p:cNvPr id="17" name="Group 78"/>
              <p:cNvGrpSpPr>
                <a:grpSpLocks/>
              </p:cNvGrpSpPr>
              <p:nvPr/>
            </p:nvGrpSpPr>
            <p:grpSpPr bwMode="auto">
              <a:xfrm>
                <a:off x="1474" y="1872"/>
                <a:ext cx="524" cy="875"/>
                <a:chOff x="1474" y="1872"/>
                <a:chExt cx="524" cy="875"/>
              </a:xfrm>
            </p:grpSpPr>
            <p:sp>
              <p:nvSpPr>
                <p:cNvPr id="616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712" y="2543"/>
                  <a:ext cx="128" cy="142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478" y="2547"/>
                  <a:ext cx="0" cy="200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1" name="Line 59"/>
                <p:cNvSpPr>
                  <a:spLocks noChangeShapeType="1"/>
                </p:cNvSpPr>
                <p:nvPr/>
              </p:nvSpPr>
              <p:spPr bwMode="auto">
                <a:xfrm>
                  <a:off x="1998" y="2023"/>
                  <a:ext cx="0" cy="200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680" y="1983"/>
                  <a:ext cx="128" cy="142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474" y="1872"/>
                  <a:ext cx="23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>
                      <a:solidFill>
                        <a:srgbClr val="66FF66"/>
                      </a:solidFill>
                    </a:rPr>
                    <a:t>I</a:t>
                  </a:r>
                </a:p>
              </p:txBody>
            </p:sp>
          </p:grpSp>
          <p:grpSp>
            <p:nvGrpSpPr>
              <p:cNvPr id="18" name="Group 80"/>
              <p:cNvGrpSpPr>
                <a:grpSpLocks/>
              </p:cNvGrpSpPr>
              <p:nvPr/>
            </p:nvGrpSpPr>
            <p:grpSpPr bwMode="auto">
              <a:xfrm>
                <a:off x="1383" y="2660"/>
                <a:ext cx="364" cy="500"/>
                <a:chOff x="1383" y="2660"/>
                <a:chExt cx="364" cy="500"/>
              </a:xfrm>
            </p:grpSpPr>
            <p:sp>
              <p:nvSpPr>
                <p:cNvPr id="6167" name="Line 71"/>
                <p:cNvSpPr>
                  <a:spLocks noChangeShapeType="1"/>
                </p:cNvSpPr>
                <p:nvPr/>
              </p:nvSpPr>
              <p:spPr bwMode="auto">
                <a:xfrm>
                  <a:off x="1747" y="2660"/>
                  <a:ext cx="0" cy="385"/>
                </a:xfrm>
                <a:prstGeom prst="line">
                  <a:avLst/>
                </a:prstGeom>
                <a:noFill/>
                <a:ln w="57150">
                  <a:noFill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383" y="2795"/>
                  <a:ext cx="223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3200" dirty="0">
                    <a:solidFill>
                      <a:srgbClr val="66FFFF"/>
                    </a:solidFill>
                    <a:latin typeface="VNI-Vari" pitchFamily="2" charset="0"/>
                  </a:endParaRPr>
                </a:p>
              </p:txBody>
            </p:sp>
          </p:grpSp>
        </p:grpSp>
        <p:sp>
          <p:nvSpPr>
            <p:cNvPr id="6164" name="Line 73"/>
            <p:cNvSpPr>
              <a:spLocks noChangeShapeType="1"/>
            </p:cNvSpPr>
            <p:nvPr/>
          </p:nvSpPr>
          <p:spPr bwMode="auto">
            <a:xfrm>
              <a:off x="1429" y="2840"/>
              <a:ext cx="145" cy="1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3049854" y="3234038"/>
            <a:ext cx="1499900" cy="2052350"/>
            <a:chOff x="3730" y="1515"/>
            <a:chExt cx="1043" cy="1996"/>
          </a:xfrm>
        </p:grpSpPr>
        <p:sp>
          <p:nvSpPr>
            <p:cNvPr id="6161" name="Freeform 53"/>
            <p:cNvSpPr>
              <a:spLocks/>
            </p:cNvSpPr>
            <p:nvPr/>
          </p:nvSpPr>
          <p:spPr bwMode="auto">
            <a:xfrm flipH="1">
              <a:off x="3730" y="1515"/>
              <a:ext cx="1043" cy="1996"/>
            </a:xfrm>
            <a:custGeom>
              <a:avLst/>
              <a:gdLst>
                <a:gd name="T0" fmla="*/ 963 w 817"/>
                <a:gd name="T1" fmla="*/ 0 h 1996"/>
                <a:gd name="T2" fmla="*/ 963 w 817"/>
                <a:gd name="T3" fmla="*/ 1452 h 1996"/>
                <a:gd name="T4" fmla="*/ 1449 w 817"/>
                <a:gd name="T5" fmla="*/ 1634 h 1996"/>
                <a:gd name="T6" fmla="*/ 2170 w 817"/>
                <a:gd name="T7" fmla="*/ 1634 h 1996"/>
                <a:gd name="T8" fmla="*/ 2170 w 817"/>
                <a:gd name="T9" fmla="*/ 1996 h 1996"/>
                <a:gd name="T10" fmla="*/ 1206 w 817"/>
                <a:gd name="T11" fmla="*/ 1996 h 1996"/>
                <a:gd name="T12" fmla="*/ 0 w 817"/>
                <a:gd name="T13" fmla="*/ 1542 h 1996"/>
                <a:gd name="T14" fmla="*/ 0 w 817"/>
                <a:gd name="T15" fmla="*/ 0 h 1996"/>
                <a:gd name="T16" fmla="*/ 963 w 817"/>
                <a:gd name="T17" fmla="*/ 0 h 19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7"/>
                <a:gd name="T28" fmla="*/ 0 h 1996"/>
                <a:gd name="T29" fmla="*/ 817 w 817"/>
                <a:gd name="T30" fmla="*/ 1996 h 19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7" h="1996">
                  <a:moveTo>
                    <a:pt x="363" y="0"/>
                  </a:moveTo>
                  <a:lnTo>
                    <a:pt x="363" y="1452"/>
                  </a:lnTo>
                  <a:lnTo>
                    <a:pt x="545" y="1634"/>
                  </a:lnTo>
                  <a:lnTo>
                    <a:pt x="817" y="1634"/>
                  </a:lnTo>
                  <a:lnTo>
                    <a:pt x="817" y="1996"/>
                  </a:lnTo>
                  <a:lnTo>
                    <a:pt x="454" y="1996"/>
                  </a:lnTo>
                  <a:lnTo>
                    <a:pt x="0" y="1542"/>
                  </a:lnTo>
                  <a:lnTo>
                    <a:pt x="0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       </a:t>
              </a:r>
            </a:p>
            <a:p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6162" name="Text Box 54"/>
            <p:cNvSpPr txBox="1">
              <a:spLocks noChangeArrowheads="1"/>
            </p:cNvSpPr>
            <p:nvPr/>
          </p:nvSpPr>
          <p:spPr bwMode="auto">
            <a:xfrm>
              <a:off x="4325" y="2148"/>
              <a:ext cx="40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VNI-Vari" pitchFamily="2" charset="0"/>
                </a:rPr>
                <a:t>N</a:t>
              </a:r>
            </a:p>
          </p:txBody>
        </p:sp>
      </p:grpSp>
      <p:cxnSp>
        <p:nvCxnSpPr>
          <p:cNvPr id="63" name="Đường kết nối Mũi tên Thẳng 62"/>
          <p:cNvCxnSpPr/>
          <p:nvPr/>
        </p:nvCxnSpPr>
        <p:spPr>
          <a:xfrm rot="5400000">
            <a:off x="3235525" y="4046153"/>
            <a:ext cx="785818" cy="147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Đối tượng 66"/>
          <p:cNvGraphicFramePr>
            <a:graphicFrameLocks noChangeAspect="1"/>
          </p:cNvGraphicFramePr>
          <p:nvPr/>
        </p:nvGraphicFramePr>
        <p:xfrm>
          <a:off x="3192432" y="4175432"/>
          <a:ext cx="514350" cy="500066"/>
        </p:xfrm>
        <a:graphic>
          <a:graphicData uri="http://schemas.openxmlformats.org/presentationml/2006/ole">
            <p:oleObj spid="_x0000_s1026" name="Equation" r:id="rId4" imgW="164880" imgH="203040" progId="Equation.DSMT4">
              <p:embed/>
            </p:oleObj>
          </a:graphicData>
        </a:graphic>
      </p:graphicFrame>
      <p:sp>
        <p:nvSpPr>
          <p:cNvPr id="54" name="Nơi giữ chỗ cho Nội dung 2"/>
          <p:cNvSpPr txBox="1">
            <a:spLocks/>
          </p:cNvSpPr>
          <p:nvPr/>
        </p:nvSpPr>
        <p:spPr>
          <a:xfrm>
            <a:off x="0" y="5357826"/>
            <a:ext cx="9144000" cy="15001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err="1" smtClean="0">
                <a:solidFill>
                  <a:srgbClr val="002060"/>
                </a:solidFill>
              </a:rPr>
              <a:t>Em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hãy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nhận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xét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thí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nghiệm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thảo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luận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và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đưa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luận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về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phương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lực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từ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6" name="Đường kết nối thẳng 55"/>
          <p:cNvCxnSpPr/>
          <p:nvPr/>
        </p:nvCxnSpPr>
        <p:spPr>
          <a:xfrm rot="16200000" flipV="1">
            <a:off x="847678" y="1781164"/>
            <a:ext cx="2214578" cy="150019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ộp_Văn_Bản 57"/>
          <p:cNvSpPr txBox="1"/>
          <p:nvPr/>
        </p:nvSpPr>
        <p:spPr>
          <a:xfrm>
            <a:off x="692134" y="428604"/>
            <a:ext cx="187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Đường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sức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từ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62" name="Đường kết nối Mũi tên Thẳng 61"/>
          <p:cNvCxnSpPr/>
          <p:nvPr/>
        </p:nvCxnSpPr>
        <p:spPr>
          <a:xfrm rot="5400000">
            <a:off x="3064762" y="3617915"/>
            <a:ext cx="684884" cy="613446"/>
          </a:xfrm>
          <a:prstGeom prst="straightConnector1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Hình Thoi 65"/>
          <p:cNvSpPr/>
          <p:nvPr/>
        </p:nvSpPr>
        <p:spPr>
          <a:xfrm rot="1215812">
            <a:off x="3461418" y="3728743"/>
            <a:ext cx="143788" cy="378217"/>
          </a:xfrm>
          <a:prstGeom prst="diamond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Đường kết nối thẳng 68"/>
          <p:cNvCxnSpPr/>
          <p:nvPr/>
        </p:nvCxnSpPr>
        <p:spPr>
          <a:xfrm>
            <a:off x="3621060" y="4000504"/>
            <a:ext cx="3357586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ộp_Văn_Bản 69"/>
          <p:cNvSpPr txBox="1"/>
          <p:nvPr/>
        </p:nvSpPr>
        <p:spPr>
          <a:xfrm>
            <a:off x="6978646" y="3643314"/>
            <a:ext cx="187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Lực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từ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4" name="Đường kết nối thẳng 73"/>
          <p:cNvCxnSpPr/>
          <p:nvPr/>
        </p:nvCxnSpPr>
        <p:spPr>
          <a:xfrm rot="10800000">
            <a:off x="857224" y="3643314"/>
            <a:ext cx="2419346" cy="450852"/>
          </a:xfrm>
          <a:prstGeom prst="line">
            <a:avLst/>
          </a:pr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Hộp_Văn_Bản 74"/>
          <p:cNvSpPr txBox="1"/>
          <p:nvPr/>
        </p:nvSpPr>
        <p:spPr>
          <a:xfrm>
            <a:off x="0" y="2573720"/>
            <a:ext cx="128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Chiều</a:t>
            </a:r>
            <a:r>
              <a:rPr 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dòng</a:t>
            </a:r>
            <a:r>
              <a:rPr 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endParaRPr lang="en-US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Lưu đồ: Lưu trữ Truy nhập Trực tiếp 79"/>
          <p:cNvSpPr/>
          <p:nvPr/>
        </p:nvSpPr>
        <p:spPr>
          <a:xfrm>
            <a:off x="7786710" y="1214422"/>
            <a:ext cx="357190" cy="142876"/>
          </a:xfrm>
          <a:prstGeom prst="flowChartMagneticDrum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ưu đồ: Lưu trữ Truy nhập Trực tiếp 80"/>
          <p:cNvSpPr/>
          <p:nvPr/>
        </p:nvSpPr>
        <p:spPr>
          <a:xfrm>
            <a:off x="7996262" y="1071546"/>
            <a:ext cx="428628" cy="50006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Lưu đồ: Lưu trữ Truy nhập Trực tiếp 81"/>
          <p:cNvSpPr/>
          <p:nvPr/>
        </p:nvSpPr>
        <p:spPr>
          <a:xfrm>
            <a:off x="8286776" y="1227122"/>
            <a:ext cx="571504" cy="142876"/>
          </a:xfrm>
          <a:prstGeom prst="flowChartMagneticDrum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0643 0.08264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0209 0.0835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2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00243 -0.09398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4" grpId="0" animBg="1"/>
      <p:bldP spid="58" grpId="0"/>
      <p:bldP spid="66" grpId="0" animBg="1"/>
      <p:bldP spid="70" grpId="0"/>
      <p:bldP spid="75" grpId="0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Đường kết nối thẳng 73"/>
          <p:cNvCxnSpPr>
            <a:stCxn id="75" idx="1"/>
          </p:cNvCxnSpPr>
          <p:nvPr/>
        </p:nvCxnSpPr>
        <p:spPr>
          <a:xfrm rot="10800000">
            <a:off x="4286248" y="2071678"/>
            <a:ext cx="3286148" cy="641954"/>
          </a:xfrm>
          <a:prstGeom prst="line">
            <a:avLst/>
          </a:prstGeom>
          <a:ln w="190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Hình Chữ nhật 67"/>
          <p:cNvSpPr/>
          <p:nvPr/>
        </p:nvSpPr>
        <p:spPr>
          <a:xfrm>
            <a:off x="3394046" y="2487606"/>
            <a:ext cx="195266" cy="16430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47354" y="3133708"/>
            <a:ext cx="1489121" cy="1987550"/>
            <a:chOff x="1474" y="1434"/>
            <a:chExt cx="1043" cy="1996"/>
          </a:xfrm>
        </p:grpSpPr>
        <p:sp>
          <p:nvSpPr>
            <p:cNvPr id="6202" name="Freeform 19"/>
            <p:cNvSpPr>
              <a:spLocks/>
            </p:cNvSpPr>
            <p:nvPr/>
          </p:nvSpPr>
          <p:spPr bwMode="auto">
            <a:xfrm>
              <a:off x="1474" y="1434"/>
              <a:ext cx="1043" cy="1996"/>
            </a:xfrm>
            <a:custGeom>
              <a:avLst/>
              <a:gdLst>
                <a:gd name="T0" fmla="*/ 963 w 817"/>
                <a:gd name="T1" fmla="*/ 0 h 1996"/>
                <a:gd name="T2" fmla="*/ 963 w 817"/>
                <a:gd name="T3" fmla="*/ 1452 h 1996"/>
                <a:gd name="T4" fmla="*/ 1449 w 817"/>
                <a:gd name="T5" fmla="*/ 1634 h 1996"/>
                <a:gd name="T6" fmla="*/ 2170 w 817"/>
                <a:gd name="T7" fmla="*/ 1634 h 1996"/>
                <a:gd name="T8" fmla="*/ 2170 w 817"/>
                <a:gd name="T9" fmla="*/ 1996 h 1996"/>
                <a:gd name="T10" fmla="*/ 1206 w 817"/>
                <a:gd name="T11" fmla="*/ 1996 h 1996"/>
                <a:gd name="T12" fmla="*/ 0 w 817"/>
                <a:gd name="T13" fmla="*/ 1542 h 1996"/>
                <a:gd name="T14" fmla="*/ 0 w 817"/>
                <a:gd name="T15" fmla="*/ 0 h 1996"/>
                <a:gd name="T16" fmla="*/ 963 w 817"/>
                <a:gd name="T17" fmla="*/ 0 h 19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7"/>
                <a:gd name="T28" fmla="*/ 0 h 1996"/>
                <a:gd name="T29" fmla="*/ 817 w 817"/>
                <a:gd name="T30" fmla="*/ 1996 h 19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7" h="1996">
                  <a:moveTo>
                    <a:pt x="363" y="0"/>
                  </a:moveTo>
                  <a:lnTo>
                    <a:pt x="363" y="1452"/>
                  </a:lnTo>
                  <a:lnTo>
                    <a:pt x="545" y="1634"/>
                  </a:lnTo>
                  <a:lnTo>
                    <a:pt x="817" y="1634"/>
                  </a:lnTo>
                  <a:lnTo>
                    <a:pt x="817" y="1996"/>
                  </a:lnTo>
                  <a:lnTo>
                    <a:pt x="454" y="1996"/>
                  </a:lnTo>
                  <a:lnTo>
                    <a:pt x="0" y="1542"/>
                  </a:lnTo>
                  <a:lnTo>
                    <a:pt x="0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flatTx/>
            </a:bodyPr>
            <a:lstStyle/>
            <a:p>
              <a:endParaRPr lang="en-US" dirty="0"/>
            </a:p>
          </p:txBody>
        </p:sp>
        <p:sp>
          <p:nvSpPr>
            <p:cNvPr id="6203" name="Text Box 20"/>
            <p:cNvSpPr txBox="1">
              <a:spLocks noChangeArrowheads="1"/>
            </p:cNvSpPr>
            <p:nvPr/>
          </p:nvSpPr>
          <p:spPr bwMode="auto">
            <a:xfrm>
              <a:off x="1520" y="1998"/>
              <a:ext cx="40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VNI-Vari" pitchFamily="2" charset="0"/>
                </a:rPr>
                <a:t>S</a:t>
              </a:r>
            </a:p>
          </p:txBody>
        </p:sp>
      </p:grpSp>
      <p:cxnSp>
        <p:nvCxnSpPr>
          <p:cNvPr id="59" name="Đường kết nối Mũi tên Thẳng 58"/>
          <p:cNvCxnSpPr/>
          <p:nvPr/>
        </p:nvCxnSpPr>
        <p:spPr>
          <a:xfrm rot="10800000">
            <a:off x="2549490" y="2667019"/>
            <a:ext cx="1285884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621193" y="1511311"/>
            <a:ext cx="1932012" cy="3560763"/>
            <a:chOff x="2880" y="1071"/>
            <a:chExt cx="1496" cy="2762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129" y="1071"/>
              <a:ext cx="998" cy="2762"/>
              <a:chOff x="3065" y="1026"/>
              <a:chExt cx="998" cy="2762"/>
            </a:xfrm>
          </p:grpSpPr>
          <p:sp>
            <p:nvSpPr>
              <p:cNvPr id="6200" name="AutoShape 28"/>
              <p:cNvSpPr>
                <a:spLocks noChangeArrowheads="1"/>
              </p:cNvSpPr>
              <p:nvPr/>
            </p:nvSpPr>
            <p:spPr bwMode="auto">
              <a:xfrm>
                <a:off x="3065" y="3198"/>
                <a:ext cx="998" cy="59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1" name="Rectangle 29"/>
              <p:cNvSpPr>
                <a:spLocks noChangeArrowheads="1"/>
              </p:cNvSpPr>
              <p:nvPr/>
            </p:nvSpPr>
            <p:spPr bwMode="auto">
              <a:xfrm>
                <a:off x="3470" y="1026"/>
                <a:ext cx="188" cy="2238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880" y="1389"/>
              <a:ext cx="1496" cy="642"/>
              <a:chOff x="2064" y="1344"/>
              <a:chExt cx="1496" cy="642"/>
            </a:xfrm>
          </p:grpSpPr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2064" y="1344"/>
                <a:ext cx="1496" cy="642"/>
                <a:chOff x="2064" y="1344"/>
                <a:chExt cx="1496" cy="642"/>
              </a:xfrm>
            </p:grpSpPr>
            <p:sp>
              <p:nvSpPr>
                <p:cNvPr id="6191" name="AutoShape 32"/>
                <p:cNvSpPr>
                  <a:spLocks noChangeArrowheads="1"/>
                </p:cNvSpPr>
                <p:nvPr/>
              </p:nvSpPr>
              <p:spPr bwMode="auto">
                <a:xfrm rot="-5400000">
                  <a:off x="2491" y="917"/>
                  <a:ext cx="642" cy="1496"/>
                </a:xfrm>
                <a:prstGeom prst="moon">
                  <a:avLst>
                    <a:gd name="adj" fmla="val 33620"/>
                  </a:avLst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33"/>
                <p:cNvGrpSpPr>
                  <a:grpSpLocks/>
                </p:cNvGrpSpPr>
                <p:nvPr/>
              </p:nvGrpSpPr>
              <p:grpSpPr bwMode="auto">
                <a:xfrm>
                  <a:off x="3047" y="1645"/>
                  <a:ext cx="321" cy="270"/>
                  <a:chOff x="2443" y="1331"/>
                  <a:chExt cx="321" cy="324"/>
                </a:xfrm>
              </p:grpSpPr>
              <p:sp>
                <p:nvSpPr>
                  <p:cNvPr id="6197" name="Line 34"/>
                  <p:cNvSpPr>
                    <a:spLocks noChangeShapeType="1"/>
                  </p:cNvSpPr>
                  <p:nvPr/>
                </p:nvSpPr>
                <p:spPr bwMode="auto">
                  <a:xfrm rot="20662976">
                    <a:off x="2443" y="1474"/>
                    <a:ext cx="0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8" name="Line 35"/>
                  <p:cNvSpPr>
                    <a:spLocks noChangeShapeType="1"/>
                  </p:cNvSpPr>
                  <p:nvPr/>
                </p:nvSpPr>
                <p:spPr bwMode="auto">
                  <a:xfrm rot="19792777">
                    <a:off x="2619" y="1421"/>
                    <a:ext cx="0" cy="16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9" name="Line 36"/>
                  <p:cNvSpPr>
                    <a:spLocks noChangeShapeType="1"/>
                  </p:cNvSpPr>
                  <p:nvPr/>
                </p:nvSpPr>
                <p:spPr bwMode="auto">
                  <a:xfrm rot="19283049">
                    <a:off x="2764" y="1331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37"/>
                <p:cNvGrpSpPr>
                  <a:grpSpLocks/>
                </p:cNvGrpSpPr>
                <p:nvPr/>
              </p:nvGrpSpPr>
              <p:grpSpPr bwMode="auto">
                <a:xfrm flipH="1">
                  <a:off x="2263" y="1642"/>
                  <a:ext cx="321" cy="272"/>
                  <a:chOff x="2419" y="1345"/>
                  <a:chExt cx="321" cy="327"/>
                </a:xfrm>
              </p:grpSpPr>
              <p:sp>
                <p:nvSpPr>
                  <p:cNvPr id="6194" name="Line 38"/>
                  <p:cNvSpPr>
                    <a:spLocks noChangeShapeType="1"/>
                  </p:cNvSpPr>
                  <p:nvPr/>
                </p:nvSpPr>
                <p:spPr bwMode="auto">
                  <a:xfrm rot="20662976">
                    <a:off x="2419" y="1491"/>
                    <a:ext cx="0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5" name="Line 39"/>
                  <p:cNvSpPr>
                    <a:spLocks noChangeShapeType="1"/>
                  </p:cNvSpPr>
                  <p:nvPr/>
                </p:nvSpPr>
                <p:spPr bwMode="auto">
                  <a:xfrm rot="19792777">
                    <a:off x="2595" y="1437"/>
                    <a:ext cx="0" cy="16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6" name="Line 40"/>
                  <p:cNvSpPr>
                    <a:spLocks noChangeShapeType="1"/>
                  </p:cNvSpPr>
                  <p:nvPr/>
                </p:nvSpPr>
                <p:spPr bwMode="auto">
                  <a:xfrm rot="19283049">
                    <a:off x="2740" y="1345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0" name="Line 41"/>
              <p:cNvSpPr>
                <a:spLocks noChangeShapeType="1"/>
              </p:cNvSpPr>
              <p:nvPr/>
            </p:nvSpPr>
            <p:spPr bwMode="auto">
              <a:xfrm>
                <a:off x="2812" y="1797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835261" y="1417649"/>
            <a:ext cx="2571749" cy="2363789"/>
            <a:chOff x="937" y="1110"/>
            <a:chExt cx="1620" cy="1489"/>
          </a:xfrm>
        </p:grpSpPr>
        <p:sp>
          <p:nvSpPr>
            <p:cNvPr id="6178" name="Text Box 22"/>
            <p:cNvSpPr txBox="1">
              <a:spLocks noChangeArrowheads="1"/>
            </p:cNvSpPr>
            <p:nvPr/>
          </p:nvSpPr>
          <p:spPr bwMode="auto">
            <a:xfrm>
              <a:off x="937" y="1349"/>
              <a:ext cx="1620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VNI-Vari" pitchFamily="2" charset="0"/>
                </a:rPr>
                <a:t>           C </a:t>
              </a:r>
            </a:p>
            <a:p>
              <a:pPr>
                <a:spcBef>
                  <a:spcPct val="50000"/>
                </a:spcBef>
              </a:pPr>
              <a:endParaRPr lang="en-US" sz="1400" dirty="0">
                <a:latin typeface="VNI-Vari" pitchFamily="2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VNI-Vari" pitchFamily="2" charset="0"/>
                </a:rPr>
                <a:t>D         B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VNI-Vari" pitchFamily="2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VNI-Vari" pitchFamily="2" charset="0"/>
                </a:rPr>
                <a:t>A</a:t>
              </a:r>
            </a:p>
          </p:txBody>
        </p: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110" y="1110"/>
              <a:ext cx="517" cy="1434"/>
              <a:chOff x="2109" y="1576"/>
              <a:chExt cx="636" cy="1766"/>
            </a:xfrm>
          </p:grpSpPr>
          <p:sp>
            <p:nvSpPr>
              <p:cNvPr id="6180" name="AutoShape 24"/>
              <p:cNvSpPr>
                <a:spLocks noChangeArrowheads="1"/>
              </p:cNvSpPr>
              <p:nvPr/>
            </p:nvSpPr>
            <p:spPr bwMode="auto">
              <a:xfrm rot="5400000" flipV="1">
                <a:off x="1745" y="2343"/>
                <a:ext cx="1363" cy="636"/>
              </a:xfrm>
              <a:prstGeom prst="parallelogram">
                <a:avLst>
                  <a:gd name="adj" fmla="val 101886"/>
                </a:avLst>
              </a:prstGeom>
              <a:noFill/>
              <a:ln w="571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hlink"/>
                  </a:solidFill>
                  <a:latin typeface="Tahoma" pitchFamily="34" charset="0"/>
                </a:endParaRPr>
              </a:p>
            </p:txBody>
          </p:sp>
          <p:sp>
            <p:nvSpPr>
              <p:cNvPr id="6181" name="Line 25"/>
              <p:cNvSpPr>
                <a:spLocks noChangeShapeType="1"/>
              </p:cNvSpPr>
              <p:nvPr/>
            </p:nvSpPr>
            <p:spPr bwMode="auto">
              <a:xfrm flipV="1">
                <a:off x="2427" y="1576"/>
                <a:ext cx="0" cy="72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3330580" y="320686"/>
            <a:ext cx="4518025" cy="2214563"/>
            <a:chOff x="1528" y="765"/>
            <a:chExt cx="2846" cy="1395"/>
          </a:xfrm>
        </p:grpSpPr>
        <p:sp>
          <p:nvSpPr>
            <p:cNvPr id="6174" name="AutoShape 49"/>
            <p:cNvSpPr>
              <a:spLocks noChangeArrowheads="1"/>
            </p:cNvSpPr>
            <p:nvPr/>
          </p:nvSpPr>
          <p:spPr bwMode="auto">
            <a:xfrm rot="5400000">
              <a:off x="2832" y="25"/>
              <a:ext cx="237" cy="2846"/>
            </a:xfrm>
            <a:prstGeom prst="can">
              <a:avLst>
                <a:gd name="adj" fmla="val 26852"/>
              </a:avLst>
            </a:prstGeom>
            <a:solidFill>
              <a:schemeClr val="folHlink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AutoShape 50"/>
            <p:cNvSpPr>
              <a:spLocks noChangeArrowheads="1"/>
            </p:cNvSpPr>
            <p:nvPr/>
          </p:nvSpPr>
          <p:spPr bwMode="auto">
            <a:xfrm>
              <a:off x="2888" y="1267"/>
              <a:ext cx="126" cy="893"/>
            </a:xfrm>
            <a:prstGeom prst="downArrow">
              <a:avLst>
                <a:gd name="adj1" fmla="val 50000"/>
                <a:gd name="adj2" fmla="val 177183"/>
              </a:avLst>
            </a:prstGeom>
            <a:solidFill>
              <a:srgbClr val="FF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AutoShape 51"/>
            <p:cNvSpPr>
              <a:spLocks noChangeArrowheads="1"/>
            </p:cNvSpPr>
            <p:nvPr/>
          </p:nvSpPr>
          <p:spPr bwMode="auto">
            <a:xfrm>
              <a:off x="2806" y="1313"/>
              <a:ext cx="290" cy="281"/>
            </a:xfrm>
            <a:prstGeom prst="flowChartSummingJunction">
              <a:avLst/>
            </a:prstGeom>
            <a:solidFill>
              <a:srgbClr val="FF66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65"/>
            <p:cNvSpPr>
              <a:spLocks noChangeArrowheads="1"/>
            </p:cNvSpPr>
            <p:nvPr/>
          </p:nvSpPr>
          <p:spPr bwMode="auto">
            <a:xfrm>
              <a:off x="2805" y="765"/>
              <a:ext cx="292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2957503" y="2039949"/>
            <a:ext cx="976313" cy="2044700"/>
            <a:chOff x="1383" y="1871"/>
            <a:chExt cx="615" cy="1288"/>
          </a:xfrm>
        </p:grpSpPr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1383" y="1871"/>
              <a:ext cx="615" cy="1288"/>
              <a:chOff x="1383" y="1872"/>
              <a:chExt cx="615" cy="1288"/>
            </a:xfrm>
          </p:grpSpPr>
          <p:grpSp>
            <p:nvGrpSpPr>
              <p:cNvPr id="15" name="Group 78"/>
              <p:cNvGrpSpPr>
                <a:grpSpLocks/>
              </p:cNvGrpSpPr>
              <p:nvPr/>
            </p:nvGrpSpPr>
            <p:grpSpPr bwMode="auto">
              <a:xfrm>
                <a:off x="1474" y="1872"/>
                <a:ext cx="524" cy="960"/>
                <a:chOff x="1474" y="1872"/>
                <a:chExt cx="524" cy="960"/>
              </a:xfrm>
            </p:grpSpPr>
            <p:sp>
              <p:nvSpPr>
                <p:cNvPr id="6169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705" y="2517"/>
                  <a:ext cx="155" cy="161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Line 58"/>
                <p:cNvSpPr>
                  <a:spLocks noChangeShapeType="1"/>
                </p:cNvSpPr>
                <p:nvPr/>
              </p:nvSpPr>
              <p:spPr bwMode="auto">
                <a:xfrm>
                  <a:off x="1478" y="2517"/>
                  <a:ext cx="29" cy="315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1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2021"/>
                  <a:ext cx="3" cy="226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2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635" y="2035"/>
                  <a:ext cx="135" cy="122"/>
                </a:xfrm>
                <a:prstGeom prst="line">
                  <a:avLst/>
                </a:prstGeom>
                <a:noFill/>
                <a:ln w="38100">
                  <a:solidFill>
                    <a:srgbClr val="66FF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474" y="1872"/>
                  <a:ext cx="23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>
                      <a:solidFill>
                        <a:srgbClr val="66FF66"/>
                      </a:solidFill>
                    </a:rPr>
                    <a:t>I</a:t>
                  </a:r>
                </a:p>
              </p:txBody>
            </p:sp>
          </p:grpSp>
          <p:grpSp>
            <p:nvGrpSpPr>
              <p:cNvPr id="16" name="Group 80"/>
              <p:cNvGrpSpPr>
                <a:grpSpLocks/>
              </p:cNvGrpSpPr>
              <p:nvPr/>
            </p:nvGrpSpPr>
            <p:grpSpPr bwMode="auto">
              <a:xfrm>
                <a:off x="1383" y="2660"/>
                <a:ext cx="364" cy="500"/>
                <a:chOff x="1383" y="2660"/>
                <a:chExt cx="364" cy="500"/>
              </a:xfrm>
            </p:grpSpPr>
            <p:sp>
              <p:nvSpPr>
                <p:cNvPr id="6167" name="Line 71"/>
                <p:cNvSpPr>
                  <a:spLocks noChangeShapeType="1"/>
                </p:cNvSpPr>
                <p:nvPr/>
              </p:nvSpPr>
              <p:spPr bwMode="auto">
                <a:xfrm>
                  <a:off x="1747" y="2660"/>
                  <a:ext cx="0" cy="385"/>
                </a:xfrm>
                <a:prstGeom prst="line">
                  <a:avLst/>
                </a:prstGeom>
                <a:noFill/>
                <a:ln w="57150">
                  <a:noFill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383" y="2795"/>
                  <a:ext cx="223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3200" dirty="0">
                    <a:solidFill>
                      <a:srgbClr val="66FFFF"/>
                    </a:solidFill>
                    <a:latin typeface="VNI-Vari" pitchFamily="2" charset="0"/>
                  </a:endParaRPr>
                </a:p>
              </p:txBody>
            </p:sp>
          </p:grpSp>
        </p:grpSp>
        <p:sp>
          <p:nvSpPr>
            <p:cNvPr id="6164" name="Line 73"/>
            <p:cNvSpPr>
              <a:spLocks noChangeShapeType="1"/>
            </p:cNvSpPr>
            <p:nvPr/>
          </p:nvSpPr>
          <p:spPr bwMode="auto">
            <a:xfrm>
              <a:off x="1429" y="2840"/>
              <a:ext cx="145" cy="1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3049854" y="3071810"/>
            <a:ext cx="1499900" cy="2052350"/>
            <a:chOff x="3730" y="1515"/>
            <a:chExt cx="1043" cy="1996"/>
          </a:xfrm>
        </p:grpSpPr>
        <p:sp>
          <p:nvSpPr>
            <p:cNvPr id="6161" name="Freeform 53"/>
            <p:cNvSpPr>
              <a:spLocks/>
            </p:cNvSpPr>
            <p:nvPr/>
          </p:nvSpPr>
          <p:spPr bwMode="auto">
            <a:xfrm flipH="1">
              <a:off x="3730" y="1515"/>
              <a:ext cx="1043" cy="1996"/>
            </a:xfrm>
            <a:custGeom>
              <a:avLst/>
              <a:gdLst>
                <a:gd name="T0" fmla="*/ 963 w 817"/>
                <a:gd name="T1" fmla="*/ 0 h 1996"/>
                <a:gd name="T2" fmla="*/ 963 w 817"/>
                <a:gd name="T3" fmla="*/ 1452 h 1996"/>
                <a:gd name="T4" fmla="*/ 1449 w 817"/>
                <a:gd name="T5" fmla="*/ 1634 h 1996"/>
                <a:gd name="T6" fmla="*/ 2170 w 817"/>
                <a:gd name="T7" fmla="*/ 1634 h 1996"/>
                <a:gd name="T8" fmla="*/ 2170 w 817"/>
                <a:gd name="T9" fmla="*/ 1996 h 1996"/>
                <a:gd name="T10" fmla="*/ 1206 w 817"/>
                <a:gd name="T11" fmla="*/ 1996 h 1996"/>
                <a:gd name="T12" fmla="*/ 0 w 817"/>
                <a:gd name="T13" fmla="*/ 1542 h 1996"/>
                <a:gd name="T14" fmla="*/ 0 w 817"/>
                <a:gd name="T15" fmla="*/ 0 h 1996"/>
                <a:gd name="T16" fmla="*/ 963 w 817"/>
                <a:gd name="T17" fmla="*/ 0 h 19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7"/>
                <a:gd name="T28" fmla="*/ 0 h 1996"/>
                <a:gd name="T29" fmla="*/ 817 w 817"/>
                <a:gd name="T30" fmla="*/ 1996 h 19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7" h="1996">
                  <a:moveTo>
                    <a:pt x="363" y="0"/>
                  </a:moveTo>
                  <a:lnTo>
                    <a:pt x="363" y="1452"/>
                  </a:lnTo>
                  <a:lnTo>
                    <a:pt x="545" y="1634"/>
                  </a:lnTo>
                  <a:lnTo>
                    <a:pt x="817" y="1634"/>
                  </a:lnTo>
                  <a:lnTo>
                    <a:pt x="817" y="1996"/>
                  </a:lnTo>
                  <a:lnTo>
                    <a:pt x="454" y="1996"/>
                  </a:lnTo>
                  <a:lnTo>
                    <a:pt x="0" y="1542"/>
                  </a:lnTo>
                  <a:lnTo>
                    <a:pt x="0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       </a:t>
              </a:r>
            </a:p>
            <a:p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6162" name="Text Box 54"/>
            <p:cNvSpPr txBox="1">
              <a:spLocks noChangeArrowheads="1"/>
            </p:cNvSpPr>
            <p:nvPr/>
          </p:nvSpPr>
          <p:spPr bwMode="auto">
            <a:xfrm>
              <a:off x="4325" y="2148"/>
              <a:ext cx="40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VNI-Vari" pitchFamily="2" charset="0"/>
                </a:rPr>
                <a:t>N</a:t>
              </a:r>
            </a:p>
          </p:txBody>
        </p:sp>
      </p:grpSp>
      <p:cxnSp>
        <p:nvCxnSpPr>
          <p:cNvPr id="63" name="Đường kết nối Mũi tên Thẳng 62"/>
          <p:cNvCxnSpPr/>
          <p:nvPr/>
        </p:nvCxnSpPr>
        <p:spPr>
          <a:xfrm rot="5400000" flipH="1" flipV="1">
            <a:off x="3242105" y="2251070"/>
            <a:ext cx="794907" cy="74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Đối tượng 66"/>
          <p:cNvGraphicFramePr>
            <a:graphicFrameLocks noChangeAspect="1"/>
          </p:cNvGraphicFramePr>
          <p:nvPr/>
        </p:nvGraphicFramePr>
        <p:xfrm>
          <a:off x="3271832" y="1643050"/>
          <a:ext cx="514350" cy="381027"/>
        </p:xfrm>
        <a:graphic>
          <a:graphicData uri="http://schemas.openxmlformats.org/presentationml/2006/ole">
            <p:oleObj spid="_x0000_s20482" name="Equation" r:id="rId3" imgW="164880" imgH="203040" progId="Equation.DSMT4">
              <p:embed/>
            </p:oleObj>
          </a:graphicData>
        </a:graphic>
      </p:graphicFrame>
      <p:sp>
        <p:nvSpPr>
          <p:cNvPr id="54" name="Nơi giữ chỗ cho Nội dung 2"/>
          <p:cNvSpPr txBox="1">
            <a:spLocks/>
          </p:cNvSpPr>
          <p:nvPr/>
        </p:nvSpPr>
        <p:spPr>
          <a:xfrm>
            <a:off x="0" y="5357826"/>
            <a:ext cx="9144000" cy="15001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err="1" smtClean="0">
                <a:solidFill>
                  <a:srgbClr val="002060"/>
                </a:solidFill>
              </a:rPr>
              <a:t>Em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hãy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nhận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xét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thí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nghiệm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thảo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luận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và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đưa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luận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về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phương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lực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từ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6" name="Đường kết nối thẳng 55"/>
          <p:cNvCxnSpPr/>
          <p:nvPr/>
        </p:nvCxnSpPr>
        <p:spPr>
          <a:xfrm rot="10800000">
            <a:off x="1204868" y="1423974"/>
            <a:ext cx="1366868" cy="129064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ộp_Văn_Bản 57"/>
          <p:cNvSpPr txBox="1"/>
          <p:nvPr/>
        </p:nvSpPr>
        <p:spPr>
          <a:xfrm>
            <a:off x="692134" y="428604"/>
            <a:ext cx="187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Đường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sức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từ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62" name="Đường kết nối Mũi tên Thẳng 61"/>
          <p:cNvCxnSpPr/>
          <p:nvPr/>
        </p:nvCxnSpPr>
        <p:spPr>
          <a:xfrm rot="5400000" flipH="1" flipV="1">
            <a:off x="3409942" y="1981191"/>
            <a:ext cx="928695" cy="823918"/>
          </a:xfrm>
          <a:prstGeom prst="straightConnector1">
            <a:avLst/>
          </a:prstGeom>
          <a:ln w="38100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Hình Thoi 65"/>
          <p:cNvSpPr/>
          <p:nvPr/>
        </p:nvSpPr>
        <p:spPr>
          <a:xfrm rot="1215812">
            <a:off x="3652785" y="2227750"/>
            <a:ext cx="143788" cy="378217"/>
          </a:xfrm>
          <a:prstGeom prst="diamond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Đường kết nối thẳng 68"/>
          <p:cNvCxnSpPr/>
          <p:nvPr/>
        </p:nvCxnSpPr>
        <p:spPr>
          <a:xfrm flipV="1">
            <a:off x="1285852" y="2071678"/>
            <a:ext cx="2286016" cy="3571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ộp_Văn_Bản 69"/>
          <p:cNvSpPr txBox="1"/>
          <p:nvPr/>
        </p:nvSpPr>
        <p:spPr>
          <a:xfrm>
            <a:off x="0" y="2071678"/>
            <a:ext cx="187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Lực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từ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Hộp_Văn_Bản 74"/>
          <p:cNvSpPr txBox="1"/>
          <p:nvPr/>
        </p:nvSpPr>
        <p:spPr>
          <a:xfrm>
            <a:off x="7572396" y="1928802"/>
            <a:ext cx="128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Chiều</a:t>
            </a:r>
            <a:r>
              <a:rPr 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dòng</a:t>
            </a:r>
            <a:r>
              <a:rPr 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endParaRPr lang="en-US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00209 -0.0798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00278 -0.0835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2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4" grpId="0" animBg="1"/>
      <p:bldP spid="58" grpId="0"/>
      <p:bldP spid="66" grpId="0" animBg="1"/>
      <p:bldP spid="70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4"/>
          <p:cNvGrpSpPr/>
          <p:nvPr/>
        </p:nvGrpSpPr>
        <p:grpSpPr>
          <a:xfrm>
            <a:off x="0" y="657666"/>
            <a:ext cx="2714612" cy="6215082"/>
            <a:chOff x="0" y="642918"/>
            <a:chExt cx="2714612" cy="6215082"/>
          </a:xfrm>
          <a:solidFill>
            <a:srgbClr val="002060"/>
          </a:solidFill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I. LỰC TỪ</a:t>
            </a:r>
            <a:endParaRPr lang="en-US" sz="1600" b="1" u="sng" dirty="0"/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20: LỰC TỪ. </a:t>
            </a:r>
            <a:r>
              <a:rPr lang="en-US" sz="2400" b="1" i="1" kern="0" dirty="0" smtClean="0">
                <a:solidFill>
                  <a:prstClr val="white"/>
                </a:solidFill>
              </a:rPr>
              <a:t>CẢM ỨNG TỪ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0" y="121442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trường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đều</a:t>
            </a:r>
            <a:endParaRPr lang="en-US" sz="1600" b="1" u="sng" dirty="0"/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0" y="1643050"/>
            <a:ext cx="264317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Phương</a:t>
            </a:r>
            <a:r>
              <a:rPr lang="en-US" sz="1600" b="1" u="sng" dirty="0" smtClean="0"/>
              <a:t>, </a:t>
            </a:r>
            <a:r>
              <a:rPr lang="en-US" sz="1600" b="1" u="sng" dirty="0" err="1" smtClean="0"/>
              <a:t>chiều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của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một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endParaRPr lang="en-US" sz="1600" b="1" u="sng" dirty="0"/>
          </a:p>
        </p:txBody>
      </p:sp>
      <p:sp>
        <p:nvSpPr>
          <p:cNvPr id="9" name="Nơi giữ chỗ cho Nội dung 2"/>
          <p:cNvSpPr>
            <a:spLocks noGrp="1"/>
          </p:cNvSpPr>
          <p:nvPr>
            <p:ph idx="1"/>
          </p:nvPr>
        </p:nvSpPr>
        <p:spPr>
          <a:xfrm>
            <a:off x="0" y="2428868"/>
            <a:ext cx="2643174" cy="22145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</a:t>
            </a:r>
            <a:r>
              <a:rPr lang="en-US" sz="2400" dirty="0" err="1" smtClean="0"/>
              <a:t>góc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dây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endParaRPr lang="en-US" sz="2400" dirty="0" smtClean="0"/>
          </a:p>
          <a:p>
            <a:pPr marL="0" indent="0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err="1" smtClean="0"/>
              <a:t>Chiều</a:t>
            </a:r>
            <a:r>
              <a:rPr lang="en-US" sz="2400" dirty="0" smtClean="0"/>
              <a:t> </a:t>
            </a:r>
            <a:r>
              <a:rPr lang="en-US" sz="2400" dirty="0" err="1" smtClean="0"/>
              <a:t>tuân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tắc</a:t>
            </a:r>
            <a:r>
              <a:rPr lang="en-US" sz="2400" dirty="0" smtClean="0"/>
              <a:t> </a:t>
            </a:r>
            <a:r>
              <a:rPr lang="en-US" sz="2400" dirty="0" err="1" smtClean="0"/>
              <a:t>bàn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r>
              <a:rPr lang="en-US" sz="2400" dirty="0" smtClean="0"/>
              <a:t>.</a:t>
            </a:r>
          </a:p>
        </p:txBody>
      </p:sp>
      <p:sp>
        <p:nvSpPr>
          <p:cNvPr id="10" name="Nơi giữ chỗ cho Nội dung 2"/>
          <p:cNvSpPr txBox="1">
            <a:spLocks/>
          </p:cNvSpPr>
          <p:nvPr/>
        </p:nvSpPr>
        <p:spPr>
          <a:xfrm>
            <a:off x="2857488" y="800308"/>
            <a:ext cx="5643602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luận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4399730">
            <a:off x="5349453" y="300817"/>
            <a:ext cx="288925" cy="4103688"/>
          </a:xfrm>
          <a:prstGeom prst="can">
            <a:avLst>
              <a:gd name="adj" fmla="val 49909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accent1"/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5386760" y="1285860"/>
            <a:ext cx="1519237" cy="1085850"/>
            <a:chOff x="2880" y="1760"/>
            <a:chExt cx="957" cy="684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 flipV="1">
              <a:off x="2880" y="2216"/>
              <a:ext cx="770" cy="228"/>
            </a:xfrm>
            <a:prstGeom prst="line">
              <a:avLst/>
            </a:prstGeom>
            <a:noFill/>
            <a:ln w="57150">
              <a:solidFill>
                <a:schemeClr val="bg2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522" y="1760"/>
              <a:ext cx="31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 sz="4400" b="1" dirty="0">
                  <a:solidFill>
                    <a:schemeClr val="bg2">
                      <a:lumMod val="50000"/>
                      <a:lumOff val="50000"/>
                    </a:schemeClr>
                  </a:solidFill>
                  <a:latin typeface="VNI-Times" pitchFamily="2" charset="0"/>
                  <a:cs typeface="Arial" charset="0"/>
                </a:rPr>
                <a:t>I</a:t>
              </a:r>
              <a:endParaRPr lang="en-US" sz="4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VNI-Times" pitchFamily="2" charset="0"/>
                <a:cs typeface="Arial" charset="0"/>
              </a:endParaRPr>
            </a:p>
          </p:txBody>
        </p:sp>
      </p:grp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5324848" y="2543161"/>
            <a:ext cx="3533777" cy="3787776"/>
            <a:chOff x="2841" y="2552"/>
            <a:chExt cx="2226" cy="2386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auto">
            <a:xfrm rot="18589500">
              <a:off x="3116" y="2277"/>
              <a:ext cx="129" cy="67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3042" y="2660"/>
              <a:ext cx="175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FFFF00"/>
                  </a:solidFill>
                  <a:cs typeface="Arial" charset="0"/>
                </a:rPr>
                <a:t>Đường</a:t>
              </a:r>
              <a:r>
                <a:rPr lang="en-US" sz="2800" dirty="0" smtClean="0">
                  <a:solidFill>
                    <a:srgbClr val="FFFF00"/>
                  </a:solidFill>
                  <a:cs typeface="Arial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cs typeface="Arial" charset="0"/>
                </a:rPr>
                <a:t>sức</a:t>
              </a:r>
              <a:r>
                <a:rPr lang="en-US" sz="2800" dirty="0" smtClean="0">
                  <a:solidFill>
                    <a:srgbClr val="FFFF00"/>
                  </a:solidFill>
                  <a:cs typeface="Arial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cs typeface="Arial" charset="0"/>
                </a:rPr>
                <a:t>từ</a:t>
              </a:r>
              <a:r>
                <a:rPr lang="en-US" sz="4800" dirty="0" smtClean="0">
                  <a:solidFill>
                    <a:srgbClr val="FFFF00"/>
                  </a:solidFill>
                  <a:latin typeface="VNI-Vari" pitchFamily="2" charset="0"/>
                  <a:cs typeface="Arial" charset="0"/>
                </a:rPr>
                <a:t> </a:t>
              </a:r>
              <a:endParaRPr lang="en-US" sz="4800" dirty="0">
                <a:solidFill>
                  <a:srgbClr val="FFFF00"/>
                </a:solidFill>
                <a:latin typeface="VNI-Vari" pitchFamily="2" charset="0"/>
                <a:cs typeface="Arial" charset="0"/>
              </a:endParaRP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3582" y="4415"/>
              <a:ext cx="148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FFFF00"/>
                  </a:solidFill>
                  <a:cs typeface="Arial" charset="0"/>
                </a:rPr>
                <a:t>Đường</a:t>
              </a:r>
              <a:r>
                <a:rPr lang="en-US" sz="2800" dirty="0" smtClean="0">
                  <a:solidFill>
                    <a:srgbClr val="FFFF00"/>
                  </a:solidFill>
                  <a:cs typeface="Arial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cs typeface="Arial" charset="0"/>
                </a:rPr>
                <a:t>sức</a:t>
              </a:r>
              <a:r>
                <a:rPr lang="en-US" sz="2800" dirty="0" smtClean="0">
                  <a:solidFill>
                    <a:srgbClr val="FFFF00"/>
                  </a:solidFill>
                  <a:cs typeface="Arial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cs typeface="Arial" charset="0"/>
                </a:rPr>
                <a:t>từ</a:t>
              </a:r>
              <a:r>
                <a:rPr lang="en-US" sz="4800" dirty="0" smtClean="0">
                  <a:solidFill>
                    <a:srgbClr val="FFFF00"/>
                  </a:solidFill>
                  <a:latin typeface="VNI-Vari" pitchFamily="2" charset="0"/>
                  <a:cs typeface="Arial" charset="0"/>
                </a:rPr>
                <a:t> </a:t>
              </a:r>
              <a:endParaRPr lang="en-US" sz="4800" dirty="0">
                <a:solidFill>
                  <a:srgbClr val="FFFF00"/>
                </a:solidFill>
                <a:latin typeface="VNI-Vari" pitchFamily="2" charset="0"/>
                <a:cs typeface="Arial" charset="0"/>
              </a:endParaRPr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5531222" y="2281223"/>
            <a:ext cx="863600" cy="366712"/>
            <a:chOff x="2971" y="2387"/>
            <a:chExt cx="544" cy="231"/>
          </a:xfrm>
        </p:grpSpPr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2971" y="2387"/>
              <a:ext cx="188" cy="136"/>
            </a:xfrm>
            <a:custGeom>
              <a:avLst/>
              <a:gdLst>
                <a:gd name="T0" fmla="*/ 45 w 188"/>
                <a:gd name="T1" fmla="*/ 0 h 136"/>
                <a:gd name="T2" fmla="*/ 181 w 188"/>
                <a:gd name="T3" fmla="*/ 91 h 136"/>
                <a:gd name="T4" fmla="*/ 0 w 188"/>
                <a:gd name="T5" fmla="*/ 136 h 136"/>
                <a:gd name="T6" fmla="*/ 0 60000 65536"/>
                <a:gd name="T7" fmla="*/ 0 60000 65536"/>
                <a:gd name="T8" fmla="*/ 0 60000 65536"/>
                <a:gd name="T9" fmla="*/ 0 w 188"/>
                <a:gd name="T10" fmla="*/ 0 h 136"/>
                <a:gd name="T11" fmla="*/ 188 w 188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36">
                  <a:moveTo>
                    <a:pt x="45" y="0"/>
                  </a:moveTo>
                  <a:cubicBezTo>
                    <a:pt x="116" y="34"/>
                    <a:pt x="188" y="68"/>
                    <a:pt x="181" y="91"/>
                  </a:cubicBezTo>
                  <a:cubicBezTo>
                    <a:pt x="174" y="114"/>
                    <a:pt x="87" y="125"/>
                    <a:pt x="0" y="13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3152" y="2387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Arial" charset="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4466010" y="2414573"/>
            <a:ext cx="1828800" cy="2601912"/>
            <a:chOff x="2300" y="2471"/>
            <a:chExt cx="1152" cy="1639"/>
          </a:xfrm>
        </p:grpSpPr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2405" y="3591"/>
              <a:ext cx="376" cy="519"/>
              <a:chOff x="5012" y="845"/>
              <a:chExt cx="376" cy="519"/>
            </a:xfrm>
          </p:grpSpPr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31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vi-VN" sz="4800" dirty="0">
                    <a:solidFill>
                      <a:srgbClr val="FF0000"/>
                    </a:solidFill>
                    <a:latin typeface="VNI-Vari" pitchFamily="2" charset="0"/>
                    <a:cs typeface="Arial" charset="0"/>
                  </a:rPr>
                  <a:t>F</a:t>
                </a:r>
                <a:endParaRPr lang="en-US" sz="4800" dirty="0">
                  <a:solidFill>
                    <a:srgbClr val="FF0000"/>
                  </a:solidFill>
                  <a:latin typeface="VNI-Vari" pitchFamily="2" charset="0"/>
                  <a:cs typeface="Arial" charset="0"/>
                </a:endParaRPr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5025" y="934"/>
                <a:ext cx="36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 rot="2817392">
              <a:off x="2261" y="2746"/>
              <a:ext cx="1229" cy="11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2875" y="2471"/>
              <a:ext cx="0" cy="5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9" name="Đối tượng 38"/>
          <p:cNvGraphicFramePr>
            <a:graphicFrameLocks noChangeAspect="1"/>
          </p:cNvGraphicFramePr>
          <p:nvPr/>
        </p:nvGraphicFramePr>
        <p:xfrm>
          <a:off x="3000364" y="5572140"/>
          <a:ext cx="1628775" cy="893762"/>
        </p:xfrm>
        <a:graphic>
          <a:graphicData uri="http://schemas.openxmlformats.org/presentationml/2006/ole">
            <p:oleObj spid="_x0000_s21507" name="Equation" r:id="rId3" imgW="393480" imgH="215640" progId="Equation.DSMT4">
              <p:embed/>
            </p:oleObj>
          </a:graphicData>
        </a:graphic>
      </p:graphicFrame>
      <p:graphicFrame>
        <p:nvGraphicFramePr>
          <p:cNvPr id="40" name="Đối tượng 39"/>
          <p:cNvGraphicFramePr>
            <a:graphicFrameLocks noChangeAspect="1"/>
          </p:cNvGraphicFramePr>
          <p:nvPr/>
        </p:nvGraphicFramePr>
        <p:xfrm>
          <a:off x="5353050" y="5526088"/>
          <a:ext cx="1208088" cy="841375"/>
        </p:xfrm>
        <a:graphic>
          <a:graphicData uri="http://schemas.openxmlformats.org/presentationml/2006/ole">
            <p:oleObj spid="_x0000_s21508" name="Equation" r:id="rId4" imgW="291960" imgH="203040" progId="Equation.DSMT4">
              <p:embed/>
            </p:oleObj>
          </a:graphicData>
        </a:graphic>
      </p:graphicFrame>
      <p:grpSp>
        <p:nvGrpSpPr>
          <p:cNvPr id="44" name="Nhóm 43"/>
          <p:cNvGrpSpPr/>
          <p:nvPr/>
        </p:nvGrpSpPr>
        <p:grpSpPr>
          <a:xfrm>
            <a:off x="9215470" y="1439214"/>
            <a:ext cx="6143668" cy="5403546"/>
            <a:chOff x="9215470" y="1454454"/>
            <a:chExt cx="6143668" cy="4903504"/>
          </a:xfrm>
        </p:grpSpPr>
        <p:pic>
          <p:nvPicPr>
            <p:cNvPr id="21506" name="Picture 2" descr="D:\MINH QUAN\WP_20141230_011.jpg"/>
            <p:cNvPicPr>
              <a:picLocks noChangeAspect="1" noChangeArrowheads="1"/>
            </p:cNvPicPr>
            <p:nvPr/>
          </p:nvPicPr>
          <p:blipFill>
            <a:blip r:embed="rId5" cstate="print"/>
            <a:srcRect t="10522" b="26086"/>
            <a:stretch>
              <a:fillRect/>
            </a:stretch>
          </p:blipFill>
          <p:spPr bwMode="auto">
            <a:xfrm>
              <a:off x="9215470" y="1454454"/>
              <a:ext cx="6143668" cy="4903504"/>
            </a:xfrm>
            <a:prstGeom prst="rect">
              <a:avLst/>
            </a:prstGeom>
            <a:noFill/>
          </p:spPr>
        </p:pic>
        <p:sp>
          <p:nvSpPr>
            <p:cNvPr id="43" name="Hộp_Văn_Bản 42"/>
            <p:cNvSpPr txBox="1"/>
            <p:nvPr/>
          </p:nvSpPr>
          <p:spPr>
            <a:xfrm>
              <a:off x="12287304" y="5824855"/>
              <a:ext cx="1928826" cy="461665"/>
            </a:xfrm>
            <a:prstGeom prst="rect">
              <a:avLst/>
            </a:prstGeom>
            <a:solidFill>
              <a:schemeClr val="bg2">
                <a:lumMod val="90000"/>
                <a:lumOff val="1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</a:rPr>
                <a:t>Đường</a:t>
              </a:r>
              <a:r>
                <a:rPr 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sức</a:t>
              </a:r>
              <a:r>
                <a:rPr 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từ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4.44444E-6 L -0.6934 -4.44444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uiExpand="1" build="p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4"/>
          <p:cNvGrpSpPr/>
          <p:nvPr/>
        </p:nvGrpSpPr>
        <p:grpSpPr>
          <a:xfrm>
            <a:off x="0" y="657666"/>
            <a:ext cx="2714612" cy="6215082"/>
            <a:chOff x="0" y="642918"/>
            <a:chExt cx="2714612" cy="6215082"/>
          </a:xfrm>
          <a:solidFill>
            <a:srgbClr val="002060"/>
          </a:solidFill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I. LỰC TỪ</a:t>
            </a:r>
            <a:endParaRPr lang="en-US" sz="1600" b="1" u="sng" dirty="0"/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20: LỰC TỪ. </a:t>
            </a:r>
            <a:r>
              <a:rPr lang="en-US" sz="2400" b="1" i="1" kern="0" dirty="0" smtClean="0">
                <a:solidFill>
                  <a:prstClr val="white"/>
                </a:solidFill>
              </a:rPr>
              <a:t>CẢM ỨNG TỪ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0" y="121442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trường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đều</a:t>
            </a:r>
            <a:endParaRPr lang="en-US" sz="1600" b="1" u="sng" dirty="0"/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0" y="1643050"/>
            <a:ext cx="264317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2. </a:t>
            </a:r>
            <a:r>
              <a:rPr lang="en-US" sz="1600" b="1" u="sng" dirty="0" err="1" smtClean="0"/>
              <a:t>Phương</a:t>
            </a:r>
            <a:r>
              <a:rPr lang="en-US" sz="1600" b="1" u="sng" dirty="0" smtClean="0"/>
              <a:t>, </a:t>
            </a:r>
            <a:r>
              <a:rPr lang="en-US" sz="1600" b="1" u="sng" dirty="0" err="1" smtClean="0"/>
              <a:t>chiều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của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lực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tác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dụng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lên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một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đoạn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dây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dẫn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endParaRPr lang="en-US" sz="1600" b="1" u="sng" dirty="0"/>
          </a:p>
        </p:txBody>
      </p:sp>
      <p:sp>
        <p:nvSpPr>
          <p:cNvPr id="9" name="Nơi giữ chỗ cho Nội dung 2"/>
          <p:cNvSpPr>
            <a:spLocks noGrp="1"/>
          </p:cNvSpPr>
          <p:nvPr>
            <p:ph idx="1"/>
          </p:nvPr>
        </p:nvSpPr>
        <p:spPr>
          <a:xfrm>
            <a:off x="2928926" y="857232"/>
            <a:ext cx="5643602" cy="6429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a) </a:t>
            </a:r>
            <a:r>
              <a:rPr lang="en-US" sz="2800" b="1" dirty="0" err="1" smtClean="0"/>
              <a:t>Thí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nghiệm</a:t>
            </a:r>
            <a:endParaRPr lang="en-US" sz="2800" b="1" dirty="0" smtClean="0"/>
          </a:p>
        </p:txBody>
      </p:sp>
      <p:sp>
        <p:nvSpPr>
          <p:cNvPr id="10" name="Hình chữ nhật góc tròn 9"/>
          <p:cNvSpPr/>
          <p:nvPr/>
        </p:nvSpPr>
        <p:spPr>
          <a:xfrm>
            <a:off x="0" y="2500306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II. CẢM ỨNG TỪ</a:t>
            </a:r>
            <a:endParaRPr lang="en-US" sz="1600" b="1" u="sng" dirty="0"/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0" y="2899438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1. </a:t>
            </a:r>
            <a:r>
              <a:rPr lang="en-US" sz="1600" b="1" u="sng" dirty="0" err="1" smtClean="0"/>
              <a:t>Cảm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ứng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từ</a:t>
            </a:r>
            <a:endParaRPr lang="en-US" sz="1600" b="1" u="sng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4399730">
            <a:off x="5669757" y="1315244"/>
            <a:ext cx="288925" cy="4103688"/>
          </a:xfrm>
          <a:prstGeom prst="can">
            <a:avLst>
              <a:gd name="adj" fmla="val 49909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accent1"/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5707064" y="2300287"/>
            <a:ext cx="1519237" cy="1085850"/>
            <a:chOff x="2880" y="1760"/>
            <a:chExt cx="957" cy="684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V="1">
              <a:off x="2880" y="2216"/>
              <a:ext cx="770" cy="228"/>
            </a:xfrm>
            <a:prstGeom prst="line">
              <a:avLst/>
            </a:prstGeom>
            <a:noFill/>
            <a:ln w="57150">
              <a:solidFill>
                <a:schemeClr val="bg2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522" y="1760"/>
              <a:ext cx="315" cy="48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 sz="4400" b="1">
                  <a:solidFill>
                    <a:schemeClr val="accent6">
                      <a:lumMod val="75000"/>
                    </a:schemeClr>
                  </a:solidFill>
                  <a:latin typeface="VNI-Times" pitchFamily="2" charset="0"/>
                  <a:cs typeface="Arial" charset="0"/>
                </a:rPr>
                <a:t>I</a:t>
              </a:r>
              <a:endParaRPr lang="en-US" sz="4400" b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  <a:cs typeface="Arial" charset="0"/>
              </a:endParaRPr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5581652" y="3736975"/>
            <a:ext cx="1601788" cy="1123950"/>
            <a:chOff x="2801" y="2665"/>
            <a:chExt cx="1009" cy="708"/>
          </a:xfrm>
        </p:grpSpPr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-3010500">
              <a:off x="3140" y="2326"/>
              <a:ext cx="1" cy="6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3493" y="2931"/>
              <a:ext cx="3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000" dirty="0">
                <a:solidFill>
                  <a:srgbClr val="FF66FF"/>
                </a:solidFill>
                <a:latin typeface="VNI-Vari" pitchFamily="2" charset="0"/>
                <a:cs typeface="Arial" charset="0"/>
              </a:endParaRPr>
            </a:p>
          </p:txBody>
        </p:sp>
      </p:grp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5851526" y="3295650"/>
            <a:ext cx="863600" cy="366712"/>
            <a:chOff x="2971" y="2387"/>
            <a:chExt cx="544" cy="231"/>
          </a:xfrm>
        </p:grpSpPr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971" y="2387"/>
              <a:ext cx="188" cy="136"/>
            </a:xfrm>
            <a:custGeom>
              <a:avLst/>
              <a:gdLst>
                <a:gd name="T0" fmla="*/ 45 w 188"/>
                <a:gd name="T1" fmla="*/ 0 h 136"/>
                <a:gd name="T2" fmla="*/ 181 w 188"/>
                <a:gd name="T3" fmla="*/ 91 h 136"/>
                <a:gd name="T4" fmla="*/ 0 w 188"/>
                <a:gd name="T5" fmla="*/ 136 h 136"/>
                <a:gd name="T6" fmla="*/ 0 60000 65536"/>
                <a:gd name="T7" fmla="*/ 0 60000 65536"/>
                <a:gd name="T8" fmla="*/ 0 60000 65536"/>
                <a:gd name="T9" fmla="*/ 0 w 188"/>
                <a:gd name="T10" fmla="*/ 0 h 136"/>
                <a:gd name="T11" fmla="*/ 188 w 188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36">
                  <a:moveTo>
                    <a:pt x="45" y="0"/>
                  </a:moveTo>
                  <a:cubicBezTo>
                    <a:pt x="116" y="34"/>
                    <a:pt x="188" y="68"/>
                    <a:pt x="181" y="91"/>
                  </a:cubicBezTo>
                  <a:cubicBezTo>
                    <a:pt x="174" y="114"/>
                    <a:pt x="87" y="125"/>
                    <a:pt x="0" y="13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3152" y="2387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Arial" charset="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25" name="Group 15"/>
          <p:cNvGrpSpPr>
            <a:grpSpLocks/>
          </p:cNvGrpSpPr>
          <p:nvPr/>
        </p:nvGrpSpPr>
        <p:grpSpPr bwMode="auto">
          <a:xfrm>
            <a:off x="4786314" y="3429000"/>
            <a:ext cx="1828800" cy="2601912"/>
            <a:chOff x="2300" y="2471"/>
            <a:chExt cx="1152" cy="1639"/>
          </a:xfrm>
        </p:grpSpPr>
        <p:grpSp>
          <p:nvGrpSpPr>
            <p:cNvPr id="26" name="Group 16"/>
            <p:cNvGrpSpPr>
              <a:grpSpLocks/>
            </p:cNvGrpSpPr>
            <p:nvPr/>
          </p:nvGrpSpPr>
          <p:grpSpPr bwMode="auto">
            <a:xfrm>
              <a:off x="2405" y="3591"/>
              <a:ext cx="376" cy="519"/>
              <a:chOff x="5012" y="845"/>
              <a:chExt cx="376" cy="519"/>
            </a:xfrm>
          </p:grpSpPr>
          <p:sp>
            <p:nvSpPr>
              <p:cNvPr id="29" name="Text Box 17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31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vi-VN" sz="4800">
                    <a:solidFill>
                      <a:srgbClr val="FF3300"/>
                    </a:solidFill>
                    <a:latin typeface="VNI-Vari" pitchFamily="2" charset="0"/>
                    <a:cs typeface="Arial" charset="0"/>
                  </a:rPr>
                  <a:t>F</a:t>
                </a:r>
                <a:endParaRPr lang="en-US" sz="4800">
                  <a:solidFill>
                    <a:srgbClr val="FF3300"/>
                  </a:solidFill>
                  <a:latin typeface="VNI-Vari" pitchFamily="2" charset="0"/>
                  <a:cs typeface="Arial" charset="0"/>
                </a:endParaRPr>
              </a:p>
            </p:txBody>
          </p:sp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>
                <a:off x="5025" y="934"/>
                <a:ext cx="36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rot="2817392">
              <a:off x="2261" y="2746"/>
              <a:ext cx="1229" cy="11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875" y="2471"/>
              <a:ext cx="0" cy="5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321301" y="2071687"/>
            <a:ext cx="430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VNI-Times" pitchFamily="2" charset="0"/>
                <a:cs typeface="Arial" charset="0"/>
              </a:rPr>
              <a:t>l</a:t>
            </a:r>
          </a:p>
        </p:txBody>
      </p:sp>
      <p:sp>
        <p:nvSpPr>
          <p:cNvPr id="32" name="AutoShape 20"/>
          <p:cNvSpPr>
            <a:spLocks/>
          </p:cNvSpPr>
          <p:nvPr/>
        </p:nvSpPr>
        <p:spPr bwMode="auto">
          <a:xfrm rot="4440000">
            <a:off x="5486401" y="830262"/>
            <a:ext cx="206375" cy="3940175"/>
          </a:xfrm>
          <a:prstGeom prst="leftBrace">
            <a:avLst>
              <a:gd name="adj1" fmla="val 98555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 animBg="1"/>
      <p:bldP spid="12" grpId="0" animBg="1"/>
      <p:bldP spid="31" grpId="0"/>
      <p:bldP spid="32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9 Tùy chỉnh">
      <a:dk1>
        <a:sysClr val="windowText" lastClr="000000"/>
      </a:dk1>
      <a:lt1>
        <a:sysClr val="window" lastClr="FFFFFF"/>
      </a:lt1>
      <a:dk2>
        <a:srgbClr val="002A0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1186</Words>
  <Application>Microsoft Office PowerPoint</Application>
  <PresentationFormat>Trình chiếu trên màn hình (4:3)</PresentationFormat>
  <Paragraphs>216</Paragraphs>
  <Slides>17</Slides>
  <Notes>0</Notes>
  <HiddenSlides>0</HiddenSlides>
  <MMClips>0</MMClips>
  <ScaleCrop>false</ScaleCrop>
  <HeadingPairs>
    <vt:vector size="6" baseType="variant">
      <vt:variant>
        <vt:lpstr>Chủ đề</vt:lpstr>
      </vt:variant>
      <vt:variant>
        <vt:i4>1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17</vt:i4>
      </vt:variant>
    </vt:vector>
  </HeadingPairs>
  <TitlesOfParts>
    <vt:vector size="19" baseType="lpstr">
      <vt:lpstr>Chủ đề của Office</vt:lpstr>
      <vt:lpstr>Equation</vt:lpstr>
      <vt:lpstr>Bản chiếu 1</vt:lpstr>
      <vt:lpstr>Bài 20: LỰC TỪ. CẢM ỨNG TỪ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 Thí nghiệm 1:</vt:lpstr>
      <vt:lpstr>Bản chiếu 11</vt:lpstr>
      <vt:lpstr>Bản chiếu 12</vt:lpstr>
      <vt:lpstr>Bản chiếu 13</vt:lpstr>
      <vt:lpstr>Bản chiếu 14</vt:lpstr>
      <vt:lpstr>Bản chiếu 15</vt:lpstr>
      <vt:lpstr>Bản chiếu 16</vt:lpstr>
      <vt:lpstr>Bản chiếu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Admin</dc:creator>
  <cp:lastModifiedBy>Admin</cp:lastModifiedBy>
  <cp:revision>221</cp:revision>
  <dcterms:created xsi:type="dcterms:W3CDTF">2014-12-23T07:44:00Z</dcterms:created>
  <dcterms:modified xsi:type="dcterms:W3CDTF">2015-05-29T01:12:19Z</dcterms:modified>
</cp:coreProperties>
</file>