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0" r:id="rId2"/>
    <p:sldId id="304" r:id="rId3"/>
    <p:sldId id="302" r:id="rId4"/>
    <p:sldId id="292" r:id="rId5"/>
    <p:sldId id="301" r:id="rId6"/>
    <p:sldId id="368" r:id="rId7"/>
    <p:sldId id="335" r:id="rId8"/>
    <p:sldId id="314" r:id="rId9"/>
    <p:sldId id="333" r:id="rId10"/>
    <p:sldId id="346" r:id="rId11"/>
    <p:sldId id="352" r:id="rId12"/>
    <p:sldId id="316" r:id="rId13"/>
    <p:sldId id="354" r:id="rId14"/>
    <p:sldId id="349" r:id="rId15"/>
    <p:sldId id="353" r:id="rId16"/>
    <p:sldId id="327" r:id="rId17"/>
    <p:sldId id="369" r:id="rId18"/>
    <p:sldId id="356" r:id="rId19"/>
    <p:sldId id="342" r:id="rId20"/>
    <p:sldId id="357" r:id="rId21"/>
    <p:sldId id="358" r:id="rId22"/>
    <p:sldId id="362" r:id="rId23"/>
    <p:sldId id="361" r:id="rId24"/>
    <p:sldId id="367" r:id="rId25"/>
    <p:sldId id="350" r:id="rId26"/>
    <p:sldId id="363" r:id="rId27"/>
    <p:sldId id="364" r:id="rId28"/>
    <p:sldId id="365" r:id="rId29"/>
    <p:sldId id="345" r:id="rId30"/>
    <p:sldId id="315" r:id="rId31"/>
    <p:sldId id="366" r:id="rId32"/>
    <p:sldId id="331" r:id="rId33"/>
    <p:sldId id="328" r:id="rId34"/>
    <p:sldId id="329" r:id="rId35"/>
    <p:sldId id="33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55" autoAdjust="0"/>
    <p:restoredTop sz="90293" autoAdjust="0"/>
  </p:normalViewPr>
  <p:slideViewPr>
    <p:cSldViewPr snapToGrid="0">
      <p:cViewPr varScale="1">
        <p:scale>
          <a:sx n="85" d="100"/>
          <a:sy n="85" d="100"/>
        </p:scale>
        <p:origin x="466"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3.1</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3.1</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2558521"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latin typeface="+mj-lt"/>
              </a:rPr>
              <a:t>Unit </a:t>
            </a:r>
            <a:r>
              <a:rPr lang="vi-VN" sz="1800" b="1" dirty="0">
                <a:solidFill>
                  <a:schemeClr val="bg1"/>
                </a:solidFill>
                <a:latin typeface="Calibri" panose="020F0502020204030204" pitchFamily="34" charset="0"/>
                <a:cs typeface="Calibri" panose="020F0502020204030204" pitchFamily="34" charset="0"/>
              </a:rPr>
              <a:t>3</a:t>
            </a:r>
            <a:r>
              <a:rPr lang="en-US" sz="1800" b="1" dirty="0">
                <a:solidFill>
                  <a:schemeClr val="bg1"/>
                </a:solidFill>
                <a:latin typeface="Calibri" panose="020F0502020204030204" pitchFamily="34" charset="0"/>
                <a:cs typeface="Calibri" panose="020F0502020204030204" pitchFamily="34" charset="0"/>
              </a:rPr>
              <a:t>: MUSIC AND ARTS</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E1DD3ABD-116A-CF0D-A155-6351B9520BA8}"/>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duhome.com.vn/DHALesson?idGrade=10&amp;idSubject=1&amp;idSeries=118&amp;idTheme=1067&amp;IdLevel=3&amp;idThemeServer=7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a:solidFill>
                  <a:srgbClr val="0070C0"/>
                </a:solidFill>
              </a:rPr>
              <a:t>Unit 3: Music and Arts</a:t>
            </a:r>
            <a:endParaRPr lang="en-US" sz="3200" b="1" dirty="0">
              <a:solidFill>
                <a:srgbClr val="0070C0"/>
              </a:solidFill>
            </a:endParaRPr>
          </a:p>
          <a:p>
            <a:pPr algn="ctr"/>
            <a:r>
              <a:rPr lang="en-US" sz="3200" b="1" dirty="0">
                <a:solidFill>
                  <a:srgbClr val="00B050"/>
                </a:solidFill>
              </a:rPr>
              <a:t>Lesson 3.1: Listening &amp; Reading</a:t>
            </a:r>
          </a:p>
          <a:p>
            <a:pPr algn="ctr"/>
            <a:r>
              <a:rPr lang="en-US" sz="3200">
                <a:solidFill>
                  <a:srgbClr val="FF0000"/>
                </a:solidFill>
              </a:rPr>
              <a:t>Page</a:t>
            </a:r>
            <a:r>
              <a:rPr lang="en-US" sz="3200"/>
              <a:t> </a:t>
            </a:r>
            <a:r>
              <a:rPr lang="en-US" sz="3200">
                <a:solidFill>
                  <a:srgbClr val="FF0000"/>
                </a:solidFill>
              </a:rPr>
              <a:t>26</a:t>
            </a:r>
            <a:endParaRPr lang="en-US" sz="3200" dirty="0">
              <a:solidFill>
                <a:srgbClr val="FF0000"/>
              </a:solidFill>
            </a:endParaRP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5477" y="875055"/>
            <a:ext cx="10625959"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a:solidFill>
                  <a:srgbClr val="0070C0"/>
                </a:solidFill>
              </a:rPr>
              <a:t>Listen to an English teacher and check your answers. </a:t>
            </a:r>
            <a:endParaRPr lang="en-US" sz="3200" i="1" dirty="0">
              <a:solidFill>
                <a:srgbClr val="0070C0"/>
              </a:solidFill>
            </a:endParaRPr>
          </a:p>
        </p:txBody>
      </p:sp>
      <p:sp>
        <p:nvSpPr>
          <p:cNvPr id="4" name="TextBox 3"/>
          <p:cNvSpPr txBox="1"/>
          <p:nvPr/>
        </p:nvSpPr>
        <p:spPr>
          <a:xfrm>
            <a:off x="27255" y="34369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sp>
        <p:nvSpPr>
          <p:cNvPr id="5" name="Rectangle 4"/>
          <p:cNvSpPr/>
          <p:nvPr/>
        </p:nvSpPr>
        <p:spPr>
          <a:xfrm>
            <a:off x="446558" y="1974530"/>
            <a:ext cx="11265060" cy="3416320"/>
          </a:xfrm>
          <a:prstGeom prst="rect">
            <a:avLst/>
          </a:prstGeom>
        </p:spPr>
        <p:txBody>
          <a:bodyPr wrap="square">
            <a:spAutoFit/>
          </a:bodyPr>
          <a:lstStyle/>
          <a:p>
            <a:r>
              <a:rPr lang="en-US" sz="3600" dirty="0"/>
              <a:t>1. The main character or actor is called the _____________.</a:t>
            </a:r>
            <a:br>
              <a:rPr lang="en-US" sz="3600" dirty="0"/>
            </a:br>
            <a:r>
              <a:rPr lang="en-US" sz="3600" dirty="0"/>
              <a:t>2. The ______________ is the place/time the movie happens.</a:t>
            </a:r>
            <a:br>
              <a:rPr lang="en-US" sz="3600" dirty="0"/>
            </a:br>
            <a:r>
              <a:rPr lang="en-US" sz="3600" dirty="0"/>
              <a:t>3. The story the movie tells is called the ______________.</a:t>
            </a:r>
            <a:br>
              <a:rPr lang="en-US" sz="3600" dirty="0"/>
            </a:br>
            <a:r>
              <a:rPr lang="en-US" sz="3600" dirty="0"/>
              <a:t>4. The ______________ gives your overall feelings. </a:t>
            </a:r>
            <a:br>
              <a:rPr lang="en-US" sz="3600" dirty="0"/>
            </a:br>
            <a:endParaRPr lang="en-US" sz="3600" dirty="0"/>
          </a:p>
        </p:txBody>
      </p:sp>
      <p:sp>
        <p:nvSpPr>
          <p:cNvPr id="6" name="TextBox 5"/>
          <p:cNvSpPr txBox="1"/>
          <p:nvPr/>
        </p:nvSpPr>
        <p:spPr>
          <a:xfrm>
            <a:off x="9315160" y="1974530"/>
            <a:ext cx="998483" cy="646331"/>
          </a:xfrm>
          <a:prstGeom prst="rect">
            <a:avLst/>
          </a:prstGeom>
          <a:noFill/>
        </p:spPr>
        <p:txBody>
          <a:bodyPr wrap="square" rtlCol="0">
            <a:spAutoFit/>
          </a:bodyPr>
          <a:lstStyle/>
          <a:p>
            <a:r>
              <a:rPr lang="vi-VN" sz="3600">
                <a:solidFill>
                  <a:srgbClr val="FF0000"/>
                </a:solidFill>
                <a:latin typeface="Calibri" panose="020F0502020204030204" pitchFamily="34" charset="0"/>
                <a:cs typeface="Calibri" panose="020F0502020204030204" pitchFamily="34" charset="0"/>
              </a:rPr>
              <a:t>star</a:t>
            </a:r>
            <a:endParaRPr lang="en-US" sz="3600">
              <a:solidFill>
                <a:srgbClr val="FF0000"/>
              </a:solidFill>
              <a:latin typeface="Calibri" panose="020F0502020204030204" pitchFamily="34" charset="0"/>
              <a:cs typeface="Calibri" panose="020F0502020204030204" pitchFamily="34" charset="0"/>
            </a:endParaRPr>
          </a:p>
        </p:txBody>
      </p:sp>
      <p:sp>
        <p:nvSpPr>
          <p:cNvPr id="7" name="TextBox 6"/>
          <p:cNvSpPr txBox="1"/>
          <p:nvPr/>
        </p:nvSpPr>
        <p:spPr>
          <a:xfrm>
            <a:off x="2599697" y="2503961"/>
            <a:ext cx="1520775"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setting</a:t>
            </a:r>
            <a:endParaRPr lang="en-US" sz="3600" dirty="0">
              <a:solidFill>
                <a:srgbClr val="FF0000"/>
              </a:solidFill>
              <a:latin typeface="Calibri" panose="020F0502020204030204" pitchFamily="34" charset="0"/>
              <a:cs typeface="Calibri" panose="020F0502020204030204" pitchFamily="34" charset="0"/>
            </a:endParaRPr>
          </a:p>
        </p:txBody>
      </p:sp>
      <p:sp>
        <p:nvSpPr>
          <p:cNvPr id="8" name="TextBox 7"/>
          <p:cNvSpPr txBox="1"/>
          <p:nvPr/>
        </p:nvSpPr>
        <p:spPr>
          <a:xfrm>
            <a:off x="9082771" y="3590809"/>
            <a:ext cx="998483"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plot</a:t>
            </a:r>
            <a:endParaRPr lang="en-US" sz="3600" dirty="0">
              <a:solidFill>
                <a:srgbClr val="FF0000"/>
              </a:solidFill>
              <a:latin typeface="Calibri" panose="020F0502020204030204" pitchFamily="34" charset="0"/>
              <a:cs typeface="Calibri" panose="020F0502020204030204" pitchFamily="34" charset="0"/>
            </a:endParaRPr>
          </a:p>
        </p:txBody>
      </p:sp>
      <p:sp>
        <p:nvSpPr>
          <p:cNvPr id="9" name="TextBox 8"/>
          <p:cNvSpPr txBox="1"/>
          <p:nvPr/>
        </p:nvSpPr>
        <p:spPr>
          <a:xfrm>
            <a:off x="2326265" y="4142916"/>
            <a:ext cx="2438400" cy="646331"/>
          </a:xfrm>
          <a:prstGeom prst="rect">
            <a:avLst/>
          </a:prstGeom>
          <a:noFill/>
        </p:spPr>
        <p:txBody>
          <a:bodyPr wrap="square" rtlCol="0">
            <a:spAutoFit/>
          </a:bodyPr>
          <a:lstStyle/>
          <a:p>
            <a:r>
              <a:rPr lang="vi-VN" sz="3600">
                <a:solidFill>
                  <a:srgbClr val="FF0000"/>
                </a:solidFill>
                <a:latin typeface="Calibri" panose="020F0502020204030204" pitchFamily="34" charset="0"/>
                <a:cs typeface="Calibri" panose="020F0502020204030204" pitchFamily="34" charset="0"/>
              </a:rPr>
              <a:t>conclusion</a:t>
            </a:r>
            <a:endParaRPr lang="en-US" sz="360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9167973" y="924177"/>
            <a:ext cx="2543645" cy="584775"/>
          </a:xfrm>
          <a:prstGeom prst="rect">
            <a:avLst/>
          </a:prstGeom>
        </p:spPr>
        <p:txBody>
          <a:bodyPr wrap="none">
            <a:spAutoFit/>
          </a:bodyPr>
          <a:lstStyle/>
          <a:p>
            <a:r>
              <a:rPr lang="en-US" sz="3200" b="1" i="1">
                <a:solidFill>
                  <a:srgbClr val="0070C0"/>
                </a:solidFill>
                <a:highlight>
                  <a:srgbClr val="FFFF00"/>
                </a:highlight>
                <a:sym typeface="Wingdings" panose="05000000000000000000" pitchFamily="2" charset="2"/>
              </a:rPr>
              <a:t> </a:t>
            </a:r>
            <a:r>
              <a:rPr lang="en-US" sz="3200" b="1" i="1">
                <a:solidFill>
                  <a:srgbClr val="0070C0"/>
                </a:solidFill>
                <a:highlight>
                  <a:srgbClr val="FFFF00"/>
                </a:highlight>
              </a:rPr>
              <a:t>FIRST TIME</a:t>
            </a:r>
            <a:endParaRPr lang="en-US" sz="3200"/>
          </a:p>
        </p:txBody>
      </p:sp>
      <p:pic>
        <p:nvPicPr>
          <p:cNvPr id="12" name="CD1-TRACK 34">
            <a:hlinkClick r:id="" action="ppaction://media"/>
            <a:extLst>
              <a:ext uri="{FF2B5EF4-FFF2-40B4-BE49-F238E27FC236}">
                <a16:creationId xmlns:a16="http://schemas.microsoft.com/office/drawing/2014/main" id="{D008B49B-5995-4A00-A587-8C0A5B77CA17}"/>
              </a:ext>
            </a:extLst>
          </p:cNvPr>
          <p:cNvPicPr>
            <a:picLocks noChangeAspect="1"/>
          </p:cNvPicPr>
          <p:nvPr>
            <a:audioFile r:link="rId1"/>
            <p:extLst>
              <p:ext uri="{DAA4B4D4-6D71-4841-9C94-3DE7FCFB9230}">
                <p14:media xmlns:p14="http://schemas.microsoft.com/office/powerpoint/2010/main" r:embed="rId2">
                  <p14:trim st="21888" end="8083.5625"/>
                </p14:media>
              </p:ext>
            </p:extLst>
          </p:nvPr>
        </p:nvPicPr>
        <p:blipFill>
          <a:blip r:embed="rId4"/>
          <a:stretch>
            <a:fillRect/>
          </a:stretch>
        </p:blipFill>
        <p:spPr>
          <a:xfrm>
            <a:off x="10797724" y="1523243"/>
            <a:ext cx="756745" cy="602241"/>
          </a:xfrm>
          <a:prstGeom prst="rect">
            <a:avLst/>
          </a:prstGeom>
        </p:spPr>
      </p:pic>
    </p:spTree>
    <p:extLst>
      <p:ext uri="{BB962C8B-B14F-4D97-AF65-F5344CB8AC3E}">
        <p14:creationId xmlns:p14="http://schemas.microsoft.com/office/powerpoint/2010/main" val="157472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8" fill="hold" display="0">
                  <p:stCondLst>
                    <p:cond delay="indefinite"/>
                  </p:stCondLst>
                  <p:endCondLst>
                    <p:cond evt="onStopAudio" delay="0">
                      <p:tgtEl>
                        <p:sldTgt/>
                      </p:tgtEl>
                    </p:cond>
                  </p:endCondLst>
                </p:cTn>
                <p:tgtEl>
                  <p:spTgt spid="12"/>
                </p:tgtEl>
              </p:cMediaNode>
            </p:audio>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0172" fill="hold"/>
                                        <p:tgtEl>
                                          <p:spTgt spid="12"/>
                                        </p:tgtEl>
                                      </p:cBhvr>
                                    </p:cmd>
                                  </p:childTnLst>
                                </p:cTn>
                              </p:par>
                            </p:childTnLst>
                          </p:cTn>
                        </p:par>
                      </p:childTnLst>
                    </p:cTn>
                  </p:par>
                </p:childTnLst>
              </p:cTn>
              <p:nextCondLst>
                <p:cond evt="onClick" delay="0">
                  <p:tgtEl>
                    <p:spTgt spid="12"/>
                  </p:tgtEl>
                </p:cond>
              </p:nextCondLst>
            </p:seq>
          </p:childTnLst>
        </p:cTn>
      </p:par>
    </p:tnLst>
    <p:bldLst>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4349" y="343690"/>
            <a:ext cx="1006751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vi-VN" sz="3600" i="1" dirty="0">
                <a:solidFill>
                  <a:srgbClr val="0070C0"/>
                </a:solidFill>
              </a:rPr>
              <a:t>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Rectangle 2"/>
          <p:cNvSpPr/>
          <p:nvPr/>
        </p:nvSpPr>
        <p:spPr>
          <a:xfrm>
            <a:off x="181466" y="2637156"/>
            <a:ext cx="6096000" cy="1015663"/>
          </a:xfrm>
          <a:prstGeom prst="rect">
            <a:avLst/>
          </a:prstGeom>
        </p:spPr>
        <p:txBody>
          <a:bodyPr>
            <a:spAutoFit/>
          </a:bodyPr>
          <a:lstStyle/>
          <a:p>
            <a:r>
              <a:rPr lang="en-US" sz="3000" b="1" dirty="0"/>
              <a:t>1. The main character or actor is called the ______________.</a:t>
            </a:r>
          </a:p>
        </p:txBody>
      </p:sp>
      <p:sp>
        <p:nvSpPr>
          <p:cNvPr id="4" name="Rectangle 3"/>
          <p:cNvSpPr/>
          <p:nvPr/>
        </p:nvSpPr>
        <p:spPr>
          <a:xfrm>
            <a:off x="6065863" y="2633122"/>
            <a:ext cx="6096000" cy="954107"/>
          </a:xfrm>
          <a:prstGeom prst="rect">
            <a:avLst/>
          </a:prstGeom>
          <a:solidFill>
            <a:srgbClr val="92D050"/>
          </a:solidFill>
          <a:ln>
            <a:solidFill>
              <a:srgbClr val="FFFF00"/>
            </a:solidFill>
          </a:ln>
        </p:spPr>
        <p:txBody>
          <a:bodyPr>
            <a:spAutoFit/>
          </a:bodyPr>
          <a:lstStyle/>
          <a:p>
            <a:r>
              <a:rPr lang="en-US" sz="2800" b="1"/>
              <a:t>2. The ______________ is the place/time the movie happens.</a:t>
            </a:r>
          </a:p>
        </p:txBody>
      </p:sp>
      <p:sp>
        <p:nvSpPr>
          <p:cNvPr id="5" name="Rectangle 4"/>
          <p:cNvSpPr/>
          <p:nvPr/>
        </p:nvSpPr>
        <p:spPr>
          <a:xfrm>
            <a:off x="6135039" y="5479176"/>
            <a:ext cx="6096000" cy="954107"/>
          </a:xfrm>
          <a:prstGeom prst="rect">
            <a:avLst/>
          </a:prstGeom>
          <a:solidFill>
            <a:srgbClr val="92D050"/>
          </a:solidFill>
          <a:ln>
            <a:solidFill>
              <a:srgbClr val="FFFF00"/>
            </a:solidFill>
          </a:ln>
        </p:spPr>
        <p:txBody>
          <a:bodyPr>
            <a:spAutoFit/>
          </a:bodyPr>
          <a:lstStyle/>
          <a:p>
            <a:r>
              <a:rPr lang="en-US" sz="2800" b="1"/>
              <a:t>4. The ______________ gives your overall feelings. </a:t>
            </a:r>
            <a:endParaRPr lang="en-US" sz="2800" b="1" dirty="0"/>
          </a:p>
        </p:txBody>
      </p:sp>
      <p:sp>
        <p:nvSpPr>
          <p:cNvPr id="6" name="Rectangle 5"/>
          <p:cNvSpPr/>
          <p:nvPr/>
        </p:nvSpPr>
        <p:spPr>
          <a:xfrm>
            <a:off x="126829" y="5451026"/>
            <a:ext cx="5939034" cy="954107"/>
          </a:xfrm>
          <a:prstGeom prst="rect">
            <a:avLst/>
          </a:prstGeom>
          <a:solidFill>
            <a:srgbClr val="92D050"/>
          </a:solidFill>
          <a:ln>
            <a:solidFill>
              <a:srgbClr val="FFFF00"/>
            </a:solidFill>
          </a:ln>
        </p:spPr>
        <p:txBody>
          <a:bodyPr wrap="square">
            <a:spAutoFit/>
          </a:bodyPr>
          <a:lstStyle/>
          <a:p>
            <a:r>
              <a:rPr lang="en-US" sz="2800" b="1" dirty="0"/>
              <a:t>3. The story the movie tells is called the ______________.</a:t>
            </a:r>
          </a:p>
        </p:txBody>
      </p:sp>
      <p:sp>
        <p:nvSpPr>
          <p:cNvPr id="7" name="Rectangle 6">
            <a:extLst>
              <a:ext uri="{FF2B5EF4-FFF2-40B4-BE49-F238E27FC236}">
                <a16:creationId xmlns:a16="http://schemas.microsoft.com/office/drawing/2014/main" id="{F635DAC2-E5A9-4B47-8F0D-691C56320F4B}"/>
              </a:ext>
            </a:extLst>
          </p:cNvPr>
          <p:cNvSpPr/>
          <p:nvPr/>
        </p:nvSpPr>
        <p:spPr>
          <a:xfrm>
            <a:off x="181465" y="1150353"/>
            <a:ext cx="5733070" cy="13849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Next, write</a:t>
            </a:r>
            <a:r>
              <a:rPr lang="vi-VN" sz="2800" i="1" dirty="0"/>
              <a:t> </a:t>
            </a:r>
            <a:r>
              <a:rPr lang="en-US" sz="2800" i="1" dirty="0"/>
              <a:t>about the main character or </a:t>
            </a:r>
            <a:r>
              <a:rPr lang="en-US" sz="2800" dirty="0"/>
              <a:t>star </a:t>
            </a:r>
            <a:r>
              <a:rPr lang="en-US" sz="2800" i="1" dirty="0"/>
              <a:t>of the movie. For example, the star is Brad Pitt. </a:t>
            </a:r>
            <a:endParaRPr lang="en-US" sz="2800" b="1" i="1" dirty="0">
              <a:solidFill>
                <a:srgbClr val="0070C0"/>
              </a:solidFill>
              <a:highlight>
                <a:srgbClr val="FFFF00"/>
              </a:highlight>
            </a:endParaRPr>
          </a:p>
        </p:txBody>
      </p:sp>
      <p:sp>
        <p:nvSpPr>
          <p:cNvPr id="8" name="Rectangle 7">
            <a:extLst>
              <a:ext uri="{FF2B5EF4-FFF2-40B4-BE49-F238E27FC236}">
                <a16:creationId xmlns:a16="http://schemas.microsoft.com/office/drawing/2014/main" id="{F635DAC2-E5A9-4B47-8F0D-691C56320F4B}"/>
              </a:ext>
            </a:extLst>
          </p:cNvPr>
          <p:cNvSpPr/>
          <p:nvPr/>
        </p:nvSpPr>
        <p:spPr>
          <a:xfrm>
            <a:off x="6095999" y="1105010"/>
            <a:ext cx="6096000" cy="13849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After that, write where the movie takes place. This is the </a:t>
            </a:r>
            <a:r>
              <a:rPr lang="en-US" sz="2800" dirty="0"/>
              <a:t>setting</a:t>
            </a:r>
            <a:r>
              <a:rPr lang="en-US" sz="2800" i="1" dirty="0"/>
              <a:t>. For example, you can say, the movie is set in America.</a:t>
            </a:r>
          </a:p>
        </p:txBody>
      </p:sp>
      <p:sp>
        <p:nvSpPr>
          <p:cNvPr id="9" name="Rectangle 8">
            <a:extLst>
              <a:ext uri="{FF2B5EF4-FFF2-40B4-BE49-F238E27FC236}">
                <a16:creationId xmlns:a16="http://schemas.microsoft.com/office/drawing/2014/main" id="{F635DAC2-E5A9-4B47-8F0D-691C56320F4B}"/>
              </a:ext>
            </a:extLst>
          </p:cNvPr>
          <p:cNvSpPr/>
          <p:nvPr/>
        </p:nvSpPr>
        <p:spPr>
          <a:xfrm>
            <a:off x="156969" y="3626735"/>
            <a:ext cx="5838870" cy="181588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After that, tell the main parts of the story. This is called the </a:t>
            </a:r>
            <a:r>
              <a:rPr lang="en-US" sz="2800" dirty="0"/>
              <a:t>plot</a:t>
            </a:r>
            <a:r>
              <a:rPr lang="en-US" sz="2800" i="1" dirty="0"/>
              <a:t>. Say what the movie is about, but don’t tell the ending. </a:t>
            </a:r>
            <a:endParaRPr lang="en-US" sz="2800" b="1" i="1" dirty="0">
              <a:solidFill>
                <a:srgbClr val="0070C0"/>
              </a:solidFill>
              <a:highlight>
                <a:srgbClr val="FFFF00"/>
              </a:highlight>
            </a:endParaRPr>
          </a:p>
        </p:txBody>
      </p:sp>
      <p:sp>
        <p:nvSpPr>
          <p:cNvPr id="10" name="Rectangle 9">
            <a:extLst>
              <a:ext uri="{FF2B5EF4-FFF2-40B4-BE49-F238E27FC236}">
                <a16:creationId xmlns:a16="http://schemas.microsoft.com/office/drawing/2014/main" id="{F635DAC2-E5A9-4B47-8F0D-691C56320F4B}"/>
              </a:ext>
            </a:extLst>
          </p:cNvPr>
          <p:cNvSpPr/>
          <p:nvPr/>
        </p:nvSpPr>
        <p:spPr>
          <a:xfrm>
            <a:off x="6126139" y="3658420"/>
            <a:ext cx="5939032" cy="181588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At the end, you should give your overall feelings and who would enjoy the movie. This is called the </a:t>
            </a:r>
            <a:r>
              <a:rPr lang="en-US" sz="2800" dirty="0"/>
              <a:t>conclusion</a:t>
            </a:r>
            <a:r>
              <a:rPr lang="en-US" sz="2800" i="1" dirty="0"/>
              <a:t>.</a:t>
            </a:r>
          </a:p>
          <a:p>
            <a:pPr algn="just"/>
            <a:endParaRPr lang="en-US" sz="2800" b="1" i="1" dirty="0">
              <a:solidFill>
                <a:srgbClr val="0070C0"/>
              </a:solidFill>
              <a:highlight>
                <a:srgbClr val="FFFF00"/>
              </a:highlight>
            </a:endParaRPr>
          </a:p>
        </p:txBody>
      </p:sp>
      <p:sp>
        <p:nvSpPr>
          <p:cNvPr id="11" name="TextBox 10"/>
          <p:cNvSpPr txBox="1"/>
          <p:nvPr/>
        </p:nvSpPr>
        <p:spPr>
          <a:xfrm>
            <a:off x="2577162" y="2985373"/>
            <a:ext cx="998483"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star</a:t>
            </a:r>
            <a:endParaRPr lang="en-US" sz="3600" dirty="0">
              <a:solidFill>
                <a:srgbClr val="FF0000"/>
              </a:solidFill>
              <a:latin typeface="Calibri" panose="020F0502020204030204" pitchFamily="34" charset="0"/>
              <a:cs typeface="Calibri" panose="020F0502020204030204" pitchFamily="34" charset="0"/>
            </a:endParaRPr>
          </a:p>
        </p:txBody>
      </p:sp>
      <p:sp>
        <p:nvSpPr>
          <p:cNvPr id="12" name="TextBox 11"/>
          <p:cNvSpPr txBox="1"/>
          <p:nvPr/>
        </p:nvSpPr>
        <p:spPr>
          <a:xfrm>
            <a:off x="7680796" y="2519930"/>
            <a:ext cx="1520775"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setting</a:t>
            </a:r>
            <a:endParaRPr lang="en-US" sz="3600" dirty="0">
              <a:solidFill>
                <a:srgbClr val="FF0000"/>
              </a:solidFill>
              <a:latin typeface="Calibri" panose="020F0502020204030204" pitchFamily="34" charset="0"/>
              <a:cs typeface="Calibri" panose="020F0502020204030204" pitchFamily="34" charset="0"/>
            </a:endParaRPr>
          </a:p>
        </p:txBody>
      </p:sp>
      <p:sp>
        <p:nvSpPr>
          <p:cNvPr id="13" name="TextBox 12"/>
          <p:cNvSpPr txBox="1"/>
          <p:nvPr/>
        </p:nvSpPr>
        <p:spPr>
          <a:xfrm>
            <a:off x="1366100" y="5758802"/>
            <a:ext cx="998483"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plot</a:t>
            </a:r>
            <a:endParaRPr lang="en-US" sz="3600" dirty="0">
              <a:solidFill>
                <a:srgbClr val="FF0000"/>
              </a:solidFill>
              <a:latin typeface="Calibri" panose="020F0502020204030204" pitchFamily="34" charset="0"/>
              <a:cs typeface="Calibri" panose="020F0502020204030204" pitchFamily="34" charset="0"/>
            </a:endParaRPr>
          </a:p>
        </p:txBody>
      </p:sp>
      <p:sp>
        <p:nvSpPr>
          <p:cNvPr id="14" name="TextBox 13"/>
          <p:cNvSpPr txBox="1"/>
          <p:nvPr/>
        </p:nvSpPr>
        <p:spPr>
          <a:xfrm>
            <a:off x="7305134" y="5381402"/>
            <a:ext cx="2438400"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conclusion</a:t>
            </a:r>
            <a:endParaRPr lang="en-US" sz="3600" dirty="0">
              <a:solidFill>
                <a:srgbClr val="FF0000"/>
              </a:solidFill>
              <a:latin typeface="Calibri" panose="020F0502020204030204" pitchFamily="34" charset="0"/>
              <a:cs typeface="Calibri" panose="020F0502020204030204" pitchFamily="34" charset="0"/>
            </a:endParaRPr>
          </a:p>
        </p:txBody>
      </p:sp>
      <p:sp>
        <p:nvSpPr>
          <p:cNvPr id="15" name="TextBox 14"/>
          <p:cNvSpPr txBox="1"/>
          <p:nvPr/>
        </p:nvSpPr>
        <p:spPr>
          <a:xfrm>
            <a:off x="27255" y="34369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pic>
        <p:nvPicPr>
          <p:cNvPr id="17" name="CD1-TRACK 34">
            <a:hlinkClick r:id="" action="ppaction://media"/>
            <a:extLst>
              <a:ext uri="{FF2B5EF4-FFF2-40B4-BE49-F238E27FC236}">
                <a16:creationId xmlns:a16="http://schemas.microsoft.com/office/drawing/2014/main" id="{B13807EA-6A93-45EC-8099-9239F1CADEF8}"/>
              </a:ext>
            </a:extLst>
          </p:cNvPr>
          <p:cNvPicPr>
            <a:picLocks noChangeAspect="1"/>
          </p:cNvPicPr>
          <p:nvPr>
            <a:audioFile r:link="rId1"/>
            <p:extLst>
              <p:ext uri="{DAA4B4D4-6D71-4841-9C94-3DE7FCFB9230}">
                <p14:media xmlns:p14="http://schemas.microsoft.com/office/powerpoint/2010/main" r:embed="rId2">
                  <p14:trim st="21888" end="8083.5625"/>
                </p14:media>
              </p:ext>
            </p:extLst>
          </p:nvPr>
        </p:nvPicPr>
        <p:blipFill>
          <a:blip r:embed="rId4"/>
          <a:stretch>
            <a:fillRect/>
          </a:stretch>
        </p:blipFill>
        <p:spPr>
          <a:xfrm>
            <a:off x="7394647" y="424717"/>
            <a:ext cx="717477" cy="570990"/>
          </a:xfrm>
          <a:prstGeom prst="rect">
            <a:avLst/>
          </a:prstGeom>
        </p:spPr>
      </p:pic>
    </p:spTree>
    <p:extLst>
      <p:ext uri="{BB962C8B-B14F-4D97-AF65-F5344CB8AC3E}">
        <p14:creationId xmlns:p14="http://schemas.microsoft.com/office/powerpoint/2010/main" val="17457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17"/>
                </p:tgtEl>
              </p:cMediaNode>
            </p:audio>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0172" fill="hold"/>
                                        <p:tgtEl>
                                          <p:spTgt spid="17"/>
                                        </p:tgtEl>
                                      </p:cBhvr>
                                    </p:cmd>
                                  </p:childTnLst>
                                </p:cTn>
                              </p:par>
                            </p:childTnLst>
                          </p:cTn>
                        </p:par>
                      </p:childTnLst>
                    </p:cTn>
                  </p:par>
                </p:childTnLst>
              </p:cTn>
              <p:nextCondLst>
                <p:cond evt="onClick" delay="0">
                  <p:tgtEl>
                    <p:spTgt spid="17"/>
                  </p:tgtEl>
                </p:cond>
              </p:nextCondLst>
            </p:seq>
          </p:childTnLst>
        </p:cTn>
      </p:par>
    </p:tnLst>
    <p:bldLst>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3037" y="402388"/>
            <a:ext cx="10022627"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Calibri" panose="020F0502020204030204" pitchFamily="34" charset="0"/>
                <a:cs typeface="Calibri" panose="020F0502020204030204" pitchFamily="34" charset="0"/>
              </a:rPr>
              <a:t>Read the instruction quickly. Underline the key words</a:t>
            </a:r>
            <a:r>
              <a:rPr lang="vi-VN" sz="3200" i="1" dirty="0">
                <a:solidFill>
                  <a:srgbClr val="0070C0"/>
                </a:solidFill>
                <a:latin typeface="Calibri" panose="020F0502020204030204" pitchFamily="34" charset="0"/>
                <a:cs typeface="Calibri" panose="020F0502020204030204" pitchFamily="34" charset="0"/>
              </a:rPr>
              <a:t> in the questions and options</a:t>
            </a:r>
            <a:r>
              <a:rPr lang="en-US" sz="3200" i="1" dirty="0">
                <a:solidFill>
                  <a:srgbClr val="0070C0"/>
                </a:solidFill>
                <a:latin typeface="Calibri" panose="020F0502020204030204" pitchFamily="34" charset="0"/>
                <a:cs typeface="Calibri" panose="020F0502020204030204" pitchFamily="34" charset="0"/>
              </a:rPr>
              <a:t>. What are we going to do? </a:t>
            </a:r>
            <a:endParaRPr lang="en-US" sz="3200" i="1" dirty="0">
              <a:solidFill>
                <a:srgbClr val="FF0000"/>
              </a:solidFill>
            </a:endParaRP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latin typeface="Calibri" panose="020F0502020204030204" pitchFamily="34" charset="0"/>
                <a:cs typeface="Calibri" panose="020F0502020204030204" pitchFamily="34" charset="0"/>
              </a:rPr>
              <a:t>Pre</a:t>
            </a:r>
            <a:r>
              <a:rPr lang="en-US" sz="2000" b="1">
                <a:solidFill>
                  <a:schemeClr val="bg1"/>
                </a:solidFill>
              </a:rPr>
              <a:t> </a:t>
            </a:r>
            <a:r>
              <a:rPr lang="en-US" sz="2000" b="1" dirty="0">
                <a:solidFill>
                  <a:schemeClr val="bg1"/>
                </a:solidFill>
              </a:rPr>
              <a:t>- listening</a:t>
            </a:r>
          </a:p>
        </p:txBody>
      </p:sp>
      <p:sp>
        <p:nvSpPr>
          <p:cNvPr id="5" name="TextBox 4"/>
          <p:cNvSpPr txBox="1"/>
          <p:nvPr/>
        </p:nvSpPr>
        <p:spPr>
          <a:xfrm>
            <a:off x="480872" y="1944922"/>
            <a:ext cx="11711128" cy="5016758"/>
          </a:xfrm>
          <a:prstGeom prst="rect">
            <a:avLst/>
          </a:prstGeom>
          <a:noFill/>
        </p:spPr>
        <p:txBody>
          <a:bodyPr wrap="square" rtlCol="0">
            <a:spAutoFit/>
          </a:bodyPr>
          <a:lstStyle/>
          <a:p>
            <a:r>
              <a:rPr lang="en-US" sz="3200" b="1" dirty="0"/>
              <a:t>b. Now, listen and circle the correct answers. </a:t>
            </a:r>
            <a:endParaRPr lang="vi-VN" sz="3200" b="1" dirty="0"/>
          </a:p>
          <a:p>
            <a:r>
              <a:rPr lang="en-US" sz="3200" dirty="0"/>
              <a:t>1. When should you say what kind of movie it is?</a:t>
            </a:r>
            <a:br>
              <a:rPr lang="en-US" sz="3200" dirty="0"/>
            </a:br>
            <a:r>
              <a:rPr lang="en-US" sz="3200" dirty="0"/>
              <a:t>     </a:t>
            </a:r>
            <a:r>
              <a:rPr lang="en-US" sz="3200" i="1" dirty="0"/>
              <a:t>at the start/in the middle</a:t>
            </a:r>
          </a:p>
          <a:p>
            <a:br>
              <a:rPr lang="en-US" sz="3200" i="1" dirty="0"/>
            </a:br>
            <a:r>
              <a:rPr lang="en-US" sz="3200" dirty="0"/>
              <a:t>2. What does the teacher say you shouldn’t tell?</a:t>
            </a:r>
            <a:br>
              <a:rPr lang="en-US" sz="3200" dirty="0"/>
            </a:br>
            <a:r>
              <a:rPr lang="en-US" sz="3200" dirty="0"/>
              <a:t>    </a:t>
            </a:r>
            <a:r>
              <a:rPr lang="en-US" sz="3200" i="1" dirty="0"/>
              <a:t>the ending/the surprise</a:t>
            </a:r>
          </a:p>
          <a:p>
            <a:br>
              <a:rPr lang="en-US" sz="3200" i="1" dirty="0"/>
            </a:br>
            <a:r>
              <a:rPr lang="en-US" sz="3200" dirty="0"/>
              <a:t>3. What else does the teacher say to write about?</a:t>
            </a:r>
            <a:br>
              <a:rPr lang="en-US" sz="3200" dirty="0"/>
            </a:br>
            <a:r>
              <a:rPr lang="en-US" sz="3200" dirty="0"/>
              <a:t>    </a:t>
            </a:r>
            <a:r>
              <a:rPr lang="en-US" sz="3200" i="1" dirty="0"/>
              <a:t>music and costumes/who would like the movie</a:t>
            </a:r>
            <a:r>
              <a:rPr lang="en-US" sz="3200" dirty="0"/>
              <a:t> </a:t>
            </a:r>
            <a:br>
              <a:rPr lang="en-US" sz="3200" dirty="0"/>
            </a:br>
            <a:endParaRPr lang="en-US" sz="3200" dirty="0"/>
          </a:p>
        </p:txBody>
      </p:sp>
      <p:cxnSp>
        <p:nvCxnSpPr>
          <p:cNvPr id="6" name="Straight Connector 5"/>
          <p:cNvCxnSpPr/>
          <p:nvPr/>
        </p:nvCxnSpPr>
        <p:spPr>
          <a:xfrm flipV="1">
            <a:off x="961195" y="2916099"/>
            <a:ext cx="1019503"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38446" y="3429000"/>
            <a:ext cx="11561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815245" y="4354853"/>
            <a:ext cx="614855" cy="52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32911" y="2927697"/>
            <a:ext cx="1037898"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883866" y="2932952"/>
            <a:ext cx="614855"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5507420" y="2920057"/>
            <a:ext cx="714705" cy="65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92213" y="3429000"/>
            <a:ext cx="6148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529258" y="4876350"/>
            <a:ext cx="1166648" cy="5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166650" y="4336929"/>
            <a:ext cx="560782" cy="56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222125" y="4379955"/>
            <a:ext cx="14031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18339" y="4858846"/>
            <a:ext cx="1261241" cy="164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a:off x="7569564" y="6350615"/>
            <a:ext cx="968380" cy="5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59982" y="5826545"/>
            <a:ext cx="77411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695906" y="6345360"/>
            <a:ext cx="1563414"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336436" y="6334935"/>
            <a:ext cx="495975" cy="8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p:cNvCxnSpPr>
          <p:nvPr/>
        </p:nvCxnSpPr>
        <p:spPr>
          <a:xfrm>
            <a:off x="961195" y="6334935"/>
            <a:ext cx="9605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a:off x="6671357" y="5850136"/>
            <a:ext cx="8982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921789" y="5826545"/>
            <a:ext cx="77411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886847" y="1450852"/>
            <a:ext cx="6171554" cy="584775"/>
          </a:xfrm>
          <a:prstGeom prst="rect">
            <a:avLst/>
          </a:prstGeom>
          <a:noFill/>
        </p:spPr>
        <p:txBody>
          <a:bodyPr wrap="square" rtlCol="0">
            <a:spAutoFit/>
          </a:bodyPr>
          <a:lstStyle/>
          <a:p>
            <a:r>
              <a:rPr lang="en-US" sz="3200" i="1">
                <a:solidFill>
                  <a:srgbClr val="FF0000"/>
                </a:solidFill>
              </a:rPr>
              <a:t>Listen and circle the correct answers</a:t>
            </a:r>
            <a:endParaRPr lang="en-US" sz="3200" i="1" dirty="0">
              <a:solidFill>
                <a:srgbClr val="FF0000"/>
              </a:solidFill>
            </a:endParaRPr>
          </a:p>
        </p:txBody>
      </p:sp>
      <p:cxnSp>
        <p:nvCxnSpPr>
          <p:cNvPr id="83" name="Straight Connector 82"/>
          <p:cNvCxnSpPr/>
          <p:nvPr/>
        </p:nvCxnSpPr>
        <p:spPr>
          <a:xfrm flipV="1">
            <a:off x="2013037" y="2438365"/>
            <a:ext cx="794030" cy="60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3731019" y="2424976"/>
            <a:ext cx="767409" cy="133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425577" y="2424976"/>
            <a:ext cx="2488713" cy="194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4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circle(in)">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ppt_x"/>
                                          </p:val>
                                        </p:tav>
                                        <p:tav tm="100000">
                                          <p:val>
                                            <p:strVal val="#ppt_x"/>
                                          </p:val>
                                        </p:tav>
                                      </p:tavLst>
                                    </p:anim>
                                    <p:anim calcmode="lin" valueType="num">
                                      <p:cBhvr additive="base">
                                        <p:cTn id="53" dur="500" fill="hold"/>
                                        <p:tgtEl>
                                          <p:spTgt spid="33"/>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additive="base">
                                        <p:cTn id="68" dur="500" fill="hold"/>
                                        <p:tgtEl>
                                          <p:spTgt spid="37"/>
                                        </p:tgtEl>
                                        <p:attrNameLst>
                                          <p:attrName>ppt_x</p:attrName>
                                        </p:attrNameLst>
                                      </p:cBhvr>
                                      <p:tavLst>
                                        <p:tav tm="0">
                                          <p:val>
                                            <p:strVal val="#ppt_x"/>
                                          </p:val>
                                        </p:tav>
                                        <p:tav tm="100000">
                                          <p:val>
                                            <p:strVal val="#ppt_x"/>
                                          </p:val>
                                        </p:tav>
                                      </p:tavLst>
                                    </p:anim>
                                    <p:anim calcmode="lin" valueType="num">
                                      <p:cBhvr additive="base">
                                        <p:cTn id="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additive="base">
                                        <p:cTn id="74" dur="500" fill="hold"/>
                                        <p:tgtEl>
                                          <p:spTgt spid="43"/>
                                        </p:tgtEl>
                                        <p:attrNameLst>
                                          <p:attrName>ppt_x</p:attrName>
                                        </p:attrNameLst>
                                      </p:cBhvr>
                                      <p:tavLst>
                                        <p:tav tm="0">
                                          <p:val>
                                            <p:strVal val="#ppt_x"/>
                                          </p:val>
                                        </p:tav>
                                        <p:tav tm="100000">
                                          <p:val>
                                            <p:strVal val="#ppt_x"/>
                                          </p:val>
                                        </p:tav>
                                      </p:tavLst>
                                    </p:anim>
                                    <p:anim calcmode="lin" valueType="num">
                                      <p:cBhvr additive="base">
                                        <p:cTn id="75" dur="500" fill="hold"/>
                                        <p:tgtEl>
                                          <p:spTgt spid="43"/>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77"/>
                                        </p:tgtEl>
                                        <p:attrNameLst>
                                          <p:attrName>style.visibility</p:attrName>
                                        </p:attrNameLst>
                                      </p:cBhvr>
                                      <p:to>
                                        <p:strVal val="visible"/>
                                      </p:to>
                                    </p:set>
                                    <p:anim calcmode="lin" valueType="num">
                                      <p:cBhvr additive="base">
                                        <p:cTn id="78" dur="500" fill="hold"/>
                                        <p:tgtEl>
                                          <p:spTgt spid="77"/>
                                        </p:tgtEl>
                                        <p:attrNameLst>
                                          <p:attrName>ppt_x</p:attrName>
                                        </p:attrNameLst>
                                      </p:cBhvr>
                                      <p:tavLst>
                                        <p:tav tm="0">
                                          <p:val>
                                            <p:strVal val="#ppt_x"/>
                                          </p:val>
                                        </p:tav>
                                        <p:tav tm="100000">
                                          <p:val>
                                            <p:strVal val="#ppt_x"/>
                                          </p:val>
                                        </p:tav>
                                      </p:tavLst>
                                    </p:anim>
                                    <p:anim calcmode="lin" valueType="num">
                                      <p:cBhvr additive="base">
                                        <p:cTn id="79" dur="500" fill="hold"/>
                                        <p:tgtEl>
                                          <p:spTgt spid="77"/>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ppt_x"/>
                                          </p:val>
                                        </p:tav>
                                        <p:tav tm="100000">
                                          <p:val>
                                            <p:strVal val="#ppt_x"/>
                                          </p:val>
                                        </p:tav>
                                      </p:tavLst>
                                    </p:anim>
                                    <p:anim calcmode="lin" valueType="num">
                                      <p:cBhvr additive="base">
                                        <p:cTn id="83" dur="500" fill="hold"/>
                                        <p:tgtEl>
                                          <p:spTgt spid="56"/>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additive="base">
                                        <p:cTn id="86" dur="500" fill="hold"/>
                                        <p:tgtEl>
                                          <p:spTgt spid="53"/>
                                        </p:tgtEl>
                                        <p:attrNameLst>
                                          <p:attrName>ppt_x</p:attrName>
                                        </p:attrNameLst>
                                      </p:cBhvr>
                                      <p:tavLst>
                                        <p:tav tm="0">
                                          <p:val>
                                            <p:strVal val="#ppt_x"/>
                                          </p:val>
                                        </p:tav>
                                        <p:tav tm="100000">
                                          <p:val>
                                            <p:strVal val="#ppt_x"/>
                                          </p:val>
                                        </p:tav>
                                      </p:tavLst>
                                    </p:anim>
                                    <p:anim calcmode="lin" valueType="num">
                                      <p:cBhvr additive="base">
                                        <p:cTn id="87" dur="500" fill="hold"/>
                                        <p:tgtEl>
                                          <p:spTgt spid="53"/>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47"/>
                                        </p:tgtEl>
                                        <p:attrNameLst>
                                          <p:attrName>style.visibility</p:attrName>
                                        </p:attrNameLst>
                                      </p:cBhvr>
                                      <p:to>
                                        <p:strVal val="visible"/>
                                      </p:to>
                                    </p:set>
                                    <p:anim calcmode="lin" valueType="num">
                                      <p:cBhvr additive="base">
                                        <p:cTn id="90" dur="500" fill="hold"/>
                                        <p:tgtEl>
                                          <p:spTgt spid="47"/>
                                        </p:tgtEl>
                                        <p:attrNameLst>
                                          <p:attrName>ppt_x</p:attrName>
                                        </p:attrNameLst>
                                      </p:cBhvr>
                                      <p:tavLst>
                                        <p:tav tm="0">
                                          <p:val>
                                            <p:strVal val="#ppt_x"/>
                                          </p:val>
                                        </p:tav>
                                        <p:tav tm="100000">
                                          <p:val>
                                            <p:strVal val="#ppt_x"/>
                                          </p:val>
                                        </p:tav>
                                      </p:tavLst>
                                    </p:anim>
                                    <p:anim calcmode="lin" valueType="num">
                                      <p:cBhvr additive="base">
                                        <p:cTn id="91" dur="500" fill="hold"/>
                                        <p:tgtEl>
                                          <p:spTgt spid="47"/>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additive="base">
                                        <p:cTn id="94" dur="500" fill="hold"/>
                                        <p:tgtEl>
                                          <p:spTgt spid="50"/>
                                        </p:tgtEl>
                                        <p:attrNameLst>
                                          <p:attrName>ppt_x</p:attrName>
                                        </p:attrNameLst>
                                      </p:cBhvr>
                                      <p:tavLst>
                                        <p:tav tm="0">
                                          <p:val>
                                            <p:strVal val="#ppt_x"/>
                                          </p:val>
                                        </p:tav>
                                        <p:tav tm="100000">
                                          <p:val>
                                            <p:strVal val="#ppt_x"/>
                                          </p:val>
                                        </p:tav>
                                      </p:tavLst>
                                    </p:anim>
                                    <p:anim calcmode="lin" valueType="num">
                                      <p:cBhvr additive="base">
                                        <p:cTn id="95" dur="500" fill="hold"/>
                                        <p:tgtEl>
                                          <p:spTgt spid="50"/>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anim calcmode="lin" valueType="num">
                                      <p:cBhvr additive="base">
                                        <p:cTn id="98" dur="500" fill="hold"/>
                                        <p:tgtEl>
                                          <p:spTgt spid="40"/>
                                        </p:tgtEl>
                                        <p:attrNameLst>
                                          <p:attrName>ppt_x</p:attrName>
                                        </p:attrNameLst>
                                      </p:cBhvr>
                                      <p:tavLst>
                                        <p:tav tm="0">
                                          <p:val>
                                            <p:strVal val="#ppt_x"/>
                                          </p:val>
                                        </p:tav>
                                        <p:tav tm="100000">
                                          <p:val>
                                            <p:strVal val="#ppt_x"/>
                                          </p:val>
                                        </p:tav>
                                      </p:tavLst>
                                    </p:anim>
                                    <p:anim calcmode="lin" valueType="num">
                                      <p:cBhvr additive="base">
                                        <p:cTn id="9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3166" y="743800"/>
            <a:ext cx="1071373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t>
            </a:r>
            <a:r>
              <a:rPr lang="en-US" sz="3600" i="1">
                <a:solidFill>
                  <a:srgbClr val="0070C0"/>
                </a:solidFill>
              </a:rPr>
              <a:t>and circle the correct answers.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3" name="TextBox 2"/>
          <p:cNvSpPr txBox="1"/>
          <p:nvPr/>
        </p:nvSpPr>
        <p:spPr>
          <a:xfrm>
            <a:off x="105103" y="343690"/>
            <a:ext cx="206002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sp>
        <p:nvSpPr>
          <p:cNvPr id="4" name="TextBox 3"/>
          <p:cNvSpPr txBox="1"/>
          <p:nvPr/>
        </p:nvSpPr>
        <p:spPr>
          <a:xfrm>
            <a:off x="1027410" y="1602316"/>
            <a:ext cx="11711128" cy="5078313"/>
          </a:xfrm>
          <a:prstGeom prst="rect">
            <a:avLst/>
          </a:prstGeom>
          <a:noFill/>
        </p:spPr>
        <p:txBody>
          <a:bodyPr wrap="square" rtlCol="0">
            <a:spAutoFit/>
          </a:bodyPr>
          <a:lstStyle/>
          <a:p>
            <a:r>
              <a:rPr lang="en-US" sz="3600"/>
              <a:t>1. When should you say what kind of movie it is?</a:t>
            </a:r>
            <a:br>
              <a:rPr lang="en-US" sz="3600"/>
            </a:br>
            <a:r>
              <a:rPr lang="en-US" sz="3600"/>
              <a:t>     </a:t>
            </a:r>
            <a:r>
              <a:rPr lang="en-US" sz="3600" i="1"/>
              <a:t>at the start/in the middle</a:t>
            </a:r>
          </a:p>
          <a:p>
            <a:br>
              <a:rPr lang="en-US" sz="3600" i="1"/>
            </a:br>
            <a:r>
              <a:rPr lang="en-US" sz="3600"/>
              <a:t>2. What does the teacher say you shouldn’t tell?</a:t>
            </a:r>
            <a:br>
              <a:rPr lang="en-US" sz="3600"/>
            </a:br>
            <a:r>
              <a:rPr lang="en-US" sz="3600"/>
              <a:t>    </a:t>
            </a:r>
            <a:r>
              <a:rPr lang="en-US" sz="3600" i="1"/>
              <a:t>the ending/the surprise</a:t>
            </a:r>
          </a:p>
          <a:p>
            <a:br>
              <a:rPr lang="en-US" sz="3600" i="1"/>
            </a:br>
            <a:r>
              <a:rPr lang="en-US" sz="3600"/>
              <a:t>3. What else does the teacher say to write about?</a:t>
            </a:r>
            <a:br>
              <a:rPr lang="en-US" sz="3600"/>
            </a:br>
            <a:r>
              <a:rPr lang="en-US" sz="3600"/>
              <a:t>    </a:t>
            </a:r>
            <a:r>
              <a:rPr lang="en-US" sz="3600" i="1"/>
              <a:t>music and costumes/who would like the movie</a:t>
            </a:r>
            <a:r>
              <a:rPr lang="en-US" sz="3600"/>
              <a:t> </a:t>
            </a:r>
            <a:br>
              <a:rPr lang="en-US" sz="3600"/>
            </a:br>
            <a:endParaRPr lang="en-US" sz="3600"/>
          </a:p>
        </p:txBody>
      </p:sp>
      <p:pic>
        <p:nvPicPr>
          <p:cNvPr id="5" name="CD1-TRACK 34">
            <a:hlinkClick r:id="" action="ppaction://media"/>
          </p:cNvPr>
          <p:cNvPicPr>
            <a:picLocks noChangeAspect="1"/>
          </p:cNvPicPr>
          <p:nvPr>
            <a:audioFile r:link="rId1"/>
            <p:extLst>
              <p:ext uri="{DAA4B4D4-6D71-4841-9C94-3DE7FCFB9230}">
                <p14:media xmlns:p14="http://schemas.microsoft.com/office/powerpoint/2010/main" r:embed="rId2">
                  <p14:trim st="21888" end="8083.5625"/>
                </p14:media>
              </p:ext>
            </p:extLst>
          </p:nvPr>
        </p:nvPicPr>
        <p:blipFill>
          <a:blip r:embed="rId4"/>
          <a:stretch>
            <a:fillRect/>
          </a:stretch>
        </p:blipFill>
        <p:spPr>
          <a:xfrm>
            <a:off x="9481630" y="2172490"/>
            <a:ext cx="756745" cy="602241"/>
          </a:xfrm>
          <a:prstGeom prst="rect">
            <a:avLst/>
          </a:prstGeom>
        </p:spPr>
      </p:pic>
    </p:spTree>
    <p:extLst>
      <p:ext uri="{BB962C8B-B14F-4D97-AF65-F5344CB8AC3E}">
        <p14:creationId xmlns:p14="http://schemas.microsoft.com/office/powerpoint/2010/main" val="2031388034"/>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0172"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486" y="1413130"/>
            <a:ext cx="11711128" cy="5078313"/>
          </a:xfrm>
          <a:prstGeom prst="rect">
            <a:avLst/>
          </a:prstGeom>
          <a:noFill/>
        </p:spPr>
        <p:txBody>
          <a:bodyPr wrap="square" rtlCol="0">
            <a:spAutoFit/>
          </a:bodyPr>
          <a:lstStyle/>
          <a:p>
            <a:r>
              <a:rPr lang="en-US" sz="3600" dirty="0"/>
              <a:t>1. When should you say what kind of movie it is?</a:t>
            </a:r>
            <a:br>
              <a:rPr lang="en-US" sz="3600" dirty="0"/>
            </a:br>
            <a:r>
              <a:rPr lang="en-US" sz="3600" dirty="0"/>
              <a:t>     </a:t>
            </a:r>
            <a:r>
              <a:rPr lang="en-US" sz="3600" i="1" dirty="0"/>
              <a:t>at the start/in the middle</a:t>
            </a:r>
          </a:p>
          <a:p>
            <a:br>
              <a:rPr lang="en-US" sz="3600" i="1" dirty="0"/>
            </a:br>
            <a:r>
              <a:rPr lang="en-US" sz="3600" dirty="0"/>
              <a:t>2. What does the teacher say you shouldn’t tell?</a:t>
            </a:r>
            <a:br>
              <a:rPr lang="en-US" sz="3600" dirty="0"/>
            </a:br>
            <a:r>
              <a:rPr lang="en-US" sz="3600" dirty="0"/>
              <a:t>    </a:t>
            </a:r>
            <a:r>
              <a:rPr lang="en-US" sz="3600" i="1" dirty="0"/>
              <a:t>the ending/the surprise</a:t>
            </a:r>
          </a:p>
          <a:p>
            <a:br>
              <a:rPr lang="en-US" sz="3600" i="1" dirty="0"/>
            </a:br>
            <a:r>
              <a:rPr lang="en-US" sz="3600" dirty="0"/>
              <a:t>3. What else does the teacher say to write about?</a:t>
            </a:r>
            <a:br>
              <a:rPr lang="en-US" sz="3600" dirty="0"/>
            </a:br>
            <a:r>
              <a:rPr lang="en-US" sz="3600" dirty="0"/>
              <a:t>    </a:t>
            </a:r>
            <a:r>
              <a:rPr lang="en-US" sz="3600" i="1" dirty="0"/>
              <a:t>music and costumes/who would like the movie</a:t>
            </a:r>
            <a:r>
              <a:rPr lang="en-US" sz="3600" dirty="0"/>
              <a:t> </a:t>
            </a:r>
            <a:br>
              <a:rPr lang="en-US" sz="3600" dirty="0"/>
            </a:br>
            <a:endParaRPr lang="en-US" sz="3600" dirty="0"/>
          </a:p>
        </p:txBody>
      </p:sp>
      <p:sp>
        <p:nvSpPr>
          <p:cNvPr id="4" name="Oval 3"/>
          <p:cNvSpPr/>
          <p:nvPr/>
        </p:nvSpPr>
        <p:spPr>
          <a:xfrm>
            <a:off x="1135117" y="2007476"/>
            <a:ext cx="2165131"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03737" y="3657600"/>
            <a:ext cx="2165131" cy="620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81904" y="5171089"/>
            <a:ext cx="4750676" cy="903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5103" y="343690"/>
            <a:ext cx="206002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sp>
        <p:nvSpPr>
          <p:cNvPr id="8" name="Rectangle 7"/>
          <p:cNvSpPr/>
          <p:nvPr/>
        </p:nvSpPr>
        <p:spPr>
          <a:xfrm>
            <a:off x="2217683" y="643786"/>
            <a:ext cx="979564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pic>
        <p:nvPicPr>
          <p:cNvPr id="10" name="CD1-TRACK 34">
            <a:hlinkClick r:id="" action="ppaction://media"/>
            <a:extLst>
              <a:ext uri="{FF2B5EF4-FFF2-40B4-BE49-F238E27FC236}">
                <a16:creationId xmlns:a16="http://schemas.microsoft.com/office/drawing/2014/main" id="{910CB55F-56C3-4762-921E-7050769B1AC5}"/>
              </a:ext>
            </a:extLst>
          </p:cNvPr>
          <p:cNvPicPr>
            <a:picLocks noChangeAspect="1"/>
          </p:cNvPicPr>
          <p:nvPr>
            <a:audioFile r:link="rId1"/>
            <p:extLst>
              <p:ext uri="{DAA4B4D4-6D71-4841-9C94-3DE7FCFB9230}">
                <p14:media xmlns:p14="http://schemas.microsoft.com/office/powerpoint/2010/main" r:embed="rId2">
                  <p14:trim st="21888" end="8083.5625"/>
                </p14:media>
              </p:ext>
            </p:extLst>
          </p:nvPr>
        </p:nvPicPr>
        <p:blipFill>
          <a:blip r:embed="rId4"/>
          <a:stretch>
            <a:fillRect/>
          </a:stretch>
        </p:blipFill>
        <p:spPr>
          <a:xfrm>
            <a:off x="9481630" y="2172490"/>
            <a:ext cx="756745" cy="602241"/>
          </a:xfrm>
          <a:prstGeom prst="rect">
            <a:avLst/>
          </a:prstGeom>
        </p:spPr>
      </p:pic>
    </p:spTree>
    <p:extLst>
      <p:ext uri="{BB962C8B-B14F-4D97-AF65-F5344CB8AC3E}">
        <p14:creationId xmlns:p14="http://schemas.microsoft.com/office/powerpoint/2010/main" val="46752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0172" fill="hold"/>
                                        <p:tgtEl>
                                          <p:spTgt spid="10"/>
                                        </p:tgtEl>
                                      </p:cBhvr>
                                    </p:cmd>
                                  </p:childTnLst>
                                </p:cTn>
                              </p:par>
                            </p:childTnLst>
                          </p:cTn>
                        </p:par>
                      </p:childTnLst>
                    </p:cTn>
                  </p:par>
                </p:childTnLst>
              </p:cTn>
              <p:nextCondLst>
                <p:cond evt="onClick" delay="0">
                  <p:tgtEl>
                    <p:spTgt spid="10"/>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35DAC2-E5A9-4B47-8F0D-691C56320F4B}"/>
              </a:ext>
            </a:extLst>
          </p:cNvPr>
          <p:cNvSpPr/>
          <p:nvPr/>
        </p:nvSpPr>
        <p:spPr>
          <a:xfrm>
            <a:off x="2144110" y="693656"/>
            <a:ext cx="98481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3" name="TextBox 2"/>
          <p:cNvSpPr txBox="1"/>
          <p:nvPr/>
        </p:nvSpPr>
        <p:spPr>
          <a:xfrm>
            <a:off x="84082" y="459304"/>
            <a:ext cx="206002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sp>
        <p:nvSpPr>
          <p:cNvPr id="5" name="TextBox 4"/>
          <p:cNvSpPr txBox="1"/>
          <p:nvPr/>
        </p:nvSpPr>
        <p:spPr>
          <a:xfrm>
            <a:off x="346841" y="2609685"/>
            <a:ext cx="5549462" cy="1815882"/>
          </a:xfrm>
          <a:prstGeom prst="rect">
            <a:avLst/>
          </a:prstGeom>
          <a:noFill/>
        </p:spPr>
        <p:txBody>
          <a:bodyPr wrap="square" rtlCol="0">
            <a:spAutoFit/>
          </a:bodyPr>
          <a:lstStyle/>
          <a:p>
            <a:r>
              <a:rPr lang="en-US" sz="2800" b="1"/>
              <a:t>1. When should you say what kind of movie it is?</a:t>
            </a:r>
            <a:br>
              <a:rPr lang="en-US" sz="2800" b="1"/>
            </a:br>
            <a:r>
              <a:rPr lang="en-US" sz="2800" b="1" i="1"/>
              <a:t>at the start/in the middle</a:t>
            </a:r>
          </a:p>
          <a:p>
            <a:endParaRPr lang="en-US" sz="2800" b="1"/>
          </a:p>
        </p:txBody>
      </p:sp>
      <p:sp>
        <p:nvSpPr>
          <p:cNvPr id="6" name="TextBox 5"/>
          <p:cNvSpPr txBox="1"/>
          <p:nvPr/>
        </p:nvSpPr>
        <p:spPr>
          <a:xfrm>
            <a:off x="394460" y="5042118"/>
            <a:ext cx="5591503" cy="1815882"/>
          </a:xfrm>
          <a:prstGeom prst="rect">
            <a:avLst/>
          </a:prstGeom>
          <a:noFill/>
        </p:spPr>
        <p:txBody>
          <a:bodyPr wrap="square" rtlCol="0">
            <a:spAutoFit/>
          </a:bodyPr>
          <a:lstStyle/>
          <a:p>
            <a:r>
              <a:rPr lang="en-US" sz="2800" b="1"/>
              <a:t>2. What does the teacher say you shouldn’t tell?</a:t>
            </a:r>
            <a:br>
              <a:rPr lang="en-US" sz="2800" b="1"/>
            </a:br>
            <a:r>
              <a:rPr lang="en-US" sz="2800" b="1" i="1"/>
              <a:t>the ending/the surprise</a:t>
            </a:r>
          </a:p>
          <a:p>
            <a:endParaRPr lang="en-US" sz="2800" b="1"/>
          </a:p>
        </p:txBody>
      </p:sp>
      <p:sp>
        <p:nvSpPr>
          <p:cNvPr id="8" name="TextBox 7"/>
          <p:cNvSpPr txBox="1"/>
          <p:nvPr/>
        </p:nvSpPr>
        <p:spPr>
          <a:xfrm>
            <a:off x="6096000" y="3156894"/>
            <a:ext cx="5791200" cy="1815882"/>
          </a:xfrm>
          <a:prstGeom prst="rect">
            <a:avLst/>
          </a:prstGeom>
          <a:noFill/>
        </p:spPr>
        <p:txBody>
          <a:bodyPr wrap="square" rtlCol="0">
            <a:spAutoFit/>
          </a:bodyPr>
          <a:lstStyle/>
          <a:p>
            <a:r>
              <a:rPr lang="en-US" sz="2800" b="1" dirty="0"/>
              <a:t>3. What else does the teacher say to write about?</a:t>
            </a:r>
            <a:endParaRPr lang="vi-VN" sz="2800" b="1" dirty="0"/>
          </a:p>
          <a:p>
            <a:r>
              <a:rPr lang="en-US" sz="2800" b="1" i="1" dirty="0"/>
              <a:t>music and costumes</a:t>
            </a:r>
            <a:r>
              <a:rPr lang="vi-VN" sz="2800" b="1" i="1" dirty="0"/>
              <a:t> </a:t>
            </a:r>
            <a:r>
              <a:rPr lang="en-US" sz="2800" b="1" i="1" dirty="0"/>
              <a:t>/</a:t>
            </a:r>
            <a:endParaRPr lang="vi-VN" sz="2800" b="1" i="1" dirty="0"/>
          </a:p>
          <a:p>
            <a:r>
              <a:rPr lang="en-US" sz="2800" b="1" i="1" dirty="0"/>
              <a:t>who would like the movie</a:t>
            </a:r>
            <a:endParaRPr lang="en-US" sz="2800" b="1" dirty="0"/>
          </a:p>
        </p:txBody>
      </p:sp>
      <p:sp>
        <p:nvSpPr>
          <p:cNvPr id="9" name="Oval 8"/>
          <p:cNvSpPr/>
          <p:nvPr/>
        </p:nvSpPr>
        <p:spPr>
          <a:xfrm>
            <a:off x="346841" y="3469086"/>
            <a:ext cx="1797269" cy="634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57350" y="5865783"/>
            <a:ext cx="1786760" cy="620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6000" y="4377515"/>
            <a:ext cx="4088524" cy="6373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35DAC2-E5A9-4B47-8F0D-691C56320F4B}"/>
              </a:ext>
            </a:extLst>
          </p:cNvPr>
          <p:cNvSpPr/>
          <p:nvPr/>
        </p:nvSpPr>
        <p:spPr>
          <a:xfrm>
            <a:off x="404971" y="1608225"/>
            <a:ext cx="5627967"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First, start with the movie</a:t>
            </a:r>
            <a:r>
              <a:rPr lang="vi-VN" sz="2800" i="1" dirty="0"/>
              <a:t> </a:t>
            </a:r>
            <a:r>
              <a:rPr lang="en-US" sz="2800" i="1" dirty="0"/>
              <a:t>name, and what type of movie it is.</a:t>
            </a:r>
            <a:r>
              <a:rPr lang="en-US" sz="2800" dirty="0"/>
              <a:t> </a:t>
            </a:r>
            <a:endParaRPr lang="en-US" sz="2800" b="1" i="1" dirty="0">
              <a:solidFill>
                <a:srgbClr val="0070C0"/>
              </a:solidFill>
              <a:highlight>
                <a:srgbClr val="FFFF00"/>
              </a:highlight>
            </a:endParaRPr>
          </a:p>
        </p:txBody>
      </p:sp>
      <p:sp>
        <p:nvSpPr>
          <p:cNvPr id="14" name="Rectangle 13"/>
          <p:cNvSpPr/>
          <p:nvPr/>
        </p:nvSpPr>
        <p:spPr>
          <a:xfrm>
            <a:off x="3048000" y="2967335"/>
            <a:ext cx="6096000" cy="646331"/>
          </a:xfrm>
          <a:prstGeom prst="rect">
            <a:avLst/>
          </a:prstGeom>
        </p:spPr>
        <p:txBody>
          <a:bodyPr>
            <a:spAutoFit/>
          </a:bodyPr>
          <a:lstStyle/>
          <a:p>
            <a:br>
              <a:rPr lang="en-US"/>
            </a:br>
            <a:endParaRPr lang="en-US"/>
          </a:p>
        </p:txBody>
      </p:sp>
      <p:sp>
        <p:nvSpPr>
          <p:cNvPr id="15" name="Rectangle 14">
            <a:extLst>
              <a:ext uri="{FF2B5EF4-FFF2-40B4-BE49-F238E27FC236}">
                <a16:creationId xmlns:a16="http://schemas.microsoft.com/office/drawing/2014/main" id="{F635DAC2-E5A9-4B47-8F0D-691C56320F4B}"/>
              </a:ext>
            </a:extLst>
          </p:cNvPr>
          <p:cNvSpPr/>
          <p:nvPr/>
        </p:nvSpPr>
        <p:spPr>
          <a:xfrm>
            <a:off x="6096000" y="1608225"/>
            <a:ext cx="5627967" cy="13849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0000"/>
                </a:solidFill>
                <a:latin typeface="+mj-lt"/>
              </a:rPr>
              <a:t>At the end, you should give your overall feelings and who would enjoy the movie.</a:t>
            </a:r>
            <a:endParaRPr lang="en-US" sz="2800" b="1" i="1" dirty="0">
              <a:solidFill>
                <a:srgbClr val="0070C0"/>
              </a:solidFill>
              <a:highlight>
                <a:srgbClr val="FFFF00"/>
              </a:highlight>
              <a:latin typeface="+mj-lt"/>
            </a:endParaRPr>
          </a:p>
        </p:txBody>
      </p:sp>
      <p:sp>
        <p:nvSpPr>
          <p:cNvPr id="16" name="Rectangle 15">
            <a:extLst>
              <a:ext uri="{FF2B5EF4-FFF2-40B4-BE49-F238E27FC236}">
                <a16:creationId xmlns:a16="http://schemas.microsoft.com/office/drawing/2014/main" id="{F635DAC2-E5A9-4B47-8F0D-691C56320F4B}"/>
              </a:ext>
            </a:extLst>
          </p:cNvPr>
          <p:cNvSpPr/>
          <p:nvPr/>
        </p:nvSpPr>
        <p:spPr>
          <a:xfrm>
            <a:off x="346841" y="4134567"/>
            <a:ext cx="5627967"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Say what the movie is about, but don’t tell the ending.</a:t>
            </a:r>
            <a:r>
              <a:rPr lang="en-US" sz="2800" dirty="0"/>
              <a:t> </a:t>
            </a:r>
            <a:endParaRPr lang="en-US" sz="2800" b="1" i="1" dirty="0">
              <a:solidFill>
                <a:srgbClr val="0070C0"/>
              </a:solidFill>
              <a:highlight>
                <a:srgbClr val="FFFF00"/>
              </a:highlight>
            </a:endParaRPr>
          </a:p>
        </p:txBody>
      </p:sp>
      <p:pic>
        <p:nvPicPr>
          <p:cNvPr id="18" name="CD1-TRACK 34">
            <a:hlinkClick r:id="" action="ppaction://media"/>
            <a:extLst>
              <a:ext uri="{FF2B5EF4-FFF2-40B4-BE49-F238E27FC236}">
                <a16:creationId xmlns:a16="http://schemas.microsoft.com/office/drawing/2014/main" id="{A3BF1DAF-AC9F-47B7-8D49-5FC20D877465}"/>
              </a:ext>
            </a:extLst>
          </p:cNvPr>
          <p:cNvPicPr>
            <a:picLocks noChangeAspect="1"/>
          </p:cNvPicPr>
          <p:nvPr>
            <a:audioFile r:link="rId1"/>
            <p:extLst>
              <p:ext uri="{DAA4B4D4-6D71-4841-9C94-3DE7FCFB9230}">
                <p14:media xmlns:p14="http://schemas.microsoft.com/office/powerpoint/2010/main" r:embed="rId2">
                  <p14:trim st="21888" end="8083.5625"/>
                </p14:media>
              </p:ext>
            </p:extLst>
          </p:nvPr>
        </p:nvPicPr>
        <p:blipFill>
          <a:blip r:embed="rId4"/>
          <a:stretch>
            <a:fillRect/>
          </a:stretch>
        </p:blipFill>
        <p:spPr>
          <a:xfrm>
            <a:off x="10358323" y="973673"/>
            <a:ext cx="756745" cy="602241"/>
          </a:xfrm>
          <a:prstGeom prst="rect">
            <a:avLst/>
          </a:prstGeom>
        </p:spPr>
      </p:pic>
    </p:spTree>
    <p:extLst>
      <p:ext uri="{BB962C8B-B14F-4D97-AF65-F5344CB8AC3E}">
        <p14:creationId xmlns:p14="http://schemas.microsoft.com/office/powerpoint/2010/main" val="3167081682"/>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785864" y="2555632"/>
            <a:ext cx="7009944" cy="1202626"/>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Talk about a movie you like. </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extLst>
      <p:ext uri="{BB962C8B-B14F-4D97-AF65-F5344CB8AC3E}">
        <p14:creationId xmlns:p14="http://schemas.microsoft.com/office/powerpoint/2010/main" val="3287130769"/>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903" y="484247"/>
            <a:ext cx="11663264" cy="5509200"/>
          </a:xfrm>
          <a:prstGeom prst="rect">
            <a:avLst/>
          </a:prstGeom>
        </p:spPr>
        <p:txBody>
          <a:bodyPr wrap="square">
            <a:spAutoFit/>
          </a:bodyPr>
          <a:lstStyle/>
          <a:p>
            <a:r>
              <a:rPr lang="en-US" sz="3200" b="1" i="1" dirty="0">
                <a:latin typeface="+mj-lt"/>
              </a:rPr>
              <a:t>Track 34</a:t>
            </a:r>
          </a:p>
          <a:p>
            <a:r>
              <a:rPr lang="en-US" sz="3200" i="1" dirty="0">
                <a:latin typeface="+mj-lt"/>
              </a:rPr>
              <a:t>Teacher: OK, class, today we are going to write about movies we like. First, start with the movie name, and what type of movie it is. Next, write about the main character or </a:t>
            </a:r>
            <a:r>
              <a:rPr lang="en-US" sz="3200" dirty="0">
                <a:solidFill>
                  <a:srgbClr val="FF0000"/>
                </a:solidFill>
                <a:latin typeface="+mj-lt"/>
              </a:rPr>
              <a:t>star</a:t>
            </a:r>
            <a:r>
              <a:rPr lang="en-US" sz="3200" dirty="0">
                <a:latin typeface="+mj-lt"/>
              </a:rPr>
              <a:t> </a:t>
            </a:r>
            <a:r>
              <a:rPr lang="en-US" sz="3200" i="1" dirty="0">
                <a:latin typeface="+mj-lt"/>
              </a:rPr>
              <a:t>of the movie. For example, the star is Brad Pitt. After that, write where the movie takes place. This is </a:t>
            </a:r>
            <a:r>
              <a:rPr lang="en-US" sz="3200" dirty="0">
                <a:solidFill>
                  <a:srgbClr val="FF0000"/>
                </a:solidFill>
                <a:latin typeface="+mj-lt"/>
              </a:rPr>
              <a:t>the setting</a:t>
            </a:r>
            <a:r>
              <a:rPr lang="en-US" sz="3200" i="1" dirty="0">
                <a:latin typeface="+mj-lt"/>
              </a:rPr>
              <a:t>. For example, you can say, the movie is set in America. After that, tell the main parts of the story. This is called </a:t>
            </a:r>
            <a:r>
              <a:rPr lang="en-US" sz="3200" dirty="0">
                <a:solidFill>
                  <a:srgbClr val="FF0000"/>
                </a:solidFill>
                <a:latin typeface="+mj-lt"/>
              </a:rPr>
              <a:t>the plot</a:t>
            </a:r>
            <a:r>
              <a:rPr lang="en-US" sz="3200" i="1" dirty="0">
                <a:latin typeface="+mj-lt"/>
              </a:rPr>
              <a:t>. Say what the movie is about, but don’t tell the ending. Then, you should describe some good or bad parts of the movie. At the end, you should give your overall feelings and who would enjoy the movie. This is called </a:t>
            </a:r>
            <a:r>
              <a:rPr lang="en-US" sz="3200" dirty="0">
                <a:solidFill>
                  <a:srgbClr val="FF0000"/>
                </a:solidFill>
                <a:latin typeface="+mj-lt"/>
              </a:rPr>
              <a:t>the conclusion</a:t>
            </a:r>
            <a:r>
              <a:rPr lang="en-US" sz="3200" i="1" dirty="0">
                <a:latin typeface="+mj-lt"/>
              </a:rPr>
              <a:t>.</a:t>
            </a:r>
            <a:endParaRPr lang="en-US" sz="3200" dirty="0">
              <a:latin typeface="+mj-lt"/>
            </a:endParaRPr>
          </a:p>
        </p:txBody>
      </p:sp>
      <p:sp>
        <p:nvSpPr>
          <p:cNvPr id="3" name="TextBox 2"/>
          <p:cNvSpPr txBox="1"/>
          <p:nvPr/>
        </p:nvSpPr>
        <p:spPr>
          <a:xfrm>
            <a:off x="335902" y="492633"/>
            <a:ext cx="1520889"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Scripts</a:t>
            </a:r>
          </a:p>
        </p:txBody>
      </p:sp>
    </p:spTree>
    <p:extLst>
      <p:ext uri="{BB962C8B-B14F-4D97-AF65-F5344CB8AC3E}">
        <p14:creationId xmlns:p14="http://schemas.microsoft.com/office/powerpoint/2010/main" val="346168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pic>
        <p:nvPicPr>
          <p:cNvPr id="6" name="Picture 5" descr="A picture containing person, indoor&#10;&#10;Description automatically generated">
            <a:extLst>
              <a:ext uri="{FF2B5EF4-FFF2-40B4-BE49-F238E27FC236}">
                <a16:creationId xmlns:a16="http://schemas.microsoft.com/office/drawing/2014/main" id="{55B06DA7-6B99-5EC9-FAB4-9DA73EEC9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573" y="340242"/>
            <a:ext cx="8875427" cy="6092456"/>
          </a:xfrm>
          <a:prstGeom prst="rect">
            <a:avLst/>
          </a:prstGeom>
        </p:spPr>
      </p:pic>
      <p:sp>
        <p:nvSpPr>
          <p:cNvPr id="4" name="Oval Callout 3"/>
          <p:cNvSpPr/>
          <p:nvPr/>
        </p:nvSpPr>
        <p:spPr>
          <a:xfrm>
            <a:off x="2859201" y="340242"/>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spTree>
    <p:extLst>
      <p:ext uri="{BB962C8B-B14F-4D97-AF65-F5344CB8AC3E}">
        <p14:creationId xmlns:p14="http://schemas.microsoft.com/office/powerpoint/2010/main" val="3540427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5" name="Rectangle 4"/>
          <p:cNvSpPr/>
          <p:nvPr/>
        </p:nvSpPr>
        <p:spPr>
          <a:xfrm>
            <a:off x="2037096" y="405640"/>
            <a:ext cx="9923676"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instruction quickly. Underline the key words. What are we going to do? </a:t>
            </a:r>
          </a:p>
          <a:p>
            <a:r>
              <a:rPr lang="en-US" sz="3200" i="1" dirty="0">
                <a:solidFill>
                  <a:srgbClr val="FF0000"/>
                </a:solidFill>
              </a:rPr>
              <a:t>Read and choose </a:t>
            </a:r>
            <a:r>
              <a:rPr lang="en-US" sz="3200" i="1">
                <a:solidFill>
                  <a:srgbClr val="FF0000"/>
                </a:solidFill>
              </a:rPr>
              <a:t>the best </a:t>
            </a:r>
            <a:r>
              <a:rPr lang="en-US" sz="3200" i="1" dirty="0">
                <a:solidFill>
                  <a:srgbClr val="FF0000"/>
                </a:solidFill>
              </a:rPr>
              <a:t>title.</a:t>
            </a:r>
          </a:p>
        </p:txBody>
      </p:sp>
      <p:pic>
        <p:nvPicPr>
          <p:cNvPr id="6" name="Picture 5"/>
          <p:cNvPicPr>
            <a:picLocks noChangeAspect="1"/>
          </p:cNvPicPr>
          <p:nvPr/>
        </p:nvPicPr>
        <p:blipFill>
          <a:blip r:embed="rId2"/>
          <a:stretch>
            <a:fillRect/>
          </a:stretch>
        </p:blipFill>
        <p:spPr>
          <a:xfrm>
            <a:off x="882869" y="2774731"/>
            <a:ext cx="10016359" cy="1608083"/>
          </a:xfrm>
          <a:prstGeom prst="rect">
            <a:avLst/>
          </a:prstGeom>
        </p:spPr>
      </p:pic>
      <p:cxnSp>
        <p:nvCxnSpPr>
          <p:cNvPr id="7" name="Straight Connector 6"/>
          <p:cNvCxnSpPr/>
          <p:nvPr/>
        </p:nvCxnSpPr>
        <p:spPr>
          <a:xfrm flipV="1">
            <a:off x="3931218" y="3418178"/>
            <a:ext cx="577720" cy="108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76007" y="3436648"/>
            <a:ext cx="731424" cy="5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8688774" y="3455197"/>
            <a:ext cx="517085" cy="87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278247" y="3472588"/>
            <a:ext cx="469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56242" y="3841683"/>
            <a:ext cx="333832" cy="5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7179485" y="3870198"/>
            <a:ext cx="6460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57350" y="3870198"/>
            <a:ext cx="731424" cy="5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923158" y="4346055"/>
            <a:ext cx="1600732" cy="83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8652579" y="4346055"/>
            <a:ext cx="5894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9382156" y="4351696"/>
            <a:ext cx="718774" cy="26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heel(1)">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ppt_x"/>
                                          </p:val>
                                        </p:tav>
                                        <p:tav tm="100000">
                                          <p:val>
                                            <p:strVal val="#ppt_x"/>
                                          </p:val>
                                        </p:tav>
                                      </p:tavLst>
                                    </p:anim>
                                    <p:anim calcmode="lin" valueType="num">
                                      <p:cBhvr additive="base">
                                        <p:cTn id="6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7347" y="533872"/>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2489671" y="1538456"/>
            <a:ext cx="1920785" cy="570039"/>
          </a:xfrm>
          <a:prstGeom prst="rect">
            <a:avLst/>
          </a:prstGeom>
        </p:spPr>
      </p:pic>
      <p:sp>
        <p:nvSpPr>
          <p:cNvPr id="11" name="Round Diagonal Corner Rectangle 10"/>
          <p:cNvSpPr/>
          <p:nvPr/>
        </p:nvSpPr>
        <p:spPr>
          <a:xfrm>
            <a:off x="2344597" y="4846747"/>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46990" y="2348702"/>
            <a:ext cx="3973849" cy="81057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07036" y="3429000"/>
            <a:ext cx="4053756" cy="826527"/>
          </a:xfrm>
          <a:prstGeom prst="rect">
            <a:avLst/>
          </a:prstGeom>
        </p:spPr>
      </p:pic>
      <p:pic>
        <p:nvPicPr>
          <p:cNvPr id="7" name="Picture 6"/>
          <p:cNvPicPr>
            <a:picLocks noChangeAspect="1"/>
          </p:cNvPicPr>
          <p:nvPr/>
        </p:nvPicPr>
        <p:blipFill>
          <a:blip r:embed="rId5"/>
          <a:stretch>
            <a:fillRect/>
          </a:stretch>
        </p:blipFill>
        <p:spPr>
          <a:xfrm>
            <a:off x="7317107"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8741" y="1759852"/>
            <a:ext cx="9117725" cy="4381725"/>
          </a:xfrm>
          <a:prstGeom prst="rect">
            <a:avLst/>
          </a:prstGeom>
        </p:spPr>
      </p:pic>
      <p:sp>
        <p:nvSpPr>
          <p:cNvPr id="3" name="Rectangle 2"/>
          <p:cNvSpPr/>
          <p:nvPr/>
        </p:nvSpPr>
        <p:spPr>
          <a:xfrm>
            <a:off x="2148866" y="549533"/>
            <a:ext cx="9948541" cy="61555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Look at the topic sentence and guess. </a:t>
            </a:r>
          </a:p>
        </p:txBody>
      </p:sp>
      <p:cxnSp>
        <p:nvCxnSpPr>
          <p:cNvPr id="4" name="Straight Connector 3"/>
          <p:cNvCxnSpPr/>
          <p:nvPr/>
        </p:nvCxnSpPr>
        <p:spPr>
          <a:xfrm>
            <a:off x="2148866" y="2137594"/>
            <a:ext cx="7394525" cy="269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51243" y="2448911"/>
            <a:ext cx="2055269"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9202" y="512746"/>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Tree>
    <p:extLst>
      <p:ext uri="{BB962C8B-B14F-4D97-AF65-F5344CB8AC3E}">
        <p14:creationId xmlns:p14="http://schemas.microsoft.com/office/powerpoint/2010/main" val="38169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9443" y="241737"/>
            <a:ext cx="9927771"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Skim the text. Underline the key words/phrases. Choose the best title. </a:t>
            </a:r>
          </a:p>
        </p:txBody>
      </p:sp>
      <p:sp>
        <p:nvSpPr>
          <p:cNvPr id="3" name="TextBox 2"/>
          <p:cNvSpPr txBox="1"/>
          <p:nvPr/>
        </p:nvSpPr>
        <p:spPr>
          <a:xfrm>
            <a:off x="178676" y="520262"/>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pic>
        <p:nvPicPr>
          <p:cNvPr id="4" name="Picture 3"/>
          <p:cNvPicPr>
            <a:picLocks noChangeAspect="1"/>
          </p:cNvPicPr>
          <p:nvPr/>
        </p:nvPicPr>
        <p:blipFill>
          <a:blip r:embed="rId2"/>
          <a:stretch>
            <a:fillRect/>
          </a:stretch>
        </p:blipFill>
        <p:spPr>
          <a:xfrm>
            <a:off x="1513490" y="1965430"/>
            <a:ext cx="9175531" cy="4489670"/>
          </a:xfrm>
          <a:prstGeom prst="rect">
            <a:avLst/>
          </a:prstGeom>
        </p:spPr>
      </p:pic>
      <p:cxnSp>
        <p:nvCxnSpPr>
          <p:cNvPr id="5" name="Straight Connector 4"/>
          <p:cNvCxnSpPr/>
          <p:nvPr/>
        </p:nvCxnSpPr>
        <p:spPr>
          <a:xfrm>
            <a:off x="4288220" y="2680136"/>
            <a:ext cx="3836276" cy="2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19555" y="3025719"/>
            <a:ext cx="1829300" cy="12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229350" y="3488180"/>
            <a:ext cx="2133850" cy="22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1886106" y="3804745"/>
            <a:ext cx="28540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739031" y="4142784"/>
            <a:ext cx="24256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432158" y="5280724"/>
            <a:ext cx="25789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886106" y="5570483"/>
            <a:ext cx="1004239" cy="210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1886106" y="6369269"/>
            <a:ext cx="29836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119443" y="1333652"/>
            <a:ext cx="8650013" cy="553998"/>
          </a:xfrm>
          <a:prstGeom prst="rect">
            <a:avLst/>
          </a:prstGeom>
          <a:noFill/>
        </p:spPr>
        <p:txBody>
          <a:bodyPr wrap="square" rtlCol="0">
            <a:spAutoFit/>
          </a:bodyPr>
          <a:lstStyle/>
          <a:p>
            <a:r>
              <a:rPr lang="en-US" sz="3000" b="1">
                <a:solidFill>
                  <a:srgbClr val="FF0000"/>
                </a:solidFill>
              </a:rPr>
              <a:t>1. </a:t>
            </a:r>
            <a:r>
              <a:rPr lang="en-US" sz="3000" b="1" i="1">
                <a:solidFill>
                  <a:srgbClr val="FF0000"/>
                </a:solidFill>
              </a:rPr>
              <a:t>The Dark Knight </a:t>
            </a:r>
            <a:r>
              <a:rPr lang="en-US" sz="3000" b="1">
                <a:solidFill>
                  <a:srgbClr val="FF0000"/>
                </a:solidFill>
              </a:rPr>
              <a:t>– an action-packed crime drama </a:t>
            </a:r>
          </a:p>
        </p:txBody>
      </p:sp>
    </p:spTree>
    <p:extLst>
      <p:ext uri="{BB962C8B-B14F-4D97-AF65-F5344CB8AC3E}">
        <p14:creationId xmlns:p14="http://schemas.microsoft.com/office/powerpoint/2010/main" val="593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5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5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7096" y="405640"/>
            <a:ext cx="9923676"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instruction quickly. Underline the key words. What are we going to do</a:t>
            </a:r>
            <a:r>
              <a:rPr lang="en-US" sz="3200" i="1">
                <a:solidFill>
                  <a:srgbClr val="0070C0"/>
                </a:solidFill>
              </a:rPr>
              <a:t>? </a:t>
            </a:r>
          </a:p>
          <a:p>
            <a:r>
              <a:rPr lang="en-US" sz="3200" i="1">
                <a:solidFill>
                  <a:srgbClr val="FF0000"/>
                </a:solidFill>
              </a:rPr>
              <a:t>Read and fill in the blanks.</a:t>
            </a:r>
            <a:endParaRPr lang="en-US" sz="3200" i="1" dirty="0">
              <a:solidFill>
                <a:srgbClr val="FF0000"/>
              </a:solidFill>
            </a:endParaRPr>
          </a:p>
        </p:txBody>
      </p:sp>
      <p:sp>
        <p:nvSpPr>
          <p:cNvPr id="3" name="TextBox 2"/>
          <p:cNvSpPr txBox="1"/>
          <p:nvPr/>
        </p:nvSpPr>
        <p:spPr>
          <a:xfrm>
            <a:off x="205274" y="489899"/>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reading</a:t>
            </a:r>
          </a:p>
        </p:txBody>
      </p:sp>
      <p:pic>
        <p:nvPicPr>
          <p:cNvPr id="4" name="Picture 3"/>
          <p:cNvPicPr>
            <a:picLocks noChangeAspect="1"/>
          </p:cNvPicPr>
          <p:nvPr/>
        </p:nvPicPr>
        <p:blipFill>
          <a:blip r:embed="rId2"/>
          <a:stretch>
            <a:fillRect/>
          </a:stretch>
        </p:blipFill>
        <p:spPr>
          <a:xfrm>
            <a:off x="250327" y="2317101"/>
            <a:ext cx="11941673" cy="3449217"/>
          </a:xfrm>
          <a:prstGeom prst="rect">
            <a:avLst/>
          </a:prstGeom>
        </p:spPr>
      </p:pic>
      <p:cxnSp>
        <p:nvCxnSpPr>
          <p:cNvPr id="5" name="Straight Connector 4"/>
          <p:cNvCxnSpPr>
            <a:cxnSpLocks/>
          </p:cNvCxnSpPr>
          <p:nvPr/>
        </p:nvCxnSpPr>
        <p:spPr>
          <a:xfrm>
            <a:off x="4414475" y="2922038"/>
            <a:ext cx="10506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1626208" y="2900160"/>
            <a:ext cx="691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9179" y="2922038"/>
            <a:ext cx="3678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0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2776" y="489899"/>
            <a:ext cx="8649477" cy="11387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Read the sentences. Underline the key words. Scan the text and answer the questions. </a:t>
            </a:r>
          </a:p>
        </p:txBody>
      </p:sp>
      <p:sp>
        <p:nvSpPr>
          <p:cNvPr id="3" name="TextBox 2"/>
          <p:cNvSpPr txBox="1"/>
          <p:nvPr/>
        </p:nvSpPr>
        <p:spPr>
          <a:xfrm>
            <a:off x="205274" y="489899"/>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reading</a:t>
            </a:r>
          </a:p>
        </p:txBody>
      </p:sp>
      <p:pic>
        <p:nvPicPr>
          <p:cNvPr id="5" name="Picture 4"/>
          <p:cNvPicPr>
            <a:picLocks noChangeAspect="1"/>
          </p:cNvPicPr>
          <p:nvPr/>
        </p:nvPicPr>
        <p:blipFill>
          <a:blip r:embed="rId2"/>
          <a:stretch>
            <a:fillRect/>
          </a:stretch>
        </p:blipFill>
        <p:spPr>
          <a:xfrm>
            <a:off x="229487" y="2165131"/>
            <a:ext cx="11909076" cy="3439802"/>
          </a:xfrm>
          <a:prstGeom prst="rect">
            <a:avLst/>
          </a:prstGeom>
        </p:spPr>
      </p:pic>
      <p:cxnSp>
        <p:nvCxnSpPr>
          <p:cNvPr id="7" name="Straight Connector 6"/>
          <p:cNvCxnSpPr>
            <a:cxnSpLocks/>
          </p:cNvCxnSpPr>
          <p:nvPr/>
        </p:nvCxnSpPr>
        <p:spPr>
          <a:xfrm>
            <a:off x="1655272" y="3496170"/>
            <a:ext cx="5970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48758" y="3471624"/>
            <a:ext cx="12770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987217" y="3454395"/>
            <a:ext cx="356184" cy="43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171795" y="4769162"/>
            <a:ext cx="895847" cy="52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38329" y="4131733"/>
            <a:ext cx="929313" cy="2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319865" y="4131733"/>
            <a:ext cx="1397002" cy="1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33042" y="4131733"/>
            <a:ext cx="7622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67550" y="4778483"/>
            <a:ext cx="2182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947622" y="5463243"/>
            <a:ext cx="609309" cy="28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875870" y="5448886"/>
            <a:ext cx="355600" cy="36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389996" y="5431658"/>
            <a:ext cx="1754937" cy="172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54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5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2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5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25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heel(1)">
                                      <p:cBhvr>
                                        <p:cTn id="47" dur="25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heel(1)">
                                      <p:cBhvr>
                                        <p:cTn id="52" dur="25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heel(1)">
                                      <p:cBhvr>
                                        <p:cTn id="57"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2776" y="489899"/>
            <a:ext cx="10152224" cy="166199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Read the sentences. Guess the type of words (a verb, a noun, an adjectives, an adverb, etc.) missing in each statement. </a:t>
            </a:r>
          </a:p>
        </p:txBody>
      </p:sp>
      <p:sp>
        <p:nvSpPr>
          <p:cNvPr id="3" name="TextBox 2"/>
          <p:cNvSpPr txBox="1"/>
          <p:nvPr/>
        </p:nvSpPr>
        <p:spPr>
          <a:xfrm>
            <a:off x="205274" y="489899"/>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reading</a:t>
            </a:r>
          </a:p>
        </p:txBody>
      </p:sp>
      <p:pic>
        <p:nvPicPr>
          <p:cNvPr id="5" name="Picture 4"/>
          <p:cNvPicPr>
            <a:picLocks noChangeAspect="1"/>
          </p:cNvPicPr>
          <p:nvPr/>
        </p:nvPicPr>
        <p:blipFill>
          <a:blip r:embed="rId2"/>
          <a:stretch>
            <a:fillRect/>
          </a:stretch>
        </p:blipFill>
        <p:spPr>
          <a:xfrm>
            <a:off x="229487" y="2749331"/>
            <a:ext cx="11909076" cy="3439802"/>
          </a:xfrm>
          <a:prstGeom prst="rect">
            <a:avLst/>
          </a:prstGeom>
        </p:spPr>
      </p:pic>
      <p:sp>
        <p:nvSpPr>
          <p:cNvPr id="4" name="TextBox 3"/>
          <p:cNvSpPr txBox="1"/>
          <p:nvPr/>
        </p:nvSpPr>
        <p:spPr>
          <a:xfrm>
            <a:off x="4707468" y="3547532"/>
            <a:ext cx="2548466" cy="523220"/>
          </a:xfrm>
          <a:prstGeom prst="rect">
            <a:avLst/>
          </a:prstGeom>
          <a:noFill/>
        </p:spPr>
        <p:txBody>
          <a:bodyPr wrap="square" rtlCol="0">
            <a:spAutoFit/>
          </a:bodyPr>
          <a:lstStyle/>
          <a:p>
            <a:r>
              <a:rPr lang="en-US" sz="2800" dirty="0">
                <a:solidFill>
                  <a:srgbClr val="FF0000"/>
                </a:solidFill>
              </a:rPr>
              <a:t>a name of a city</a:t>
            </a:r>
          </a:p>
        </p:txBody>
      </p:sp>
      <p:sp>
        <p:nvSpPr>
          <p:cNvPr id="18" name="TextBox 17"/>
          <p:cNvSpPr txBox="1"/>
          <p:nvPr/>
        </p:nvSpPr>
        <p:spPr>
          <a:xfrm>
            <a:off x="5791202" y="4199467"/>
            <a:ext cx="1396998" cy="523220"/>
          </a:xfrm>
          <a:prstGeom prst="rect">
            <a:avLst/>
          </a:prstGeom>
          <a:noFill/>
        </p:spPr>
        <p:txBody>
          <a:bodyPr wrap="square" rtlCol="0">
            <a:spAutoFit/>
          </a:bodyPr>
          <a:lstStyle/>
          <a:p>
            <a:r>
              <a:rPr lang="en-US" sz="2800" dirty="0">
                <a:solidFill>
                  <a:srgbClr val="FF0000"/>
                </a:solidFill>
              </a:rPr>
              <a:t>a noun</a:t>
            </a:r>
          </a:p>
        </p:txBody>
      </p:sp>
      <p:sp>
        <p:nvSpPr>
          <p:cNvPr id="19" name="TextBox 18"/>
          <p:cNvSpPr txBox="1"/>
          <p:nvPr/>
        </p:nvSpPr>
        <p:spPr>
          <a:xfrm>
            <a:off x="3217333" y="4851399"/>
            <a:ext cx="1524002" cy="523220"/>
          </a:xfrm>
          <a:prstGeom prst="rect">
            <a:avLst/>
          </a:prstGeom>
          <a:noFill/>
        </p:spPr>
        <p:txBody>
          <a:bodyPr wrap="square" rtlCol="0">
            <a:spAutoFit/>
          </a:bodyPr>
          <a:lstStyle/>
          <a:p>
            <a:r>
              <a:rPr lang="en-US" sz="2800" dirty="0">
                <a:solidFill>
                  <a:srgbClr val="FF0000"/>
                </a:solidFill>
              </a:rPr>
              <a:t>a verb</a:t>
            </a:r>
          </a:p>
        </p:txBody>
      </p:sp>
      <p:sp>
        <p:nvSpPr>
          <p:cNvPr id="21" name="TextBox 20"/>
          <p:cNvSpPr txBox="1"/>
          <p:nvPr/>
        </p:nvSpPr>
        <p:spPr>
          <a:xfrm>
            <a:off x="8644485" y="5528734"/>
            <a:ext cx="1524002" cy="523220"/>
          </a:xfrm>
          <a:prstGeom prst="rect">
            <a:avLst/>
          </a:prstGeom>
          <a:noFill/>
        </p:spPr>
        <p:txBody>
          <a:bodyPr wrap="square" rtlCol="0">
            <a:spAutoFit/>
          </a:bodyPr>
          <a:lstStyle/>
          <a:p>
            <a:r>
              <a:rPr lang="en-US" sz="2800" dirty="0">
                <a:solidFill>
                  <a:srgbClr val="FF0000"/>
                </a:solidFill>
              </a:rPr>
              <a:t>a noun</a:t>
            </a:r>
          </a:p>
        </p:txBody>
      </p:sp>
    </p:spTree>
    <p:extLst>
      <p:ext uri="{BB962C8B-B14F-4D97-AF65-F5344CB8AC3E}">
        <p14:creationId xmlns:p14="http://schemas.microsoft.com/office/powerpoint/2010/main" val="256653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909" y="472938"/>
            <a:ext cx="10668001" cy="584775"/>
          </a:xfrm>
          <a:prstGeom prst="rect">
            <a:avLst/>
          </a:prstGeom>
          <a:noFill/>
        </p:spPr>
        <p:txBody>
          <a:bodyPr wrap="square" rtlCol="0">
            <a:spAutoFit/>
          </a:bodyPr>
          <a:lstStyle/>
          <a:p>
            <a:r>
              <a:rPr lang="en-US" sz="3200"/>
              <a:t>1. The story takes place in ______________________ City.</a:t>
            </a:r>
          </a:p>
        </p:txBody>
      </p:sp>
      <p:sp>
        <p:nvSpPr>
          <p:cNvPr id="5" name="TextBox 4"/>
          <p:cNvSpPr txBox="1"/>
          <p:nvPr/>
        </p:nvSpPr>
        <p:spPr>
          <a:xfrm>
            <a:off x="6095999" y="472938"/>
            <a:ext cx="2554013" cy="584775"/>
          </a:xfrm>
          <a:prstGeom prst="rect">
            <a:avLst/>
          </a:prstGeom>
          <a:noFill/>
        </p:spPr>
        <p:txBody>
          <a:bodyPr wrap="square" rtlCol="0">
            <a:spAutoFit/>
          </a:bodyPr>
          <a:lstStyle/>
          <a:p>
            <a:r>
              <a:rPr lang="en-US" sz="3200">
                <a:solidFill>
                  <a:srgbClr val="FF0000"/>
                </a:solidFill>
              </a:rPr>
              <a:t>Gotham </a:t>
            </a:r>
          </a:p>
        </p:txBody>
      </p:sp>
      <p:pic>
        <p:nvPicPr>
          <p:cNvPr id="6" name="Picture 5"/>
          <p:cNvPicPr>
            <a:picLocks noChangeAspect="1"/>
          </p:cNvPicPr>
          <p:nvPr/>
        </p:nvPicPr>
        <p:blipFill>
          <a:blip r:embed="rId2"/>
          <a:stretch>
            <a:fillRect/>
          </a:stretch>
        </p:blipFill>
        <p:spPr>
          <a:xfrm>
            <a:off x="1287517" y="1339950"/>
            <a:ext cx="9175531" cy="4489670"/>
          </a:xfrm>
          <a:prstGeom prst="rect">
            <a:avLst/>
          </a:prstGeom>
        </p:spPr>
      </p:pic>
      <p:cxnSp>
        <p:nvCxnSpPr>
          <p:cNvPr id="7" name="Straight Connector 6"/>
          <p:cNvCxnSpPr/>
          <p:nvPr/>
        </p:nvCxnSpPr>
        <p:spPr>
          <a:xfrm flipV="1">
            <a:off x="1667986" y="1723697"/>
            <a:ext cx="7486524" cy="135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67986" y="2019518"/>
            <a:ext cx="20705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19268" y="657603"/>
            <a:ext cx="18486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354780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028" y="588473"/>
            <a:ext cx="10058400" cy="584775"/>
          </a:xfrm>
          <a:prstGeom prst="rect">
            <a:avLst/>
          </a:prstGeom>
          <a:noFill/>
        </p:spPr>
        <p:txBody>
          <a:bodyPr wrap="square" rtlCol="0">
            <a:spAutoFit/>
          </a:bodyPr>
          <a:lstStyle/>
          <a:p>
            <a:r>
              <a:rPr lang="en-US" sz="3200"/>
              <a:t>2. Batman fights crime in a cool __________.</a:t>
            </a:r>
          </a:p>
        </p:txBody>
      </p:sp>
      <p:sp>
        <p:nvSpPr>
          <p:cNvPr id="5" name="TextBox 4"/>
          <p:cNvSpPr txBox="1"/>
          <p:nvPr/>
        </p:nvSpPr>
        <p:spPr>
          <a:xfrm>
            <a:off x="6432328" y="565270"/>
            <a:ext cx="2554013" cy="584775"/>
          </a:xfrm>
          <a:prstGeom prst="rect">
            <a:avLst/>
          </a:prstGeom>
          <a:noFill/>
        </p:spPr>
        <p:txBody>
          <a:bodyPr wrap="square" rtlCol="0">
            <a:spAutoFit/>
          </a:bodyPr>
          <a:lstStyle/>
          <a:p>
            <a:r>
              <a:rPr lang="en-US" sz="3200">
                <a:solidFill>
                  <a:srgbClr val="FF0000"/>
                </a:solidFill>
              </a:rPr>
              <a:t>car</a:t>
            </a:r>
          </a:p>
        </p:txBody>
      </p:sp>
      <p:pic>
        <p:nvPicPr>
          <p:cNvPr id="6" name="Picture 5"/>
          <p:cNvPicPr>
            <a:picLocks noChangeAspect="1"/>
          </p:cNvPicPr>
          <p:nvPr/>
        </p:nvPicPr>
        <p:blipFill>
          <a:blip r:embed="rId2"/>
          <a:stretch>
            <a:fillRect/>
          </a:stretch>
        </p:blipFill>
        <p:spPr>
          <a:xfrm>
            <a:off x="1508234" y="1676281"/>
            <a:ext cx="9175531" cy="4489670"/>
          </a:xfrm>
          <a:prstGeom prst="rect">
            <a:avLst/>
          </a:prstGeom>
        </p:spPr>
      </p:pic>
      <p:cxnSp>
        <p:nvCxnSpPr>
          <p:cNvPr id="7" name="Straight Connector 6"/>
          <p:cNvCxnSpPr/>
          <p:nvPr/>
        </p:nvCxnSpPr>
        <p:spPr>
          <a:xfrm flipV="1">
            <a:off x="8331545" y="3195145"/>
            <a:ext cx="2105227" cy="30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830897" y="3489435"/>
            <a:ext cx="2919779" cy="293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19268" y="657603"/>
            <a:ext cx="18486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6614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ppt_x"/>
                                          </p:val>
                                        </p:tav>
                                        <p:tav tm="100000">
                                          <p:val>
                                            <p:strVal val="#ppt_x"/>
                                          </p:val>
                                        </p:tav>
                                      </p:tavLst>
                                    </p:anim>
                                    <p:anim calcmode="lin" valueType="num">
                                      <p:cBhvr additive="base">
                                        <p:cTn id="12"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049" y="735724"/>
            <a:ext cx="10258096" cy="1077218"/>
          </a:xfrm>
          <a:prstGeom prst="rect">
            <a:avLst/>
          </a:prstGeom>
          <a:noFill/>
        </p:spPr>
        <p:txBody>
          <a:bodyPr wrap="square" rtlCol="0">
            <a:spAutoFit/>
          </a:bodyPr>
          <a:lstStyle/>
          <a:p>
            <a:r>
              <a:rPr lang="en-US" sz="3200"/>
              <a:t>3. Batman _______________ against the Joker.</a:t>
            </a:r>
            <a:br>
              <a:rPr lang="en-US" sz="3200"/>
            </a:br>
            <a:endParaRPr lang="en-US" sz="3200"/>
          </a:p>
        </p:txBody>
      </p:sp>
      <p:sp>
        <p:nvSpPr>
          <p:cNvPr id="3" name="TextBox 2"/>
          <p:cNvSpPr txBox="1"/>
          <p:nvPr/>
        </p:nvSpPr>
        <p:spPr>
          <a:xfrm>
            <a:off x="3310759" y="692049"/>
            <a:ext cx="1860331" cy="584775"/>
          </a:xfrm>
          <a:prstGeom prst="rect">
            <a:avLst/>
          </a:prstGeom>
          <a:noFill/>
        </p:spPr>
        <p:txBody>
          <a:bodyPr wrap="square" rtlCol="0">
            <a:spAutoFit/>
          </a:bodyPr>
          <a:lstStyle/>
          <a:p>
            <a:r>
              <a:rPr lang="en-US" sz="3200" dirty="0">
                <a:solidFill>
                  <a:srgbClr val="FF0000"/>
                </a:solidFill>
              </a:rPr>
              <a:t>fights </a:t>
            </a:r>
          </a:p>
        </p:txBody>
      </p:sp>
      <p:pic>
        <p:nvPicPr>
          <p:cNvPr id="4" name="Picture 3"/>
          <p:cNvPicPr>
            <a:picLocks noChangeAspect="1"/>
          </p:cNvPicPr>
          <p:nvPr/>
        </p:nvPicPr>
        <p:blipFill>
          <a:blip r:embed="rId2"/>
          <a:stretch>
            <a:fillRect/>
          </a:stretch>
        </p:blipFill>
        <p:spPr>
          <a:xfrm>
            <a:off x="1508234" y="1676281"/>
            <a:ext cx="9175531" cy="4489670"/>
          </a:xfrm>
          <a:prstGeom prst="rect">
            <a:avLst/>
          </a:prstGeom>
        </p:spPr>
      </p:pic>
      <p:cxnSp>
        <p:nvCxnSpPr>
          <p:cNvPr id="5" name="Straight Connector 4"/>
          <p:cNvCxnSpPr/>
          <p:nvPr/>
        </p:nvCxnSpPr>
        <p:spPr>
          <a:xfrm>
            <a:off x="7514897" y="3478924"/>
            <a:ext cx="2743200" cy="31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65434" y="3805516"/>
            <a:ext cx="13453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219268" y="657603"/>
            <a:ext cx="18486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28741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50" fill="hold"/>
                                        <p:tgtEl>
                                          <p:spTgt spid="10"/>
                                        </p:tgtEl>
                                        <p:attrNameLst>
                                          <p:attrName>ppt_x</p:attrName>
                                        </p:attrNameLst>
                                      </p:cBhvr>
                                      <p:tavLst>
                                        <p:tav tm="0">
                                          <p:val>
                                            <p:strVal val="#ppt_x"/>
                                          </p:val>
                                        </p:tav>
                                        <p:tav tm="100000">
                                          <p:val>
                                            <p:strVal val="#ppt_x"/>
                                          </p:val>
                                        </p:tav>
                                      </p:tavLst>
                                    </p:anim>
                                    <p:anim calcmode="lin" valueType="num">
                                      <p:cBhvr additive="base">
                                        <p:cTn id="12"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289" y="834119"/>
            <a:ext cx="11603420" cy="553998"/>
          </a:xfrm>
          <a:prstGeom prst="rect">
            <a:avLst/>
          </a:prstGeom>
          <a:noFill/>
        </p:spPr>
        <p:txBody>
          <a:bodyPr wrap="square" rtlCol="0">
            <a:spAutoFit/>
          </a:bodyPr>
          <a:lstStyle/>
          <a:p>
            <a:r>
              <a:rPr lang="en-US" sz="3000" dirty="0"/>
              <a:t>4. You'll enjoy </a:t>
            </a:r>
            <a:r>
              <a:rPr lang="en-US" sz="3000" i="1" dirty="0"/>
              <a:t>The Dark Knight </a:t>
            </a:r>
            <a:r>
              <a:rPr lang="en-US" sz="3000" dirty="0"/>
              <a:t>if you like movies about ______________.</a:t>
            </a:r>
          </a:p>
        </p:txBody>
      </p:sp>
      <p:sp>
        <p:nvSpPr>
          <p:cNvPr id="5" name="TextBox 4"/>
          <p:cNvSpPr txBox="1"/>
          <p:nvPr/>
        </p:nvSpPr>
        <p:spPr>
          <a:xfrm>
            <a:off x="9050873" y="799525"/>
            <a:ext cx="2501462" cy="584775"/>
          </a:xfrm>
          <a:prstGeom prst="rect">
            <a:avLst/>
          </a:prstGeom>
          <a:noFill/>
        </p:spPr>
        <p:txBody>
          <a:bodyPr wrap="square" rtlCol="0">
            <a:spAutoFit/>
          </a:bodyPr>
          <a:lstStyle/>
          <a:p>
            <a:r>
              <a:rPr lang="en-US" sz="3200" dirty="0">
                <a:solidFill>
                  <a:srgbClr val="FF0000"/>
                </a:solidFill>
                <a:latin typeface="+mj-lt"/>
              </a:rPr>
              <a:t>superheroes</a:t>
            </a:r>
            <a:r>
              <a:rPr lang="en-US" dirty="0">
                <a:solidFill>
                  <a:srgbClr val="FF0000"/>
                </a:solidFill>
              </a:rPr>
              <a:t> </a:t>
            </a:r>
          </a:p>
        </p:txBody>
      </p:sp>
      <p:pic>
        <p:nvPicPr>
          <p:cNvPr id="6" name="Picture 5"/>
          <p:cNvPicPr>
            <a:picLocks noChangeAspect="1"/>
          </p:cNvPicPr>
          <p:nvPr/>
        </p:nvPicPr>
        <p:blipFill>
          <a:blip r:embed="rId2"/>
          <a:stretch>
            <a:fillRect/>
          </a:stretch>
        </p:blipFill>
        <p:spPr>
          <a:xfrm>
            <a:off x="1508234" y="1676281"/>
            <a:ext cx="9175531" cy="4489670"/>
          </a:xfrm>
          <a:prstGeom prst="rect">
            <a:avLst/>
          </a:prstGeom>
        </p:spPr>
      </p:pic>
      <p:cxnSp>
        <p:nvCxnSpPr>
          <p:cNvPr id="7" name="Straight Connector 6"/>
          <p:cNvCxnSpPr/>
          <p:nvPr/>
        </p:nvCxnSpPr>
        <p:spPr>
          <a:xfrm>
            <a:off x="1891863" y="6053958"/>
            <a:ext cx="652692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961585" y="5766086"/>
            <a:ext cx="15607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1698" y="362624"/>
            <a:ext cx="18486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38384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ppt_x"/>
                                          </p:val>
                                        </p:tav>
                                        <p:tav tm="100000">
                                          <p:val>
                                            <p:strVal val="#ppt_x"/>
                                          </p:val>
                                        </p:tav>
                                      </p:tavLst>
                                    </p:anim>
                                    <p:anim calcmode="lin" valueType="num">
                                      <p:cBhvr additive="base">
                                        <p:cTn id="12"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1195498" y="1186219"/>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918" y="579696"/>
            <a:ext cx="3349538" cy="21363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1270000" y="3496733"/>
            <a:ext cx="10446116" cy="1058333"/>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Would you like to watch this movie? Why (not)? </a:t>
            </a:r>
            <a:endParaRPr lang="en-US" sz="4000" dirty="0">
              <a:solidFill>
                <a:srgbClr val="FF0000"/>
              </a:solidFill>
            </a:endParaRPr>
          </a:p>
        </p:txBody>
      </p:sp>
    </p:spTree>
    <p:extLst>
      <p:ext uri="{BB962C8B-B14F-4D97-AF65-F5344CB8AC3E}">
        <p14:creationId xmlns:p14="http://schemas.microsoft.com/office/powerpoint/2010/main" val="3789058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70840" y="535949"/>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vi-VN"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r>
              <a:rPr lang="vi-VN"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talk about favorite movie</a:t>
            </a:r>
            <a:r>
              <a:rPr lang="en-US"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s</a:t>
            </a:r>
            <a:r>
              <a:rPr lang="vi-VN"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US"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practice listening and reading for main ideas and specific information</a:t>
            </a:r>
            <a:r>
              <a:rPr lang="vi-VN" sz="3600" i="1" dirty="0">
                <a:solidFill>
                  <a:srgbClr val="0070C0"/>
                </a:solidFill>
                <a:latin typeface="Calibri" panose="020F0502020204030204" pitchFamily="34" charset="0"/>
                <a:cs typeface="Calibri" panose="020F0502020204030204" pitchFamily="34" charset="0"/>
              </a:rPr>
              <a:t>.</a:t>
            </a:r>
            <a:endParaRPr lang="en-US" sz="3600" i="1" dirty="0">
              <a:solidFill>
                <a:srgbClr val="0070C0"/>
              </a:solidFill>
              <a:latin typeface="Calibri" panose="020F0502020204030204" pitchFamily="34" charset="0"/>
              <a:cs typeface="Calibri" panose="020F0502020204030204" pitchFamily="34" charset="0"/>
            </a:endParaRPr>
          </a:p>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be well-prepared for the writing section in the next lesson.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5498" y="1186219"/>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0200" y="579696"/>
            <a:ext cx="2579256" cy="21363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1891863" y="3310759"/>
            <a:ext cx="7241626" cy="1437693"/>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Talk about a movie star you like. Say why you like him / her! </a:t>
            </a:r>
            <a:endParaRPr lang="en-US" sz="4000" dirty="0">
              <a:solidFill>
                <a:srgbClr val="FF0000"/>
              </a:solidFill>
            </a:endParaRPr>
          </a:p>
        </p:txBody>
      </p:sp>
    </p:spTree>
    <p:extLst>
      <p:ext uri="{BB962C8B-B14F-4D97-AF65-F5344CB8AC3E}">
        <p14:creationId xmlns:p14="http://schemas.microsoft.com/office/powerpoint/2010/main" val="1542083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0" y="271849"/>
            <a:ext cx="9115990" cy="621544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Listening: </a:t>
            </a:r>
          </a:p>
          <a:p>
            <a:r>
              <a:rPr lang="en-US" sz="3600" i="1" dirty="0">
                <a:solidFill>
                  <a:srgbClr val="0070C0"/>
                </a:solidFill>
              </a:rPr>
              <a:t>- Listen for gist and comprehension.</a:t>
            </a:r>
          </a:p>
          <a:p>
            <a:r>
              <a:rPr lang="en-US" sz="3600" i="1" dirty="0">
                <a:solidFill>
                  <a:srgbClr val="FF0000"/>
                </a:solidFill>
              </a:rPr>
              <a:t>Reading: </a:t>
            </a:r>
          </a:p>
          <a:p>
            <a:r>
              <a:rPr lang="en-US" sz="3600" i="1" dirty="0">
                <a:solidFill>
                  <a:srgbClr val="0070C0"/>
                </a:solidFill>
              </a:rPr>
              <a:t>- Skim and scan for general and specific information.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exercises on page 18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18.</a:t>
            </a:r>
          </a:p>
          <a:p>
            <a:pPr marL="571500" indent="-571500">
              <a:buFontTx/>
              <a:buChar char="-"/>
            </a:pPr>
            <a:r>
              <a:rPr lang="en-US" sz="3600" i="1" dirty="0">
                <a:solidFill>
                  <a:srgbClr val="0070C0"/>
                </a:solidFill>
              </a:rPr>
              <a:t>Prepare the next lesson (page 27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b="1" i="1" dirty="0">
                <a:solidFill>
                  <a:srgbClr val="0070C0"/>
                </a:solidFill>
              </a:rPr>
              <a:t> </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36" y="667263"/>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5449" y="359487"/>
            <a:ext cx="2829127" cy="18044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8676" y="2790744"/>
            <a:ext cx="7900614" cy="1754326"/>
          </a:xfrm>
          <a:prstGeom prst="rect">
            <a:avLst/>
          </a:prstGeom>
        </p:spPr>
        <p:txBody>
          <a:bodyPr wrap="square">
            <a:spAutoFit/>
          </a:bodyPr>
          <a:lstStyle/>
          <a:p>
            <a:r>
              <a:rPr lang="en-US" sz="3600" dirty="0"/>
              <a:t>What are different types of movies you like to watch?</a:t>
            </a:r>
            <a:r>
              <a:rPr lang="en-US" sz="3600" b="1" dirty="0"/>
              <a:t> </a:t>
            </a:r>
            <a:r>
              <a:rPr lang="en-US" sz="3600" dirty="0"/>
              <a:t>Why? </a:t>
            </a:r>
            <a:br>
              <a:rPr lang="en-US" sz="3600" dirty="0"/>
            </a:br>
            <a:endParaRPr lang="en-US" sz="3600" b="1" i="1" dirty="0">
              <a:solidFill>
                <a:srgbClr val="FF0000"/>
              </a:solidFill>
            </a:endParaRPr>
          </a:p>
        </p:txBody>
      </p:sp>
      <p:pic>
        <p:nvPicPr>
          <p:cNvPr id="7" name="Picture 6"/>
          <p:cNvPicPr>
            <a:picLocks noChangeAspect="1"/>
          </p:cNvPicPr>
          <p:nvPr/>
        </p:nvPicPr>
        <p:blipFill>
          <a:blip r:embed="rId3"/>
          <a:stretch>
            <a:fillRect/>
          </a:stretch>
        </p:blipFill>
        <p:spPr>
          <a:xfrm>
            <a:off x="7954355" y="2668555"/>
            <a:ext cx="4058969" cy="2773570"/>
          </a:xfrm>
          <a:prstGeom prst="rect">
            <a:avLst/>
          </a:prstGeom>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2957803" y="1308176"/>
            <a:ext cx="7426473" cy="4944762"/>
          </a:xfrm>
          <a:prstGeom prst="rect">
            <a:avLst/>
          </a:prstGeom>
        </p:spPr>
      </p:pic>
      <p:sp>
        <p:nvSpPr>
          <p:cNvPr id="3" name="Rectangle 2"/>
          <p:cNvSpPr/>
          <p:nvPr/>
        </p:nvSpPr>
        <p:spPr>
          <a:xfrm>
            <a:off x="2154620" y="404648"/>
            <a:ext cx="982717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Play the games.</a:t>
            </a:r>
            <a:r>
              <a:rPr lang="en-US" sz="2800" i="1" dirty="0">
                <a:solidFill>
                  <a:srgbClr val="0070C0"/>
                </a:solidFill>
              </a:rPr>
              <a:t> </a:t>
            </a:r>
            <a:r>
              <a:rPr lang="en-US" sz="2400" i="1" dirty="0">
                <a:solidFill>
                  <a:srgbClr val="0070C0"/>
                </a:solidFill>
              </a:rPr>
              <a:t>Click the picture below.</a:t>
            </a:r>
            <a:endParaRPr lang="en-US" sz="2800" i="1" dirty="0">
              <a:solidFill>
                <a:srgbClr val="0070C0"/>
              </a:solidFill>
            </a:endParaRPr>
          </a:p>
        </p:txBody>
      </p:sp>
    </p:spTree>
    <p:extLst>
      <p:ext uri="{BB962C8B-B14F-4D97-AF65-F5344CB8AC3E}">
        <p14:creationId xmlns:p14="http://schemas.microsoft.com/office/powerpoint/2010/main" val="658585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4430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4620" y="404648"/>
            <a:ext cx="9827173"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a. Match the vocabulary to the meaning.</a:t>
            </a:r>
          </a:p>
        </p:txBody>
      </p:sp>
      <p:sp>
        <p:nvSpPr>
          <p:cNvPr id="19" name="TextBox 18"/>
          <p:cNvSpPr txBox="1"/>
          <p:nvPr/>
        </p:nvSpPr>
        <p:spPr>
          <a:xfrm>
            <a:off x="205274" y="404648"/>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graphicFrame>
        <p:nvGraphicFramePr>
          <p:cNvPr id="11" name="Table 10"/>
          <p:cNvGraphicFramePr>
            <a:graphicFrameLocks noGrp="1"/>
          </p:cNvGraphicFramePr>
          <p:nvPr>
            <p:extLst>
              <p:ext uri="{D42A27DB-BD31-4B8C-83A1-F6EECF244321}">
                <p14:modId xmlns:p14="http://schemas.microsoft.com/office/powerpoint/2010/main" val="1438898422"/>
              </p:ext>
            </p:extLst>
          </p:nvPr>
        </p:nvGraphicFramePr>
        <p:xfrm>
          <a:off x="630620" y="1206486"/>
          <a:ext cx="10930759" cy="4026722"/>
        </p:xfrm>
        <a:graphic>
          <a:graphicData uri="http://schemas.openxmlformats.org/drawingml/2006/table">
            <a:tbl>
              <a:tblPr firstRow="1" bandRow="1">
                <a:tableStyleId>{5C22544A-7EE6-4342-B048-85BDC9FD1C3A}</a:tableStyleId>
              </a:tblPr>
              <a:tblGrid>
                <a:gridCol w="4487117">
                  <a:extLst>
                    <a:ext uri="{9D8B030D-6E8A-4147-A177-3AD203B41FA5}">
                      <a16:colId xmlns:a16="http://schemas.microsoft.com/office/drawing/2014/main" val="841118779"/>
                    </a:ext>
                  </a:extLst>
                </a:gridCol>
                <a:gridCol w="6443642">
                  <a:extLst>
                    <a:ext uri="{9D8B030D-6E8A-4147-A177-3AD203B41FA5}">
                      <a16:colId xmlns:a16="http://schemas.microsoft.com/office/drawing/2014/main" val="682252486"/>
                    </a:ext>
                  </a:extLst>
                </a:gridCol>
              </a:tblGrid>
              <a:tr h="548533">
                <a:tc>
                  <a:txBody>
                    <a:bodyPr/>
                    <a:lstStyle/>
                    <a:p>
                      <a:pPr algn="ctr"/>
                      <a:r>
                        <a:rPr lang="en-US" sz="3200" b="1" dirty="0"/>
                        <a:t>VOCABULARY</a:t>
                      </a:r>
                    </a:p>
                  </a:txBody>
                  <a:tcPr anchor="b"/>
                </a:tc>
                <a:tc>
                  <a:txBody>
                    <a:bodyPr/>
                    <a:lstStyle/>
                    <a:p>
                      <a:pPr algn="ctr"/>
                      <a:r>
                        <a:rPr lang="en-US" sz="3200" b="1" dirty="0"/>
                        <a:t>MEANING</a:t>
                      </a:r>
                    </a:p>
                  </a:txBody>
                  <a:tcPr anchor="b"/>
                </a:tc>
                <a:extLst>
                  <a:ext uri="{0D108BD9-81ED-4DB2-BD59-A6C34878D82A}">
                    <a16:rowId xmlns:a16="http://schemas.microsoft.com/office/drawing/2014/main" val="1299130972"/>
                  </a:ext>
                </a:extLst>
              </a:tr>
              <a:tr h="1426188">
                <a:tc>
                  <a:txBody>
                    <a:bodyPr/>
                    <a:lstStyle/>
                    <a:p>
                      <a:r>
                        <a:rPr lang="en-US" sz="2800" b="1">
                          <a:solidFill>
                            <a:srgbClr val="FF0000"/>
                          </a:solidFill>
                        </a:rPr>
                        <a:t>conclusion</a:t>
                      </a:r>
                      <a:endParaRPr lang="en-US" sz="2800" b="1" dirty="0">
                        <a:solidFill>
                          <a:srgbClr val="FF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002060"/>
                          </a:solidFill>
                          <a:effectLst/>
                          <a:latin typeface="+mn-lt"/>
                          <a:ea typeface="+mn-ea"/>
                          <a:cs typeface="+mn-cs"/>
                        </a:rPr>
                        <a:t>A very </a:t>
                      </a:r>
                      <a:r>
                        <a:rPr lang="en-US" sz="2800" b="1" i="0" u="none" strike="noStrike" kern="1200" dirty="0">
                          <a:solidFill>
                            <a:srgbClr val="002060"/>
                          </a:solidFill>
                          <a:effectLst/>
                          <a:latin typeface="+mn-lt"/>
                          <a:ea typeface="+mn-ea"/>
                          <a:cs typeface="+mn-cs"/>
                        </a:rPr>
                        <a:t>famous</a:t>
                      </a:r>
                      <a:r>
                        <a:rPr lang="en-US" sz="2800" b="1" i="0" kern="1200" dirty="0">
                          <a:solidFill>
                            <a:srgbClr val="002060"/>
                          </a:solidFill>
                          <a:effectLst/>
                          <a:latin typeface="+mn-lt"/>
                          <a:ea typeface="+mn-ea"/>
                          <a:cs typeface="+mn-cs"/>
                        </a:rPr>
                        <a:t>, </a:t>
                      </a:r>
                      <a:r>
                        <a:rPr lang="en-US" sz="2800" b="1" i="0" u="none" strike="noStrike" kern="1200" dirty="0">
                          <a:solidFill>
                            <a:srgbClr val="002060"/>
                          </a:solidFill>
                          <a:effectLst/>
                          <a:latin typeface="+mn-lt"/>
                          <a:ea typeface="+mn-ea"/>
                          <a:cs typeface="+mn-cs"/>
                        </a:rPr>
                        <a:t>successful</a:t>
                      </a:r>
                      <a:r>
                        <a:rPr lang="en-US" sz="2800" b="1" i="0" kern="1200" dirty="0">
                          <a:solidFill>
                            <a:srgbClr val="002060"/>
                          </a:solidFill>
                          <a:effectLst/>
                          <a:latin typeface="+mn-lt"/>
                          <a:ea typeface="+mn-ea"/>
                          <a:cs typeface="+mn-cs"/>
                        </a:rPr>
                        <a:t>, and important person, especially a </a:t>
                      </a:r>
                      <a:r>
                        <a:rPr lang="en-US" sz="2800" b="1" i="0" u="none" strike="noStrike" kern="1200" dirty="0">
                          <a:solidFill>
                            <a:srgbClr val="002060"/>
                          </a:solidFill>
                          <a:effectLst/>
                          <a:latin typeface="+mn-lt"/>
                          <a:ea typeface="+mn-ea"/>
                          <a:cs typeface="+mn-cs"/>
                        </a:rPr>
                        <a:t>performer</a:t>
                      </a:r>
                      <a:r>
                        <a:rPr lang="en-US" sz="2800" b="1" i="0" kern="1200" dirty="0">
                          <a:solidFill>
                            <a:srgbClr val="002060"/>
                          </a:solidFill>
                          <a:effectLst/>
                          <a:latin typeface="+mn-lt"/>
                          <a:ea typeface="+mn-ea"/>
                          <a:cs typeface="+mn-cs"/>
                        </a:rPr>
                        <a:t> such as a </a:t>
                      </a:r>
                      <a:r>
                        <a:rPr lang="en-US" sz="2800" b="1" i="0" u="none" strike="noStrike" kern="1200" dirty="0">
                          <a:solidFill>
                            <a:srgbClr val="002060"/>
                          </a:solidFill>
                          <a:effectLst/>
                          <a:latin typeface="+mn-lt"/>
                          <a:ea typeface="+mn-ea"/>
                          <a:cs typeface="+mn-cs"/>
                        </a:rPr>
                        <a:t>musician</a:t>
                      </a:r>
                      <a:r>
                        <a:rPr lang="en-US" sz="2800" b="1" i="0" kern="1200" dirty="0">
                          <a:solidFill>
                            <a:srgbClr val="002060"/>
                          </a:solidFill>
                          <a:effectLst/>
                          <a:latin typeface="+mn-lt"/>
                          <a:ea typeface="+mn-ea"/>
                          <a:cs typeface="+mn-cs"/>
                        </a:rPr>
                        <a:t>, an actor, or a </a:t>
                      </a:r>
                      <a:r>
                        <a:rPr lang="en-US" sz="2800" b="1" i="0" u="none" strike="noStrike" kern="1200" dirty="0">
                          <a:solidFill>
                            <a:srgbClr val="002060"/>
                          </a:solidFill>
                          <a:effectLst/>
                          <a:latin typeface="+mn-lt"/>
                          <a:ea typeface="+mn-ea"/>
                          <a:cs typeface="+mn-cs"/>
                        </a:rPr>
                        <a:t>sport</a:t>
                      </a:r>
                      <a:r>
                        <a:rPr lang="en-US" sz="2800" b="1" i="0" u="none" strike="noStrike" kern="1200" baseline="0" dirty="0">
                          <a:solidFill>
                            <a:srgbClr val="002060"/>
                          </a:solidFill>
                          <a:effectLst/>
                          <a:latin typeface="+mn-lt"/>
                          <a:ea typeface="+mn-ea"/>
                          <a:cs typeface="+mn-cs"/>
                        </a:rPr>
                        <a:t> player</a:t>
                      </a:r>
                      <a:endParaRPr lang="en-US" sz="2800" b="1" dirty="0">
                        <a:solidFill>
                          <a:srgbClr val="002060"/>
                        </a:solidFill>
                      </a:endParaRPr>
                    </a:p>
                  </a:txBody>
                  <a:tcPr anchor="ctr"/>
                </a:tc>
                <a:extLst>
                  <a:ext uri="{0D108BD9-81ED-4DB2-BD59-A6C34878D82A}">
                    <a16:rowId xmlns:a16="http://schemas.microsoft.com/office/drawing/2014/main" val="1943093595"/>
                  </a:ext>
                </a:extLst>
              </a:tr>
              <a:tr h="691550">
                <a:tc>
                  <a:txBody>
                    <a:bodyPr/>
                    <a:lstStyle/>
                    <a:p>
                      <a:r>
                        <a:rPr lang="en-US" sz="2800" b="1">
                          <a:solidFill>
                            <a:srgbClr val="FF0000"/>
                          </a:solidFill>
                        </a:rPr>
                        <a:t>plot</a:t>
                      </a:r>
                      <a:endParaRPr lang="en-US" sz="28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002060"/>
                          </a:solidFill>
                          <a:effectLst/>
                          <a:latin typeface="+mn-lt"/>
                          <a:ea typeface="+mn-ea"/>
                          <a:cs typeface="+mn-cs"/>
                        </a:rPr>
                        <a:t>The place a film</a:t>
                      </a:r>
                      <a:r>
                        <a:rPr lang="en-US" sz="2800" b="1" i="0" kern="1200" baseline="0" dirty="0">
                          <a:solidFill>
                            <a:srgbClr val="002060"/>
                          </a:solidFill>
                          <a:effectLst/>
                          <a:latin typeface="+mn-lt"/>
                          <a:ea typeface="+mn-ea"/>
                          <a:cs typeface="+mn-cs"/>
                        </a:rPr>
                        <a:t> </a:t>
                      </a:r>
                      <a:r>
                        <a:rPr lang="en-US" sz="2800" b="1" i="0" kern="1200" dirty="0">
                          <a:solidFill>
                            <a:srgbClr val="002060"/>
                          </a:solidFill>
                          <a:effectLst/>
                          <a:latin typeface="+mn-lt"/>
                          <a:ea typeface="+mn-ea"/>
                          <a:cs typeface="+mn-cs"/>
                        </a:rPr>
                        <a:t>is</a:t>
                      </a:r>
                      <a:r>
                        <a:rPr lang="en-US" sz="2800" b="1" i="0" kern="1200" baseline="0" dirty="0">
                          <a:solidFill>
                            <a:srgbClr val="002060"/>
                          </a:solidFill>
                          <a:effectLst/>
                          <a:latin typeface="+mn-lt"/>
                          <a:ea typeface="+mn-ea"/>
                          <a:cs typeface="+mn-cs"/>
                        </a:rPr>
                        <a:t> </a:t>
                      </a:r>
                      <a:r>
                        <a:rPr lang="en-US" sz="2800" b="1" i="0" kern="1200" dirty="0">
                          <a:solidFill>
                            <a:srgbClr val="002060"/>
                          </a:solidFill>
                          <a:effectLst/>
                          <a:latin typeface="+mn-lt"/>
                          <a:ea typeface="+mn-ea"/>
                          <a:cs typeface="+mn-cs"/>
                        </a:rPr>
                        <a:t>recorded</a:t>
                      </a:r>
                      <a:r>
                        <a:rPr lang="en-US" sz="2800" b="1" i="0" kern="1200" baseline="0" dirty="0">
                          <a:solidFill>
                            <a:srgbClr val="002060"/>
                          </a:solidFill>
                          <a:effectLst/>
                          <a:latin typeface="+mn-lt"/>
                          <a:ea typeface="+mn-ea"/>
                          <a:cs typeface="+mn-cs"/>
                        </a:rPr>
                        <a:t> </a:t>
                      </a:r>
                      <a:r>
                        <a:rPr lang="en-US" sz="2800" b="1" i="0" kern="1200" dirty="0">
                          <a:solidFill>
                            <a:srgbClr val="002060"/>
                          </a:solidFill>
                          <a:effectLst/>
                          <a:latin typeface="+mn-lt"/>
                          <a:ea typeface="+mn-ea"/>
                          <a:cs typeface="+mn-cs"/>
                        </a:rPr>
                        <a:t>or</a:t>
                      </a:r>
                      <a:r>
                        <a:rPr lang="en-US" sz="2800" b="1" i="0" kern="1200" baseline="0" dirty="0">
                          <a:solidFill>
                            <a:srgbClr val="002060"/>
                          </a:solidFill>
                          <a:effectLst/>
                          <a:latin typeface="+mn-lt"/>
                          <a:ea typeface="+mn-ea"/>
                          <a:cs typeface="+mn-cs"/>
                        </a:rPr>
                        <a:t> </a:t>
                      </a:r>
                      <a:r>
                        <a:rPr lang="en-US" sz="2800" b="1" i="0" u="none" strike="noStrike" kern="1200" dirty="0">
                          <a:solidFill>
                            <a:srgbClr val="002060"/>
                          </a:solidFill>
                          <a:effectLst/>
                          <a:latin typeface="+mn-lt"/>
                          <a:ea typeface="+mn-ea"/>
                          <a:cs typeface="+mn-cs"/>
                        </a:rPr>
                        <a:t>performed</a:t>
                      </a:r>
                      <a:endParaRPr lang="en-US" sz="2800" b="1" dirty="0">
                        <a:solidFill>
                          <a:srgbClr val="002060"/>
                        </a:solidFill>
                      </a:endParaRPr>
                    </a:p>
                  </a:txBody>
                  <a:tcPr anchor="ctr"/>
                </a:tc>
                <a:extLst>
                  <a:ext uri="{0D108BD9-81ED-4DB2-BD59-A6C34878D82A}">
                    <a16:rowId xmlns:a16="http://schemas.microsoft.com/office/drawing/2014/main" val="2244426671"/>
                  </a:ext>
                </a:extLst>
              </a:tr>
              <a:tr h="591392">
                <a:tc>
                  <a:txBody>
                    <a:bodyPr/>
                    <a:lstStyle/>
                    <a:p>
                      <a:r>
                        <a:rPr lang="en-US" sz="2800" b="1">
                          <a:solidFill>
                            <a:srgbClr val="FF0000"/>
                          </a:solidFill>
                        </a:rPr>
                        <a:t>star</a:t>
                      </a:r>
                      <a:endParaRPr lang="en-US" sz="2800" b="1" dirty="0">
                        <a:solidFill>
                          <a:srgbClr val="FF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002060"/>
                          </a:solidFill>
                          <a:effectLst/>
                          <a:latin typeface="+mn-lt"/>
                          <a:ea typeface="+mn-ea"/>
                          <a:cs typeface="+mn-cs"/>
                        </a:rPr>
                        <a:t>The last part of something</a:t>
                      </a:r>
                      <a:endParaRPr lang="en-US" sz="2800" b="1" dirty="0">
                        <a:solidFill>
                          <a:srgbClr val="002060"/>
                        </a:solidFill>
                      </a:endParaRPr>
                    </a:p>
                  </a:txBody>
                  <a:tcPr anchor="ctr"/>
                </a:tc>
                <a:extLst>
                  <a:ext uri="{0D108BD9-81ED-4DB2-BD59-A6C34878D82A}">
                    <a16:rowId xmlns:a16="http://schemas.microsoft.com/office/drawing/2014/main" val="335242430"/>
                  </a:ext>
                </a:extLst>
              </a:tr>
              <a:tr h="738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rPr>
                        <a:t>setting</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002060"/>
                          </a:solidFill>
                          <a:effectLst/>
                          <a:latin typeface="+mn-lt"/>
                          <a:ea typeface="+mn-ea"/>
                          <a:cs typeface="+mn-cs"/>
                        </a:rPr>
                        <a:t>The story of a book, film, play, etc.</a:t>
                      </a:r>
                      <a:r>
                        <a:rPr lang="en-US" sz="2800" b="1" i="0" u="none" kern="1200" dirty="0">
                          <a:solidFill>
                            <a:srgbClr val="002060"/>
                          </a:solidFill>
                          <a:effectLst/>
                          <a:latin typeface="+mn-lt"/>
                          <a:ea typeface="+mn-ea"/>
                          <a:cs typeface="+mn-cs"/>
                        </a:rPr>
                        <a:t> </a:t>
                      </a:r>
                      <a:endParaRPr lang="en-US" sz="2800" b="1" dirty="0">
                        <a:solidFill>
                          <a:srgbClr val="002060"/>
                        </a:solidFill>
                      </a:endParaRPr>
                    </a:p>
                  </a:txBody>
                  <a:tcPr anchor="ctr"/>
                </a:tc>
                <a:extLst>
                  <a:ext uri="{0D108BD9-81ED-4DB2-BD59-A6C34878D82A}">
                    <a16:rowId xmlns:a16="http://schemas.microsoft.com/office/drawing/2014/main" val="728368744"/>
                  </a:ext>
                </a:extLst>
              </a:tr>
            </a:tbl>
          </a:graphicData>
        </a:graphic>
      </p:graphicFrame>
      <p:cxnSp>
        <p:nvCxnSpPr>
          <p:cNvPr id="4" name="Straight Arrow Connector 3"/>
          <p:cNvCxnSpPr>
            <a:cxnSpLocks/>
          </p:cNvCxnSpPr>
          <p:nvPr/>
        </p:nvCxnSpPr>
        <p:spPr>
          <a:xfrm>
            <a:off x="2301766" y="2585545"/>
            <a:ext cx="2848303" cy="1581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1287517" y="3568262"/>
            <a:ext cx="3862552" cy="1224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1755228" y="3568262"/>
            <a:ext cx="3394841" cy="1198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V="1">
            <a:off x="1287517" y="2523310"/>
            <a:ext cx="3862552" cy="1667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7753" y="2307738"/>
            <a:ext cx="10744201" cy="4524315"/>
          </a:xfrm>
          <a:prstGeom prst="rect">
            <a:avLst/>
          </a:prstGeom>
        </p:spPr>
        <p:txBody>
          <a:bodyPr wrap="square">
            <a:spAutoFit/>
          </a:bodyPr>
          <a:lstStyle/>
          <a:p>
            <a:r>
              <a:rPr lang="en-US" sz="3600"/>
              <a:t>1. The main character or actor is called the ______________.</a:t>
            </a:r>
            <a:br>
              <a:rPr lang="en-US" sz="3600"/>
            </a:br>
            <a:r>
              <a:rPr lang="en-US" sz="3600"/>
              <a:t>2. The ______________ is the place/time the movie happens.</a:t>
            </a:r>
            <a:br>
              <a:rPr lang="en-US" sz="3600"/>
            </a:br>
            <a:r>
              <a:rPr lang="en-US" sz="3600"/>
              <a:t>3. The story the movie tells is called the ______________.</a:t>
            </a:r>
            <a:br>
              <a:rPr lang="en-US" sz="3600"/>
            </a:br>
            <a:r>
              <a:rPr lang="en-US" sz="3600"/>
              <a:t>4. The ______________ gives your overall feelings. </a:t>
            </a:r>
            <a:br>
              <a:rPr lang="en-US" sz="3600"/>
            </a:br>
            <a:endParaRPr lang="en-US" sz="3600" dirty="0"/>
          </a:p>
        </p:txBody>
      </p:sp>
      <p:sp>
        <p:nvSpPr>
          <p:cNvPr id="3" name="Rectangle 2"/>
          <p:cNvSpPr/>
          <p:nvPr/>
        </p:nvSpPr>
        <p:spPr>
          <a:xfrm>
            <a:off x="2364828" y="403717"/>
            <a:ext cx="9574924"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b. Underline the key words and</a:t>
            </a:r>
            <a:r>
              <a:rPr lang="en-US" sz="3600" i="1" dirty="0">
                <a:solidFill>
                  <a:schemeClr val="accent1"/>
                </a:solidFill>
                <a:cs typeface="Times New Roman" panose="02020603050405020304" pitchFamily="18" charset="0"/>
              </a:rPr>
              <a:t> fill in the blanks using the words below. </a:t>
            </a:r>
            <a:br>
              <a:rPr lang="en-US" sz="3600" dirty="0"/>
            </a:br>
            <a:r>
              <a:rPr lang="en-US" sz="3600" dirty="0"/>
              <a:t>   </a:t>
            </a:r>
            <a:r>
              <a:rPr lang="en-US" sz="2800" dirty="0">
                <a:solidFill>
                  <a:srgbClr val="FF0000"/>
                </a:solidFill>
              </a:rPr>
              <a:t>conclusion                     plot                  star                    setting</a:t>
            </a:r>
          </a:p>
        </p:txBody>
      </p:sp>
      <p:cxnSp>
        <p:nvCxnSpPr>
          <p:cNvPr id="13" name="Straight Connector 12"/>
          <p:cNvCxnSpPr/>
          <p:nvPr/>
        </p:nvCxnSpPr>
        <p:spPr>
          <a:xfrm flipV="1">
            <a:off x="6474372" y="3972910"/>
            <a:ext cx="1912883"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12579" y="2879835"/>
            <a:ext cx="25540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496910" y="2869325"/>
            <a:ext cx="903884"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23687" y="2879835"/>
            <a:ext cx="1014248"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644755" y="3972910"/>
            <a:ext cx="1644870"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14552" y="4517345"/>
            <a:ext cx="14977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75790" y="5099953"/>
            <a:ext cx="877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5255" y="5078933"/>
            <a:ext cx="1051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18688" y="5078933"/>
            <a:ext cx="730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00794" y="5091879"/>
            <a:ext cx="8933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355021" y="6166753"/>
            <a:ext cx="877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430811" y="6166753"/>
            <a:ext cx="26275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255" y="34369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spTree>
    <p:extLst>
      <p:ext uri="{BB962C8B-B14F-4D97-AF65-F5344CB8AC3E}">
        <p14:creationId xmlns:p14="http://schemas.microsoft.com/office/powerpoint/2010/main" val="40347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5219</TotalTime>
  <Words>1362</Words>
  <Application>Microsoft Office PowerPoint</Application>
  <PresentationFormat>Widescreen</PresentationFormat>
  <Paragraphs>137</Paragraphs>
  <Slides>35</Slides>
  <Notes>0</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313</cp:revision>
  <dcterms:created xsi:type="dcterms:W3CDTF">2020-12-08T03:17:05Z</dcterms:created>
  <dcterms:modified xsi:type="dcterms:W3CDTF">2023-07-26T14:08:30Z</dcterms:modified>
</cp:coreProperties>
</file>