
<file path=[Content_Types].xml><?xml version="1.0" encoding="utf-8"?>
<Types xmlns="http://schemas.openxmlformats.org/package/2006/content-types">
  <Default Extension="jpeg" ContentType="image/jpeg"/>
  <Default Extension="JPG" ContentType="image/.jpg"/>
  <Default Extension="tiff" ContentType="image/tiff"/>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71" r:id="rId3"/>
    <p:sldId id="790" r:id="rId5"/>
    <p:sldId id="389" r:id="rId6"/>
    <p:sldId id="531" r:id="rId7"/>
    <p:sldId id="791" r:id="rId8"/>
    <p:sldId id="792" r:id="rId9"/>
    <p:sldId id="793" r:id="rId10"/>
    <p:sldId id="794" r:id="rId11"/>
    <p:sldId id="599" r:id="rId12"/>
    <p:sldId id="749" r:id="rId13"/>
    <p:sldId id="837" r:id="rId14"/>
    <p:sldId id="627" r:id="rId15"/>
    <p:sldId id="838" r:id="rId16"/>
    <p:sldId id="751" r:id="rId17"/>
    <p:sldId id="839" r:id="rId18"/>
    <p:sldId id="840" r:id="rId19"/>
    <p:sldId id="456" r:id="rId20"/>
    <p:sldId id="719" r:id="rId21"/>
    <p:sldId id="856" r:id="rId22"/>
    <p:sldId id="457" r:id="rId23"/>
    <p:sldId id="827" r:id="rId24"/>
    <p:sldId id="857" r:id="rId25"/>
    <p:sldId id="858" r:id="rId26"/>
    <p:sldId id="605" r:id="rId27"/>
    <p:sldId id="859" r:id="rId28"/>
    <p:sldId id="860" r:id="rId29"/>
    <p:sldId id="861" r:id="rId30"/>
    <p:sldId id="862" r:id="rId31"/>
    <p:sldId id="314" r:id="rId32"/>
    <p:sldId id="330"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3B3"/>
    <a:srgbClr val="C7BCA1"/>
    <a:srgbClr val="8B7E74"/>
    <a:srgbClr val="FFFFFF"/>
    <a:srgbClr val="FBC200"/>
    <a:srgbClr val="FFA6CA"/>
    <a:srgbClr val="89CFF0"/>
    <a:srgbClr val="43474B"/>
    <a:srgbClr val="9EEB53"/>
    <a:srgbClr val="A0C3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p:scale>
          <a:sx n="33" d="100"/>
          <a:sy n="33" d="100"/>
        </p:scale>
        <p:origin x="1812" y="236"/>
      </p:cViewPr>
      <p:guideLst>
        <p:guide orient="horz" pos="1920"/>
        <p:guide pos="4005"/>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tiff"/></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1"/>
          <a:stretch>
            <a:fillRect/>
          </a:stretch>
        </p:blipFill>
        <p:spPr>
          <a:xfrm>
            <a:off x="7735570" y="1685290"/>
            <a:ext cx="3921125" cy="2312670"/>
          </a:xfrm>
          <a:prstGeom prst="rect">
            <a:avLst/>
          </a:prstGeom>
        </p:spPr>
      </p:pic>
      <p:pic>
        <p:nvPicPr>
          <p:cNvPr id="10" name="Picture 9"/>
          <p:cNvPicPr>
            <a:picLocks noChangeAspect="1"/>
          </p:cNvPicPr>
          <p:nvPr/>
        </p:nvPicPr>
        <p:blipFill>
          <a:blip r:embed="rId2"/>
          <a:stretch>
            <a:fillRect/>
          </a:stretch>
        </p:blipFill>
        <p:spPr>
          <a:xfrm>
            <a:off x="816610" y="1583690"/>
            <a:ext cx="4082415" cy="2754630"/>
          </a:xfrm>
          <a:prstGeom prst="rect">
            <a:avLst/>
          </a:prstGeom>
        </p:spPr>
      </p:pic>
      <p:pic>
        <p:nvPicPr>
          <p:cNvPr id="22" name="Content Placeholder 21"/>
          <p:cNvPicPr>
            <a:picLocks noChangeAspect="1"/>
          </p:cNvPicPr>
          <p:nvPr>
            <p:ph idx="1"/>
          </p:nvPr>
        </p:nvPicPr>
        <p:blipFill>
          <a:blip r:embed="rId3"/>
          <a:stretch>
            <a:fillRect/>
          </a:stretch>
        </p:blipFill>
        <p:spPr>
          <a:xfrm>
            <a:off x="5188585" y="4211320"/>
            <a:ext cx="3905250" cy="2793365"/>
          </a:xfrm>
          <a:prstGeom prst="rect">
            <a:avLst/>
          </a:prstGeom>
        </p:spPr>
      </p:pic>
      <p:sp>
        <p:nvSpPr>
          <p:cNvPr id="24"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25" name="Rounded Rectangle 24"/>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26" name="TextBox 16"/>
          <p:cNvSpPr txBox="1"/>
          <p:nvPr/>
        </p:nvSpPr>
        <p:spPr>
          <a:xfrm>
            <a:off x="580088" y="978341"/>
            <a:ext cx="397035" cy="706755"/>
          </a:xfrm>
          <a:prstGeom prst="rect">
            <a:avLst/>
          </a:prstGeom>
          <a:noFill/>
        </p:spPr>
        <p:txBody>
          <a:bodyPr wrap="square" rtlCol="0">
            <a:spAutoFit/>
          </a:bodyPr>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 Box 10"/>
          <p:cNvSpPr txBox="1"/>
          <p:nvPr/>
        </p:nvSpPr>
        <p:spPr>
          <a:xfrm>
            <a:off x="489585" y="1655445"/>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Questions:</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27050" y="2353310"/>
            <a:ext cx="11012805" cy="583565"/>
          </a:xfrm>
          <a:prstGeom prst="rect">
            <a:avLst/>
          </a:prstGeom>
          <a:noFill/>
        </p:spPr>
        <p:txBody>
          <a:bodyPr wrap="square" rtlCol="0" anchor="t">
            <a:spAutoFit/>
          </a:bodyPr>
          <a:p>
            <a:pPr algn="just"/>
            <a:r>
              <a:rPr lang="en-US" sz="3200" b="1">
                <a:solidFill>
                  <a:schemeClr val="tx1"/>
                </a:solidFill>
                <a:latin typeface="Calibri" panose="020F0502020204030204" pitchFamily="34" charset="0"/>
                <a:cs typeface="Calibri" panose="020F0502020204030204" pitchFamily="34" charset="0"/>
              </a:rPr>
              <a:t>1/ </a:t>
            </a:r>
            <a:r>
              <a:rPr lang="en-US" sz="3200">
                <a:solidFill>
                  <a:schemeClr val="tx1"/>
                </a:solidFill>
                <a:latin typeface="Calibri" panose="020F0502020204030204" pitchFamily="34" charset="0"/>
                <a:cs typeface="Calibri" panose="020F0502020204030204" pitchFamily="34" charset="0"/>
              </a:rPr>
              <a:t>Which job is most repetitive?</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27050" y="3397885"/>
            <a:ext cx="11012805" cy="143510"/>
          </a:xfrm>
          <a:prstGeom prst="rect">
            <a:avLst/>
          </a:prstGeom>
          <a:noFill/>
        </p:spPr>
        <p:txBody>
          <a:bodyPr wrap="square" rtlCol="0" anchor="t">
            <a:noAutofit/>
          </a:bodyPr>
          <a:p>
            <a:pPr algn="just"/>
            <a:endParaRPr lang="en-US" sz="3200">
              <a:solidFill>
                <a:schemeClr val="tx1"/>
              </a:solidFill>
              <a:latin typeface="Calibri" panose="020F0502020204030204" pitchFamily="34" charset="0"/>
              <a:cs typeface="Calibri" panose="020F0502020204030204" pitchFamily="34" charset="0"/>
            </a:endParaRPr>
          </a:p>
        </p:txBody>
      </p:sp>
      <p:sp>
        <p:nvSpPr>
          <p:cNvPr id="24" name="Text Box 23"/>
          <p:cNvSpPr txBox="1"/>
          <p:nvPr/>
        </p:nvSpPr>
        <p:spPr>
          <a:xfrm>
            <a:off x="504190" y="2974975"/>
            <a:ext cx="11012805" cy="58356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2/</a:t>
            </a:r>
            <a:r>
              <a:rPr lang="en-US" sz="3200">
                <a:latin typeface="Calibri" panose="020F0502020204030204" pitchFamily="34" charset="0"/>
                <a:cs typeface="Calibri" panose="020F0502020204030204" pitchFamily="34" charset="0"/>
                <a:sym typeface="+mn-ea"/>
              </a:rPr>
              <a:t> Which job relates to beauty?</a:t>
            </a:r>
            <a:endParaRPr lang="en-US" sz="3200">
              <a:latin typeface="Calibri" panose="020F0502020204030204" pitchFamily="34" charset="0"/>
              <a:cs typeface="Calibri" panose="020F0502020204030204" pitchFamily="34" charset="0"/>
              <a:sym typeface="+mn-ea"/>
            </a:endParaRPr>
          </a:p>
        </p:txBody>
      </p:sp>
      <p:sp>
        <p:nvSpPr>
          <p:cNvPr id="4" name="Text Box 3"/>
          <p:cNvSpPr txBox="1"/>
          <p:nvPr/>
        </p:nvSpPr>
        <p:spPr>
          <a:xfrm>
            <a:off x="489585" y="3658870"/>
            <a:ext cx="11012805" cy="58356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3/</a:t>
            </a:r>
            <a:r>
              <a:rPr lang="en-US" sz="3200">
                <a:latin typeface="Calibri" panose="020F0502020204030204" pitchFamily="34" charset="0"/>
                <a:cs typeface="Calibri" panose="020F0502020204030204" pitchFamily="34" charset="0"/>
                <a:sym typeface="+mn-ea"/>
              </a:rPr>
              <a:t> Which job depends heavily on technology?</a:t>
            </a:r>
            <a:endParaRPr lang="en-US" sz="3200">
              <a:latin typeface="Calibri" panose="020F0502020204030204" pitchFamily="34" charset="0"/>
              <a:cs typeface="Calibri" panose="020F0502020204030204" pitchFamily="34" charset="0"/>
              <a:sym typeface="+mn-ea"/>
            </a:endParaRPr>
          </a:p>
        </p:txBody>
      </p:sp>
      <p:sp>
        <p:nvSpPr>
          <p:cNvPr id="10" name="Text Box 9"/>
          <p:cNvSpPr txBox="1"/>
          <p:nvPr/>
        </p:nvSpPr>
        <p:spPr>
          <a:xfrm>
            <a:off x="5948680" y="2167890"/>
            <a:ext cx="4344035"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Ticket seller</a:t>
            </a:r>
            <a:endParaRPr lang="en-US" sz="4000" b="1">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6036945" y="2834640"/>
            <a:ext cx="4344035"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Nail artists</a:t>
            </a:r>
            <a:endParaRPr lang="en-US" sz="4000" b="1">
              <a:solidFill>
                <a:srgbClr val="FF0000"/>
              </a:solidFill>
              <a:latin typeface="Calibri" panose="020F0502020204030204" pitchFamily="34" charset="0"/>
              <a:cs typeface="Calibri" panose="020F0502020204030204" pitchFamily="34" charset="0"/>
            </a:endParaRPr>
          </a:p>
        </p:txBody>
      </p:sp>
      <p:sp>
        <p:nvSpPr>
          <p:cNvPr id="15" name="Text Box 14"/>
          <p:cNvSpPr txBox="1"/>
          <p:nvPr/>
        </p:nvSpPr>
        <p:spPr>
          <a:xfrm>
            <a:off x="8091805" y="3552190"/>
            <a:ext cx="3448050" cy="706755"/>
          </a:xfrm>
          <a:prstGeom prst="rect">
            <a:avLst/>
          </a:prstGeom>
          <a:noFill/>
          <a:ln w="9525">
            <a:noFill/>
          </a:ln>
        </p:spPr>
        <p:txBody>
          <a:bodyPr wrap="square">
            <a:spAutoFit/>
          </a:bodyPr>
          <a:p>
            <a:pPr marL="635" indent="-635" algn="just"/>
            <a:r>
              <a:rPr lang="en-US" sz="4000" b="1">
                <a:solidFill>
                  <a:srgbClr val="FF0000"/>
                </a:solidFill>
                <a:latin typeface="Calibri" panose="020F0502020204030204" pitchFamily="34" charset="0"/>
                <a:cs typeface="Calibri" panose="020F0502020204030204" pitchFamily="34" charset="0"/>
              </a:rPr>
              <a:t>Online teacher</a:t>
            </a:r>
            <a:endParaRPr lang="en-US" sz="40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P spid="24" grpId="0"/>
      <p:bldP spid="4" grpId="0"/>
      <p:bldP spid="3" grpId="1"/>
      <p:bldP spid="7" grpId="1"/>
      <p:bldP spid="24" grpId="1"/>
      <p:bldP spid="4" grpId="1"/>
      <p:bldP spid="10" grpId="0"/>
      <p:bldP spid="10" grpId="1"/>
      <p:bldP spid="5" grpId="0"/>
      <p:bldP spid="5"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7724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552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article and do the tasks that follow.</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
        <p:nvSpPr>
          <p:cNvPr id="3" name="Text Box 2"/>
          <p:cNvSpPr txBox="1"/>
          <p:nvPr/>
        </p:nvSpPr>
        <p:spPr>
          <a:xfrm>
            <a:off x="427990" y="1790700"/>
            <a:ext cx="11201400" cy="3538220"/>
          </a:xfrm>
          <a:prstGeom prst="rect">
            <a:avLst/>
          </a:prstGeom>
          <a:solidFill>
            <a:srgbClr val="E3ECF0"/>
          </a:solidFill>
        </p:spPr>
        <p:txBody>
          <a:bodyPr wrap="square" rtlCol="0" anchor="t">
            <a:spAutoFit/>
          </a:bodyPr>
          <a:p>
            <a:pPr algn="just"/>
            <a:r>
              <a:rPr lang="en-US" sz="2800"/>
              <a:t>When you turn 15, you should start thinking seriously about your career. However, making career choices can be challenging, especially in this changing world.</a:t>
            </a:r>
            <a:endParaRPr lang="en-US" sz="2800"/>
          </a:p>
          <a:p>
            <a:pPr algn="just"/>
            <a:r>
              <a:rPr lang="en-US" sz="2800">
                <a:solidFill>
                  <a:schemeClr val="bg1"/>
                </a:solidFill>
                <a:highlight>
                  <a:srgbClr val="FF0000"/>
                </a:highlight>
              </a:rPr>
              <a:t>1.</a:t>
            </a:r>
            <a:r>
              <a:rPr lang="en-US" sz="2800">
                <a:solidFill>
                  <a:schemeClr val="tx1"/>
                </a:solidFill>
              </a:rPr>
              <a:t>Assembly workers and ticket sellers, </a:t>
            </a:r>
            <a:r>
              <a:rPr lang="en-US" sz="2800"/>
              <a:t>whose jobs are repetitive, are being replaced by machines. However, technology has also created new jobs, such as software engineers and online teachers. Besides, beauty jobs like nail artists and hairdressers are becoming popular because people want to take better care of themselves.</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36195"/>
            <a:ext cx="12192000" cy="75120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622300" y="-1060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
        <p:nvSpPr>
          <p:cNvPr id="3" name="Text Box 2"/>
          <p:cNvSpPr txBox="1"/>
          <p:nvPr/>
        </p:nvSpPr>
        <p:spPr>
          <a:xfrm>
            <a:off x="332105" y="909955"/>
            <a:ext cx="11560175" cy="5262245"/>
          </a:xfrm>
          <a:prstGeom prst="rect">
            <a:avLst/>
          </a:prstGeom>
          <a:solidFill>
            <a:srgbClr val="E3ECF0"/>
          </a:solidFill>
        </p:spPr>
        <p:txBody>
          <a:bodyPr wrap="square" rtlCol="0" anchor="t">
            <a:spAutoFit/>
          </a:bodyPr>
          <a:p>
            <a:pPr algn="just"/>
            <a:r>
              <a:rPr lang="en-US" sz="2800">
                <a:solidFill>
                  <a:schemeClr val="bg1"/>
                </a:solidFill>
                <a:highlight>
                  <a:srgbClr val="FF0000"/>
                </a:highlight>
              </a:rPr>
              <a:t>2.</a:t>
            </a:r>
            <a:r>
              <a:rPr lang="en-US" sz="2800"/>
              <a:t>Computer skills have become a must for many jobs. For example, doctors need to keep digital medical records of their patients. People also collaborate with each other so often that teamwork and communication skills are now increasingly When you turn 15, you should start thinking seriously about your career. However, making career choices can be challenging, especially in this changing world. </a:t>
            </a:r>
            <a:endParaRPr lang="en-US" sz="2800"/>
          </a:p>
          <a:p>
            <a:pPr algn="just"/>
            <a:r>
              <a:rPr lang="en-US" sz="2800">
                <a:solidFill>
                  <a:schemeClr val="bg1"/>
                </a:solidFill>
                <a:highlight>
                  <a:srgbClr val="FF0000"/>
                </a:highlight>
              </a:rPr>
              <a:t>3.</a:t>
            </a:r>
            <a:r>
              <a:rPr lang="en-US" sz="2800"/>
              <a:t> Many teenagers are willing to take vocational courses instead of going to university. Training can be both face-to-face and online. Opportunities to learn new skills are open to everyone provided that they have inquiring minds.</a:t>
            </a:r>
            <a:endParaRPr lang="en-US" sz="2800"/>
          </a:p>
          <a:p>
            <a:pPr algn="just"/>
            <a:r>
              <a:rPr lang="en-US" sz="2800"/>
              <a:t>In the future, there may be even more changes in the world of work. It’s a good idea for you to work well in teams, keep on learning and have good computer skills. By doing so, you can move confidently on your career path.</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436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Read the article and do the tasks that follow.</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8674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11" name="Text Box 10"/>
          <p:cNvSpPr txBox="1"/>
          <p:nvPr/>
        </p:nvSpPr>
        <p:spPr>
          <a:xfrm>
            <a:off x="489585" y="1655445"/>
            <a:ext cx="11298555" cy="119888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Read Sentences A-C and underline the key information. </a:t>
            </a:r>
            <a:r>
              <a:rPr lang="en-US" sz="3600">
                <a:solidFill>
                  <a:schemeClr val="tx1"/>
                </a:solidFill>
                <a:highlight>
                  <a:srgbClr val="FFFF00"/>
                </a:highlight>
                <a:latin typeface="Calibri" panose="020F0502020204030204" pitchFamily="34" charset="0"/>
                <a:cs typeface="Calibri" panose="020F0502020204030204" pitchFamily="34" charset="0"/>
              </a:rPr>
              <a:t>(way people do their jobs; types of training; kinds of job)</a:t>
            </a:r>
            <a:endParaRPr lang="en-US" sz="3600">
              <a:solidFill>
                <a:schemeClr val="tx1"/>
              </a:solidFill>
              <a:highlight>
                <a:srgbClr val="FFFF00"/>
              </a:highlight>
              <a:latin typeface="Calibri" panose="020F0502020204030204" pitchFamily="34" charset="0"/>
              <a:cs typeface="Calibri" panose="020F0502020204030204" pitchFamily="34" charset="0"/>
            </a:endParaRPr>
          </a:p>
        </p:txBody>
      </p:sp>
      <p:sp>
        <p:nvSpPr>
          <p:cNvPr id="7" name="Text Box 6"/>
          <p:cNvSpPr txBox="1"/>
          <p:nvPr/>
        </p:nvSpPr>
        <p:spPr>
          <a:xfrm>
            <a:off x="489585" y="2935605"/>
            <a:ext cx="11298555" cy="2306955"/>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Think of vocabulary and/or ideas that may relate to each key information. </a:t>
            </a:r>
            <a:r>
              <a:rPr lang="en-US" sz="3600" b="1">
                <a:solidFill>
                  <a:schemeClr val="tx1"/>
                </a:solidFill>
                <a:latin typeface="Calibri" panose="020F0502020204030204" pitchFamily="34" charset="0"/>
                <a:cs typeface="Calibri" panose="020F0502020204030204" pitchFamily="34" charset="0"/>
              </a:rPr>
              <a:t>For example</a:t>
            </a:r>
            <a:r>
              <a:rPr lang="en-US" sz="3600">
                <a:solidFill>
                  <a:schemeClr val="tx1"/>
                </a:solidFill>
                <a:latin typeface="Calibri" panose="020F0502020204030204" pitchFamily="34" charset="0"/>
                <a:cs typeface="Calibri" panose="020F0502020204030204" pitchFamily="34" charset="0"/>
              </a:rPr>
              <a:t>, </a:t>
            </a:r>
            <a:r>
              <a:rPr lang="en-US" sz="3600" i="1">
                <a:solidFill>
                  <a:schemeClr val="tx1"/>
                </a:solidFill>
                <a:latin typeface="Calibri" panose="020F0502020204030204" pitchFamily="34" charset="0"/>
                <a:cs typeface="Calibri" panose="020F0502020204030204" pitchFamily="34" charset="0"/>
              </a:rPr>
              <a:t>the information “kinds of job” can be illustrated in the reading text by a list of different jobs. </a:t>
            </a:r>
            <a:endParaRPr lang="en-US" sz="3600" i="1">
              <a:solidFill>
                <a:schemeClr val="tx1"/>
              </a:solidFill>
              <a:latin typeface="Calibri" panose="020F0502020204030204" pitchFamily="34" charset="0"/>
              <a:cs typeface="Calibri" panose="020F0502020204030204" pitchFamily="34" charset="0"/>
            </a:endParaRPr>
          </a:p>
        </p:txBody>
      </p:sp>
      <p:sp>
        <p:nvSpPr>
          <p:cNvPr id="12" name="Text Box 11"/>
          <p:cNvSpPr txBox="1"/>
          <p:nvPr/>
        </p:nvSpPr>
        <p:spPr>
          <a:xfrm>
            <a:off x="577850" y="5208905"/>
            <a:ext cx="11298555" cy="64516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Complete the matching Activity in 1. </a:t>
            </a:r>
            <a:endParaRPr lang="en-US" sz="36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18235" y="8674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a. Which number (1 – 3) does each sentence (A – C) below fit in? </a:t>
            </a:r>
            <a:endParaRPr lang="en-US" sz="3200" b="1" dirty="0">
              <a:effectLst>
                <a:glow rad="88900">
                  <a:schemeClr val="bg1"/>
                </a:glow>
              </a:effectLst>
              <a:cs typeface="Arial" panose="020B0604020202020204" pitchFamily="34" charset="0"/>
            </a:endParaRPr>
          </a:p>
          <a:p>
            <a:pPr algn="just"/>
            <a:r>
              <a:rPr lang="en-US" sz="3200" b="1" dirty="0">
                <a:effectLst>
                  <a:glow rad="88900">
                    <a:schemeClr val="bg1"/>
                  </a:glow>
                </a:effectLst>
                <a:cs typeface="Arial" panose="020B0604020202020204" pitchFamily="34" charset="0"/>
              </a:rPr>
              <a:t>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the correct number for each sentence.</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981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graphicFrame>
        <p:nvGraphicFramePr>
          <p:cNvPr id="2" name="Table 1"/>
          <p:cNvGraphicFramePr/>
          <p:nvPr/>
        </p:nvGraphicFramePr>
        <p:xfrm>
          <a:off x="524510" y="2197100"/>
          <a:ext cx="11507470" cy="2990850"/>
        </p:xfrm>
        <a:graphic>
          <a:graphicData uri="http://schemas.openxmlformats.org/drawingml/2006/table">
            <a:tbl>
              <a:tblPr firstRow="1" bandRow="1">
                <a:tableStyleId>{21E4AEA4-8DFA-4A89-87EB-49C32662AFE0}</a:tableStyleId>
              </a:tblPr>
              <a:tblGrid>
                <a:gridCol w="9373235"/>
                <a:gridCol w="669290"/>
                <a:gridCol w="643255"/>
                <a:gridCol w="821690"/>
              </a:tblGrid>
              <a:tr h="579120">
                <a:tc>
                  <a:txBody>
                    <a:bodyPr/>
                    <a:p>
                      <a:pPr>
                        <a:buNone/>
                      </a:pPr>
                      <a:endParaRPr lang="en-US" sz="3200"/>
                    </a:p>
                  </a:txBody>
                  <a:tcPr/>
                </a:tc>
                <a:tc>
                  <a:txBody>
                    <a:bodyPr/>
                    <a:p>
                      <a:pPr>
                        <a:buNone/>
                      </a:pPr>
                      <a:r>
                        <a:rPr lang="en-US" sz="3200"/>
                        <a:t>1</a:t>
                      </a:r>
                      <a:endParaRPr lang="en-US" sz="3200"/>
                    </a:p>
                  </a:txBody>
                  <a:tcPr/>
                </a:tc>
                <a:tc>
                  <a:txBody>
                    <a:bodyPr/>
                    <a:p>
                      <a:pPr>
                        <a:buNone/>
                      </a:pPr>
                      <a:r>
                        <a:rPr lang="en-US" sz="3200"/>
                        <a:t>2</a:t>
                      </a:r>
                      <a:endParaRPr lang="en-US" sz="3200"/>
                    </a:p>
                  </a:txBody>
                  <a:tcPr/>
                </a:tc>
                <a:tc>
                  <a:txBody>
                    <a:bodyPr/>
                    <a:p>
                      <a:pPr>
                        <a:buNone/>
                      </a:pPr>
                      <a:r>
                        <a:rPr lang="en-US" sz="3200"/>
                        <a:t>3</a:t>
                      </a:r>
                      <a:endParaRPr lang="en-US" sz="3200"/>
                    </a:p>
                  </a:txBody>
                  <a:tcPr/>
                </a:tc>
              </a:tr>
              <a:tr h="695960">
                <a:tc>
                  <a:txBody>
                    <a:bodyPr/>
                    <a:p>
                      <a:pPr algn="just">
                        <a:buNone/>
                      </a:pPr>
                      <a:r>
                        <a:rPr lang="en-US" sz="3200"/>
                        <a:t>A. The skills needed for the jobs are changing, too.</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r h="671195">
                <a:tc>
                  <a:txBody>
                    <a:bodyPr/>
                    <a:p>
                      <a:pPr>
                        <a:buNone/>
                      </a:pPr>
                      <a:r>
                        <a:rPr lang="en-US" sz="3200"/>
                        <a:t>B. The preferred type of training is also changing.</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r h="1044575">
                <a:tc>
                  <a:txBody>
                    <a:bodyPr/>
                    <a:p>
                      <a:pPr>
                        <a:buNone/>
                      </a:pPr>
                      <a:r>
                        <a:rPr lang="en-US" sz="3200"/>
                        <a:t>C. The kinds of jobs people are doing are changing</a:t>
                      </a:r>
                      <a:endParaRPr lang="en-US" sz="3200"/>
                    </a:p>
                  </a:txBody>
                  <a:tcPr/>
                </a:tc>
                <a:tc>
                  <a:txBody>
                    <a:bodyPr/>
                    <a:p>
                      <a:pPr>
                        <a:buNone/>
                      </a:pPr>
                      <a:endParaRPr lang="en-US" sz="3200"/>
                    </a:p>
                  </a:txBody>
                  <a:tcPr/>
                </a:tc>
                <a:tc>
                  <a:txBody>
                    <a:bodyPr/>
                    <a:p>
                      <a:pPr>
                        <a:buNone/>
                      </a:pPr>
                      <a:endParaRPr lang="en-US" sz="3200"/>
                    </a:p>
                  </a:txBody>
                  <a:tcPr/>
                </a:tc>
                <a:tc>
                  <a:txBody>
                    <a:bodyPr/>
                    <a:p>
                      <a:pPr>
                        <a:buNone/>
                      </a:pPr>
                      <a:endParaRPr lang="en-US" sz="3200"/>
                    </a:p>
                  </a:txBody>
                  <a:tcPr/>
                </a:tc>
              </a:tr>
            </a:tbl>
          </a:graphicData>
        </a:graphic>
      </p:graphicFrame>
      <p:sp>
        <p:nvSpPr>
          <p:cNvPr id="3" name="Text Box 2"/>
          <p:cNvSpPr txBox="1"/>
          <p:nvPr/>
        </p:nvSpPr>
        <p:spPr>
          <a:xfrm>
            <a:off x="11296015" y="279400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4" name="Text Box 3"/>
          <p:cNvSpPr txBox="1"/>
          <p:nvPr/>
        </p:nvSpPr>
        <p:spPr>
          <a:xfrm>
            <a:off x="10521315" y="342900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9962515" y="4153535"/>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815340" y="7814310"/>
            <a:ext cx="8851265" cy="2861310"/>
          </a:xfrm>
          <a:prstGeom prst="rect">
            <a:avLst/>
          </a:prstGeom>
          <a:solidFill>
            <a:srgbClr val="F9BCAE"/>
          </a:solidFill>
        </p:spPr>
        <p:txBody>
          <a:bodyPr wrap="square" rtlCol="0" anchor="t">
            <a:spAutoFit/>
          </a:bodyPr>
          <a:p>
            <a:pPr>
              <a:lnSpc>
                <a:spcPct val="150000"/>
              </a:lnSpc>
            </a:pPr>
            <a:r>
              <a:rPr lang="en-US" sz="4000" b="1"/>
              <a:t>A.</a:t>
            </a:r>
            <a:r>
              <a:rPr lang="en-US" sz="4000"/>
              <a:t> The changing world of work</a:t>
            </a:r>
            <a:endParaRPr lang="en-US" sz="4000"/>
          </a:p>
          <a:p>
            <a:pPr>
              <a:lnSpc>
                <a:spcPct val="150000"/>
              </a:lnSpc>
            </a:pPr>
            <a:r>
              <a:rPr lang="en-US" sz="4000" b="1"/>
              <a:t>B.</a:t>
            </a:r>
            <a:r>
              <a:rPr lang="en-US" sz="4000"/>
              <a:t> How to choose your career path</a:t>
            </a:r>
            <a:endParaRPr lang="en-US" sz="4000"/>
          </a:p>
          <a:p>
            <a:pPr>
              <a:lnSpc>
                <a:spcPct val="150000"/>
              </a:lnSpc>
            </a:pPr>
            <a:r>
              <a:rPr lang="en-US" sz="4000" b="1"/>
              <a:t>C.</a:t>
            </a:r>
            <a:r>
              <a:rPr lang="en-US" sz="4000"/>
              <a:t> Making good job decisions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1118235" y="103251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pPr algn="just"/>
            <a:r>
              <a:rPr lang="en-US" sz="3200" b="1" dirty="0">
                <a:effectLst>
                  <a:glow rad="88900">
                    <a:schemeClr val="bg1"/>
                  </a:glow>
                </a:effectLst>
                <a:cs typeface="Arial" panose="020B0604020202020204" pitchFamily="34" charset="0"/>
              </a:rPr>
              <a:t>b. Which of the following is the best title for the article?</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981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7" name="Text Box 6"/>
          <p:cNvSpPr txBox="1"/>
          <p:nvPr/>
        </p:nvSpPr>
        <p:spPr>
          <a:xfrm>
            <a:off x="1027430" y="2003425"/>
            <a:ext cx="8851265" cy="2861310"/>
          </a:xfrm>
          <a:prstGeom prst="rect">
            <a:avLst/>
          </a:prstGeom>
          <a:solidFill>
            <a:srgbClr val="F9BCAE"/>
          </a:solidFill>
        </p:spPr>
        <p:txBody>
          <a:bodyPr wrap="square" rtlCol="0" anchor="t">
            <a:spAutoFit/>
          </a:bodyPr>
          <a:p>
            <a:pPr>
              <a:lnSpc>
                <a:spcPct val="150000"/>
              </a:lnSpc>
            </a:pPr>
            <a:r>
              <a:rPr lang="en-US" sz="4000" b="1"/>
              <a:t>A.</a:t>
            </a:r>
            <a:r>
              <a:rPr lang="en-US" sz="4000"/>
              <a:t> The changing world of work</a:t>
            </a:r>
            <a:endParaRPr lang="en-US" sz="4000"/>
          </a:p>
          <a:p>
            <a:pPr>
              <a:lnSpc>
                <a:spcPct val="150000"/>
              </a:lnSpc>
            </a:pPr>
            <a:r>
              <a:rPr lang="en-US" sz="4000" b="1"/>
              <a:t>B.</a:t>
            </a:r>
            <a:r>
              <a:rPr lang="en-US" sz="4000"/>
              <a:t> How to choose your career path</a:t>
            </a:r>
            <a:endParaRPr lang="en-US" sz="4000"/>
          </a:p>
          <a:p>
            <a:pPr>
              <a:lnSpc>
                <a:spcPct val="150000"/>
              </a:lnSpc>
            </a:pPr>
            <a:r>
              <a:rPr lang="en-US" sz="4000" b="1"/>
              <a:t>C.</a:t>
            </a:r>
            <a:r>
              <a:rPr lang="en-US" sz="4000"/>
              <a:t> Making good job decisions</a:t>
            </a:r>
            <a:endParaRPr lang="en-US" sz="4000"/>
          </a:p>
        </p:txBody>
      </p:sp>
      <p:sp>
        <p:nvSpPr>
          <p:cNvPr id="14" name="Oval 13"/>
          <p:cNvSpPr/>
          <p:nvPr/>
        </p:nvSpPr>
        <p:spPr>
          <a:xfrm>
            <a:off x="974725" y="2303780"/>
            <a:ext cx="624840" cy="68326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aphicFrame>
        <p:nvGraphicFramePr>
          <p:cNvPr id="3" name="Table 2"/>
          <p:cNvGraphicFramePr/>
          <p:nvPr/>
        </p:nvGraphicFramePr>
        <p:xfrm>
          <a:off x="524510" y="7679690"/>
          <a:ext cx="11391265" cy="4808855"/>
        </p:xfrm>
        <a:graphic>
          <a:graphicData uri="http://schemas.openxmlformats.org/drawingml/2006/table">
            <a:tbl>
              <a:tblPr firstRow="1" bandRow="1">
                <a:tableStyleId>{21E4AEA4-8DFA-4A89-87EB-49C32662AFE0}</a:tableStyleId>
              </a:tblPr>
              <a:tblGrid>
                <a:gridCol w="9775825"/>
                <a:gridCol w="929640"/>
                <a:gridCol w="685800"/>
              </a:tblGrid>
              <a:tr h="579120">
                <a:tc>
                  <a:txBody>
                    <a:bodyPr/>
                    <a:p>
                      <a:pPr>
                        <a:buNone/>
                      </a:pPr>
                      <a:endParaRPr lang="en-US" sz="3000"/>
                    </a:p>
                  </a:txBody>
                  <a:tcPr>
                    <a:solidFill>
                      <a:srgbClr val="F6FFDE"/>
                    </a:solidFill>
                  </a:tcPr>
                </a:tc>
                <a:tc>
                  <a:txBody>
                    <a:bodyPr/>
                    <a:p>
                      <a:pPr algn="ctr">
                        <a:buNone/>
                      </a:pPr>
                      <a:r>
                        <a:rPr lang="en-US" sz="3000">
                          <a:solidFill>
                            <a:schemeClr val="tx1"/>
                          </a:solidFill>
                        </a:rPr>
                        <a:t>T</a:t>
                      </a:r>
                      <a:endParaRPr lang="en-US" sz="3000">
                        <a:solidFill>
                          <a:schemeClr val="tx1"/>
                        </a:solidFill>
                      </a:endParaRPr>
                    </a:p>
                  </a:txBody>
                  <a:tcPr>
                    <a:solidFill>
                      <a:srgbClr val="F6FFDE"/>
                    </a:solidFill>
                  </a:tcPr>
                </a:tc>
                <a:tc>
                  <a:txBody>
                    <a:bodyPr/>
                    <a:p>
                      <a:pPr algn="ctr">
                        <a:buNone/>
                      </a:pPr>
                      <a:r>
                        <a:rPr lang="en-US" sz="3000">
                          <a:solidFill>
                            <a:schemeClr val="tx1"/>
                          </a:solidFill>
                        </a:rPr>
                        <a:t>F</a:t>
                      </a:r>
                      <a:endParaRPr lang="en-US" sz="3000">
                        <a:solidFill>
                          <a:schemeClr val="tx1"/>
                        </a:solidFill>
                      </a:endParaRPr>
                    </a:p>
                  </a:txBody>
                  <a:tcPr>
                    <a:solidFill>
                      <a:srgbClr val="F6FFDE"/>
                    </a:solidFill>
                  </a:tcPr>
                </a:tc>
              </a:tr>
              <a:tr h="650875">
                <a:tc>
                  <a:txBody>
                    <a:bodyPr/>
                    <a:p>
                      <a:pPr algn="just">
                        <a:buNone/>
                      </a:pPr>
                      <a:r>
                        <a:rPr lang="en-US" sz="3000" b="1">
                          <a:solidFill>
                            <a:schemeClr val="accent2"/>
                          </a:solidFill>
                        </a:rPr>
                        <a:t>1. </a:t>
                      </a:r>
                      <a:r>
                        <a:rPr lang="en-US" sz="3000"/>
                        <a:t>Teenagers should consider their career paths as soon as they reach 18.</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0">
                <a:tc>
                  <a:txBody>
                    <a:bodyPr/>
                    <a:p>
                      <a:pPr>
                        <a:buNone/>
                      </a:pPr>
                      <a:r>
                        <a:rPr lang="en-US" sz="3000" b="1">
                          <a:solidFill>
                            <a:schemeClr val="accent2"/>
                          </a:solidFill>
                        </a:rPr>
                        <a:t>2. </a:t>
                      </a:r>
                      <a:r>
                        <a:rPr lang="en-US" sz="3000"/>
                        <a:t>A nail artist is an example of a job created by technology.</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648335">
                <a:tc>
                  <a:txBody>
                    <a:bodyPr/>
                    <a:p>
                      <a:pPr algn="just">
                        <a:buNone/>
                      </a:pPr>
                      <a:r>
                        <a:rPr lang="en-US" sz="3000" b="1">
                          <a:solidFill>
                            <a:schemeClr val="accent2"/>
                          </a:solidFill>
                        </a:rPr>
                        <a:t>3.</a:t>
                      </a:r>
                      <a:r>
                        <a:rPr lang="en-US" sz="3000"/>
                        <a:t> In many jobs, people need to be able to use computers well.</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4.</a:t>
                      </a:r>
                      <a:r>
                        <a:rPr lang="en-US" sz="3000"/>
                        <a:t> People can get job training in more ways than they could in the past.</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5.</a:t>
                      </a:r>
                      <a:r>
                        <a:rPr lang="en-US" sz="3000"/>
                        <a:t> There will be fewer changes in the world of work in the future.</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p>
            <a:endParaRPr lang="en-US"/>
          </a:p>
        </p:txBody>
      </p:sp>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article again and tick (√) T (True) or F (False). </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nvGraphicFramePr>
        <p:xfrm>
          <a:off x="427990" y="1745615"/>
          <a:ext cx="11391265" cy="4808855"/>
        </p:xfrm>
        <a:graphic>
          <a:graphicData uri="http://schemas.openxmlformats.org/drawingml/2006/table">
            <a:tbl>
              <a:tblPr firstRow="1" bandRow="1">
                <a:tableStyleId>{21E4AEA4-8DFA-4A89-87EB-49C32662AFE0}</a:tableStyleId>
              </a:tblPr>
              <a:tblGrid>
                <a:gridCol w="9775825"/>
                <a:gridCol w="929640"/>
                <a:gridCol w="685800"/>
              </a:tblGrid>
              <a:tr h="579120">
                <a:tc>
                  <a:txBody>
                    <a:bodyPr/>
                    <a:p>
                      <a:pPr>
                        <a:buNone/>
                      </a:pPr>
                      <a:endParaRPr lang="en-US" sz="3000"/>
                    </a:p>
                  </a:txBody>
                  <a:tcPr>
                    <a:solidFill>
                      <a:srgbClr val="F6FFDE"/>
                    </a:solidFill>
                  </a:tcPr>
                </a:tc>
                <a:tc>
                  <a:txBody>
                    <a:bodyPr/>
                    <a:p>
                      <a:pPr algn="ctr">
                        <a:buNone/>
                      </a:pPr>
                      <a:r>
                        <a:rPr lang="en-US" sz="3000">
                          <a:solidFill>
                            <a:schemeClr val="tx1"/>
                          </a:solidFill>
                        </a:rPr>
                        <a:t>T</a:t>
                      </a:r>
                      <a:endParaRPr lang="en-US" sz="3000">
                        <a:solidFill>
                          <a:schemeClr val="tx1"/>
                        </a:solidFill>
                      </a:endParaRPr>
                    </a:p>
                  </a:txBody>
                  <a:tcPr>
                    <a:solidFill>
                      <a:srgbClr val="F6FFDE"/>
                    </a:solidFill>
                  </a:tcPr>
                </a:tc>
                <a:tc>
                  <a:txBody>
                    <a:bodyPr/>
                    <a:p>
                      <a:pPr algn="ctr">
                        <a:buNone/>
                      </a:pPr>
                      <a:r>
                        <a:rPr lang="en-US" sz="3000">
                          <a:solidFill>
                            <a:schemeClr val="tx1"/>
                          </a:solidFill>
                        </a:rPr>
                        <a:t>F</a:t>
                      </a:r>
                      <a:endParaRPr lang="en-US" sz="3000">
                        <a:solidFill>
                          <a:schemeClr val="tx1"/>
                        </a:solidFill>
                      </a:endParaRPr>
                    </a:p>
                  </a:txBody>
                  <a:tcPr>
                    <a:solidFill>
                      <a:srgbClr val="F6FFDE"/>
                    </a:solidFill>
                  </a:tcPr>
                </a:tc>
              </a:tr>
              <a:tr h="650875">
                <a:tc>
                  <a:txBody>
                    <a:bodyPr/>
                    <a:p>
                      <a:pPr algn="just">
                        <a:buNone/>
                      </a:pPr>
                      <a:r>
                        <a:rPr lang="en-US" sz="3000" b="1">
                          <a:solidFill>
                            <a:schemeClr val="accent2"/>
                          </a:solidFill>
                        </a:rPr>
                        <a:t>1. </a:t>
                      </a:r>
                      <a:r>
                        <a:rPr lang="en-US" sz="3000"/>
                        <a:t>Teenagers should consider their career paths as soon as they reach 18.</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0">
                <a:tc>
                  <a:txBody>
                    <a:bodyPr/>
                    <a:p>
                      <a:pPr>
                        <a:buNone/>
                      </a:pPr>
                      <a:r>
                        <a:rPr lang="en-US" sz="3000" b="1">
                          <a:solidFill>
                            <a:schemeClr val="accent2"/>
                          </a:solidFill>
                        </a:rPr>
                        <a:t>2. </a:t>
                      </a:r>
                      <a:r>
                        <a:rPr lang="en-US" sz="3000"/>
                        <a:t>A nail artist is an example of a job created by technology.</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648335">
                <a:tc>
                  <a:txBody>
                    <a:bodyPr/>
                    <a:p>
                      <a:pPr algn="just">
                        <a:buNone/>
                      </a:pPr>
                      <a:r>
                        <a:rPr lang="en-US" sz="3000" b="1">
                          <a:solidFill>
                            <a:schemeClr val="accent2"/>
                          </a:solidFill>
                        </a:rPr>
                        <a:t>3.</a:t>
                      </a:r>
                      <a:r>
                        <a:rPr lang="en-US" sz="3000"/>
                        <a:t> In many jobs, people need to be able to use computers well.</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4.</a:t>
                      </a:r>
                      <a:r>
                        <a:rPr lang="en-US" sz="3000"/>
                        <a:t> People can get job training in more ways than they could in the past.</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r h="1013460">
                <a:tc>
                  <a:txBody>
                    <a:bodyPr/>
                    <a:p>
                      <a:pPr algn="just">
                        <a:buNone/>
                      </a:pPr>
                      <a:r>
                        <a:rPr lang="en-US" sz="3000" b="1">
                          <a:solidFill>
                            <a:schemeClr val="accent2"/>
                          </a:solidFill>
                        </a:rPr>
                        <a:t>5.</a:t>
                      </a:r>
                      <a:r>
                        <a:rPr lang="en-US" sz="3000"/>
                        <a:t> There will be fewer changes in the world of work in the future.</a:t>
                      </a:r>
                      <a:endParaRPr lang="en-US" sz="3000"/>
                    </a:p>
                  </a:txBody>
                  <a:tcPr>
                    <a:solidFill>
                      <a:srgbClr val="E3F2C1"/>
                    </a:solidFill>
                  </a:tcPr>
                </a:tc>
                <a:tc>
                  <a:txBody>
                    <a:bodyPr/>
                    <a:p>
                      <a:pPr>
                        <a:buNone/>
                      </a:pPr>
                      <a:endParaRPr lang="en-US" sz="3000"/>
                    </a:p>
                  </a:txBody>
                  <a:tcPr>
                    <a:solidFill>
                      <a:srgbClr val="E3F2C1"/>
                    </a:solidFill>
                  </a:tcPr>
                </a:tc>
                <a:tc>
                  <a:txBody>
                    <a:bodyPr/>
                    <a:p>
                      <a:pPr>
                        <a:buNone/>
                      </a:pPr>
                      <a:endParaRPr lang="en-US" sz="3000"/>
                    </a:p>
                  </a:txBody>
                  <a:tcPr>
                    <a:solidFill>
                      <a:srgbClr val="E3F2C1"/>
                    </a:solidFill>
                  </a:tcPr>
                </a:tc>
              </a:tr>
            </a:tbl>
          </a:graphicData>
        </a:graphic>
      </p:graphicFrame>
      <p:sp>
        <p:nvSpPr>
          <p:cNvPr id="19" name="Text Box 18"/>
          <p:cNvSpPr txBox="1"/>
          <p:nvPr/>
        </p:nvSpPr>
        <p:spPr>
          <a:xfrm>
            <a:off x="11192510" y="249809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0" name="Text Box 19"/>
          <p:cNvSpPr txBox="1"/>
          <p:nvPr/>
        </p:nvSpPr>
        <p:spPr>
          <a:xfrm>
            <a:off x="11202035" y="323215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1" name="Text Box 20"/>
          <p:cNvSpPr txBox="1"/>
          <p:nvPr/>
        </p:nvSpPr>
        <p:spPr>
          <a:xfrm>
            <a:off x="10345420" y="3787775"/>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2" name="Text Box 21"/>
          <p:cNvSpPr txBox="1"/>
          <p:nvPr/>
        </p:nvSpPr>
        <p:spPr>
          <a:xfrm>
            <a:off x="10345420" y="466471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sp>
        <p:nvSpPr>
          <p:cNvPr id="23" name="Text Box 22"/>
          <p:cNvSpPr txBox="1"/>
          <p:nvPr/>
        </p:nvSpPr>
        <p:spPr>
          <a:xfrm>
            <a:off x="11192510" y="5725160"/>
            <a:ext cx="723900" cy="724535"/>
          </a:xfrm>
          <a:prstGeom prst="rect">
            <a:avLst/>
          </a:prstGeom>
          <a:noFill/>
        </p:spPr>
        <p:txBody>
          <a:bodyPr wrap="none" rtlCol="0" anchor="t">
            <a:noAutofit/>
          </a:bodyPr>
          <a:p>
            <a:r>
              <a:rPr lang="en-US" sz="4000" b="1">
                <a:solidFill>
                  <a:srgbClr val="FF0000"/>
                </a:solidFill>
                <a:latin typeface="Calibri" panose="020F0502020204030204" pitchFamily="34" charset="0"/>
                <a:cs typeface="Calibri" panose="020F0502020204030204" pitchFamily="34" charset="0"/>
              </a:rPr>
              <a:t>√</a:t>
            </a:r>
            <a:endParaRPr lang="en-US" sz="4000" b="1">
              <a:solidFill>
                <a:srgbClr val="FF0000"/>
              </a:solidFill>
              <a:latin typeface="Calibri" panose="020F0502020204030204" pitchFamily="34" charset="0"/>
              <a:cs typeface="Calibri" panose="020F0502020204030204" pitchFamily="34" charset="0"/>
            </a:endParaRPr>
          </a:p>
        </p:txBody>
      </p:sp>
      <p:graphicFrame>
        <p:nvGraphicFramePr>
          <p:cNvPr id="24" name="Content Placeholder 23"/>
          <p:cNvGraphicFramePr/>
          <p:nvPr>
            <p:ph idx="1"/>
          </p:nvPr>
        </p:nvGraphicFramePr>
        <p:xfrm>
          <a:off x="1080770" y="7366000"/>
          <a:ext cx="10515600" cy="4106545"/>
        </p:xfrm>
        <a:graphic>
          <a:graphicData uri="http://schemas.openxmlformats.org/drawingml/2006/table">
            <a:tbl>
              <a:tblPr firstRow="1" bandRow="1">
                <a:tableStyleId>{5C22544A-7EE6-4342-B048-85BDC9FD1C3A}</a:tableStyleId>
              </a:tblPr>
              <a:tblGrid>
                <a:gridCol w="3793490"/>
                <a:gridCol w="3152140"/>
                <a:gridCol w="3569970"/>
              </a:tblGrid>
              <a:tr h="723265">
                <a:tc>
                  <a:txBody>
                    <a:bodyPr/>
                    <a:p>
                      <a:pPr indent="0" algn="ctr">
                        <a:buNone/>
                      </a:pPr>
                      <a:r>
                        <a:rPr lang="en-US" sz="3200" b="1">
                          <a:latin typeface="Calibri" panose="020F0502020204030204" pitchFamily="34" charset="0"/>
                          <a:cs typeface="Calibri" panose="020F0502020204030204" pitchFamily="34" charset="0"/>
                        </a:rPr>
                        <a:t>List of jobs</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Skills </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Types of training</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r>
              <a:tr h="3383280">
                <a:tc>
                  <a:txBody>
                    <a:bodyPr/>
                    <a:p>
                      <a:pPr>
                        <a:buNone/>
                      </a:pPr>
                      <a:endParaRPr lang="en-US"/>
                    </a:p>
                  </a:txBody>
                  <a:tcPr>
                    <a:solidFill>
                      <a:srgbClr val="D5B4B4"/>
                    </a:solidFill>
                  </a:tcPr>
                </a:tc>
                <a:tc>
                  <a:txBody>
                    <a:bodyPr/>
                    <a:p>
                      <a:pPr>
                        <a:buNone/>
                      </a:pPr>
                      <a:endParaRPr lang="en-US"/>
                    </a:p>
                  </a:txBody>
                  <a:tcPr>
                    <a:solidFill>
                      <a:srgbClr val="D5B4B4"/>
                    </a:solidFill>
                  </a:tcPr>
                </a:tc>
                <a:tc>
                  <a:txBody>
                    <a:bodyPr/>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D5B4B4"/>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Fill in the table</a:t>
            </a:r>
            <a:endParaRPr lang="en-US" sz="4000" dirty="0">
              <a:effectLst>
                <a:glow rad="88900">
                  <a:schemeClr val="bg1"/>
                </a:glow>
              </a:effectLst>
              <a:cs typeface="Arial" panose="020B0604020202020204" pitchFamily="34" charset="0"/>
            </a:endParaRPr>
          </a:p>
        </p:txBody>
      </p:sp>
      <p:sp>
        <p:nvSpPr>
          <p:cNvPr id="8" name="TextBox 7"/>
          <p:cNvSpPr txBox="1"/>
          <p:nvPr/>
        </p:nvSpPr>
        <p:spPr>
          <a:xfrm>
            <a:off x="226060" y="-582930"/>
            <a:ext cx="11566525" cy="1568450"/>
          </a:xfrm>
          <a:prstGeom prst="rect">
            <a:avLst/>
          </a:prstGeom>
          <a:noFill/>
          <a:effectLst/>
        </p:spPr>
        <p:txBody>
          <a:bodyPr wrap="square" rtlCol="0">
            <a:spAutoFit/>
          </a:bodyPr>
          <a:lstStyle/>
          <a:p>
            <a:pPr algn="ctr"/>
            <a:r>
              <a:rPr lang="en-US" sz="4800" b="1" dirty="0">
                <a:sym typeface="+mn-ea"/>
              </a:rPr>
              <a:t> </a:t>
            </a:r>
            <a:endParaRPr lang="en-US" sz="4800" b="1" dirty="0">
              <a:sym typeface="+mn-ea"/>
            </a:endParaRPr>
          </a:p>
          <a:p>
            <a:pPr algn="ctr"/>
            <a:r>
              <a:rPr lang="en-US" sz="4800" b="1" dirty="0">
                <a:sym typeface="+mn-ea"/>
              </a:rPr>
              <a:t>TRANSITION FROM READING TO SPEAKING</a:t>
            </a:r>
            <a:endParaRPr lang="en-US" sz="4800" b="1" dirty="0">
              <a:sym typeface="+mn-ea"/>
            </a:endParaRPr>
          </a:p>
        </p:txBody>
      </p:sp>
      <p:graphicFrame>
        <p:nvGraphicFramePr>
          <p:cNvPr id="3" name="Table 2"/>
          <p:cNvGraphicFramePr/>
          <p:nvPr/>
        </p:nvGraphicFramePr>
        <p:xfrm>
          <a:off x="263525" y="2030730"/>
          <a:ext cx="11457305" cy="4106545"/>
        </p:xfrm>
        <a:graphic>
          <a:graphicData uri="http://schemas.openxmlformats.org/drawingml/2006/table">
            <a:tbl>
              <a:tblPr firstRow="1" bandRow="1">
                <a:tableStyleId>{5C22544A-7EE6-4342-B048-85BDC9FD1C3A}</a:tableStyleId>
              </a:tblPr>
              <a:tblGrid>
                <a:gridCol w="4133215"/>
                <a:gridCol w="3434080"/>
                <a:gridCol w="3890010"/>
              </a:tblGrid>
              <a:tr h="723265">
                <a:tc>
                  <a:txBody>
                    <a:bodyPr/>
                    <a:p>
                      <a:pPr indent="0" algn="ctr">
                        <a:buNone/>
                      </a:pPr>
                      <a:r>
                        <a:rPr lang="en-US" sz="3200" b="1">
                          <a:latin typeface="Calibri" panose="020F0502020204030204" pitchFamily="34" charset="0"/>
                          <a:cs typeface="Calibri" panose="020F0502020204030204" pitchFamily="34" charset="0"/>
                        </a:rPr>
                        <a:t>List of jobs</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Skills </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c>
                  <a:txBody>
                    <a:bodyPr/>
                    <a:p>
                      <a:pPr indent="0" algn="ctr">
                        <a:buNone/>
                      </a:pPr>
                      <a:r>
                        <a:rPr lang="en-US" sz="3200" b="1">
                          <a:latin typeface="Calibri" panose="020F0502020204030204" pitchFamily="34" charset="0"/>
                          <a:cs typeface="Calibri" panose="020F0502020204030204" pitchFamily="34" charset="0"/>
                        </a:rPr>
                        <a:t>Types of training</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solidFill>
                      <a:srgbClr val="867070"/>
                    </a:solidFill>
                  </a:tcPr>
                </a:tc>
              </a:tr>
              <a:tr h="3383280">
                <a:tc>
                  <a:txBody>
                    <a:bodyPr/>
                    <a:p>
                      <a:pPr>
                        <a:buNone/>
                      </a:pPr>
                      <a:endParaRPr lang="en-US"/>
                    </a:p>
                  </a:txBody>
                  <a:tcPr>
                    <a:solidFill>
                      <a:srgbClr val="D5B4B4"/>
                    </a:solidFill>
                  </a:tcPr>
                </a:tc>
                <a:tc>
                  <a:txBody>
                    <a:bodyPr/>
                    <a:p>
                      <a:pPr>
                        <a:buNone/>
                      </a:pPr>
                      <a:endParaRPr lang="en-US"/>
                    </a:p>
                  </a:txBody>
                  <a:tcPr>
                    <a:solidFill>
                      <a:srgbClr val="D5B4B4"/>
                    </a:solidFill>
                  </a:tcPr>
                </a:tc>
                <a:tc>
                  <a:txBody>
                    <a:bodyPr/>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D5B4B4"/>
                    </a:solidFill>
                  </a:tcPr>
                </a:tc>
              </a:tr>
            </a:tbl>
          </a:graphicData>
        </a:graphic>
      </p:graphicFrame>
      <p:sp>
        <p:nvSpPr>
          <p:cNvPr id="10" name="Text Box 9"/>
          <p:cNvSpPr txBox="1"/>
          <p:nvPr/>
        </p:nvSpPr>
        <p:spPr>
          <a:xfrm>
            <a:off x="483870" y="2914650"/>
            <a:ext cx="3890645" cy="255333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Assembly worker, ticket seller, software engineer, online teacher, nail artist, hairdresser</a:t>
            </a:r>
            <a:endParaRPr lang="en-US" sz="3200" b="1">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4481830" y="2914650"/>
            <a:ext cx="3284220" cy="2061210"/>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Computer skills, teamwork skills, communication skills</a:t>
            </a:r>
            <a:endParaRPr lang="en-US" sz="32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7873365" y="2985135"/>
            <a:ext cx="3813175" cy="2061210"/>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Vocational training, university degree </a:t>
            </a:r>
            <a:endParaRPr lang="en-US" sz="3200" b="1">
              <a:solidFill>
                <a:srgbClr val="FF0000"/>
              </a:solidFill>
              <a:latin typeface="Calibri" panose="020F0502020204030204" pitchFamily="34" charset="0"/>
              <a:cs typeface="Calibri" panose="020F0502020204030204" pitchFamily="34" charset="0"/>
            </a:endParaRPr>
          </a:p>
          <a:p>
            <a:pPr marL="635" indent="-635" algn="just"/>
            <a:r>
              <a:rPr lang="en-US" sz="3200" b="1">
                <a:solidFill>
                  <a:srgbClr val="FF0000"/>
                </a:solidFill>
                <a:latin typeface="Calibri" panose="020F0502020204030204" pitchFamily="34" charset="0"/>
                <a:cs typeface="Calibri" panose="020F0502020204030204" pitchFamily="34" charset="0"/>
              </a:rPr>
              <a:t>Online training</a:t>
            </a:r>
            <a:endParaRPr lang="en-US" sz="3200" b="1">
              <a:solidFill>
                <a:srgbClr val="FF0000"/>
              </a:solidFill>
              <a:latin typeface="Calibri" panose="020F0502020204030204" pitchFamily="34" charset="0"/>
              <a:cs typeface="Calibri" panose="020F0502020204030204" pitchFamily="34" charset="0"/>
            </a:endParaRPr>
          </a:p>
          <a:p>
            <a:pPr marL="635" indent="-635" algn="just"/>
            <a:r>
              <a:rPr lang="en-US" sz="3200" b="1">
                <a:solidFill>
                  <a:srgbClr val="FF0000"/>
                </a:solidFill>
                <a:latin typeface="Calibri" panose="020F0502020204030204" pitchFamily="34" charset="0"/>
                <a:cs typeface="Calibri" panose="020F0502020204030204" pitchFamily="34" charset="0"/>
              </a:rPr>
              <a:t>Face-to-face training</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laptop_-_61037 (540p)">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35" y="0"/>
            <a:ext cx="12192635" cy="7240905"/>
          </a:xfrm>
          <a:prstGeom prst="rect">
            <a:avLst/>
          </a:prstGeom>
        </p:spPr>
      </p:pic>
      <p:sp>
        <p:nvSpPr>
          <p:cNvPr id="2" name="Rectangle 1"/>
          <p:cNvSpPr/>
          <p:nvPr/>
        </p:nvSpPr>
        <p:spPr>
          <a:xfrm>
            <a:off x="5955760" y="-61868"/>
            <a:ext cx="6236043" cy="7240905"/>
          </a:xfrm>
          <a:prstGeom prst="rect">
            <a:avLst/>
          </a:prstGeom>
          <a:solidFill>
            <a:schemeClr val="bg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1"/>
          <p:cNvSpPr txBox="1"/>
          <p:nvPr/>
        </p:nvSpPr>
        <p:spPr>
          <a:xfrm>
            <a:off x="1346835" y="2571750"/>
            <a:ext cx="10845165"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a:solidFill>
                  <a:schemeClr val="tx1"/>
                </a:solidFill>
                <a:latin typeface="Cooper Black" panose="0208090404030B020404" charset="0"/>
                <a:cs typeface="Cooper Black" panose="0208090404030B020404" charset="0"/>
              </a:rPr>
              <a:t>CAREER CHOICES</a:t>
            </a:r>
            <a:endParaRPr lang="en-US" sz="8000" b="1" dirty="0">
              <a:solidFill>
                <a:schemeClr val="tx1"/>
              </a:solidFill>
              <a:latin typeface="Cooper Black" panose="0208090404030B020404" charset="0"/>
              <a:cs typeface="Cooper Black" panose="0208090404030B020404" charset="0"/>
            </a:endParaRPr>
          </a:p>
        </p:txBody>
      </p:sp>
      <p:grpSp>
        <p:nvGrpSpPr>
          <p:cNvPr id="34" name="Group 33"/>
          <p:cNvGrpSpPr/>
          <p:nvPr/>
        </p:nvGrpSpPr>
        <p:grpSpPr>
          <a:xfrm>
            <a:off x="3417570" y="3886835"/>
            <a:ext cx="6164580" cy="941070"/>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endParaRPr lang="en-US" sz="2600" b="1" dirty="0">
                <a:solidFill>
                  <a:schemeClr val="bg1"/>
                </a:solidFill>
              </a:endParaRP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grpSp>
        <p:nvGrpSpPr>
          <p:cNvPr id="44" name="Group 43"/>
          <p:cNvGrpSpPr/>
          <p:nvPr/>
        </p:nvGrpSpPr>
        <p:grpSpPr>
          <a:xfrm>
            <a:off x="6452235" y="1668145"/>
            <a:ext cx="870585" cy="709295"/>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chemeClr val="tx1"/>
                </a:solidFill>
                <a:latin typeface="Myriad Pro" pitchFamily="34" charset="0"/>
              </a:rPr>
              <a:t>Unit</a:t>
            </a:r>
            <a:endParaRPr lang="en-US" sz="6600" b="1" dirty="0">
              <a:solidFill>
                <a:schemeClr val="tx1"/>
              </a:solidFill>
              <a:latin typeface="Myriad Pro" pitchFamily="34" charset="0"/>
            </a:endParaRPr>
          </a:p>
        </p:txBody>
      </p:sp>
      <p:sp>
        <p:nvSpPr>
          <p:cNvPr id="48" name="TextBox 16"/>
          <p:cNvSpPr txBox="1"/>
          <p:nvPr/>
        </p:nvSpPr>
        <p:spPr>
          <a:xfrm>
            <a:off x="6312535" y="160147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12</a:t>
            </a:r>
            <a:endParaRPr lang="en-US" sz="4000" b="1" u="sng"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Complete the conversation with the sentences from the box. Then practise it with a partner.</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837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2491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pairs.</a:t>
            </a:r>
            <a:endParaRPr lang="en-US" sz="36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955040" y="2827020"/>
            <a:ext cx="1107757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Complete the conversation.</a:t>
            </a:r>
            <a:endParaRPr lang="en-US" sz="36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487045" y="7578725"/>
            <a:ext cx="11761470" cy="29070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(1)</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I want to be a hairdresser.</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Interesting! </a:t>
            </a:r>
            <a:r>
              <a:rPr lang="en-US" sz="2800" b="1">
                <a:solidFill>
                  <a:srgbClr val="000000"/>
                </a:solidFill>
                <a:latin typeface="Calibri" panose="020F0502020204030204" pitchFamily="34" charset="0"/>
                <a:cs typeface="Calibri" panose="020F0502020204030204" pitchFamily="34" charset="0"/>
              </a:rPr>
              <a:t>(2)</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Well, I’m keen on creating new hairstyles. I can also earn a good living because it’s a well-paid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 (3)</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bldLvl="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 Box 18"/>
          <p:cNvSpPr txBox="1"/>
          <p:nvPr/>
        </p:nvSpPr>
        <p:spPr>
          <a:xfrm>
            <a:off x="220980" y="1102995"/>
            <a:ext cx="11761470" cy="1824355"/>
          </a:xfrm>
          <a:prstGeom prst="rect">
            <a:avLst/>
          </a:prstGeom>
          <a:solidFill>
            <a:srgbClr val="EAC7C7"/>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A. </a:t>
            </a:r>
            <a:r>
              <a:rPr lang="en-US" sz="2800">
                <a:solidFill>
                  <a:srgbClr val="000000"/>
                </a:solidFill>
                <a:latin typeface="Calibri" panose="020F0502020204030204" pitchFamily="34" charset="0"/>
                <a:cs typeface="Calibri" panose="020F0502020204030204" pitchFamily="34" charset="0"/>
              </a:rPr>
              <a:t>You’re creative and fashionable. You’re good at persuading other people, too.</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a:t>
            </a:r>
            <a:r>
              <a:rPr lang="en-US" sz="2800">
                <a:solidFill>
                  <a:srgbClr val="000000"/>
                </a:solidFill>
                <a:latin typeface="Calibri" panose="020F0502020204030204" pitchFamily="34" charset="0"/>
                <a:cs typeface="Calibri" panose="020F0502020204030204" pitchFamily="34" charset="0"/>
              </a:rPr>
              <a:t> What skills do you need for the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C.</a:t>
            </a:r>
            <a:r>
              <a:rPr lang="en-US" sz="2800">
                <a:solidFill>
                  <a:srgbClr val="000000"/>
                </a:solidFill>
                <a:latin typeface="Calibri" panose="020F0502020204030204" pitchFamily="34" charset="0"/>
                <a:cs typeface="Calibri" panose="020F0502020204030204" pitchFamily="34" charset="0"/>
              </a:rPr>
              <a:t> What job do you think you’ll do in the future?</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D.</a:t>
            </a:r>
            <a:r>
              <a:rPr lang="en-US" sz="2800">
                <a:solidFill>
                  <a:srgbClr val="000000"/>
                </a:solidFill>
                <a:latin typeface="Calibri" panose="020F0502020204030204" pitchFamily="34" charset="0"/>
                <a:cs typeface="Calibri" panose="020F0502020204030204" pitchFamily="34" charset="0"/>
              </a:rPr>
              <a:t> Why do you like this job?</a:t>
            </a:r>
            <a:endParaRPr lang="en-US" sz="280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220980" y="3280410"/>
            <a:ext cx="11761470" cy="29070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(1)</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I want to be a hairdresser.</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Ben:</a:t>
            </a:r>
            <a:r>
              <a:rPr lang="en-US" sz="2800">
                <a:solidFill>
                  <a:srgbClr val="000000"/>
                </a:solidFill>
                <a:latin typeface="Calibri" panose="020F0502020204030204" pitchFamily="34" charset="0"/>
                <a:cs typeface="Calibri" panose="020F0502020204030204" pitchFamily="34" charset="0"/>
              </a:rPr>
              <a:t> Interesting! </a:t>
            </a:r>
            <a:r>
              <a:rPr lang="en-US" sz="2800" b="1">
                <a:solidFill>
                  <a:srgbClr val="000000"/>
                </a:solidFill>
                <a:latin typeface="Calibri" panose="020F0502020204030204" pitchFamily="34" charset="0"/>
                <a:cs typeface="Calibri" panose="020F0502020204030204" pitchFamily="34" charset="0"/>
              </a:rPr>
              <a:t>(2)</a:t>
            </a:r>
            <a:r>
              <a:rPr lang="en-US" sz="2800">
                <a:solidFill>
                  <a:srgbClr val="000000"/>
                </a:solidFill>
                <a:latin typeface="Calibri" panose="020F0502020204030204" pitchFamily="34" charset="0"/>
                <a:cs typeface="Calibri" panose="020F0502020204030204" pitchFamily="34" charset="0"/>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Hoa:</a:t>
            </a:r>
            <a:r>
              <a:rPr lang="en-US" sz="2800">
                <a:solidFill>
                  <a:srgbClr val="000000"/>
                </a:solidFill>
                <a:latin typeface="Calibri" panose="020F0502020204030204" pitchFamily="34" charset="0"/>
                <a:cs typeface="Calibri" panose="020F0502020204030204" pitchFamily="34" charset="0"/>
              </a:rPr>
              <a:t> Well, I’m keen on creating new hairstyles. I can also earn a good living because it’s a well-paid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 (3)</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a:p>
            <a:pPr marL="635" indent="-635" algn="just"/>
            <a:endParaRPr lang="en-US" sz="280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1690370" y="32486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C</a:t>
            </a:r>
            <a:endParaRPr lang="en-US" sz="3200" b="1">
              <a:solidFill>
                <a:srgbClr val="FF0000"/>
              </a:solidFill>
              <a:latin typeface="Calibri" panose="020F0502020204030204" pitchFamily="34" charset="0"/>
              <a:cs typeface="Calibri" panose="020F0502020204030204" pitchFamily="34" charset="0"/>
            </a:endParaRPr>
          </a:p>
        </p:txBody>
      </p:sp>
      <p:sp>
        <p:nvSpPr>
          <p:cNvPr id="12" name="Text Box 11"/>
          <p:cNvSpPr txBox="1"/>
          <p:nvPr/>
        </p:nvSpPr>
        <p:spPr>
          <a:xfrm>
            <a:off x="3541395" y="39979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D</a:t>
            </a:r>
            <a:endParaRPr lang="en-US" sz="3200" b="1">
              <a:solidFill>
                <a:srgbClr val="FF0000"/>
              </a:solidFill>
              <a:latin typeface="Calibri" panose="020F0502020204030204" pitchFamily="34" charset="0"/>
              <a:cs typeface="Calibri" panose="020F0502020204030204" pitchFamily="34" charset="0"/>
            </a:endParaRPr>
          </a:p>
        </p:txBody>
      </p:sp>
      <p:sp>
        <p:nvSpPr>
          <p:cNvPr id="13" name="Text Box 12"/>
          <p:cNvSpPr txBox="1"/>
          <p:nvPr/>
        </p:nvSpPr>
        <p:spPr>
          <a:xfrm>
            <a:off x="1690370" y="53441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B</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2" grpId="0" bldLvl="0" animBg="1"/>
      <p:bldP spid="2" grpId="1" animBg="1"/>
      <p:bldP spid="10" grpId="0"/>
      <p:bldP spid="10" grpId="1"/>
      <p:bldP spid="12" grpId="0"/>
      <p:bldP spid="12"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 Box 18"/>
          <p:cNvSpPr txBox="1"/>
          <p:nvPr/>
        </p:nvSpPr>
        <p:spPr>
          <a:xfrm>
            <a:off x="220980" y="1102995"/>
            <a:ext cx="11761470" cy="1824355"/>
          </a:xfrm>
          <a:prstGeom prst="rect">
            <a:avLst/>
          </a:prstGeom>
          <a:solidFill>
            <a:srgbClr val="EAC7C7"/>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A. </a:t>
            </a:r>
            <a:r>
              <a:rPr lang="en-US" sz="2800">
                <a:solidFill>
                  <a:srgbClr val="000000"/>
                </a:solidFill>
                <a:latin typeface="Calibri" panose="020F0502020204030204" pitchFamily="34" charset="0"/>
                <a:cs typeface="Calibri" panose="020F0502020204030204" pitchFamily="34" charset="0"/>
              </a:rPr>
              <a:t>You’re creative and fashionable. You’re good at persuading other people, too.</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B.</a:t>
            </a:r>
            <a:r>
              <a:rPr lang="en-US" sz="2800">
                <a:solidFill>
                  <a:srgbClr val="000000"/>
                </a:solidFill>
                <a:latin typeface="Calibri" panose="020F0502020204030204" pitchFamily="34" charset="0"/>
                <a:cs typeface="Calibri" panose="020F0502020204030204" pitchFamily="34" charset="0"/>
              </a:rPr>
              <a:t> What skills do you need for the job?</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C.</a:t>
            </a:r>
            <a:r>
              <a:rPr lang="en-US" sz="2800">
                <a:solidFill>
                  <a:srgbClr val="000000"/>
                </a:solidFill>
                <a:latin typeface="Calibri" panose="020F0502020204030204" pitchFamily="34" charset="0"/>
                <a:cs typeface="Calibri" panose="020F0502020204030204" pitchFamily="34" charset="0"/>
              </a:rPr>
              <a:t> What job do you think you’ll do in the future?</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rPr>
              <a:t>D.</a:t>
            </a:r>
            <a:r>
              <a:rPr lang="en-US" sz="2800">
                <a:solidFill>
                  <a:srgbClr val="000000"/>
                </a:solidFill>
                <a:latin typeface="Calibri" panose="020F0502020204030204" pitchFamily="34" charset="0"/>
                <a:cs typeface="Calibri" panose="020F0502020204030204" pitchFamily="34" charset="0"/>
              </a:rPr>
              <a:t> Why do you like this job?</a:t>
            </a:r>
            <a:endParaRPr lang="en-US" sz="280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220980" y="3280410"/>
            <a:ext cx="11761470" cy="2386330"/>
          </a:xfrm>
          <a:prstGeom prst="rect">
            <a:avLst/>
          </a:prstGeom>
          <a:solidFill>
            <a:srgbClr val="A0C3D2"/>
          </a:solidFill>
          <a:ln w="9525">
            <a:noFill/>
          </a:ln>
        </p:spPr>
        <p:txBody>
          <a:bodyPr wrap="square">
            <a:noAutofit/>
          </a:bodyPr>
          <a:p>
            <a:pPr marL="635" indent="-635" algn="just"/>
            <a:r>
              <a:rPr lang="en-US" sz="2800" b="1">
                <a:solidFill>
                  <a:srgbClr val="000000"/>
                </a:solidFill>
                <a:latin typeface="Calibri" panose="020F0502020204030204" pitchFamily="34" charset="0"/>
                <a:cs typeface="Calibri" panose="020F0502020204030204" pitchFamily="34" charset="0"/>
                <a:sym typeface="+mn-ea"/>
              </a:rPr>
              <a:t>Hoa: </a:t>
            </a:r>
            <a:r>
              <a:rPr lang="en-US" sz="2800">
                <a:solidFill>
                  <a:srgbClr val="000000"/>
                </a:solidFill>
                <a:latin typeface="Calibri" panose="020F0502020204030204" pitchFamily="34" charset="0"/>
                <a:cs typeface="Calibri" panose="020F0502020204030204" pitchFamily="34" charset="0"/>
                <a:sym typeface="+mn-ea"/>
              </a:rPr>
              <a:t>Though there are many skills, I think hair cutting and colouring are the most important.</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Ben:</a:t>
            </a:r>
            <a:r>
              <a:rPr lang="en-US" sz="2800">
                <a:solidFill>
                  <a:srgbClr val="000000"/>
                </a:solidFill>
                <a:latin typeface="Calibri" panose="020F0502020204030204" pitchFamily="34" charset="0"/>
                <a:cs typeface="Calibri" panose="020F0502020204030204" pitchFamily="34" charset="0"/>
                <a:sym typeface="+mn-ea"/>
              </a:rPr>
              <a:t> You’ll do that job well. </a:t>
            </a:r>
            <a:r>
              <a:rPr lang="en-US" sz="2800" b="1">
                <a:solidFill>
                  <a:srgbClr val="000000"/>
                </a:solidFill>
                <a:latin typeface="Calibri" panose="020F0502020204030204" pitchFamily="34" charset="0"/>
                <a:cs typeface="Calibri" panose="020F0502020204030204" pitchFamily="34" charset="0"/>
                <a:sym typeface="+mn-ea"/>
              </a:rPr>
              <a:t>(4)</a:t>
            </a:r>
            <a:r>
              <a:rPr lang="en-US" sz="2800">
                <a:solidFill>
                  <a:srgbClr val="000000"/>
                </a:solidFill>
                <a:latin typeface="Calibri" panose="020F0502020204030204" pitchFamily="34" charset="0"/>
                <a:cs typeface="Calibri" panose="020F0502020204030204" pitchFamily="34" charset="0"/>
                <a:sym typeface="+mn-ea"/>
              </a:rPr>
              <a:t> ______</a:t>
            </a:r>
            <a:endParaRPr lang="en-US" sz="2800">
              <a:solidFill>
                <a:srgbClr val="000000"/>
              </a:solidFill>
              <a:latin typeface="Calibri" panose="020F0502020204030204" pitchFamily="34" charset="0"/>
              <a:cs typeface="Calibri" panose="020F0502020204030204" pitchFamily="34" charset="0"/>
            </a:endParaRPr>
          </a:p>
          <a:p>
            <a:pPr marL="635" indent="-635" algn="just"/>
            <a:r>
              <a:rPr lang="en-US" sz="2800" b="1">
                <a:solidFill>
                  <a:srgbClr val="000000"/>
                </a:solidFill>
                <a:latin typeface="Calibri" panose="020F0502020204030204" pitchFamily="34" charset="0"/>
                <a:cs typeface="Calibri" panose="020F0502020204030204" pitchFamily="34" charset="0"/>
                <a:sym typeface="+mn-ea"/>
              </a:rPr>
              <a:t>Hoa:</a:t>
            </a:r>
            <a:r>
              <a:rPr lang="en-US" sz="2800">
                <a:solidFill>
                  <a:srgbClr val="000000"/>
                </a:solidFill>
                <a:latin typeface="Calibri" panose="020F0502020204030204" pitchFamily="34" charset="0"/>
                <a:cs typeface="Calibri" panose="020F0502020204030204" pitchFamily="34" charset="0"/>
                <a:sym typeface="+mn-ea"/>
              </a:rPr>
              <a:t> Thanks. I hope I’ll be such a hairdresser that I’ll have my own hair salon some day.</a:t>
            </a:r>
            <a:endParaRPr lang="en-US" sz="280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4827270" y="4099560"/>
            <a:ext cx="855980" cy="583565"/>
          </a:xfrm>
          <a:prstGeom prst="rect">
            <a:avLst/>
          </a:prstGeom>
          <a:noFill/>
          <a:ln w="9525">
            <a:noFill/>
          </a:ln>
        </p:spPr>
        <p:txBody>
          <a:bodyPr wrap="square">
            <a:spAutoFit/>
          </a:bodyPr>
          <a:p>
            <a:pPr marL="635" indent="-635" algn="just"/>
            <a:r>
              <a:rPr lang="en-US" sz="3200" b="1">
                <a:solidFill>
                  <a:srgbClr val="FF0000"/>
                </a:solidFill>
                <a:latin typeface="Calibri" panose="020F0502020204030204" pitchFamily="34" charset="0"/>
                <a:cs typeface="Calibri" panose="020F0502020204030204" pitchFamily="34" charset="0"/>
              </a:rPr>
              <a:t>A</a:t>
            </a:r>
            <a:endParaRPr lang="en-US" sz="3200" b="1">
              <a:solidFill>
                <a:srgbClr val="FF0000"/>
              </a:solidFill>
              <a:latin typeface="Calibri" panose="020F0502020204030204" pitchFamily="34" charset="0"/>
              <a:cs typeface="Calibri" panose="020F0502020204030204" pitchFamily="34" charset="0"/>
            </a:endParaRPr>
          </a:p>
        </p:txBody>
      </p:sp>
      <p:sp>
        <p:nvSpPr>
          <p:cNvPr id="5" name="Oval 4"/>
          <p:cNvSpPr/>
          <p:nvPr/>
        </p:nvSpPr>
        <p:spPr>
          <a:xfrm>
            <a:off x="6837045" y="11614150"/>
            <a:ext cx="1577975"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 Job</a:t>
            </a:r>
            <a:endParaRPr lang="en-US" sz="4000"/>
          </a:p>
        </p:txBody>
      </p:sp>
      <p:sp>
        <p:nvSpPr>
          <p:cNvPr id="6" name="Oval 5"/>
          <p:cNvSpPr/>
          <p:nvPr/>
        </p:nvSpPr>
        <p:spPr>
          <a:xfrm>
            <a:off x="7146925" y="11614150"/>
            <a:ext cx="2225040" cy="1251585"/>
          </a:xfrm>
          <a:prstGeom prst="ellipse">
            <a:avLst/>
          </a:prstGeom>
          <a:solidFill>
            <a:srgbClr val="4347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Name</a:t>
            </a:r>
            <a:endParaRPr lang="en-US" sz="4000"/>
          </a:p>
        </p:txBody>
      </p:sp>
      <p:sp>
        <p:nvSpPr>
          <p:cNvPr id="7" name="Oval 6"/>
          <p:cNvSpPr/>
          <p:nvPr/>
        </p:nvSpPr>
        <p:spPr>
          <a:xfrm>
            <a:off x="6837045" y="11614150"/>
            <a:ext cx="2619375"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Reason</a:t>
            </a:r>
            <a:endParaRPr lang="en-US" sz="4000"/>
          </a:p>
        </p:txBody>
      </p:sp>
      <p:sp>
        <p:nvSpPr>
          <p:cNvPr id="8" name="Oval 7"/>
          <p:cNvSpPr/>
          <p:nvPr/>
        </p:nvSpPr>
        <p:spPr>
          <a:xfrm>
            <a:off x="6096000" y="11614150"/>
            <a:ext cx="3696970"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Expectation</a:t>
            </a:r>
            <a:endParaRPr lang="en-US" sz="4000"/>
          </a:p>
        </p:txBody>
      </p:sp>
      <p:sp>
        <p:nvSpPr>
          <p:cNvPr id="9" name="Oval 8"/>
          <p:cNvSpPr/>
          <p:nvPr/>
        </p:nvSpPr>
        <p:spPr>
          <a:xfrm>
            <a:off x="6438265" y="11614150"/>
            <a:ext cx="3354705"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Skills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2" grpId="0" bldLvl="0" animBg="1"/>
      <p:bldP spid="2" grpId="1" animBg="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Oval 2"/>
          <p:cNvSpPr/>
          <p:nvPr/>
        </p:nvSpPr>
        <p:spPr>
          <a:xfrm>
            <a:off x="5365750" y="3145790"/>
            <a:ext cx="1577975"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 Job</a:t>
            </a:r>
            <a:endParaRPr lang="en-US" sz="4000"/>
          </a:p>
        </p:txBody>
      </p:sp>
      <p:sp>
        <p:nvSpPr>
          <p:cNvPr id="6" name="Oval 5"/>
          <p:cNvSpPr/>
          <p:nvPr/>
        </p:nvSpPr>
        <p:spPr>
          <a:xfrm>
            <a:off x="1899920" y="1589405"/>
            <a:ext cx="2225040" cy="1251585"/>
          </a:xfrm>
          <a:prstGeom prst="ellipse">
            <a:avLst/>
          </a:prstGeom>
          <a:solidFill>
            <a:srgbClr val="4347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Name</a:t>
            </a:r>
            <a:endParaRPr lang="en-US" sz="4000"/>
          </a:p>
        </p:txBody>
      </p:sp>
      <p:sp>
        <p:nvSpPr>
          <p:cNvPr id="7" name="Oval 6"/>
          <p:cNvSpPr/>
          <p:nvPr/>
        </p:nvSpPr>
        <p:spPr>
          <a:xfrm>
            <a:off x="8084820" y="1589405"/>
            <a:ext cx="2619375"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Reason</a:t>
            </a:r>
            <a:endParaRPr lang="en-US" sz="4000"/>
          </a:p>
        </p:txBody>
      </p:sp>
      <p:sp>
        <p:nvSpPr>
          <p:cNvPr id="8" name="Oval 7"/>
          <p:cNvSpPr/>
          <p:nvPr/>
        </p:nvSpPr>
        <p:spPr>
          <a:xfrm>
            <a:off x="7545705" y="4883150"/>
            <a:ext cx="3696970"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Expectation</a:t>
            </a:r>
            <a:endParaRPr lang="en-US" sz="4000"/>
          </a:p>
        </p:txBody>
      </p:sp>
      <p:sp>
        <p:nvSpPr>
          <p:cNvPr id="9" name="Oval 8"/>
          <p:cNvSpPr/>
          <p:nvPr/>
        </p:nvSpPr>
        <p:spPr>
          <a:xfrm>
            <a:off x="1519555" y="4883150"/>
            <a:ext cx="3354705"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000"/>
              <a:t>Skills</a:t>
            </a:r>
            <a:endParaRPr lang="en-US" sz="4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78205"/>
            <a:ext cx="10888345" cy="1568450"/>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to make similar conversation about the job you want to do in the future. Then report your conversation to the class.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77850" y="2376805"/>
            <a:ext cx="11321415" cy="1137285"/>
          </a:xfrm>
          <a:prstGeom prst="rect">
            <a:avLst/>
          </a:prstGeom>
          <a:noFill/>
          <a:ln w="9525">
            <a:noFill/>
          </a:ln>
        </p:spPr>
        <p:txBody>
          <a:bodyPr wrap="square">
            <a:spAutoFit/>
          </a:bodyPr>
          <a:lstStyle/>
          <a:p>
            <a:pPr marL="1270" indent="-1270" algn="just"/>
            <a:r>
              <a:rPr lang="en-US" sz="3400" b="0">
                <a:solidFill>
                  <a:srgbClr val="000000"/>
                </a:solidFill>
                <a:latin typeface="Calibri" panose="020F0502020204030204" pitchFamily="34" charset="0"/>
                <a:cs typeface="Calibri" panose="020F0502020204030204" pitchFamily="34" charset="0"/>
              </a:rPr>
              <a:t>- Brainstorm idea to note down </a:t>
            </a:r>
            <a:r>
              <a:rPr lang="en-US" sz="3400" b="1" i="1">
                <a:solidFill>
                  <a:srgbClr val="000000"/>
                </a:solidFill>
                <a:highlight>
                  <a:srgbClr val="00FF00"/>
                </a:highlight>
                <a:latin typeface="Calibri" panose="020F0502020204030204" pitchFamily="34" charset="0"/>
                <a:cs typeface="Calibri" panose="020F0502020204030204" pitchFamily="34" charset="0"/>
              </a:rPr>
              <a:t>the name of job, reasons to do it, skills needed, job expectations</a:t>
            </a:r>
            <a:endParaRPr lang="en-US" sz="3400" b="1" i="1">
              <a:solidFill>
                <a:srgbClr val="000000"/>
              </a:solidFill>
              <a:highlight>
                <a:srgbClr val="00FF00"/>
              </a:highlight>
              <a:latin typeface="Calibri" panose="020F0502020204030204" pitchFamily="34" charset="0"/>
              <a:cs typeface="Calibri" panose="020F0502020204030204" pitchFamily="34" charset="0"/>
            </a:endParaRPr>
          </a:p>
        </p:txBody>
      </p:sp>
      <p:sp>
        <p:nvSpPr>
          <p:cNvPr id="6" name="Text Box 5"/>
          <p:cNvSpPr txBox="1"/>
          <p:nvPr/>
        </p:nvSpPr>
        <p:spPr>
          <a:xfrm>
            <a:off x="577850" y="3526155"/>
            <a:ext cx="11321415" cy="614045"/>
          </a:xfrm>
          <a:prstGeom prst="rect">
            <a:avLst/>
          </a:prstGeom>
          <a:noFill/>
          <a:ln w="9525">
            <a:noFill/>
          </a:ln>
        </p:spPr>
        <p:txBody>
          <a:bodyPr wrap="square">
            <a:spAutoFit/>
          </a:bodyPr>
          <a:lstStyle/>
          <a:p>
            <a:pPr marL="1270" indent="-1270" algn="just"/>
            <a:r>
              <a:rPr lang="en-US" sz="3400" b="0">
                <a:solidFill>
                  <a:srgbClr val="000000"/>
                </a:solidFill>
                <a:latin typeface="Calibri" panose="020F0502020204030204" pitchFamily="34" charset="0"/>
                <a:cs typeface="Calibri" panose="020F0502020204030204" pitchFamily="34" charset="0"/>
              </a:rPr>
              <a:t>- Make a conversation similar to the conversation in</a:t>
            </a:r>
            <a:r>
              <a:rPr lang="en-US" sz="3400" b="1">
                <a:solidFill>
                  <a:srgbClr val="000000"/>
                </a:solidFill>
                <a:latin typeface="Calibri" panose="020F0502020204030204" pitchFamily="34" charset="0"/>
                <a:cs typeface="Calibri" panose="020F0502020204030204" pitchFamily="34" charset="0"/>
              </a:rPr>
              <a:t> Activity 4.</a:t>
            </a:r>
            <a:endParaRPr lang="en-US" sz="3400" b="1">
              <a:solidFill>
                <a:srgbClr val="000000"/>
              </a:solidFill>
              <a:latin typeface="Calibri" panose="020F0502020204030204" pitchFamily="34" charset="0"/>
              <a:cs typeface="Calibri" panose="020F0502020204030204" pitchFamily="34" charset="0"/>
            </a:endParaRPr>
          </a:p>
        </p:txBody>
      </p:sp>
      <p:sp>
        <p:nvSpPr>
          <p:cNvPr id="5" name="Text Box 4"/>
          <p:cNvSpPr txBox="1"/>
          <p:nvPr/>
        </p:nvSpPr>
        <p:spPr>
          <a:xfrm>
            <a:off x="631190" y="4251960"/>
            <a:ext cx="11321415" cy="2183765"/>
          </a:xfrm>
          <a:prstGeom prst="rect">
            <a:avLst/>
          </a:prstGeom>
          <a:solidFill>
            <a:srgbClr val="89CFF0"/>
          </a:solidFill>
          <a:ln w="9525">
            <a:noFill/>
          </a:ln>
        </p:spPr>
        <p:txBody>
          <a:bodyPr wrap="square">
            <a:spAutoFit/>
          </a:bodyPr>
          <a:p>
            <a:pPr marL="1270" indent="-1270" algn="just"/>
            <a:r>
              <a:rPr lang="en-US" sz="3400" b="1">
                <a:solidFill>
                  <a:srgbClr val="000000"/>
                </a:solidFill>
                <a:latin typeface="Calibri" panose="020F0502020204030204" pitchFamily="34" charset="0"/>
                <a:cs typeface="Calibri" panose="020F0502020204030204" pitchFamily="34" charset="0"/>
              </a:rPr>
              <a:t>You may use the following frame for your report:</a:t>
            </a:r>
            <a:endParaRPr lang="en-US" sz="3400" b="1">
              <a:solidFill>
                <a:srgbClr val="000000"/>
              </a:solidFill>
              <a:latin typeface="Calibri" panose="020F0502020204030204" pitchFamily="34" charset="0"/>
              <a:cs typeface="Calibri" panose="020F0502020204030204" pitchFamily="34" charset="0"/>
            </a:endParaRPr>
          </a:p>
          <a:p>
            <a:pPr marL="1270" indent="-1270" algn="just"/>
            <a:r>
              <a:rPr lang="en-US" sz="3400">
                <a:solidFill>
                  <a:srgbClr val="000000"/>
                </a:solidFill>
                <a:latin typeface="Calibri" panose="020F0502020204030204" pitchFamily="34" charset="0"/>
                <a:cs typeface="Calibri" panose="020F0502020204030204" pitchFamily="34" charset="0"/>
              </a:rPr>
              <a:t>My partner is ... She wants to be a ... because ... She’ll need to learn many skills, such as ... She’ll do the job well since ... She hopes that one day, she’ll ...</a:t>
            </a:r>
            <a:endParaRPr lang="en-US" sz="34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5" grpId="0" bldLvl="0" animBg="1"/>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64260" y="1034415"/>
            <a:ext cx="4335145"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Sample paragraph</a:t>
            </a:r>
            <a:endParaRPr lang="en-US" sz="3200" b="1" dirty="0">
              <a:effectLst>
                <a:glow rad="88900">
                  <a:schemeClr val="bg1"/>
                </a:glow>
              </a:effectLst>
              <a:cs typeface="Arial" panose="020B0604020202020204"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631190" y="1813560"/>
            <a:ext cx="11321415" cy="3230245"/>
          </a:xfrm>
          <a:prstGeom prst="rect">
            <a:avLst/>
          </a:prstGeom>
          <a:solidFill>
            <a:srgbClr val="89CFF0"/>
          </a:solidFill>
          <a:ln w="9525">
            <a:noFill/>
          </a:ln>
        </p:spPr>
        <p:txBody>
          <a:bodyPr wrap="square">
            <a:spAutoFit/>
          </a:bodyPr>
          <a:p>
            <a:pPr marL="1270" indent="-1270" algn="just"/>
            <a:r>
              <a:rPr lang="en-US" sz="3400">
                <a:solidFill>
                  <a:srgbClr val="000000"/>
                </a:solidFill>
                <a:latin typeface="Calibri" panose="020F0502020204030204" pitchFamily="34" charset="0"/>
                <a:cs typeface="Calibri" panose="020F0502020204030204" pitchFamily="34" charset="0"/>
              </a:rPr>
              <a:t>My partner is Hoa. She wants to be a police officer because she wants to keep our city safe. She’ll need to gain knowledge about law and learn many skills, such as martial arts, negotiation and communication skills. She’ll do the job well since she is brave and calm. She hopes that one day, she’ll be an excellent police officer.</a:t>
            </a:r>
            <a:endParaRPr lang="en-US" sz="34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07060" y="981075"/>
            <a:ext cx="8830310" cy="583565"/>
          </a:xfrm>
          <a:prstGeom prst="rect">
            <a:avLst/>
          </a:prstGeom>
          <a:noFill/>
          <a:effectLst/>
        </p:spPr>
        <p:txBody>
          <a:bodyPr wrap="square" rtlCol="0">
            <a:spAutoFit/>
          </a:bodyPr>
          <a:lstStyle/>
          <a:p>
            <a:pPr algn="just"/>
            <a:r>
              <a:rPr lang="en-US" sz="3200" dirty="0">
                <a:effectLst>
                  <a:glow rad="88900">
                    <a:schemeClr val="bg1"/>
                  </a:glow>
                </a:effectLst>
                <a:cs typeface="Arial" panose="020B0604020202020204" pitchFamily="34" charset="0"/>
              </a:rPr>
              <a:t>- Copy the worksheet content into notebook.</a:t>
            </a:r>
            <a:endParaRPr lang="en-US" sz="3200" dirty="0">
              <a:effectLst>
                <a:glow rad="88900">
                  <a:schemeClr val="bg1"/>
                </a:glow>
              </a:effectLst>
              <a:cs typeface="Arial" panose="020B0604020202020204" pitchFamily="34" charset="0"/>
            </a:endParaRPr>
          </a:p>
        </p:txBody>
      </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607060" y="1635760"/>
            <a:ext cx="10849610" cy="1568450"/>
          </a:xfrm>
          <a:prstGeom prst="rect">
            <a:avLst/>
          </a:prstGeom>
          <a:noFill/>
          <a:effectLst/>
        </p:spPr>
        <p:txBody>
          <a:bodyPr wrap="square" rtlCol="0">
            <a:spAutoFit/>
          </a:bodyPr>
          <a:p>
            <a:pPr algn="just"/>
            <a:r>
              <a:rPr lang="en-US" sz="3200" dirty="0">
                <a:effectLst>
                  <a:glow rad="88900">
                    <a:schemeClr val="bg1"/>
                  </a:glow>
                </a:effectLst>
                <a:cs typeface="Arial" panose="020B0604020202020204" pitchFamily="34" charset="0"/>
              </a:rPr>
              <a:t>- Work in groups. They take turns to act as a student who want to seek for career advice while the others play the role of students’ career counsellors.</a:t>
            </a:r>
            <a:endParaRPr lang="en-US" sz="3200" dirty="0">
              <a:effectLst>
                <a:glow rad="88900">
                  <a:schemeClr val="bg1"/>
                </a:glow>
              </a:effectLst>
              <a:cs typeface="Arial" panose="020B0604020202020204" pitchFamily="34" charset="0"/>
            </a:endParaRPr>
          </a:p>
        </p:txBody>
      </p:sp>
      <p:sp>
        <p:nvSpPr>
          <p:cNvPr id="3" name="TextBox 11"/>
          <p:cNvSpPr txBox="1"/>
          <p:nvPr/>
        </p:nvSpPr>
        <p:spPr>
          <a:xfrm>
            <a:off x="671195" y="3224530"/>
            <a:ext cx="10849610" cy="2061210"/>
          </a:xfrm>
          <a:prstGeom prst="rect">
            <a:avLst/>
          </a:prstGeom>
          <a:noFill/>
          <a:effectLst/>
        </p:spPr>
        <p:txBody>
          <a:bodyPr wrap="square" rtlCol="0">
            <a:spAutoFit/>
          </a:bodyPr>
          <a:p>
            <a:pPr algn="just"/>
            <a:r>
              <a:rPr lang="en-US" sz="3200" dirty="0">
                <a:effectLst>
                  <a:glow rad="88900">
                    <a:schemeClr val="bg1"/>
                  </a:glow>
                </a:effectLst>
                <a:cs typeface="Arial" panose="020B0604020202020204" pitchFamily="34" charset="0"/>
              </a:rPr>
              <a:t>- In their group, they ask and answer about the students’ profile and discuss the appropriate job for the student. The counsellors also suggest the type of training, knowledge and skills needed to the student.</a:t>
            </a:r>
            <a:endParaRPr lang="en-US" sz="3200" dirty="0">
              <a:effectLst>
                <a:glow rad="88900">
                  <a:schemeClr val="bg1"/>
                </a:glow>
              </a:effectLst>
              <a:cs typeface="Arial" panose="020B0604020202020204" pitchFamily="34" charset="0"/>
            </a:endParaRPr>
          </a:p>
        </p:txBody>
      </p:sp>
      <p:graphicFrame>
        <p:nvGraphicFramePr>
          <p:cNvPr id="4" name="Table 3"/>
          <p:cNvGraphicFramePr/>
          <p:nvPr/>
        </p:nvGraphicFramePr>
        <p:xfrm>
          <a:off x="1866900" y="7180580"/>
          <a:ext cx="8533130" cy="2895600"/>
        </p:xfrm>
        <a:graphic>
          <a:graphicData uri="http://schemas.openxmlformats.org/drawingml/2006/table">
            <a:tbl>
              <a:tblPr firstRow="1" bandRow="1">
                <a:tableStyleId>{5C22544A-7EE6-4342-B048-85BDC9FD1C3A}</a:tableStyleId>
              </a:tblPr>
              <a:tblGrid>
                <a:gridCol w="4850765"/>
                <a:gridCol w="3682365"/>
              </a:tblGrid>
              <a:tr h="560070">
                <a:tc gridSpan="2">
                  <a:txBody>
                    <a:bodyPr/>
                    <a:p>
                      <a:pPr algn="ctr">
                        <a:buNone/>
                      </a:pPr>
                      <a:r>
                        <a:rPr lang="en-US" sz="3200"/>
                        <a:t>STUDENT’S PROFILE</a:t>
                      </a:r>
                      <a:endParaRPr lang="en-US" sz="3200"/>
                    </a:p>
                  </a:txBody>
                  <a:tcPr>
                    <a:solidFill>
                      <a:srgbClr val="8B7E74"/>
                    </a:solidFill>
                  </a:tcPr>
                </a:tc>
                <a:tc hMerge="1">
                  <a:tcPr/>
                </a:tc>
              </a:tr>
              <a:tr h="381000">
                <a:tc>
                  <a:txBody>
                    <a:bodyPr/>
                    <a:p>
                      <a:pPr>
                        <a:buNone/>
                      </a:pPr>
                      <a:r>
                        <a:rPr lang="en-US" sz="3200" b="1"/>
                        <a:t>Name: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Age: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Pesonality:</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Special ability (if there is):</a:t>
                      </a:r>
                      <a:endParaRPr lang="en-US" sz="3200" b="1"/>
                    </a:p>
                  </a:txBody>
                  <a:tcPr>
                    <a:solidFill>
                      <a:srgbClr val="C7BCA1"/>
                    </a:solidFill>
                  </a:tcPr>
                </a:tc>
                <a:tc>
                  <a:txBody>
                    <a:bodyPr/>
                    <a:p>
                      <a:pPr>
                        <a:buNone/>
                      </a:pPr>
                      <a:endParaRPr lang="en-US" sz="3200"/>
                    </a:p>
                  </a:txBody>
                  <a:tcPr>
                    <a:solidFill>
                      <a:srgbClr val="F1D3B3"/>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p:bldP spid="2" grpId="1"/>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74295"/>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nvGraphicFramePr>
        <p:xfrm>
          <a:off x="1866900" y="1600200"/>
          <a:ext cx="8533130" cy="2895600"/>
        </p:xfrm>
        <a:graphic>
          <a:graphicData uri="http://schemas.openxmlformats.org/drawingml/2006/table">
            <a:tbl>
              <a:tblPr firstRow="1" bandRow="1">
                <a:tableStyleId>{5C22544A-7EE6-4342-B048-85BDC9FD1C3A}</a:tableStyleId>
              </a:tblPr>
              <a:tblGrid>
                <a:gridCol w="4850765"/>
                <a:gridCol w="3682365"/>
              </a:tblGrid>
              <a:tr h="381000">
                <a:tc gridSpan="2">
                  <a:txBody>
                    <a:bodyPr/>
                    <a:p>
                      <a:pPr algn="ctr">
                        <a:buNone/>
                      </a:pPr>
                      <a:r>
                        <a:rPr lang="en-US" sz="3200"/>
                        <a:t>STUDENT’S PROFILE</a:t>
                      </a:r>
                      <a:endParaRPr lang="en-US" sz="3200"/>
                    </a:p>
                  </a:txBody>
                  <a:tcPr>
                    <a:solidFill>
                      <a:srgbClr val="8B7E74"/>
                    </a:solidFill>
                  </a:tcPr>
                </a:tc>
                <a:tc hMerge="1">
                  <a:tcPr/>
                </a:tc>
              </a:tr>
              <a:tr h="381000">
                <a:tc>
                  <a:txBody>
                    <a:bodyPr/>
                    <a:p>
                      <a:pPr>
                        <a:buNone/>
                      </a:pPr>
                      <a:r>
                        <a:rPr lang="en-US" sz="3200" b="1"/>
                        <a:t>Name: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Age:</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Pesonality:</a:t>
                      </a:r>
                      <a:endParaRPr lang="en-US" sz="3200" b="1"/>
                    </a:p>
                  </a:txBody>
                  <a:tcPr>
                    <a:solidFill>
                      <a:srgbClr val="C7BCA1"/>
                    </a:solidFill>
                  </a:tcPr>
                </a:tc>
                <a:tc>
                  <a:txBody>
                    <a:bodyPr/>
                    <a:p>
                      <a:pPr>
                        <a:buNone/>
                      </a:pPr>
                      <a:endParaRPr lang="en-US" sz="3200"/>
                    </a:p>
                  </a:txBody>
                  <a:tcPr>
                    <a:solidFill>
                      <a:srgbClr val="F1D3B3"/>
                    </a:solidFill>
                  </a:tcPr>
                </a:tc>
              </a:tr>
              <a:tr h="381000">
                <a:tc>
                  <a:txBody>
                    <a:bodyPr/>
                    <a:p>
                      <a:pPr>
                        <a:buNone/>
                      </a:pPr>
                      <a:r>
                        <a:rPr lang="en-US" sz="3200" b="1"/>
                        <a:t>Special ability (if there is):</a:t>
                      </a:r>
                      <a:endParaRPr lang="en-US" sz="3200" b="1"/>
                    </a:p>
                  </a:txBody>
                  <a:tcPr>
                    <a:solidFill>
                      <a:srgbClr val="C7BCA1"/>
                    </a:solidFill>
                  </a:tcPr>
                </a:tc>
                <a:tc>
                  <a:txBody>
                    <a:bodyPr/>
                    <a:p>
                      <a:pPr>
                        <a:buNone/>
                      </a:pPr>
                      <a:endParaRPr lang="en-US" sz="3200"/>
                    </a:p>
                  </a:txBody>
                  <a:tcPr>
                    <a:solidFill>
                      <a:srgbClr val="F1D3B3"/>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Read for main idea and specific information in an article about the future world of work. </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the job they want to do in the future</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Read for main idea and specific information in an article about the future world of work. </a:t>
            </a:r>
            <a:endParaRPr lang="en-US" sz="3600" dirty="0"/>
          </a:p>
          <a:p>
            <a:pPr marL="457200" indent="-457200" algn="just">
              <a:lnSpc>
                <a:spcPct val="150000"/>
              </a:lnSpc>
              <a:buFont typeface="Courier New" panose="02070309020205020404" pitchFamily="49" charset="0"/>
              <a:buChar char="o"/>
            </a:pPr>
            <a:r>
              <a:rPr lang="en-US" sz="3600" dirty="0"/>
              <a:t>Talk about the job they want to do in the future</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2176780"/>
            <a:ext cx="6329680" cy="12426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jobs below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article and do the tasks that follow.Task 3: Read the article again and tick (√) T (True) or F (False).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3789045"/>
            <a:ext cx="6327775" cy="14503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conversation with the sentences from the box. Then practise it with a partner.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 to make similar conversation about the job you want to do in the future. Then report your conversation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202430" y="3429000"/>
            <a:ext cx="34982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a:t>
            </a:r>
            <a:endParaRPr lang="en-US" sz="40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5608320" y="2384425"/>
            <a:ext cx="3349625" cy="645160"/>
          </a:xfrm>
          <a:prstGeom prst="rect">
            <a:avLst/>
          </a:prstGeom>
          <a:noFill/>
        </p:spPr>
        <p:txBody>
          <a:bodyPr wrap="square" rtlCol="0" anchor="t">
            <a:spAutoFit/>
          </a:bodyPr>
          <a:lstStyle/>
          <a:p>
            <a:pPr algn="just"/>
            <a:r>
              <a:rPr lang="en-US" sz="3600" i="1">
                <a:solidFill>
                  <a:srgbClr val="FF0000"/>
                </a:solidFill>
                <a:latin typeface="Calibri" panose="020F0502020204030204" pitchFamily="34" charset="0"/>
                <a:cs typeface="Calibri" panose="020F0502020204030204" pitchFamily="34" charset="0"/>
              </a:rPr>
              <a:t>Questions:</a:t>
            </a:r>
            <a:endParaRPr lang="en-US" sz="3600" i="1">
              <a:solidFill>
                <a:srgbClr val="FF0000"/>
              </a:solidFill>
              <a:latin typeface="Calibri" panose="020F0502020204030204" pitchFamily="34" charset="0"/>
              <a:cs typeface="Calibri" panose="020F0502020204030204" pitchFamily="34" charset="0"/>
            </a:endParaRPr>
          </a:p>
        </p:txBody>
      </p:sp>
      <p:sp>
        <p:nvSpPr>
          <p:cNvPr id="2" name="Text Box 1"/>
          <p:cNvSpPr txBox="1"/>
          <p:nvPr/>
        </p:nvSpPr>
        <p:spPr>
          <a:xfrm>
            <a:off x="5057775" y="292989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Which of these jobs have been known for a long time?</a:t>
            </a:r>
            <a:endParaRPr lang="en-US" sz="3600" i="1">
              <a:solidFill>
                <a:schemeClr val="tx1"/>
              </a:solidFill>
              <a:latin typeface="Calibri" panose="020F0502020204030204" pitchFamily="34" charset="0"/>
              <a:cs typeface="Calibri" panose="020F0502020204030204" pitchFamily="34" charset="0"/>
            </a:endParaRPr>
          </a:p>
        </p:txBody>
      </p:sp>
      <p:sp>
        <p:nvSpPr>
          <p:cNvPr id="6" name="Text Box 5"/>
          <p:cNvSpPr txBox="1"/>
          <p:nvPr/>
        </p:nvSpPr>
        <p:spPr>
          <a:xfrm>
            <a:off x="5245735" y="404622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Which one(s) has recently become popular?</a:t>
            </a:r>
            <a:endParaRPr lang="en-US" sz="3600" i="1">
              <a:solidFill>
                <a:schemeClr val="tx1"/>
              </a:solidFill>
              <a:latin typeface="Calibri" panose="020F0502020204030204" pitchFamily="34" charset="0"/>
              <a:cs typeface="Calibri" panose="020F0502020204030204" pitchFamily="34" charset="0"/>
            </a:endParaRPr>
          </a:p>
        </p:txBody>
      </p:sp>
      <p:sp>
        <p:nvSpPr>
          <p:cNvPr id="3" name="Text Box 2"/>
          <p:cNvSpPr txBox="1"/>
          <p:nvPr/>
        </p:nvSpPr>
        <p:spPr>
          <a:xfrm>
            <a:off x="5824220" y="1257300"/>
            <a:ext cx="5975985" cy="1076325"/>
          </a:xfrm>
          <a:prstGeom prst="rect">
            <a:avLst/>
          </a:prstGeom>
          <a:solidFill>
            <a:srgbClr val="85DFFB"/>
          </a:solidFill>
          <a:ln>
            <a:noFill/>
          </a:ln>
        </p:spPr>
        <p:txBody>
          <a:bodyPr wrap="square" rtlCol="0">
            <a:spAutoFit/>
          </a:bodyPr>
          <a:lstStyle/>
          <a:p>
            <a:pPr algn="just"/>
            <a:r>
              <a:rPr lang="en-US" sz="3200" b="1"/>
              <a:t>Job:</a:t>
            </a:r>
            <a:r>
              <a:rPr lang="en-US" sz="3200"/>
              <a:t> nail artist, ticket seller, and online teacher</a:t>
            </a:r>
            <a:endParaRPr lang="en-US" sz="3200"/>
          </a:p>
        </p:txBody>
      </p:sp>
      <p:sp>
        <p:nvSpPr>
          <p:cNvPr id="7" name="Text Box 6"/>
          <p:cNvSpPr txBox="1"/>
          <p:nvPr/>
        </p:nvSpPr>
        <p:spPr>
          <a:xfrm>
            <a:off x="5238115" y="5067935"/>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What leads to the popularity of the new job?</a:t>
            </a:r>
            <a:endParaRPr lang="en-US" sz="3600" i="1">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26feca0c824dd1d57052af8_7"/>
          <p:cNvPicPr>
            <a:picLocks noGrp="1" noChangeAspect="1"/>
          </p:cNvPicPr>
          <p:nvPr>
            <p:ph idx="1"/>
          </p:nvPr>
        </p:nvPicPr>
        <p:blipFill>
          <a:blip r:embed="rId1"/>
          <a:stretch>
            <a:fillRect/>
          </a:stretch>
        </p:blipFill>
        <p:spPr>
          <a:xfrm>
            <a:off x="-1270" y="62865"/>
            <a:ext cx="11969115" cy="664908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“Work in 2040” headlines</a:t>
            </a:r>
            <a:endParaRPr lang="en-US" sz="6600" b="1" dirty="0">
              <a:solidFill>
                <a:schemeClr val="bg1"/>
              </a:solidFill>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36" descr="6020105"/>
          <p:cNvPicPr>
            <a:picLocks noGrp="1" noChangeAspect="1"/>
          </p:cNvPicPr>
          <p:nvPr>
            <p:ph idx="1"/>
          </p:nvPr>
        </p:nvPicPr>
        <p:blipFill>
          <a:blip r:embed="rId1">
            <a:alphaModFix amt="70000"/>
            <a:duotone>
              <a:prstClr val="black"/>
              <a:schemeClr val="accent5">
                <a:tint val="45000"/>
                <a:satMod val="400000"/>
              </a:schemeClr>
            </a:duotone>
            <a:extLst>
              <a:ext uri="{BEBA8EAE-BF5A-486C-A8C5-ECC9F3942E4B}">
                <a14:imgProps xmlns:a14="http://schemas.microsoft.com/office/drawing/2010/main">
                  <a14:imgLayer r:embed="rId2">
                    <a14:imgEffect>
                      <a14:saturation sat="66000"/>
                    </a14:imgEffect>
                  </a14:imgLayer>
                </a14:imgProps>
              </a:ext>
            </a:extLst>
          </a:blip>
          <a:stretch>
            <a:fillRect/>
          </a:stretch>
        </p:blipFill>
        <p:spPr>
          <a:xfrm>
            <a:off x="-1270" y="-7620"/>
            <a:ext cx="12192000" cy="812863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867410" y="1219835"/>
            <a:ext cx="11018520" cy="645160"/>
          </a:xfrm>
          <a:prstGeom prst="rect">
            <a:avLst/>
          </a:prstGeom>
          <a:noFill/>
        </p:spPr>
        <p:txBody>
          <a:bodyPr wrap="square" rtlCol="0" anchor="t">
            <a:spAutoFit/>
          </a:bodyPr>
          <a:lstStyle/>
          <a:p>
            <a:pPr algn="ctr"/>
            <a:r>
              <a:rPr lang="en-US" sz="3600" b="1" dirty="0">
                <a:solidFill>
                  <a:srgbClr val="FFC000"/>
                </a:solidFill>
                <a:latin typeface="Calibri" panose="020F0502020204030204" pitchFamily="34" charset="0"/>
                <a:cs typeface="Calibri" panose="020F0502020204030204" pitchFamily="34" charset="0"/>
              </a:rPr>
              <a:t>Project: 2040 Newspaper Headlines</a:t>
            </a:r>
            <a:endParaRPr lang="en-US" sz="3600" b="1" dirty="0">
              <a:solidFill>
                <a:srgbClr val="FFC000"/>
              </a:solidFill>
              <a:latin typeface="Calibri" panose="020F0502020204030204" pitchFamily="34" charset="0"/>
              <a:cs typeface="Calibri" panose="020F0502020204030204" pitchFamily="34" charset="0"/>
            </a:endParaRPr>
          </a:p>
        </p:txBody>
      </p:sp>
      <p:sp>
        <p:nvSpPr>
          <p:cNvPr id="3" name="Text Box 2"/>
          <p:cNvSpPr txBox="1"/>
          <p:nvPr/>
        </p:nvSpPr>
        <p:spPr>
          <a:xfrm>
            <a:off x="638175" y="2095500"/>
            <a:ext cx="10922635" cy="645160"/>
          </a:xfrm>
          <a:prstGeom prst="rect">
            <a:avLst/>
          </a:prstGeom>
          <a:noFill/>
        </p:spPr>
        <p:txBody>
          <a:bodyPr wrap="square" rtlCol="0" anchor="t">
            <a:spAutoFit/>
          </a:bodyPr>
          <a:lstStyle/>
          <a:p>
            <a:pPr algn="just"/>
            <a:r>
              <a:rPr lang="en-US" sz="3600" dirty="0">
                <a:solidFill>
                  <a:schemeClr val="bg1"/>
                </a:solidFill>
                <a:latin typeface="Calibri" panose="020F0502020204030204" pitchFamily="34" charset="0"/>
                <a:cs typeface="Calibri" panose="020F0502020204030204" pitchFamily="34" charset="0"/>
              </a:rPr>
              <a:t>- Work in pairs to create your own futuristic headlines</a:t>
            </a:r>
            <a:endParaRPr lang="en-US" sz="3600" dirty="0">
              <a:solidFill>
                <a:schemeClr val="bg1"/>
              </a:solidFill>
              <a:latin typeface="Calibri" panose="020F0502020204030204" pitchFamily="34" charset="0"/>
              <a:cs typeface="Calibri" panose="020F0502020204030204" pitchFamily="34" charset="0"/>
            </a:endParaRPr>
          </a:p>
        </p:txBody>
      </p:sp>
      <p:sp>
        <p:nvSpPr>
          <p:cNvPr id="12" name="Text Box 11"/>
          <p:cNvSpPr txBox="1"/>
          <p:nvPr/>
        </p:nvSpPr>
        <p:spPr>
          <a:xfrm>
            <a:off x="638175" y="2705100"/>
            <a:ext cx="10396220" cy="1753235"/>
          </a:xfrm>
          <a:prstGeom prst="rect">
            <a:avLst/>
          </a:prstGeom>
          <a:noFill/>
        </p:spPr>
        <p:txBody>
          <a:bodyPr wrap="square" rtlCol="0" anchor="t">
            <a:spAutoFit/>
          </a:bodyPr>
          <a:lstStyle/>
          <a:p>
            <a:pPr algn="just"/>
            <a:r>
              <a:rPr lang="en-US" sz="3600" b="1">
                <a:solidFill>
                  <a:schemeClr val="bg1"/>
                </a:solidFill>
                <a:latin typeface="Calibri" panose="020F0502020204030204" pitchFamily="34" charset="0"/>
                <a:cs typeface="Calibri" panose="020F0502020204030204" pitchFamily="34" charset="0"/>
              </a:rPr>
              <a:t>Examples:</a:t>
            </a:r>
            <a:endParaRPr lang="en-US" sz="3600" b="1">
              <a:solidFill>
                <a:schemeClr val="bg1"/>
              </a:solidFill>
              <a:latin typeface="Calibri" panose="020F0502020204030204" pitchFamily="34" charset="0"/>
              <a:cs typeface="Calibri" panose="020F0502020204030204" pitchFamily="34" charset="0"/>
            </a:endParaRPr>
          </a:p>
          <a:p>
            <a:pPr algn="just"/>
            <a:r>
              <a:rPr lang="en-US" sz="3600">
                <a:solidFill>
                  <a:schemeClr val="bg1"/>
                </a:solidFill>
                <a:latin typeface="Calibri" panose="020F0502020204030204" pitchFamily="34" charset="0"/>
                <a:cs typeface="Calibri" panose="020F0502020204030204" pitchFamily="34" charset="0"/>
              </a:rPr>
              <a:t>“AI Lawyer wins Landmark Case”</a:t>
            </a:r>
            <a:endParaRPr lang="en-US" sz="3600">
              <a:solidFill>
                <a:schemeClr val="bg1"/>
              </a:solidFill>
              <a:latin typeface="Calibri" panose="020F0502020204030204" pitchFamily="34" charset="0"/>
              <a:cs typeface="Calibri" panose="020F0502020204030204" pitchFamily="34" charset="0"/>
            </a:endParaRPr>
          </a:p>
          <a:p>
            <a:pPr algn="just"/>
            <a:r>
              <a:rPr lang="en-US" sz="3600">
                <a:solidFill>
                  <a:schemeClr val="bg1"/>
                </a:solidFill>
                <a:latin typeface="Calibri" panose="020F0502020204030204" pitchFamily="34" charset="0"/>
                <a:cs typeface="Calibri" panose="020F0502020204030204" pitchFamily="34" charset="0"/>
              </a:rPr>
              <a:t>“3D-Printed Food Revolutionizes Dining”</a:t>
            </a:r>
            <a:endParaRPr lang="en-US" sz="3600">
              <a:solidFill>
                <a:schemeClr val="bg1"/>
              </a:solidFill>
              <a:latin typeface="Calibri" panose="020F0502020204030204" pitchFamily="34" charset="0"/>
              <a:cs typeface="Calibri" panose="020F0502020204030204" pitchFamily="34" charset="0"/>
            </a:endParaRPr>
          </a:p>
        </p:txBody>
      </p:sp>
      <p:sp>
        <p:nvSpPr>
          <p:cNvPr id="14" name="Text Box 13"/>
          <p:cNvSpPr txBox="1"/>
          <p:nvPr/>
        </p:nvSpPr>
        <p:spPr>
          <a:xfrm>
            <a:off x="638175" y="4471035"/>
            <a:ext cx="10231120" cy="1753235"/>
          </a:xfrm>
          <a:prstGeom prst="rect">
            <a:avLst/>
          </a:prstGeom>
          <a:noFill/>
        </p:spPr>
        <p:txBody>
          <a:bodyPr wrap="square" rtlCol="0" anchor="t">
            <a:spAutoFit/>
          </a:bodyPr>
          <a:lstStyle/>
          <a:p>
            <a:pPr algn="just"/>
            <a:r>
              <a:rPr lang="en-US" sz="3600" b="1">
                <a:solidFill>
                  <a:schemeClr val="bg1"/>
                </a:solidFill>
                <a:latin typeface="Calibri" panose="020F0502020204030204" pitchFamily="34" charset="0"/>
                <a:cs typeface="Calibri" panose="020F0502020204030204" pitchFamily="34" charset="0"/>
              </a:rPr>
              <a:t>Questions:</a:t>
            </a:r>
            <a:endParaRPr lang="en-US" sz="3600" b="1">
              <a:solidFill>
                <a:schemeClr val="bg1"/>
              </a:solidFill>
              <a:latin typeface="Calibri" panose="020F0502020204030204" pitchFamily="34" charset="0"/>
              <a:cs typeface="Calibri" panose="020F0502020204030204" pitchFamily="34" charset="0"/>
            </a:endParaRPr>
          </a:p>
          <a:p>
            <a:pPr algn="just"/>
            <a:r>
              <a:rPr lang="en-US" sz="3600" b="1">
                <a:solidFill>
                  <a:schemeClr val="bg1"/>
                </a:solidFill>
                <a:latin typeface="Calibri" panose="020F0502020204030204" pitchFamily="34" charset="0"/>
                <a:cs typeface="Calibri" panose="020F0502020204030204" pitchFamily="34" charset="0"/>
              </a:rPr>
              <a:t>- </a:t>
            </a:r>
            <a:r>
              <a:rPr lang="en-US" sz="3600">
                <a:solidFill>
                  <a:schemeClr val="bg1"/>
                </a:solidFill>
                <a:latin typeface="Calibri" panose="020F0502020204030204" pitchFamily="34" charset="0"/>
                <a:cs typeface="Calibri" panose="020F0502020204030204" pitchFamily="34" charset="0"/>
              </a:rPr>
              <a:t>What trends do these headlines represent about the future workplace?</a:t>
            </a:r>
            <a:endParaRPr lang="en-US" sz="360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029970" y="111887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jobs below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080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9783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 Box 10"/>
          <p:cNvSpPr txBox="1"/>
          <p:nvPr/>
        </p:nvSpPr>
        <p:spPr>
          <a:xfrm>
            <a:off x="451485" y="1702435"/>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Questions:</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27050" y="2239010"/>
            <a:ext cx="11012805" cy="1076325"/>
          </a:xfrm>
          <a:prstGeom prst="rect">
            <a:avLst/>
          </a:prstGeom>
          <a:noFill/>
        </p:spPr>
        <p:txBody>
          <a:bodyPr wrap="square" rtlCol="0" anchor="t">
            <a:spAutoFit/>
          </a:bodyPr>
          <a:p>
            <a:pPr algn="just"/>
            <a:r>
              <a:rPr lang="en-US" sz="3200" b="1">
                <a:solidFill>
                  <a:schemeClr val="tx1"/>
                </a:solidFill>
                <a:latin typeface="Calibri" panose="020F0502020204030204" pitchFamily="34" charset="0"/>
                <a:cs typeface="Calibri" panose="020F0502020204030204" pitchFamily="34" charset="0"/>
              </a:rPr>
              <a:t>1/ </a:t>
            </a:r>
            <a:r>
              <a:rPr lang="en-US" sz="3200">
                <a:solidFill>
                  <a:schemeClr val="tx1"/>
                </a:solidFill>
                <a:latin typeface="Calibri" panose="020F0502020204030204" pitchFamily="34" charset="0"/>
                <a:cs typeface="Calibri" panose="020F0502020204030204" pitchFamily="34" charset="0"/>
              </a:rPr>
              <a:t>Why jobs like nail artist and online teachers are becoming more and more popular?</a:t>
            </a:r>
            <a:endParaRPr lang="en-US" sz="320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27050" y="3283585"/>
            <a:ext cx="11012805" cy="143510"/>
          </a:xfrm>
          <a:prstGeom prst="rect">
            <a:avLst/>
          </a:prstGeom>
          <a:noFill/>
        </p:spPr>
        <p:txBody>
          <a:bodyPr wrap="square" rtlCol="0" anchor="t">
            <a:noAutofit/>
          </a:bodyPr>
          <a:p>
            <a:pPr algn="just"/>
            <a:endParaRPr lang="en-US" sz="3200">
              <a:solidFill>
                <a:schemeClr val="tx1"/>
              </a:solidFill>
              <a:latin typeface="Calibri" panose="020F0502020204030204" pitchFamily="34" charset="0"/>
              <a:cs typeface="Calibri" panose="020F0502020204030204" pitchFamily="34" charset="0"/>
            </a:endParaRPr>
          </a:p>
        </p:txBody>
      </p:sp>
      <p:graphicFrame>
        <p:nvGraphicFramePr>
          <p:cNvPr id="9" name="Table 8"/>
          <p:cNvGraphicFramePr/>
          <p:nvPr/>
        </p:nvGraphicFramePr>
        <p:xfrm>
          <a:off x="1474470" y="4545330"/>
          <a:ext cx="9814560" cy="1511935"/>
        </p:xfrm>
        <a:graphic>
          <a:graphicData uri="http://schemas.openxmlformats.org/drawingml/2006/table">
            <a:tbl>
              <a:tblPr firstRow="1" bandRow="1">
                <a:tableStyleId>{5C22544A-7EE6-4342-B048-85BDC9FD1C3A}</a:tableStyleId>
              </a:tblPr>
              <a:tblGrid>
                <a:gridCol w="3271520"/>
                <a:gridCol w="3271520"/>
                <a:gridCol w="3271520"/>
              </a:tblGrid>
              <a:tr h="932815">
                <a:tc>
                  <a:txBody>
                    <a:bodyPr/>
                    <a:p>
                      <a:pPr>
                        <a:buNone/>
                      </a:pPr>
                      <a:endParaRPr lang="en-US" sz="3200"/>
                    </a:p>
                  </a:txBody>
                  <a:tcPr>
                    <a:solidFill>
                      <a:srgbClr val="EBE6E6"/>
                    </a:solidFill>
                  </a:tcPr>
                </a:tc>
                <a:tc>
                  <a:txBody>
                    <a:bodyPr/>
                    <a:p>
                      <a:pPr algn="ctr">
                        <a:buNone/>
                      </a:pPr>
                      <a:r>
                        <a:rPr lang="en-US" sz="3200"/>
                        <a:t>SCHOOL TEACHER</a:t>
                      </a:r>
                      <a:endParaRPr lang="en-US" sz="3200"/>
                    </a:p>
                  </a:txBody>
                  <a:tcPr>
                    <a:solidFill>
                      <a:srgbClr val="FF896B"/>
                    </a:solidFill>
                  </a:tcPr>
                </a:tc>
                <a:tc>
                  <a:txBody>
                    <a:bodyPr/>
                    <a:p>
                      <a:pPr algn="ctr">
                        <a:buNone/>
                      </a:pPr>
                      <a:r>
                        <a:rPr lang="en-US" sz="3200">
                          <a:solidFill>
                            <a:schemeClr val="tx1"/>
                          </a:solidFill>
                        </a:rPr>
                        <a:t>ONLINE TEACHER</a:t>
                      </a:r>
                      <a:endParaRPr lang="en-US" sz="3200">
                        <a:solidFill>
                          <a:schemeClr val="tx1"/>
                        </a:solidFill>
                      </a:endParaRPr>
                    </a:p>
                  </a:txBody>
                  <a:tcPr>
                    <a:solidFill>
                      <a:srgbClr val="E8D4B4"/>
                    </a:solidFill>
                  </a:tcPr>
                </a:tc>
              </a:tr>
              <a:tr h="579120">
                <a:tc>
                  <a:txBody>
                    <a:bodyPr/>
                    <a:p>
                      <a:pPr algn="ctr">
                        <a:buNone/>
                      </a:pPr>
                      <a:r>
                        <a:rPr lang="en-US" sz="3200" b="1"/>
                        <a:t>Skills</a:t>
                      </a:r>
                      <a:endParaRPr lang="en-US" sz="3200" b="1"/>
                    </a:p>
                  </a:txBody>
                  <a:tcPr>
                    <a:solidFill>
                      <a:srgbClr val="EBE6E6"/>
                    </a:solidFill>
                  </a:tcPr>
                </a:tc>
                <a:tc>
                  <a:txBody>
                    <a:bodyPr/>
                    <a:p>
                      <a:pPr algn="ctr">
                        <a:buNone/>
                      </a:pPr>
                      <a:endParaRPr lang="en-US" sz="3200"/>
                    </a:p>
                  </a:txBody>
                  <a:tcPr>
                    <a:solidFill>
                      <a:srgbClr val="FF896B"/>
                    </a:solidFill>
                  </a:tcPr>
                </a:tc>
                <a:tc>
                  <a:txBody>
                    <a:bodyPr/>
                    <a:p>
                      <a:pPr algn="ctr">
                        <a:buNone/>
                      </a:pPr>
                      <a:endParaRPr lang="en-US" sz="3200"/>
                    </a:p>
                  </a:txBody>
                  <a:tcPr>
                    <a:solidFill>
                      <a:srgbClr val="E8D4B4"/>
                    </a:solidFill>
                  </a:tcPr>
                </a:tc>
              </a:tr>
            </a:tbl>
          </a:graphicData>
        </a:graphic>
      </p:graphicFrame>
      <p:sp>
        <p:nvSpPr>
          <p:cNvPr id="24" name="Text Box 23"/>
          <p:cNvSpPr txBox="1"/>
          <p:nvPr/>
        </p:nvSpPr>
        <p:spPr>
          <a:xfrm>
            <a:off x="580390" y="3271520"/>
            <a:ext cx="11012805" cy="1076325"/>
          </a:xfrm>
          <a:prstGeom prst="rect">
            <a:avLst/>
          </a:prstGeom>
          <a:no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2/</a:t>
            </a:r>
            <a:r>
              <a:rPr lang="en-US" sz="3200">
                <a:latin typeface="Calibri" panose="020F0502020204030204" pitchFamily="34" charset="0"/>
                <a:cs typeface="Calibri" panose="020F0502020204030204" pitchFamily="34" charset="0"/>
                <a:sym typeface="+mn-ea"/>
              </a:rPr>
              <a:t> Compare “School teacher” and “Online teacher” in terms of the skills that each teacher will need.</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10978</Words>
  <PresentationFormat>Widescreen</PresentationFormat>
  <Paragraphs>492</Paragraphs>
  <Slides>31</Slides>
  <Notes>23</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Arial</vt:lpstr>
      <vt:lpstr>SimSun</vt:lpstr>
      <vt:lpstr>Wingdings</vt:lpstr>
      <vt:lpstr>Cooper Black</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2023-12-27T04:53:32Z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