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7"/>
  </p:notesMasterIdLst>
  <p:sldIdLst>
    <p:sldId id="263" r:id="rId2"/>
    <p:sldId id="313" r:id="rId3"/>
    <p:sldId id="314" r:id="rId4"/>
    <p:sldId id="315" r:id="rId5"/>
    <p:sldId id="316" r:id="rId6"/>
    <p:sldId id="317" r:id="rId7"/>
    <p:sldId id="318" r:id="rId8"/>
    <p:sldId id="319" r:id="rId9"/>
    <p:sldId id="866" r:id="rId10"/>
    <p:sldId id="837" r:id="rId11"/>
    <p:sldId id="838" r:id="rId12"/>
    <p:sldId id="867" r:id="rId13"/>
    <p:sldId id="868" r:id="rId14"/>
    <p:sldId id="869" r:id="rId15"/>
    <p:sldId id="860" r:id="rId16"/>
    <p:sldId id="861" r:id="rId17"/>
    <p:sldId id="863" r:id="rId18"/>
    <p:sldId id="870" r:id="rId19"/>
    <p:sldId id="871" r:id="rId20"/>
    <p:sldId id="872" r:id="rId21"/>
    <p:sldId id="873" r:id="rId22"/>
    <p:sldId id="273" r:id="rId23"/>
    <p:sldId id="874" r:id="rId24"/>
    <p:sldId id="875" r:id="rId25"/>
    <p:sldId id="8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1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857" autoAdjust="0"/>
  </p:normalViewPr>
  <p:slideViewPr>
    <p:cSldViewPr snapToGrid="0">
      <p:cViewPr>
        <p:scale>
          <a:sx n="33" d="100"/>
          <a:sy n="33" d="100"/>
        </p:scale>
        <p:origin x="21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97AEE-2195-40C9-9657-4EF4E91A400D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117B2-DDDD-4A44-A969-2B9B57022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5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11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976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20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025CEC-2ABC-4E79-BB53-CF7F3C7D9C4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323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4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4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6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366F371-AD21-7467-6A88-9A6BBEC5B22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microsoft.com/office/2007/relationships/hdphoto" Target="../media/hdphoto1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4.xml"/><Relationship Id="rId1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slide" Target="slide8.xml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5" Type="http://schemas.openxmlformats.org/officeDocument/2006/relationships/image" Target="../media/image12.png"/><Relationship Id="rId15" Type="http://schemas.openxmlformats.org/officeDocument/2006/relationships/slide" Target="slide6.xml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slide" Target="slide5.xml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1A8EB8-FED8-48AC-BD3B-40D161F1AE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979" y="3076648"/>
            <a:ext cx="7151228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CF285C-AD6A-7763-A97F-8892459BE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187" y="347662"/>
            <a:ext cx="10129286" cy="4586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8B241A-2692-1C65-6394-3585B5C096B6}"/>
              </a:ext>
            </a:extLst>
          </p:cNvPr>
          <p:cNvSpPr txBox="1"/>
          <p:nvPr/>
        </p:nvSpPr>
        <p:spPr>
          <a:xfrm>
            <a:off x="1362075" y="5114925"/>
            <a:ext cx="9201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Nêu tình huống đặt ra trong các bức tranh?</a:t>
            </a:r>
            <a:endParaRPr lang="en-US" sz="36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B95265-0D3B-4A60-AC59-3D540251C27D}"/>
              </a:ext>
            </a:extLst>
          </p:cNvPr>
          <p:cNvGrpSpPr/>
          <p:nvPr/>
        </p:nvGrpSpPr>
        <p:grpSpPr>
          <a:xfrm>
            <a:off x="1638300" y="146787"/>
            <a:ext cx="9163050" cy="1005840"/>
            <a:chOff x="2037980" y="2222500"/>
            <a:chExt cx="3427973" cy="1005840"/>
          </a:xfrm>
        </p:grpSpPr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0664AC-10EF-4262-95EC-3CE985D06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286372" cy="10058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85248-201C-49F6-B115-3BE3A865B9B1}"/>
                </a:ext>
              </a:extLst>
            </p:cNvPr>
            <p:cNvSpPr txBox="1"/>
            <p:nvPr/>
          </p:nvSpPr>
          <p:spPr>
            <a:xfrm>
              <a:off x="2192144" y="2280811"/>
              <a:ext cx="3273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hoán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cộng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1238250" y="1533525"/>
            <a:ext cx="1028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+ 7 = 12; 7 + 5 = 12 nên 5 + 7  = 7 + 5</a:t>
            </a:r>
            <a:endParaRPr lang="en-US" sz="44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F9D9B2-4B1C-4755-A6C3-3879DD5752D5}"/>
              </a:ext>
            </a:extLst>
          </p:cNvPr>
          <p:cNvSpPr/>
          <p:nvPr/>
        </p:nvSpPr>
        <p:spPr>
          <a:xfrm>
            <a:off x="733424" y="2695575"/>
            <a:ext cx="10810875" cy="10763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 thực hiện phép cộng hai số, ta có thể đổi chỗ các số hạng mà tổng không thay đổi . Đây là tính chất giao hoán của phép cộng.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B95265-0D3B-4A60-AC59-3D540251C27D}"/>
              </a:ext>
            </a:extLst>
          </p:cNvPr>
          <p:cNvGrpSpPr/>
          <p:nvPr/>
        </p:nvGrpSpPr>
        <p:grpSpPr>
          <a:xfrm>
            <a:off x="1638300" y="146787"/>
            <a:ext cx="9163050" cy="1005840"/>
            <a:chOff x="2037980" y="2222500"/>
            <a:chExt cx="3427973" cy="1005840"/>
          </a:xfrm>
        </p:grpSpPr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0664AC-10EF-4262-95EC-3CE985D06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286372" cy="10058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85248-201C-49F6-B115-3BE3A865B9B1}"/>
                </a:ext>
              </a:extLst>
            </p:cNvPr>
            <p:cNvSpPr txBox="1"/>
            <p:nvPr/>
          </p:nvSpPr>
          <p:spPr>
            <a:xfrm>
              <a:off x="2192144" y="2280811"/>
              <a:ext cx="32738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chất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của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phép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cộng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352425" y="1704975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(3 + 5)</a:t>
            </a:r>
            <a:r>
              <a:rPr kumimoji="0" lang="nl-NL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+ 6 = 8 + 6 = 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257CB2-EF92-E180-69E4-658B03A76EB2}"/>
              </a:ext>
            </a:extLst>
          </p:cNvPr>
          <p:cNvSpPr txBox="1"/>
          <p:nvPr/>
        </p:nvSpPr>
        <p:spPr>
          <a:xfrm>
            <a:off x="371475" y="257175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+ (5 + 6) = 3 + 11 = 14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AC8FF9-C8D6-3B5C-A1AF-69AF6B0F095B}"/>
              </a:ext>
            </a:extLst>
          </p:cNvPr>
          <p:cNvSpPr txBox="1"/>
          <p:nvPr/>
        </p:nvSpPr>
        <p:spPr>
          <a:xfrm>
            <a:off x="6181725" y="202882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Vậy</a:t>
            </a:r>
            <a:r>
              <a:rPr kumimoji="0" lang="nl-NL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(3 + 5) + 6 = 3 + (5 + 6)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2208C2-8662-B3BD-776C-C516C30CEF69}"/>
              </a:ext>
            </a:extLst>
          </p:cNvPr>
          <p:cNvSpPr/>
          <p:nvPr/>
        </p:nvSpPr>
        <p:spPr>
          <a:xfrm>
            <a:off x="504824" y="3800475"/>
            <a:ext cx="10810875" cy="1295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cộng một tổng hai số với số thứ ba, ta có thể cộng số thứ nhất với tổng của số thứ hai và thứ ba. </a:t>
            </a:r>
            <a:endParaRPr lang="en-US" sz="28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1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2" name="Picture 31">
            <a:hlinkClick r:id="rId4" action="ppaction://hlinksldjump"/>
            <a:extLst>
              <a:ext uri="{FF2B5EF4-FFF2-40B4-BE49-F238E27FC236}">
                <a16:creationId xmlns:a16="http://schemas.microsoft.com/office/drawing/2014/main" id="{C2409B13-B662-4CE4-80B8-5037FFE805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989931">
            <a:off x="100298" y="42297"/>
            <a:ext cx="610538" cy="106414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2B95265-0D3B-4A60-AC59-3D540251C27D}"/>
              </a:ext>
            </a:extLst>
          </p:cNvPr>
          <p:cNvGrpSpPr/>
          <p:nvPr/>
        </p:nvGrpSpPr>
        <p:grpSpPr>
          <a:xfrm>
            <a:off x="2990850" y="0"/>
            <a:ext cx="5229225" cy="1005840"/>
            <a:chOff x="2037980" y="2222500"/>
            <a:chExt cx="3427973" cy="1005840"/>
          </a:xfrm>
        </p:grpSpPr>
        <p:pic>
          <p:nvPicPr>
            <p:cNvPr id="21" name="Picture 20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80664AC-10EF-4262-95EC-3CE985D06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8333" b="35000" l="21000" r="76000">
                          <a14:foregroundMark x1="56667" y1="21333" x2="23000" y2="26000"/>
                          <a14:foregroundMark x1="22000" y1="23333" x2="21333" y2="27000"/>
                          <a14:foregroundMark x1="23000" y1="24000" x2="65000" y2="25333"/>
                          <a14:foregroundMark x1="65000" y1="25333" x2="74667" y2="31333"/>
                          <a14:foregroundMark x1="74667" y1="31333" x2="74667" y2="32333"/>
                          <a14:foregroundMark x1="75667" y1="32667" x2="76333" y2="35333"/>
                          <a14:foregroundMark x1="39333" y1="30667" x2="27667" y2="31333"/>
                          <a14:foregroundMark x1="27667" y1="31333" x2="31000" y2="33667"/>
                          <a14:foregroundMark x1="36333" y1="33333" x2="26667" y2="33333"/>
                          <a14:foregroundMark x1="23333" y1="33667" x2="61446" y2="33102"/>
                          <a14:foregroundMark x1="22333" y1="19000" x2="71333" y2="18667"/>
                          <a14:foregroundMark x1="72667" y1="18667" x2="56000" y2="18333"/>
                          <a14:foregroundMark x1="56000" y1="18333" x2="24000" y2="18667"/>
                          <a14:foregroundMark x1="43667" y1="19000" x2="22667" y2="18667"/>
                          <a14:foregroundMark x1="22667" y1="18667" x2="40667" y2="18333"/>
                          <a14:foregroundMark x1="22667" y1="19333" x2="52000" y2="18667"/>
                          <a14:foregroundMark x1="65000" y1="31667" x2="74000" y2="32667"/>
                          <a14:foregroundMark x1="71667" y1="32667" x2="61333" y2="32667"/>
                          <a14:foregroundMark x1="31667" y1="32667" x2="24333" y2="33000"/>
                          <a14:foregroundMark x1="27667" y1="33333" x2="22667" y2="33333"/>
                          <a14:foregroundMark x1="42000" y1="18333" x2="22333" y2="18667"/>
                          <a14:backgroundMark x1="62000" y1="35000" x2="62717" y2="35000"/>
                          <a14:backgroundMark x1="60333" y1="34667" x2="62333" y2="3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14" t="17330" r="22407" b="63183"/>
            <a:stretch/>
          </p:blipFill>
          <p:spPr>
            <a:xfrm>
              <a:off x="2037980" y="2222500"/>
              <a:ext cx="3286372" cy="100584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F685248-201C-49F6-B115-3BE3A865B9B1}"/>
                </a:ext>
              </a:extLst>
            </p:cNvPr>
            <p:cNvSpPr txBox="1"/>
            <p:nvPr/>
          </p:nvSpPr>
          <p:spPr>
            <a:xfrm>
              <a:off x="2192144" y="2280811"/>
              <a:ext cx="3273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Cộng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00806C1-3C76-1634-457D-175B606C389C}"/>
              </a:ext>
            </a:extLst>
          </p:cNvPr>
          <p:cNvSpPr txBox="1"/>
          <p:nvPr/>
        </p:nvSpPr>
        <p:spPr>
          <a:xfrm>
            <a:off x="2505075" y="1581150"/>
            <a:ext cx="6724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 + 0</a:t>
            </a:r>
            <a:r>
              <a:rPr kumimoji="0" lang="nl-NL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= 7; 0 + 7 = 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D2208C2-8662-B3BD-776C-C516C30CEF69}"/>
              </a:ext>
            </a:extLst>
          </p:cNvPr>
          <p:cNvSpPr/>
          <p:nvPr/>
        </p:nvSpPr>
        <p:spPr>
          <a:xfrm>
            <a:off x="504824" y="3333750"/>
            <a:ext cx="10810875" cy="1762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l-NL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nào cộng với 0 cũng cho kết quả bằng chính số đó.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52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6085FA-59B1-9FB2-E11F-E5DD6B6AF9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059" y="2813178"/>
            <a:ext cx="6882981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60985" y="219075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0ABFBA3-FD09-0066-1336-826FAF533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0" y="471488"/>
            <a:ext cx="1621332" cy="100488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E922B4C-2DBF-E5DA-7AE0-CC84449B7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800225"/>
            <a:ext cx="11353800" cy="260985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2A0EB2F-CA38-F09C-D4A0-6BF127D8146D}"/>
              </a:ext>
            </a:extLst>
          </p:cNvPr>
          <p:cNvSpPr/>
          <p:nvPr/>
        </p:nvSpPr>
        <p:spPr>
          <a:xfrm>
            <a:off x="2886075" y="1914525"/>
            <a:ext cx="7429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BCFD35E-29D5-7E8B-6C20-ADD2C6DE3C59}"/>
              </a:ext>
            </a:extLst>
          </p:cNvPr>
          <p:cNvSpPr/>
          <p:nvPr/>
        </p:nvSpPr>
        <p:spPr>
          <a:xfrm>
            <a:off x="4200525" y="2752725"/>
            <a:ext cx="7429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98E83EB-FD25-897B-8918-49E89B67F6F7}"/>
              </a:ext>
            </a:extLst>
          </p:cNvPr>
          <p:cNvSpPr/>
          <p:nvPr/>
        </p:nvSpPr>
        <p:spPr>
          <a:xfrm>
            <a:off x="3295650" y="3638550"/>
            <a:ext cx="819150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118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ACA6F97-E420-1518-F880-02B9A6A3CA35}"/>
              </a:ext>
            </a:extLst>
          </p:cNvPr>
          <p:cNvSpPr/>
          <p:nvPr/>
        </p:nvSpPr>
        <p:spPr>
          <a:xfrm>
            <a:off x="10515600" y="1905000"/>
            <a:ext cx="733425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D1A138C-36D0-BAFE-D4CE-EEDBBEF8F032}"/>
              </a:ext>
            </a:extLst>
          </p:cNvPr>
          <p:cNvSpPr/>
          <p:nvPr/>
        </p:nvSpPr>
        <p:spPr>
          <a:xfrm>
            <a:off x="8943975" y="2752725"/>
            <a:ext cx="752475" cy="752475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50728C57-BD20-3E3C-4538-79D9763BB0BD}"/>
              </a:ext>
            </a:extLst>
          </p:cNvPr>
          <p:cNvSpPr/>
          <p:nvPr/>
        </p:nvSpPr>
        <p:spPr>
          <a:xfrm>
            <a:off x="10696575" y="3609975"/>
            <a:ext cx="733425" cy="78105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37</a:t>
            </a: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5DE493AA-FCCE-6607-5F92-8B8B00CD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2661965" y="1692096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C57CEC8E-45E1-56EC-9ADE-31BD42793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3947840" y="2530297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>
            <a:extLst>
              <a:ext uri="{FF2B5EF4-FFF2-40B4-BE49-F238E27FC236}">
                <a16:creationId xmlns:a16="http://schemas.microsoft.com/office/drawing/2014/main" id="{AC677F23-663A-32E8-A0BC-FFC08B98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32101">
            <a:off x="3062015" y="3397073"/>
            <a:ext cx="1140036" cy="129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47D249F-DD65-B20F-B161-FFA9E77817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502" y="1895475"/>
            <a:ext cx="1300253" cy="140427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936B705F-1FF3-3429-F9A8-97C0C8E723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777" y="2686050"/>
            <a:ext cx="1300253" cy="140427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A1E1F55-C0C7-6ED1-277E-D5768D9054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81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1" y="3515327"/>
            <a:ext cx="1405530" cy="15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70166" y="51699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2E05EA3-EFC9-20CF-7D0A-E14831B98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4" y="2395537"/>
            <a:ext cx="10519413" cy="1938338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23E6F4F-0C26-D182-765C-1463F42AA01F}"/>
              </a:ext>
            </a:extLst>
          </p:cNvPr>
          <p:cNvSpPr/>
          <p:nvPr/>
        </p:nvSpPr>
        <p:spPr>
          <a:xfrm>
            <a:off x="2181224" y="2390775"/>
            <a:ext cx="790575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1F0AA8D-8263-8A2C-F9CD-1F6EE8A76515}"/>
              </a:ext>
            </a:extLst>
          </p:cNvPr>
          <p:cNvSpPr/>
          <p:nvPr/>
        </p:nvSpPr>
        <p:spPr>
          <a:xfrm>
            <a:off x="2428874" y="3333750"/>
            <a:ext cx="790575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D1C26E0-91C1-F402-6C5D-D16D94F0B988}"/>
              </a:ext>
            </a:extLst>
          </p:cNvPr>
          <p:cNvSpPr/>
          <p:nvPr/>
        </p:nvSpPr>
        <p:spPr>
          <a:xfrm>
            <a:off x="8258175" y="2400300"/>
            <a:ext cx="790574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DEA0EBC-321D-4399-2BAB-E08AD97B032B}"/>
              </a:ext>
            </a:extLst>
          </p:cNvPr>
          <p:cNvSpPr/>
          <p:nvPr/>
        </p:nvSpPr>
        <p:spPr>
          <a:xfrm>
            <a:off x="8258175" y="3333750"/>
            <a:ext cx="790574" cy="838200"/>
          </a:xfrm>
          <a:prstGeom prst="roundRect">
            <a:avLst/>
          </a:prstGeom>
          <a:ln w="38100">
            <a:solidFill>
              <a:srgbClr val="DB196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38" name="Picture 37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0358B138-E1DA-4194-D73E-4570D1B1A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722" y="1924532"/>
            <a:ext cx="1650156" cy="1542085"/>
          </a:xfrm>
          <a:prstGeom prst="rect">
            <a:avLst/>
          </a:prstGeom>
        </p:spPr>
      </p:pic>
      <p:pic>
        <p:nvPicPr>
          <p:cNvPr id="39" name="Picture 38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7C0B620C-4064-BE0E-10BD-240C989DC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422" y="2981807"/>
            <a:ext cx="1650156" cy="1542085"/>
          </a:xfrm>
          <a:prstGeom prst="rect">
            <a:avLst/>
          </a:prstGeom>
        </p:spPr>
      </p:pic>
      <p:pic>
        <p:nvPicPr>
          <p:cNvPr id="42" name="Picture 41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49D57060-C3F7-7ED9-7476-4A44415E0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22" y="1962632"/>
            <a:ext cx="1650156" cy="1542085"/>
          </a:xfrm>
          <a:prstGeom prst="rect">
            <a:avLst/>
          </a:prstGeom>
        </p:spPr>
      </p:pic>
      <p:pic>
        <p:nvPicPr>
          <p:cNvPr id="43" name="Picture 42" descr="A pink and purple wrapped candy&#10;&#10;Description automatically generated">
            <a:extLst>
              <a:ext uri="{FF2B5EF4-FFF2-40B4-BE49-F238E27FC236}">
                <a16:creationId xmlns:a16="http://schemas.microsoft.com/office/drawing/2014/main" id="{9267A3F7-9B3F-F982-B619-D79695492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772" y="3048482"/>
            <a:ext cx="1650156" cy="154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7B3760-46B2-89FF-69AF-36A2F9D8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25" y="314325"/>
            <a:ext cx="8591550" cy="895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408DC1-DB3C-C0CA-BFAF-C5DC170F6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4" y="1502906"/>
            <a:ext cx="11325225" cy="20879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733DC-2573-3706-79FC-990B2A1C2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3919537"/>
            <a:ext cx="101155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2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0D063-298D-9DC9-CF54-8145E8E5249D}"/>
              </a:ext>
            </a:extLst>
          </p:cNvPr>
          <p:cNvSpPr txBox="1"/>
          <p:nvPr/>
        </p:nvSpPr>
        <p:spPr>
          <a:xfrm>
            <a:off x="1724025" y="7239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36 + 14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76A75-2E32-7CCD-23DF-59DFEA664B64}"/>
              </a:ext>
            </a:extLst>
          </p:cNvPr>
          <p:cNvSpPr txBox="1"/>
          <p:nvPr/>
        </p:nvSpPr>
        <p:spPr>
          <a:xfrm>
            <a:off x="5372100" y="7048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(36 + 14)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692A6-79C9-DFBA-4C20-732CAFD967AA}"/>
              </a:ext>
            </a:extLst>
          </p:cNvPr>
          <p:cNvSpPr txBox="1"/>
          <p:nvPr/>
        </p:nvSpPr>
        <p:spPr>
          <a:xfrm>
            <a:off x="5257800" y="14763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50 + 9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C53DB-8268-271B-EBBE-12A73942C503}"/>
              </a:ext>
            </a:extLst>
          </p:cNvPr>
          <p:cNvSpPr txBox="1"/>
          <p:nvPr/>
        </p:nvSpPr>
        <p:spPr>
          <a:xfrm>
            <a:off x="5248275" y="21717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59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E858-2F37-E4EC-E6D3-5FF3BD381524}"/>
              </a:ext>
            </a:extLst>
          </p:cNvPr>
          <p:cNvSpPr txBox="1"/>
          <p:nvPr/>
        </p:nvSpPr>
        <p:spPr>
          <a:xfrm>
            <a:off x="1390650" y="324802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51 + 12 + 18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0460B-9E0A-00E8-60E7-14A411B8102E}"/>
              </a:ext>
            </a:extLst>
          </p:cNvPr>
          <p:cNvSpPr txBox="1"/>
          <p:nvPr/>
        </p:nvSpPr>
        <p:spPr>
          <a:xfrm>
            <a:off x="5400675" y="32385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51 + (12 + 18)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829C1-6FBB-4AE7-DFEF-4FC18D9EF787}"/>
              </a:ext>
            </a:extLst>
          </p:cNvPr>
          <p:cNvSpPr txBox="1"/>
          <p:nvPr/>
        </p:nvSpPr>
        <p:spPr>
          <a:xfrm>
            <a:off x="5286375" y="40195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51 + 30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13BE2-15A7-1559-58BB-F96C51060225}"/>
              </a:ext>
            </a:extLst>
          </p:cNvPr>
          <p:cNvSpPr txBox="1"/>
          <p:nvPr/>
        </p:nvSpPr>
        <p:spPr>
          <a:xfrm>
            <a:off x="5276850" y="47148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81</a:t>
            </a:r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38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B0D063-298D-9DC9-CF54-8145E8E5249D}"/>
              </a:ext>
            </a:extLst>
          </p:cNvPr>
          <p:cNvSpPr txBox="1"/>
          <p:nvPr/>
        </p:nvSpPr>
        <p:spPr>
          <a:xfrm>
            <a:off x="2047875" y="723900"/>
            <a:ext cx="3533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65 + 9 + 5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76A75-2E32-7CCD-23DF-59DFEA664B64}"/>
              </a:ext>
            </a:extLst>
          </p:cNvPr>
          <p:cNvSpPr txBox="1"/>
          <p:nvPr/>
        </p:nvSpPr>
        <p:spPr>
          <a:xfrm>
            <a:off x="5372100" y="7048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(65 + 5) + 9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5692A6-79C9-DFBA-4C20-732CAFD967AA}"/>
              </a:ext>
            </a:extLst>
          </p:cNvPr>
          <p:cNvSpPr txBox="1"/>
          <p:nvPr/>
        </p:nvSpPr>
        <p:spPr>
          <a:xfrm>
            <a:off x="5257800" y="14763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70 + 9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C53DB-8268-271B-EBBE-12A73942C503}"/>
              </a:ext>
            </a:extLst>
          </p:cNvPr>
          <p:cNvSpPr txBox="1"/>
          <p:nvPr/>
        </p:nvSpPr>
        <p:spPr>
          <a:xfrm>
            <a:off x="5248275" y="21717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E858-2F37-E4EC-E6D3-5FF3BD381524}"/>
              </a:ext>
            </a:extLst>
          </p:cNvPr>
          <p:cNvSpPr txBox="1"/>
          <p:nvPr/>
        </p:nvSpPr>
        <p:spPr>
          <a:xfrm>
            <a:off x="1390650" y="324802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 31 + 26 + 69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F0460B-9E0A-00E8-60E7-14A411B8102E}"/>
              </a:ext>
            </a:extLst>
          </p:cNvPr>
          <p:cNvSpPr txBox="1"/>
          <p:nvPr/>
        </p:nvSpPr>
        <p:spPr>
          <a:xfrm>
            <a:off x="5324475" y="323850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(31 + 69) + 26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A829C1-6FBB-4AE7-DFEF-4FC18D9EF787}"/>
              </a:ext>
            </a:extLst>
          </p:cNvPr>
          <p:cNvSpPr txBox="1"/>
          <p:nvPr/>
        </p:nvSpPr>
        <p:spPr>
          <a:xfrm>
            <a:off x="5286375" y="4019550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100 + 26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213BE2-15A7-1559-58BB-F96C51060225}"/>
              </a:ext>
            </a:extLst>
          </p:cNvPr>
          <p:cNvSpPr txBox="1"/>
          <p:nvPr/>
        </p:nvSpPr>
        <p:spPr>
          <a:xfrm>
            <a:off x="5276850" y="4714875"/>
            <a:ext cx="4533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126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6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10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583487" y="1017348"/>
            <a:ext cx="11025026" cy="3983278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C49868-2BE1-4929-AD2C-FDB7403E069D}"/>
              </a:ext>
            </a:extLst>
          </p:cNvPr>
          <p:cNvSpPr txBox="1"/>
          <p:nvPr/>
        </p:nvSpPr>
        <p:spPr>
          <a:xfrm>
            <a:off x="1742342" y="1659799"/>
            <a:ext cx="84898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Hôm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nay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chúng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mình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sẽ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thăm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vương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quốc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kẹo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công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chúa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Mandy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5481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CD3A25-4A00-964B-DC91-21EC65C8D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" y="392694"/>
            <a:ext cx="10506074" cy="797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15C35F-ABC3-BB4C-0855-942A1CAD7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450" y="1486361"/>
            <a:ext cx="10796587" cy="409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2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781B4-BD9F-8277-FEA5-0942AA6A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5" y="371475"/>
            <a:ext cx="4629150" cy="2095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0FC227-B291-578F-63AA-2622DD8113A6}"/>
              </a:ext>
            </a:extLst>
          </p:cNvPr>
          <p:cNvSpPr txBox="1"/>
          <p:nvPr/>
        </p:nvSpPr>
        <p:spPr>
          <a:xfrm>
            <a:off x="857250" y="15430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FF0000"/>
                </a:solidFill>
                <a:effectLst/>
              </a:rPr>
              <a:t>= (93 + 107) + 59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49A02-97FF-06C1-888C-2EC893DA7424}"/>
              </a:ext>
            </a:extLst>
          </p:cNvPr>
          <p:cNvSpPr txBox="1"/>
          <p:nvPr/>
        </p:nvSpPr>
        <p:spPr>
          <a:xfrm>
            <a:off x="790575" y="205740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200 + 59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9CE79B-82BC-D4A8-45DA-DCD6E8834215}"/>
              </a:ext>
            </a:extLst>
          </p:cNvPr>
          <p:cNvSpPr txBox="1"/>
          <p:nvPr/>
        </p:nvSpPr>
        <p:spPr>
          <a:xfrm>
            <a:off x="790575" y="254317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259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3547AF-5326-8D45-F905-833FDEDD6F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257" y="416319"/>
            <a:ext cx="3712786" cy="26154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EB3F24-6F73-B7E4-B859-906552C3E100}"/>
              </a:ext>
            </a:extLst>
          </p:cNvPr>
          <p:cNvSpPr txBox="1"/>
          <p:nvPr/>
        </p:nvSpPr>
        <p:spPr>
          <a:xfrm>
            <a:off x="8734425" y="145732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(32 + 18) + 146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A43B83-C2CE-D96E-7254-4E03B4F793BE}"/>
              </a:ext>
            </a:extLst>
          </p:cNvPr>
          <p:cNvSpPr txBox="1"/>
          <p:nvPr/>
        </p:nvSpPr>
        <p:spPr>
          <a:xfrm>
            <a:off x="8763000" y="195262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50 + 146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D2156F-14DF-88DA-4287-7A0F885641C4}"/>
              </a:ext>
            </a:extLst>
          </p:cNvPr>
          <p:cNvSpPr txBox="1"/>
          <p:nvPr/>
        </p:nvSpPr>
        <p:spPr>
          <a:xfrm>
            <a:off x="8705850" y="24193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196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812AD74-123F-DF55-2319-9E66301910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175" y="3209925"/>
            <a:ext cx="4438650" cy="150495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D2621B-CDCB-9E43-4801-53B749393EC3}"/>
              </a:ext>
            </a:extLst>
          </p:cNvPr>
          <p:cNvSpPr txBox="1"/>
          <p:nvPr/>
        </p:nvSpPr>
        <p:spPr>
          <a:xfrm>
            <a:off x="704850" y="47434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82 + (157 + 143)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B877DB-18F5-FA73-C70F-B000748C185E}"/>
              </a:ext>
            </a:extLst>
          </p:cNvPr>
          <p:cNvSpPr txBox="1"/>
          <p:nvPr/>
        </p:nvSpPr>
        <p:spPr>
          <a:xfrm>
            <a:off x="609600" y="5276850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82 + 300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81429C-A721-5D48-6AAF-10A3860989B9}"/>
              </a:ext>
            </a:extLst>
          </p:cNvPr>
          <p:cNvSpPr txBox="1"/>
          <p:nvPr/>
        </p:nvSpPr>
        <p:spPr>
          <a:xfrm>
            <a:off x="600075" y="5743575"/>
            <a:ext cx="3209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382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156FFB9-EBFA-17C4-FACD-91582AA83E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9424" y="3010187"/>
            <a:ext cx="3618587" cy="16189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1925AAA-B8D0-6C6B-779A-67A86281C9C4}"/>
              </a:ext>
            </a:extLst>
          </p:cNvPr>
          <p:cNvSpPr txBox="1"/>
          <p:nvPr/>
        </p:nvSpPr>
        <p:spPr>
          <a:xfrm>
            <a:off x="6657975" y="459105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= (120 + 280) + 170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23BA73-EF32-40C2-28EA-18D003BFCE8A}"/>
              </a:ext>
            </a:extLst>
          </p:cNvPr>
          <p:cNvSpPr txBox="1"/>
          <p:nvPr/>
        </p:nvSpPr>
        <p:spPr>
          <a:xfrm>
            <a:off x="6581775" y="518160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400 + 170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3A46E12-D0DC-2F93-182E-C80FE925633F}"/>
              </a:ext>
            </a:extLst>
          </p:cNvPr>
          <p:cNvSpPr txBox="1"/>
          <p:nvPr/>
        </p:nvSpPr>
        <p:spPr>
          <a:xfrm>
            <a:off x="6600825" y="5638800"/>
            <a:ext cx="444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= 570</a:t>
            </a:r>
          </a:p>
        </p:txBody>
      </p:sp>
    </p:spTree>
    <p:extLst>
      <p:ext uri="{BB962C8B-B14F-4D97-AF65-F5344CB8AC3E}">
        <p14:creationId xmlns:p14="http://schemas.microsoft.com/office/powerpoint/2010/main" val="349068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7" grpId="0"/>
      <p:bldP spid="18" grpId="0"/>
      <p:bldP spid="19" grpId="0"/>
      <p:bldP spid="23" grpId="0"/>
      <p:bldP spid="24" grpId="0"/>
      <p:bldP spid="25" grpId="0"/>
      <p:bldP spid="31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3B19184-A05F-4803-A46C-DF429272D4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0"/>
            <a:ext cx="9148887" cy="6858000"/>
          </a:xfrm>
          <a:prstGeom prst="rect">
            <a:avLst/>
          </a:prstGeom>
        </p:spPr>
      </p:pic>
      <p:pic>
        <p:nvPicPr>
          <p:cNvPr id="8" name="图片 7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00C375B-671B-4B15-9467-D9CDFE6318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3126868" y="866711"/>
            <a:ext cx="3542059" cy="354205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A6A99E-B5C0-EC85-7F9F-4A5A167173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7089" y="3325633"/>
            <a:ext cx="7864522" cy="266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5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8D410-17FD-D4E0-F8AE-7346886FA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404812"/>
            <a:ext cx="733425" cy="828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8D4159-E79F-2ECB-E622-ABC41B720193}"/>
              </a:ext>
            </a:extLst>
          </p:cNvPr>
          <p:cNvSpPr txBox="1"/>
          <p:nvPr/>
        </p:nvSpPr>
        <p:spPr>
          <a:xfrm>
            <a:off x="1447799" y="428625"/>
            <a:ext cx="1018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anh em Hoàng Đức và Phương Dung đi cùng mẹ vào siêu thị. Khi tính tiền, cô bán hàng đưa hoá đơn ghi như dưới đây.</a:t>
            </a:r>
          </a:p>
          <a:p>
            <a:pPr algn="just" latinLnBrk="0"/>
            <a:r>
              <a:rPr lang="vi-VN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Mẹ đưa cho cô bán hàng 500 000 đồng. Em hãy kiểm tra lại hoá đơn và cho biết cô bán hàng cần trả bao nhiêu tiền.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83B46D4-B084-3052-3500-B243EDD5C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275" y="2081456"/>
            <a:ext cx="10172700" cy="382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>
              <a:gd name="adj" fmla="val 13988"/>
            </a:avLst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DDAD01-7DE9-7AF6-54EB-B4FA579FF326}"/>
              </a:ext>
            </a:extLst>
          </p:cNvPr>
          <p:cNvCxnSpPr>
            <a:cxnSpLocks/>
          </p:cNvCxnSpPr>
          <p:nvPr/>
        </p:nvCxnSpPr>
        <p:spPr>
          <a:xfrm>
            <a:off x="4752975" y="1009650"/>
            <a:ext cx="0" cy="4676775"/>
          </a:xfrm>
          <a:prstGeom prst="line">
            <a:avLst/>
          </a:prstGeom>
          <a:ln w="57150">
            <a:solidFill>
              <a:srgbClr val="DB19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B75B2C-AC97-6D76-31E3-B86CC40DB3DE}"/>
              </a:ext>
            </a:extLst>
          </p:cNvPr>
          <p:cNvSpPr txBox="1"/>
          <p:nvPr/>
        </p:nvSpPr>
        <p:spPr>
          <a:xfrm>
            <a:off x="295275" y="1590675"/>
            <a:ext cx="5524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vi-VN" sz="32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 tắt</a:t>
            </a:r>
            <a:r>
              <a:rPr lang="en-US" sz="3200" b="1" i="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i="0" u="sng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 đơn: 330 000 đồng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Đưa: 500 000 đồng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 lại: ? đồng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F263FE-A116-07B6-D772-1B7D3598A212}"/>
              </a:ext>
            </a:extLst>
          </p:cNvPr>
          <p:cNvSpPr txBox="1"/>
          <p:nvPr/>
        </p:nvSpPr>
        <p:spPr>
          <a:xfrm>
            <a:off x="4610100" y="165735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giải</a:t>
            </a:r>
            <a:r>
              <a:rPr lang="en-US" sz="32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200" b="1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tiền cô bán hàng cần trả lại số tiền là:</a:t>
            </a:r>
          </a:p>
          <a:p>
            <a:pPr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500 000 – 330 000 = 170 000 (đồng)</a:t>
            </a:r>
          </a:p>
          <a:p>
            <a:pPr algn="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số: 170 000 đồng</a:t>
            </a:r>
            <a:endParaRPr lang="vi-VN" sz="320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8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C34B9A08-656D-4C6D-94F2-6AFAC2BB63B2}"/>
              </a:ext>
            </a:extLst>
          </p:cNvPr>
          <p:cNvSpPr/>
          <p:nvPr/>
        </p:nvSpPr>
        <p:spPr>
          <a:xfrm>
            <a:off x="771525" y="1295400"/>
            <a:ext cx="10684588" cy="4625340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D4D50CB-1581-43E0-87D9-0FBF2D49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28688" y="2662312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571D4A-E5BB-F61D-9C09-DC64E4D16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599" y="2035156"/>
            <a:ext cx="11059102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2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DF01FF-BA13-428A-A27E-18CF44C2D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4" r="1924"/>
          <a:stretch/>
        </p:blipFill>
        <p:spPr>
          <a:xfrm>
            <a:off x="0" y="-9525"/>
            <a:ext cx="12192000" cy="6858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95A56B-FFFE-4D97-9F6A-1ED1BB681D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7" t="7664" r="11497" b="8029"/>
          <a:stretch/>
        </p:blipFill>
        <p:spPr>
          <a:xfrm>
            <a:off x="8249907" y="2266949"/>
            <a:ext cx="4021323" cy="3952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CE2F19-6DD4-44A7-B76A-EF33249C8E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99" y="3877036"/>
            <a:ext cx="3048000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E90BCA-E70E-42A8-8F63-07AA3F92B51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4476751" y="3648438"/>
            <a:ext cx="4332183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BB24BF-4278-459B-87A7-8BE1003EC6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26111" r="6805" b="20139"/>
          <a:stretch/>
        </p:blipFill>
        <p:spPr>
          <a:xfrm>
            <a:off x="2952751" y="2266949"/>
            <a:ext cx="3351171" cy="2267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286E21-83D2-4749-9DB9-F0588D5F3C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7" t="8610" r="27501" b="8055"/>
          <a:stretch/>
        </p:blipFill>
        <p:spPr>
          <a:xfrm>
            <a:off x="3000296" y="3730286"/>
            <a:ext cx="1858789" cy="2966152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DB6EDCD6-3A8D-4925-82BE-0AF20ED4FC0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6180" y="298886"/>
            <a:ext cx="706920" cy="829826"/>
          </a:xfrm>
          <a:prstGeom prst="rect">
            <a:avLst/>
          </a:prstGeom>
        </p:spPr>
      </p:pic>
      <p:pic>
        <p:nvPicPr>
          <p:cNvPr id="11" name="Picture 10">
            <a:hlinkClick r:id="rId11" action="ppaction://hlinksldjump"/>
            <a:extLst>
              <a:ext uri="{FF2B5EF4-FFF2-40B4-BE49-F238E27FC236}">
                <a16:creationId xmlns:a16="http://schemas.microsoft.com/office/drawing/2014/main" id="{5F6E51B1-BF1E-4D50-BF27-C15AD70C2A2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6162" y="252024"/>
            <a:ext cx="706920" cy="829826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CD2FC6C2-839C-4BE6-AEC3-D875C2D4629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8045" y="108967"/>
            <a:ext cx="706920" cy="829826"/>
          </a:xfrm>
          <a:prstGeom prst="rect">
            <a:avLst/>
          </a:prstGeom>
        </p:spPr>
      </p:pic>
      <p:pic>
        <p:nvPicPr>
          <p:cNvPr id="18" name="Picture 17">
            <a:hlinkClick r:id="rId15" action="ppaction://hlinksldjump"/>
            <a:extLst>
              <a:ext uri="{FF2B5EF4-FFF2-40B4-BE49-F238E27FC236}">
                <a16:creationId xmlns:a16="http://schemas.microsoft.com/office/drawing/2014/main" id="{6090382F-74CE-42A6-B7CB-CE2ACF5B4EC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044" y="898198"/>
            <a:ext cx="728340" cy="854079"/>
          </a:xfrm>
          <a:prstGeom prst="rect">
            <a:avLst/>
          </a:prstGeom>
        </p:spPr>
      </p:pic>
      <p:pic>
        <p:nvPicPr>
          <p:cNvPr id="13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7BAC4C6-4ADB-427A-9D10-412185EE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490" y="3637268"/>
            <a:ext cx="2543454" cy="328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hlinkClick r:id="rId17" action="ppaction://hlinksldjump"/>
            <a:extLst>
              <a:ext uri="{FF2B5EF4-FFF2-40B4-BE49-F238E27FC236}">
                <a16:creationId xmlns:a16="http://schemas.microsoft.com/office/drawing/2014/main" id="{59C14822-DB54-FA17-C3B8-9D8E1A8F3B4D}"/>
              </a:ext>
            </a:extLst>
          </p:cNvPr>
          <p:cNvSpPr/>
          <p:nvPr/>
        </p:nvSpPr>
        <p:spPr>
          <a:xfrm>
            <a:off x="10267950" y="85725"/>
            <a:ext cx="1628775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561428" y="3290034"/>
            <a:ext cx="333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80 000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1620391" y="116631"/>
            <a:ext cx="9523829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1632877" y="238893"/>
            <a:ext cx="9523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30 000 + 50 000 = 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6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636718" y="3937148"/>
            <a:ext cx="3338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200 000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1419225" y="116631"/>
            <a:ext cx="8496300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2371725" y="32372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400 000 – 200 000 = 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9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636718" y="3937148"/>
            <a:ext cx="3338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10 800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1762125" y="116631"/>
            <a:ext cx="9020175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2781301" y="323721"/>
            <a:ext cx="7419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7 546 + 3 254 = ?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71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Laeacco Mơ Mộng Kẹo Kẹo Mút Kem Nhà Cây Hoạt Hình Đảng Chụp Ảnh Chân Dung  Phông Nền Chụp Ảnh Nền Studio Chụp Ảnh|Background| - AliExpress">
            <a:extLst>
              <a:ext uri="{FF2B5EF4-FFF2-40B4-BE49-F238E27FC236}">
                <a16:creationId xmlns:a16="http://schemas.microsoft.com/office/drawing/2014/main" id="{5BA90CF2-46A8-4662-AD30-7C1F1C714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06" b="16718"/>
          <a:stretch/>
        </p:blipFill>
        <p:spPr bwMode="auto">
          <a:xfrm>
            <a:off x="33318" y="9029"/>
            <a:ext cx="12144614" cy="68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54B1CC-4899-4F5E-9D47-178D1A4660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182"/>
          <a:stretch/>
        </p:blipFill>
        <p:spPr>
          <a:xfrm flipH="1">
            <a:off x="4152771" y="2105214"/>
            <a:ext cx="8585641" cy="4823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5F96C6-0702-4FE9-B508-311FCEC18177}"/>
              </a:ext>
            </a:extLst>
          </p:cNvPr>
          <p:cNvSpPr txBox="1"/>
          <p:nvPr/>
        </p:nvSpPr>
        <p:spPr>
          <a:xfrm>
            <a:off x="5636718" y="3937148"/>
            <a:ext cx="3338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8 306</a:t>
            </a:r>
          </a:p>
        </p:txBody>
      </p:sp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:a16="http://schemas.microsoft.com/office/drawing/2014/main" id="{19980DBD-F18C-485A-9302-847BF81CBE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4" t="26075" r="33130" b="31789"/>
          <a:stretch/>
        </p:blipFill>
        <p:spPr>
          <a:xfrm rot="21150277">
            <a:off x="259567" y="4387766"/>
            <a:ext cx="1358965" cy="236862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817AC144-4252-483F-8A65-B06B5D8DCCBB}"/>
              </a:ext>
            </a:extLst>
          </p:cNvPr>
          <p:cNvSpPr/>
          <p:nvPr/>
        </p:nvSpPr>
        <p:spPr>
          <a:xfrm>
            <a:off x="2000249" y="116631"/>
            <a:ext cx="7400925" cy="1077218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42F44-70D7-4DC1-9566-A25FED34F3C2}"/>
              </a:ext>
            </a:extLst>
          </p:cNvPr>
          <p:cNvSpPr txBox="1"/>
          <p:nvPr/>
        </p:nvSpPr>
        <p:spPr>
          <a:xfrm>
            <a:off x="2124075" y="323721"/>
            <a:ext cx="727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8 792 – 486 = ? </a:t>
            </a:r>
          </a:p>
        </p:txBody>
      </p:sp>
    </p:spTree>
    <p:extLst>
      <p:ext uri="{BB962C8B-B14F-4D97-AF65-F5344CB8AC3E}">
        <p14:creationId xmlns:p14="http://schemas.microsoft.com/office/powerpoint/2010/main" val="291882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81311C-019F-4B62-8719-74E090274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5" b="1388"/>
          <a:stretch/>
        </p:blipFill>
        <p:spPr>
          <a:xfrm>
            <a:off x="0" y="0"/>
            <a:ext cx="12218831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60D1EC26-AAC5-43F3-BE9F-4A4281A6CEB1}"/>
              </a:ext>
            </a:extLst>
          </p:cNvPr>
          <p:cNvSpPr/>
          <p:nvPr/>
        </p:nvSpPr>
        <p:spPr>
          <a:xfrm>
            <a:off x="1097670" y="1066800"/>
            <a:ext cx="10184619" cy="5124449"/>
          </a:xfrm>
          <a:prstGeom prst="roundRect">
            <a:avLst>
              <a:gd name="adj" fmla="val 52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7FC246D-AE40-40E1-AACD-D7BB4B7D8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717" y="593252"/>
            <a:ext cx="3926164" cy="1682642"/>
          </a:xfrm>
          <a:prstGeom prst="rect">
            <a:avLst/>
          </a:prstGeom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D881DAFB-FD61-4E65-1939-D5141BEBA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314" y="2460148"/>
            <a:ext cx="3564156" cy="460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B10E4F-ECDB-A292-8E51-49A24DF96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433" y="2436767"/>
            <a:ext cx="9071634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E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46B253E-3ED3-46C9-8E91-1AB5E9959F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556" y="-1359507"/>
            <a:ext cx="7397651" cy="57743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6D13CA4-F5B8-4FBB-BD35-741190C7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23" y="-241027"/>
            <a:ext cx="9148887" cy="6858000"/>
          </a:xfrm>
          <a:prstGeom prst="rect">
            <a:avLst/>
          </a:prstGeom>
        </p:spPr>
      </p:pic>
      <p:pic>
        <p:nvPicPr>
          <p:cNvPr id="16" name="图片 15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EDC2C6C0-8CB9-4D60-8A65-02FDB29B3E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815">
            <a:off x="2725558" y="693295"/>
            <a:ext cx="3542059" cy="35420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DDBB232-8298-41AA-8B24-30DDD942C3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605" y="5005470"/>
            <a:ext cx="1170434" cy="1170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D3C97-37D2-4FFA-A37A-2F3EF075E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964" y="2538983"/>
            <a:ext cx="1170434" cy="117043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F9CB3A8-3DE2-4E44-BADE-D69DFE24F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039" y="672083"/>
            <a:ext cx="1170434" cy="1170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575120-6410-4EF3-9274-96046E8176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9" t="27777" r="14584" b="17501"/>
          <a:stretch/>
        </p:blipFill>
        <p:spPr>
          <a:xfrm>
            <a:off x="7567326" y="3932784"/>
            <a:ext cx="4332183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D8F03-8145-DF15-1A2B-E6AFD12D1B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7941" y="3034541"/>
            <a:ext cx="6468417" cy="286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repeatCount="200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05195 0.0011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141</TotalTime>
  <Words>540</Words>
  <PresentationFormat>Widescreen</PresentationFormat>
  <Paragraphs>74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Times New Roman</vt:lpstr>
      <vt:lpstr>杨任东竹石体-Medium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2023-10-06T12:11:08Z</dcterms:created>
  <dcterms:modified xsi:type="dcterms:W3CDTF">2023-10-18T13:58:36Z</dcterms:modified>
</cp:coreProperties>
</file>