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9EAE"/>
    <a:srgbClr val="B55353"/>
    <a:srgbClr val="E36E49"/>
    <a:srgbClr val="EDA9AB"/>
    <a:srgbClr val="EEFCAA"/>
    <a:srgbClr val="FFD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84"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7D4F37-45A1-4DED-A59D-F76468A5A24E}"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DE67E-5E7F-4094-93CE-3BF7B4C40F29}" type="slidenum">
              <a:rPr lang="en-US" smtClean="0"/>
              <a:t>‹#›</a:t>
            </a:fld>
            <a:endParaRPr lang="en-US"/>
          </a:p>
        </p:txBody>
      </p:sp>
    </p:spTree>
    <p:extLst>
      <p:ext uri="{BB962C8B-B14F-4D97-AF65-F5344CB8AC3E}">
        <p14:creationId xmlns:p14="http://schemas.microsoft.com/office/powerpoint/2010/main" val="2951255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7D4F37-45A1-4DED-A59D-F76468A5A24E}"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DE67E-5E7F-4094-93CE-3BF7B4C40F29}" type="slidenum">
              <a:rPr lang="en-US" smtClean="0"/>
              <a:t>‹#›</a:t>
            </a:fld>
            <a:endParaRPr lang="en-US"/>
          </a:p>
        </p:txBody>
      </p:sp>
    </p:spTree>
    <p:extLst>
      <p:ext uri="{BB962C8B-B14F-4D97-AF65-F5344CB8AC3E}">
        <p14:creationId xmlns:p14="http://schemas.microsoft.com/office/powerpoint/2010/main" val="3546119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7D4F37-45A1-4DED-A59D-F76468A5A24E}"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DE67E-5E7F-4094-93CE-3BF7B4C40F29}" type="slidenum">
              <a:rPr lang="en-US" smtClean="0"/>
              <a:t>‹#›</a:t>
            </a:fld>
            <a:endParaRPr lang="en-US"/>
          </a:p>
        </p:txBody>
      </p:sp>
    </p:spTree>
    <p:extLst>
      <p:ext uri="{BB962C8B-B14F-4D97-AF65-F5344CB8AC3E}">
        <p14:creationId xmlns:p14="http://schemas.microsoft.com/office/powerpoint/2010/main" val="654531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7D4F37-45A1-4DED-A59D-F76468A5A24E}"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DE67E-5E7F-4094-93CE-3BF7B4C40F29}" type="slidenum">
              <a:rPr lang="en-US" smtClean="0"/>
              <a:t>‹#›</a:t>
            </a:fld>
            <a:endParaRPr lang="en-US"/>
          </a:p>
        </p:txBody>
      </p:sp>
    </p:spTree>
    <p:extLst>
      <p:ext uri="{BB962C8B-B14F-4D97-AF65-F5344CB8AC3E}">
        <p14:creationId xmlns:p14="http://schemas.microsoft.com/office/powerpoint/2010/main" val="1075088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7D4F37-45A1-4DED-A59D-F76468A5A24E}"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9DE67E-5E7F-4094-93CE-3BF7B4C40F29}" type="slidenum">
              <a:rPr lang="en-US" smtClean="0"/>
              <a:t>‹#›</a:t>
            </a:fld>
            <a:endParaRPr lang="en-US"/>
          </a:p>
        </p:txBody>
      </p:sp>
    </p:spTree>
    <p:extLst>
      <p:ext uri="{BB962C8B-B14F-4D97-AF65-F5344CB8AC3E}">
        <p14:creationId xmlns:p14="http://schemas.microsoft.com/office/powerpoint/2010/main" val="2138604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7D4F37-45A1-4DED-A59D-F76468A5A24E}" type="datetimeFigureOut">
              <a:rPr lang="en-US" smtClean="0"/>
              <a:t>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9DE67E-5E7F-4094-93CE-3BF7B4C40F29}" type="slidenum">
              <a:rPr lang="en-US" smtClean="0"/>
              <a:t>‹#›</a:t>
            </a:fld>
            <a:endParaRPr lang="en-US"/>
          </a:p>
        </p:txBody>
      </p:sp>
    </p:spTree>
    <p:extLst>
      <p:ext uri="{BB962C8B-B14F-4D97-AF65-F5344CB8AC3E}">
        <p14:creationId xmlns:p14="http://schemas.microsoft.com/office/powerpoint/2010/main" val="222516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7D4F37-45A1-4DED-A59D-F76468A5A24E}" type="datetimeFigureOut">
              <a:rPr lang="en-US" smtClean="0"/>
              <a:t>8/9/2021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9DE67E-5E7F-4094-93CE-3BF7B4C40F29}" type="slidenum">
              <a:rPr lang="en-US" smtClean="0"/>
              <a:t>‹#›</a:t>
            </a:fld>
            <a:endParaRPr lang="en-US"/>
          </a:p>
        </p:txBody>
      </p:sp>
    </p:spTree>
    <p:extLst>
      <p:ext uri="{BB962C8B-B14F-4D97-AF65-F5344CB8AC3E}">
        <p14:creationId xmlns:p14="http://schemas.microsoft.com/office/powerpoint/2010/main" val="3006364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7D4F37-45A1-4DED-A59D-F76468A5A24E}" type="datetimeFigureOut">
              <a:rPr lang="en-US" smtClean="0"/>
              <a:t>8/9/2021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9DE67E-5E7F-4094-93CE-3BF7B4C40F29}" type="slidenum">
              <a:rPr lang="en-US" smtClean="0"/>
              <a:t>‹#›</a:t>
            </a:fld>
            <a:endParaRPr lang="en-US"/>
          </a:p>
        </p:txBody>
      </p:sp>
    </p:spTree>
    <p:extLst>
      <p:ext uri="{BB962C8B-B14F-4D97-AF65-F5344CB8AC3E}">
        <p14:creationId xmlns:p14="http://schemas.microsoft.com/office/powerpoint/2010/main" val="1903215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D4F37-45A1-4DED-A59D-F76468A5A24E}" type="datetimeFigureOut">
              <a:rPr lang="en-US" smtClean="0"/>
              <a:t>8/9/2021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9DE67E-5E7F-4094-93CE-3BF7B4C40F29}" type="slidenum">
              <a:rPr lang="en-US" smtClean="0"/>
              <a:t>‹#›</a:t>
            </a:fld>
            <a:endParaRPr lang="en-US"/>
          </a:p>
        </p:txBody>
      </p:sp>
    </p:spTree>
    <p:extLst>
      <p:ext uri="{BB962C8B-B14F-4D97-AF65-F5344CB8AC3E}">
        <p14:creationId xmlns:p14="http://schemas.microsoft.com/office/powerpoint/2010/main" val="1419442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7D4F37-45A1-4DED-A59D-F76468A5A24E}" type="datetimeFigureOut">
              <a:rPr lang="en-US" smtClean="0"/>
              <a:t>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9DE67E-5E7F-4094-93CE-3BF7B4C40F29}" type="slidenum">
              <a:rPr lang="en-US" smtClean="0"/>
              <a:t>‹#›</a:t>
            </a:fld>
            <a:endParaRPr lang="en-US"/>
          </a:p>
        </p:txBody>
      </p:sp>
    </p:spTree>
    <p:extLst>
      <p:ext uri="{BB962C8B-B14F-4D97-AF65-F5344CB8AC3E}">
        <p14:creationId xmlns:p14="http://schemas.microsoft.com/office/powerpoint/2010/main" val="2746255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7D4F37-45A1-4DED-A59D-F76468A5A24E}" type="datetimeFigureOut">
              <a:rPr lang="en-US" smtClean="0"/>
              <a:t>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9DE67E-5E7F-4094-93CE-3BF7B4C40F29}" type="slidenum">
              <a:rPr lang="en-US" smtClean="0"/>
              <a:t>‹#›</a:t>
            </a:fld>
            <a:endParaRPr lang="en-US"/>
          </a:p>
        </p:txBody>
      </p:sp>
    </p:spTree>
    <p:extLst>
      <p:ext uri="{BB962C8B-B14F-4D97-AF65-F5344CB8AC3E}">
        <p14:creationId xmlns:p14="http://schemas.microsoft.com/office/powerpoint/2010/main" val="974358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7D4F37-45A1-4DED-A59D-F76468A5A24E}" type="datetimeFigureOut">
              <a:rPr lang="en-US" smtClean="0"/>
              <a:t>8/9/2021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9DE67E-5E7F-4094-93CE-3BF7B4C40F29}" type="slidenum">
              <a:rPr lang="en-US" smtClean="0"/>
              <a:t>‹#›</a:t>
            </a:fld>
            <a:endParaRPr lang="en-US"/>
          </a:p>
        </p:txBody>
      </p:sp>
    </p:spTree>
    <p:extLst>
      <p:ext uri="{BB962C8B-B14F-4D97-AF65-F5344CB8AC3E}">
        <p14:creationId xmlns:p14="http://schemas.microsoft.com/office/powerpoint/2010/main" val="484747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gi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jpg"/><Relationship Id="rId4" Type="http://schemas.openxmlformats.org/officeDocument/2006/relationships/image" Target="../media/image15.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64262"/>
            <a:ext cx="10515600" cy="4351338"/>
          </a:xfrm>
          <a:solidFill>
            <a:schemeClr val="accent2"/>
          </a:solidFill>
        </p:spPr>
        <p:txBody>
          <a:bodyPr>
            <a:normAutofit lnSpcReduction="10000"/>
          </a:bodyPr>
          <a:lstStyle/>
          <a:p>
            <a:pPr marL="0" indent="0" algn="just">
              <a:buNone/>
            </a:pPr>
            <a:r>
              <a:rPr lang="vi-VN" sz="8000" b="1" dirty="0">
                <a:solidFill>
                  <a:schemeClr val="bg1"/>
                </a:solidFill>
              </a:rPr>
              <a:t>T</a:t>
            </a:r>
            <a:r>
              <a:rPr lang="vi-VN" dirty="0">
                <a:solidFill>
                  <a:schemeClr val="bg1"/>
                </a:solidFill>
              </a:rPr>
              <a:t>hơ là thu của lòng người, thu là thơ của đất trời.” Mùa thu từ bao lâu nay đã trở thành suối nguồn vô tận, khơi nguồn cảm hứng cho thi ca nhạc họa. Những cảnh đẹp thiên nhiên tươi sáng, trời thu trong xanh, khí thu dịu mát, cảnh thu trong sáng đã làm mê luyến trái tim bao thi sĩ. Nhỏ nhẹ và khiêm nhường Hữu Thỉnh góp vào cho bản hòa ca của đất trời một góc thiên nhiên “Sang thu” để cùng tôn vinh những mùa trái, mùa hương của đất trời, xứ sở.</a:t>
            </a:r>
          </a:p>
          <a:p>
            <a:pPr marL="0" indent="0">
              <a:buNone/>
            </a:pPr>
            <a:r>
              <a:rPr lang="vi-VN" dirty="0">
                <a:solidFill>
                  <a:schemeClr val="bg1"/>
                </a:solidFill>
              </a:rPr>
              <a:t/>
            </a:r>
            <a:br>
              <a:rPr lang="vi-VN"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3155861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II. TÌM HIỂU VĂN BẢN</a:t>
            </a:r>
            <a:endParaRPr lang="en-US" sz="2400" dirty="0"/>
          </a:p>
        </p:txBody>
      </p:sp>
      <p:sp>
        <p:nvSpPr>
          <p:cNvPr id="5" name="TextBox 4"/>
          <p:cNvSpPr txBox="1"/>
          <p:nvPr/>
        </p:nvSpPr>
        <p:spPr>
          <a:xfrm>
            <a:off x="314527" y="672906"/>
            <a:ext cx="2695959"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1. </a:t>
            </a:r>
            <a:r>
              <a:rPr lang="en-US" sz="2400" dirty="0" err="1" smtClean="0"/>
              <a:t>Tín</a:t>
            </a:r>
            <a:r>
              <a:rPr lang="en-US" sz="2400" dirty="0" smtClean="0"/>
              <a:t> </a:t>
            </a:r>
            <a:r>
              <a:rPr lang="en-US" sz="2400" dirty="0" err="1" smtClean="0"/>
              <a:t>hiệu</a:t>
            </a:r>
            <a:r>
              <a:rPr lang="en-US" sz="2400" dirty="0" smtClean="0"/>
              <a:t> sang </a:t>
            </a:r>
            <a:r>
              <a:rPr lang="en-US" sz="2400" dirty="0" err="1" smtClean="0"/>
              <a:t>thu</a:t>
            </a:r>
            <a:endParaRPr lang="en-US" sz="2400" dirty="0"/>
          </a:p>
        </p:txBody>
      </p:sp>
      <p:sp>
        <p:nvSpPr>
          <p:cNvPr id="6" name="TextBox 5">
            <a:extLst>
              <a:ext uri="{FF2B5EF4-FFF2-40B4-BE49-F238E27FC236}">
                <a16:creationId xmlns="" xmlns:a16="http://schemas.microsoft.com/office/drawing/2014/main" id="{507B6BF5-6E5D-486C-BABF-5F67A6633FE0}"/>
              </a:ext>
            </a:extLst>
          </p:cNvPr>
          <p:cNvSpPr txBox="1"/>
          <p:nvPr/>
        </p:nvSpPr>
        <p:spPr>
          <a:xfrm flipH="1">
            <a:off x="162127" y="2259234"/>
            <a:ext cx="11558605" cy="3539430"/>
          </a:xfrm>
          <a:prstGeom prst="rect">
            <a:avLst/>
          </a:prstGeom>
          <a:noFill/>
        </p:spPr>
        <p:txBody>
          <a:bodyPr wrap="square" rtlCol="0">
            <a:spAutoFit/>
          </a:bodyPr>
          <a:lstStyle/>
          <a:p>
            <a:r>
              <a:rPr lang="vi-VN" sz="2400" dirty="0">
                <a:solidFill>
                  <a:schemeClr val="bg1"/>
                </a:solidFill>
              </a:rPr>
              <a:t>- "Sang thu" là một khoảnh khắc rất đặc biệt của thiên nhiên. Đó là lúc hạ vẫn chưa kịp đi mà hương thu đã lặng lẽ đến rồi.</a:t>
            </a:r>
            <a:endParaRPr lang="en-US" sz="2400" dirty="0">
              <a:solidFill>
                <a:schemeClr val="bg1"/>
              </a:solidFill>
            </a:endParaRPr>
          </a:p>
          <a:p>
            <a:r>
              <a:rPr lang="vi-VN" sz="2400" dirty="0">
                <a:solidFill>
                  <a:schemeClr val="bg1"/>
                </a:solidFill>
              </a:rPr>
              <a:t>- Trước sự thay đổi ấy, hẳn phải là một hồn tinh tế và giàu cảm xúc lắm thì nhà thơ mới cảm nhận được:</a:t>
            </a:r>
            <a:endParaRPr lang="en-US" sz="2400" dirty="0">
              <a:solidFill>
                <a:schemeClr val="bg1"/>
              </a:solidFill>
            </a:endParaRPr>
          </a:p>
          <a:p>
            <a:pPr algn="ctr"/>
            <a:r>
              <a:rPr lang="vi-VN" sz="2000" dirty="0">
                <a:solidFill>
                  <a:schemeClr val="bg1"/>
                </a:solidFill>
              </a:rPr>
              <a:t>   " </a:t>
            </a:r>
            <a:r>
              <a:rPr lang="vi-VN" sz="2000" b="1" i="1" dirty="0">
                <a:solidFill>
                  <a:schemeClr val="bg1"/>
                </a:solidFill>
              </a:rPr>
              <a:t>Bỗng nhận ra hương ổi</a:t>
            </a:r>
            <a:endParaRPr lang="en-US" sz="2000" b="1" i="1" dirty="0">
              <a:solidFill>
                <a:schemeClr val="bg1"/>
              </a:solidFill>
            </a:endParaRPr>
          </a:p>
          <a:p>
            <a:pPr algn="ctr"/>
            <a:r>
              <a:rPr lang="vi-VN" sz="2000" b="1" i="1" dirty="0">
                <a:solidFill>
                  <a:schemeClr val="bg1"/>
                </a:solidFill>
              </a:rPr>
              <a:t> </a:t>
            </a:r>
            <a:r>
              <a:rPr lang="vi-VN" sz="2000" b="1" i="1" dirty="0" smtClean="0">
                <a:solidFill>
                  <a:schemeClr val="bg1"/>
                </a:solidFill>
              </a:rPr>
              <a:t>Phả </a:t>
            </a:r>
            <a:r>
              <a:rPr lang="vi-VN" sz="2000" b="1" i="1" dirty="0">
                <a:solidFill>
                  <a:schemeClr val="bg1"/>
                </a:solidFill>
              </a:rPr>
              <a:t>vào trong gió se</a:t>
            </a:r>
            <a:endParaRPr lang="en-US" sz="2000" b="1" i="1" dirty="0">
              <a:solidFill>
                <a:schemeClr val="bg1"/>
              </a:solidFill>
            </a:endParaRPr>
          </a:p>
          <a:p>
            <a:pPr algn="ctr"/>
            <a:r>
              <a:rPr lang="vi-VN" sz="2000" b="1" i="1" dirty="0">
                <a:solidFill>
                  <a:schemeClr val="bg1"/>
                </a:solidFill>
              </a:rPr>
              <a:t>     </a:t>
            </a:r>
            <a:r>
              <a:rPr lang="en-US" sz="2000" b="1" i="1" dirty="0" smtClean="0">
                <a:solidFill>
                  <a:schemeClr val="bg1"/>
                </a:solidFill>
              </a:rPr>
              <a:t>           </a:t>
            </a:r>
            <a:r>
              <a:rPr lang="vi-VN" sz="2000" b="1" i="1" dirty="0" smtClean="0">
                <a:solidFill>
                  <a:schemeClr val="bg1"/>
                </a:solidFill>
              </a:rPr>
              <a:t>Sương </a:t>
            </a:r>
            <a:r>
              <a:rPr lang="vi-VN" sz="2000" b="1" i="1" dirty="0">
                <a:solidFill>
                  <a:schemeClr val="bg1"/>
                </a:solidFill>
              </a:rPr>
              <a:t>chùng chình qua ngõ</a:t>
            </a:r>
            <a:endParaRPr lang="en-US" sz="2000" b="1" i="1" dirty="0">
              <a:solidFill>
                <a:schemeClr val="bg1"/>
              </a:solidFill>
            </a:endParaRPr>
          </a:p>
          <a:p>
            <a:pPr algn="ctr"/>
            <a:r>
              <a:rPr lang="vi-VN" sz="2000" b="1" i="1" dirty="0" smtClean="0">
                <a:solidFill>
                  <a:schemeClr val="bg1"/>
                </a:solidFill>
              </a:rPr>
              <a:t>Hình </a:t>
            </a:r>
            <a:r>
              <a:rPr lang="vi-VN" sz="2000" b="1" i="1" dirty="0">
                <a:solidFill>
                  <a:schemeClr val="bg1"/>
                </a:solidFill>
              </a:rPr>
              <a:t>như thu đã về</a:t>
            </a:r>
            <a:r>
              <a:rPr lang="vi-VN" sz="2000" dirty="0">
                <a:solidFill>
                  <a:schemeClr val="bg1"/>
                </a:solidFill>
              </a:rPr>
              <a:t>"</a:t>
            </a:r>
            <a:endParaRPr lang="en-US" sz="2000" dirty="0">
              <a:solidFill>
                <a:schemeClr val="bg1"/>
              </a:solidFill>
            </a:endParaRPr>
          </a:p>
          <a:p>
            <a:r>
              <a:rPr lang="vi-VN" sz="2400" dirty="0">
                <a:solidFill>
                  <a:schemeClr val="bg1"/>
                </a:solidFill>
              </a:rPr>
              <a:t>- Hữu Thỉnh đã lựa chọn một hình ảnh quen thuộc, gần gũi để làm nên một tứ thơ mới mẻ khi ông sử dụng một làn "hương ổi" để làm tín hiệu giao mùa:</a:t>
            </a:r>
            <a:endParaRPr lang="en-US" sz="2400" dirty="0">
              <a:solidFill>
                <a:schemeClr val="bg1"/>
              </a:solidFill>
            </a:endParaRPr>
          </a:p>
        </p:txBody>
      </p:sp>
      <p:pic>
        <p:nvPicPr>
          <p:cNvPr id="8" name="Picture 4" descr="HÃ¬nh áº£nh cÃ³ liÃªn quan">
            <a:extLst>
              <a:ext uri="{FF2B5EF4-FFF2-40B4-BE49-F238E27FC236}">
                <a16:creationId xmlns:a16="http://schemas.microsoft.com/office/drawing/2014/main" xmlns="" id="{6795397F-5A28-46C6-8ECC-9252189F8EF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93742" y="-145826"/>
            <a:ext cx="2200172" cy="21997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Káº¿t quáº£ hÃ¬nh áº£nh cho giÃ³ gif">
            <a:extLst>
              <a:ext uri="{FF2B5EF4-FFF2-40B4-BE49-F238E27FC236}">
                <a16:creationId xmlns:a16="http://schemas.microsoft.com/office/drawing/2014/main" xmlns="" id="{53F65AFB-B10B-4C6F-BD98-D4BB0695222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93914" y="-145826"/>
            <a:ext cx="2163446" cy="21609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Káº¿t quáº£ hÃ¬nh áº£nh cho sÆ°Æ¡ng gif">
            <a:extLst>
              <a:ext uri="{FF2B5EF4-FFF2-40B4-BE49-F238E27FC236}">
                <a16:creationId xmlns:a16="http://schemas.microsoft.com/office/drawing/2014/main" xmlns="" id="{AD14FC7B-3F9D-419B-BDBE-6010B76AC6A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32667" y="-121136"/>
            <a:ext cx="2124865" cy="21750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AutoShape 2" descr="Tổng hợp về những bài viết hay nhất về nho học Việt Nam: TÔI CÓ THỂ NGỦ KHI GIÓ  THỔ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3468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II. TÌM HIỂU VĂN BẢN</a:t>
            </a:r>
            <a:endParaRPr lang="en-US" sz="2400" dirty="0"/>
          </a:p>
        </p:txBody>
      </p:sp>
      <p:sp>
        <p:nvSpPr>
          <p:cNvPr id="5" name="TextBox 4"/>
          <p:cNvSpPr txBox="1"/>
          <p:nvPr/>
        </p:nvSpPr>
        <p:spPr>
          <a:xfrm>
            <a:off x="314527" y="672906"/>
            <a:ext cx="2695959"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1. </a:t>
            </a:r>
            <a:r>
              <a:rPr lang="en-US" sz="2400" dirty="0" err="1" smtClean="0"/>
              <a:t>Tín</a:t>
            </a:r>
            <a:r>
              <a:rPr lang="en-US" sz="2400" dirty="0" smtClean="0"/>
              <a:t> </a:t>
            </a:r>
            <a:r>
              <a:rPr lang="en-US" sz="2400" dirty="0" err="1" smtClean="0"/>
              <a:t>hiệu</a:t>
            </a:r>
            <a:r>
              <a:rPr lang="en-US" sz="2400" dirty="0" smtClean="0"/>
              <a:t> sang </a:t>
            </a:r>
            <a:r>
              <a:rPr lang="en-US" sz="2400" dirty="0" err="1" smtClean="0"/>
              <a:t>thu</a:t>
            </a:r>
            <a:endParaRPr lang="en-US" sz="2400" dirty="0"/>
          </a:p>
        </p:txBody>
      </p:sp>
      <p:sp>
        <p:nvSpPr>
          <p:cNvPr id="6" name="Rectangle 5"/>
          <p:cNvSpPr/>
          <p:nvPr/>
        </p:nvSpPr>
        <p:spPr>
          <a:xfrm>
            <a:off x="1978413" y="988230"/>
            <a:ext cx="6096000" cy="707886"/>
          </a:xfrm>
          <a:prstGeom prst="rect">
            <a:avLst/>
          </a:prstGeom>
        </p:spPr>
        <p:txBody>
          <a:bodyPr>
            <a:spAutoFit/>
          </a:bodyPr>
          <a:lstStyle/>
          <a:p>
            <a:pPr algn="ctr"/>
            <a:r>
              <a:rPr lang="en-US" sz="2000" b="1" i="1" dirty="0" smtClean="0">
                <a:solidFill>
                  <a:schemeClr val="bg1"/>
                </a:solidFill>
              </a:rPr>
              <a:t>“</a:t>
            </a:r>
            <a:r>
              <a:rPr lang="vi-VN" sz="2000" b="1" i="1" dirty="0" smtClean="0">
                <a:solidFill>
                  <a:schemeClr val="bg1"/>
                </a:solidFill>
              </a:rPr>
              <a:t>Bỗng </a:t>
            </a:r>
            <a:r>
              <a:rPr lang="vi-VN" sz="2000" b="1" i="1" dirty="0">
                <a:solidFill>
                  <a:schemeClr val="bg1"/>
                </a:solidFill>
              </a:rPr>
              <a:t>nhận ra hương </a:t>
            </a:r>
            <a:r>
              <a:rPr lang="vi-VN" sz="2000" b="1" i="1" dirty="0" smtClean="0">
                <a:solidFill>
                  <a:schemeClr val="bg1"/>
                </a:solidFill>
              </a:rPr>
              <a:t>ổi</a:t>
            </a:r>
            <a:endParaRPr lang="en-US" sz="2000" b="1" i="1" dirty="0">
              <a:solidFill>
                <a:schemeClr val="bg1"/>
              </a:solidFill>
            </a:endParaRPr>
          </a:p>
          <a:p>
            <a:pPr algn="ctr"/>
            <a:r>
              <a:rPr lang="vi-VN" sz="2000" b="1" i="1" dirty="0" smtClean="0">
                <a:solidFill>
                  <a:schemeClr val="bg1"/>
                </a:solidFill>
              </a:rPr>
              <a:t>Phả </a:t>
            </a:r>
            <a:r>
              <a:rPr lang="vi-VN" sz="2000" b="1" i="1" dirty="0">
                <a:solidFill>
                  <a:schemeClr val="bg1"/>
                </a:solidFill>
              </a:rPr>
              <a:t>vào trong gió </a:t>
            </a:r>
            <a:r>
              <a:rPr lang="vi-VN" sz="2000" b="1" i="1" dirty="0" smtClean="0">
                <a:solidFill>
                  <a:schemeClr val="bg1"/>
                </a:solidFill>
              </a:rPr>
              <a:t>se</a:t>
            </a:r>
            <a:r>
              <a:rPr lang="en-US" sz="2000" b="1" i="1" dirty="0" smtClean="0">
                <a:solidFill>
                  <a:schemeClr val="bg1"/>
                </a:solidFill>
              </a:rPr>
              <a:t>”</a:t>
            </a:r>
            <a:endParaRPr lang="en-US" sz="2000" b="1" i="1"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912057285"/>
              </p:ext>
            </p:extLst>
          </p:nvPr>
        </p:nvGraphicFramePr>
        <p:xfrm>
          <a:off x="780344" y="1950350"/>
          <a:ext cx="10548142" cy="4572000"/>
        </p:xfrm>
        <a:graphic>
          <a:graphicData uri="http://schemas.openxmlformats.org/drawingml/2006/table">
            <a:tbl>
              <a:tblPr firstRow="1" firstCol="1" lastRow="1" lastCol="1" bandRow="1" bandCol="1">
                <a:tableStyleId>{00A15C55-8517-42AA-B614-E9B94910E393}</a:tableStyleId>
              </a:tblPr>
              <a:tblGrid>
                <a:gridCol w="3587495"/>
                <a:gridCol w="6960647"/>
              </a:tblGrid>
              <a:tr h="0">
                <a:tc>
                  <a:txBody>
                    <a:bodyPr/>
                    <a:lstStyle/>
                    <a:p>
                      <a:pPr algn="just">
                        <a:spcAft>
                          <a:spcPts val="0"/>
                        </a:spcAft>
                      </a:pPr>
                      <a:r>
                        <a:rPr lang="vi-VN" sz="2000" dirty="0">
                          <a:effectLst/>
                        </a:rPr>
                        <a:t>"Hương ổi" đi liền với từ "bỗng" được đặt ở đầu câu thơ</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000">
                          <a:effectLst/>
                        </a:rPr>
                        <a:t>đã diễn tả cảm giác bất ngờ, đột ngột, ngỡ ngàng của nhân vật trữ tình.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just">
                        <a:spcAft>
                          <a:spcPts val="0"/>
                        </a:spcAft>
                      </a:pPr>
                      <a:r>
                        <a:rPr lang="vi-VN" sz="2000">
                          <a:effectLst/>
                        </a:rPr>
                        <a:t>"Hương ổi" đi liền với động từ "phả"</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000" dirty="0">
                          <a:effectLst/>
                        </a:rPr>
                        <a:t>diễn tả một làn hương ngào ngạt, sánh đậm. Đồng thời gợi cho ta liên tưởng đến không gian thân thuộc của những làng quê. Đó có thể là một làng quê vùng đồng bằng Bắc Bộ với những khu vườn, những lối ngõ sum suê cây trái.</a:t>
                      </a:r>
                      <a:endParaRPr lang="en-US" sz="1800" dirty="0">
                        <a:effectLst/>
                      </a:endParaRPr>
                    </a:p>
                    <a:p>
                      <a:pPr algn="just">
                        <a:spcAft>
                          <a:spcPts val="0"/>
                        </a:spcAft>
                      </a:pPr>
                      <a:r>
                        <a:rPr lang="vi-VN" sz="2000" dirty="0">
                          <a:effectLst/>
                        </a:rPr>
                        <a:t>Làn " hương ổi" trở thành phong vị riêng trong thơ thu Hữu Thỉnh.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just">
                        <a:spcAft>
                          <a:spcPts val="0"/>
                        </a:spcAft>
                      </a:pPr>
                      <a:r>
                        <a:rPr lang="vi-VN" sz="2000" dirty="0">
                          <a:effectLst/>
                        </a:rPr>
                        <a:t>"Gió se"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000" dirty="0">
                          <a:effectLst/>
                        </a:rPr>
                        <a:t>là ngọn gió heo may đặc trưng của mùa thu đất Bắc. Đó là một thứ gió khô và thoáng chút se lạnh.</a:t>
                      </a:r>
                      <a:endParaRPr lang="en-US" sz="2000" dirty="0">
                        <a:effectLst/>
                      </a:endParaRPr>
                    </a:p>
                    <a:p>
                      <a:pPr algn="just">
                        <a:spcAft>
                          <a:spcPts val="0"/>
                        </a:spcAft>
                      </a:pPr>
                      <a:r>
                        <a:rPr lang="vi-VN" sz="2000" dirty="0">
                          <a:effectLst/>
                        </a:rPr>
                        <a:t>Làn "gió se" ấy đã làm dịu đi cái nắng oi ả, gay gắt của mùa hạ và khiến cho làn "hương ổi" như sánh lại và trở nên ngọt ngào hơn.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10" name="Picture 2" descr="Káº¿t quáº£ hÃ¬nh áº£nh cho á»i to ngon">
            <a:extLst>
              <a:ext uri="{FF2B5EF4-FFF2-40B4-BE49-F238E27FC236}">
                <a16:creationId xmlns:a16="http://schemas.microsoft.com/office/drawing/2014/main" xmlns="" id="{E9BFACA9-BE24-4C15-8F04-3446B47404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4964" y="297013"/>
            <a:ext cx="1736122" cy="14621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300" y="182908"/>
            <a:ext cx="1742758" cy="12887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0673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396B42D-A048-40F7-B399-69785949D6C5}"/>
              </a:ext>
            </a:extLst>
          </p:cNvPr>
          <p:cNvSpPr/>
          <p:nvPr/>
        </p:nvSpPr>
        <p:spPr>
          <a:xfrm>
            <a:off x="4833792" y="1804804"/>
            <a:ext cx="6962726" cy="4893647"/>
          </a:xfrm>
          <a:prstGeom prst="rect">
            <a:avLst/>
          </a:prstGeom>
        </p:spPr>
        <p:txBody>
          <a:bodyPr wrap="square">
            <a:spAutoFit/>
          </a:bodyPr>
          <a:lstStyle/>
          <a:p>
            <a:pPr algn="just"/>
            <a:r>
              <a:rPr lang="vi-VN" sz="2400" dirty="0">
                <a:solidFill>
                  <a:schemeClr val="bg1"/>
                </a:solidFill>
                <a:latin typeface="+mj-lt"/>
              </a:rPr>
              <a:t>“Giữa tr</a:t>
            </a:r>
            <a:r>
              <a:rPr lang="en-SG" sz="2400" dirty="0">
                <a:solidFill>
                  <a:schemeClr val="bg1"/>
                </a:solidFill>
                <a:latin typeface="+mj-lt"/>
              </a:rPr>
              <a:t>ờ</a:t>
            </a:r>
            <a:r>
              <a:rPr lang="vi-VN" sz="2400" dirty="0">
                <a:solidFill>
                  <a:schemeClr val="bg1"/>
                </a:solidFill>
                <a:latin typeface="+mj-lt"/>
              </a:rPr>
              <a:t>i đất mênh mang, giữa cái khoảnh khắc giao mùa kì lạ thì điều khiến cho tâm hồn tôi phải lay động, phải giật mình để nhận ra</a:t>
            </a:r>
            <a:r>
              <a:rPr lang="en-SG" sz="2400" dirty="0">
                <a:solidFill>
                  <a:schemeClr val="bg1"/>
                </a:solidFill>
                <a:latin typeface="+mj-lt"/>
              </a:rPr>
              <a:t>,</a:t>
            </a:r>
            <a:r>
              <a:rPr lang="vi-VN" sz="2400" dirty="0">
                <a:solidFill>
                  <a:schemeClr val="bg1"/>
                </a:solidFill>
                <a:latin typeface="+mj-lt"/>
              </a:rPr>
              <a:t> đó chính là hương ổi. Với</a:t>
            </a:r>
            <a:r>
              <a:rPr lang="en-SG" sz="2400" dirty="0">
                <a:solidFill>
                  <a:schemeClr val="bg1"/>
                </a:solidFill>
                <a:latin typeface="+mj-lt"/>
              </a:rPr>
              <a:t> </a:t>
            </a:r>
            <a:r>
              <a:rPr lang="vi-VN" sz="2400" dirty="0">
                <a:solidFill>
                  <a:schemeClr val="bg1"/>
                </a:solidFill>
                <a:latin typeface="+mj-lt"/>
              </a:rPr>
              <a:t>những người không làm thơ thì mùi hương đó gợi nhớ đến tuổi ấu thơ, gợi nhớ đến buổi chiều vàng với một dòng sông thanh bình, một con đò lững lờ trôi, những đàn trâu bò no cỏ giỡn đùa nhau và những đứa trẻ ẩn hiện trong triền ổi chín ven song. Nó giống như mùi bờ bãi, mùa con trẻ…Hương ổi tự nó xốc thẳng vào những miền thơ ấu thân thiết trong tâm hồn chúng ta. Mùi hương</a:t>
            </a:r>
            <a:r>
              <a:rPr lang="en-SG" sz="2400" dirty="0">
                <a:solidFill>
                  <a:schemeClr val="bg1"/>
                </a:solidFill>
                <a:latin typeface="+mj-lt"/>
              </a:rPr>
              <a:t> </a:t>
            </a:r>
            <a:r>
              <a:rPr lang="vi-VN" sz="2400" dirty="0">
                <a:solidFill>
                  <a:schemeClr val="bg1"/>
                </a:solidFill>
                <a:latin typeface="+mj-lt"/>
              </a:rPr>
              <a:t>đơn sơ ấy lại trở thành quý giá vì nó đã trở thành chiếc chìa khóa vàng mở</a:t>
            </a:r>
            <a:r>
              <a:rPr lang="en-SG" sz="2400" dirty="0">
                <a:solidFill>
                  <a:schemeClr val="bg1"/>
                </a:solidFill>
                <a:latin typeface="+mj-lt"/>
              </a:rPr>
              <a:t> </a:t>
            </a:r>
            <a:r>
              <a:rPr lang="vi-VN" sz="2400" dirty="0">
                <a:solidFill>
                  <a:schemeClr val="bg1"/>
                </a:solidFill>
                <a:latin typeface="+mj-lt"/>
              </a:rPr>
              <a:t>thẳng vào tâm hồn mỗi người, có khi là cả một thế hệ…”.</a:t>
            </a:r>
            <a:endParaRPr lang="en-SG" sz="2400" dirty="0">
              <a:solidFill>
                <a:schemeClr val="bg1"/>
              </a:solidFill>
              <a:latin typeface="+mj-lt"/>
            </a:endParaRPr>
          </a:p>
        </p:txBody>
      </p:sp>
      <p:sp>
        <p:nvSpPr>
          <p:cNvPr id="7" name="圆角矩形 6">
            <a:extLst>
              <a:ext uri="{FF2B5EF4-FFF2-40B4-BE49-F238E27FC236}">
                <a16:creationId xmlns="" xmlns:a16="http://schemas.microsoft.com/office/drawing/2014/main" id="{59E78219-785D-462B-8686-AE51BFC66BC4}"/>
              </a:ext>
            </a:extLst>
          </p:cNvPr>
          <p:cNvSpPr/>
          <p:nvPr/>
        </p:nvSpPr>
        <p:spPr>
          <a:xfrm>
            <a:off x="5340669" y="442913"/>
            <a:ext cx="6217920" cy="885825"/>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1" fmla="*/ 1289248 w 5969768"/>
              <a:gd name="connsiteY0-2" fmla="*/ 0 h 1872208"/>
              <a:gd name="connsiteX1-3" fmla="*/ 5346173 w 5969768"/>
              <a:gd name="connsiteY1-4" fmla="*/ 0 h 1872208"/>
              <a:gd name="connsiteX2-5" fmla="*/ 5969768 w 5969768"/>
              <a:gd name="connsiteY2-6" fmla="*/ 623595 h 1872208"/>
              <a:gd name="connsiteX3-7" fmla="*/ 5969768 w 5969768"/>
              <a:gd name="connsiteY3-8" fmla="*/ 1248613 h 1872208"/>
              <a:gd name="connsiteX4-9" fmla="*/ 5346173 w 5969768"/>
              <a:gd name="connsiteY4-10" fmla="*/ 1872208 h 1872208"/>
              <a:gd name="connsiteX5-11" fmla="*/ 1368152 w 5969768"/>
              <a:gd name="connsiteY5-12" fmla="*/ 1872208 h 1872208"/>
              <a:gd name="connsiteX6-13" fmla="*/ 1289248 w 5969768"/>
              <a:gd name="connsiteY6-14" fmla="*/ 1872208 h 1872208"/>
              <a:gd name="connsiteX7-15" fmla="*/ 407735 w 5969768"/>
              <a:gd name="connsiteY7-16" fmla="*/ 1872208 h 1872208"/>
              <a:gd name="connsiteX8-17" fmla="*/ 0 w 5969768"/>
              <a:gd name="connsiteY8-18" fmla="*/ 1464473 h 1872208"/>
              <a:gd name="connsiteX9-19" fmla="*/ 0 w 5969768"/>
              <a:gd name="connsiteY9-20" fmla="*/ 1055807 h 1872208"/>
              <a:gd name="connsiteX10-21" fmla="*/ 407735 w 5969768"/>
              <a:gd name="connsiteY10-22" fmla="*/ 648072 h 1872208"/>
              <a:gd name="connsiteX11-23" fmla="*/ 1368152 w 5969768"/>
              <a:gd name="connsiteY11-24" fmla="*/ 648072 h 1872208"/>
              <a:gd name="connsiteX12-25" fmla="*/ 1368152 w 5969768"/>
              <a:gd name="connsiteY12-26" fmla="*/ 850487 h 1872208"/>
              <a:gd name="connsiteX13-27" fmla="*/ 488918 w 5969768"/>
              <a:gd name="connsiteY13-28" fmla="*/ 850487 h 1872208"/>
              <a:gd name="connsiteX14-29" fmla="*/ 216024 w 5969768"/>
              <a:gd name="connsiteY14-30" fmla="*/ 1123381 h 1872208"/>
              <a:gd name="connsiteX15-31" fmla="*/ 216024 w 5969768"/>
              <a:gd name="connsiteY15-32" fmla="*/ 1396898 h 1872208"/>
              <a:gd name="connsiteX16-33" fmla="*/ 488918 w 5969768"/>
              <a:gd name="connsiteY16-34" fmla="*/ 1669792 h 1872208"/>
              <a:gd name="connsiteX17-35" fmla="*/ 1368152 w 5969768"/>
              <a:gd name="connsiteY17-36" fmla="*/ 1669792 h 1872208"/>
              <a:gd name="connsiteX18-37" fmla="*/ 1368152 w 5969768"/>
              <a:gd name="connsiteY18-38" fmla="*/ 1670095 h 1872208"/>
              <a:gd name="connsiteX19-39" fmla="*/ 5264789 w 5969768"/>
              <a:gd name="connsiteY19-40" fmla="*/ 1670095 h 1872208"/>
              <a:gd name="connsiteX20-41" fmla="*/ 5753744 w 5969768"/>
              <a:gd name="connsiteY20-42" fmla="*/ 1181140 h 1872208"/>
              <a:gd name="connsiteX21-43" fmla="*/ 5753744 w 5969768"/>
              <a:gd name="connsiteY21-44" fmla="*/ 691068 h 1872208"/>
              <a:gd name="connsiteX22-45" fmla="*/ 5264789 w 5969768"/>
              <a:gd name="connsiteY22-46" fmla="*/ 202113 h 1872208"/>
              <a:gd name="connsiteX23-47" fmla="*/ 1289248 w 5969768"/>
              <a:gd name="connsiteY23-48" fmla="*/ 202113 h 1872208"/>
              <a:gd name="connsiteX24-49" fmla="*/ 1421432 w 5969768"/>
              <a:gd name="connsiteY24-50" fmla="*/ 109314 h 1872208"/>
              <a:gd name="connsiteX25-51" fmla="*/ 1289248 w 5969768"/>
              <a:gd name="connsiteY25-52"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chemeClr val="accent4"/>
          </a:solidFill>
          <a:ln w="285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pitchFamily="2" charset="-122"/>
              <a:cs typeface="+mn-cs"/>
            </a:endParaRPr>
          </a:p>
        </p:txBody>
      </p:sp>
      <p:sp>
        <p:nvSpPr>
          <p:cNvPr id="8" name="文本框 15">
            <a:extLst>
              <a:ext uri="{FF2B5EF4-FFF2-40B4-BE49-F238E27FC236}">
                <a16:creationId xmlns="" xmlns:a16="http://schemas.microsoft.com/office/drawing/2014/main" id="{C9E97E71-F1A5-4B2A-B2BE-71C0229136CA}"/>
              </a:ext>
            </a:extLst>
          </p:cNvPr>
          <p:cNvSpPr txBox="1"/>
          <p:nvPr/>
        </p:nvSpPr>
        <p:spPr>
          <a:xfrm>
            <a:off x="6605442" y="555346"/>
            <a:ext cx="4644219" cy="584775"/>
          </a:xfrm>
          <a:prstGeom prst="rect">
            <a:avLst/>
          </a:prstGeom>
          <a:noFill/>
        </p:spPr>
        <p:txBody>
          <a:bodyPr wrap="square" rtlCol="0">
            <a:spAutoFit/>
          </a:bodyPr>
          <a:lstStyle/>
          <a:p>
            <a:pPr algn="ctr"/>
            <a:r>
              <a:rPr lang="en-SG" altLang="zh-CN" sz="3200" b="1" dirty="0" err="1">
                <a:solidFill>
                  <a:schemeClr val="accent4"/>
                </a:solidFill>
                <a:latin typeface="Times New Roman" panose="02020603050405020304" pitchFamily="18" charset="0"/>
                <a:ea typeface="华文中宋" pitchFamily="2" charset="-122"/>
                <a:cs typeface="Times New Roman" panose="02020603050405020304" pitchFamily="18" charset="0"/>
              </a:rPr>
              <a:t>Lời</a:t>
            </a:r>
            <a:r>
              <a:rPr lang="en-SG" altLang="zh-CN" sz="3200" b="1" dirty="0">
                <a:solidFill>
                  <a:schemeClr val="accent4"/>
                </a:solidFill>
                <a:latin typeface="Times New Roman" panose="02020603050405020304" pitchFamily="18" charset="0"/>
                <a:ea typeface="华文中宋" pitchFamily="2" charset="-122"/>
                <a:cs typeface="Times New Roman" panose="02020603050405020304" pitchFamily="18" charset="0"/>
              </a:rPr>
              <a:t> </a:t>
            </a:r>
            <a:r>
              <a:rPr lang="en-SG" altLang="zh-CN" sz="3200" b="1" dirty="0" err="1">
                <a:solidFill>
                  <a:schemeClr val="accent4"/>
                </a:solidFill>
                <a:latin typeface="Times New Roman" panose="02020603050405020304" pitchFamily="18" charset="0"/>
                <a:ea typeface="华文中宋" pitchFamily="2" charset="-122"/>
                <a:cs typeface="Times New Roman" panose="02020603050405020304" pitchFamily="18" charset="0"/>
              </a:rPr>
              <a:t>tự</a:t>
            </a:r>
            <a:r>
              <a:rPr lang="en-SG" altLang="zh-CN" sz="3200" b="1" dirty="0">
                <a:solidFill>
                  <a:schemeClr val="accent4"/>
                </a:solidFill>
                <a:latin typeface="Times New Roman" panose="02020603050405020304" pitchFamily="18" charset="0"/>
                <a:ea typeface="华文中宋" pitchFamily="2" charset="-122"/>
                <a:cs typeface="Times New Roman" panose="02020603050405020304" pitchFamily="18" charset="0"/>
              </a:rPr>
              <a:t> </a:t>
            </a:r>
            <a:r>
              <a:rPr lang="en-SG" altLang="zh-CN" sz="3200" b="1" dirty="0" err="1">
                <a:solidFill>
                  <a:schemeClr val="accent4"/>
                </a:solidFill>
                <a:latin typeface="Times New Roman" panose="02020603050405020304" pitchFamily="18" charset="0"/>
                <a:ea typeface="华文中宋" pitchFamily="2" charset="-122"/>
                <a:cs typeface="Times New Roman" panose="02020603050405020304" pitchFamily="18" charset="0"/>
              </a:rPr>
              <a:t>bạch</a:t>
            </a:r>
            <a:r>
              <a:rPr lang="en-SG" altLang="zh-CN" sz="3200" b="1" dirty="0">
                <a:solidFill>
                  <a:schemeClr val="accent4"/>
                </a:solidFill>
                <a:latin typeface="Times New Roman" panose="02020603050405020304" pitchFamily="18" charset="0"/>
                <a:ea typeface="华文中宋" pitchFamily="2" charset="-122"/>
                <a:cs typeface="Times New Roman" panose="02020603050405020304" pitchFamily="18" charset="0"/>
              </a:rPr>
              <a:t> </a:t>
            </a:r>
            <a:r>
              <a:rPr lang="en-SG" altLang="zh-CN" sz="3200" b="1" dirty="0" err="1">
                <a:solidFill>
                  <a:schemeClr val="accent4"/>
                </a:solidFill>
                <a:latin typeface="Times New Roman" panose="02020603050405020304" pitchFamily="18" charset="0"/>
                <a:ea typeface="华文中宋" pitchFamily="2" charset="-122"/>
                <a:cs typeface="Times New Roman" panose="02020603050405020304" pitchFamily="18" charset="0"/>
              </a:rPr>
              <a:t>của</a:t>
            </a:r>
            <a:r>
              <a:rPr lang="en-SG" altLang="zh-CN" sz="3200" b="1" dirty="0">
                <a:solidFill>
                  <a:schemeClr val="accent4"/>
                </a:solidFill>
                <a:latin typeface="Times New Roman" panose="02020603050405020304" pitchFamily="18" charset="0"/>
                <a:ea typeface="华文中宋" pitchFamily="2" charset="-122"/>
                <a:cs typeface="Times New Roman" panose="02020603050405020304" pitchFamily="18" charset="0"/>
              </a:rPr>
              <a:t> </a:t>
            </a:r>
            <a:r>
              <a:rPr lang="en-SG" altLang="zh-CN" sz="3200" b="1" dirty="0" err="1">
                <a:solidFill>
                  <a:schemeClr val="accent4"/>
                </a:solidFill>
                <a:latin typeface="Times New Roman" panose="02020603050405020304" pitchFamily="18" charset="0"/>
                <a:ea typeface="华文中宋" pitchFamily="2" charset="-122"/>
                <a:cs typeface="Times New Roman" panose="02020603050405020304" pitchFamily="18" charset="0"/>
              </a:rPr>
              <a:t>nhà</a:t>
            </a:r>
            <a:r>
              <a:rPr lang="en-SG" altLang="zh-CN" sz="3200" b="1" dirty="0">
                <a:solidFill>
                  <a:schemeClr val="accent4"/>
                </a:solidFill>
                <a:latin typeface="Times New Roman" panose="02020603050405020304" pitchFamily="18" charset="0"/>
                <a:ea typeface="华文中宋" pitchFamily="2" charset="-122"/>
                <a:cs typeface="Times New Roman" panose="02020603050405020304" pitchFamily="18" charset="0"/>
              </a:rPr>
              <a:t> </a:t>
            </a:r>
            <a:r>
              <a:rPr lang="en-SG" altLang="zh-CN" sz="3200" b="1" dirty="0" err="1">
                <a:solidFill>
                  <a:schemeClr val="accent4"/>
                </a:solidFill>
                <a:latin typeface="Times New Roman" panose="02020603050405020304" pitchFamily="18" charset="0"/>
                <a:ea typeface="华文中宋" pitchFamily="2" charset="-122"/>
                <a:cs typeface="Times New Roman" panose="02020603050405020304" pitchFamily="18" charset="0"/>
              </a:rPr>
              <a:t>th</a:t>
            </a:r>
            <a:r>
              <a:rPr lang="vi-VN" altLang="zh-CN" sz="3200" b="1" dirty="0">
                <a:solidFill>
                  <a:schemeClr val="accent4"/>
                </a:solidFill>
                <a:latin typeface="Times New Roman" panose="02020603050405020304" pitchFamily="18" charset="0"/>
                <a:ea typeface="华文中宋" pitchFamily="2" charset="-122"/>
                <a:cs typeface="Times New Roman" panose="02020603050405020304" pitchFamily="18" charset="0"/>
              </a:rPr>
              <a:t>ơ</a:t>
            </a:r>
            <a:endParaRPr lang="zh-CN" altLang="en-US" sz="3200" b="1" dirty="0">
              <a:solidFill>
                <a:schemeClr val="accent4"/>
              </a:solidFill>
              <a:latin typeface="Times New Roman" panose="02020603050405020304" pitchFamily="18" charset="0"/>
              <a:ea typeface="华文中宋" pitchFamily="2" charset="-122"/>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761" y="781559"/>
            <a:ext cx="7371044" cy="5916892"/>
          </a:xfrm>
          <a:prstGeom prst="rect">
            <a:avLst/>
          </a:prstGeom>
        </p:spPr>
      </p:pic>
    </p:spTree>
    <p:extLst>
      <p:ext uri="{BB962C8B-B14F-4D97-AF65-F5344CB8AC3E}">
        <p14:creationId xmlns:p14="http://schemas.microsoft.com/office/powerpoint/2010/main" val="315678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II. TÌM HIỂU VĂN BẢN</a:t>
            </a:r>
            <a:endParaRPr lang="en-US" sz="2400" dirty="0"/>
          </a:p>
        </p:txBody>
      </p:sp>
      <p:sp>
        <p:nvSpPr>
          <p:cNvPr id="5" name="TextBox 4"/>
          <p:cNvSpPr txBox="1"/>
          <p:nvPr/>
        </p:nvSpPr>
        <p:spPr>
          <a:xfrm>
            <a:off x="314527" y="672906"/>
            <a:ext cx="2695959"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1. </a:t>
            </a:r>
            <a:r>
              <a:rPr lang="en-US" sz="2400" dirty="0" err="1" smtClean="0"/>
              <a:t>Tín</a:t>
            </a:r>
            <a:r>
              <a:rPr lang="en-US" sz="2400" dirty="0" smtClean="0"/>
              <a:t> </a:t>
            </a:r>
            <a:r>
              <a:rPr lang="en-US" sz="2400" dirty="0" err="1" smtClean="0"/>
              <a:t>hiệu</a:t>
            </a:r>
            <a:r>
              <a:rPr lang="en-US" sz="2400" dirty="0" smtClean="0"/>
              <a:t> sang </a:t>
            </a:r>
            <a:r>
              <a:rPr lang="en-US" sz="2400" dirty="0" err="1" smtClean="0"/>
              <a:t>thu</a:t>
            </a:r>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1113966495"/>
              </p:ext>
            </p:extLst>
          </p:nvPr>
        </p:nvGraphicFramePr>
        <p:xfrm>
          <a:off x="1041637" y="1860235"/>
          <a:ext cx="10408996" cy="4358640"/>
        </p:xfrm>
        <a:graphic>
          <a:graphicData uri="http://schemas.openxmlformats.org/drawingml/2006/table">
            <a:tbl>
              <a:tblPr firstRow="1" firstCol="1" lastRow="1" lastCol="1" bandRow="1" bandCol="1">
                <a:tableStyleId>{00A15C55-8517-42AA-B614-E9B94910E393}</a:tableStyleId>
              </a:tblPr>
              <a:tblGrid>
                <a:gridCol w="3540171"/>
                <a:gridCol w="6868825"/>
              </a:tblGrid>
              <a:tr h="0">
                <a:tc>
                  <a:txBody>
                    <a:bodyPr/>
                    <a:lstStyle/>
                    <a:p>
                      <a:pPr algn="just">
                        <a:spcAft>
                          <a:spcPts val="0"/>
                        </a:spcAft>
                      </a:pPr>
                      <a:r>
                        <a:rPr lang="vi-VN" sz="2200">
                          <a:effectLst/>
                        </a:rPr>
                        <a:t>Nghệ thuật nhân hóa qua từ láy "chùng chình"</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200">
                          <a:effectLst/>
                        </a:rPr>
                        <a:t>đã gợi lên dáng vẻ lãng đãng như đợi chờ, cố ý chậm lại đầy lưu luyến của màn sương.</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just">
                        <a:spcAft>
                          <a:spcPts val="0"/>
                        </a:spcAft>
                      </a:pPr>
                      <a:r>
                        <a:rPr lang="vi-VN" sz="2200">
                          <a:effectLst/>
                        </a:rPr>
                        <a:t>Cụm từ "qua ngõ"</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200">
                          <a:effectLst/>
                        </a:rPr>
                        <a:t>gợi liên tưởng đến những đường làng, ngõ xóm hay cũng là cửa ngõ của thời gian thông giữa hai mùa (cuối hạ, đầu thu).</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just">
                        <a:spcAft>
                          <a:spcPts val="0"/>
                        </a:spcAft>
                      </a:pPr>
                      <a:r>
                        <a:rPr lang="vi-VN" sz="2200">
                          <a:effectLst/>
                        </a:rPr>
                        <a:t>"Hình như"</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200">
                          <a:effectLst/>
                        </a:rPr>
                        <a:t>là một lối nói giả định, phán đoán không chắc chắn, với một chút nghi hoặc. Nhưng lại rất phù hợp để diễn tả về cảm nhận mơ hồ lúc giao mùa.</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0">
                <a:tc>
                  <a:txBody>
                    <a:bodyPr/>
                    <a:lstStyle/>
                    <a:p>
                      <a:pPr algn="just">
                        <a:spcAft>
                          <a:spcPts val="0"/>
                        </a:spcAft>
                      </a:pPr>
                      <a:r>
                        <a:rPr lang="vi-VN" sz="2200">
                          <a:effectLst/>
                        </a:rPr>
                        <a:t>Sự kết hợp một loạt các từ "bỗng" , "phả" , "hình như"</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200">
                          <a:effectLst/>
                        </a:rPr>
                        <a:t>đã thể hiện tâm trạng ngỡ ngàng, vui mừng, hạnh phúc của tác giả trong phút giao mùa của vạn vật.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0">
                <a:tc gridSpan="2">
                  <a:txBody>
                    <a:bodyPr/>
                    <a:lstStyle/>
                    <a:p>
                      <a:pPr algn="just">
                        <a:spcAft>
                          <a:spcPts val="0"/>
                        </a:spcAft>
                      </a:pPr>
                      <a:r>
                        <a:rPr lang="vi-VN" sz="2200" dirty="0">
                          <a:effectLst/>
                        </a:rPr>
                        <a:t>=&gt; Đó là những cảm nhận tinh tế của tác giả lúc thu sang, và đối diện với những khoảnh khắc ấy là niềm vui, niềm hạnh phúc vô bờ.</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r>
            </a:tbl>
          </a:graphicData>
        </a:graphic>
      </p:graphicFrame>
      <p:sp>
        <p:nvSpPr>
          <p:cNvPr id="7" name="Rectangle 6"/>
          <p:cNvSpPr/>
          <p:nvPr/>
        </p:nvSpPr>
        <p:spPr>
          <a:xfrm>
            <a:off x="3171824" y="903738"/>
            <a:ext cx="5058727" cy="769441"/>
          </a:xfrm>
          <a:prstGeom prst="rect">
            <a:avLst/>
          </a:prstGeom>
          <a:solidFill>
            <a:schemeClr val="tx1"/>
          </a:solidFill>
          <a:ln>
            <a:solidFill>
              <a:schemeClr val="tx1"/>
            </a:solidFill>
          </a:ln>
        </p:spPr>
        <p:txBody>
          <a:bodyPr wrap="square">
            <a:spAutoFit/>
          </a:bodyPr>
          <a:lstStyle/>
          <a:p>
            <a:pPr algn="ctr"/>
            <a:r>
              <a:rPr lang="en-US" sz="2000" b="1" i="1" dirty="0" smtClean="0">
                <a:solidFill>
                  <a:schemeClr val="bg1"/>
                </a:solidFill>
              </a:rPr>
              <a:t>                “</a:t>
            </a:r>
            <a:r>
              <a:rPr lang="vi-VN" sz="2000" b="1" i="1" dirty="0" smtClean="0">
                <a:solidFill>
                  <a:schemeClr val="bg1"/>
                </a:solidFill>
              </a:rPr>
              <a:t>Sương </a:t>
            </a:r>
            <a:r>
              <a:rPr lang="vi-VN" sz="2000" b="1" i="1" dirty="0">
                <a:solidFill>
                  <a:schemeClr val="bg1"/>
                </a:solidFill>
              </a:rPr>
              <a:t>chùng chình qua </a:t>
            </a:r>
            <a:r>
              <a:rPr lang="vi-VN" sz="2000" b="1" i="1" dirty="0" smtClean="0">
                <a:solidFill>
                  <a:schemeClr val="bg1"/>
                </a:solidFill>
              </a:rPr>
              <a:t>ng</a:t>
            </a:r>
            <a:r>
              <a:rPr lang="en-US" sz="2400" b="1" i="1" dirty="0">
                <a:solidFill>
                  <a:schemeClr val="bg1"/>
                </a:solidFill>
              </a:rPr>
              <a:t>õ</a:t>
            </a:r>
            <a:endParaRPr lang="en-US" sz="2000" b="1" i="1" dirty="0" smtClean="0">
              <a:solidFill>
                <a:schemeClr val="bg1"/>
              </a:solidFill>
            </a:endParaRPr>
          </a:p>
          <a:p>
            <a:pPr algn="ctr"/>
            <a:r>
              <a:rPr lang="vi-VN" sz="2000" b="1" i="1" dirty="0" smtClean="0">
                <a:solidFill>
                  <a:schemeClr val="bg1"/>
                </a:solidFill>
              </a:rPr>
              <a:t>Hình </a:t>
            </a:r>
            <a:r>
              <a:rPr lang="vi-VN" sz="2000" b="1" i="1" dirty="0">
                <a:solidFill>
                  <a:schemeClr val="bg1"/>
                </a:solidFill>
              </a:rPr>
              <a:t>như thu đã về</a:t>
            </a:r>
            <a:r>
              <a:rPr lang="vi-VN" sz="2000" dirty="0">
                <a:solidFill>
                  <a:schemeClr val="bg1"/>
                </a:solidFill>
              </a:rPr>
              <a:t>"</a:t>
            </a:r>
            <a:endParaRPr lang="en-US" sz="2000" dirty="0">
              <a:solidFill>
                <a:schemeClr val="bg1"/>
              </a:solidFill>
            </a:endParaRPr>
          </a:p>
        </p:txBody>
      </p:sp>
      <p:pic>
        <p:nvPicPr>
          <p:cNvPr id="8" name="Picture 4" descr="Káº¿t quáº£ hÃ¬nh áº£nh cho sÆ°Æ¡ng gif">
            <a:extLst>
              <a:ext uri="{FF2B5EF4-FFF2-40B4-BE49-F238E27FC236}">
                <a16:creationId xmlns:a16="http://schemas.microsoft.com/office/drawing/2014/main" xmlns="" id="{AD14FC7B-3F9D-419B-BDBE-6010B76AC6A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701088" y="189617"/>
            <a:ext cx="2743200" cy="16807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20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99F11989-930E-4D49-AF77-25116D81AB87}"/>
              </a:ext>
            </a:extLst>
          </p:cNvPr>
          <p:cNvSpPr txBox="1"/>
          <p:nvPr/>
        </p:nvSpPr>
        <p:spPr>
          <a:xfrm>
            <a:off x="4877528" y="415554"/>
            <a:ext cx="3558900" cy="769441"/>
          </a:xfrm>
          <a:prstGeom prst="rect">
            <a:avLst/>
          </a:prstGeom>
          <a:noFill/>
        </p:spPr>
        <p:txBody>
          <a:bodyPr wrap="square" rtlCol="0">
            <a:spAutoFit/>
          </a:bodyPr>
          <a:lstStyle/>
          <a:p>
            <a:r>
              <a:rPr lang="en-SG" sz="4400" dirty="0" err="1">
                <a:solidFill>
                  <a:schemeClr val="accent4"/>
                </a:solidFill>
                <a:effectLst>
                  <a:glow rad="101600">
                    <a:srgbClr val="00B0F0">
                      <a:alpha val="40000"/>
                    </a:srgbClr>
                  </a:glow>
                </a:effectLst>
                <a:latin typeface="Times New Roman" panose="02020603050405020304" pitchFamily="18" charset="0"/>
                <a:cs typeface="Times New Roman" panose="02020603050405020304" pitchFamily="18" charset="0"/>
              </a:rPr>
              <a:t>Cảm</a:t>
            </a:r>
            <a:r>
              <a:rPr lang="en-SG" sz="4400" dirty="0">
                <a:solidFill>
                  <a:schemeClr val="accent4"/>
                </a:solidFill>
                <a:effectLst>
                  <a:glow rad="101600">
                    <a:srgbClr val="00B0F0">
                      <a:alpha val="40000"/>
                    </a:srgbClr>
                  </a:glow>
                </a:effectLst>
                <a:latin typeface="Times New Roman" panose="02020603050405020304" pitchFamily="18" charset="0"/>
                <a:cs typeface="Times New Roman" panose="02020603050405020304" pitchFamily="18" charset="0"/>
              </a:rPr>
              <a:t> </a:t>
            </a:r>
            <a:r>
              <a:rPr lang="en-SG" sz="4400" dirty="0" err="1">
                <a:solidFill>
                  <a:schemeClr val="accent4"/>
                </a:solidFill>
                <a:effectLst>
                  <a:glow rad="101600">
                    <a:srgbClr val="00B0F0">
                      <a:alpha val="40000"/>
                    </a:srgbClr>
                  </a:glow>
                </a:effectLst>
                <a:latin typeface="Times New Roman" panose="02020603050405020304" pitchFamily="18" charset="0"/>
                <a:cs typeface="Times New Roman" panose="02020603050405020304" pitchFamily="18" charset="0"/>
              </a:rPr>
              <a:t>xúc</a:t>
            </a:r>
            <a:endParaRPr lang="en-SG" sz="4400" dirty="0">
              <a:solidFill>
                <a:schemeClr val="accent4"/>
              </a:solidFill>
              <a:effectLst>
                <a:glow rad="101600">
                  <a:srgbClr val="00B0F0">
                    <a:alpha val="40000"/>
                  </a:srgbClr>
                </a:glow>
              </a:effectLst>
              <a:latin typeface="Times New Roman" panose="02020603050405020304" pitchFamily="18" charset="0"/>
              <a:cs typeface="Times New Roman" panose="02020603050405020304" pitchFamily="18" charset="0"/>
            </a:endParaRPr>
          </a:p>
        </p:txBody>
      </p:sp>
      <p:sp>
        <p:nvSpPr>
          <p:cNvPr id="6" name="Arrow: Right 4">
            <a:extLst>
              <a:ext uri="{FF2B5EF4-FFF2-40B4-BE49-F238E27FC236}">
                <a16:creationId xmlns="" xmlns:a16="http://schemas.microsoft.com/office/drawing/2014/main" id="{ECFEE92C-556D-43AC-BA31-EA546DEC9DC4}"/>
              </a:ext>
            </a:extLst>
          </p:cNvPr>
          <p:cNvSpPr/>
          <p:nvPr/>
        </p:nvSpPr>
        <p:spPr>
          <a:xfrm>
            <a:off x="2875280" y="1848375"/>
            <a:ext cx="4043680" cy="1816101"/>
          </a:xfrm>
          <a:prstGeom prst="rightArrow">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ngờ</a:t>
            </a:r>
            <a:endParaRPr lang="en-SG" sz="3200" dirty="0">
              <a:latin typeface="Times New Roman" panose="02020603050405020304" pitchFamily="18" charset="0"/>
              <a:cs typeface="Times New Roman" panose="02020603050405020304" pitchFamily="18" charset="0"/>
            </a:endParaRPr>
          </a:p>
        </p:txBody>
      </p:sp>
      <p:sp>
        <p:nvSpPr>
          <p:cNvPr id="7" name="Rectangle: Rounded Corners 11">
            <a:extLst>
              <a:ext uri="{FF2B5EF4-FFF2-40B4-BE49-F238E27FC236}">
                <a16:creationId xmlns="" xmlns:a16="http://schemas.microsoft.com/office/drawing/2014/main" id="{54891D90-BC02-4A3C-AF66-EF789D74962C}"/>
              </a:ext>
            </a:extLst>
          </p:cNvPr>
          <p:cNvSpPr/>
          <p:nvPr/>
        </p:nvSpPr>
        <p:spPr>
          <a:xfrm>
            <a:off x="1046480" y="2133600"/>
            <a:ext cx="2032000" cy="1167065"/>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Bỗng</a:t>
            </a:r>
            <a:endParaRPr lang="en-SG" sz="3200" b="1" dirty="0">
              <a:latin typeface="Times New Roman" panose="02020603050405020304" pitchFamily="18" charset="0"/>
              <a:cs typeface="Times New Roman" panose="02020603050405020304" pitchFamily="18" charset="0"/>
            </a:endParaRPr>
          </a:p>
        </p:txBody>
      </p:sp>
      <p:sp>
        <p:nvSpPr>
          <p:cNvPr id="8" name="Arrow: Right 13">
            <a:extLst>
              <a:ext uri="{FF2B5EF4-FFF2-40B4-BE49-F238E27FC236}">
                <a16:creationId xmlns="" xmlns:a16="http://schemas.microsoft.com/office/drawing/2014/main" id="{B887FE70-6DC2-4B38-9466-B4FBE28D872A}"/>
              </a:ext>
            </a:extLst>
          </p:cNvPr>
          <p:cNvSpPr/>
          <p:nvPr/>
        </p:nvSpPr>
        <p:spPr>
          <a:xfrm>
            <a:off x="2875280" y="4165504"/>
            <a:ext cx="4043680" cy="1816101"/>
          </a:xfrm>
          <a:prstGeom prst="rightArrow">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Nửa</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nửa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ngờ</a:t>
            </a:r>
            <a:endParaRPr lang="en-SG" sz="3200" dirty="0">
              <a:latin typeface="Times New Roman" panose="02020603050405020304" pitchFamily="18" charset="0"/>
              <a:cs typeface="Times New Roman" panose="02020603050405020304" pitchFamily="18" charset="0"/>
            </a:endParaRPr>
          </a:p>
        </p:txBody>
      </p:sp>
      <p:sp>
        <p:nvSpPr>
          <p:cNvPr id="9" name="Rectangle: Rounded Corners 14">
            <a:extLst>
              <a:ext uri="{FF2B5EF4-FFF2-40B4-BE49-F238E27FC236}">
                <a16:creationId xmlns="" xmlns:a16="http://schemas.microsoft.com/office/drawing/2014/main" id="{5FAEFDBD-BEDC-4C29-A4DD-A012ABB262DD}"/>
              </a:ext>
            </a:extLst>
          </p:cNvPr>
          <p:cNvSpPr/>
          <p:nvPr/>
        </p:nvSpPr>
        <p:spPr>
          <a:xfrm>
            <a:off x="1046480" y="4457701"/>
            <a:ext cx="2032000" cy="1167065"/>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t>
            </a:r>
            <a:r>
              <a:rPr lang="vi-VN" sz="3200" b="1" dirty="0">
                <a:latin typeface="Times New Roman" panose="02020603050405020304" pitchFamily="18" charset="0"/>
                <a:cs typeface="Times New Roman" panose="02020603050405020304" pitchFamily="18" charset="0"/>
              </a:rPr>
              <a:t>ư</a:t>
            </a:r>
            <a:endParaRPr lang="en-SG" sz="3200" b="1" dirty="0">
              <a:latin typeface="Times New Roman" panose="02020603050405020304" pitchFamily="18" charset="0"/>
              <a:cs typeface="Times New Roman" panose="02020603050405020304" pitchFamily="18" charset="0"/>
            </a:endParaRPr>
          </a:p>
        </p:txBody>
      </p:sp>
      <p:sp>
        <p:nvSpPr>
          <p:cNvPr id="10" name="Right Brace 9">
            <a:extLst>
              <a:ext uri="{FF2B5EF4-FFF2-40B4-BE49-F238E27FC236}">
                <a16:creationId xmlns="" xmlns:a16="http://schemas.microsoft.com/office/drawing/2014/main" id="{370D233C-EECE-4BFE-8AAF-04FA4F81BA90}"/>
              </a:ext>
            </a:extLst>
          </p:cNvPr>
          <p:cNvSpPr/>
          <p:nvPr/>
        </p:nvSpPr>
        <p:spPr>
          <a:xfrm>
            <a:off x="7183120" y="1623060"/>
            <a:ext cx="711200" cy="467614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11" name="Oval 10">
            <a:extLst>
              <a:ext uri="{FF2B5EF4-FFF2-40B4-BE49-F238E27FC236}">
                <a16:creationId xmlns="" xmlns:a16="http://schemas.microsoft.com/office/drawing/2014/main" id="{89EA2B05-F3D7-4E0A-8175-7DB5DD0E59A4}"/>
              </a:ext>
            </a:extLst>
          </p:cNvPr>
          <p:cNvSpPr/>
          <p:nvPr/>
        </p:nvSpPr>
        <p:spPr>
          <a:xfrm>
            <a:off x="8397292" y="2414350"/>
            <a:ext cx="3103828" cy="3082209"/>
          </a:xfrm>
          <a:prstGeom prst="ellipse">
            <a:avLst/>
          </a:prstGeom>
          <a:ln w="3810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SG" sz="3200"/>
          </a:p>
        </p:txBody>
      </p:sp>
      <p:sp>
        <p:nvSpPr>
          <p:cNvPr id="12" name="Rectangle 25">
            <a:extLst>
              <a:ext uri="{FF2B5EF4-FFF2-40B4-BE49-F238E27FC236}">
                <a16:creationId xmlns="" xmlns:a16="http://schemas.microsoft.com/office/drawing/2014/main" id="{FB199F93-424A-41D7-88BD-67554A5C9087}"/>
              </a:ext>
            </a:extLst>
          </p:cNvPr>
          <p:cNvSpPr>
            <a:spLocks noChangeArrowheads="1"/>
          </p:cNvSpPr>
          <p:nvPr/>
        </p:nvSpPr>
        <p:spPr bwMode="auto">
          <a:xfrm>
            <a:off x="8534401" y="2661524"/>
            <a:ext cx="281945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b="1" dirty="0" err="1">
                <a:latin typeface="Times New Roman" panose="02020603050405020304" pitchFamily="18" charset="0"/>
                <a:cs typeface="Times New Roman" panose="02020603050405020304" pitchFamily="18" charset="0"/>
              </a:rPr>
              <a:t>Tâm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trạng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ngạc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nhiên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ngờ</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mơ</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hồ</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trước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tín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hiệu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mùa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thu</a:t>
            </a:r>
            <a:r>
              <a:rPr lang="en-US" altLang="en-US" b="1" dirty="0">
                <a:latin typeface="Times New Roman" panose="02020603050405020304" pitchFamily="18" charset="0"/>
                <a:cs typeface="Times New Roman" panose="02020603050405020304" pitchFamily="18" charset="0"/>
              </a:rPr>
              <a:t>. </a:t>
            </a:r>
            <a:endParaRPr lang="en-US" altLang="en-US" b="1" dirty="0">
              <a:latin typeface="Times New Roman" panose="02020603050405020304" pitchFamily="18" charset="0"/>
            </a:endParaRPr>
          </a:p>
        </p:txBody>
      </p:sp>
      <p:sp>
        <p:nvSpPr>
          <p:cNvPr id="13" name="TextBox 12"/>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II. TÌM HIỂU VĂN BẢN</a:t>
            </a:r>
            <a:endParaRPr lang="en-US" sz="2400" dirty="0"/>
          </a:p>
        </p:txBody>
      </p:sp>
      <p:sp>
        <p:nvSpPr>
          <p:cNvPr id="14" name="TextBox 13"/>
          <p:cNvSpPr txBox="1"/>
          <p:nvPr/>
        </p:nvSpPr>
        <p:spPr>
          <a:xfrm>
            <a:off x="314527" y="672906"/>
            <a:ext cx="2695959"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1. </a:t>
            </a:r>
            <a:r>
              <a:rPr lang="en-US" sz="2400" dirty="0" err="1" smtClean="0"/>
              <a:t>Tín</a:t>
            </a:r>
            <a:r>
              <a:rPr lang="en-US" sz="2400" dirty="0" smtClean="0"/>
              <a:t> </a:t>
            </a:r>
            <a:r>
              <a:rPr lang="en-US" sz="2400" dirty="0" err="1" smtClean="0"/>
              <a:t>hiệu</a:t>
            </a:r>
            <a:r>
              <a:rPr lang="en-US" sz="2400" dirty="0" smtClean="0"/>
              <a:t> sang </a:t>
            </a:r>
            <a:r>
              <a:rPr lang="en-US" sz="2400" dirty="0" err="1" smtClean="0"/>
              <a:t>thu</a:t>
            </a:r>
            <a:endParaRPr lang="en-US" sz="2400"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5839" y="180344"/>
            <a:ext cx="3951080" cy="2188546"/>
          </a:xfrm>
          <a:prstGeom prst="rect">
            <a:avLst/>
          </a:prstGeom>
        </p:spPr>
      </p:pic>
    </p:spTree>
    <p:extLst>
      <p:ext uri="{BB962C8B-B14F-4D97-AF65-F5344CB8AC3E}">
        <p14:creationId xmlns:p14="http://schemas.microsoft.com/office/powerpoint/2010/main" val="101375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1)">
                                      <p:cBhvr>
                                        <p:cTn id="37" dur="2000"/>
                                        <p:tgtEl>
                                          <p:spTgt spid="12"/>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heel(1)">
                                      <p:cBhvr>
                                        <p:cTn id="4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II. TÌM HIỂU VĂN BẢN</a:t>
            </a:r>
            <a:endParaRPr lang="en-US" sz="2400" dirty="0"/>
          </a:p>
        </p:txBody>
      </p:sp>
      <p:sp>
        <p:nvSpPr>
          <p:cNvPr id="5" name="TextBox 4"/>
          <p:cNvSpPr txBox="1"/>
          <p:nvPr/>
        </p:nvSpPr>
        <p:spPr>
          <a:xfrm>
            <a:off x="314527" y="672906"/>
            <a:ext cx="2695959"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1. </a:t>
            </a:r>
            <a:r>
              <a:rPr lang="en-US" sz="2400" dirty="0" err="1" smtClean="0"/>
              <a:t>Tín</a:t>
            </a:r>
            <a:r>
              <a:rPr lang="en-US" sz="2400" dirty="0" smtClean="0"/>
              <a:t> </a:t>
            </a:r>
            <a:r>
              <a:rPr lang="en-US" sz="2400" dirty="0" err="1" smtClean="0"/>
              <a:t>hiệu</a:t>
            </a:r>
            <a:r>
              <a:rPr lang="en-US" sz="2400" dirty="0" smtClean="0"/>
              <a:t> sang </a:t>
            </a:r>
            <a:r>
              <a:rPr lang="en-US" sz="2400" dirty="0" err="1" smtClean="0"/>
              <a:t>thu</a:t>
            </a:r>
            <a:endParaRPr lang="en-US" sz="2400" dirty="0"/>
          </a:p>
        </p:txBody>
      </p:sp>
      <p:sp>
        <p:nvSpPr>
          <p:cNvPr id="6" name="Rectangle: Rounded Corners 3">
            <a:extLst>
              <a:ext uri="{FF2B5EF4-FFF2-40B4-BE49-F238E27FC236}">
                <a16:creationId xmlns="" xmlns:a16="http://schemas.microsoft.com/office/drawing/2014/main" id="{75B5EFFE-A9D4-49D2-9318-17165EAAE564}"/>
              </a:ext>
            </a:extLst>
          </p:cNvPr>
          <p:cNvSpPr/>
          <p:nvPr/>
        </p:nvSpPr>
        <p:spPr>
          <a:xfrm>
            <a:off x="5529943" y="519398"/>
            <a:ext cx="5971177" cy="1240804"/>
          </a:xfrm>
          <a:prstGeom prst="roundRect">
            <a:avLst/>
          </a:prstGeom>
          <a:ln w="38100">
            <a:solidFill>
              <a:schemeClr val="accent4"/>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3000" i="1" dirty="0" err="1">
                <a:solidFill>
                  <a:srgbClr val="00B050"/>
                </a:solidFill>
                <a:latin typeface="Times New Roman" panose="02020603050405020304" pitchFamily="18" charset="0"/>
                <a:cs typeface="Times New Roman" panose="02020603050405020304" pitchFamily="18" charset="0"/>
              </a:rPr>
              <a:t>Bước</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chuyển</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nhẹ</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nhàng</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mơ</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hồ</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của</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thiên</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nhiên</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thời</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điểm</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giao</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mùa</a:t>
            </a:r>
            <a:endParaRPr lang="en-SG" sz="3000" dirty="0"/>
          </a:p>
        </p:txBody>
      </p:sp>
      <p:sp>
        <p:nvSpPr>
          <p:cNvPr id="7" name="Rectangle: Rounded Corners 10">
            <a:extLst>
              <a:ext uri="{FF2B5EF4-FFF2-40B4-BE49-F238E27FC236}">
                <a16:creationId xmlns="" xmlns:a16="http://schemas.microsoft.com/office/drawing/2014/main" id="{939E3EAA-B99B-4202-9C3A-79446593FDA1}"/>
              </a:ext>
            </a:extLst>
          </p:cNvPr>
          <p:cNvSpPr/>
          <p:nvPr/>
        </p:nvSpPr>
        <p:spPr>
          <a:xfrm>
            <a:off x="5550053" y="3027713"/>
            <a:ext cx="5971177" cy="873394"/>
          </a:xfrm>
          <a:prstGeom prst="roundRect">
            <a:avLst/>
          </a:prstGeom>
          <a:ln w="38100">
            <a:solidFill>
              <a:schemeClr val="accent4"/>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30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SG" sz="30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0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30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0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ngỡ</a:t>
            </a:r>
            <a:r>
              <a:rPr lang="en-SG" sz="30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0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ngàng</a:t>
            </a:r>
            <a:r>
              <a:rPr lang="en-SG" sz="30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0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xao</a:t>
            </a:r>
            <a:r>
              <a:rPr lang="en-SG" sz="30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0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xuyến</a:t>
            </a:r>
            <a:endParaRPr lang="en-SG" sz="3000" dirty="0">
              <a:solidFill>
                <a:srgbClr val="FF0000"/>
              </a:solidFill>
            </a:endParaRPr>
          </a:p>
        </p:txBody>
      </p:sp>
      <p:sp>
        <p:nvSpPr>
          <p:cNvPr id="8" name="Rectangle: Rounded Corners 13">
            <a:extLst>
              <a:ext uri="{FF2B5EF4-FFF2-40B4-BE49-F238E27FC236}">
                <a16:creationId xmlns="" xmlns:a16="http://schemas.microsoft.com/office/drawing/2014/main" id="{F24A8905-FE63-4EE6-BD43-27DA564E1181}"/>
              </a:ext>
            </a:extLst>
          </p:cNvPr>
          <p:cNvSpPr/>
          <p:nvPr/>
        </p:nvSpPr>
        <p:spPr>
          <a:xfrm>
            <a:off x="5550053" y="5323840"/>
            <a:ext cx="5971177" cy="1080474"/>
          </a:xfrm>
          <a:prstGeom prst="roundRect">
            <a:avLst/>
          </a:prstGeom>
          <a:ln w="38100">
            <a:solidFill>
              <a:schemeClr val="accent4"/>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3000" i="1" dirty="0" err="1">
                <a:latin typeface="Times New Roman" panose="02020603050405020304" pitchFamily="18" charset="0"/>
                <a:cs typeface="Times New Roman" panose="02020603050405020304" pitchFamily="18" charset="0"/>
              </a:rPr>
              <a:t>Sự</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nhạy</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cảm</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lòng</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yêu</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thiên</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nhiên</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và</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cuộc</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sống</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nơi</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làng</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quê</a:t>
            </a:r>
            <a:endParaRPr lang="en-SG" sz="3000" i="1" dirty="0">
              <a:solidFill>
                <a:schemeClr val="tx1"/>
              </a:solidFill>
            </a:endParaRPr>
          </a:p>
        </p:txBody>
      </p:sp>
      <p:sp>
        <p:nvSpPr>
          <p:cNvPr id="11" name="Rectangle 10"/>
          <p:cNvSpPr/>
          <p:nvPr/>
        </p:nvSpPr>
        <p:spPr>
          <a:xfrm>
            <a:off x="-981075" y="1981210"/>
            <a:ext cx="6096000" cy="1200329"/>
          </a:xfrm>
          <a:prstGeom prst="rect">
            <a:avLst/>
          </a:prstGeom>
        </p:spPr>
        <p:txBody>
          <a:bodyPr>
            <a:spAutoFit/>
          </a:bodyPr>
          <a:lstStyle/>
          <a:p>
            <a:pPr algn="ctr"/>
            <a:r>
              <a:rPr lang="vi-VN" dirty="0" smtClean="0">
                <a:solidFill>
                  <a:schemeClr val="bg1"/>
                </a:solidFill>
              </a:rPr>
              <a:t>" </a:t>
            </a:r>
            <a:r>
              <a:rPr lang="vi-VN" b="1" i="1" dirty="0" smtClean="0">
                <a:solidFill>
                  <a:schemeClr val="bg1"/>
                </a:solidFill>
              </a:rPr>
              <a:t>Bỗng nhận ra hương ổi</a:t>
            </a:r>
            <a:endParaRPr lang="en-US" b="1" i="1" dirty="0" smtClean="0">
              <a:solidFill>
                <a:schemeClr val="bg1"/>
              </a:solidFill>
            </a:endParaRPr>
          </a:p>
          <a:p>
            <a:pPr algn="ctr"/>
            <a:r>
              <a:rPr lang="vi-VN" b="1" i="1" dirty="0" smtClean="0">
                <a:solidFill>
                  <a:schemeClr val="bg1"/>
                </a:solidFill>
              </a:rPr>
              <a:t> Phả vào trong gió se</a:t>
            </a:r>
            <a:endParaRPr lang="en-US" b="1" i="1" dirty="0" smtClean="0">
              <a:solidFill>
                <a:schemeClr val="bg1"/>
              </a:solidFill>
            </a:endParaRPr>
          </a:p>
          <a:p>
            <a:pPr algn="ctr"/>
            <a:r>
              <a:rPr lang="vi-VN" b="1" i="1" dirty="0" smtClean="0">
                <a:solidFill>
                  <a:schemeClr val="bg1"/>
                </a:solidFill>
              </a:rPr>
              <a:t>     </a:t>
            </a:r>
            <a:r>
              <a:rPr lang="en-US" b="1" i="1" dirty="0" smtClean="0">
                <a:solidFill>
                  <a:schemeClr val="bg1"/>
                </a:solidFill>
              </a:rPr>
              <a:t>           </a:t>
            </a:r>
            <a:r>
              <a:rPr lang="vi-VN" b="1" i="1" dirty="0" smtClean="0">
                <a:solidFill>
                  <a:schemeClr val="bg1"/>
                </a:solidFill>
              </a:rPr>
              <a:t>Sương chùng chình qua ngõ</a:t>
            </a:r>
            <a:endParaRPr lang="en-US" b="1" i="1" dirty="0" smtClean="0">
              <a:solidFill>
                <a:schemeClr val="bg1"/>
              </a:solidFill>
            </a:endParaRPr>
          </a:p>
          <a:p>
            <a:pPr algn="ctr"/>
            <a:r>
              <a:rPr lang="vi-VN" b="1" i="1" dirty="0" smtClean="0">
                <a:solidFill>
                  <a:schemeClr val="bg1"/>
                </a:solidFill>
              </a:rPr>
              <a:t>Hình như thu đã về</a:t>
            </a:r>
            <a:r>
              <a:rPr lang="vi-VN" dirty="0" smtClean="0">
                <a:solidFill>
                  <a:schemeClr val="bg1"/>
                </a:solidFill>
              </a:rPr>
              <a:t>"</a:t>
            </a:r>
            <a:endParaRPr lang="en-US" dirty="0">
              <a:solidFill>
                <a:schemeClr val="bg1"/>
              </a:solidFill>
            </a:endParaRPr>
          </a:p>
        </p:txBody>
      </p:sp>
      <p:pic>
        <p:nvPicPr>
          <p:cNvPr id="12" name="Picture 4" descr="HÃ¬nh áº£nh cÃ³ liÃªn quan">
            <a:extLst>
              <a:ext uri="{FF2B5EF4-FFF2-40B4-BE49-F238E27FC236}">
                <a16:creationId xmlns:a16="http://schemas.microsoft.com/office/drawing/2014/main" xmlns="" id="{6795397F-5A28-46C6-8ECC-9252189F8EF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5443" y="3330330"/>
            <a:ext cx="1280645" cy="12803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3" name="Picture 2" descr="Káº¿t quáº£ hÃ¬nh áº£nh cho giÃ³ gif">
            <a:extLst>
              <a:ext uri="{FF2B5EF4-FFF2-40B4-BE49-F238E27FC236}">
                <a16:creationId xmlns:a16="http://schemas.microsoft.com/office/drawing/2014/main" xmlns="" id="{53F65AFB-B10B-4C6F-BD98-D4BB0695222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54455" y="4142202"/>
            <a:ext cx="1259268" cy="12578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4" name="Picture 4" descr="Káº¿t quáº£ hÃ¬nh áº£nh cho sÆ°Æ¡ng gif">
            <a:extLst>
              <a:ext uri="{FF2B5EF4-FFF2-40B4-BE49-F238E27FC236}">
                <a16:creationId xmlns:a16="http://schemas.microsoft.com/office/drawing/2014/main" xmlns="" id="{AD14FC7B-3F9D-419B-BDBE-6010B76AC6A8}"/>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1840" y="4771117"/>
            <a:ext cx="1236812" cy="1266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cxnSp>
        <p:nvCxnSpPr>
          <p:cNvPr id="16" name="Straight Connector 15"/>
          <p:cNvCxnSpPr/>
          <p:nvPr/>
        </p:nvCxnSpPr>
        <p:spPr>
          <a:xfrm>
            <a:off x="5114925" y="83745"/>
            <a:ext cx="0" cy="673139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xmlns="" id="{46A88D6A-3CCD-4AD5-8CA3-F52023D5C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81271">
            <a:off x="7861301" y="1799135"/>
            <a:ext cx="1264920" cy="1264920"/>
          </a:xfrm>
          <a:prstGeom prst="rect">
            <a:avLst/>
          </a:prstGeom>
        </p:spPr>
      </p:pic>
      <p:pic>
        <p:nvPicPr>
          <p:cNvPr id="18" name="Picture 17">
            <a:extLst>
              <a:ext uri="{FF2B5EF4-FFF2-40B4-BE49-F238E27FC236}">
                <a16:creationId xmlns:a16="http://schemas.microsoft.com/office/drawing/2014/main" xmlns="" id="{46A88D6A-3CCD-4AD5-8CA3-F52023D5C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81271">
            <a:off x="7837761" y="4096179"/>
            <a:ext cx="1264920" cy="1264920"/>
          </a:xfrm>
          <a:prstGeom prst="rect">
            <a:avLst/>
          </a:prstGeom>
        </p:spPr>
      </p:pic>
    </p:spTree>
    <p:extLst>
      <p:ext uri="{BB962C8B-B14F-4D97-AF65-F5344CB8AC3E}">
        <p14:creationId xmlns:p14="http://schemas.microsoft.com/office/powerpoint/2010/main" val="373126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II. TÌM HIỂU VĂN BẢN</a:t>
            </a:r>
            <a:endParaRPr lang="en-US" sz="2400" dirty="0"/>
          </a:p>
        </p:txBody>
      </p:sp>
      <p:sp>
        <p:nvSpPr>
          <p:cNvPr id="5" name="TextBox 4"/>
          <p:cNvSpPr txBox="1"/>
          <p:nvPr/>
        </p:nvSpPr>
        <p:spPr>
          <a:xfrm>
            <a:off x="314527" y="672906"/>
            <a:ext cx="2695959"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1. </a:t>
            </a:r>
            <a:r>
              <a:rPr lang="en-US" sz="2400" dirty="0" err="1" smtClean="0"/>
              <a:t>Tín</a:t>
            </a:r>
            <a:r>
              <a:rPr lang="en-US" sz="2400" dirty="0" smtClean="0"/>
              <a:t> </a:t>
            </a:r>
            <a:r>
              <a:rPr lang="en-US" sz="2400" dirty="0" err="1" smtClean="0"/>
              <a:t>hiệu</a:t>
            </a:r>
            <a:r>
              <a:rPr lang="en-US" sz="2400" dirty="0" smtClean="0"/>
              <a:t> sang </a:t>
            </a:r>
            <a:r>
              <a:rPr lang="en-US" sz="2400" dirty="0" err="1" smtClean="0"/>
              <a:t>thu</a:t>
            </a:r>
            <a:endParaRPr lang="en-US" sz="2400" dirty="0"/>
          </a:p>
        </p:txBody>
      </p:sp>
      <p:pic>
        <p:nvPicPr>
          <p:cNvPr id="6" name="Picture 2" descr="Káº¿t quáº£ hÃ¬nh áº£nh cho sÆ°Æ¡ng qua ngÃµ">
            <a:extLst>
              <a:ext uri="{FF2B5EF4-FFF2-40B4-BE49-F238E27FC236}">
                <a16:creationId xmlns:a16="http://schemas.microsoft.com/office/drawing/2014/main" xmlns="" id="{2BC1653D-C495-447D-9FEF-29D82AA9B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219203"/>
            <a:ext cx="10929938" cy="567889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2">
            <a:extLst>
              <a:ext uri="{FF2B5EF4-FFF2-40B4-BE49-F238E27FC236}">
                <a16:creationId xmlns:a16="http://schemas.microsoft.com/office/drawing/2014/main" xmlns="" id="{A4DBCB07-6CE9-4D06-A4B6-9C32D0731A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52223" y="25730"/>
            <a:ext cx="4419596" cy="9244943"/>
          </a:xfrm>
          <a:prstGeom prst="rect">
            <a:avLst/>
          </a:prstGeom>
        </p:spPr>
      </p:pic>
      <p:sp>
        <p:nvSpPr>
          <p:cNvPr id="8" name="TextBox 7">
            <a:extLst>
              <a:ext uri="{FF2B5EF4-FFF2-40B4-BE49-F238E27FC236}">
                <a16:creationId xmlns:a16="http://schemas.microsoft.com/office/drawing/2014/main" xmlns="" id="{B3F8B91B-3846-4B1F-840F-3B52D258AAB6}"/>
              </a:ext>
            </a:extLst>
          </p:cNvPr>
          <p:cNvSpPr txBox="1"/>
          <p:nvPr/>
        </p:nvSpPr>
        <p:spPr>
          <a:xfrm flipH="1">
            <a:off x="3891047" y="3279620"/>
            <a:ext cx="6556137" cy="3046988"/>
          </a:xfrm>
          <a:prstGeom prst="rect">
            <a:avLst/>
          </a:prstGeom>
          <a:noFill/>
        </p:spPr>
        <p:txBody>
          <a:bodyPr wrap="square" rtlCol="0">
            <a:spAutoFit/>
          </a:bodyPr>
          <a:lstStyle/>
          <a:p>
            <a:r>
              <a:rPr lang="en-SG" sz="4000" dirty="0" err="1">
                <a:latin typeface="Times New Roman" panose="02020603050405020304" pitchFamily="18" charset="0"/>
                <a:cs typeface="Times New Roman" panose="02020603050405020304" pitchFamily="18" charset="0"/>
              </a:rPr>
              <a:t>Đi</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suốt</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cả</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ngày</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thu</a:t>
            </a:r>
            <a:endParaRPr lang="en-SG" sz="4000" dirty="0">
              <a:latin typeface="Times New Roman" panose="02020603050405020304" pitchFamily="18" charset="0"/>
              <a:cs typeface="Times New Roman" panose="02020603050405020304" pitchFamily="18" charset="0"/>
            </a:endParaRPr>
          </a:p>
          <a:p>
            <a:r>
              <a:rPr lang="en-SG" sz="4000" dirty="0" err="1">
                <a:latin typeface="Times New Roman" panose="02020603050405020304" pitchFamily="18" charset="0"/>
                <a:cs typeface="Times New Roman" panose="02020603050405020304" pitchFamily="18" charset="0"/>
              </a:rPr>
              <a:t>Vẫn</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ch</a:t>
            </a:r>
            <a:r>
              <a:rPr lang="vi-VN" sz="4000" dirty="0">
                <a:latin typeface="Times New Roman" panose="02020603050405020304" pitchFamily="18" charset="0"/>
                <a:cs typeface="Times New Roman" panose="02020603050405020304" pitchFamily="18" charset="0"/>
              </a:rPr>
              <a:t>ư</a:t>
            </a:r>
            <a:r>
              <a:rPr lang="en-SG" sz="4000" dirty="0">
                <a:latin typeface="Times New Roman" panose="02020603050405020304" pitchFamily="18" charset="0"/>
                <a:cs typeface="Times New Roman" panose="02020603050405020304" pitchFamily="18" charset="0"/>
              </a:rPr>
              <a:t>a </a:t>
            </a:r>
            <a:r>
              <a:rPr lang="en-SG" sz="4000" dirty="0" err="1">
                <a:latin typeface="Times New Roman" panose="02020603050405020304" pitchFamily="18" charset="0"/>
                <a:cs typeface="Times New Roman" panose="02020603050405020304" pitchFamily="18" charset="0"/>
              </a:rPr>
              <a:t>về</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tới</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ngõ</a:t>
            </a:r>
            <a:endParaRPr lang="en-SG" sz="4000" dirty="0">
              <a:latin typeface="Times New Roman" panose="02020603050405020304" pitchFamily="18" charset="0"/>
              <a:cs typeface="Times New Roman" panose="02020603050405020304" pitchFamily="18" charset="0"/>
            </a:endParaRPr>
          </a:p>
          <a:p>
            <a:r>
              <a:rPr lang="en-SG" sz="4000" dirty="0" err="1">
                <a:latin typeface="Times New Roman" panose="02020603050405020304" pitchFamily="18" charset="0"/>
                <a:cs typeface="Times New Roman" panose="02020603050405020304" pitchFamily="18" charset="0"/>
              </a:rPr>
              <a:t>Dùng</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dằng</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hoa</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quan</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họ</a:t>
            </a:r>
            <a:endParaRPr lang="en-SG" sz="4000" dirty="0">
              <a:latin typeface="Times New Roman" panose="02020603050405020304" pitchFamily="18" charset="0"/>
              <a:cs typeface="Times New Roman" panose="02020603050405020304" pitchFamily="18" charset="0"/>
            </a:endParaRPr>
          </a:p>
          <a:p>
            <a:r>
              <a:rPr lang="en-SG" sz="4000" dirty="0" err="1">
                <a:latin typeface="Times New Roman" panose="02020603050405020304" pitchFamily="18" charset="0"/>
                <a:cs typeface="Times New Roman" panose="02020603050405020304" pitchFamily="18" charset="0"/>
              </a:rPr>
              <a:t>Nở</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tím</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bên</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sông</a:t>
            </a:r>
            <a:r>
              <a:rPr lang="en-SG" sz="4000" dirty="0">
                <a:latin typeface="Times New Roman" panose="02020603050405020304" pitchFamily="18" charset="0"/>
                <a:cs typeface="Times New Roman" panose="02020603050405020304" pitchFamily="18" charset="0"/>
              </a:rPr>
              <a:t> Th</a:t>
            </a:r>
            <a:r>
              <a:rPr lang="vi-VN" sz="4000" dirty="0">
                <a:latin typeface="Times New Roman" panose="02020603050405020304" pitchFamily="18" charset="0"/>
                <a:cs typeface="Times New Roman" panose="02020603050405020304" pitchFamily="18" charset="0"/>
              </a:rPr>
              <a:t>ư</a:t>
            </a:r>
            <a:r>
              <a:rPr lang="en-SG" sz="4000" dirty="0" err="1">
                <a:latin typeface="Times New Roman" panose="02020603050405020304" pitchFamily="18" charset="0"/>
                <a:cs typeface="Times New Roman" panose="02020603050405020304" pitchFamily="18" charset="0"/>
              </a:rPr>
              <a:t>ơng</a:t>
            </a:r>
            <a:endParaRPr lang="en-SG" sz="4000" dirty="0">
              <a:latin typeface="Times New Roman" panose="02020603050405020304" pitchFamily="18" charset="0"/>
              <a:cs typeface="Times New Roman" panose="02020603050405020304" pitchFamily="18" charset="0"/>
            </a:endParaRPr>
          </a:p>
          <a:p>
            <a:pPr algn="r"/>
            <a:r>
              <a:rPr lang="en-SG" sz="3200" dirty="0">
                <a:solidFill>
                  <a:srgbClr val="FF0000"/>
                </a:solidFill>
                <a:latin typeface="Times New Roman" panose="02020603050405020304" pitchFamily="18" charset="0"/>
                <a:cs typeface="Times New Roman" panose="02020603050405020304" pitchFamily="18" charset="0"/>
              </a:rPr>
              <a:t>(</a:t>
            </a:r>
            <a:r>
              <a:rPr lang="en-SG" sz="3200" i="1" dirty="0" err="1">
                <a:solidFill>
                  <a:srgbClr val="FF0000"/>
                </a:solidFill>
                <a:latin typeface="Times New Roman" panose="02020603050405020304" pitchFamily="18" charset="0"/>
                <a:cs typeface="Times New Roman" panose="02020603050405020304" pitchFamily="18" charset="0"/>
              </a:rPr>
              <a:t>Chiều</a:t>
            </a:r>
            <a:r>
              <a:rPr lang="en-SG" sz="3200" i="1" dirty="0">
                <a:solidFill>
                  <a:srgbClr val="FF0000"/>
                </a:solidFill>
                <a:latin typeface="Times New Roman" panose="02020603050405020304" pitchFamily="18" charset="0"/>
                <a:cs typeface="Times New Roman" panose="02020603050405020304" pitchFamily="18" charset="0"/>
              </a:rPr>
              <a:t> </a:t>
            </a:r>
            <a:r>
              <a:rPr lang="en-SG" sz="3200" i="1" dirty="0" err="1">
                <a:solidFill>
                  <a:srgbClr val="FF0000"/>
                </a:solidFill>
                <a:latin typeface="Times New Roman" panose="02020603050405020304" pitchFamily="18" charset="0"/>
                <a:cs typeface="Times New Roman" panose="02020603050405020304" pitchFamily="18" charset="0"/>
              </a:rPr>
              <a:t>sông</a:t>
            </a:r>
            <a:r>
              <a:rPr lang="en-SG" sz="3200" i="1" dirty="0">
                <a:solidFill>
                  <a:srgbClr val="FF0000"/>
                </a:solidFill>
                <a:latin typeface="Times New Roman" panose="02020603050405020304" pitchFamily="18" charset="0"/>
                <a:cs typeface="Times New Roman" panose="02020603050405020304" pitchFamily="18" charset="0"/>
              </a:rPr>
              <a:t> Th</a:t>
            </a:r>
            <a:r>
              <a:rPr lang="vi-VN" sz="3200" i="1" dirty="0">
                <a:solidFill>
                  <a:srgbClr val="FF0000"/>
                </a:solidFill>
                <a:latin typeface="Times New Roman" panose="02020603050405020304" pitchFamily="18" charset="0"/>
                <a:cs typeface="Times New Roman" panose="02020603050405020304" pitchFamily="18" charset="0"/>
              </a:rPr>
              <a:t>ư</a:t>
            </a:r>
            <a:r>
              <a:rPr lang="en-SG" sz="3200" i="1" dirty="0" err="1">
                <a:solidFill>
                  <a:srgbClr val="FF0000"/>
                </a:solidFill>
                <a:latin typeface="Times New Roman" panose="02020603050405020304" pitchFamily="18" charset="0"/>
                <a:cs typeface="Times New Roman" panose="02020603050405020304" pitchFamily="18" charset="0"/>
              </a:rPr>
              <a:t>ơng</a:t>
            </a:r>
            <a:r>
              <a:rPr lang="en-SG" sz="3200" i="1" dirty="0">
                <a:solidFill>
                  <a:srgbClr val="FF0000"/>
                </a:solidFill>
                <a:latin typeface="Times New Roman" panose="02020603050405020304" pitchFamily="18" charset="0"/>
                <a:cs typeface="Times New Roman" panose="02020603050405020304" pitchFamily="18" charset="0"/>
              </a:rPr>
              <a:t> </a:t>
            </a:r>
            <a:r>
              <a:rPr lang="en-SG" sz="3200" dirty="0">
                <a:solidFill>
                  <a:srgbClr val="FF0000"/>
                </a:solidFill>
                <a:latin typeface="Times New Roman" panose="02020603050405020304" pitchFamily="18" charset="0"/>
                <a:cs typeface="Times New Roman" panose="02020603050405020304" pitchFamily="18" charset="0"/>
              </a:rPr>
              <a:t>_ </a:t>
            </a:r>
            <a:r>
              <a:rPr lang="en-SG" sz="3200" dirty="0" err="1">
                <a:solidFill>
                  <a:srgbClr val="FF0000"/>
                </a:solidFill>
                <a:latin typeface="Times New Roman" panose="02020603050405020304" pitchFamily="18" charset="0"/>
                <a:cs typeface="Times New Roman" panose="02020603050405020304" pitchFamily="18" charset="0"/>
              </a:rPr>
              <a:t>Hữu</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Thỉnh</a:t>
            </a:r>
            <a:r>
              <a:rPr lang="en-SG"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430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II. TÌM HIỂU VĂN BẢN</a:t>
            </a:r>
            <a:endParaRPr lang="en-US" sz="2400" dirty="0"/>
          </a:p>
        </p:txBody>
      </p:sp>
      <p:sp>
        <p:nvSpPr>
          <p:cNvPr id="5" name="TextBox 4"/>
          <p:cNvSpPr txBox="1"/>
          <p:nvPr/>
        </p:nvSpPr>
        <p:spPr>
          <a:xfrm>
            <a:off x="314527" y="672906"/>
            <a:ext cx="4843261"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2. </a:t>
            </a:r>
            <a:r>
              <a:rPr lang="en-US" sz="2400" dirty="0" err="1" smtClean="0"/>
              <a:t>Bức</a:t>
            </a:r>
            <a:r>
              <a:rPr lang="en-US" sz="2400" dirty="0" smtClean="0"/>
              <a:t> </a:t>
            </a:r>
            <a:r>
              <a:rPr lang="en-US" sz="2400" dirty="0" err="1" smtClean="0"/>
              <a:t>tranh</a:t>
            </a:r>
            <a:r>
              <a:rPr lang="en-US" sz="2400" dirty="0" smtClean="0"/>
              <a:t> </a:t>
            </a:r>
            <a:r>
              <a:rPr lang="en-US" sz="2400" dirty="0" err="1" smtClean="0"/>
              <a:t>thiên</a:t>
            </a:r>
            <a:r>
              <a:rPr lang="en-US" sz="2400" dirty="0" smtClean="0"/>
              <a:t> </a:t>
            </a:r>
            <a:r>
              <a:rPr lang="en-US" sz="2400" dirty="0" err="1" smtClean="0"/>
              <a:t>nhiên</a:t>
            </a:r>
            <a:r>
              <a:rPr lang="en-US" sz="2400" dirty="0" smtClean="0"/>
              <a:t> </a:t>
            </a:r>
            <a:r>
              <a:rPr lang="en-US" sz="2400" dirty="0" err="1" smtClean="0"/>
              <a:t>lúc</a:t>
            </a:r>
            <a:r>
              <a:rPr lang="en-US" sz="2400" dirty="0" smtClean="0"/>
              <a:t> sang </a:t>
            </a:r>
            <a:r>
              <a:rPr lang="en-US" sz="2400" dirty="0" err="1" smtClean="0"/>
              <a:t>thu</a:t>
            </a:r>
            <a:endParaRPr lang="en-US" sz="2400" dirty="0"/>
          </a:p>
        </p:txBody>
      </p:sp>
      <p:sp>
        <p:nvSpPr>
          <p:cNvPr id="6" name="Rectangle 5"/>
          <p:cNvSpPr/>
          <p:nvPr/>
        </p:nvSpPr>
        <p:spPr>
          <a:xfrm>
            <a:off x="481079" y="1219203"/>
            <a:ext cx="10745274" cy="1631216"/>
          </a:xfrm>
          <a:prstGeom prst="rect">
            <a:avLst/>
          </a:prstGeom>
        </p:spPr>
        <p:txBody>
          <a:bodyPr wrap="square">
            <a:spAutoFit/>
          </a:bodyPr>
          <a:lstStyle/>
          <a:p>
            <a:r>
              <a:rPr lang="vi-VN" sz="2000" b="1" i="1" dirty="0">
                <a:solidFill>
                  <a:schemeClr val="bg1"/>
                </a:solidFill>
              </a:rPr>
              <a:t>a) Quang cảnh thiên nhiên được tái hiện chân thực và sống động qua việc lựa chọn những hình ảnh đặc trưng:</a:t>
            </a:r>
            <a:endParaRPr lang="en-US" sz="2000" dirty="0">
              <a:solidFill>
                <a:schemeClr val="bg1"/>
              </a:solidFill>
            </a:endParaRPr>
          </a:p>
          <a:p>
            <a:pPr algn="ctr"/>
            <a:r>
              <a:rPr lang="vi-VN" sz="2000" dirty="0">
                <a:solidFill>
                  <a:schemeClr val="bg1"/>
                </a:solidFill>
              </a:rPr>
              <a:t> </a:t>
            </a:r>
            <a:endParaRPr lang="en-US" sz="2000" dirty="0" smtClean="0">
              <a:solidFill>
                <a:schemeClr val="bg1"/>
              </a:solidFill>
            </a:endParaRPr>
          </a:p>
          <a:p>
            <a:pPr algn="ctr"/>
            <a:r>
              <a:rPr lang="vi-VN" sz="2000" dirty="0" smtClean="0">
                <a:solidFill>
                  <a:schemeClr val="bg1"/>
                </a:solidFill>
              </a:rPr>
              <a:t>  </a:t>
            </a:r>
            <a:r>
              <a:rPr lang="en-US" sz="2000" dirty="0" smtClean="0">
                <a:solidFill>
                  <a:schemeClr val="bg1"/>
                </a:solidFill>
              </a:rPr>
              <a:t>             </a:t>
            </a:r>
            <a:r>
              <a:rPr lang="vi-VN" sz="2000" dirty="0" smtClean="0">
                <a:solidFill>
                  <a:schemeClr val="bg1"/>
                </a:solidFill>
              </a:rPr>
              <a:t>" </a:t>
            </a:r>
            <a:r>
              <a:rPr lang="vi-VN" sz="2000" b="1" i="1" dirty="0" smtClean="0">
                <a:solidFill>
                  <a:schemeClr val="bg1"/>
                </a:solidFill>
              </a:rPr>
              <a:t>Sông được lúc dềnh dàng </a:t>
            </a:r>
            <a:endParaRPr lang="en-US" sz="2000" b="1" i="1" dirty="0" smtClean="0">
              <a:solidFill>
                <a:schemeClr val="bg1"/>
              </a:solidFill>
            </a:endParaRPr>
          </a:p>
          <a:p>
            <a:pPr algn="ctr"/>
            <a:r>
              <a:rPr lang="vi-VN" sz="2000" b="1" i="1" dirty="0" smtClean="0">
                <a:solidFill>
                  <a:schemeClr val="bg1"/>
                </a:solidFill>
              </a:rPr>
              <a:t>    Chim bắt đầu vội vã</a:t>
            </a:r>
            <a:r>
              <a:rPr lang="vi-VN" sz="2000" dirty="0" smtClean="0">
                <a:solidFill>
                  <a:schemeClr val="bg1"/>
                </a:solidFill>
              </a:rPr>
              <a:t>"</a:t>
            </a:r>
            <a:endParaRPr lang="en-US" sz="2000" dirty="0">
              <a:solidFill>
                <a:schemeClr val="bg1"/>
              </a:solidFill>
            </a:endParaRPr>
          </a:p>
        </p:txBody>
      </p:sp>
      <p:pic>
        <p:nvPicPr>
          <p:cNvPr id="13" name="Picture 2" descr="Káº¿t quáº£ hÃ¬nh áº£nh cho mÃ¢y trÃ´i gif">
            <a:extLst>
              <a:ext uri="{FF2B5EF4-FFF2-40B4-BE49-F238E27FC236}">
                <a16:creationId xmlns:a16="http://schemas.microsoft.com/office/drawing/2014/main" xmlns="" id="{39008FE9-E8A5-4CB5-9A0A-917E893C887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78393" y="2935052"/>
            <a:ext cx="3281826" cy="2022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4" name="Picture 6" descr="Káº¿t quáº£ hÃ¬nh áº£nh cho chim bay gif">
            <a:extLst>
              <a:ext uri="{FF2B5EF4-FFF2-40B4-BE49-F238E27FC236}">
                <a16:creationId xmlns:a16="http://schemas.microsoft.com/office/drawing/2014/main" xmlns="" id="{368712CA-505F-4CD9-8CEA-600B4CCBCFB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05872" y="2938188"/>
            <a:ext cx="3295687" cy="20191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5" name="Picture 8" descr="Káº¿t quáº£ hÃ¬nh áº£nh cho sÃ´ng dá»nh dang gif">
            <a:extLst>
              <a:ext uri="{FF2B5EF4-FFF2-40B4-BE49-F238E27FC236}">
                <a16:creationId xmlns:a16="http://schemas.microsoft.com/office/drawing/2014/main" xmlns="" id="{F18BF134-0538-4C5B-9777-F25950B672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1079" y="2903177"/>
            <a:ext cx="3247959" cy="20541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EC44C788-CD02-4137-8D85-E9F5826212AB}"/>
              </a:ext>
            </a:extLst>
          </p:cNvPr>
          <p:cNvSpPr txBox="1"/>
          <p:nvPr/>
        </p:nvSpPr>
        <p:spPr>
          <a:xfrm>
            <a:off x="8643836" y="1809384"/>
            <a:ext cx="3149319" cy="923330"/>
          </a:xfrm>
          <a:prstGeom prst="rect">
            <a:avLst/>
          </a:prstGeom>
          <a:noFill/>
        </p:spPr>
        <p:txBody>
          <a:bodyPr wrap="square" rtlCol="0">
            <a:spAutoFit/>
          </a:bodyPr>
          <a:lstStyle/>
          <a:p>
            <a:r>
              <a:rPr lang="en-SG"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Cảnh</a:t>
            </a:r>
            <a:r>
              <a:rPr lang="en-SG"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 </a:t>
            </a:r>
            <a:r>
              <a:rPr lang="en-SG"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vật</a:t>
            </a:r>
            <a:endParaRPr lang="en-SG"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CF0C48B5-CC47-4281-B783-3B1483D45C3D}"/>
              </a:ext>
            </a:extLst>
          </p:cNvPr>
          <p:cNvSpPr txBox="1"/>
          <p:nvPr/>
        </p:nvSpPr>
        <p:spPr>
          <a:xfrm>
            <a:off x="1214438" y="5527417"/>
            <a:ext cx="10429875" cy="1077218"/>
          </a:xfrm>
          <a:prstGeom prst="rect">
            <a:avLst/>
          </a:prstGeom>
          <a:solidFill>
            <a:schemeClr val="bg1"/>
          </a:solidFill>
        </p:spPr>
        <p:txBody>
          <a:bodyPr wrap="square" rtlCol="0">
            <a:spAutoFit/>
          </a:bodyPr>
          <a:lstStyle/>
          <a:p>
            <a:pPr algn="ctr"/>
            <a:r>
              <a:rPr lang="en-SG" sz="3200" b="1" dirty="0" err="1">
                <a:solidFill>
                  <a:schemeClr val="accent4"/>
                </a:solidFill>
                <a:latin typeface="Times New Roman" panose="02020603050405020304" pitchFamily="18" charset="0"/>
                <a:cs typeface="Times New Roman" panose="02020603050405020304" pitchFamily="18" charset="0"/>
              </a:rPr>
              <a:t>Không</a:t>
            </a:r>
            <a:r>
              <a:rPr lang="en-SG" sz="3200" b="1" dirty="0">
                <a:solidFill>
                  <a:schemeClr val="accent4"/>
                </a:solidFill>
                <a:latin typeface="Times New Roman" panose="02020603050405020304" pitchFamily="18" charset="0"/>
                <a:cs typeface="Times New Roman" panose="02020603050405020304" pitchFamily="18" charset="0"/>
              </a:rPr>
              <a:t> </a:t>
            </a:r>
            <a:r>
              <a:rPr lang="en-SG" sz="3200" b="1" dirty="0" err="1">
                <a:solidFill>
                  <a:schemeClr val="accent4"/>
                </a:solidFill>
                <a:latin typeface="Times New Roman" panose="02020603050405020304" pitchFamily="18" charset="0"/>
                <a:cs typeface="Times New Roman" panose="02020603050405020304" pitchFamily="18" charset="0"/>
              </a:rPr>
              <a:t>gian</a:t>
            </a:r>
            <a:r>
              <a:rPr lang="en-SG" sz="3200" b="1" dirty="0">
                <a:solidFill>
                  <a:schemeClr val="accent4"/>
                </a:solidFill>
                <a:latin typeface="Times New Roman" panose="02020603050405020304" pitchFamily="18" charset="0"/>
                <a:cs typeface="Times New Roman" panose="02020603050405020304" pitchFamily="18" charset="0"/>
              </a:rPr>
              <a:t> </a:t>
            </a:r>
            <a:r>
              <a:rPr lang="en-SG" sz="3200" b="1" dirty="0" err="1">
                <a:solidFill>
                  <a:schemeClr val="accent4"/>
                </a:solidFill>
                <a:latin typeface="Times New Roman" panose="02020603050405020304" pitchFamily="18" charset="0"/>
                <a:cs typeface="Times New Roman" panose="02020603050405020304" pitchFamily="18" charset="0"/>
              </a:rPr>
              <a:t>rộng</a:t>
            </a:r>
            <a:r>
              <a:rPr lang="en-SG" sz="3200" b="1" dirty="0">
                <a:solidFill>
                  <a:schemeClr val="accent4"/>
                </a:solidFill>
                <a:latin typeface="Times New Roman" panose="02020603050405020304" pitchFamily="18" charset="0"/>
                <a:cs typeface="Times New Roman" panose="02020603050405020304" pitchFamily="18" charset="0"/>
              </a:rPr>
              <a:t> </a:t>
            </a:r>
            <a:r>
              <a:rPr lang="en-SG" sz="3200" b="1" dirty="0" err="1">
                <a:solidFill>
                  <a:schemeClr val="accent4"/>
                </a:solidFill>
                <a:latin typeface="Times New Roman" panose="02020603050405020304" pitchFamily="18" charset="0"/>
                <a:cs typeface="Times New Roman" panose="02020603050405020304" pitchFamily="18" charset="0"/>
              </a:rPr>
              <a:t>mở</a:t>
            </a:r>
            <a:r>
              <a:rPr lang="en-SG" sz="3200" b="1" dirty="0">
                <a:solidFill>
                  <a:schemeClr val="accent4"/>
                </a:solidFill>
                <a:latin typeface="Times New Roman" panose="02020603050405020304" pitchFamily="18" charset="0"/>
                <a:cs typeface="Times New Roman" panose="02020603050405020304" pitchFamily="18" charset="0"/>
              </a:rPr>
              <a:t>, </a:t>
            </a:r>
            <a:r>
              <a:rPr lang="en-SG" sz="3200" b="1" dirty="0" err="1">
                <a:solidFill>
                  <a:schemeClr val="accent4"/>
                </a:solidFill>
                <a:latin typeface="Times New Roman" panose="02020603050405020304" pitchFamily="18" charset="0"/>
                <a:cs typeface="Times New Roman" panose="02020603050405020304" pitchFamily="18" charset="0"/>
              </a:rPr>
              <a:t>có</a:t>
            </a:r>
            <a:r>
              <a:rPr lang="en-SG" sz="3200" b="1" dirty="0">
                <a:solidFill>
                  <a:schemeClr val="accent4"/>
                </a:solidFill>
                <a:latin typeface="Times New Roman" panose="02020603050405020304" pitchFamily="18" charset="0"/>
                <a:cs typeface="Times New Roman" panose="02020603050405020304" pitchFamily="18" charset="0"/>
              </a:rPr>
              <a:t> </a:t>
            </a:r>
            <a:r>
              <a:rPr lang="en-SG" sz="3200" b="1" dirty="0" err="1">
                <a:solidFill>
                  <a:schemeClr val="accent4"/>
                </a:solidFill>
                <a:latin typeface="Times New Roman" panose="02020603050405020304" pitchFamily="18" charset="0"/>
                <a:cs typeface="Times New Roman" panose="02020603050405020304" pitchFamily="18" charset="0"/>
              </a:rPr>
              <a:t>tầng</a:t>
            </a:r>
            <a:r>
              <a:rPr lang="en-SG" sz="3200" b="1" dirty="0">
                <a:solidFill>
                  <a:schemeClr val="accent4"/>
                </a:solidFill>
                <a:latin typeface="Times New Roman" panose="02020603050405020304" pitchFamily="18" charset="0"/>
                <a:cs typeface="Times New Roman" panose="02020603050405020304" pitchFamily="18" charset="0"/>
              </a:rPr>
              <a:t> </a:t>
            </a:r>
            <a:r>
              <a:rPr lang="en-SG" sz="3200" b="1" dirty="0" err="1">
                <a:solidFill>
                  <a:schemeClr val="accent4"/>
                </a:solidFill>
                <a:latin typeface="Times New Roman" panose="02020603050405020304" pitchFamily="18" charset="0"/>
                <a:cs typeface="Times New Roman" panose="02020603050405020304" pitchFamily="18" charset="0"/>
              </a:rPr>
              <a:t>bậc</a:t>
            </a:r>
            <a:r>
              <a:rPr lang="en-SG" sz="3200" b="1" dirty="0">
                <a:solidFill>
                  <a:schemeClr val="accent4"/>
                </a:solidFill>
                <a:latin typeface="Times New Roman" panose="02020603050405020304" pitchFamily="18" charset="0"/>
                <a:cs typeface="Times New Roman" panose="02020603050405020304" pitchFamily="18" charset="0"/>
              </a:rPr>
              <a:t> </a:t>
            </a:r>
            <a:r>
              <a:rPr lang="en-SG" sz="3200" b="1" dirty="0" err="1">
                <a:solidFill>
                  <a:schemeClr val="accent4"/>
                </a:solidFill>
                <a:latin typeface="Times New Roman" panose="02020603050405020304" pitchFamily="18" charset="0"/>
                <a:cs typeface="Times New Roman" panose="02020603050405020304" pitchFamily="18" charset="0"/>
              </a:rPr>
              <a:t>vừa</a:t>
            </a:r>
            <a:r>
              <a:rPr lang="en-SG" sz="3200" b="1" dirty="0">
                <a:solidFill>
                  <a:schemeClr val="accent4"/>
                </a:solidFill>
                <a:latin typeface="Times New Roman" panose="02020603050405020304" pitchFamily="18" charset="0"/>
                <a:cs typeface="Times New Roman" panose="02020603050405020304" pitchFamily="18" charset="0"/>
              </a:rPr>
              <a:t> </a:t>
            </a:r>
            <a:r>
              <a:rPr lang="en-SG" sz="3200" b="1" dirty="0" err="1">
                <a:solidFill>
                  <a:schemeClr val="accent4"/>
                </a:solidFill>
                <a:latin typeface="Times New Roman" panose="02020603050405020304" pitchFamily="18" charset="0"/>
                <a:cs typeface="Times New Roman" panose="02020603050405020304" pitchFamily="18" charset="0"/>
              </a:rPr>
              <a:t>cao</a:t>
            </a:r>
            <a:r>
              <a:rPr lang="en-SG" sz="3200" b="1" dirty="0">
                <a:solidFill>
                  <a:schemeClr val="accent4"/>
                </a:solidFill>
                <a:latin typeface="Times New Roman" panose="02020603050405020304" pitchFamily="18" charset="0"/>
                <a:cs typeface="Times New Roman" panose="02020603050405020304" pitchFamily="18" charset="0"/>
              </a:rPr>
              <a:t> </a:t>
            </a:r>
            <a:r>
              <a:rPr lang="en-SG" sz="3200" b="1" dirty="0" err="1">
                <a:solidFill>
                  <a:schemeClr val="accent4"/>
                </a:solidFill>
                <a:latin typeface="Times New Roman" panose="02020603050405020304" pitchFamily="18" charset="0"/>
                <a:cs typeface="Times New Roman" panose="02020603050405020304" pitchFamily="18" charset="0"/>
              </a:rPr>
              <a:t>vời</a:t>
            </a:r>
            <a:r>
              <a:rPr lang="en-SG" sz="3200" b="1" dirty="0">
                <a:solidFill>
                  <a:schemeClr val="accent4"/>
                </a:solidFill>
                <a:latin typeface="Times New Roman" panose="02020603050405020304" pitchFamily="18" charset="0"/>
                <a:cs typeface="Times New Roman" panose="02020603050405020304" pitchFamily="18" charset="0"/>
              </a:rPr>
              <a:t> </a:t>
            </a:r>
            <a:r>
              <a:rPr lang="en-SG" sz="3200" b="1" dirty="0" err="1">
                <a:solidFill>
                  <a:schemeClr val="accent4"/>
                </a:solidFill>
                <a:latin typeface="Times New Roman" panose="02020603050405020304" pitchFamily="18" charset="0"/>
                <a:cs typeface="Times New Roman" panose="02020603050405020304" pitchFamily="18" charset="0"/>
              </a:rPr>
              <a:t>vừa</a:t>
            </a:r>
            <a:r>
              <a:rPr lang="en-SG" sz="3200" b="1" dirty="0">
                <a:solidFill>
                  <a:schemeClr val="accent4"/>
                </a:solidFill>
                <a:latin typeface="Times New Roman" panose="02020603050405020304" pitchFamily="18" charset="0"/>
                <a:cs typeface="Times New Roman" panose="02020603050405020304" pitchFamily="18" charset="0"/>
              </a:rPr>
              <a:t> </a:t>
            </a:r>
            <a:endParaRPr lang="en-SG" sz="3200" b="1" dirty="0" smtClean="0">
              <a:solidFill>
                <a:schemeClr val="accent4"/>
              </a:solidFill>
              <a:latin typeface="Times New Roman" panose="02020603050405020304" pitchFamily="18" charset="0"/>
              <a:cs typeface="Times New Roman" panose="02020603050405020304" pitchFamily="18" charset="0"/>
            </a:endParaRPr>
          </a:p>
          <a:p>
            <a:pPr algn="ctr"/>
            <a:r>
              <a:rPr lang="en-SG" sz="3200" b="1" dirty="0" err="1" smtClean="0">
                <a:solidFill>
                  <a:schemeClr val="accent4"/>
                </a:solidFill>
                <a:latin typeface="Times New Roman" panose="02020603050405020304" pitchFamily="18" charset="0"/>
                <a:cs typeface="Times New Roman" panose="02020603050405020304" pitchFamily="18" charset="0"/>
              </a:rPr>
              <a:t>thoáng</a:t>
            </a:r>
            <a:r>
              <a:rPr lang="en-SG" sz="3200" b="1" dirty="0" smtClean="0">
                <a:solidFill>
                  <a:schemeClr val="accent4"/>
                </a:solidFill>
                <a:latin typeface="Times New Roman" panose="02020603050405020304" pitchFamily="18" charset="0"/>
                <a:cs typeface="Times New Roman" panose="02020603050405020304" pitchFamily="18" charset="0"/>
              </a:rPr>
              <a:t> </a:t>
            </a:r>
            <a:r>
              <a:rPr lang="en-SG" sz="3200" b="1" dirty="0" err="1">
                <a:solidFill>
                  <a:schemeClr val="accent4"/>
                </a:solidFill>
                <a:latin typeface="Times New Roman" panose="02020603050405020304" pitchFamily="18" charset="0"/>
                <a:cs typeface="Times New Roman" panose="02020603050405020304" pitchFamily="18" charset="0"/>
              </a:rPr>
              <a:t>đãng</a:t>
            </a:r>
            <a:endParaRPr lang="en-SG" sz="3200" b="1" dirty="0">
              <a:solidFill>
                <a:schemeClr val="accent4"/>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xmlns="" id="{46A88D6A-3CCD-4AD5-8CA3-F52023D5C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54879">
            <a:off x="205578" y="5433566"/>
            <a:ext cx="1264920" cy="1264920"/>
          </a:xfrm>
          <a:prstGeom prst="rect">
            <a:avLst/>
          </a:prstGeom>
        </p:spPr>
      </p:pic>
    </p:spTree>
    <p:extLst>
      <p:ext uri="{BB962C8B-B14F-4D97-AF65-F5344CB8AC3E}">
        <p14:creationId xmlns:p14="http://schemas.microsoft.com/office/powerpoint/2010/main" val="19794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2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II. TÌM HIỂU VĂN BẢN</a:t>
            </a:r>
            <a:endParaRPr lang="en-US" sz="2400" dirty="0"/>
          </a:p>
        </p:txBody>
      </p:sp>
      <p:sp>
        <p:nvSpPr>
          <p:cNvPr id="5" name="TextBox 4"/>
          <p:cNvSpPr txBox="1"/>
          <p:nvPr/>
        </p:nvSpPr>
        <p:spPr>
          <a:xfrm>
            <a:off x="314527" y="672906"/>
            <a:ext cx="4843261"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2. </a:t>
            </a:r>
            <a:r>
              <a:rPr lang="en-US" sz="2400" dirty="0" err="1" smtClean="0"/>
              <a:t>Bức</a:t>
            </a:r>
            <a:r>
              <a:rPr lang="en-US" sz="2400" dirty="0" smtClean="0"/>
              <a:t> </a:t>
            </a:r>
            <a:r>
              <a:rPr lang="en-US" sz="2400" dirty="0" err="1" smtClean="0"/>
              <a:t>tranh</a:t>
            </a:r>
            <a:r>
              <a:rPr lang="en-US" sz="2400" dirty="0" smtClean="0"/>
              <a:t> </a:t>
            </a:r>
            <a:r>
              <a:rPr lang="en-US" sz="2400" dirty="0" err="1" smtClean="0"/>
              <a:t>thiên</a:t>
            </a:r>
            <a:r>
              <a:rPr lang="en-US" sz="2400" dirty="0" smtClean="0"/>
              <a:t> </a:t>
            </a:r>
            <a:r>
              <a:rPr lang="en-US" sz="2400" dirty="0" err="1" smtClean="0"/>
              <a:t>nhiên</a:t>
            </a:r>
            <a:r>
              <a:rPr lang="en-US" sz="2400" dirty="0" smtClean="0"/>
              <a:t> </a:t>
            </a:r>
            <a:r>
              <a:rPr lang="en-US" sz="2400" dirty="0" err="1" smtClean="0"/>
              <a:t>lúc</a:t>
            </a:r>
            <a:r>
              <a:rPr lang="en-US" sz="2400" dirty="0" smtClean="0"/>
              <a:t> sang </a:t>
            </a:r>
            <a:r>
              <a:rPr lang="en-US" sz="2400" dirty="0" err="1" smtClean="0"/>
              <a:t>thu</a:t>
            </a:r>
            <a:endParaRPr lang="en-US" sz="2400" dirty="0"/>
          </a:p>
        </p:txBody>
      </p:sp>
      <p:sp>
        <p:nvSpPr>
          <p:cNvPr id="6" name="Rectangle 5"/>
          <p:cNvSpPr/>
          <p:nvPr/>
        </p:nvSpPr>
        <p:spPr>
          <a:xfrm>
            <a:off x="481079" y="1219203"/>
            <a:ext cx="10745274" cy="1631216"/>
          </a:xfrm>
          <a:prstGeom prst="rect">
            <a:avLst/>
          </a:prstGeom>
        </p:spPr>
        <p:txBody>
          <a:bodyPr wrap="square">
            <a:spAutoFit/>
          </a:bodyPr>
          <a:lstStyle/>
          <a:p>
            <a:r>
              <a:rPr lang="vi-VN" sz="2000" b="1" i="1" dirty="0">
                <a:solidFill>
                  <a:schemeClr val="bg1"/>
                </a:solidFill>
              </a:rPr>
              <a:t>a) Quang cảnh thiên nhiên được tái hiện chân thực và sống động qua việc lựa chọn những hình ảnh đặc trưng:</a:t>
            </a:r>
            <a:endParaRPr lang="en-US" sz="2000" dirty="0">
              <a:solidFill>
                <a:schemeClr val="bg1"/>
              </a:solidFill>
            </a:endParaRPr>
          </a:p>
          <a:p>
            <a:pPr algn="ctr"/>
            <a:r>
              <a:rPr lang="vi-VN" sz="2000" dirty="0">
                <a:solidFill>
                  <a:schemeClr val="bg1"/>
                </a:solidFill>
              </a:rPr>
              <a:t> </a:t>
            </a:r>
            <a:endParaRPr lang="en-US" sz="2000" dirty="0" smtClean="0">
              <a:solidFill>
                <a:schemeClr val="bg1"/>
              </a:solidFill>
            </a:endParaRPr>
          </a:p>
          <a:p>
            <a:r>
              <a:rPr lang="vi-VN" sz="2000" dirty="0" smtClean="0">
                <a:solidFill>
                  <a:schemeClr val="bg1"/>
                </a:solidFill>
              </a:rPr>
              <a:t>  </a:t>
            </a:r>
            <a:r>
              <a:rPr lang="en-US" sz="2000" dirty="0" smtClean="0">
                <a:solidFill>
                  <a:schemeClr val="bg1"/>
                </a:solidFill>
              </a:rPr>
              <a:t>             </a:t>
            </a:r>
            <a:r>
              <a:rPr lang="vi-VN" sz="2000" dirty="0" smtClean="0">
                <a:solidFill>
                  <a:schemeClr val="bg1"/>
                </a:solidFill>
              </a:rPr>
              <a:t>" </a:t>
            </a:r>
            <a:r>
              <a:rPr lang="vi-VN" sz="2000" b="1" i="1" dirty="0" smtClean="0">
                <a:solidFill>
                  <a:schemeClr val="bg1"/>
                </a:solidFill>
              </a:rPr>
              <a:t>Sông được lúc dềnh dàng </a:t>
            </a:r>
            <a:endParaRPr lang="en-US" sz="2000" b="1" i="1" dirty="0" smtClean="0">
              <a:solidFill>
                <a:schemeClr val="bg1"/>
              </a:solidFill>
            </a:endParaRPr>
          </a:p>
          <a:p>
            <a:r>
              <a:rPr lang="vi-VN" sz="2000" b="1" i="1" dirty="0" smtClean="0">
                <a:solidFill>
                  <a:schemeClr val="bg1"/>
                </a:solidFill>
              </a:rPr>
              <a:t>    </a:t>
            </a:r>
            <a:r>
              <a:rPr lang="en-US" sz="2000" b="1" i="1" dirty="0" smtClean="0">
                <a:solidFill>
                  <a:schemeClr val="bg1"/>
                </a:solidFill>
              </a:rPr>
              <a:t>             </a:t>
            </a:r>
            <a:r>
              <a:rPr lang="vi-VN" sz="2000" b="1" i="1" dirty="0" smtClean="0">
                <a:solidFill>
                  <a:schemeClr val="bg1"/>
                </a:solidFill>
              </a:rPr>
              <a:t>Chim bắt đầu vội vã</a:t>
            </a:r>
            <a:r>
              <a:rPr lang="vi-VN" sz="2000" dirty="0" smtClean="0">
                <a:solidFill>
                  <a:schemeClr val="bg1"/>
                </a:solidFill>
              </a:rPr>
              <a:t>"</a:t>
            </a:r>
            <a:endParaRPr lang="en-US" sz="2000"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700630632"/>
              </p:ext>
            </p:extLst>
          </p:nvPr>
        </p:nvGraphicFramePr>
        <p:xfrm>
          <a:off x="463295" y="3592547"/>
          <a:ext cx="11256480" cy="3017520"/>
        </p:xfrm>
        <a:graphic>
          <a:graphicData uri="http://schemas.openxmlformats.org/drawingml/2006/table">
            <a:tbl>
              <a:tblPr firstRow="1" firstCol="1" lastRow="1" lastCol="1" bandRow="1" bandCol="1">
                <a:tableStyleId>{00A15C55-8517-42AA-B614-E9B94910E393}</a:tableStyleId>
              </a:tblPr>
              <a:tblGrid>
                <a:gridCol w="3828406"/>
                <a:gridCol w="7428074"/>
              </a:tblGrid>
              <a:tr h="0">
                <a:tc>
                  <a:txBody>
                    <a:bodyPr/>
                    <a:lstStyle/>
                    <a:p>
                      <a:pPr algn="just">
                        <a:spcAft>
                          <a:spcPts val="0"/>
                        </a:spcAft>
                      </a:pPr>
                      <a:r>
                        <a:rPr lang="vi-VN" sz="2200" dirty="0">
                          <a:effectLst/>
                        </a:rPr>
                        <a:t>Hai câu thơ đầu có cấu trúc đối tự nhiên, chặt chẽ</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DA9AB"/>
                    </a:solidFill>
                  </a:tcPr>
                </a:tc>
                <a:tc>
                  <a:txBody>
                    <a:bodyPr/>
                    <a:lstStyle/>
                    <a:p>
                      <a:pPr marL="457200" indent="-228600" algn="just">
                        <a:spcAft>
                          <a:spcPts val="0"/>
                        </a:spcAft>
                      </a:pPr>
                      <a:r>
                        <a:rPr lang="vi-VN" sz="2200" dirty="0">
                          <a:effectLst/>
                        </a:rPr>
                        <a:t>đã diễn tả vẻ đẹp thiên nhiên và lòng người phút giao mùa.</a:t>
                      </a:r>
                      <a:endParaRPr lang="en-US" sz="2200" dirty="0">
                        <a:effectLst/>
                      </a:endParaRPr>
                    </a:p>
                    <a:p>
                      <a:pPr algn="just">
                        <a:spcAft>
                          <a:spcPts val="0"/>
                        </a:spcAft>
                      </a:pPr>
                      <a:r>
                        <a:rPr lang="vi-VN" sz="2200" dirty="0">
                          <a:effectLst/>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DA9AB"/>
                    </a:solidFill>
                  </a:tcPr>
                </a:tc>
              </a:tr>
              <a:tr h="0">
                <a:tc>
                  <a:txBody>
                    <a:bodyPr/>
                    <a:lstStyle/>
                    <a:p>
                      <a:pPr algn="just">
                        <a:spcAft>
                          <a:spcPts val="0"/>
                        </a:spcAft>
                      </a:pPr>
                      <a:r>
                        <a:rPr lang="vi-VN" sz="2200" dirty="0">
                          <a:effectLst/>
                        </a:rPr>
                        <a:t>Hình ảnh "dòng sông" được nhân hóa qua từ láy "dềnh dàng" :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DA9AB"/>
                    </a:solidFill>
                  </a:tcPr>
                </a:tc>
                <a:tc>
                  <a:txBody>
                    <a:bodyPr/>
                    <a:lstStyle/>
                    <a:p>
                      <a:pPr algn="just">
                        <a:spcAft>
                          <a:spcPts val="0"/>
                        </a:spcAft>
                      </a:pPr>
                      <a:r>
                        <a:rPr lang="vi-VN" sz="2200" dirty="0">
                          <a:effectLst/>
                        </a:rPr>
                        <a:t>Tả thực một dòng sông tĩnh lặng, trong trẻo với dòng chảy êm đềm. Con sông được nhân hóa như đang được nghỉ ngơi sau một mùa hạ vất vả với bão giông.</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DA9AB"/>
                    </a:solidFill>
                  </a:tcPr>
                </a:tc>
              </a:tr>
              <a:tr h="0">
                <a:tc>
                  <a:txBody>
                    <a:bodyPr/>
                    <a:lstStyle/>
                    <a:p>
                      <a:pPr algn="just">
                        <a:spcAft>
                          <a:spcPts val="0"/>
                        </a:spcAft>
                      </a:pPr>
                      <a:r>
                        <a:rPr lang="en-US" sz="2200" dirty="0">
                          <a:effectLst/>
                        </a:rPr>
                        <a:t>T</a:t>
                      </a:r>
                      <a:r>
                        <a:rPr lang="vi-VN" sz="2200" dirty="0">
                          <a:effectLst/>
                        </a:rPr>
                        <a:t>ừ "được lúc"</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DA9AB"/>
                    </a:solidFill>
                  </a:tcPr>
                </a:tc>
                <a:tc>
                  <a:txBody>
                    <a:bodyPr/>
                    <a:lstStyle/>
                    <a:p>
                      <a:pPr algn="just">
                        <a:spcAft>
                          <a:spcPts val="0"/>
                        </a:spcAft>
                      </a:pPr>
                      <a:r>
                        <a:rPr lang="vi-VN" sz="2200" dirty="0">
                          <a:effectLst/>
                        </a:rPr>
                        <a:t>gợi ta liên tưởng đến hình ảnh những con người đã đi qua thời chiến, trải qua lửa đạn giờ đang được sống chậm lại, đến lúc phải nghỉ ngơi.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DA9AB"/>
                    </a:solidFill>
                  </a:tcPr>
                </a:tc>
              </a:tr>
            </a:tbl>
          </a:graphicData>
        </a:graphic>
      </p:graphicFrame>
      <p:pic>
        <p:nvPicPr>
          <p:cNvPr id="8" name="Picture 6" descr="Káº¿t quáº£ hÃ¬nh áº£nh cho chim bay gif">
            <a:extLst>
              <a:ext uri="{FF2B5EF4-FFF2-40B4-BE49-F238E27FC236}">
                <a16:creationId xmlns:a16="http://schemas.microsoft.com/office/drawing/2014/main" xmlns="" id="{368712CA-505F-4CD9-8CEA-600B4CCBCFB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53472" y="1891379"/>
            <a:ext cx="2348587" cy="1438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 name="Picture 8" descr="Káº¿t quáº£ hÃ¬nh áº£nh cho sÃ´ng dá»nh dang gif">
            <a:extLst>
              <a:ext uri="{FF2B5EF4-FFF2-40B4-BE49-F238E27FC236}">
                <a16:creationId xmlns:a16="http://schemas.microsoft.com/office/drawing/2014/main" xmlns="" id="{F18BF134-0538-4C5B-9777-F25950B672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14963" y="1866428"/>
            <a:ext cx="2314575" cy="1463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0" name="TextBox 9">
            <a:extLst>
              <a:ext uri="{FF2B5EF4-FFF2-40B4-BE49-F238E27FC236}">
                <a16:creationId xmlns="" xmlns:a16="http://schemas.microsoft.com/office/drawing/2014/main" id="{03AEC94D-D82E-445D-A484-551B46739F9F}"/>
              </a:ext>
            </a:extLst>
          </p:cNvPr>
          <p:cNvSpPr txBox="1"/>
          <p:nvPr/>
        </p:nvSpPr>
        <p:spPr>
          <a:xfrm>
            <a:off x="7841035" y="2034811"/>
            <a:ext cx="2250439" cy="1200329"/>
          </a:xfrm>
          <a:prstGeom prst="rect">
            <a:avLst/>
          </a:prstGeom>
          <a:noFill/>
        </p:spPr>
        <p:txBody>
          <a:bodyPr wrap="square" rtlCol="0">
            <a:spAutoFit/>
          </a:bodyPr>
          <a:lstStyle/>
          <a:p>
            <a:r>
              <a:rPr lang="en-SG" sz="7200" b="1" dirty="0">
                <a:solidFill>
                  <a:srgbClr val="FF0000"/>
                </a:solidFill>
                <a:latin typeface="Times New Roman" panose="02020603050405020304" pitchFamily="18" charset="0"/>
                <a:cs typeface="Times New Roman" panose="02020603050405020304" pitchFamily="18" charset="0"/>
              </a:rPr>
              <a:t>&gt;&lt;</a:t>
            </a:r>
          </a:p>
        </p:txBody>
      </p:sp>
    </p:spTree>
    <p:extLst>
      <p:ext uri="{BB962C8B-B14F-4D97-AF65-F5344CB8AC3E}">
        <p14:creationId xmlns:p14="http://schemas.microsoft.com/office/powerpoint/2010/main" val="426354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42085269"/>
              </p:ext>
            </p:extLst>
          </p:nvPr>
        </p:nvGraphicFramePr>
        <p:xfrm>
          <a:off x="476173" y="3653993"/>
          <a:ext cx="11204965" cy="3017520"/>
        </p:xfrm>
        <a:graphic>
          <a:graphicData uri="http://schemas.openxmlformats.org/drawingml/2006/table">
            <a:tbl>
              <a:tblPr firstRow="1" firstCol="1" lastRow="1" lastCol="1" bandRow="1" bandCol="1">
                <a:tableStyleId>{93296810-A885-4BE3-A3E7-6D5BEEA58F35}</a:tableStyleId>
              </a:tblPr>
              <a:tblGrid>
                <a:gridCol w="3810885"/>
                <a:gridCol w="7394080"/>
              </a:tblGrid>
              <a:tr h="0">
                <a:tc>
                  <a:txBody>
                    <a:bodyPr/>
                    <a:lstStyle/>
                    <a:p>
                      <a:pPr algn="just">
                        <a:spcAft>
                          <a:spcPts val="0"/>
                        </a:spcAft>
                      </a:pPr>
                      <a:r>
                        <a:rPr lang="vi-VN" sz="1800" dirty="0">
                          <a:effectLst/>
                        </a:rPr>
                        <a:t>Hình ảnh những chú "chim" được nhân hóa qua từ láy "vội vã"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36E49"/>
                    </a:solidFill>
                  </a:tcPr>
                </a:tc>
                <a:tc>
                  <a:txBody>
                    <a:bodyPr/>
                    <a:lstStyle/>
                    <a:p>
                      <a:pPr algn="just">
                        <a:spcAft>
                          <a:spcPts val="0"/>
                        </a:spcAft>
                      </a:pPr>
                      <a:r>
                        <a:rPr lang="vi-VN" sz="1800">
                          <a:effectLst/>
                        </a:rPr>
                        <a:t>- Tả thực những cánh chim di cư bay về phương Nam để tránh rét.</a:t>
                      </a:r>
                      <a:endParaRPr lang="en-US" sz="1800">
                        <a:effectLst/>
                      </a:endParaRPr>
                    </a:p>
                    <a:p>
                      <a:pPr algn="just">
                        <a:spcAft>
                          <a:spcPts val="0"/>
                        </a:spcAft>
                      </a:pPr>
                      <a:r>
                        <a:rPr lang="vi-VN" sz="1800">
                          <a:effectLst/>
                        </a:rPr>
                        <a:t>- Những cánh chim được nhân hóa như bắt đầu nhanh hơn, gấp gáp hơn khi nhận ra những đợt gió heo may se lạnh đang ùa về.</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36E49"/>
                    </a:solidFill>
                  </a:tcPr>
                </a:tc>
              </a:tr>
              <a:tr h="0">
                <a:tc>
                  <a:txBody>
                    <a:bodyPr/>
                    <a:lstStyle/>
                    <a:p>
                      <a:pPr algn="just">
                        <a:spcAft>
                          <a:spcPts val="0"/>
                        </a:spcAft>
                      </a:pPr>
                      <a:r>
                        <a:rPr lang="vi-VN" sz="1800">
                          <a:effectLst/>
                        </a:rPr>
                        <a:t>từ " bắt đầu"</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36E49"/>
                    </a:solidFill>
                  </a:tcPr>
                </a:tc>
                <a:tc>
                  <a:txBody>
                    <a:bodyPr/>
                    <a:lstStyle/>
                    <a:p>
                      <a:pPr algn="just">
                        <a:spcAft>
                          <a:spcPts val="0"/>
                        </a:spcAft>
                      </a:pPr>
                      <a:r>
                        <a:rPr lang="vi-VN" sz="1800">
                          <a:effectLst/>
                        </a:rPr>
                        <a:t>gợi liên tưởng đến những người lính bước ra từ trong chiến tranh. Họ cứ ngỡ đã đến lúc phải nghỉ ngơi để suy ngẫm, song lại chính là lúc họ " bắt đầu" phải vội vã, tất bật trong những lo toan của cuộc sống mới.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36E49"/>
                    </a:solidFill>
                  </a:tcPr>
                </a:tc>
              </a:tr>
              <a:tr h="0">
                <a:tc>
                  <a:txBody>
                    <a:bodyPr/>
                    <a:lstStyle/>
                    <a:p>
                      <a:pPr algn="just">
                        <a:spcAft>
                          <a:spcPts val="0"/>
                        </a:spcAft>
                      </a:pPr>
                      <a:r>
                        <a:rPr lang="vi-VN" sz="1800" dirty="0">
                          <a:effectLst/>
                        </a:rPr>
                        <a:t>Nghệ thuật đối được tác giả sử dụng một cách nhịp nhàng, tài tình qua hình ảnh " dềnh dàng" &gt;&lt; "vội vã".</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36E49"/>
                    </a:solidFill>
                  </a:tcPr>
                </a:tc>
                <a:tc>
                  <a:txBody>
                    <a:bodyPr/>
                    <a:lstStyle/>
                    <a:p>
                      <a:pPr algn="just">
                        <a:spcAft>
                          <a:spcPts val="0"/>
                        </a:spcAft>
                      </a:pPr>
                      <a:r>
                        <a:rPr lang="vi-VN" sz="1800" dirty="0">
                          <a:effectLst/>
                        </a:rPr>
                        <a:t>- Làm nổi bật hai động thái trái ngược của thiên nhiên trong khoảnh khắc giao mùa.</a:t>
                      </a:r>
                      <a:endParaRPr lang="en-US" sz="1800" dirty="0">
                        <a:effectLst/>
                      </a:endParaRPr>
                    </a:p>
                    <a:p>
                      <a:pPr algn="just">
                        <a:spcAft>
                          <a:spcPts val="0"/>
                        </a:spcAft>
                      </a:pPr>
                      <a:r>
                        <a:rPr lang="vi-VN" sz="1800" dirty="0">
                          <a:effectLst/>
                        </a:rPr>
                        <a:t>- Làm nổi rõ hai tâm trạng trái ngược nhau của con người khi bước từ chiến tranh sang hòa bình.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36E49"/>
                    </a:solidFill>
                  </a:tcPr>
                </a:tc>
              </a:tr>
            </a:tbl>
          </a:graphicData>
        </a:graphic>
      </p:graphicFrame>
      <p:sp>
        <p:nvSpPr>
          <p:cNvPr id="5" name="TextBox 4"/>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II. TÌM HIỂU VĂN BẢN</a:t>
            </a:r>
            <a:endParaRPr lang="en-US" sz="2400" dirty="0"/>
          </a:p>
        </p:txBody>
      </p:sp>
      <p:sp>
        <p:nvSpPr>
          <p:cNvPr id="6" name="TextBox 5"/>
          <p:cNvSpPr txBox="1"/>
          <p:nvPr/>
        </p:nvSpPr>
        <p:spPr>
          <a:xfrm>
            <a:off x="314527" y="672906"/>
            <a:ext cx="4843261"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2. </a:t>
            </a:r>
            <a:r>
              <a:rPr lang="en-US" sz="2400" dirty="0" err="1" smtClean="0"/>
              <a:t>Bức</a:t>
            </a:r>
            <a:r>
              <a:rPr lang="en-US" sz="2400" dirty="0" smtClean="0"/>
              <a:t> </a:t>
            </a:r>
            <a:r>
              <a:rPr lang="en-US" sz="2400" dirty="0" err="1" smtClean="0"/>
              <a:t>tranh</a:t>
            </a:r>
            <a:r>
              <a:rPr lang="en-US" sz="2400" dirty="0" smtClean="0"/>
              <a:t> </a:t>
            </a:r>
            <a:r>
              <a:rPr lang="en-US" sz="2400" dirty="0" err="1" smtClean="0"/>
              <a:t>thiên</a:t>
            </a:r>
            <a:r>
              <a:rPr lang="en-US" sz="2400" dirty="0" smtClean="0"/>
              <a:t> </a:t>
            </a:r>
            <a:r>
              <a:rPr lang="en-US" sz="2400" dirty="0" err="1" smtClean="0"/>
              <a:t>nhiên</a:t>
            </a:r>
            <a:r>
              <a:rPr lang="en-US" sz="2400" dirty="0" smtClean="0"/>
              <a:t> </a:t>
            </a:r>
            <a:r>
              <a:rPr lang="en-US" sz="2400" dirty="0" err="1" smtClean="0"/>
              <a:t>lúc</a:t>
            </a:r>
            <a:r>
              <a:rPr lang="en-US" sz="2400" dirty="0" smtClean="0"/>
              <a:t> sang </a:t>
            </a:r>
            <a:r>
              <a:rPr lang="en-US" sz="2400" dirty="0" err="1" smtClean="0"/>
              <a:t>thu</a:t>
            </a:r>
            <a:endParaRPr lang="en-US" sz="2400" dirty="0"/>
          </a:p>
        </p:txBody>
      </p:sp>
      <p:sp>
        <p:nvSpPr>
          <p:cNvPr id="7" name="Rectangle 6"/>
          <p:cNvSpPr/>
          <p:nvPr/>
        </p:nvSpPr>
        <p:spPr>
          <a:xfrm>
            <a:off x="481079" y="1219203"/>
            <a:ext cx="10745274" cy="1631216"/>
          </a:xfrm>
          <a:prstGeom prst="rect">
            <a:avLst/>
          </a:prstGeom>
        </p:spPr>
        <p:txBody>
          <a:bodyPr wrap="square">
            <a:spAutoFit/>
          </a:bodyPr>
          <a:lstStyle/>
          <a:p>
            <a:r>
              <a:rPr lang="vi-VN" sz="2000" b="1" i="1" dirty="0">
                <a:solidFill>
                  <a:schemeClr val="bg1"/>
                </a:solidFill>
              </a:rPr>
              <a:t>a) Quang cảnh thiên nhiên được tái hiện chân thực và sống động qua việc lựa chọn những hình ảnh đặc trưng:</a:t>
            </a:r>
            <a:endParaRPr lang="en-US" sz="2000" dirty="0">
              <a:solidFill>
                <a:schemeClr val="bg1"/>
              </a:solidFill>
            </a:endParaRPr>
          </a:p>
          <a:p>
            <a:pPr algn="ctr"/>
            <a:r>
              <a:rPr lang="vi-VN" sz="2000" dirty="0">
                <a:solidFill>
                  <a:schemeClr val="bg1"/>
                </a:solidFill>
              </a:rPr>
              <a:t> </a:t>
            </a:r>
            <a:endParaRPr lang="en-US" sz="2000" dirty="0" smtClean="0">
              <a:solidFill>
                <a:schemeClr val="bg1"/>
              </a:solidFill>
            </a:endParaRPr>
          </a:p>
          <a:p>
            <a:r>
              <a:rPr lang="vi-VN" sz="2000" dirty="0" smtClean="0">
                <a:solidFill>
                  <a:schemeClr val="bg1"/>
                </a:solidFill>
              </a:rPr>
              <a:t>  </a:t>
            </a:r>
            <a:r>
              <a:rPr lang="en-US" sz="2000" dirty="0" smtClean="0">
                <a:solidFill>
                  <a:schemeClr val="bg1"/>
                </a:solidFill>
              </a:rPr>
              <a:t>             </a:t>
            </a:r>
            <a:r>
              <a:rPr lang="vi-VN" sz="2000" dirty="0" smtClean="0">
                <a:solidFill>
                  <a:schemeClr val="bg1"/>
                </a:solidFill>
              </a:rPr>
              <a:t>" </a:t>
            </a:r>
            <a:r>
              <a:rPr lang="vi-VN" sz="2000" b="1" i="1" dirty="0" smtClean="0">
                <a:solidFill>
                  <a:schemeClr val="bg1"/>
                </a:solidFill>
              </a:rPr>
              <a:t>Sông được lúc dềnh dàng </a:t>
            </a:r>
            <a:endParaRPr lang="en-US" sz="2000" b="1" i="1" dirty="0" smtClean="0">
              <a:solidFill>
                <a:schemeClr val="bg1"/>
              </a:solidFill>
            </a:endParaRPr>
          </a:p>
          <a:p>
            <a:r>
              <a:rPr lang="vi-VN" sz="2000" b="1" i="1" dirty="0" smtClean="0">
                <a:solidFill>
                  <a:schemeClr val="bg1"/>
                </a:solidFill>
              </a:rPr>
              <a:t>    </a:t>
            </a:r>
            <a:r>
              <a:rPr lang="en-US" sz="2000" b="1" i="1" dirty="0" smtClean="0">
                <a:solidFill>
                  <a:schemeClr val="bg1"/>
                </a:solidFill>
              </a:rPr>
              <a:t>             </a:t>
            </a:r>
            <a:r>
              <a:rPr lang="vi-VN" sz="2000" b="1" i="1" dirty="0" smtClean="0">
                <a:solidFill>
                  <a:schemeClr val="bg1"/>
                </a:solidFill>
              </a:rPr>
              <a:t>Chim bắt đầu vội vã</a:t>
            </a:r>
            <a:r>
              <a:rPr lang="vi-VN" sz="2000" dirty="0" smtClean="0">
                <a:solidFill>
                  <a:schemeClr val="bg1"/>
                </a:solidFill>
              </a:rPr>
              <a:t>"</a:t>
            </a:r>
            <a:endParaRPr lang="en-US" sz="2000" dirty="0">
              <a:solidFill>
                <a:schemeClr val="bg1"/>
              </a:solidFill>
            </a:endParaRPr>
          </a:p>
        </p:txBody>
      </p:sp>
      <p:pic>
        <p:nvPicPr>
          <p:cNvPr id="8" name="Picture 6" descr="Káº¿t quáº£ hÃ¬nh áº£nh cho chim bay gif">
            <a:extLst>
              <a:ext uri="{FF2B5EF4-FFF2-40B4-BE49-F238E27FC236}">
                <a16:creationId xmlns:a16="http://schemas.microsoft.com/office/drawing/2014/main" xmlns="" id="{368712CA-505F-4CD9-8CEA-600B4CCBCFB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53472" y="1891379"/>
            <a:ext cx="2348587" cy="1438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 name="Picture 8" descr="Káº¿t quáº£ hÃ¬nh áº£nh cho sÃ´ng dá»nh dang gif">
            <a:extLst>
              <a:ext uri="{FF2B5EF4-FFF2-40B4-BE49-F238E27FC236}">
                <a16:creationId xmlns:a16="http://schemas.microsoft.com/office/drawing/2014/main" xmlns="" id="{F18BF134-0538-4C5B-9777-F25950B672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14963" y="1866428"/>
            <a:ext cx="2314575" cy="1463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0" name="TextBox 9">
            <a:extLst>
              <a:ext uri="{FF2B5EF4-FFF2-40B4-BE49-F238E27FC236}">
                <a16:creationId xmlns="" xmlns:a16="http://schemas.microsoft.com/office/drawing/2014/main" id="{03AEC94D-D82E-445D-A484-551B46739F9F}"/>
              </a:ext>
            </a:extLst>
          </p:cNvPr>
          <p:cNvSpPr txBox="1"/>
          <p:nvPr/>
        </p:nvSpPr>
        <p:spPr>
          <a:xfrm>
            <a:off x="7841035" y="2034811"/>
            <a:ext cx="2250439" cy="1200329"/>
          </a:xfrm>
          <a:prstGeom prst="rect">
            <a:avLst/>
          </a:prstGeom>
          <a:noFill/>
        </p:spPr>
        <p:txBody>
          <a:bodyPr wrap="square" rtlCol="0">
            <a:spAutoFit/>
          </a:bodyPr>
          <a:lstStyle/>
          <a:p>
            <a:r>
              <a:rPr lang="en-SG" sz="7200" b="1" dirty="0">
                <a:solidFill>
                  <a:srgbClr val="FF0000"/>
                </a:solidFill>
                <a:latin typeface="Times New Roman" panose="02020603050405020304" pitchFamily="18" charset="0"/>
                <a:cs typeface="Times New Roman" panose="02020603050405020304" pitchFamily="18" charset="0"/>
              </a:rPr>
              <a:t>&gt;&lt;</a:t>
            </a:r>
          </a:p>
        </p:txBody>
      </p:sp>
    </p:spTree>
    <p:extLst>
      <p:ext uri="{BB962C8B-B14F-4D97-AF65-F5344CB8AC3E}">
        <p14:creationId xmlns:p14="http://schemas.microsoft.com/office/powerpoint/2010/main" val="59135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80">
                                          <p:stCondLst>
                                            <p:cond delay="0"/>
                                          </p:stCondLst>
                                        </p:cTn>
                                        <p:tgtEl>
                                          <p:spTgt spid="4"/>
                                        </p:tgtEl>
                                      </p:cBhvr>
                                    </p:animEffect>
                                    <p:anim calcmode="lin" valueType="num">
                                      <p:cBhvr>
                                        <p:cTn id="2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6" dur="26">
                                          <p:stCondLst>
                                            <p:cond delay="650"/>
                                          </p:stCondLst>
                                        </p:cTn>
                                        <p:tgtEl>
                                          <p:spTgt spid="4"/>
                                        </p:tgtEl>
                                      </p:cBhvr>
                                      <p:to x="100000" y="60000"/>
                                    </p:animScale>
                                    <p:animScale>
                                      <p:cBhvr>
                                        <p:cTn id="27" dur="166" decel="50000">
                                          <p:stCondLst>
                                            <p:cond delay="676"/>
                                          </p:stCondLst>
                                        </p:cTn>
                                        <p:tgtEl>
                                          <p:spTgt spid="4"/>
                                        </p:tgtEl>
                                      </p:cBhvr>
                                      <p:to x="100000" y="100000"/>
                                    </p:animScale>
                                    <p:animScale>
                                      <p:cBhvr>
                                        <p:cTn id="28" dur="26">
                                          <p:stCondLst>
                                            <p:cond delay="1312"/>
                                          </p:stCondLst>
                                        </p:cTn>
                                        <p:tgtEl>
                                          <p:spTgt spid="4"/>
                                        </p:tgtEl>
                                      </p:cBhvr>
                                      <p:to x="100000" y="80000"/>
                                    </p:animScale>
                                    <p:animScale>
                                      <p:cBhvr>
                                        <p:cTn id="29" dur="166" decel="50000">
                                          <p:stCondLst>
                                            <p:cond delay="1338"/>
                                          </p:stCondLst>
                                        </p:cTn>
                                        <p:tgtEl>
                                          <p:spTgt spid="4"/>
                                        </p:tgtEl>
                                      </p:cBhvr>
                                      <p:to x="100000" y="100000"/>
                                    </p:animScale>
                                    <p:animScale>
                                      <p:cBhvr>
                                        <p:cTn id="30" dur="26">
                                          <p:stCondLst>
                                            <p:cond delay="1642"/>
                                          </p:stCondLst>
                                        </p:cTn>
                                        <p:tgtEl>
                                          <p:spTgt spid="4"/>
                                        </p:tgtEl>
                                      </p:cBhvr>
                                      <p:to x="100000" y="90000"/>
                                    </p:animScale>
                                    <p:animScale>
                                      <p:cBhvr>
                                        <p:cTn id="31" dur="166" decel="50000">
                                          <p:stCondLst>
                                            <p:cond delay="1668"/>
                                          </p:stCondLst>
                                        </p:cTn>
                                        <p:tgtEl>
                                          <p:spTgt spid="4"/>
                                        </p:tgtEl>
                                      </p:cBhvr>
                                      <p:to x="100000" y="100000"/>
                                    </p:animScale>
                                    <p:animScale>
                                      <p:cBhvr>
                                        <p:cTn id="32" dur="26">
                                          <p:stCondLst>
                                            <p:cond delay="1808"/>
                                          </p:stCondLst>
                                        </p:cTn>
                                        <p:tgtEl>
                                          <p:spTgt spid="4"/>
                                        </p:tgtEl>
                                      </p:cBhvr>
                                      <p:to x="100000" y="95000"/>
                                    </p:animScale>
                                    <p:animScale>
                                      <p:cBhvr>
                                        <p:cTn id="3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319" y="247272"/>
            <a:ext cx="8335206" cy="6406106"/>
          </a:xfrm>
          <a:prstGeom prst="rect">
            <a:avLst/>
          </a:prstGeom>
        </p:spPr>
      </p:pic>
      <p:sp>
        <p:nvSpPr>
          <p:cNvPr id="5" name="TextBox 4"/>
          <p:cNvSpPr txBox="1"/>
          <p:nvPr/>
        </p:nvSpPr>
        <p:spPr>
          <a:xfrm>
            <a:off x="8029577" y="1400176"/>
            <a:ext cx="3543300" cy="3046988"/>
          </a:xfrm>
          <a:prstGeom prst="rect">
            <a:avLst/>
          </a:prstGeom>
          <a:noFill/>
        </p:spPr>
        <p:txBody>
          <a:bodyPr wrap="square" rtlCol="0">
            <a:spAutoFit/>
          </a:bodyPr>
          <a:lstStyle/>
          <a:p>
            <a:r>
              <a:rPr lang="en-US" sz="9600" b="1" dirty="0" smtClean="0">
                <a:ln w="6600">
                  <a:solidFill>
                    <a:schemeClr val="accent2"/>
                  </a:solidFill>
                  <a:prstDash val="solid"/>
                </a:ln>
                <a:solidFill>
                  <a:srgbClr val="FFFFFF"/>
                </a:solidFill>
                <a:effectLst>
                  <a:outerShdw dist="38100" dir="2700000" algn="tl" rotWithShape="0">
                    <a:schemeClr val="accent2"/>
                  </a:outerShdw>
                </a:effectLst>
                <a:latin typeface="Chiller" panose="04020404031007020602" pitchFamily="82" charset="0"/>
              </a:rPr>
              <a:t>SANG THU</a:t>
            </a:r>
            <a:endParaRPr lang="en-US" sz="9600" b="1" dirty="0">
              <a:ln w="6600">
                <a:solidFill>
                  <a:schemeClr val="accent2"/>
                </a:solidFill>
                <a:prstDash val="solid"/>
              </a:ln>
              <a:solidFill>
                <a:srgbClr val="FFFFFF"/>
              </a:solidFill>
              <a:effectLst>
                <a:outerShdw dist="38100" dir="2700000" algn="tl" rotWithShape="0">
                  <a:schemeClr val="accent2"/>
                </a:outerShdw>
              </a:effectLst>
              <a:latin typeface="Chiller" panose="04020404031007020602" pitchFamily="82" charset="0"/>
            </a:endParaRPr>
          </a:p>
        </p:txBody>
      </p:sp>
      <p:sp>
        <p:nvSpPr>
          <p:cNvPr id="6" name="TextBox 5"/>
          <p:cNvSpPr txBox="1"/>
          <p:nvPr/>
        </p:nvSpPr>
        <p:spPr>
          <a:xfrm>
            <a:off x="9801227" y="4185554"/>
            <a:ext cx="1914525" cy="461665"/>
          </a:xfrm>
          <a:prstGeom prst="rect">
            <a:avLst/>
          </a:prstGeom>
          <a:noFill/>
        </p:spPr>
        <p:txBody>
          <a:bodyPr wrap="square" rtlCol="0">
            <a:spAutoFit/>
          </a:bodyPr>
          <a:lstStyle/>
          <a:p>
            <a:r>
              <a:rPr lang="en-US" sz="2400" dirty="0" smtClean="0">
                <a:solidFill>
                  <a:schemeClr val="bg1"/>
                </a:solidFill>
              </a:rPr>
              <a:t>-</a:t>
            </a:r>
            <a:r>
              <a:rPr lang="en-US" sz="2400" dirty="0" err="1" smtClean="0">
                <a:solidFill>
                  <a:schemeClr val="bg1"/>
                </a:solidFill>
              </a:rPr>
              <a:t>Hữu</a:t>
            </a:r>
            <a:r>
              <a:rPr lang="en-US" sz="2400" dirty="0" smtClean="0">
                <a:solidFill>
                  <a:schemeClr val="bg1"/>
                </a:solidFill>
              </a:rPr>
              <a:t> </a:t>
            </a:r>
            <a:r>
              <a:rPr lang="en-US" sz="2400" dirty="0" err="1" smtClean="0">
                <a:solidFill>
                  <a:schemeClr val="bg1"/>
                </a:solidFill>
              </a:rPr>
              <a:t>Thỉnh</a:t>
            </a:r>
            <a:r>
              <a:rPr lang="en-US" sz="2400" dirty="0" smtClean="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737706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27258" y="1134571"/>
            <a:ext cx="1090232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1" i="1" u="none" strike="noStrike" cap="none" normalizeH="0" baseline="0" dirty="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 Quang cảnh thiên nhiên tiếp tục tái hiện qua những </a:t>
            </a:r>
            <a:endParaRPr kumimoji="0" lang="en-US" sz="2400" b="1" i="1" u="none" strike="noStrike" cap="none" normalizeH="0" baseline="0" dirty="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1" i="1" u="none" strike="noStrike" cap="none" normalizeH="0" baseline="0" dirty="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sáng tạo vô cùng độc đáo, ấn tượng:</a:t>
            </a:r>
            <a:endParaRPr lang="en-US" sz="2400" dirty="0">
              <a:solidFill>
                <a:schemeClr val="bg1"/>
              </a:solidFill>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dirty="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Có đám mây mùa hạ</a:t>
            </a:r>
            <a:endParaRPr kumimoji="0" lang="en-US" sz="2400" b="0" i="0" u="none" strike="noStrike" cap="none" normalizeH="0" baseline="0" dirty="0" smtClean="0">
              <a:ln>
                <a:noFill/>
              </a:ln>
              <a:solidFill>
                <a:schemeClr val="bg1"/>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dirty="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Vắt nửa mình sang thu" </a:t>
            </a:r>
            <a:endParaRPr kumimoji="0" lang="vi-VN" sz="3600" b="0" i="0" u="none" strike="noStrike" cap="none" normalizeH="0" baseline="0" dirty="0" smtClean="0">
              <a:ln>
                <a:noFill/>
              </a:ln>
              <a:solidFill>
                <a:schemeClr val="bg1"/>
              </a:solidFill>
              <a:effectLst/>
              <a:latin typeface="Arial" panose="020B0604020202020204" pitchFamily="34" charset="0"/>
            </a:endParaRPr>
          </a:p>
        </p:txBody>
      </p:sp>
      <p:sp>
        <p:nvSpPr>
          <p:cNvPr id="5" name="TextBox 4"/>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II. TÌM HIỂU VĂN BẢN</a:t>
            </a:r>
            <a:endParaRPr lang="en-US" sz="2400" dirty="0"/>
          </a:p>
        </p:txBody>
      </p:sp>
      <p:sp>
        <p:nvSpPr>
          <p:cNvPr id="6" name="TextBox 5"/>
          <p:cNvSpPr txBox="1"/>
          <p:nvPr/>
        </p:nvSpPr>
        <p:spPr>
          <a:xfrm>
            <a:off x="314527" y="672906"/>
            <a:ext cx="4843261"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2. </a:t>
            </a:r>
            <a:r>
              <a:rPr lang="en-US" sz="2400" dirty="0" err="1" smtClean="0"/>
              <a:t>Bức</a:t>
            </a:r>
            <a:r>
              <a:rPr lang="en-US" sz="2400" dirty="0" smtClean="0"/>
              <a:t> </a:t>
            </a:r>
            <a:r>
              <a:rPr lang="en-US" sz="2400" dirty="0" err="1" smtClean="0"/>
              <a:t>tranh</a:t>
            </a:r>
            <a:r>
              <a:rPr lang="en-US" sz="2400" dirty="0" smtClean="0"/>
              <a:t> </a:t>
            </a:r>
            <a:r>
              <a:rPr lang="en-US" sz="2400" dirty="0" err="1" smtClean="0"/>
              <a:t>thiên</a:t>
            </a:r>
            <a:r>
              <a:rPr lang="en-US" sz="2400" dirty="0" smtClean="0"/>
              <a:t> </a:t>
            </a:r>
            <a:r>
              <a:rPr lang="en-US" sz="2400" dirty="0" err="1" smtClean="0"/>
              <a:t>nhiên</a:t>
            </a:r>
            <a:r>
              <a:rPr lang="en-US" sz="2400" dirty="0" smtClean="0"/>
              <a:t> </a:t>
            </a:r>
            <a:r>
              <a:rPr lang="en-US" sz="2400" dirty="0" err="1" smtClean="0"/>
              <a:t>lúc</a:t>
            </a:r>
            <a:r>
              <a:rPr lang="en-US" sz="2400" dirty="0" smtClean="0"/>
              <a:t> sang </a:t>
            </a:r>
            <a:r>
              <a:rPr lang="en-US" sz="2400" dirty="0" err="1" smtClean="0"/>
              <a:t>thu</a:t>
            </a:r>
            <a:endParaRPr lang="en-US" sz="2400" dirty="0"/>
          </a:p>
        </p:txBody>
      </p:sp>
      <p:graphicFrame>
        <p:nvGraphicFramePr>
          <p:cNvPr id="7" name="Table 6"/>
          <p:cNvGraphicFramePr>
            <a:graphicFrameLocks noGrp="1"/>
          </p:cNvGraphicFramePr>
          <p:nvPr>
            <p:extLst>
              <p:ext uri="{D42A27DB-BD31-4B8C-83A1-F6EECF244321}">
                <p14:modId xmlns:p14="http://schemas.microsoft.com/office/powerpoint/2010/main" val="1874186360"/>
              </p:ext>
            </p:extLst>
          </p:nvPr>
        </p:nvGraphicFramePr>
        <p:xfrm>
          <a:off x="264056" y="3043237"/>
          <a:ext cx="11651719" cy="3352800"/>
        </p:xfrm>
        <a:graphic>
          <a:graphicData uri="http://schemas.openxmlformats.org/drawingml/2006/table">
            <a:tbl>
              <a:tblPr firstRow="1" firstCol="1" lastRow="1" lastCol="1" bandRow="1" bandCol="1">
                <a:tableStyleId>{7DF18680-E054-41AD-8BC1-D1AEF772440D}</a:tableStyleId>
              </a:tblPr>
              <a:tblGrid>
                <a:gridCol w="3962829"/>
                <a:gridCol w="7688890"/>
              </a:tblGrid>
              <a:tr h="1156737">
                <a:tc>
                  <a:txBody>
                    <a:bodyPr/>
                    <a:lstStyle/>
                    <a:p>
                      <a:pPr algn="just">
                        <a:spcAft>
                          <a:spcPts val="0"/>
                        </a:spcAft>
                      </a:pPr>
                      <a:r>
                        <a:rPr lang="vi-VN" sz="2000" dirty="0">
                          <a:effectLst/>
                        </a:rPr>
                        <a:t>Nghệ thuật nhân hóa qua cụm từ có ý nghĩa tượng hình </a:t>
                      </a:r>
                      <a:r>
                        <a:rPr lang="en-US" sz="2000" dirty="0">
                          <a:effectLst/>
                        </a:rPr>
                        <a:t>“ </a:t>
                      </a:r>
                      <a:r>
                        <a:rPr lang="en-US" sz="2000" dirty="0" err="1">
                          <a:effectLst/>
                        </a:rPr>
                        <a:t>vắt</a:t>
                      </a:r>
                      <a:r>
                        <a:rPr lang="en-US" sz="2000" dirty="0">
                          <a:effectLst/>
                        </a:rPr>
                        <a:t> </a:t>
                      </a:r>
                      <a:r>
                        <a:rPr lang="en-US" sz="2000" dirty="0" err="1">
                          <a:effectLst/>
                        </a:rPr>
                        <a:t>nửa</a:t>
                      </a:r>
                      <a:r>
                        <a:rPr lang="en-US" sz="2000" dirty="0">
                          <a:effectLst/>
                        </a:rPr>
                        <a:t> </a:t>
                      </a:r>
                      <a:r>
                        <a:rPr lang="en-US" sz="2000" dirty="0" err="1">
                          <a:effectLst/>
                        </a:rPr>
                        <a:t>mình</a:t>
                      </a:r>
                      <a:r>
                        <a:rPr lang="en-US" sz="2000" dirty="0">
                          <a:effectLst/>
                        </a:rPr>
                        <a:t>”</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A9EAE"/>
                    </a:solidFill>
                  </a:tcPr>
                </a:tc>
                <a:tc>
                  <a:txBody>
                    <a:bodyPr/>
                    <a:lstStyle/>
                    <a:p>
                      <a:pPr algn="just">
                        <a:spcAft>
                          <a:spcPts val="0"/>
                        </a:spcAft>
                      </a:pPr>
                      <a:r>
                        <a:rPr lang="en-US" sz="2000" dirty="0">
                          <a:effectLst/>
                        </a:rPr>
                        <a:t>- </a:t>
                      </a:r>
                      <a:r>
                        <a:rPr lang="vi-VN" sz="2000" dirty="0">
                          <a:effectLst/>
                        </a:rPr>
                        <a:t>Gợi lên không gian của một bầu trời cao rộng, trong trẻo lúc thu về. </a:t>
                      </a:r>
                      <a:endParaRPr lang="en-US" sz="2000" dirty="0">
                        <a:effectLst/>
                      </a:endParaRPr>
                    </a:p>
                    <a:p>
                      <a:pPr algn="just">
                        <a:spcAft>
                          <a:spcPts val="0"/>
                        </a:spcAft>
                      </a:pPr>
                      <a:r>
                        <a:rPr lang="vi-VN" sz="2000" dirty="0">
                          <a:effectLst/>
                        </a:rPr>
                        <a:t>Khiến cho đám mây như có hình, có hồn và trở nên gần gũi, sinh động.</a:t>
                      </a:r>
                      <a:endParaRPr lang="en-US" sz="2000" dirty="0">
                        <a:effectLst/>
                      </a:endParaRPr>
                    </a:p>
                    <a:p>
                      <a:pPr algn="just">
                        <a:spcAft>
                          <a:spcPts val="0"/>
                        </a:spcAft>
                      </a:pPr>
                      <a:r>
                        <a:rPr lang="vi-VN" sz="2000" dirty="0">
                          <a:effectLst/>
                        </a:rPr>
                        <a:t>- Gợi liên tưởng đến bước đi của thời gian, đám mây như một cây cầu đặc biệt để nối liền những ngày cuối hạ và đầu thu.</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A9EAE"/>
                    </a:solidFill>
                  </a:tcPr>
                </a:tc>
              </a:tr>
              <a:tr h="0">
                <a:tc>
                  <a:txBody>
                    <a:bodyPr/>
                    <a:lstStyle/>
                    <a:p>
                      <a:pPr algn="just">
                        <a:spcAft>
                          <a:spcPts val="0"/>
                        </a:spcAft>
                      </a:pPr>
                      <a:r>
                        <a:rPr lang="vi-VN" sz="2000" dirty="0">
                          <a:effectLst/>
                        </a:rPr>
                        <a:t>Hình ảnh "đám mây" còn mang ý nghĩa thế sự :</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A9EAE"/>
                    </a:solidFill>
                  </a:tcPr>
                </a:tc>
                <a:tc>
                  <a:txBody>
                    <a:bodyPr/>
                    <a:lstStyle/>
                    <a:p>
                      <a:pPr algn="just">
                        <a:spcAft>
                          <a:spcPts val="0"/>
                        </a:spcAft>
                      </a:pPr>
                      <a:r>
                        <a:rPr lang="vi-VN" sz="2000">
                          <a:effectLst/>
                        </a:rPr>
                        <a:t>gợi sự giao thời của đời sống khi đất nước đang chuyển giao từ chiến tranh sang hòa bình.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A9EAE"/>
                    </a:solidFill>
                  </a:tcPr>
                </a:tc>
              </a:tr>
              <a:tr h="0">
                <a:tc gridSpan="2">
                  <a:txBody>
                    <a:bodyPr/>
                    <a:lstStyle/>
                    <a:p>
                      <a:pPr algn="just">
                        <a:spcAft>
                          <a:spcPts val="0"/>
                        </a:spcAft>
                      </a:pPr>
                      <a:r>
                        <a:rPr lang="en-US" sz="2000" dirty="0" smtClean="0">
                          <a:solidFill>
                            <a:srgbClr val="FF0000"/>
                          </a:solidFill>
                          <a:effectLst/>
                          <a:sym typeface="Wingdings" panose="05000000000000000000" pitchFamily="2" charset="2"/>
                        </a:rPr>
                        <a:t> </a:t>
                      </a:r>
                      <a:r>
                        <a:rPr lang="vi-VN" sz="2000" dirty="0" smtClean="0">
                          <a:solidFill>
                            <a:srgbClr val="FF0000"/>
                          </a:solidFill>
                          <a:effectLst/>
                        </a:rPr>
                        <a:t>Khoảnh </a:t>
                      </a:r>
                      <a:r>
                        <a:rPr lang="vi-VN" sz="2000" dirty="0">
                          <a:solidFill>
                            <a:srgbClr val="FF0000"/>
                          </a:solidFill>
                          <a:effectLst/>
                        </a:rPr>
                        <a:t>khắc giao mùa được tái hiện rất tinh tế, sống động bằng những câu thơ giàu giá trị tạo hình. Và ẩn sâu khoảnh khắc đó còn là hình ảnh của đời sống lúc sang thu với biết bao biến chuyển.</a:t>
                      </a:r>
                      <a:endParaRPr lang="en-US" sz="1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A9EAE"/>
                    </a:solidFill>
                  </a:tcPr>
                </a:tc>
                <a:tc hMerge="1">
                  <a:txBody>
                    <a:bodyPr/>
                    <a:lstStyle/>
                    <a:p>
                      <a:endParaRPr lang="en-US"/>
                    </a:p>
                  </a:txBody>
                  <a:tcPr/>
                </a:tc>
              </a:tr>
            </a:tbl>
          </a:graphicData>
        </a:graphic>
      </p:graphicFrame>
      <p:pic>
        <p:nvPicPr>
          <p:cNvPr id="8" name="Picture 2" descr="Káº¿t quáº£ hÃ¬nh áº£nh cho mÃ¢y trÃ´i gif">
            <a:extLst>
              <a:ext uri="{FF2B5EF4-FFF2-40B4-BE49-F238E27FC236}">
                <a16:creationId xmlns:a16="http://schemas.microsoft.com/office/drawing/2014/main" xmlns="" id="{39008FE9-E8A5-4CB5-9A0A-917E893C887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718123" y="1019154"/>
            <a:ext cx="2823179" cy="18004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9713" y="180344"/>
            <a:ext cx="2817206" cy="1560481"/>
          </a:xfrm>
          <a:prstGeom prst="rect">
            <a:avLst/>
          </a:prstGeom>
        </p:spPr>
      </p:pic>
    </p:spTree>
    <p:extLst>
      <p:ext uri="{BB962C8B-B14F-4D97-AF65-F5344CB8AC3E}">
        <p14:creationId xmlns:p14="http://schemas.microsoft.com/office/powerpoint/2010/main" val="329279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II. TÌM HIỂU VĂN BẢN</a:t>
            </a:r>
            <a:endParaRPr lang="en-US" sz="2400" dirty="0"/>
          </a:p>
        </p:txBody>
      </p:sp>
      <p:sp>
        <p:nvSpPr>
          <p:cNvPr id="5" name="TextBox 4"/>
          <p:cNvSpPr txBox="1"/>
          <p:nvPr/>
        </p:nvSpPr>
        <p:spPr>
          <a:xfrm>
            <a:off x="314527" y="672906"/>
            <a:ext cx="4843261"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2. </a:t>
            </a:r>
            <a:r>
              <a:rPr lang="en-US" sz="2400" dirty="0" err="1" smtClean="0"/>
              <a:t>Bức</a:t>
            </a:r>
            <a:r>
              <a:rPr lang="en-US" sz="2400" dirty="0" smtClean="0"/>
              <a:t> </a:t>
            </a:r>
            <a:r>
              <a:rPr lang="en-US" sz="2400" dirty="0" err="1" smtClean="0"/>
              <a:t>tranh</a:t>
            </a:r>
            <a:r>
              <a:rPr lang="en-US" sz="2400" dirty="0" smtClean="0"/>
              <a:t> </a:t>
            </a:r>
            <a:r>
              <a:rPr lang="en-US" sz="2400" dirty="0" err="1" smtClean="0"/>
              <a:t>thiên</a:t>
            </a:r>
            <a:r>
              <a:rPr lang="en-US" sz="2400" dirty="0" smtClean="0"/>
              <a:t> </a:t>
            </a:r>
            <a:r>
              <a:rPr lang="en-US" sz="2400" dirty="0" err="1" smtClean="0"/>
              <a:t>nhiên</a:t>
            </a:r>
            <a:r>
              <a:rPr lang="en-US" sz="2400" dirty="0" smtClean="0"/>
              <a:t> </a:t>
            </a:r>
            <a:r>
              <a:rPr lang="en-US" sz="2400" dirty="0" err="1" smtClean="0"/>
              <a:t>lúc</a:t>
            </a:r>
            <a:r>
              <a:rPr lang="en-US" sz="2400" dirty="0" smtClean="0"/>
              <a:t> sang </a:t>
            </a:r>
            <a:r>
              <a:rPr lang="en-US" sz="2400" dirty="0" err="1" smtClean="0"/>
              <a:t>thu</a:t>
            </a:r>
            <a:endParaRPr lang="en-US" sz="2400" dirty="0"/>
          </a:p>
        </p:txBody>
      </p:sp>
      <p:sp>
        <p:nvSpPr>
          <p:cNvPr id="6" name="Rectangle 5"/>
          <p:cNvSpPr/>
          <p:nvPr/>
        </p:nvSpPr>
        <p:spPr>
          <a:xfrm>
            <a:off x="790575" y="2371636"/>
            <a:ext cx="6096000" cy="1323439"/>
          </a:xfrm>
          <a:prstGeom prst="rect">
            <a:avLst/>
          </a:prstGeom>
        </p:spPr>
        <p:txBody>
          <a:bodyPr>
            <a:spAutoFit/>
          </a:bodyPr>
          <a:lstStyle/>
          <a:p>
            <a:r>
              <a:rPr lang="vi-VN" sz="2000" b="1" i="1" dirty="0" smtClean="0">
                <a:solidFill>
                  <a:schemeClr val="bg1"/>
                </a:solidFill>
                <a:effectLst/>
                <a:latin typeface="Open Sans"/>
              </a:rPr>
              <a:t>Sông được lúc dềnh dàng</a:t>
            </a:r>
            <a:r>
              <a:rPr lang="vi-VN" sz="2000" b="1" i="1" dirty="0" smtClean="0">
                <a:solidFill>
                  <a:schemeClr val="bg1"/>
                </a:solidFill>
              </a:rPr>
              <a:t/>
            </a:r>
            <a:br>
              <a:rPr lang="vi-VN" sz="2000" b="1" i="1" dirty="0" smtClean="0">
                <a:solidFill>
                  <a:schemeClr val="bg1"/>
                </a:solidFill>
              </a:rPr>
            </a:br>
            <a:r>
              <a:rPr lang="vi-VN" sz="2000" b="1" i="1" dirty="0" smtClean="0">
                <a:solidFill>
                  <a:schemeClr val="bg1"/>
                </a:solidFill>
                <a:effectLst/>
                <a:latin typeface="Open Sans"/>
              </a:rPr>
              <a:t>Chim bắt đầu vội vã</a:t>
            </a:r>
            <a:r>
              <a:rPr lang="vi-VN" sz="2000" b="1" i="1" dirty="0" smtClean="0">
                <a:solidFill>
                  <a:schemeClr val="bg1"/>
                </a:solidFill>
              </a:rPr>
              <a:t/>
            </a:r>
            <a:br>
              <a:rPr lang="vi-VN" sz="2000" b="1" i="1" dirty="0" smtClean="0">
                <a:solidFill>
                  <a:schemeClr val="bg1"/>
                </a:solidFill>
              </a:rPr>
            </a:br>
            <a:r>
              <a:rPr lang="vi-VN" sz="2000" b="1" i="1" dirty="0" smtClean="0">
                <a:solidFill>
                  <a:schemeClr val="bg1"/>
                </a:solidFill>
                <a:effectLst/>
                <a:latin typeface="Open Sans"/>
              </a:rPr>
              <a:t>Có đám mây mùa hạ</a:t>
            </a:r>
            <a:r>
              <a:rPr lang="vi-VN" sz="2000" b="1" i="1" dirty="0" smtClean="0">
                <a:solidFill>
                  <a:schemeClr val="bg1"/>
                </a:solidFill>
              </a:rPr>
              <a:t/>
            </a:r>
            <a:br>
              <a:rPr lang="vi-VN" sz="2000" b="1" i="1" dirty="0" smtClean="0">
                <a:solidFill>
                  <a:schemeClr val="bg1"/>
                </a:solidFill>
              </a:rPr>
            </a:br>
            <a:r>
              <a:rPr lang="vi-VN" sz="2000" b="1" i="1" dirty="0" smtClean="0">
                <a:solidFill>
                  <a:schemeClr val="bg1"/>
                </a:solidFill>
                <a:effectLst/>
                <a:latin typeface="Open Sans"/>
              </a:rPr>
              <a:t>Vắt nửa mình sang thu</a:t>
            </a:r>
            <a:endParaRPr lang="en-US" sz="2000" i="1" dirty="0">
              <a:solidFill>
                <a:schemeClr val="bg1"/>
              </a:solidFill>
            </a:endParaRPr>
          </a:p>
        </p:txBody>
      </p:sp>
      <p:pic>
        <p:nvPicPr>
          <p:cNvPr id="7" name="Picture 6" descr="Káº¿t quáº£ hÃ¬nh áº£nh cho chim bay gif">
            <a:extLst>
              <a:ext uri="{FF2B5EF4-FFF2-40B4-BE49-F238E27FC236}">
                <a16:creationId xmlns:a16="http://schemas.microsoft.com/office/drawing/2014/main" xmlns="" id="{368712CA-505F-4CD9-8CEA-600B4CCBCFB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0575" y="4039577"/>
            <a:ext cx="2348587" cy="1438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Picture 7" descr="Káº¿t quáº£ hÃ¬nh áº£nh cho sÃ´ng dá»nh dang gif">
            <a:extLst>
              <a:ext uri="{FF2B5EF4-FFF2-40B4-BE49-F238E27FC236}">
                <a16:creationId xmlns:a16="http://schemas.microsoft.com/office/drawing/2014/main" xmlns="" id="{F18BF134-0538-4C5B-9777-F25950B672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2127" y="4932140"/>
            <a:ext cx="2314575" cy="1463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 name="Picture 2" descr="Káº¿t quáº£ hÃ¬nh áº£nh cho mÃ¢y trÃ´i gif">
            <a:extLst>
              <a:ext uri="{FF2B5EF4-FFF2-40B4-BE49-F238E27FC236}">
                <a16:creationId xmlns:a16="http://schemas.microsoft.com/office/drawing/2014/main" xmlns="" id="{39008FE9-E8A5-4CB5-9A0A-917E893C887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6021" y="5378115"/>
            <a:ext cx="1722434" cy="10984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2753" y="4426059"/>
            <a:ext cx="1718790" cy="952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Rounded Corners 3">
            <a:extLst>
              <a:ext uri="{FF2B5EF4-FFF2-40B4-BE49-F238E27FC236}">
                <a16:creationId xmlns="" xmlns:a16="http://schemas.microsoft.com/office/drawing/2014/main" id="{75B5EFFE-A9D4-49D2-9318-17165EAAE564}"/>
              </a:ext>
            </a:extLst>
          </p:cNvPr>
          <p:cNvSpPr/>
          <p:nvPr/>
        </p:nvSpPr>
        <p:spPr>
          <a:xfrm>
            <a:off x="5529943" y="519397"/>
            <a:ext cx="5971177" cy="1628561"/>
          </a:xfrm>
          <a:prstGeom prst="roundRect">
            <a:avLst/>
          </a:prstGeom>
          <a:ln w="38100">
            <a:solidFill>
              <a:schemeClr val="accent4"/>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i="1" dirty="0" err="1">
                <a:solidFill>
                  <a:schemeClr val="tx1"/>
                </a:solidFill>
                <a:latin typeface="Times New Roman" panose="02020603050405020304" pitchFamily="18" charset="0"/>
                <a:cs typeface="Times New Roman" panose="02020603050405020304" pitchFamily="18" charset="0"/>
              </a:rPr>
              <a:t>Không</a:t>
            </a:r>
            <a:r>
              <a:rPr lang="en-SG" sz="2800" i="1" dirty="0">
                <a:solidFill>
                  <a:schemeClr val="tx1"/>
                </a:solidFill>
                <a:latin typeface="Times New Roman" panose="02020603050405020304" pitchFamily="18" charset="0"/>
                <a:cs typeface="Times New Roman" panose="02020603050405020304" pitchFamily="18" charset="0"/>
              </a:rPr>
              <a:t> </a:t>
            </a:r>
            <a:r>
              <a:rPr lang="en-SG" sz="2800" i="1" dirty="0" err="1">
                <a:solidFill>
                  <a:schemeClr val="tx1"/>
                </a:solidFill>
                <a:latin typeface="Times New Roman" panose="02020603050405020304" pitchFamily="18" charset="0"/>
                <a:cs typeface="Times New Roman" panose="02020603050405020304" pitchFamily="18" charset="0"/>
              </a:rPr>
              <a:t>khí</a:t>
            </a:r>
            <a:r>
              <a:rPr lang="en-SG" sz="2800" i="1" dirty="0">
                <a:solidFill>
                  <a:schemeClr val="tx1"/>
                </a:solidFill>
                <a:latin typeface="Times New Roman" panose="02020603050405020304" pitchFamily="18" charset="0"/>
                <a:cs typeface="Times New Roman" panose="02020603050405020304" pitchFamily="18" charset="0"/>
              </a:rPr>
              <a:t> </a:t>
            </a:r>
            <a:r>
              <a:rPr lang="en-SG" sz="2800" i="1" dirty="0" err="1">
                <a:solidFill>
                  <a:schemeClr val="tx1"/>
                </a:solidFill>
                <a:latin typeface="Times New Roman" panose="02020603050405020304" pitchFamily="18" charset="0"/>
                <a:cs typeface="Times New Roman" panose="02020603050405020304" pitchFamily="18" charset="0"/>
              </a:rPr>
              <a:t>chớm</a:t>
            </a:r>
            <a:r>
              <a:rPr lang="en-SG" sz="2800" i="1" dirty="0">
                <a:solidFill>
                  <a:schemeClr val="tx1"/>
                </a:solidFill>
                <a:latin typeface="Times New Roman" panose="02020603050405020304" pitchFamily="18" charset="0"/>
                <a:cs typeface="Times New Roman" panose="02020603050405020304" pitchFamily="18" charset="0"/>
              </a:rPr>
              <a:t> </a:t>
            </a:r>
            <a:r>
              <a:rPr lang="en-SG" sz="2800" i="1" dirty="0" err="1">
                <a:solidFill>
                  <a:schemeClr val="tx1"/>
                </a:solidFill>
                <a:latin typeface="Times New Roman" panose="02020603050405020304" pitchFamily="18" charset="0"/>
                <a:cs typeface="Times New Roman" panose="02020603050405020304" pitchFamily="18" charset="0"/>
              </a:rPr>
              <a:t>thu</a:t>
            </a:r>
            <a:r>
              <a:rPr lang="en-SG" sz="2800" i="1" dirty="0">
                <a:solidFill>
                  <a:schemeClr val="tx1"/>
                </a:solidFill>
                <a:latin typeface="Times New Roman" panose="02020603050405020304" pitchFamily="18" charset="0"/>
                <a:cs typeface="Times New Roman" panose="02020603050405020304" pitchFamily="18" charset="0"/>
              </a:rPr>
              <a:t> </a:t>
            </a:r>
            <a:r>
              <a:rPr lang="en-SG" sz="2800" i="1" dirty="0" err="1">
                <a:solidFill>
                  <a:schemeClr val="tx1"/>
                </a:solidFill>
                <a:latin typeface="Times New Roman" panose="02020603050405020304" pitchFamily="18" charset="0"/>
                <a:cs typeface="Times New Roman" panose="02020603050405020304" pitchFamily="18" charset="0"/>
              </a:rPr>
              <a:t>thư</a:t>
            </a:r>
            <a:r>
              <a:rPr lang="en-SG" sz="2800" i="1" dirty="0">
                <a:solidFill>
                  <a:schemeClr val="tx1"/>
                </a:solidFill>
                <a:latin typeface="Times New Roman" panose="02020603050405020304" pitchFamily="18" charset="0"/>
                <a:cs typeface="Times New Roman" panose="02020603050405020304" pitchFamily="18" charset="0"/>
              </a:rPr>
              <a:t> </a:t>
            </a:r>
            <a:r>
              <a:rPr lang="en-SG" sz="2800" i="1" dirty="0" err="1">
                <a:solidFill>
                  <a:schemeClr val="tx1"/>
                </a:solidFill>
                <a:latin typeface="Times New Roman" panose="02020603050405020304" pitchFamily="18" charset="0"/>
                <a:cs typeface="Times New Roman" panose="02020603050405020304" pitchFamily="18" charset="0"/>
              </a:rPr>
              <a:t>thái</a:t>
            </a:r>
            <a:r>
              <a:rPr lang="en-SG" sz="2800" i="1" dirty="0">
                <a:solidFill>
                  <a:schemeClr val="tx1"/>
                </a:solidFill>
                <a:latin typeface="Times New Roman" panose="02020603050405020304" pitchFamily="18" charset="0"/>
                <a:cs typeface="Times New Roman" panose="02020603050405020304" pitchFamily="18" charset="0"/>
              </a:rPr>
              <a:t>, </a:t>
            </a:r>
            <a:r>
              <a:rPr lang="en-SG" sz="2800" i="1" dirty="0" err="1">
                <a:solidFill>
                  <a:schemeClr val="tx1"/>
                </a:solidFill>
                <a:latin typeface="Times New Roman" panose="02020603050405020304" pitchFamily="18" charset="0"/>
                <a:cs typeface="Times New Roman" panose="02020603050405020304" pitchFamily="18" charset="0"/>
              </a:rPr>
              <a:t>lắng</a:t>
            </a:r>
            <a:r>
              <a:rPr lang="en-SG" sz="2800" i="1" dirty="0">
                <a:solidFill>
                  <a:schemeClr val="tx1"/>
                </a:solidFill>
                <a:latin typeface="Times New Roman" panose="02020603050405020304" pitchFamily="18" charset="0"/>
                <a:cs typeface="Times New Roman" panose="02020603050405020304" pitchFamily="18" charset="0"/>
              </a:rPr>
              <a:t> </a:t>
            </a:r>
            <a:r>
              <a:rPr lang="en-SG" sz="2800" i="1" dirty="0" err="1">
                <a:solidFill>
                  <a:schemeClr val="tx1"/>
                </a:solidFill>
                <a:latin typeface="Times New Roman" panose="02020603050405020304" pitchFamily="18" charset="0"/>
                <a:cs typeface="Times New Roman" panose="02020603050405020304" pitchFamily="18" charset="0"/>
              </a:rPr>
              <a:t>đọng</a:t>
            </a:r>
            <a:r>
              <a:rPr lang="en-SG" sz="2800" i="1" dirty="0">
                <a:solidFill>
                  <a:schemeClr val="tx1"/>
                </a:solidFill>
                <a:latin typeface="Times New Roman" panose="02020603050405020304" pitchFamily="18" charset="0"/>
                <a:cs typeface="Times New Roman" panose="02020603050405020304" pitchFamily="18" charset="0"/>
              </a:rPr>
              <a:t>, </a:t>
            </a:r>
            <a:r>
              <a:rPr lang="en-SG" sz="2800" i="1" dirty="0" err="1">
                <a:solidFill>
                  <a:schemeClr val="tx1"/>
                </a:solidFill>
                <a:latin typeface="Times New Roman" panose="02020603050405020304" pitchFamily="18" charset="0"/>
                <a:cs typeface="Times New Roman" panose="02020603050405020304" pitchFamily="18" charset="0"/>
              </a:rPr>
              <a:t>lâng</a:t>
            </a:r>
            <a:r>
              <a:rPr lang="en-SG" sz="2800" i="1" dirty="0">
                <a:solidFill>
                  <a:schemeClr val="tx1"/>
                </a:solidFill>
                <a:latin typeface="Times New Roman" panose="02020603050405020304" pitchFamily="18" charset="0"/>
                <a:cs typeface="Times New Roman" panose="02020603050405020304" pitchFamily="18" charset="0"/>
              </a:rPr>
              <a:t> </a:t>
            </a:r>
            <a:r>
              <a:rPr lang="en-SG" sz="2800" i="1" dirty="0" err="1">
                <a:solidFill>
                  <a:schemeClr val="tx1"/>
                </a:solidFill>
                <a:latin typeface="Times New Roman" panose="02020603050405020304" pitchFamily="18" charset="0"/>
                <a:cs typeface="Times New Roman" panose="02020603050405020304" pitchFamily="18" charset="0"/>
              </a:rPr>
              <a:t>lâng</a:t>
            </a:r>
            <a:r>
              <a:rPr lang="en-SG" sz="2800" i="1" dirty="0">
                <a:solidFill>
                  <a:schemeClr val="tx1"/>
                </a:solidFill>
                <a:latin typeface="Times New Roman" panose="02020603050405020304" pitchFamily="18" charset="0"/>
                <a:cs typeface="Times New Roman" panose="02020603050405020304" pitchFamily="18" charset="0"/>
              </a:rPr>
              <a:t> </a:t>
            </a:r>
            <a:r>
              <a:rPr lang="en-SG" sz="2800" i="1" dirty="0" err="1">
                <a:solidFill>
                  <a:schemeClr val="tx1"/>
                </a:solidFill>
                <a:latin typeface="Times New Roman" panose="02020603050405020304" pitchFamily="18" charset="0"/>
                <a:cs typeface="Times New Roman" panose="02020603050405020304" pitchFamily="18" charset="0"/>
              </a:rPr>
              <a:t>lan</a:t>
            </a:r>
            <a:r>
              <a:rPr lang="en-SG" sz="2800" i="1" dirty="0">
                <a:solidFill>
                  <a:schemeClr val="tx1"/>
                </a:solidFill>
                <a:latin typeface="Times New Roman" panose="02020603050405020304" pitchFamily="18" charset="0"/>
                <a:cs typeface="Times New Roman" panose="02020603050405020304" pitchFamily="18" charset="0"/>
              </a:rPr>
              <a:t> </a:t>
            </a:r>
            <a:r>
              <a:rPr lang="en-SG" sz="2800" i="1" dirty="0" err="1">
                <a:solidFill>
                  <a:schemeClr val="tx1"/>
                </a:solidFill>
                <a:latin typeface="Times New Roman" panose="02020603050405020304" pitchFamily="18" charset="0"/>
                <a:cs typeface="Times New Roman" panose="02020603050405020304" pitchFamily="18" charset="0"/>
              </a:rPr>
              <a:t>tỏa</a:t>
            </a:r>
            <a:r>
              <a:rPr lang="en-SG" sz="2800" i="1" dirty="0">
                <a:solidFill>
                  <a:schemeClr val="tx1"/>
                </a:solidFill>
                <a:latin typeface="Times New Roman" panose="02020603050405020304" pitchFamily="18" charset="0"/>
                <a:cs typeface="Times New Roman" panose="02020603050405020304" pitchFamily="18" charset="0"/>
              </a:rPr>
              <a:t> </a:t>
            </a:r>
            <a:r>
              <a:rPr lang="en-SG" sz="2800" i="1" dirty="0" err="1">
                <a:solidFill>
                  <a:schemeClr val="tx1"/>
                </a:solidFill>
                <a:latin typeface="Times New Roman" panose="02020603050405020304" pitchFamily="18" charset="0"/>
                <a:cs typeface="Times New Roman" panose="02020603050405020304" pitchFamily="18" charset="0"/>
              </a:rPr>
              <a:t>khắp</a:t>
            </a:r>
            <a:r>
              <a:rPr lang="en-SG" sz="2800" i="1" dirty="0">
                <a:solidFill>
                  <a:schemeClr val="tx1"/>
                </a:solidFill>
                <a:latin typeface="Times New Roman" panose="02020603050405020304" pitchFamily="18" charset="0"/>
                <a:cs typeface="Times New Roman" panose="02020603050405020304" pitchFamily="18" charset="0"/>
              </a:rPr>
              <a:t> </a:t>
            </a:r>
            <a:r>
              <a:rPr lang="en-SG" sz="2800" i="1" dirty="0" err="1">
                <a:solidFill>
                  <a:schemeClr val="tx1"/>
                </a:solidFill>
                <a:latin typeface="Times New Roman" panose="02020603050405020304" pitchFamily="18" charset="0"/>
                <a:cs typeface="Times New Roman" panose="02020603050405020304" pitchFamily="18" charset="0"/>
              </a:rPr>
              <a:t>không</a:t>
            </a:r>
            <a:r>
              <a:rPr lang="en-SG" sz="2800" i="1" dirty="0">
                <a:solidFill>
                  <a:schemeClr val="tx1"/>
                </a:solidFill>
                <a:latin typeface="Times New Roman" panose="02020603050405020304" pitchFamily="18" charset="0"/>
                <a:cs typeface="Times New Roman" panose="02020603050405020304" pitchFamily="18" charset="0"/>
              </a:rPr>
              <a:t> </a:t>
            </a:r>
            <a:r>
              <a:rPr lang="en-SG" sz="2800" i="1" dirty="0" err="1">
                <a:solidFill>
                  <a:schemeClr val="tx1"/>
                </a:solidFill>
                <a:latin typeface="Times New Roman" panose="02020603050405020304" pitchFamily="18" charset="0"/>
                <a:cs typeface="Times New Roman" panose="02020603050405020304" pitchFamily="18" charset="0"/>
              </a:rPr>
              <a:t>gian</a:t>
            </a:r>
            <a:endParaRPr lang="en-SG" sz="2800" dirty="0">
              <a:solidFill>
                <a:schemeClr val="tx1"/>
              </a:solidFill>
            </a:endParaRPr>
          </a:p>
        </p:txBody>
      </p:sp>
      <p:sp>
        <p:nvSpPr>
          <p:cNvPr id="12" name="Rectangle: Rounded Corners 10">
            <a:extLst>
              <a:ext uri="{FF2B5EF4-FFF2-40B4-BE49-F238E27FC236}">
                <a16:creationId xmlns="" xmlns:a16="http://schemas.microsoft.com/office/drawing/2014/main" id="{939E3EAA-B99B-4202-9C3A-79446593FDA1}"/>
              </a:ext>
            </a:extLst>
          </p:cNvPr>
          <p:cNvSpPr/>
          <p:nvPr/>
        </p:nvSpPr>
        <p:spPr>
          <a:xfrm>
            <a:off x="5550053" y="3376056"/>
            <a:ext cx="5971177" cy="1146334"/>
          </a:xfrm>
          <a:prstGeom prst="roundRect">
            <a:avLst/>
          </a:prstGeom>
          <a:solidFill>
            <a:schemeClr val="accent2">
              <a:lumMod val="60000"/>
              <a:lumOff val="40000"/>
            </a:schemeClr>
          </a:solidFill>
          <a:ln w="38100">
            <a:solidFill>
              <a:schemeClr val="accent4"/>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Lòng</a:t>
            </a:r>
            <a:r>
              <a:rPr lang="en-SG"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xao</a:t>
            </a:r>
            <a:r>
              <a:rPr lang="en-SG"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xuyến</a:t>
            </a:r>
            <a:r>
              <a:rPr lang="en-SG"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say </a:t>
            </a:r>
            <a:r>
              <a:rPr lang="en-SG"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sưa</a:t>
            </a:r>
            <a:r>
              <a:rPr lang="en-SG"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trước</a:t>
            </a:r>
            <a:r>
              <a:rPr lang="en-SG"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vẻ</a:t>
            </a:r>
            <a:r>
              <a:rPr lang="en-SG"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SG"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SG"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vạn</a:t>
            </a:r>
            <a:r>
              <a:rPr lang="en-SG"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SG" sz="2800" dirty="0">
              <a:solidFill>
                <a:schemeClr val="tx1"/>
              </a:solidFill>
            </a:endParaRPr>
          </a:p>
        </p:txBody>
      </p:sp>
      <p:sp>
        <p:nvSpPr>
          <p:cNvPr id="13" name="Rectangle: Rounded Corners 13">
            <a:extLst>
              <a:ext uri="{FF2B5EF4-FFF2-40B4-BE49-F238E27FC236}">
                <a16:creationId xmlns="" xmlns:a16="http://schemas.microsoft.com/office/drawing/2014/main" id="{F24A8905-FE63-4EE6-BD43-27DA564E1181}"/>
              </a:ext>
            </a:extLst>
          </p:cNvPr>
          <p:cNvSpPr/>
          <p:nvPr/>
        </p:nvSpPr>
        <p:spPr>
          <a:xfrm>
            <a:off x="5550053" y="5714102"/>
            <a:ext cx="5971177" cy="690211"/>
          </a:xfrm>
          <a:prstGeom prst="roundRect">
            <a:avLst/>
          </a:prstGeom>
          <a:solidFill>
            <a:srgbClr val="FFC000"/>
          </a:solidFill>
          <a:ln w="38100">
            <a:solidFill>
              <a:schemeClr val="accent4"/>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i="1" dirty="0" err="1">
                <a:solidFill>
                  <a:schemeClr val="tx1"/>
                </a:solidFill>
                <a:latin typeface="Times New Roman" panose="02020603050405020304" pitchFamily="18" charset="0"/>
                <a:cs typeface="Times New Roman" panose="02020603050405020304" pitchFamily="18" charset="0"/>
              </a:rPr>
              <a:t>Sự</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tinh</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tế</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trong</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liên</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tưởng</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của</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nhà</a:t>
            </a:r>
            <a:r>
              <a:rPr lang="en-US" altLang="en-US" sz="2800" i="1" dirty="0">
                <a:solidFill>
                  <a:schemeClr val="tx1"/>
                </a:solidFill>
                <a:latin typeface="Times New Roman" panose="02020603050405020304" pitchFamily="18" charset="0"/>
                <a:cs typeface="Times New Roman" panose="02020603050405020304" pitchFamily="18" charset="0"/>
              </a:rPr>
              <a:t> </a:t>
            </a:r>
            <a:r>
              <a:rPr lang="en-US" altLang="en-US" sz="2800" i="1" dirty="0" err="1">
                <a:solidFill>
                  <a:schemeClr val="tx1"/>
                </a:solidFill>
                <a:latin typeface="Times New Roman" panose="02020603050405020304" pitchFamily="18" charset="0"/>
                <a:cs typeface="Times New Roman" panose="02020603050405020304" pitchFamily="18" charset="0"/>
              </a:rPr>
              <a:t>thơ</a:t>
            </a:r>
            <a:endParaRPr lang="en-SG" sz="2800" i="1" dirty="0">
              <a:solidFill>
                <a:schemeClr val="tx1"/>
              </a:solidFill>
            </a:endParaRPr>
          </a:p>
        </p:txBody>
      </p:sp>
      <p:cxnSp>
        <p:nvCxnSpPr>
          <p:cNvPr id="15" name="Straight Connector 14"/>
          <p:cNvCxnSpPr/>
          <p:nvPr/>
        </p:nvCxnSpPr>
        <p:spPr>
          <a:xfrm>
            <a:off x="5272088" y="0"/>
            <a:ext cx="28575" cy="700087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xmlns="" id="{46A88D6A-3CCD-4AD5-8CA3-F52023D5CE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81271">
            <a:off x="7883071" y="2072202"/>
            <a:ext cx="1264920" cy="1264920"/>
          </a:xfrm>
          <a:prstGeom prst="rect">
            <a:avLst/>
          </a:prstGeom>
        </p:spPr>
      </p:pic>
      <p:pic>
        <p:nvPicPr>
          <p:cNvPr id="17" name="Picture 16">
            <a:extLst>
              <a:ext uri="{FF2B5EF4-FFF2-40B4-BE49-F238E27FC236}">
                <a16:creationId xmlns:a16="http://schemas.microsoft.com/office/drawing/2014/main" xmlns="" id="{46A88D6A-3CCD-4AD5-8CA3-F52023D5CE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81271">
            <a:off x="7883071" y="4566266"/>
            <a:ext cx="1264920" cy="1264920"/>
          </a:xfrm>
          <a:prstGeom prst="rect">
            <a:avLst/>
          </a:prstGeom>
        </p:spPr>
      </p:pic>
    </p:spTree>
    <p:extLst>
      <p:ext uri="{BB962C8B-B14F-4D97-AF65-F5344CB8AC3E}">
        <p14:creationId xmlns:p14="http://schemas.microsoft.com/office/powerpoint/2010/main" val="201631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II. TÌM HIỂU VĂN BẢN</a:t>
            </a:r>
            <a:endParaRPr lang="en-US" sz="2400" dirty="0"/>
          </a:p>
        </p:txBody>
      </p:sp>
      <p:sp>
        <p:nvSpPr>
          <p:cNvPr id="5" name="TextBox 4"/>
          <p:cNvSpPr txBox="1"/>
          <p:nvPr/>
        </p:nvSpPr>
        <p:spPr>
          <a:xfrm>
            <a:off x="314527" y="672906"/>
            <a:ext cx="317162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3. </a:t>
            </a:r>
            <a:r>
              <a:rPr lang="en-US" sz="2400" dirty="0" err="1" smtClean="0"/>
              <a:t>Suy</a:t>
            </a:r>
            <a:r>
              <a:rPr lang="en-US" sz="2400" dirty="0" smtClean="0"/>
              <a:t> </a:t>
            </a:r>
            <a:r>
              <a:rPr lang="en-US" sz="2400" dirty="0" err="1" smtClean="0"/>
              <a:t>ngẫm</a:t>
            </a:r>
            <a:r>
              <a:rPr lang="en-US" sz="2400" dirty="0" smtClean="0"/>
              <a:t> </a:t>
            </a:r>
            <a:r>
              <a:rPr lang="en-US" sz="2400" dirty="0" err="1" smtClean="0"/>
              <a:t>của</a:t>
            </a:r>
            <a:r>
              <a:rPr lang="en-US" sz="2400" dirty="0" smtClean="0"/>
              <a:t> </a:t>
            </a:r>
            <a:r>
              <a:rPr lang="en-US" sz="2400" dirty="0" err="1" smtClean="0"/>
              <a:t>tác</a:t>
            </a:r>
            <a:r>
              <a:rPr lang="en-US" sz="2400" dirty="0" smtClean="0"/>
              <a:t> </a:t>
            </a:r>
            <a:r>
              <a:rPr lang="en-US" sz="2400" dirty="0" err="1" smtClean="0"/>
              <a:t>giả</a:t>
            </a:r>
            <a:endParaRPr lang="en-US" sz="2400" dirty="0"/>
          </a:p>
        </p:txBody>
      </p:sp>
      <p:sp>
        <p:nvSpPr>
          <p:cNvPr id="6" name="Rectangle 1"/>
          <p:cNvSpPr>
            <a:spLocks noChangeArrowheads="1"/>
          </p:cNvSpPr>
          <p:nvPr/>
        </p:nvSpPr>
        <p:spPr bwMode="auto">
          <a:xfrm>
            <a:off x="314527" y="1219203"/>
            <a:ext cx="113794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1" i="1" u="none" strike="noStrike" cap="none" normalizeH="0" baseline="0" dirty="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 Những biến chuyển của thiên nhiên: </a:t>
            </a:r>
            <a:endParaRPr kumimoji="0" lang="en-US" sz="2400" b="0" i="0" u="none" strike="noStrike" cap="none" normalizeH="0" baseline="0" dirty="0" smtClean="0">
              <a:ln>
                <a:noFill/>
              </a:ln>
              <a:solidFill>
                <a:schemeClr val="bg1"/>
              </a:solidFill>
              <a:effectLst/>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816616689"/>
              </p:ext>
            </p:extLst>
          </p:nvPr>
        </p:nvGraphicFramePr>
        <p:xfrm>
          <a:off x="295124" y="2205886"/>
          <a:ext cx="11578824" cy="4419600"/>
        </p:xfrm>
        <a:graphic>
          <a:graphicData uri="http://schemas.openxmlformats.org/drawingml/2006/table">
            <a:tbl>
              <a:tblPr firstRow="1" firstCol="1" lastRow="1" lastCol="1" bandRow="1" bandCol="1">
                <a:tableStyleId>{7DF18680-E054-41AD-8BC1-D1AEF772440D}</a:tableStyleId>
              </a:tblPr>
              <a:tblGrid>
                <a:gridCol w="3938037"/>
                <a:gridCol w="7640787"/>
              </a:tblGrid>
              <a:tr h="0">
                <a:tc>
                  <a:txBody>
                    <a:bodyPr/>
                    <a:lstStyle/>
                    <a:p>
                      <a:pPr algn="just">
                        <a:spcAft>
                          <a:spcPts val="0"/>
                        </a:spcAft>
                      </a:pPr>
                      <a:r>
                        <a:rPr lang="en-US" sz="2300" dirty="0" err="1">
                          <a:effectLst/>
                        </a:rPr>
                        <a:t>Nghê</a:t>
                      </a:r>
                      <a:r>
                        <a:rPr lang="en-US" sz="2300" dirty="0">
                          <a:effectLst/>
                        </a:rPr>
                        <a:t>̣ </a:t>
                      </a:r>
                      <a:r>
                        <a:rPr lang="en-US" sz="2300" dirty="0" err="1">
                          <a:effectLst/>
                        </a:rPr>
                        <a:t>thuật</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B55353"/>
                    </a:solidFill>
                  </a:tcPr>
                </a:tc>
                <a:tc>
                  <a:txBody>
                    <a:bodyPr/>
                    <a:lstStyle/>
                    <a:p>
                      <a:pPr algn="just">
                        <a:spcAft>
                          <a:spcPts val="0"/>
                        </a:spcAft>
                      </a:pPr>
                      <a:r>
                        <a:rPr lang="en-US" sz="2200" dirty="0" err="1">
                          <a:effectLst/>
                        </a:rPr>
                        <a:t>Nội</a:t>
                      </a:r>
                      <a:r>
                        <a:rPr lang="en-US" sz="2200" dirty="0">
                          <a:effectLst/>
                        </a:rPr>
                        <a:t> dung</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B55353"/>
                    </a:solidFill>
                  </a:tcPr>
                </a:tc>
              </a:tr>
              <a:tr h="0">
                <a:tc>
                  <a:txBody>
                    <a:bodyPr/>
                    <a:lstStyle/>
                    <a:p>
                      <a:pPr algn="just">
                        <a:spcAft>
                          <a:spcPts val="0"/>
                        </a:spcAft>
                      </a:pPr>
                      <a:r>
                        <a:rPr lang="vi-VN" sz="2300">
                          <a:effectLst/>
                        </a:rPr>
                        <a:t>Nghệ thuật đối qua hình ảnh "vẫn còn"  &gt;&lt; "vơi dần" ; "nắng" &gt;&lt; "mưa"</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B55353"/>
                    </a:solidFill>
                  </a:tcPr>
                </a:tc>
                <a:tc>
                  <a:txBody>
                    <a:bodyPr/>
                    <a:lstStyle/>
                    <a:p>
                      <a:pPr algn="just">
                        <a:spcAft>
                          <a:spcPts val="0"/>
                        </a:spcAft>
                      </a:pPr>
                      <a:r>
                        <a:rPr lang="vi-VN" sz="2200" dirty="0">
                          <a:effectLst/>
                        </a:rPr>
                        <a:t>đã tái hiện sự vận động trái chiều của hai hiện tượng thiên nhiên.</a:t>
                      </a:r>
                      <a:endParaRPr lang="en-US" sz="2200" dirty="0">
                        <a:effectLst/>
                      </a:endParaRPr>
                    </a:p>
                    <a:p>
                      <a:pPr algn="just">
                        <a:spcAft>
                          <a:spcPts val="0"/>
                        </a:spcAft>
                      </a:pPr>
                      <a:r>
                        <a:rPr lang="vi-VN" sz="2200" dirty="0">
                          <a:effectLst/>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B55353"/>
                    </a:solidFill>
                  </a:tcPr>
                </a:tc>
              </a:tr>
              <a:tr h="0">
                <a:tc>
                  <a:txBody>
                    <a:bodyPr/>
                    <a:lstStyle/>
                    <a:p>
                      <a:pPr algn="just">
                        <a:spcAft>
                          <a:spcPts val="0"/>
                        </a:spcAft>
                      </a:pPr>
                      <a:r>
                        <a:rPr lang="vi-VN" sz="2300">
                          <a:effectLst/>
                        </a:rPr>
                        <a:t>Hình ảnh "nắng" và "mưa"</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B55353"/>
                    </a:solidFill>
                  </a:tcPr>
                </a:tc>
                <a:tc>
                  <a:txBody>
                    <a:bodyPr/>
                    <a:lstStyle/>
                    <a:p>
                      <a:pPr algn="just">
                        <a:spcAft>
                          <a:spcPts val="0"/>
                        </a:spcAft>
                      </a:pPr>
                      <a:r>
                        <a:rPr lang="vi-VN" sz="2200">
                          <a:effectLst/>
                        </a:rPr>
                        <a:t>là những hiện tượng của thiên nhiên, vận hành theo quy luật và có thể dự báo.</a:t>
                      </a:r>
                      <a:endParaRPr lang="en-US" sz="2200">
                        <a:effectLst/>
                      </a:endParaRPr>
                    </a:p>
                    <a:p>
                      <a:pPr algn="just">
                        <a:spcAft>
                          <a:spcPts val="0"/>
                        </a:spcAft>
                      </a:pPr>
                      <a:r>
                        <a:rPr lang="vi-VN" sz="2200">
                          <a:effectLst/>
                        </a:rPr>
                        <a:t>Tác giả đã mượn những hiện tượng thiên nhiên quen thuộc, dễ nắm bắt để cụ thể hóa khoảnh khắc giao mùa.</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B55353"/>
                    </a:solidFill>
                  </a:tcPr>
                </a:tc>
              </a:tr>
              <a:tr h="0">
                <a:tc>
                  <a:txBody>
                    <a:bodyPr/>
                    <a:lstStyle/>
                    <a:p>
                      <a:pPr algn="just">
                        <a:spcAft>
                          <a:spcPts val="0"/>
                        </a:spcAft>
                      </a:pPr>
                      <a:r>
                        <a:rPr lang="vi-VN" sz="2300">
                          <a:effectLst/>
                        </a:rPr>
                        <a:t>Những từ ngữ chỉ mức độ, ước lượng: "vẫn còn" , "bao nhiêu" , "vơi" , "bớt"</a:t>
                      </a:r>
                      <a:endParaRPr lang="en-US" sz="2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B55353"/>
                    </a:solidFill>
                  </a:tcPr>
                </a:tc>
                <a:tc>
                  <a:txBody>
                    <a:bodyPr/>
                    <a:lstStyle/>
                    <a:p>
                      <a:pPr algn="just">
                        <a:spcAft>
                          <a:spcPts val="0"/>
                        </a:spcAft>
                      </a:pPr>
                      <a:r>
                        <a:rPr lang="vi-VN" sz="2200" dirty="0">
                          <a:effectLst/>
                        </a:rPr>
                        <a:t>được sắp xếp theo trình tự giảm dần, cho thấy dấu hiệu của mùa hạ đang nhạt dần và những dấu hiệu của mùa thu ngày một đậm nét hơn.</a:t>
                      </a:r>
                      <a:endParaRPr lang="en-US" sz="2200" dirty="0">
                        <a:effectLst/>
                      </a:endParaRPr>
                    </a:p>
                    <a:p>
                      <a:pPr algn="just">
                        <a:spcAft>
                          <a:spcPts val="0"/>
                        </a:spcAft>
                      </a:pPr>
                      <a:r>
                        <a:rPr lang="vi-VN" sz="2200" dirty="0">
                          <a:effectLst/>
                        </a:rPr>
                        <a:t>Tác giả đã làm hiện hình bước chân của mùa thu giữa đất trời.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B55353"/>
                    </a:solidFill>
                  </a:tcPr>
                </a:tc>
              </a:tr>
            </a:tbl>
          </a:graphicData>
        </a:graphic>
      </p:graphicFrame>
      <p:sp>
        <p:nvSpPr>
          <p:cNvPr id="8" name="Rectangle 7"/>
          <p:cNvSpPr/>
          <p:nvPr/>
        </p:nvSpPr>
        <p:spPr>
          <a:xfrm>
            <a:off x="5597933" y="949904"/>
            <a:ext cx="6096000" cy="830997"/>
          </a:xfrm>
          <a:prstGeom prst="rect">
            <a:avLst/>
          </a:prstGeom>
        </p:spPr>
        <p:txBody>
          <a:bodyPr>
            <a:spAutoFit/>
          </a:bodyPr>
          <a:lstStyle/>
          <a:p>
            <a:pPr lvl="0" algn="ctr" eaLnBrk="0" fontAlgn="base" hangingPunct="0">
              <a:spcBef>
                <a:spcPct val="0"/>
              </a:spcBef>
              <a:spcAft>
                <a:spcPct val="0"/>
              </a:spcAft>
            </a:pPr>
            <a:r>
              <a:rPr kumimoji="0" lang="en-US" sz="2400" b="1" i="1" u="none" strike="noStrike" cap="none" normalizeH="0" baseline="0" dirty="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1" i="1" u="none" strike="noStrike" cap="none" normalizeH="0" baseline="0" dirty="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Vẫn còn bao nhiêu nắng</a:t>
            </a:r>
            <a:endParaRPr kumimoji="0" lang="en-US" sz="2400" b="1" i="1" u="none" strike="noStrike" cap="none" normalizeH="0" baseline="0" dirty="0" smtClean="0">
              <a:ln>
                <a:noFill/>
              </a:ln>
              <a:solidFill>
                <a:schemeClr val="bg1"/>
              </a:solidFill>
              <a:effectLst/>
              <a:ea typeface="Times New Roman" panose="02020603050405020304" pitchFamily="18" charset="0"/>
            </a:endParaRPr>
          </a:p>
          <a:p>
            <a:pPr lvl="0" algn="ctr" eaLnBrk="0" fontAlgn="base" hangingPunct="0">
              <a:spcBef>
                <a:spcPct val="0"/>
              </a:spcBef>
              <a:spcAft>
                <a:spcPct val="0"/>
              </a:spcAft>
            </a:pPr>
            <a:r>
              <a:rPr kumimoji="0" lang="vi-VN" sz="2400" b="1" i="1" u="none" strike="noStrike" cap="none" normalizeH="0" baseline="0" dirty="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Đã vơi dần cơn mưa"</a:t>
            </a:r>
            <a:endParaRPr lang="en-US" sz="2400" b="1" i="1" dirty="0"/>
          </a:p>
        </p:txBody>
      </p:sp>
    </p:spTree>
    <p:extLst>
      <p:ext uri="{BB962C8B-B14F-4D97-AF65-F5344CB8AC3E}">
        <p14:creationId xmlns:p14="http://schemas.microsoft.com/office/powerpoint/2010/main" val="267438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II. TÌM HIỂU VĂN BẢN</a:t>
            </a:r>
            <a:endParaRPr lang="en-US" sz="2400" dirty="0"/>
          </a:p>
        </p:txBody>
      </p:sp>
      <p:sp>
        <p:nvSpPr>
          <p:cNvPr id="5" name="TextBox 4"/>
          <p:cNvSpPr txBox="1"/>
          <p:nvPr/>
        </p:nvSpPr>
        <p:spPr>
          <a:xfrm>
            <a:off x="314527" y="672906"/>
            <a:ext cx="317162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3. </a:t>
            </a:r>
            <a:r>
              <a:rPr lang="en-US" sz="2400" dirty="0" err="1" smtClean="0"/>
              <a:t>Suy</a:t>
            </a:r>
            <a:r>
              <a:rPr lang="en-US" sz="2400" dirty="0" smtClean="0"/>
              <a:t> </a:t>
            </a:r>
            <a:r>
              <a:rPr lang="en-US" sz="2400" dirty="0" err="1" smtClean="0"/>
              <a:t>ngẫm</a:t>
            </a:r>
            <a:r>
              <a:rPr lang="en-US" sz="2400" dirty="0" smtClean="0"/>
              <a:t> </a:t>
            </a:r>
            <a:r>
              <a:rPr lang="en-US" sz="2400" dirty="0" err="1" smtClean="0"/>
              <a:t>của</a:t>
            </a:r>
            <a:r>
              <a:rPr lang="en-US" sz="2400" dirty="0" smtClean="0"/>
              <a:t> </a:t>
            </a:r>
            <a:r>
              <a:rPr lang="en-US" sz="2400" dirty="0" err="1" smtClean="0"/>
              <a:t>tác</a:t>
            </a:r>
            <a:r>
              <a:rPr lang="en-US" sz="2400" dirty="0" smtClean="0"/>
              <a:t> </a:t>
            </a:r>
            <a:r>
              <a:rPr lang="en-US" sz="2400" dirty="0" err="1" smtClean="0"/>
              <a:t>giả</a:t>
            </a:r>
            <a:endParaRPr lang="en-US" sz="2400" dirty="0"/>
          </a:p>
        </p:txBody>
      </p:sp>
      <p:sp>
        <p:nvSpPr>
          <p:cNvPr id="6" name="Rectangle 1"/>
          <p:cNvSpPr>
            <a:spLocks noChangeArrowheads="1"/>
          </p:cNvSpPr>
          <p:nvPr/>
        </p:nvSpPr>
        <p:spPr bwMode="auto">
          <a:xfrm>
            <a:off x="465931" y="1219203"/>
            <a:ext cx="112601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1" i="1" u="none" strike="noStrike" cap="none" normalizeH="0" baseline="0" dirty="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 Đối diện với mùa thu của đất trời, trong lòng nhà thơ dào dạt bao suy ngẫm về đời người lúc chớm thu qua những hình ảnh giàu sức gợi :</a:t>
            </a:r>
            <a:endParaRPr kumimoji="0" lang="en-US" sz="2400" b="0" i="0" u="none" strike="noStrike" cap="none" normalizeH="0" baseline="0" dirty="0" smtClean="0">
              <a:ln>
                <a:noFill/>
              </a:ln>
              <a:solidFill>
                <a:schemeClr val="bg1"/>
              </a:solidFill>
              <a:effectLst/>
              <a:ea typeface="Times New Roman" panose="02020603050405020304" pitchFamily="18" charset="0"/>
            </a:endParaRPr>
          </a:p>
        </p:txBody>
      </p:sp>
      <p:sp>
        <p:nvSpPr>
          <p:cNvPr id="7" name="Rectangle 6"/>
          <p:cNvSpPr/>
          <p:nvPr/>
        </p:nvSpPr>
        <p:spPr>
          <a:xfrm>
            <a:off x="7734300" y="265108"/>
            <a:ext cx="6096000" cy="830997"/>
          </a:xfrm>
          <a:prstGeom prst="rect">
            <a:avLst/>
          </a:prstGeom>
        </p:spPr>
        <p:txBody>
          <a:bodyPr>
            <a:spAutoFit/>
          </a:bodyPr>
          <a:lstStyle/>
          <a:p>
            <a:pPr lvl="0" eaLnBrk="0" fontAlgn="base" hangingPunct="0">
              <a:spcBef>
                <a:spcPct val="0"/>
              </a:spcBef>
              <a:spcAft>
                <a:spcPct val="0"/>
              </a:spcAft>
            </a:pPr>
            <a:r>
              <a:rPr kumimoji="0" lang="en-US" sz="2400" b="1" i="1" u="none" strike="noStrike" cap="none" normalizeH="0" baseline="0" dirty="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1" i="1" u="none" strike="noStrike" cap="none" normalizeH="0" baseline="0" dirty="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Sấm cũng bớt bất ngờ</a:t>
            </a:r>
            <a:endParaRPr kumimoji="0" lang="en-US" sz="2400" b="1" i="1" u="none" strike="noStrike" cap="none" normalizeH="0" baseline="0" dirty="0" smtClean="0">
              <a:ln>
                <a:noFill/>
              </a:ln>
              <a:solidFill>
                <a:schemeClr val="bg1"/>
              </a:solidFill>
              <a:effectLst/>
              <a:ea typeface="Times New Roman" panose="02020603050405020304" pitchFamily="18" charset="0"/>
            </a:endParaRPr>
          </a:p>
          <a:p>
            <a:pPr lvl="0" eaLnBrk="0" fontAlgn="base" hangingPunct="0">
              <a:spcBef>
                <a:spcPct val="0"/>
              </a:spcBef>
              <a:spcAft>
                <a:spcPct val="0"/>
              </a:spcAft>
            </a:pPr>
            <a:r>
              <a:rPr kumimoji="0" lang="vi-VN" sz="2400" b="1" i="1" u="none" strike="noStrike" cap="none" normalizeH="0" baseline="0" dirty="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Trên hàng cây đứng tuổi"</a:t>
            </a:r>
            <a:endParaRPr lang="vi-VN" sz="3600" b="1" i="1" dirty="0">
              <a:solidFill>
                <a:schemeClr val="bg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161033052"/>
              </p:ext>
            </p:extLst>
          </p:nvPr>
        </p:nvGraphicFramePr>
        <p:xfrm>
          <a:off x="465931" y="2351896"/>
          <a:ext cx="11260137" cy="3962400"/>
        </p:xfrm>
        <a:graphic>
          <a:graphicData uri="http://schemas.openxmlformats.org/drawingml/2006/table">
            <a:tbl>
              <a:tblPr firstRow="1" firstCol="1" lastRow="1" lastCol="1" bandRow="1" bandCol="1">
                <a:tableStyleId>{5C22544A-7EE6-4342-B048-85BDC9FD1C3A}</a:tableStyleId>
              </a:tblPr>
              <a:tblGrid>
                <a:gridCol w="3829650"/>
                <a:gridCol w="7430487"/>
              </a:tblGrid>
              <a:tr h="0">
                <a:tc>
                  <a:txBody>
                    <a:bodyPr/>
                    <a:lstStyle/>
                    <a:p>
                      <a:pPr algn="just">
                        <a:spcAft>
                          <a:spcPts val="0"/>
                        </a:spcAft>
                      </a:pPr>
                      <a:r>
                        <a:rPr lang="en-US" sz="2000" dirty="0" err="1">
                          <a:effectLst/>
                        </a:rPr>
                        <a:t>Nghê</a:t>
                      </a:r>
                      <a:r>
                        <a:rPr lang="en-US" sz="2000" dirty="0">
                          <a:effectLst/>
                        </a:rPr>
                        <a:t>̣ </a:t>
                      </a:r>
                      <a:r>
                        <a:rPr lang="en-US" sz="2000" dirty="0" err="1">
                          <a:effectLst/>
                        </a:rPr>
                        <a:t>thuật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A9EAE"/>
                    </a:solidFill>
                  </a:tcPr>
                </a:tc>
                <a:tc>
                  <a:txBody>
                    <a:bodyPr/>
                    <a:lstStyle/>
                    <a:p>
                      <a:pPr algn="just">
                        <a:spcAft>
                          <a:spcPts val="0"/>
                        </a:spcAft>
                      </a:pPr>
                      <a:r>
                        <a:rPr lang="en-US" sz="2000">
                          <a:effectLst/>
                        </a:rPr>
                        <a:t>Nội dung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A9EAE"/>
                    </a:solidFill>
                  </a:tcPr>
                </a:tc>
              </a:tr>
              <a:tr h="0">
                <a:tc>
                  <a:txBody>
                    <a:bodyPr/>
                    <a:lstStyle/>
                    <a:p>
                      <a:pPr algn="just">
                        <a:spcAft>
                          <a:spcPts val="0"/>
                        </a:spcAft>
                      </a:pPr>
                      <a:r>
                        <a:rPr lang="vi-VN" sz="2000">
                          <a:effectLst/>
                        </a:rPr>
                        <a:t>Hình ảnh của "sấm":</a:t>
                      </a:r>
                      <a:endParaRPr lang="en-US" sz="2000">
                        <a:effectLst/>
                      </a:endParaRPr>
                    </a:p>
                    <a:p>
                      <a:pPr algn="just">
                        <a:spcAft>
                          <a:spcPts val="0"/>
                        </a:spcAft>
                      </a:pPr>
                      <a:r>
                        <a:rPr lang="vi-VN" sz="20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A9EAE"/>
                    </a:solidFill>
                  </a:tcPr>
                </a:tc>
                <a:tc>
                  <a:txBody>
                    <a:bodyPr/>
                    <a:lstStyle/>
                    <a:p>
                      <a:pPr algn="just">
                        <a:spcAft>
                          <a:spcPts val="0"/>
                        </a:spcAft>
                      </a:pPr>
                      <a:r>
                        <a:rPr lang="vi-VN" sz="2000" dirty="0">
                          <a:effectLst/>
                        </a:rPr>
                        <a:t>- Là một hiện tượng, dấu hiệu cho những cơn mưa rào mùa hạ.</a:t>
                      </a:r>
                      <a:endParaRPr lang="en-US" sz="2000" dirty="0">
                        <a:effectLst/>
                      </a:endParaRPr>
                    </a:p>
                    <a:p>
                      <a:pPr algn="just">
                        <a:spcAft>
                          <a:spcPts val="0"/>
                        </a:spcAft>
                      </a:pPr>
                      <a:r>
                        <a:rPr lang="vi-VN" sz="2000" dirty="0">
                          <a:effectLst/>
                        </a:rPr>
                        <a:t>- Ẩn dụ cho những biến động, bất thường, thử thách trong cuộc đời của mỗi một con người.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A9EAE"/>
                    </a:solidFill>
                  </a:tcPr>
                </a:tc>
              </a:tr>
              <a:tr h="0">
                <a:tc>
                  <a:txBody>
                    <a:bodyPr/>
                    <a:lstStyle/>
                    <a:p>
                      <a:pPr algn="just">
                        <a:spcAft>
                          <a:spcPts val="0"/>
                        </a:spcAft>
                      </a:pPr>
                      <a:r>
                        <a:rPr lang="vi-VN" sz="2000">
                          <a:effectLst/>
                        </a:rPr>
                        <a:t>Hình ảnh "sấm" đi liền với lối miêu tả "bớt bất ngờ" và "hàng cây đứng tuổi" :</a:t>
                      </a:r>
                      <a:endParaRPr lang="en-US" sz="2000">
                        <a:effectLst/>
                      </a:endParaRPr>
                    </a:p>
                    <a:p>
                      <a:pPr algn="just">
                        <a:spcAft>
                          <a:spcPts val="0"/>
                        </a:spcAft>
                      </a:pPr>
                      <a:r>
                        <a:rPr lang="vi-VN" sz="20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A9EAE"/>
                    </a:solidFill>
                  </a:tcPr>
                </a:tc>
                <a:tc>
                  <a:txBody>
                    <a:bodyPr/>
                    <a:lstStyle/>
                    <a:p>
                      <a:pPr algn="just">
                        <a:spcAft>
                          <a:spcPts val="0"/>
                        </a:spcAft>
                      </a:pPr>
                      <a:r>
                        <a:rPr lang="vi-VN" sz="2000">
                          <a:effectLst/>
                        </a:rPr>
                        <a:t>- Tả thực về một hiện tượng, đó là sang thu, tiếng sấm như nhỏ dần,không còn đủ sức làm lay động những hàng cây đã qua bao mùa thay lá.</a:t>
                      </a:r>
                      <a:endParaRPr lang="en-US" sz="2000">
                        <a:effectLst/>
                      </a:endParaRPr>
                    </a:p>
                    <a:p>
                      <a:pPr algn="just">
                        <a:spcAft>
                          <a:spcPts val="0"/>
                        </a:spcAft>
                      </a:pPr>
                      <a:r>
                        <a:rPr lang="vi-VN" sz="2000">
                          <a:effectLst/>
                        </a:rPr>
                        <a:t>- Là một ẩn dụ về những con người từng trải, giờ đến tuổi xế chiều thì trở nên vững vàng hơn, ung dung hơn trước những  đổi thay , biến động của cuộc đời.</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A9EAE"/>
                    </a:solidFill>
                  </a:tcPr>
                </a:tc>
              </a:tr>
              <a:tr h="0">
                <a:tc gridSpan="2">
                  <a:txBody>
                    <a:bodyPr/>
                    <a:lstStyle/>
                    <a:p>
                      <a:pPr algn="just">
                        <a:spcAft>
                          <a:spcPts val="0"/>
                        </a:spcAft>
                      </a:pPr>
                      <a:r>
                        <a:rPr lang="vi-VN" sz="2000" dirty="0">
                          <a:effectLst/>
                        </a:rPr>
                        <a:t>=&gt; Khổ thơ đã bộc lộ trọn vẹn những khoảnh khắc thiên nhiên và đời người sang thu, với những cảm nhận tinh tế và suy ngẫm sâu sắc của nhà thơ.</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5A9EAE"/>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329723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 xmlns:a16="http://schemas.microsoft.com/office/drawing/2014/main" id="{6560EBB7-38FE-4778-88BD-A3E9EF8EDEF7}"/>
              </a:ext>
            </a:extLst>
          </p:cNvPr>
          <p:cNvSpPr/>
          <p:nvPr/>
        </p:nvSpPr>
        <p:spPr>
          <a:xfrm>
            <a:off x="1096056" y="1230548"/>
            <a:ext cx="3037114" cy="89717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600" b="1" dirty="0" err="1">
                <a:solidFill>
                  <a:srgbClr val="FF0000"/>
                </a:solidFill>
                <a:latin typeface="Times New Roman" panose="02020603050405020304" pitchFamily="18" charset="0"/>
                <a:cs typeface="Times New Roman" panose="02020603050405020304" pitchFamily="18" charset="0"/>
              </a:rPr>
              <a:t>Nghĩa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tả</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thực</a:t>
            </a:r>
            <a:endParaRPr lang="en-SG"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Rounded Corners 5">
            <a:extLst>
              <a:ext uri="{FF2B5EF4-FFF2-40B4-BE49-F238E27FC236}">
                <a16:creationId xmlns="" xmlns:a16="http://schemas.microsoft.com/office/drawing/2014/main" id="{2BA2961F-3905-4F44-ABA1-5BA41B79D283}"/>
              </a:ext>
            </a:extLst>
          </p:cNvPr>
          <p:cNvSpPr/>
          <p:nvPr/>
        </p:nvSpPr>
        <p:spPr>
          <a:xfrm>
            <a:off x="4780190" y="1288072"/>
            <a:ext cx="6248400" cy="89717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600" b="1" dirty="0" err="1">
                <a:solidFill>
                  <a:srgbClr val="FF0000"/>
                </a:solidFill>
                <a:latin typeface="Times New Roman" panose="02020603050405020304" pitchFamily="18" charset="0"/>
                <a:cs typeface="Times New Roman" panose="02020603050405020304" pitchFamily="18" charset="0"/>
              </a:rPr>
              <a:t>Nghĩa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ẩn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dụ</a:t>
            </a:r>
            <a:endParaRPr lang="en-SG" sz="3600" b="1"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11">
            <a:extLst>
              <a:ext uri="{FF2B5EF4-FFF2-40B4-BE49-F238E27FC236}">
                <a16:creationId xmlns="" xmlns:a16="http://schemas.microsoft.com/office/drawing/2014/main" id="{39A5AD8D-6C1F-4494-A624-B7BF64052A41}"/>
              </a:ext>
            </a:extLst>
          </p:cNvPr>
          <p:cNvSpPr/>
          <p:nvPr/>
        </p:nvSpPr>
        <p:spPr>
          <a:xfrm>
            <a:off x="1362076" y="2396903"/>
            <a:ext cx="2090057" cy="312745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en-US" sz="3200" b="1" dirty="0" err="1">
                <a:solidFill>
                  <a:srgbClr val="000000"/>
                </a:solidFill>
                <a:latin typeface="Times New Roman" panose="02020603050405020304" pitchFamily="18" charset="0"/>
                <a:cs typeface="Times New Roman" panose="02020603050405020304" pitchFamily="18" charset="0"/>
              </a:rPr>
              <a:t>Sấm</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và</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hàng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cây</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lúc</a:t>
            </a:r>
            <a:r>
              <a:rPr lang="en-US" altLang="en-US" sz="3200" b="1" dirty="0">
                <a:solidFill>
                  <a:srgbClr val="000000"/>
                </a:solidFill>
                <a:latin typeface="Times New Roman" panose="02020603050405020304" pitchFamily="18" charset="0"/>
                <a:cs typeface="Times New Roman" panose="02020603050405020304" pitchFamily="18" charset="0"/>
              </a:rPr>
              <a:t> sang </a:t>
            </a:r>
            <a:r>
              <a:rPr lang="en-US" altLang="en-US" sz="3200" b="1" dirty="0" err="1">
                <a:solidFill>
                  <a:srgbClr val="000000"/>
                </a:solidFill>
                <a:latin typeface="Times New Roman" panose="02020603050405020304" pitchFamily="18" charset="0"/>
                <a:cs typeface="Times New Roman" panose="02020603050405020304" pitchFamily="18" charset="0"/>
              </a:rPr>
              <a:t>thu</a:t>
            </a:r>
            <a:endParaRPr lang="en-US" sz="32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7" name="Rounded Rectangle 11">
            <a:extLst>
              <a:ext uri="{FF2B5EF4-FFF2-40B4-BE49-F238E27FC236}">
                <a16:creationId xmlns="" xmlns:a16="http://schemas.microsoft.com/office/drawing/2014/main" id="{0AFCE679-A1EC-4B97-81F6-C1B77A2ECFE4}"/>
              </a:ext>
            </a:extLst>
          </p:cNvPr>
          <p:cNvSpPr/>
          <p:nvPr/>
        </p:nvSpPr>
        <p:spPr>
          <a:xfrm>
            <a:off x="4780190" y="2396903"/>
            <a:ext cx="2090057" cy="3127456"/>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en-US" sz="3200" b="1" dirty="0" err="1">
                <a:solidFill>
                  <a:srgbClr val="000000"/>
                </a:solidFill>
                <a:latin typeface="Times New Roman" panose="02020603050405020304" pitchFamily="18" charset="0"/>
                <a:cs typeface="Times New Roman" panose="02020603050405020304" pitchFamily="18" charset="0"/>
              </a:rPr>
              <a:t>Sấm</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những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khó</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khăn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thử</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thách</a:t>
            </a:r>
            <a:endParaRPr lang="en-US" sz="3200"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8" name="Rounded Rectangle 11">
            <a:extLst>
              <a:ext uri="{FF2B5EF4-FFF2-40B4-BE49-F238E27FC236}">
                <a16:creationId xmlns="" xmlns:a16="http://schemas.microsoft.com/office/drawing/2014/main" id="{6891C379-A238-46C2-A602-62EBF05E59ED}"/>
              </a:ext>
            </a:extLst>
          </p:cNvPr>
          <p:cNvSpPr/>
          <p:nvPr/>
        </p:nvSpPr>
        <p:spPr>
          <a:xfrm>
            <a:off x="7207704" y="2396903"/>
            <a:ext cx="3820886" cy="3127456"/>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en-US" sz="3200" b="1" dirty="0" err="1">
                <a:solidFill>
                  <a:srgbClr val="000000"/>
                </a:solidFill>
                <a:latin typeface="Times New Roman" panose="02020603050405020304" pitchFamily="18" charset="0"/>
                <a:cs typeface="Times New Roman" panose="02020603050405020304" pitchFamily="18" charset="0"/>
              </a:rPr>
              <a:t>Hàng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cây</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đứng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tuổi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dirty="0">
                <a:solidFill>
                  <a:srgbClr val="000000"/>
                </a:solidFill>
                <a:latin typeface="Times New Roman" panose="02020603050405020304" pitchFamily="18" charset="0"/>
                <a:cs typeface="Times New Roman" panose="02020603050405020304" pitchFamily="18" charset="0"/>
              </a:rPr>
              <a:t>con </a:t>
            </a:r>
            <a:r>
              <a:rPr lang="en-US" altLang="en-US" sz="3200" dirty="0" err="1">
                <a:solidFill>
                  <a:srgbClr val="000000"/>
                </a:solidFill>
                <a:latin typeface="Times New Roman" panose="02020603050405020304" pitchFamily="18" charset="0"/>
                <a:cs typeface="Times New Roman" panose="02020603050405020304" pitchFamily="18" charset="0"/>
              </a:rPr>
              <a:t>người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từng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trải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bản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lĩnh</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vững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vàng</a:t>
            </a:r>
            <a:endParaRPr lang="en-US" sz="3200"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9" name="Rectangle: Rounded Corners 9">
            <a:extLst>
              <a:ext uri="{FF2B5EF4-FFF2-40B4-BE49-F238E27FC236}">
                <a16:creationId xmlns="" xmlns:a16="http://schemas.microsoft.com/office/drawing/2014/main" id="{01E2DA6B-B3FD-4416-BC98-F7DCCD0E2448}"/>
              </a:ext>
            </a:extLst>
          </p:cNvPr>
          <p:cNvSpPr/>
          <p:nvPr/>
        </p:nvSpPr>
        <p:spPr>
          <a:xfrm>
            <a:off x="741589" y="5947681"/>
            <a:ext cx="10951028" cy="784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Suy</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ngẫm</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chiêm</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nghiệm</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cuộc</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ng</a:t>
            </a:r>
            <a:r>
              <a:rPr lang="vi-VN"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ư</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ời</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đất</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a:t>
            </a:r>
            <a:r>
              <a:rPr lang="vi-VN"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ư</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ớc</a:t>
            </a:r>
            <a:endParaRPr lang="en-SG" sz="32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II. TÌM HIỂU VĂN BẢN</a:t>
            </a:r>
            <a:endParaRPr lang="en-US" sz="2400" dirty="0"/>
          </a:p>
        </p:txBody>
      </p:sp>
      <p:sp>
        <p:nvSpPr>
          <p:cNvPr id="11" name="TextBox 10"/>
          <p:cNvSpPr txBox="1"/>
          <p:nvPr/>
        </p:nvSpPr>
        <p:spPr>
          <a:xfrm>
            <a:off x="314527" y="672906"/>
            <a:ext cx="317162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3. </a:t>
            </a:r>
            <a:r>
              <a:rPr lang="en-US" sz="2400" dirty="0" err="1" smtClean="0"/>
              <a:t>Suy</a:t>
            </a:r>
            <a:r>
              <a:rPr lang="en-US" sz="2400" dirty="0" smtClean="0"/>
              <a:t> </a:t>
            </a:r>
            <a:r>
              <a:rPr lang="en-US" sz="2400" dirty="0" err="1" smtClean="0"/>
              <a:t>ngẫm</a:t>
            </a:r>
            <a:r>
              <a:rPr lang="en-US" sz="2400" dirty="0" smtClean="0"/>
              <a:t> </a:t>
            </a:r>
            <a:r>
              <a:rPr lang="en-US" sz="2400" dirty="0" err="1" smtClean="0"/>
              <a:t>của</a:t>
            </a:r>
            <a:r>
              <a:rPr lang="en-US" sz="2400" dirty="0" smtClean="0"/>
              <a:t> </a:t>
            </a:r>
            <a:r>
              <a:rPr lang="en-US" sz="2400" dirty="0" err="1" smtClean="0"/>
              <a:t>tác</a:t>
            </a:r>
            <a:r>
              <a:rPr lang="en-US" sz="2400" dirty="0" smtClean="0"/>
              <a:t> </a:t>
            </a:r>
            <a:r>
              <a:rPr lang="en-US" sz="2400" dirty="0" err="1" smtClean="0"/>
              <a:t>giả</a:t>
            </a:r>
            <a:endParaRPr lang="en-US" sz="2400" dirty="0"/>
          </a:p>
        </p:txBody>
      </p:sp>
    </p:spTree>
    <p:extLst>
      <p:ext uri="{BB962C8B-B14F-4D97-AF65-F5344CB8AC3E}">
        <p14:creationId xmlns:p14="http://schemas.microsoft.com/office/powerpoint/2010/main" val="412227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II. TÌM HIỂU VĂN BẢN</a:t>
            </a:r>
            <a:endParaRPr lang="en-US" sz="2400" dirty="0"/>
          </a:p>
        </p:txBody>
      </p:sp>
      <p:sp>
        <p:nvSpPr>
          <p:cNvPr id="5" name="TextBox 4"/>
          <p:cNvSpPr txBox="1"/>
          <p:nvPr/>
        </p:nvSpPr>
        <p:spPr>
          <a:xfrm>
            <a:off x="314527" y="672906"/>
            <a:ext cx="317162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3. </a:t>
            </a:r>
            <a:r>
              <a:rPr lang="en-US" sz="2400" dirty="0" err="1" smtClean="0"/>
              <a:t>Suy</a:t>
            </a:r>
            <a:r>
              <a:rPr lang="en-US" sz="2400" dirty="0" smtClean="0"/>
              <a:t> </a:t>
            </a:r>
            <a:r>
              <a:rPr lang="en-US" sz="2400" dirty="0" err="1" smtClean="0"/>
              <a:t>ngẫm</a:t>
            </a:r>
            <a:r>
              <a:rPr lang="en-US" sz="2400" dirty="0" smtClean="0"/>
              <a:t> </a:t>
            </a:r>
            <a:r>
              <a:rPr lang="en-US" sz="2400" dirty="0" err="1" smtClean="0"/>
              <a:t>của</a:t>
            </a:r>
            <a:r>
              <a:rPr lang="en-US" sz="2400" dirty="0" smtClean="0"/>
              <a:t> </a:t>
            </a:r>
            <a:r>
              <a:rPr lang="en-US" sz="2400" dirty="0" err="1" smtClean="0"/>
              <a:t>tác</a:t>
            </a:r>
            <a:r>
              <a:rPr lang="en-US" sz="2400" dirty="0" smtClean="0"/>
              <a:t> </a:t>
            </a:r>
            <a:r>
              <a:rPr lang="en-US" sz="2400" dirty="0" err="1" smtClean="0"/>
              <a:t>giả</a:t>
            </a:r>
            <a:endParaRPr lang="en-US" sz="2400" dirty="0"/>
          </a:p>
        </p:txBody>
      </p:sp>
      <p:sp>
        <p:nvSpPr>
          <p:cNvPr id="6" name="Rectangle 5"/>
          <p:cNvSpPr/>
          <p:nvPr/>
        </p:nvSpPr>
        <p:spPr>
          <a:xfrm>
            <a:off x="2371927" y="1373560"/>
            <a:ext cx="6096000" cy="1200329"/>
          </a:xfrm>
          <a:prstGeom prst="rect">
            <a:avLst/>
          </a:prstGeom>
        </p:spPr>
        <p:txBody>
          <a:bodyPr>
            <a:spAutoFit/>
          </a:bodyPr>
          <a:lstStyle/>
          <a:p>
            <a:r>
              <a:rPr lang="vi-VN" b="1" i="1" dirty="0" smtClean="0">
                <a:solidFill>
                  <a:schemeClr val="bg1"/>
                </a:solidFill>
                <a:effectLst/>
                <a:latin typeface="Open Sans"/>
              </a:rPr>
              <a:t>Vẫn còn bao nhiêu nắng</a:t>
            </a:r>
            <a:r>
              <a:rPr lang="vi-VN" b="1" i="1" dirty="0" smtClean="0">
                <a:solidFill>
                  <a:schemeClr val="bg1"/>
                </a:solidFill>
              </a:rPr>
              <a:t/>
            </a:r>
            <a:br>
              <a:rPr lang="vi-VN" b="1" i="1" dirty="0" smtClean="0">
                <a:solidFill>
                  <a:schemeClr val="bg1"/>
                </a:solidFill>
              </a:rPr>
            </a:br>
            <a:r>
              <a:rPr lang="vi-VN" b="1" i="1" dirty="0" smtClean="0">
                <a:solidFill>
                  <a:schemeClr val="bg1"/>
                </a:solidFill>
                <a:effectLst/>
                <a:latin typeface="Open Sans"/>
              </a:rPr>
              <a:t>Đã vơi dần cơn mưa</a:t>
            </a:r>
            <a:r>
              <a:rPr lang="vi-VN" b="1" i="1" dirty="0" smtClean="0">
                <a:solidFill>
                  <a:schemeClr val="bg1"/>
                </a:solidFill>
              </a:rPr>
              <a:t/>
            </a:r>
            <a:br>
              <a:rPr lang="vi-VN" b="1" i="1" dirty="0" smtClean="0">
                <a:solidFill>
                  <a:schemeClr val="bg1"/>
                </a:solidFill>
              </a:rPr>
            </a:br>
            <a:r>
              <a:rPr lang="vi-VN" b="1" i="1" dirty="0" smtClean="0">
                <a:solidFill>
                  <a:schemeClr val="bg1"/>
                </a:solidFill>
                <a:effectLst/>
                <a:latin typeface="Open Sans"/>
              </a:rPr>
              <a:t>Sấm cũng bớt bất ngờ</a:t>
            </a:r>
            <a:r>
              <a:rPr lang="vi-VN" b="1" i="1" dirty="0" smtClean="0">
                <a:solidFill>
                  <a:schemeClr val="bg1"/>
                </a:solidFill>
              </a:rPr>
              <a:t/>
            </a:r>
            <a:br>
              <a:rPr lang="vi-VN" b="1" i="1" dirty="0" smtClean="0">
                <a:solidFill>
                  <a:schemeClr val="bg1"/>
                </a:solidFill>
              </a:rPr>
            </a:br>
            <a:r>
              <a:rPr lang="vi-VN" b="1" i="1" dirty="0" smtClean="0">
                <a:solidFill>
                  <a:schemeClr val="bg1"/>
                </a:solidFill>
                <a:effectLst/>
                <a:latin typeface="Open Sans"/>
              </a:rPr>
              <a:t>Trên hàng cây đứng tuổi</a:t>
            </a:r>
            <a:endParaRPr lang="en-US" i="1" dirty="0">
              <a:solidFill>
                <a:schemeClr val="bg1"/>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3691" y="126610"/>
            <a:ext cx="5218309" cy="6731390"/>
          </a:xfrm>
          <a:prstGeom prst="rect">
            <a:avLst/>
          </a:prstGeom>
        </p:spPr>
      </p:pic>
      <p:sp>
        <p:nvSpPr>
          <p:cNvPr id="7" name="Rectangle: Rounded Corners 3">
            <a:extLst>
              <a:ext uri="{FF2B5EF4-FFF2-40B4-BE49-F238E27FC236}">
                <a16:creationId xmlns="" xmlns:a16="http://schemas.microsoft.com/office/drawing/2014/main" id="{75B5EFFE-A9D4-49D2-9318-17165EAAE564}"/>
              </a:ext>
            </a:extLst>
          </p:cNvPr>
          <p:cNvSpPr/>
          <p:nvPr/>
        </p:nvSpPr>
        <p:spPr>
          <a:xfrm>
            <a:off x="600076" y="3093462"/>
            <a:ext cx="10921154" cy="795525"/>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SG" sz="2400" b="1" i="1" dirty="0" err="1">
                <a:solidFill>
                  <a:schemeClr val="tx1"/>
                </a:solidFill>
                <a:latin typeface="Times New Roman" panose="02020603050405020304" pitchFamily="18" charset="0"/>
                <a:cs typeface="Times New Roman" panose="02020603050405020304" pitchFamily="18" charset="0"/>
              </a:rPr>
              <a:t>Không</a:t>
            </a:r>
            <a:r>
              <a:rPr lang="en-SG" sz="2400" b="1" i="1" dirty="0">
                <a:solidFill>
                  <a:schemeClr val="tx1"/>
                </a:solidFill>
                <a:latin typeface="Times New Roman" panose="02020603050405020304" pitchFamily="18" charset="0"/>
                <a:cs typeface="Times New Roman" panose="02020603050405020304" pitchFamily="18" charset="0"/>
              </a:rPr>
              <a:t> </a:t>
            </a:r>
            <a:r>
              <a:rPr lang="en-SG" sz="2400" b="1" i="1" dirty="0" err="1">
                <a:solidFill>
                  <a:schemeClr val="tx1"/>
                </a:solidFill>
                <a:latin typeface="Times New Roman" panose="02020603050405020304" pitchFamily="18" charset="0"/>
                <a:cs typeface="Times New Roman" panose="02020603050405020304" pitchFamily="18" charset="0"/>
              </a:rPr>
              <a:t>khí</a:t>
            </a:r>
            <a:r>
              <a:rPr lang="en-SG" sz="2400" b="1" i="1" dirty="0">
                <a:solidFill>
                  <a:schemeClr val="tx1"/>
                </a:solidFill>
                <a:latin typeface="Times New Roman" panose="02020603050405020304" pitchFamily="18" charset="0"/>
                <a:cs typeface="Times New Roman" panose="02020603050405020304" pitchFamily="18" charset="0"/>
              </a:rPr>
              <a:t> </a:t>
            </a:r>
            <a:r>
              <a:rPr lang="en-SG" sz="2400" b="1" i="1" dirty="0" err="1">
                <a:solidFill>
                  <a:schemeClr val="tx1"/>
                </a:solidFill>
                <a:latin typeface="Times New Roman" panose="02020603050405020304" pitchFamily="18" charset="0"/>
                <a:cs typeface="Times New Roman" panose="02020603050405020304" pitchFamily="18" charset="0"/>
              </a:rPr>
              <a:t>chớm</a:t>
            </a:r>
            <a:r>
              <a:rPr lang="en-SG" sz="2400" b="1" i="1" dirty="0">
                <a:solidFill>
                  <a:schemeClr val="tx1"/>
                </a:solidFill>
                <a:latin typeface="Times New Roman" panose="02020603050405020304" pitchFamily="18" charset="0"/>
                <a:cs typeface="Times New Roman" panose="02020603050405020304" pitchFamily="18" charset="0"/>
              </a:rPr>
              <a:t> </a:t>
            </a:r>
            <a:r>
              <a:rPr lang="en-SG" sz="2400" b="1" i="1" dirty="0" err="1">
                <a:solidFill>
                  <a:schemeClr val="tx1"/>
                </a:solidFill>
                <a:latin typeface="Times New Roman" panose="02020603050405020304" pitchFamily="18" charset="0"/>
                <a:cs typeface="Times New Roman" panose="02020603050405020304" pitchFamily="18" charset="0"/>
              </a:rPr>
              <a:t>thu</a:t>
            </a:r>
            <a:r>
              <a:rPr lang="en-SG" sz="2400" b="1" i="1" dirty="0">
                <a:solidFill>
                  <a:schemeClr val="tx1"/>
                </a:solidFill>
                <a:latin typeface="Times New Roman" panose="02020603050405020304" pitchFamily="18" charset="0"/>
                <a:cs typeface="Times New Roman" panose="02020603050405020304" pitchFamily="18" charset="0"/>
              </a:rPr>
              <a:t> </a:t>
            </a:r>
            <a:r>
              <a:rPr lang="en-SG" sz="2400" b="1" i="1" dirty="0" err="1">
                <a:solidFill>
                  <a:schemeClr val="tx1"/>
                </a:solidFill>
                <a:latin typeface="Times New Roman" panose="02020603050405020304" pitchFamily="18" charset="0"/>
                <a:cs typeface="Times New Roman" panose="02020603050405020304" pitchFamily="18" charset="0"/>
              </a:rPr>
              <a:t>thư</a:t>
            </a:r>
            <a:r>
              <a:rPr lang="en-SG" sz="2400" b="1" i="1" dirty="0">
                <a:solidFill>
                  <a:schemeClr val="tx1"/>
                </a:solidFill>
                <a:latin typeface="Times New Roman" panose="02020603050405020304" pitchFamily="18" charset="0"/>
                <a:cs typeface="Times New Roman" panose="02020603050405020304" pitchFamily="18" charset="0"/>
              </a:rPr>
              <a:t> </a:t>
            </a:r>
            <a:r>
              <a:rPr lang="en-SG" sz="2400" b="1" i="1" dirty="0" err="1">
                <a:solidFill>
                  <a:schemeClr val="tx1"/>
                </a:solidFill>
                <a:latin typeface="Times New Roman" panose="02020603050405020304" pitchFamily="18" charset="0"/>
                <a:cs typeface="Times New Roman" panose="02020603050405020304" pitchFamily="18" charset="0"/>
              </a:rPr>
              <a:t>thái</a:t>
            </a:r>
            <a:r>
              <a:rPr lang="en-SG" sz="2400" b="1" i="1" dirty="0">
                <a:solidFill>
                  <a:schemeClr val="tx1"/>
                </a:solidFill>
                <a:latin typeface="Times New Roman" panose="02020603050405020304" pitchFamily="18" charset="0"/>
                <a:cs typeface="Times New Roman" panose="02020603050405020304" pitchFamily="18" charset="0"/>
              </a:rPr>
              <a:t>, </a:t>
            </a:r>
            <a:r>
              <a:rPr lang="en-SG" sz="2400" b="1" i="1" dirty="0" err="1">
                <a:solidFill>
                  <a:schemeClr val="tx1"/>
                </a:solidFill>
                <a:latin typeface="Times New Roman" panose="02020603050405020304" pitchFamily="18" charset="0"/>
                <a:cs typeface="Times New Roman" panose="02020603050405020304" pitchFamily="18" charset="0"/>
              </a:rPr>
              <a:t>lắng</a:t>
            </a:r>
            <a:r>
              <a:rPr lang="en-SG" sz="2400" b="1" i="1" dirty="0">
                <a:solidFill>
                  <a:schemeClr val="tx1"/>
                </a:solidFill>
                <a:latin typeface="Times New Roman" panose="02020603050405020304" pitchFamily="18" charset="0"/>
                <a:cs typeface="Times New Roman" panose="02020603050405020304" pitchFamily="18" charset="0"/>
              </a:rPr>
              <a:t> </a:t>
            </a:r>
            <a:r>
              <a:rPr lang="en-SG" sz="2400" b="1" i="1" dirty="0" err="1">
                <a:solidFill>
                  <a:schemeClr val="tx1"/>
                </a:solidFill>
                <a:latin typeface="Times New Roman" panose="02020603050405020304" pitchFamily="18" charset="0"/>
                <a:cs typeface="Times New Roman" panose="02020603050405020304" pitchFamily="18" charset="0"/>
              </a:rPr>
              <a:t>đọng</a:t>
            </a:r>
            <a:r>
              <a:rPr lang="en-SG" sz="2400" b="1" i="1" dirty="0">
                <a:solidFill>
                  <a:schemeClr val="tx1"/>
                </a:solidFill>
                <a:latin typeface="Times New Roman" panose="02020603050405020304" pitchFamily="18" charset="0"/>
                <a:cs typeface="Times New Roman" panose="02020603050405020304" pitchFamily="18" charset="0"/>
              </a:rPr>
              <a:t>, </a:t>
            </a:r>
            <a:r>
              <a:rPr lang="en-SG" sz="2400" b="1" i="1" dirty="0" err="1">
                <a:solidFill>
                  <a:schemeClr val="tx1"/>
                </a:solidFill>
                <a:latin typeface="Times New Roman" panose="02020603050405020304" pitchFamily="18" charset="0"/>
                <a:cs typeface="Times New Roman" panose="02020603050405020304" pitchFamily="18" charset="0"/>
              </a:rPr>
              <a:t>lâng</a:t>
            </a:r>
            <a:r>
              <a:rPr lang="en-SG" sz="2400" b="1" i="1" dirty="0">
                <a:solidFill>
                  <a:schemeClr val="tx1"/>
                </a:solidFill>
                <a:latin typeface="Times New Roman" panose="02020603050405020304" pitchFamily="18" charset="0"/>
                <a:cs typeface="Times New Roman" panose="02020603050405020304" pitchFamily="18" charset="0"/>
              </a:rPr>
              <a:t> </a:t>
            </a:r>
            <a:r>
              <a:rPr lang="en-SG" sz="2400" b="1" i="1" dirty="0" err="1">
                <a:solidFill>
                  <a:schemeClr val="tx1"/>
                </a:solidFill>
                <a:latin typeface="Times New Roman" panose="02020603050405020304" pitchFamily="18" charset="0"/>
                <a:cs typeface="Times New Roman" panose="02020603050405020304" pitchFamily="18" charset="0"/>
              </a:rPr>
              <a:t>lâng</a:t>
            </a:r>
            <a:r>
              <a:rPr lang="en-SG" sz="2400" b="1" i="1" dirty="0">
                <a:solidFill>
                  <a:schemeClr val="tx1"/>
                </a:solidFill>
                <a:latin typeface="Times New Roman" panose="02020603050405020304" pitchFamily="18" charset="0"/>
                <a:cs typeface="Times New Roman" panose="02020603050405020304" pitchFamily="18" charset="0"/>
              </a:rPr>
              <a:t> </a:t>
            </a:r>
            <a:r>
              <a:rPr lang="en-SG" sz="2400" b="1" i="1" dirty="0" err="1">
                <a:solidFill>
                  <a:schemeClr val="tx1"/>
                </a:solidFill>
                <a:latin typeface="Times New Roman" panose="02020603050405020304" pitchFamily="18" charset="0"/>
                <a:cs typeface="Times New Roman" panose="02020603050405020304" pitchFamily="18" charset="0"/>
              </a:rPr>
              <a:t>lan</a:t>
            </a:r>
            <a:r>
              <a:rPr lang="en-SG" sz="2400" b="1" i="1" dirty="0">
                <a:solidFill>
                  <a:schemeClr val="tx1"/>
                </a:solidFill>
                <a:latin typeface="Times New Roman" panose="02020603050405020304" pitchFamily="18" charset="0"/>
                <a:cs typeface="Times New Roman" panose="02020603050405020304" pitchFamily="18" charset="0"/>
              </a:rPr>
              <a:t> </a:t>
            </a:r>
            <a:r>
              <a:rPr lang="en-SG" sz="2400" b="1" i="1" dirty="0" err="1">
                <a:solidFill>
                  <a:schemeClr val="tx1"/>
                </a:solidFill>
                <a:latin typeface="Times New Roman" panose="02020603050405020304" pitchFamily="18" charset="0"/>
                <a:cs typeface="Times New Roman" panose="02020603050405020304" pitchFamily="18" charset="0"/>
              </a:rPr>
              <a:t>tỏa</a:t>
            </a:r>
            <a:r>
              <a:rPr lang="en-SG" sz="2400" b="1" i="1" dirty="0">
                <a:solidFill>
                  <a:schemeClr val="tx1"/>
                </a:solidFill>
                <a:latin typeface="Times New Roman" panose="02020603050405020304" pitchFamily="18" charset="0"/>
                <a:cs typeface="Times New Roman" panose="02020603050405020304" pitchFamily="18" charset="0"/>
              </a:rPr>
              <a:t> </a:t>
            </a:r>
            <a:r>
              <a:rPr lang="en-SG" sz="2400" b="1" i="1" dirty="0" err="1">
                <a:solidFill>
                  <a:schemeClr val="tx1"/>
                </a:solidFill>
                <a:latin typeface="Times New Roman" panose="02020603050405020304" pitchFamily="18" charset="0"/>
                <a:cs typeface="Times New Roman" panose="02020603050405020304" pitchFamily="18" charset="0"/>
              </a:rPr>
              <a:t>khắp</a:t>
            </a:r>
            <a:r>
              <a:rPr lang="en-SG" sz="2400" b="1" i="1" dirty="0">
                <a:solidFill>
                  <a:schemeClr val="tx1"/>
                </a:solidFill>
                <a:latin typeface="Times New Roman" panose="02020603050405020304" pitchFamily="18" charset="0"/>
                <a:cs typeface="Times New Roman" panose="02020603050405020304" pitchFamily="18" charset="0"/>
              </a:rPr>
              <a:t> </a:t>
            </a:r>
            <a:r>
              <a:rPr lang="en-SG" sz="2400" b="1" i="1" dirty="0" err="1">
                <a:solidFill>
                  <a:schemeClr val="tx1"/>
                </a:solidFill>
                <a:latin typeface="Times New Roman" panose="02020603050405020304" pitchFamily="18" charset="0"/>
                <a:cs typeface="Times New Roman" panose="02020603050405020304" pitchFamily="18" charset="0"/>
              </a:rPr>
              <a:t>không</a:t>
            </a:r>
            <a:r>
              <a:rPr lang="en-SG" sz="2400" b="1" i="1" dirty="0">
                <a:solidFill>
                  <a:schemeClr val="tx1"/>
                </a:solidFill>
                <a:latin typeface="Times New Roman" panose="02020603050405020304" pitchFamily="18" charset="0"/>
                <a:cs typeface="Times New Roman" panose="02020603050405020304" pitchFamily="18" charset="0"/>
              </a:rPr>
              <a:t> </a:t>
            </a:r>
            <a:r>
              <a:rPr lang="en-SG" sz="2400" b="1" i="1" dirty="0" err="1">
                <a:solidFill>
                  <a:schemeClr val="tx1"/>
                </a:solidFill>
                <a:latin typeface="Times New Roman" panose="02020603050405020304" pitchFamily="18" charset="0"/>
                <a:cs typeface="Times New Roman" panose="02020603050405020304" pitchFamily="18" charset="0"/>
              </a:rPr>
              <a:t>gian</a:t>
            </a:r>
            <a:endParaRPr lang="en-SG" sz="2400" b="1" dirty="0">
              <a:solidFill>
                <a:schemeClr val="tx1"/>
              </a:solidFill>
            </a:endParaRPr>
          </a:p>
        </p:txBody>
      </p:sp>
      <p:sp>
        <p:nvSpPr>
          <p:cNvPr id="8" name="Rectangle: Rounded Corners 10">
            <a:extLst>
              <a:ext uri="{FF2B5EF4-FFF2-40B4-BE49-F238E27FC236}">
                <a16:creationId xmlns="" xmlns:a16="http://schemas.microsoft.com/office/drawing/2014/main" id="{939E3EAA-B99B-4202-9C3A-79446593FDA1}"/>
              </a:ext>
            </a:extLst>
          </p:cNvPr>
          <p:cNvSpPr/>
          <p:nvPr/>
        </p:nvSpPr>
        <p:spPr>
          <a:xfrm>
            <a:off x="600076" y="4293791"/>
            <a:ext cx="10921154" cy="806364"/>
          </a:xfrm>
          <a:prstGeom prst="roundRect">
            <a:avLst/>
          </a:prstGeom>
          <a:ln w="3810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Lòng</a:t>
            </a:r>
            <a:r>
              <a:rPr lang="en-SG" sz="28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28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xao</a:t>
            </a:r>
            <a:r>
              <a:rPr lang="en-SG" sz="28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xuyến</a:t>
            </a:r>
            <a:r>
              <a:rPr lang="en-SG" sz="28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say </a:t>
            </a:r>
            <a:r>
              <a:rPr lang="en-SG" sz="28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sưa</a:t>
            </a:r>
            <a:r>
              <a:rPr lang="en-SG" sz="28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trước</a:t>
            </a:r>
            <a:r>
              <a:rPr lang="en-SG" sz="28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vẻ</a:t>
            </a:r>
            <a:r>
              <a:rPr lang="en-SG" sz="28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đẹp</a:t>
            </a:r>
            <a:r>
              <a:rPr lang="en-SG" sz="28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SG" sz="28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vạn</a:t>
            </a:r>
            <a:r>
              <a:rPr lang="en-SG" sz="28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endParaRPr lang="en-SG" sz="2800" b="1" dirty="0">
              <a:solidFill>
                <a:schemeClr val="tx1"/>
              </a:solidFill>
            </a:endParaRPr>
          </a:p>
        </p:txBody>
      </p:sp>
      <p:sp>
        <p:nvSpPr>
          <p:cNvPr id="9" name="Rectangle: Rounded Corners 13">
            <a:extLst>
              <a:ext uri="{FF2B5EF4-FFF2-40B4-BE49-F238E27FC236}">
                <a16:creationId xmlns="" xmlns:a16="http://schemas.microsoft.com/office/drawing/2014/main" id="{F24A8905-FE63-4EE6-BD43-27DA564E1181}"/>
              </a:ext>
            </a:extLst>
          </p:cNvPr>
          <p:cNvSpPr/>
          <p:nvPr/>
        </p:nvSpPr>
        <p:spPr>
          <a:xfrm>
            <a:off x="600076" y="5499790"/>
            <a:ext cx="10921154" cy="690211"/>
          </a:xfrm>
          <a:prstGeom prst="roundRect">
            <a:avLst/>
          </a:prstGeom>
          <a:ln w="38100">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b="1" i="1" dirty="0" err="1">
                <a:solidFill>
                  <a:schemeClr val="tx1"/>
                </a:solidFill>
                <a:latin typeface="Times New Roman" panose="02020603050405020304" pitchFamily="18" charset="0"/>
                <a:cs typeface="Times New Roman" panose="02020603050405020304" pitchFamily="18" charset="0"/>
              </a:rPr>
              <a:t>Sự</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tinh</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tế</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trong</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liên</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tưởng</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của</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nhà</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thơ</a:t>
            </a:r>
            <a:endParaRPr lang="en-SG" sz="2800" b="1" i="1" dirty="0">
              <a:solidFill>
                <a:schemeClr val="tx1"/>
              </a:solidFill>
            </a:endParaRPr>
          </a:p>
        </p:txBody>
      </p:sp>
      <p:pic>
        <p:nvPicPr>
          <p:cNvPr id="10" name="Picture 9">
            <a:extLst>
              <a:ext uri="{FF2B5EF4-FFF2-40B4-BE49-F238E27FC236}">
                <a16:creationId xmlns:a16="http://schemas.microsoft.com/office/drawing/2014/main" xmlns="" id="{46A88D6A-3CCD-4AD5-8CA3-F52023D5C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9436">
            <a:off x="-189367" y="2858763"/>
            <a:ext cx="1264920" cy="1264920"/>
          </a:xfrm>
          <a:prstGeom prst="rect">
            <a:avLst/>
          </a:prstGeom>
        </p:spPr>
      </p:pic>
      <p:pic>
        <p:nvPicPr>
          <p:cNvPr id="11" name="Picture 10">
            <a:extLst>
              <a:ext uri="{FF2B5EF4-FFF2-40B4-BE49-F238E27FC236}">
                <a16:creationId xmlns:a16="http://schemas.microsoft.com/office/drawing/2014/main" xmlns="" id="{46A88D6A-3CCD-4AD5-8CA3-F52023D5C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9436">
            <a:off x="-189367" y="4015089"/>
            <a:ext cx="1264920" cy="1264920"/>
          </a:xfrm>
          <a:prstGeom prst="rect">
            <a:avLst/>
          </a:prstGeom>
        </p:spPr>
      </p:pic>
      <p:pic>
        <p:nvPicPr>
          <p:cNvPr id="12" name="Picture 11">
            <a:extLst>
              <a:ext uri="{FF2B5EF4-FFF2-40B4-BE49-F238E27FC236}">
                <a16:creationId xmlns:a16="http://schemas.microsoft.com/office/drawing/2014/main" xmlns="" id="{46A88D6A-3CCD-4AD5-8CA3-F52023D5C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9436">
            <a:off x="-189366" y="5150906"/>
            <a:ext cx="1264920" cy="1264920"/>
          </a:xfrm>
          <a:prstGeom prst="rect">
            <a:avLst/>
          </a:prstGeom>
        </p:spPr>
      </p:pic>
    </p:spTree>
    <p:extLst>
      <p:ext uri="{BB962C8B-B14F-4D97-AF65-F5344CB8AC3E}">
        <p14:creationId xmlns:p14="http://schemas.microsoft.com/office/powerpoint/2010/main" val="230545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9"/>
          <p:cNvGrpSpPr/>
          <p:nvPr/>
        </p:nvGrpSpPr>
        <p:grpSpPr>
          <a:xfrm>
            <a:off x="3234739" y="1624241"/>
            <a:ext cx="3110542" cy="3142595"/>
            <a:chOff x="6270208" y="2010905"/>
            <a:chExt cx="2299838" cy="2299838"/>
          </a:xfrm>
        </p:grpSpPr>
        <p:sp>
          <p:nvSpPr>
            <p:cNvPr id="5" name="椭圆 17"/>
            <p:cNvSpPr/>
            <p:nvPr/>
          </p:nvSpPr>
          <p:spPr>
            <a:xfrm>
              <a:off x="6460766" y="2201463"/>
              <a:ext cx="1918722" cy="191872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ltLang="zh-CN" sz="3600" b="1" dirty="0">
                  <a:solidFill>
                    <a:schemeClr val="tx1"/>
                  </a:solidFill>
                  <a:latin typeface="Times New Roman" panose="02020603050405020304" pitchFamily="18" charset="0"/>
                  <a:cs typeface="Times New Roman" panose="02020603050405020304" pitchFamily="18" charset="0"/>
                </a:rPr>
                <a:t>ĐẤT N</a:t>
              </a:r>
              <a:r>
                <a:rPr lang="vi-VN" altLang="zh-CN" sz="3600" b="1" dirty="0">
                  <a:solidFill>
                    <a:schemeClr val="tx1"/>
                  </a:solidFill>
                  <a:latin typeface="Times New Roman" panose="02020603050405020304" pitchFamily="18" charset="0"/>
                  <a:cs typeface="Times New Roman" panose="02020603050405020304" pitchFamily="18" charset="0"/>
                </a:rPr>
                <a:t>Ư</a:t>
              </a:r>
              <a:r>
                <a:rPr lang="en-SG" altLang="zh-CN" sz="3600" b="1" dirty="0">
                  <a:solidFill>
                    <a:schemeClr val="tx1"/>
                  </a:solidFill>
                  <a:latin typeface="Times New Roman" panose="02020603050405020304" pitchFamily="18" charset="0"/>
                  <a:cs typeface="Times New Roman" panose="02020603050405020304" pitchFamily="18" charset="0"/>
                </a:rPr>
                <a:t>ỚC</a:t>
              </a:r>
              <a:endParaRPr lang="zh-CN" altLang="en-US" sz="3600" b="1" dirty="0">
                <a:solidFill>
                  <a:schemeClr val="tx1"/>
                </a:solidFill>
                <a:latin typeface="Times New Roman" panose="02020603050405020304" pitchFamily="18" charset="0"/>
                <a:cs typeface="Times New Roman" panose="02020603050405020304" pitchFamily="18" charset="0"/>
              </a:endParaRPr>
            </a:p>
          </p:txBody>
        </p:sp>
        <p:sp>
          <p:nvSpPr>
            <p:cNvPr id="6" name="椭圆 18"/>
            <p:cNvSpPr/>
            <p:nvPr/>
          </p:nvSpPr>
          <p:spPr>
            <a:xfrm>
              <a:off x="6270208" y="2010905"/>
              <a:ext cx="2299838" cy="2299838"/>
            </a:xfrm>
            <a:prstGeom prst="ellipse">
              <a:avLst/>
            </a:prstGeom>
            <a:noFill/>
            <a:ln w="19050">
              <a:solidFill>
                <a:schemeClr val="accent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tx1"/>
                </a:solidFill>
                <a:latin typeface="Times New Roman" panose="02020603050405020304" pitchFamily="18" charset="0"/>
                <a:cs typeface="Times New Roman" panose="02020603050405020304" pitchFamily="18" charset="0"/>
              </a:endParaRPr>
            </a:p>
          </p:txBody>
        </p:sp>
      </p:grpSp>
      <p:grpSp>
        <p:nvGrpSpPr>
          <p:cNvPr id="7" name="组合 28"/>
          <p:cNvGrpSpPr/>
          <p:nvPr/>
        </p:nvGrpSpPr>
        <p:grpSpPr>
          <a:xfrm>
            <a:off x="2977008" y="3854671"/>
            <a:ext cx="3110542" cy="3142595"/>
            <a:chOff x="8918462" y="2010905"/>
            <a:chExt cx="2299838" cy="2299838"/>
          </a:xfrm>
        </p:grpSpPr>
        <p:sp>
          <p:nvSpPr>
            <p:cNvPr id="8" name="椭圆 20"/>
            <p:cNvSpPr/>
            <p:nvPr/>
          </p:nvSpPr>
          <p:spPr>
            <a:xfrm>
              <a:off x="9109020" y="2201463"/>
              <a:ext cx="1918722" cy="191872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ltLang="zh-CN" sz="3600" b="1" dirty="0">
                  <a:solidFill>
                    <a:schemeClr val="tx1"/>
                  </a:solidFill>
                  <a:latin typeface="Times New Roman" panose="02020603050405020304" pitchFamily="18" charset="0"/>
                  <a:cs typeface="Times New Roman" panose="02020603050405020304" pitchFamily="18" charset="0"/>
                </a:rPr>
                <a:t>CON NG</a:t>
              </a:r>
              <a:r>
                <a:rPr lang="vi-VN" altLang="zh-CN" sz="3600" b="1" dirty="0">
                  <a:solidFill>
                    <a:schemeClr val="tx1"/>
                  </a:solidFill>
                  <a:latin typeface="Times New Roman" panose="02020603050405020304" pitchFamily="18" charset="0"/>
                  <a:cs typeface="Times New Roman" panose="02020603050405020304" pitchFamily="18" charset="0"/>
                </a:rPr>
                <a:t>Ư</a:t>
              </a:r>
              <a:r>
                <a:rPr lang="en-SG" altLang="zh-CN" sz="3600" b="1" dirty="0">
                  <a:solidFill>
                    <a:schemeClr val="tx1"/>
                  </a:solidFill>
                  <a:latin typeface="Times New Roman" panose="02020603050405020304" pitchFamily="18" charset="0"/>
                  <a:cs typeface="Times New Roman" panose="02020603050405020304" pitchFamily="18" charset="0"/>
                </a:rPr>
                <a:t>ỜI</a:t>
              </a:r>
              <a:endParaRPr lang="zh-CN" altLang="en-US" sz="3600" b="1" dirty="0">
                <a:solidFill>
                  <a:schemeClr val="tx1"/>
                </a:solidFill>
                <a:latin typeface="Times New Roman" panose="02020603050405020304" pitchFamily="18" charset="0"/>
                <a:cs typeface="Times New Roman" panose="02020603050405020304" pitchFamily="18" charset="0"/>
              </a:endParaRPr>
            </a:p>
          </p:txBody>
        </p:sp>
        <p:sp>
          <p:nvSpPr>
            <p:cNvPr id="9" name="椭圆 21"/>
            <p:cNvSpPr/>
            <p:nvPr/>
          </p:nvSpPr>
          <p:spPr>
            <a:xfrm>
              <a:off x="8918462" y="2010905"/>
              <a:ext cx="2299838" cy="2299838"/>
            </a:xfrm>
            <a:prstGeom prst="ellipse">
              <a:avLst/>
            </a:prstGeom>
            <a:noFill/>
            <a:ln w="19050">
              <a:solidFill>
                <a:schemeClr val="accent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tx1"/>
                </a:solidFill>
                <a:latin typeface="Times New Roman" panose="02020603050405020304" pitchFamily="18" charset="0"/>
                <a:cs typeface="Times New Roman" panose="02020603050405020304" pitchFamily="18" charset="0"/>
              </a:endParaRPr>
            </a:p>
          </p:txBody>
        </p:sp>
      </p:grpSp>
      <p:grpSp>
        <p:nvGrpSpPr>
          <p:cNvPr id="10" name="组合 27"/>
          <p:cNvGrpSpPr/>
          <p:nvPr/>
        </p:nvGrpSpPr>
        <p:grpSpPr>
          <a:xfrm>
            <a:off x="679786" y="2740246"/>
            <a:ext cx="3110542" cy="3142595"/>
            <a:chOff x="973700" y="2010905"/>
            <a:chExt cx="2299838" cy="2299838"/>
          </a:xfrm>
        </p:grpSpPr>
        <p:sp>
          <p:nvSpPr>
            <p:cNvPr id="11" name="椭圆 9"/>
            <p:cNvSpPr/>
            <p:nvPr/>
          </p:nvSpPr>
          <p:spPr>
            <a:xfrm>
              <a:off x="1164258" y="2201463"/>
              <a:ext cx="1918722" cy="191872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ltLang="zh-CN" sz="3600" b="1" dirty="0">
                  <a:solidFill>
                    <a:schemeClr val="tx1"/>
                  </a:solidFill>
                  <a:latin typeface="Times New Roman" panose="02020603050405020304" pitchFamily="18" charset="0"/>
                  <a:cs typeface="Times New Roman" panose="02020603050405020304" pitchFamily="18" charset="0"/>
                </a:rPr>
                <a:t>THIÊN NHIÊN</a:t>
              </a:r>
              <a:endParaRPr lang="zh-CN" altLang="en-US" sz="3600" b="1" dirty="0">
                <a:solidFill>
                  <a:schemeClr val="tx1"/>
                </a:solidFill>
                <a:latin typeface="Times New Roman" panose="02020603050405020304" pitchFamily="18" charset="0"/>
                <a:cs typeface="Times New Roman" panose="02020603050405020304" pitchFamily="18" charset="0"/>
              </a:endParaRPr>
            </a:p>
          </p:txBody>
        </p:sp>
        <p:sp>
          <p:nvSpPr>
            <p:cNvPr id="12" name="椭圆 11"/>
            <p:cNvSpPr/>
            <p:nvPr/>
          </p:nvSpPr>
          <p:spPr>
            <a:xfrm>
              <a:off x="973700" y="2010905"/>
              <a:ext cx="2299838" cy="2299838"/>
            </a:xfrm>
            <a:prstGeom prst="ellipse">
              <a:avLst/>
            </a:prstGeom>
            <a:noFill/>
            <a:ln w="190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tx1"/>
                </a:solidFill>
                <a:latin typeface="Times New Roman" panose="02020603050405020304" pitchFamily="18" charset="0"/>
                <a:cs typeface="Times New Roman" panose="02020603050405020304" pitchFamily="18" charset="0"/>
              </a:endParaRPr>
            </a:p>
          </p:txBody>
        </p:sp>
      </p:grpSp>
      <p:sp>
        <p:nvSpPr>
          <p:cNvPr id="14" name="TextBox 13"/>
          <p:cNvSpPr txBox="1"/>
          <p:nvPr/>
        </p:nvSpPr>
        <p:spPr>
          <a:xfrm>
            <a:off x="1395184" y="381750"/>
            <a:ext cx="3137095"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7200" b="1" dirty="0" smtClean="0">
                <a:ln/>
                <a:solidFill>
                  <a:schemeClr val="accent4"/>
                </a:solidFill>
                <a:latin typeface="Chiller" panose="04020404031007020602" pitchFamily="82" charset="0"/>
              </a:rPr>
              <a:t>Sang </a:t>
            </a:r>
            <a:r>
              <a:rPr lang="en-US" sz="7200" b="1" dirty="0" err="1" smtClean="0">
                <a:ln/>
                <a:solidFill>
                  <a:schemeClr val="accent4"/>
                </a:solidFill>
                <a:latin typeface="Chiller" panose="04020404031007020602" pitchFamily="82" charset="0"/>
              </a:rPr>
              <a:t>thu</a:t>
            </a:r>
            <a:endParaRPr lang="en-US" sz="7200" b="1" dirty="0">
              <a:ln/>
              <a:solidFill>
                <a:schemeClr val="accent4"/>
              </a:solidFill>
              <a:latin typeface="Chiller" panose="04020404031007020602" pitchFamily="82"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2020" y="208918"/>
            <a:ext cx="5897811" cy="6391907"/>
          </a:xfrm>
          <a:prstGeom prst="rect">
            <a:avLst/>
          </a:prstGeom>
        </p:spPr>
      </p:pic>
    </p:spTree>
    <p:extLst>
      <p:ext uri="{BB962C8B-B14F-4D97-AF65-F5344CB8AC3E}">
        <p14:creationId xmlns:p14="http://schemas.microsoft.com/office/powerpoint/2010/main" val="24938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III. TỔNG KẾT</a:t>
            </a:r>
            <a:endParaRPr lang="en-US" sz="2400" dirty="0"/>
          </a:p>
        </p:txBody>
      </p:sp>
      <p:sp>
        <p:nvSpPr>
          <p:cNvPr id="6" name="TextBox 5"/>
          <p:cNvSpPr txBox="1"/>
          <p:nvPr/>
        </p:nvSpPr>
        <p:spPr>
          <a:xfrm>
            <a:off x="995134" y="1324725"/>
            <a:ext cx="3137095"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7200" b="1" dirty="0" err="1" smtClean="0">
                <a:ln/>
                <a:solidFill>
                  <a:schemeClr val="accent4"/>
                </a:solidFill>
                <a:latin typeface="Chiller" panose="04020404031007020602" pitchFamily="82" charset="0"/>
              </a:rPr>
              <a:t>Nội</a:t>
            </a:r>
            <a:r>
              <a:rPr lang="en-US" sz="7200" b="1" dirty="0" smtClean="0">
                <a:ln/>
                <a:solidFill>
                  <a:schemeClr val="accent4"/>
                </a:solidFill>
                <a:latin typeface="Chiller" panose="04020404031007020602" pitchFamily="82" charset="0"/>
              </a:rPr>
              <a:t> dung</a:t>
            </a:r>
            <a:endParaRPr lang="en-US" sz="7200" b="1" dirty="0">
              <a:ln/>
              <a:solidFill>
                <a:schemeClr val="accent4"/>
              </a:solidFill>
              <a:latin typeface="Chiller" panose="04020404031007020602" pitchFamily="82" charset="0"/>
            </a:endParaRPr>
          </a:p>
        </p:txBody>
      </p:sp>
      <p:sp>
        <p:nvSpPr>
          <p:cNvPr id="8" name="TextBox 7"/>
          <p:cNvSpPr txBox="1"/>
          <p:nvPr/>
        </p:nvSpPr>
        <p:spPr>
          <a:xfrm>
            <a:off x="7805509" y="1324725"/>
            <a:ext cx="3710216" cy="110799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6600" b="1" dirty="0" err="1" smtClean="0">
                <a:ln/>
                <a:solidFill>
                  <a:schemeClr val="accent4"/>
                </a:solidFill>
                <a:latin typeface="Chiller" panose="04020404031007020602" pitchFamily="82" charset="0"/>
              </a:rPr>
              <a:t>Nghệ</a:t>
            </a:r>
            <a:r>
              <a:rPr lang="en-US" sz="6600" b="1" dirty="0" smtClean="0">
                <a:ln/>
                <a:solidFill>
                  <a:schemeClr val="accent4"/>
                </a:solidFill>
                <a:latin typeface="Chiller" panose="04020404031007020602" pitchFamily="82" charset="0"/>
              </a:rPr>
              <a:t> </a:t>
            </a:r>
            <a:r>
              <a:rPr lang="en-US" sz="6600" b="1" dirty="0" err="1" smtClean="0">
                <a:ln/>
                <a:solidFill>
                  <a:schemeClr val="accent4"/>
                </a:solidFill>
                <a:latin typeface="Chiller" panose="04020404031007020602" pitchFamily="82" charset="0"/>
              </a:rPr>
              <a:t>thuật</a:t>
            </a:r>
            <a:endParaRPr lang="en-US" sz="6600" b="1" dirty="0">
              <a:ln/>
              <a:solidFill>
                <a:schemeClr val="accent4"/>
              </a:solidFill>
              <a:latin typeface="Chiller" panose="04020404031007020602" pitchFamily="82" charset="0"/>
            </a:endParaRPr>
          </a:p>
        </p:txBody>
      </p:sp>
      <p:pic>
        <p:nvPicPr>
          <p:cNvPr id="11" name="Picture 10">
            <a:extLst>
              <a:ext uri="{FF2B5EF4-FFF2-40B4-BE49-F238E27FC236}">
                <a16:creationId xmlns:a16="http://schemas.microsoft.com/office/drawing/2014/main" xmlns="" id="{46A88D6A-3CCD-4AD5-8CA3-F52023D5CE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08593">
            <a:off x="5097008" y="1292428"/>
            <a:ext cx="1264920" cy="1264920"/>
          </a:xfrm>
          <a:prstGeom prst="rect">
            <a:avLst/>
          </a:prstGeom>
        </p:spPr>
      </p:pic>
      <p:pic>
        <p:nvPicPr>
          <p:cNvPr id="12" name="Picture 11" descr="Káº¿t quáº£ hÃ¬nh áº£nh cho sÃ´ng dá»nh dang gif">
            <a:extLst>
              <a:ext uri="{FF2B5EF4-FFF2-40B4-BE49-F238E27FC236}">
                <a16:creationId xmlns:a16="http://schemas.microsoft.com/office/drawing/2014/main" xmlns="" id="{F18BF134-0538-4C5B-9777-F25950B672F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2792" y="5781632"/>
            <a:ext cx="1452361" cy="9185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789" y="4232783"/>
            <a:ext cx="1718790" cy="95205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3745" y="2291527"/>
            <a:ext cx="2411446" cy="13444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xmlns="" id="{46A88D6A-3CCD-4AD5-8CA3-F52023D5CE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08593">
            <a:off x="5227443" y="3398564"/>
            <a:ext cx="1264920" cy="1264920"/>
          </a:xfrm>
          <a:prstGeom prst="rect">
            <a:avLst/>
          </a:prstGeom>
        </p:spPr>
      </p:pic>
      <p:pic>
        <p:nvPicPr>
          <p:cNvPr id="16" name="Picture 15">
            <a:extLst>
              <a:ext uri="{FF2B5EF4-FFF2-40B4-BE49-F238E27FC236}">
                <a16:creationId xmlns:a16="http://schemas.microsoft.com/office/drawing/2014/main" xmlns="" id="{46A88D6A-3CCD-4AD5-8CA3-F52023D5CE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08593">
            <a:off x="5338539" y="5142682"/>
            <a:ext cx="1042724" cy="1042724"/>
          </a:xfrm>
          <a:prstGeom prst="rect">
            <a:avLst/>
          </a:prstGeom>
        </p:spPr>
      </p:pic>
      <p:sp>
        <p:nvSpPr>
          <p:cNvPr id="17" name="Rectangle 16"/>
          <p:cNvSpPr/>
          <p:nvPr/>
        </p:nvSpPr>
        <p:spPr>
          <a:xfrm>
            <a:off x="474920" y="2857755"/>
            <a:ext cx="3657309" cy="2923877"/>
          </a:xfrm>
          <a:prstGeom prst="rect">
            <a:avLst/>
          </a:prstGeom>
        </p:spPr>
        <p:txBody>
          <a:bodyPr wrap="square">
            <a:spAutoFit/>
          </a:bodyPr>
          <a:lstStyle/>
          <a:p>
            <a:r>
              <a:rPr lang="vi-VN" sz="4400" b="0" i="0" dirty="0" smtClean="0">
                <a:solidFill>
                  <a:schemeClr val="bg1"/>
                </a:solidFill>
                <a:effectLst/>
                <a:latin typeface="Open Sans"/>
              </a:rPr>
              <a:t>B</a:t>
            </a:r>
            <a:r>
              <a:rPr lang="vi-VN" sz="2000" b="0" i="0" dirty="0" smtClean="0">
                <a:solidFill>
                  <a:schemeClr val="bg1"/>
                </a:solidFill>
                <a:effectLst/>
                <a:latin typeface="Open Sans"/>
              </a:rPr>
              <a:t>ài thơ là những cảm nhận thực sự tinh tế cùng sự quan sát vô cùng tỉ mỉ của tác giả về sự biến chuyển của đất trời từ cuối mùa hạ sang thu. Từ đó bộc lộ tình yêu thiết tha với thiên nhiên của một tâm hồn nhạy cảm và sâu sắc</a:t>
            </a:r>
            <a:endParaRPr lang="en-US" sz="2000" dirty="0">
              <a:solidFill>
                <a:schemeClr val="bg1"/>
              </a:solidFill>
            </a:endParaRPr>
          </a:p>
        </p:txBody>
      </p:sp>
      <p:sp>
        <p:nvSpPr>
          <p:cNvPr id="18" name="Rectangle 17"/>
          <p:cNvSpPr/>
          <p:nvPr/>
        </p:nvSpPr>
        <p:spPr>
          <a:xfrm>
            <a:off x="7937034" y="3165531"/>
            <a:ext cx="3348043" cy="2308324"/>
          </a:xfrm>
          <a:prstGeom prst="rect">
            <a:avLst/>
          </a:prstGeom>
        </p:spPr>
        <p:txBody>
          <a:bodyPr wrap="square">
            <a:spAutoFit/>
          </a:bodyPr>
          <a:lstStyle/>
          <a:p>
            <a:pPr algn="just">
              <a:spcBef>
                <a:spcPct val="0"/>
              </a:spcBef>
            </a:pPr>
            <a:r>
              <a:rPr lang="en-US" altLang="en-US" sz="2400" dirty="0" smtClean="0">
                <a:solidFill>
                  <a:schemeClr val="bg1"/>
                </a:solidFill>
                <a:latin typeface="Times New Roman" panose="02020603050405020304" pitchFamily="18" charset="0"/>
                <a:cs typeface="Times New Roman" panose="02020603050405020304" pitchFamily="18" charset="0"/>
              </a:rPr>
              <a:t>T</a:t>
            </a:r>
            <a:r>
              <a:rPr lang="en-SG" altLang="en-US" sz="2400" dirty="0" smtClean="0">
                <a:solidFill>
                  <a:schemeClr val="bg1"/>
                </a:solidFill>
                <a:latin typeface="Times New Roman" panose="02020603050405020304" pitchFamily="18" charset="0"/>
                <a:cs typeface="Times New Roman" panose="02020603050405020304" pitchFamily="18" charset="0"/>
              </a:rPr>
              <a:t>ừ </a:t>
            </a:r>
            <a:r>
              <a:rPr lang="en-SG" altLang="en-US" sz="2400" dirty="0" err="1" smtClean="0">
                <a:solidFill>
                  <a:schemeClr val="bg1"/>
                </a:solidFill>
                <a:latin typeface="Times New Roman" panose="02020603050405020304" pitchFamily="18" charset="0"/>
                <a:cs typeface="Times New Roman" panose="02020603050405020304" pitchFamily="18" charset="0"/>
              </a:rPr>
              <a:t>ngữ</a:t>
            </a:r>
            <a:r>
              <a:rPr lang="en-SG" altLang="en-US" sz="2400" dirty="0" smtClean="0">
                <a:solidFill>
                  <a:schemeClr val="bg1"/>
                </a:solidFill>
                <a:latin typeface="Times New Roman" panose="02020603050405020304" pitchFamily="18" charset="0"/>
                <a:cs typeface="Times New Roman" panose="02020603050405020304" pitchFamily="18" charset="0"/>
              </a:rPr>
              <a:t> </a:t>
            </a:r>
            <a:r>
              <a:rPr lang="en-SG" altLang="en-US" sz="2400" dirty="0" err="1" smtClean="0">
                <a:solidFill>
                  <a:schemeClr val="bg1"/>
                </a:solidFill>
                <a:latin typeface="Times New Roman" panose="02020603050405020304" pitchFamily="18" charset="0"/>
                <a:cs typeface="Times New Roman" panose="02020603050405020304" pitchFamily="18" charset="0"/>
              </a:rPr>
              <a:t>biểu</a:t>
            </a:r>
            <a:r>
              <a:rPr lang="en-SG" altLang="en-US" sz="2400" dirty="0" smtClean="0">
                <a:solidFill>
                  <a:schemeClr val="bg1"/>
                </a:solidFill>
                <a:latin typeface="Times New Roman" panose="02020603050405020304" pitchFamily="18" charset="0"/>
                <a:cs typeface="Times New Roman" panose="02020603050405020304" pitchFamily="18" charset="0"/>
              </a:rPr>
              <a:t> </a:t>
            </a:r>
            <a:r>
              <a:rPr lang="en-SG" altLang="en-US" sz="2400" dirty="0" err="1" smtClean="0">
                <a:solidFill>
                  <a:schemeClr val="bg1"/>
                </a:solidFill>
                <a:latin typeface="Times New Roman" panose="02020603050405020304" pitchFamily="18" charset="0"/>
                <a:cs typeface="Times New Roman" panose="02020603050405020304" pitchFamily="18" charset="0"/>
              </a:rPr>
              <a:t>cảm</a:t>
            </a:r>
            <a:r>
              <a:rPr lang="en-SG" altLang="en-US" sz="2400" dirty="0" smtClean="0">
                <a:solidFill>
                  <a:schemeClr val="bg1"/>
                </a:solidFill>
                <a:latin typeface="Times New Roman" panose="02020603050405020304" pitchFamily="18" charset="0"/>
                <a:cs typeface="Times New Roman" panose="02020603050405020304" pitchFamily="18" charset="0"/>
              </a:rPr>
              <a:t>, </a:t>
            </a:r>
          </a:p>
          <a:p>
            <a:pPr algn="just">
              <a:spcBef>
                <a:spcPct val="0"/>
              </a:spcBef>
            </a:pPr>
            <a:endParaRPr lang="en-SG" altLang="en-US" sz="2400" dirty="0" smtClean="0">
              <a:solidFill>
                <a:schemeClr val="bg1"/>
              </a:solidFill>
              <a:latin typeface="Times New Roman" panose="02020603050405020304" pitchFamily="18" charset="0"/>
              <a:cs typeface="Times New Roman" panose="02020603050405020304" pitchFamily="18" charset="0"/>
            </a:endParaRPr>
          </a:p>
          <a:p>
            <a:pPr algn="just">
              <a:spcBef>
                <a:spcPct val="0"/>
              </a:spcBef>
            </a:pPr>
            <a:r>
              <a:rPr lang="en-SG" altLang="en-US" sz="2400" dirty="0" err="1" smtClean="0">
                <a:solidFill>
                  <a:schemeClr val="bg1"/>
                </a:solidFill>
                <a:latin typeface="Times New Roman" panose="02020603050405020304" pitchFamily="18" charset="0"/>
                <a:cs typeface="Times New Roman" panose="02020603050405020304" pitchFamily="18" charset="0"/>
              </a:rPr>
              <a:t>Nhân</a:t>
            </a:r>
            <a:r>
              <a:rPr lang="en-SG" altLang="en-US" sz="2400" dirty="0" smtClean="0">
                <a:solidFill>
                  <a:schemeClr val="bg1"/>
                </a:solidFill>
                <a:latin typeface="Times New Roman" panose="02020603050405020304" pitchFamily="18" charset="0"/>
                <a:cs typeface="Times New Roman" panose="02020603050405020304" pitchFamily="18" charset="0"/>
              </a:rPr>
              <a:t> </a:t>
            </a:r>
            <a:r>
              <a:rPr lang="en-SG" altLang="en-US" sz="2400" dirty="0" err="1" smtClean="0">
                <a:solidFill>
                  <a:schemeClr val="bg1"/>
                </a:solidFill>
                <a:latin typeface="Times New Roman" panose="02020603050405020304" pitchFamily="18" charset="0"/>
                <a:cs typeface="Times New Roman" panose="02020603050405020304" pitchFamily="18" charset="0"/>
              </a:rPr>
              <a:t>hóa</a:t>
            </a:r>
            <a:r>
              <a:rPr lang="en-SG" altLang="en-US" sz="2400" dirty="0" smtClean="0">
                <a:solidFill>
                  <a:schemeClr val="bg1"/>
                </a:solidFill>
                <a:latin typeface="Times New Roman" panose="02020603050405020304" pitchFamily="18" charset="0"/>
                <a:cs typeface="Times New Roman" panose="02020603050405020304" pitchFamily="18" charset="0"/>
              </a:rPr>
              <a:t>, </a:t>
            </a:r>
            <a:r>
              <a:rPr lang="en-SG" altLang="en-US" sz="2400" dirty="0" err="1" smtClean="0">
                <a:solidFill>
                  <a:schemeClr val="bg1"/>
                </a:solidFill>
                <a:latin typeface="Times New Roman" panose="02020603050405020304" pitchFamily="18" charset="0"/>
                <a:cs typeface="Times New Roman" panose="02020603050405020304" pitchFamily="18" charset="0"/>
              </a:rPr>
              <a:t>ẩn</a:t>
            </a:r>
            <a:r>
              <a:rPr lang="en-SG" altLang="en-US" sz="2400" dirty="0" smtClean="0">
                <a:solidFill>
                  <a:schemeClr val="bg1"/>
                </a:solidFill>
                <a:latin typeface="Times New Roman" panose="02020603050405020304" pitchFamily="18" charset="0"/>
                <a:cs typeface="Times New Roman" panose="02020603050405020304" pitchFamily="18" charset="0"/>
              </a:rPr>
              <a:t> </a:t>
            </a:r>
            <a:r>
              <a:rPr lang="en-SG" altLang="en-US" sz="2400" dirty="0" err="1" smtClean="0">
                <a:solidFill>
                  <a:schemeClr val="bg1"/>
                </a:solidFill>
                <a:latin typeface="Times New Roman" panose="02020603050405020304" pitchFamily="18" charset="0"/>
                <a:cs typeface="Times New Roman" panose="02020603050405020304" pitchFamily="18" charset="0"/>
              </a:rPr>
              <a:t>dụ</a:t>
            </a:r>
            <a:r>
              <a:rPr lang="en-SG" altLang="en-US" sz="2400" dirty="0" smtClean="0">
                <a:solidFill>
                  <a:schemeClr val="bg1"/>
                </a:solidFill>
                <a:latin typeface="Times New Roman" panose="02020603050405020304" pitchFamily="18" charset="0"/>
                <a:cs typeface="Times New Roman" panose="02020603050405020304" pitchFamily="18" charset="0"/>
              </a:rPr>
              <a:t>, </a:t>
            </a:r>
          </a:p>
          <a:p>
            <a:pPr algn="just">
              <a:spcBef>
                <a:spcPct val="0"/>
              </a:spcBef>
            </a:pPr>
            <a:endParaRPr lang="en-SG" altLang="en-US" sz="2400" dirty="0" smtClean="0">
              <a:solidFill>
                <a:schemeClr val="bg1"/>
              </a:solidFill>
              <a:latin typeface="Times New Roman" panose="02020603050405020304" pitchFamily="18" charset="0"/>
              <a:cs typeface="Times New Roman" panose="02020603050405020304" pitchFamily="18" charset="0"/>
            </a:endParaRPr>
          </a:p>
          <a:p>
            <a:pPr algn="just">
              <a:spcBef>
                <a:spcPct val="0"/>
              </a:spcBef>
            </a:pPr>
            <a:r>
              <a:rPr lang="en-SG" altLang="en-US" sz="2400" dirty="0" err="1" smtClean="0">
                <a:solidFill>
                  <a:schemeClr val="bg1"/>
                </a:solidFill>
                <a:latin typeface="Times New Roman" panose="02020603050405020304" pitchFamily="18" charset="0"/>
                <a:cs typeface="Times New Roman" panose="02020603050405020304" pitchFamily="18" charset="0"/>
              </a:rPr>
              <a:t>Hình</a:t>
            </a:r>
            <a:r>
              <a:rPr lang="en-SG" altLang="en-US" sz="2400" dirty="0" smtClean="0">
                <a:solidFill>
                  <a:schemeClr val="bg1"/>
                </a:solidFill>
                <a:latin typeface="Times New Roman" panose="02020603050405020304" pitchFamily="18" charset="0"/>
                <a:cs typeface="Times New Roman" panose="02020603050405020304" pitchFamily="18" charset="0"/>
              </a:rPr>
              <a:t> </a:t>
            </a:r>
            <a:r>
              <a:rPr lang="en-SG" altLang="en-US" sz="2400" dirty="0" err="1" smtClean="0">
                <a:solidFill>
                  <a:schemeClr val="bg1"/>
                </a:solidFill>
                <a:latin typeface="Times New Roman" panose="02020603050405020304" pitchFamily="18" charset="0"/>
                <a:cs typeface="Times New Roman" panose="02020603050405020304" pitchFamily="18" charset="0"/>
              </a:rPr>
              <a:t>ảnh</a:t>
            </a:r>
            <a:r>
              <a:rPr lang="en-SG" altLang="en-US" sz="2400" dirty="0" smtClean="0">
                <a:solidFill>
                  <a:schemeClr val="bg1"/>
                </a:solidFill>
                <a:latin typeface="Times New Roman" panose="02020603050405020304" pitchFamily="18" charset="0"/>
                <a:cs typeface="Times New Roman" panose="02020603050405020304" pitchFamily="18" charset="0"/>
              </a:rPr>
              <a:t> </a:t>
            </a:r>
            <a:r>
              <a:rPr lang="en-SG" altLang="en-US" sz="2400" dirty="0" err="1" smtClean="0">
                <a:solidFill>
                  <a:schemeClr val="bg1"/>
                </a:solidFill>
                <a:latin typeface="Times New Roman" panose="02020603050405020304" pitchFamily="18" charset="0"/>
                <a:cs typeface="Times New Roman" panose="02020603050405020304" pitchFamily="18" charset="0"/>
              </a:rPr>
              <a:t>đối</a:t>
            </a:r>
            <a:r>
              <a:rPr lang="en-SG" altLang="en-US" sz="2400" dirty="0" smtClean="0">
                <a:solidFill>
                  <a:schemeClr val="bg1"/>
                </a:solidFill>
                <a:latin typeface="Times New Roman" panose="02020603050405020304" pitchFamily="18" charset="0"/>
                <a:cs typeface="Times New Roman" panose="02020603050405020304" pitchFamily="18" charset="0"/>
              </a:rPr>
              <a:t> </a:t>
            </a:r>
            <a:r>
              <a:rPr lang="en-SG" altLang="en-US" sz="2400" dirty="0" err="1" smtClean="0">
                <a:solidFill>
                  <a:schemeClr val="bg1"/>
                </a:solidFill>
                <a:latin typeface="Times New Roman" panose="02020603050405020304" pitchFamily="18" charset="0"/>
                <a:cs typeface="Times New Roman" panose="02020603050405020304" pitchFamily="18" charset="0"/>
              </a:rPr>
              <a:t>lập</a:t>
            </a:r>
            <a:r>
              <a:rPr lang="en-SG" altLang="en-US" sz="2400" dirty="0" smtClean="0">
                <a:solidFill>
                  <a:schemeClr val="bg1"/>
                </a:solidFill>
                <a:latin typeface="Times New Roman" panose="02020603050405020304" pitchFamily="18" charset="0"/>
                <a:cs typeface="Times New Roman" panose="02020603050405020304" pitchFamily="18" charset="0"/>
              </a:rPr>
              <a:t>, </a:t>
            </a:r>
            <a:r>
              <a:rPr lang="en-SG" altLang="en-US" sz="2400" dirty="0" err="1" smtClean="0">
                <a:solidFill>
                  <a:schemeClr val="bg1"/>
                </a:solidFill>
                <a:latin typeface="Times New Roman" panose="02020603050405020304" pitchFamily="18" charset="0"/>
                <a:cs typeface="Times New Roman" panose="02020603050405020304" pitchFamily="18" charset="0"/>
              </a:rPr>
              <a:t>liên</a:t>
            </a:r>
            <a:r>
              <a:rPr lang="en-SG" altLang="en-US" sz="2400" dirty="0" smtClean="0">
                <a:solidFill>
                  <a:schemeClr val="bg1"/>
                </a:solidFill>
                <a:latin typeface="Times New Roman" panose="02020603050405020304" pitchFamily="18" charset="0"/>
                <a:cs typeface="Times New Roman" panose="02020603050405020304" pitchFamily="18" charset="0"/>
              </a:rPr>
              <a:t> t</a:t>
            </a:r>
            <a:r>
              <a:rPr lang="vi-VN" altLang="en-US" sz="2400" dirty="0" smtClean="0">
                <a:solidFill>
                  <a:schemeClr val="bg1"/>
                </a:solidFill>
                <a:latin typeface="Times New Roman" panose="02020603050405020304" pitchFamily="18" charset="0"/>
                <a:cs typeface="Times New Roman" panose="02020603050405020304" pitchFamily="18" charset="0"/>
              </a:rPr>
              <a:t>ư</a:t>
            </a:r>
            <a:r>
              <a:rPr lang="en-SG" altLang="en-US" sz="2400" dirty="0" err="1" smtClean="0">
                <a:solidFill>
                  <a:schemeClr val="bg1"/>
                </a:solidFill>
                <a:latin typeface="Times New Roman" panose="02020603050405020304" pitchFamily="18" charset="0"/>
                <a:cs typeface="Times New Roman" panose="02020603050405020304" pitchFamily="18" charset="0"/>
              </a:rPr>
              <a:t>ởng</a:t>
            </a:r>
            <a:endParaRPr lang="en-SG" alt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504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972" y="474345"/>
            <a:ext cx="11629622" cy="6001643"/>
          </a:xfrm>
          <a:prstGeom prst="rect">
            <a:avLst/>
          </a:prstGeom>
        </p:spPr>
        <p:txBody>
          <a:bodyPr wrap="square">
            <a:spAutoFit/>
          </a:bodyPr>
          <a:lstStyle/>
          <a:p>
            <a:pPr algn="ctr"/>
            <a:r>
              <a:rPr lang="vi-VN" sz="2400" b="1" dirty="0">
                <a:solidFill>
                  <a:schemeClr val="bg1"/>
                </a:solidFill>
              </a:rPr>
              <a:t>ĐỀ ĐỌC- HIỂU SỐ 1:</a:t>
            </a:r>
          </a:p>
          <a:p>
            <a:r>
              <a:rPr lang="vi-VN" sz="2400" dirty="0">
                <a:solidFill>
                  <a:schemeClr val="bg1"/>
                </a:solidFill>
              </a:rPr>
              <a:t>Đọc đoạn thơ sau và trả lời câu hỏi</a:t>
            </a:r>
          </a:p>
          <a:p>
            <a:r>
              <a:rPr lang="vi-VN" sz="2400" i="1" dirty="0">
                <a:solidFill>
                  <a:srgbClr val="FFFF00"/>
                </a:solidFill>
              </a:rPr>
              <a:t>Bỗng nhận ra hương ổi</a:t>
            </a:r>
          </a:p>
          <a:p>
            <a:r>
              <a:rPr lang="vi-VN" sz="2400" i="1" dirty="0">
                <a:solidFill>
                  <a:srgbClr val="FFFF00"/>
                </a:solidFill>
              </a:rPr>
              <a:t>Phả vào trong gió se</a:t>
            </a:r>
          </a:p>
          <a:p>
            <a:r>
              <a:rPr lang="vi-VN" sz="2400" i="1" dirty="0">
                <a:solidFill>
                  <a:srgbClr val="FFFF00"/>
                </a:solidFill>
              </a:rPr>
              <a:t>Sương chùng chình qua ngõ</a:t>
            </a:r>
          </a:p>
          <a:p>
            <a:r>
              <a:rPr lang="vi-VN" sz="2400" i="1" dirty="0">
                <a:solidFill>
                  <a:srgbClr val="FFFF00"/>
                </a:solidFill>
              </a:rPr>
              <a:t>Hình như thu đã về</a:t>
            </a:r>
          </a:p>
          <a:p>
            <a:r>
              <a:rPr lang="vi-VN" sz="2400" dirty="0">
                <a:solidFill>
                  <a:schemeClr val="bg1"/>
                </a:solidFill>
              </a:rPr>
              <a:t>Câu 1: Đoạn  thơ  trích  trong  văn bản nào? Tác giả?</a:t>
            </a:r>
          </a:p>
          <a:p>
            <a:r>
              <a:rPr lang="vi-VN" sz="2400" dirty="0">
                <a:solidFill>
                  <a:schemeClr val="bg1"/>
                </a:solidFill>
              </a:rPr>
              <a:t>Câu 2: Nêu hoàn cảnh sáng tác bài thơ?</a:t>
            </a:r>
          </a:p>
          <a:p>
            <a:r>
              <a:rPr lang="vi-VN" sz="2400" dirty="0">
                <a:solidFill>
                  <a:schemeClr val="bg1"/>
                </a:solidFill>
              </a:rPr>
              <a:t>Câu 3: Bài thơ "Sang thu" của Hữu Thỉnh là bức thông điệp lúc giao mùa, em hãy trình bày mạch cảm xúc của bài thơ?</a:t>
            </a:r>
          </a:p>
          <a:p>
            <a:r>
              <a:rPr lang="vi-VN" sz="2400" dirty="0">
                <a:solidFill>
                  <a:schemeClr val="bg1"/>
                </a:solidFill>
              </a:rPr>
              <a:t>Câu 4: Nêu ý nghĩa nhan đề tác phẩm.</a:t>
            </a:r>
          </a:p>
          <a:p>
            <a:r>
              <a:rPr lang="vi-VN" sz="2400" dirty="0">
                <a:solidFill>
                  <a:schemeClr val="bg1"/>
                </a:solidFill>
              </a:rPr>
              <a:t>Câu 5: Xác định thành phần tình thái trong khổ thơ trên, nêu tác dụng.</a:t>
            </a:r>
          </a:p>
          <a:p>
            <a:r>
              <a:rPr lang="vi-VN" sz="2400" dirty="0">
                <a:solidFill>
                  <a:schemeClr val="bg1"/>
                </a:solidFill>
              </a:rPr>
              <a:t>Câu 6: Em hãy chỉ ra các biện pháp tu từ có trong khổ thơ trên của bài "Sang thu"?</a:t>
            </a:r>
          </a:p>
          <a:p>
            <a:r>
              <a:rPr lang="vi-VN" sz="2400" dirty="0">
                <a:solidFill>
                  <a:schemeClr val="bg1"/>
                </a:solidFill>
              </a:rPr>
              <a:t>Câu 7: Có thể thay thế từ “phả” bằng từ “tỏa” được không?</a:t>
            </a:r>
          </a:p>
          <a:p>
            <a:r>
              <a:rPr lang="vi-VN" sz="2400" dirty="0">
                <a:solidFill>
                  <a:schemeClr val="bg1"/>
                </a:solidFill>
              </a:rPr>
              <a:t>Câu 8: Hãy viết đoạn văn theo phương thức tổng hợp - phân tích - tổng hợp để làm rõ hình ảnh thiên nhiên lúc giao mùa và cảm xúc của con người.</a:t>
            </a:r>
          </a:p>
        </p:txBody>
      </p:sp>
    </p:spTree>
    <p:extLst>
      <p:ext uri="{BB962C8B-B14F-4D97-AF65-F5344CB8AC3E}">
        <p14:creationId xmlns:p14="http://schemas.microsoft.com/office/powerpoint/2010/main" val="10969084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424" y="264702"/>
            <a:ext cx="11475077" cy="5632311"/>
          </a:xfrm>
          <a:prstGeom prst="rect">
            <a:avLst/>
          </a:prstGeom>
        </p:spPr>
        <p:txBody>
          <a:bodyPr wrap="square">
            <a:spAutoFit/>
          </a:bodyPr>
          <a:lstStyle/>
          <a:p>
            <a:r>
              <a:rPr lang="vi-VN" sz="2000" dirty="0">
                <a:solidFill>
                  <a:schemeClr val="bg1"/>
                </a:solidFill>
              </a:rPr>
              <a:t>Hướng dẫn trả lời</a:t>
            </a:r>
          </a:p>
          <a:p>
            <a:r>
              <a:rPr lang="vi-VN" sz="2000" dirty="0">
                <a:solidFill>
                  <a:schemeClr val="bg1"/>
                </a:solidFill>
              </a:rPr>
              <a:t>Câu 1: Sang thu (Hữu Thỉnh)</a:t>
            </a:r>
          </a:p>
          <a:p>
            <a:r>
              <a:rPr lang="vi-VN" sz="2000" dirty="0">
                <a:solidFill>
                  <a:schemeClr val="bg1"/>
                </a:solidFill>
              </a:rPr>
              <a:t>Câu 2: Hoàn cảnh sáng tác: Gần cuối năm 1977, in đầu tiên trên báo văn nghệ, sau đó được in nhiều lần trong các tập thơ. Trong tập thơ “Từ chiến hào đến thành phố” xuất bản 1991.</a:t>
            </a:r>
          </a:p>
          <a:p>
            <a:r>
              <a:rPr lang="vi-VN" sz="2000" dirty="0">
                <a:solidFill>
                  <a:schemeClr val="bg1"/>
                </a:solidFill>
              </a:rPr>
              <a:t>Câu 3: </a:t>
            </a:r>
          </a:p>
          <a:p>
            <a:r>
              <a:rPr lang="vi-VN" sz="2000" dirty="0">
                <a:solidFill>
                  <a:schemeClr val="bg1"/>
                </a:solidFill>
              </a:rPr>
              <a:t>Mạch cảm xúc của bài thơ: Sang thu là bức thông điệp lúc giao mùa, mùa hạ dần qua, mùa thu tới, khoảnh khắc ấy được diễn tả bằng sự rung cảm tinh tế, những trải nghiệm sâu sắc của nhà thơ. Mạch cảm xúc xuyên suốt với nội dung độc đáo nổi bật: cảm nhận về thiên nhiên trong khoảnh khắc giao mùa và suy ngẫm về đời người khi sang thu.</a:t>
            </a:r>
          </a:p>
          <a:p>
            <a:r>
              <a:rPr lang="vi-VN" sz="2000" dirty="0">
                <a:solidFill>
                  <a:schemeClr val="bg1"/>
                </a:solidFill>
              </a:rPr>
              <a:t>Câu 4: </a:t>
            </a:r>
          </a:p>
          <a:p>
            <a:r>
              <a:rPr lang="vi-VN" sz="2000" dirty="0">
                <a:solidFill>
                  <a:schemeClr val="bg1"/>
                </a:solidFill>
              </a:rPr>
              <a:t>Ý nghĩa nhan đề tác phẩm: "Sang thu" như một lời thông báo về bước chuyển mình lúc giao mùa. Nhan đề bài thơ cho người đọc thấy được cảm nhận tinh tế của Hữu Thỉnh về sự chuyển mình trong khoảnh khắc sang thu. Thông qua nhan đề ta cũng cảm nhận được góc nhìn và những rung cảm đẹp đẽ của Hữu Thỉnh trước cuộc sống và tự nhiên.</a:t>
            </a:r>
          </a:p>
          <a:p>
            <a:r>
              <a:rPr lang="vi-VN" sz="2000" dirty="0">
                <a:solidFill>
                  <a:schemeClr val="bg1"/>
                </a:solidFill>
              </a:rPr>
              <a:t>Câu 5: </a:t>
            </a:r>
          </a:p>
          <a:p>
            <a:r>
              <a:rPr lang="vi-VN" sz="2000" dirty="0">
                <a:solidFill>
                  <a:schemeClr val="bg1"/>
                </a:solidFill>
              </a:rPr>
              <a:t>Thành phần tình thái thể hiện trong câu “Hình như thu đã về”. Cảm xúc “hình như” gợi cảm giác mơ hồ mong manh, chưa thật rõ nét. Gợi cảm xúc bâng khuâng, xao xuyến đến lạ của tác giả trước bước chuyển mùa còn có phần chầm chậm tiếc nuối.</a:t>
            </a:r>
          </a:p>
        </p:txBody>
      </p:sp>
    </p:spTree>
    <p:extLst>
      <p:ext uri="{BB962C8B-B14F-4D97-AF65-F5344CB8AC3E}">
        <p14:creationId xmlns:p14="http://schemas.microsoft.com/office/powerpoint/2010/main" val="521054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áº¿t quáº£ hÃ¬nh áº£nh cho há»¯u thá»nh">
            <a:extLst>
              <a:ext uri="{FF2B5EF4-FFF2-40B4-BE49-F238E27FC236}">
                <a16:creationId xmlns:a16="http://schemas.microsoft.com/office/drawing/2014/main" xmlns="" id="{8CC6C097-7CFD-4C12-8343-684A82088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564" y="1823044"/>
            <a:ext cx="3284311" cy="44253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6" name="Rectangle 5">
            <a:extLst>
              <a:ext uri="{FF2B5EF4-FFF2-40B4-BE49-F238E27FC236}">
                <a16:creationId xmlns:a16="http://schemas.microsoft.com/office/drawing/2014/main" xmlns="" id="{2CB960C8-77ED-4478-A54B-219E0CBB512A}"/>
              </a:ext>
            </a:extLst>
          </p:cNvPr>
          <p:cNvSpPr/>
          <p:nvPr/>
        </p:nvSpPr>
        <p:spPr>
          <a:xfrm>
            <a:off x="5062499" y="1028952"/>
            <a:ext cx="6780382" cy="553998"/>
          </a:xfrm>
          <a:prstGeom prst="rect">
            <a:avLst/>
          </a:prstGeom>
          <a:solidFill>
            <a:srgbClr val="FFDC6D"/>
          </a:solidFill>
          <a:ln>
            <a:solidFill>
              <a:schemeClr val="accent2">
                <a:lumMod val="60000"/>
                <a:lumOff val="40000"/>
              </a:schemeClr>
            </a:solidFill>
          </a:ln>
        </p:spPr>
        <p:txBody>
          <a:bodyPr wrap="square">
            <a:spAutoFit/>
          </a:bodyPr>
          <a:lstStyle/>
          <a:p>
            <a:r>
              <a:rPr lang="en-US" altLang="en-US" sz="3000" dirty="0" err="1">
                <a:latin typeface="Times New Roman" panose="02020603050405020304" pitchFamily="18" charset="0"/>
              </a:rPr>
              <a:t>Nguyễn</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Hữu</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Thỉnh</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sinh</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năm</a:t>
            </a:r>
            <a:r>
              <a:rPr lang="en-US" altLang="en-US" sz="3000" dirty="0">
                <a:latin typeface="Times New Roman" panose="02020603050405020304" pitchFamily="18" charset="0"/>
              </a:rPr>
              <a:t> 1942</a:t>
            </a:r>
            <a:endParaRPr lang="en-SG" sz="3000" dirty="0"/>
          </a:p>
        </p:txBody>
      </p:sp>
      <p:sp>
        <p:nvSpPr>
          <p:cNvPr id="7" name="Rectangle 6">
            <a:extLst>
              <a:ext uri="{FF2B5EF4-FFF2-40B4-BE49-F238E27FC236}">
                <a16:creationId xmlns:a16="http://schemas.microsoft.com/office/drawing/2014/main" xmlns="" id="{C9718709-1516-48DC-AFE3-40650E731FE6}"/>
              </a:ext>
            </a:extLst>
          </p:cNvPr>
          <p:cNvSpPr/>
          <p:nvPr/>
        </p:nvSpPr>
        <p:spPr>
          <a:xfrm>
            <a:off x="5062499" y="1882973"/>
            <a:ext cx="6780382" cy="553998"/>
          </a:xfrm>
          <a:prstGeom prst="rect">
            <a:avLst/>
          </a:prstGeom>
          <a:solidFill>
            <a:schemeClr val="accent4">
              <a:lumMod val="20000"/>
              <a:lumOff val="80000"/>
            </a:schemeClr>
          </a:solidFill>
          <a:ln>
            <a:solidFill>
              <a:schemeClr val="bg1"/>
            </a:solidFill>
          </a:ln>
        </p:spPr>
        <p:txBody>
          <a:bodyPr wrap="square">
            <a:spAutoFit/>
          </a:bodyPr>
          <a:lstStyle/>
          <a:p>
            <a:r>
              <a:rPr lang="en-US" altLang="en-US" sz="3000" dirty="0" err="1">
                <a:latin typeface="Times New Roman" panose="02020603050405020304" pitchFamily="18" charset="0"/>
              </a:rPr>
              <a:t>Quê</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huyện</a:t>
            </a:r>
            <a:r>
              <a:rPr lang="en-US" altLang="en-US" sz="3000" dirty="0">
                <a:latin typeface="Times New Roman" panose="02020603050405020304" pitchFamily="18" charset="0"/>
              </a:rPr>
              <a:t> Tam </a:t>
            </a:r>
            <a:r>
              <a:rPr lang="en-US" altLang="en-US" sz="3000" dirty="0" err="1">
                <a:latin typeface="Times New Roman" panose="02020603050405020304" pitchFamily="18" charset="0"/>
              </a:rPr>
              <a:t>Dương</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tỉnh</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Vĩnh</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Phúc</a:t>
            </a:r>
            <a:endParaRPr lang="en-SG" sz="3000" dirty="0"/>
          </a:p>
        </p:txBody>
      </p:sp>
      <p:sp>
        <p:nvSpPr>
          <p:cNvPr id="8" name="Rectangle 7">
            <a:extLst>
              <a:ext uri="{FF2B5EF4-FFF2-40B4-BE49-F238E27FC236}">
                <a16:creationId xmlns:a16="http://schemas.microsoft.com/office/drawing/2014/main" xmlns="" id="{EA7EEE16-A8F4-4248-8EDD-804D8C7FD8A2}"/>
              </a:ext>
            </a:extLst>
          </p:cNvPr>
          <p:cNvSpPr/>
          <p:nvPr/>
        </p:nvSpPr>
        <p:spPr>
          <a:xfrm>
            <a:off x="5062499" y="3585313"/>
            <a:ext cx="6780382" cy="1015663"/>
          </a:xfrm>
          <a:prstGeom prst="rect">
            <a:avLst/>
          </a:prstGeom>
          <a:solidFill>
            <a:schemeClr val="accent4">
              <a:lumMod val="60000"/>
              <a:lumOff val="40000"/>
            </a:schemeClr>
          </a:solidFill>
        </p:spPr>
        <p:txBody>
          <a:bodyPr wrap="square">
            <a:spAutoFit/>
          </a:bodyPr>
          <a:lstStyle/>
          <a:p>
            <a:pPr algn="just"/>
            <a:r>
              <a:rPr lang="en-US" altLang="en-US" sz="3000" b="1" dirty="0" err="1">
                <a:solidFill>
                  <a:schemeClr val="bg1"/>
                </a:solidFill>
                <a:latin typeface="Times New Roman" panose="02020603050405020304" pitchFamily="18" charset="0"/>
              </a:rPr>
              <a:t>Đề</a:t>
            </a:r>
            <a:r>
              <a:rPr lang="en-US" altLang="en-US" sz="3000" b="1" dirty="0">
                <a:solidFill>
                  <a:schemeClr val="bg1"/>
                </a:solidFill>
                <a:latin typeface="Times New Roman" panose="02020603050405020304" pitchFamily="18" charset="0"/>
              </a:rPr>
              <a:t> </a:t>
            </a:r>
            <a:r>
              <a:rPr lang="en-US" altLang="en-US" sz="3000" b="1" dirty="0" err="1">
                <a:solidFill>
                  <a:schemeClr val="bg1"/>
                </a:solidFill>
                <a:latin typeface="Times New Roman" panose="02020603050405020304" pitchFamily="18" charset="0"/>
              </a:rPr>
              <a:t>tài</a:t>
            </a:r>
            <a:r>
              <a:rPr lang="en-US" altLang="en-US" sz="3000" b="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Chiến</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tranh</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người</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lính</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và</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cuộc</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sống</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nông</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thôn</a:t>
            </a:r>
            <a:endParaRPr lang="en-SG" sz="3000" dirty="0">
              <a:solidFill>
                <a:schemeClr val="bg1"/>
              </a:solidFill>
            </a:endParaRPr>
          </a:p>
        </p:txBody>
      </p:sp>
      <p:sp>
        <p:nvSpPr>
          <p:cNvPr id="9" name="Rectangle 8">
            <a:extLst>
              <a:ext uri="{FF2B5EF4-FFF2-40B4-BE49-F238E27FC236}">
                <a16:creationId xmlns:a16="http://schemas.microsoft.com/office/drawing/2014/main" xmlns="" id="{0AE7B0CE-5582-44E8-834C-D3246E0286C9}"/>
              </a:ext>
            </a:extLst>
          </p:cNvPr>
          <p:cNvSpPr/>
          <p:nvPr/>
        </p:nvSpPr>
        <p:spPr>
          <a:xfrm>
            <a:off x="5062499" y="2708864"/>
            <a:ext cx="6780382" cy="553998"/>
          </a:xfrm>
          <a:prstGeom prst="rect">
            <a:avLst/>
          </a:prstGeom>
          <a:solidFill>
            <a:schemeClr val="accent2">
              <a:lumMod val="60000"/>
              <a:lumOff val="40000"/>
            </a:schemeClr>
          </a:solidFill>
        </p:spPr>
        <p:txBody>
          <a:bodyPr wrap="square">
            <a:spAutoFit/>
          </a:bodyPr>
          <a:lstStyle/>
          <a:p>
            <a:r>
              <a:rPr lang="en-US" altLang="en-US" sz="3000" dirty="0" err="1">
                <a:solidFill>
                  <a:schemeClr val="bg1"/>
                </a:solidFill>
                <a:latin typeface="Times New Roman" panose="02020603050405020304" pitchFamily="18" charset="0"/>
              </a:rPr>
              <a:t>Thuộc</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thế</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hệ</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các</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nhà</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thơ</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chống</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Mĩ</a:t>
            </a:r>
            <a:endParaRPr lang="en-SG" sz="3000" dirty="0">
              <a:solidFill>
                <a:schemeClr val="bg1"/>
              </a:solidFill>
            </a:endParaRPr>
          </a:p>
        </p:txBody>
      </p:sp>
      <p:sp>
        <p:nvSpPr>
          <p:cNvPr id="10" name="Rectangle 9">
            <a:extLst>
              <a:ext uri="{FF2B5EF4-FFF2-40B4-BE49-F238E27FC236}">
                <a16:creationId xmlns:a16="http://schemas.microsoft.com/office/drawing/2014/main" xmlns="" id="{95E8D4EC-AD11-4289-AA09-D25A39A6BB91}"/>
              </a:ext>
            </a:extLst>
          </p:cNvPr>
          <p:cNvSpPr/>
          <p:nvPr/>
        </p:nvSpPr>
        <p:spPr>
          <a:xfrm>
            <a:off x="5062500" y="4867164"/>
            <a:ext cx="6780381" cy="1015663"/>
          </a:xfrm>
          <a:prstGeom prst="rect">
            <a:avLst/>
          </a:prstGeom>
          <a:solidFill>
            <a:schemeClr val="accent2">
              <a:lumMod val="40000"/>
              <a:lumOff val="60000"/>
            </a:schemeClr>
          </a:solidFill>
        </p:spPr>
        <p:txBody>
          <a:bodyPr wrap="square">
            <a:spAutoFit/>
          </a:bodyPr>
          <a:lstStyle/>
          <a:p>
            <a:pPr algn="just"/>
            <a:r>
              <a:rPr lang="en-US" sz="3000" b="1" dirty="0" err="1">
                <a:latin typeface="Times New Roman" panose="02020603050405020304" pitchFamily="18" charset="0"/>
                <a:cs typeface="Times New Roman" panose="02020603050405020304" pitchFamily="18" charset="0"/>
              </a:rPr>
              <a:t>Phong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thơ</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nhỏ</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lắng</a:t>
            </a:r>
            <a:endParaRPr lang="en-SG" sz="3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 TÌM HIỂU CHUNG</a:t>
            </a:r>
            <a:endParaRPr lang="en-US" sz="2400" dirty="0"/>
          </a:p>
        </p:txBody>
      </p:sp>
      <p:sp>
        <p:nvSpPr>
          <p:cNvPr id="12" name="TextBox 11"/>
          <p:cNvSpPr txBox="1"/>
          <p:nvPr/>
        </p:nvSpPr>
        <p:spPr>
          <a:xfrm>
            <a:off x="314528" y="672906"/>
            <a:ext cx="1556476"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1. </a:t>
            </a:r>
            <a:r>
              <a:rPr lang="en-US" sz="2400" dirty="0" err="1" smtClean="0"/>
              <a:t>Tác</a:t>
            </a:r>
            <a:r>
              <a:rPr lang="en-US" sz="2400" dirty="0" smtClean="0"/>
              <a:t> </a:t>
            </a:r>
            <a:r>
              <a:rPr lang="en-US" sz="2400" dirty="0" err="1" smtClean="0"/>
              <a:t>giả</a:t>
            </a:r>
            <a:endParaRPr lang="en-US" sz="2400" dirty="0"/>
          </a:p>
        </p:txBody>
      </p:sp>
      <p:cxnSp>
        <p:nvCxnSpPr>
          <p:cNvPr id="14" name="Straight Connector 13"/>
          <p:cNvCxnSpPr/>
          <p:nvPr/>
        </p:nvCxnSpPr>
        <p:spPr>
          <a:xfrm>
            <a:off x="4628272" y="126609"/>
            <a:ext cx="0" cy="6731391"/>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1667"/>
            <a:ext cx="12015989" cy="5016758"/>
          </a:xfrm>
          <a:prstGeom prst="rect">
            <a:avLst/>
          </a:prstGeom>
        </p:spPr>
        <p:txBody>
          <a:bodyPr wrap="square">
            <a:spAutoFit/>
          </a:bodyPr>
          <a:lstStyle/>
          <a:p>
            <a:pPr algn="just">
              <a:spcAft>
                <a:spcPts val="0"/>
              </a:spcAft>
            </a:pPr>
            <a:r>
              <a:rPr lang="vi-VN" sz="2000" b="1" dirty="0">
                <a:solidFill>
                  <a:schemeClr val="bg1"/>
                </a:solidFill>
                <a:latin typeface="Times New Roman" panose="02020603050405020304" pitchFamily="18" charset="0"/>
                <a:ea typeface="Times New Roman" panose="02020603050405020304" pitchFamily="18" charset="0"/>
              </a:rPr>
              <a:t>Câu 6:</a:t>
            </a:r>
            <a:r>
              <a:rPr lang="vi-VN" sz="2000" dirty="0">
                <a:solidFill>
                  <a:schemeClr val="bg1"/>
                </a:solidFill>
                <a:latin typeface="Times New Roman" panose="02020603050405020304" pitchFamily="18" charset="0"/>
                <a:ea typeface="Times New Roman" panose="02020603050405020304" pitchFamily="18" charset="0"/>
              </a:rPr>
              <a:t> </a:t>
            </a:r>
            <a:endParaRPr lang="en-US"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000" dirty="0">
                <a:solidFill>
                  <a:schemeClr val="bg1"/>
                </a:solidFill>
                <a:latin typeface="Times New Roman" panose="02020603050405020304" pitchFamily="18" charset="0"/>
                <a:ea typeface="Times New Roman" panose="02020603050405020304" pitchFamily="18" charset="0"/>
              </a:rPr>
              <a:t>Biện pháp tu từ được sử dụng trong khổ thơ đầu bài "Sang thu":</a:t>
            </a:r>
            <a:endParaRPr lang="en-US"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000" dirty="0">
                <a:solidFill>
                  <a:schemeClr val="bg1"/>
                </a:solidFill>
                <a:latin typeface="Times New Roman" panose="02020603050405020304" pitchFamily="18" charset="0"/>
                <a:ea typeface="Times New Roman" panose="02020603050405020304" pitchFamily="18" charset="0"/>
              </a:rPr>
              <a:t>    - Biện pháp đảo ngữ:</a:t>
            </a:r>
            <a:endParaRPr lang="en-US"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000" dirty="0">
                <a:solidFill>
                  <a:schemeClr val="bg1"/>
                </a:solidFill>
                <a:latin typeface="Times New Roman" panose="02020603050405020304" pitchFamily="18" charset="0"/>
                <a:ea typeface="Times New Roman" panose="02020603050405020304" pitchFamily="18" charset="0"/>
              </a:rPr>
              <a:t>       + Sử dụng động từ “bỗng” diễn tả sự bất ngờ, như một từ để thu hút tất cả các giác quan phải chú ý tới những dấu hiệu thu sang.</a:t>
            </a:r>
            <a:endParaRPr lang="en-US"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000" dirty="0">
                <a:solidFill>
                  <a:schemeClr val="bg1"/>
                </a:solidFill>
                <a:latin typeface="Times New Roman" panose="02020603050405020304" pitchFamily="18" charset="0"/>
                <a:ea typeface="Times New Roman" panose="02020603050405020304" pitchFamily="18" charset="0"/>
              </a:rPr>
              <a:t>    - Thủ pháp nhân hóa: “sương chùng chình qua ngõ” khiến cho hình ảnh những màn sương giống như cô gái mong manh, tinh khôi vẫn còn ngập ngừng trong từng bước đi của mình → Hình ảnh đẹp về nàng thu mơ mộng, thanh tao.</a:t>
            </a:r>
            <a:endParaRPr lang="en-US"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000" b="1" dirty="0">
                <a:solidFill>
                  <a:schemeClr val="bg1"/>
                </a:solidFill>
                <a:latin typeface="Times New Roman" panose="02020603050405020304" pitchFamily="18" charset="0"/>
                <a:ea typeface="Times New Roman" panose="02020603050405020304" pitchFamily="18" charset="0"/>
              </a:rPr>
              <a:t>Câu 7:</a:t>
            </a:r>
            <a:r>
              <a:rPr lang="vi-VN" sz="2000" dirty="0">
                <a:solidFill>
                  <a:schemeClr val="bg1"/>
                </a:solidFill>
                <a:latin typeface="Times New Roman" panose="02020603050405020304" pitchFamily="18" charset="0"/>
                <a:ea typeface="Times New Roman" panose="02020603050405020304" pitchFamily="18" charset="0"/>
              </a:rPr>
              <a:t> </a:t>
            </a:r>
            <a:endParaRPr lang="en-US"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000" dirty="0">
                <a:solidFill>
                  <a:schemeClr val="bg1"/>
                </a:solidFill>
                <a:latin typeface="Times New Roman" panose="02020603050405020304" pitchFamily="18" charset="0"/>
                <a:ea typeface="Times New Roman" panose="02020603050405020304" pitchFamily="18" charset="0"/>
              </a:rPr>
              <a:t>Không thể thay từ “phả” bằng từ “tỏa” bởi vì:</a:t>
            </a:r>
            <a:endParaRPr lang="en-US"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000" dirty="0">
                <a:solidFill>
                  <a:schemeClr val="bg1"/>
                </a:solidFill>
                <a:latin typeface="Times New Roman" panose="02020603050405020304" pitchFamily="18" charset="0"/>
                <a:ea typeface="Times New Roman" panose="02020603050405020304" pitchFamily="18" charset="0"/>
              </a:rPr>
              <a:t>    + Từ “phả” nghĩa là bốc mạnh hoặc tỏa ra thành luồng - theo từ điển của Hoàng Phê) là động từ có sắc thái mạnh hơn động từ “tỏa” mới diễn tả được mùi vị của hương ổi chín đậm trong gió, mạnh mẽ choán lấy tâm trí của con người, mùi hương đó quyện thành luồng, hương thơm như sánh lại.</a:t>
            </a:r>
            <a:endParaRPr lang="en-US"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000" dirty="0">
                <a:solidFill>
                  <a:schemeClr val="bg1"/>
                </a:solidFill>
                <a:latin typeface="Times New Roman" panose="02020603050405020304" pitchFamily="18" charset="0"/>
                <a:ea typeface="Times New Roman" panose="02020603050405020304" pitchFamily="18" charset="0"/>
              </a:rPr>
              <a:t>    + “Tỏa” sẽ gợi ra sự lan tỏa về mùi hương trong không gian, hương ổi sẽ không thể kích thích và gây được ấn tượng mạnh với người cảm nhận.</a:t>
            </a:r>
            <a:endParaRPr lang="en-US"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000" dirty="0">
                <a:solidFill>
                  <a:schemeClr val="bg1"/>
                </a:solidFill>
                <a:latin typeface="Times New Roman" panose="02020603050405020304" pitchFamily="18" charset="0"/>
                <a:ea typeface="Times New Roman" panose="02020603050405020304" pitchFamily="18" charset="0"/>
              </a:rPr>
              <a:t>    + Tác giả muốn gây ấn tượng mạnh với người đọc về sự tập trung khi cảm nhận hương vị đặc trưng của mùa thu.</a:t>
            </a:r>
            <a:endParaRPr lang="en-US"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459236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226" y="339220"/>
            <a:ext cx="11350580" cy="5632311"/>
          </a:xfrm>
          <a:prstGeom prst="rect">
            <a:avLst/>
          </a:prstGeom>
        </p:spPr>
        <p:txBody>
          <a:bodyPr wrap="square">
            <a:spAutoFit/>
          </a:bodyPr>
          <a:lstStyle/>
          <a:p>
            <a:pPr algn="just">
              <a:spcAft>
                <a:spcPts val="0"/>
              </a:spcAft>
            </a:pPr>
            <a:r>
              <a:rPr lang="vi-VN" sz="2400" b="1" dirty="0">
                <a:solidFill>
                  <a:schemeClr val="bg1"/>
                </a:solidFill>
                <a:latin typeface="Times New Roman" panose="02020603050405020304" pitchFamily="18" charset="0"/>
                <a:ea typeface="Times New Roman" panose="02020603050405020304" pitchFamily="18" charset="0"/>
              </a:rPr>
              <a:t>Câu 8:</a:t>
            </a:r>
            <a:r>
              <a:rPr lang="vi-VN" sz="2400" dirty="0">
                <a:solidFill>
                  <a:schemeClr val="bg1"/>
                </a:solidFill>
                <a:latin typeface="Times New Roman" panose="02020603050405020304" pitchFamily="18" charset="0"/>
                <a:ea typeface="Times New Roman" panose="02020603050405020304" pitchFamily="18" charset="0"/>
              </a:rPr>
              <a:t> </a:t>
            </a:r>
            <a:endParaRPr lang="en-US" sz="2000"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400" b="1" i="1" dirty="0">
                <a:solidFill>
                  <a:schemeClr val="bg1"/>
                </a:solidFill>
                <a:latin typeface="Times New Roman" panose="02020603050405020304" pitchFamily="18" charset="0"/>
                <a:ea typeface="Times New Roman" panose="02020603050405020304" pitchFamily="18" charset="0"/>
              </a:rPr>
              <a:t>* Đoạn văn tham khảo:</a:t>
            </a:r>
            <a:endParaRPr lang="en-US" sz="2000"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400" i="1" dirty="0">
                <a:solidFill>
                  <a:schemeClr val="bg1"/>
                </a:solidFill>
                <a:latin typeface="Times New Roman" panose="02020603050405020304" pitchFamily="18" charset="0"/>
                <a:ea typeface="Times New Roman" panose="02020603050405020304" pitchFamily="18" charset="0"/>
              </a:rPr>
              <a:t>(1) Khổ thơ đầu bài sang thu vừa giản dị gây ấn tượng mạnh mẽ với người đọc bởi những cảm nhận tinh tế của tác giả trước sự chuyển giao mùa. </a:t>
            </a:r>
            <a:endParaRPr lang="en-US" sz="2000"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chemeClr val="bg1"/>
                </a:solidFill>
                <a:latin typeface="Times New Roman" panose="02020603050405020304" pitchFamily="18" charset="0"/>
                <a:ea typeface="Times New Roman" panose="02020603050405020304" pitchFamily="18" charset="0"/>
              </a:rPr>
              <a:t>(2) Nhà thơ nhận ra tín hiệu thu sang trong ngọn gió thu mang theo luồng hương ổi chín ngào ngạt khiến tác giả phải thốt lên: “Bỗng nhận ra hương ổi”. </a:t>
            </a:r>
            <a:endParaRPr lang="en-US" sz="2000"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chemeClr val="bg1"/>
                </a:solidFill>
                <a:latin typeface="Times New Roman" panose="02020603050405020304" pitchFamily="18" charset="0"/>
                <a:ea typeface="Times New Roman" panose="02020603050405020304" pitchFamily="18" charset="0"/>
              </a:rPr>
              <a:t>(3) Như một sự phát hiện tạo ra thú vị và bất ngờ cho tác giả, đó cũng là cách tác giả muốn thu hút sự tập trung của mọi giác quan để cảm nhận hết vẻ đẹp mùa thu. </a:t>
            </a:r>
            <a:endParaRPr lang="en-US" sz="2000"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chemeClr val="bg1"/>
                </a:solidFill>
                <a:latin typeface="Times New Roman" panose="02020603050405020304" pitchFamily="18" charset="0"/>
                <a:ea typeface="Times New Roman" panose="02020603050405020304" pitchFamily="18" charset="0"/>
              </a:rPr>
              <a:t>(4) Hình ảnh “sương chùng chình qua ngõ” bắt lấy được cái hồn của thời gian, thời gian tưởng như vô hình bây giờ hiện hữu thành hình ảnh làn sương thu mỏng manh, chảy trôi chầm chậm như còn lưu luyến, quấn quýt những con ngõ nhỏ.</a:t>
            </a:r>
            <a:endParaRPr lang="en-US" sz="2000"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chemeClr val="bg1"/>
                </a:solidFill>
                <a:latin typeface="Times New Roman" panose="02020603050405020304" pitchFamily="18" charset="0"/>
                <a:ea typeface="Times New Roman" panose="02020603050405020304" pitchFamily="18" charset="0"/>
              </a:rPr>
              <a:t>(5) Chính điều đó khiến tác giả cũng mơ hồ “hình như” gợi cảm xúc tác giả về bước chuyển mùa đầy bâng khuâng, xao xuyến. </a:t>
            </a:r>
            <a:endParaRPr lang="en-US" sz="2000"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400" i="1" dirty="0">
                <a:solidFill>
                  <a:schemeClr val="bg1"/>
                </a:solidFill>
                <a:latin typeface="Times New Roman" panose="02020603050405020304" pitchFamily="18" charset="0"/>
                <a:ea typeface="Times New Roman" panose="02020603050405020304" pitchFamily="18" charset="0"/>
              </a:rPr>
              <a:t>(6) Khổ thơ đầu thật đẹp gợi lên được những rung động tinh tế của tác giả trước khoảnh khắc giao mùa.</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2810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072" y="413326"/>
            <a:ext cx="11389217" cy="6001643"/>
          </a:xfrm>
          <a:prstGeom prst="rect">
            <a:avLst/>
          </a:prstGeom>
        </p:spPr>
        <p:txBody>
          <a:bodyPr wrap="square">
            <a:spAutoFit/>
          </a:bodyPr>
          <a:lstStyle/>
          <a:p>
            <a:pPr algn="ctr"/>
            <a:r>
              <a:rPr lang="vi-VN" sz="2400" b="1" dirty="0">
                <a:solidFill>
                  <a:schemeClr val="bg1"/>
                </a:solidFill>
              </a:rPr>
              <a:t>ĐỀ ĐỌC- HIỂU SỐ 2:</a:t>
            </a:r>
          </a:p>
          <a:p>
            <a:r>
              <a:rPr lang="vi-VN" sz="2400" dirty="0">
                <a:solidFill>
                  <a:schemeClr val="bg1"/>
                </a:solidFill>
              </a:rPr>
              <a:t>Đọc đoạn thơ sau và trả lời câu hỏi:</a:t>
            </a:r>
          </a:p>
          <a:p>
            <a:pPr algn="ctr"/>
            <a:r>
              <a:rPr lang="vi-VN" sz="2400" dirty="0">
                <a:solidFill>
                  <a:schemeClr val="bg1"/>
                </a:solidFill>
              </a:rPr>
              <a:t>       </a:t>
            </a:r>
            <a:r>
              <a:rPr lang="vi-VN" sz="2400" b="1" i="1" dirty="0">
                <a:solidFill>
                  <a:srgbClr val="FFFF00"/>
                </a:solidFill>
              </a:rPr>
              <a:t>Sông được lúc dềnh dàng</a:t>
            </a:r>
          </a:p>
          <a:p>
            <a:pPr algn="ctr"/>
            <a:r>
              <a:rPr lang="vi-VN" sz="2400" b="1" i="1" dirty="0">
                <a:solidFill>
                  <a:srgbClr val="FFFF00"/>
                </a:solidFill>
              </a:rPr>
              <a:t>Chim bắt đầu vội vã</a:t>
            </a:r>
          </a:p>
          <a:p>
            <a:pPr algn="ctr"/>
            <a:r>
              <a:rPr lang="vi-VN" sz="2400" b="1" i="1" dirty="0">
                <a:solidFill>
                  <a:srgbClr val="FFFF00"/>
                </a:solidFill>
              </a:rPr>
              <a:t> Có đám mây mùa hạ</a:t>
            </a:r>
          </a:p>
          <a:p>
            <a:pPr algn="ctr"/>
            <a:r>
              <a:rPr lang="vi-VN" sz="2400" b="1" i="1" dirty="0">
                <a:solidFill>
                  <a:srgbClr val="FFFF00"/>
                </a:solidFill>
              </a:rPr>
              <a:t>    Vắt nửa mình sang thu</a:t>
            </a:r>
          </a:p>
          <a:p>
            <a:r>
              <a:rPr lang="vi-VN" sz="2400" dirty="0">
                <a:solidFill>
                  <a:schemeClr val="bg1"/>
                </a:solidFill>
              </a:rPr>
              <a:t>Câu 1: Đoạn thơ trên được  trích từ văn bản nào ? Của ai ? Sáng tác vào năm nào?  </a:t>
            </a:r>
          </a:p>
          <a:p>
            <a:r>
              <a:rPr lang="vi-VN" sz="2400" dirty="0">
                <a:solidFill>
                  <a:schemeClr val="bg1"/>
                </a:solidFill>
              </a:rPr>
              <a:t>Câu 2: Chỉ rõ và phân tích tác dụng của các  biện pháp tu từ từ vựng được sử dụng trong đoạn thơ trên ? </a:t>
            </a:r>
          </a:p>
          <a:p>
            <a:r>
              <a:rPr lang="vi-VN" sz="2400" dirty="0">
                <a:solidFill>
                  <a:schemeClr val="bg1"/>
                </a:solidFill>
              </a:rPr>
              <a:t>Câu 3: Hai từ “dềnh dàng” và cụm từ “bắt đầu vội vã” trong đoạn thơ vừa chép có ý nghĩa gì trong việc thể hiện dụng ý nghệ thuật của nhà thơ?</a:t>
            </a:r>
          </a:p>
          <a:p>
            <a:r>
              <a:rPr lang="vi-VN" sz="2400" dirty="0">
                <a:solidFill>
                  <a:schemeClr val="bg1"/>
                </a:solidFill>
              </a:rPr>
              <a:t>Câu 4:  </a:t>
            </a:r>
          </a:p>
          <a:p>
            <a:r>
              <a:rPr lang="vi-VN" sz="2400" dirty="0">
                <a:solidFill>
                  <a:schemeClr val="bg1"/>
                </a:solidFill>
              </a:rPr>
              <a:t>Bằng một  đoạn văn diễn dịch (6 -8  câu) trình bày cảm nhận của em về vẻ đẹp của những hình ảnh được tác giả miêu tả trong khổ thơ trên. Trong đoạn văn em viết có sử dụng một phép liên kết và câu hỏi tu từ.</a:t>
            </a:r>
          </a:p>
        </p:txBody>
      </p:sp>
    </p:spTree>
    <p:extLst>
      <p:ext uri="{BB962C8B-B14F-4D97-AF65-F5344CB8AC3E}">
        <p14:creationId xmlns:p14="http://schemas.microsoft.com/office/powerpoint/2010/main" val="3014117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061" y="329097"/>
            <a:ext cx="11526592" cy="5940088"/>
          </a:xfrm>
          <a:prstGeom prst="rect">
            <a:avLst/>
          </a:prstGeom>
        </p:spPr>
        <p:txBody>
          <a:bodyPr wrap="square">
            <a:spAutoFit/>
          </a:bodyPr>
          <a:lstStyle/>
          <a:p>
            <a:r>
              <a:rPr lang="vi-VN" sz="2000" b="1" dirty="0">
                <a:solidFill>
                  <a:schemeClr val="bg1"/>
                </a:solidFill>
              </a:rPr>
              <a:t>Hướng dẫn trả lời</a:t>
            </a:r>
          </a:p>
          <a:p>
            <a:r>
              <a:rPr lang="vi-VN" sz="2000" dirty="0">
                <a:solidFill>
                  <a:schemeClr val="bg1"/>
                </a:solidFill>
              </a:rPr>
              <a:t>Câu 1: Đoạn thơ trên được trích từ bài thơ Sang thu, tác giả  Hữu Thỉnh, sáng tác vào năm 1977.</a:t>
            </a:r>
          </a:p>
          <a:p>
            <a:r>
              <a:rPr lang="vi-VN" sz="2000" dirty="0">
                <a:solidFill>
                  <a:schemeClr val="bg1"/>
                </a:solidFill>
              </a:rPr>
              <a:t>Câu 2: </a:t>
            </a:r>
          </a:p>
          <a:p>
            <a:r>
              <a:rPr lang="vi-VN" sz="2000" dirty="0">
                <a:solidFill>
                  <a:schemeClr val="bg1"/>
                </a:solidFill>
              </a:rPr>
              <a:t>- Trong đoạn thơ trên tác giả sử dụng biện pháp nghệ thuật tu từ  nhân hóa.</a:t>
            </a:r>
          </a:p>
          <a:p>
            <a:r>
              <a:rPr lang="vi-VN" sz="2000" dirty="0">
                <a:solidFill>
                  <a:schemeClr val="bg1"/>
                </a:solidFill>
              </a:rPr>
              <a:t>- Phân tích: </a:t>
            </a:r>
          </a:p>
          <a:p>
            <a:r>
              <a:rPr lang="vi-VN" sz="2000" dirty="0">
                <a:solidFill>
                  <a:schemeClr val="bg1"/>
                </a:solidFill>
              </a:rPr>
              <a:t> +  "Sông dềnh dàng": từ dềnh dàng đã nhân hóa sông, dòng sông không chảy cuồn cuộn, gấp gáp như trong những ngày mưa lũ mùa hạ nữa mà trở nên chậm chạp, thong thả.</a:t>
            </a:r>
          </a:p>
          <a:p>
            <a:r>
              <a:rPr lang="vi-VN" sz="2000" dirty="0">
                <a:solidFill>
                  <a:schemeClr val="bg1"/>
                </a:solidFill>
              </a:rPr>
              <a:t> + "chim vội vã": Từ vội vã đã nhân hóa những cánh chim, những cánh chim đang chuẩn bị về phương Nam để tránh rét.   </a:t>
            </a:r>
          </a:p>
          <a:p>
            <a:r>
              <a:rPr lang="vi-VN" sz="2000" dirty="0">
                <a:solidFill>
                  <a:schemeClr val="bg1"/>
                </a:solidFill>
              </a:rPr>
              <a:t> + "đám mây ...vắt nửa mình" Hình ảnh đám mây giống như người thiếu nữ vắt chiếc khăn mềm mại nối hai nhịp bờ thời gian giữa hạ và thu.</a:t>
            </a:r>
          </a:p>
          <a:p>
            <a:r>
              <a:rPr lang="vi-VN" sz="2000" dirty="0">
                <a:solidFill>
                  <a:schemeClr val="bg1"/>
                </a:solidFill>
              </a:rPr>
              <a:t>- Tác dụng: Cách miêu tả đã đem lại hiệu quả diễn đạt rất sinh động, khiến  sự vật trở nên sống động, có hồn.</a:t>
            </a:r>
          </a:p>
          <a:p>
            <a:r>
              <a:rPr lang="vi-VN" sz="2000" dirty="0">
                <a:solidFill>
                  <a:schemeClr val="bg1"/>
                </a:solidFill>
              </a:rPr>
              <a:t>Câu 3: </a:t>
            </a:r>
          </a:p>
          <a:p>
            <a:r>
              <a:rPr lang="vi-VN" sz="2000" dirty="0">
                <a:solidFill>
                  <a:schemeClr val="bg1"/>
                </a:solidFill>
              </a:rPr>
              <a:t>Từ “dềnh dàng” và “cụm từ “bắt đầu vội vã” gợi ra hai trạng thái đối lập của sự vật, hiện tượng.</a:t>
            </a:r>
          </a:p>
          <a:p>
            <a:r>
              <a:rPr lang="vi-VN" sz="2000" dirty="0">
                <a:solidFill>
                  <a:schemeClr val="bg1"/>
                </a:solidFill>
              </a:rPr>
              <a:t>    + Sông dềnh dàng: gợi hình ảnh dòng sông chầm chậm, lững lờ trôi, giống bước đi của thời gian và của khoảnh khắc giao mùa thanh tao, nhẹ nhàng.</a:t>
            </a:r>
          </a:p>
          <a:p>
            <a:r>
              <a:rPr lang="vi-VN" sz="2000" dirty="0">
                <a:solidFill>
                  <a:schemeClr val="bg1"/>
                </a:solidFill>
              </a:rPr>
              <a:t>    + “Bắt đầu vội vã” là hình ảnh những đàn chim bắt đầu tìm cho mình cuộc sống ám áp, dễ chịu hơn, tránh đi sự se lạnh của mùa mới đang tới gần.</a:t>
            </a:r>
          </a:p>
        </p:txBody>
      </p:sp>
    </p:spTree>
    <p:extLst>
      <p:ext uri="{BB962C8B-B14F-4D97-AF65-F5344CB8AC3E}">
        <p14:creationId xmlns:p14="http://schemas.microsoft.com/office/powerpoint/2010/main" val="16852118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589" y="226479"/>
            <a:ext cx="11260428" cy="6001643"/>
          </a:xfrm>
          <a:prstGeom prst="rect">
            <a:avLst/>
          </a:prstGeom>
        </p:spPr>
        <p:txBody>
          <a:bodyPr wrap="square">
            <a:spAutoFit/>
          </a:bodyPr>
          <a:lstStyle/>
          <a:p>
            <a:r>
              <a:rPr lang="vi-VN" sz="2400" dirty="0">
                <a:solidFill>
                  <a:schemeClr val="bg1"/>
                </a:solidFill>
              </a:rPr>
              <a:t>Câu 4: </a:t>
            </a:r>
          </a:p>
          <a:p>
            <a:r>
              <a:rPr lang="vi-VN" sz="2400" dirty="0">
                <a:solidFill>
                  <a:schemeClr val="bg1"/>
                </a:solidFill>
              </a:rPr>
              <a:t>- Viết đúng đoạn văn diễn dịch, đảm bảo từ 6 đến 8 câu. Hành văn rõ ràng, mạch lạc, không mắc lỗi chính tả. </a:t>
            </a:r>
          </a:p>
          <a:p>
            <a:r>
              <a:rPr lang="vi-VN" sz="2400" dirty="0">
                <a:solidFill>
                  <a:schemeClr val="bg1"/>
                </a:solidFill>
              </a:rPr>
              <a:t>- Đoạn văn có thể gồm các ý: </a:t>
            </a:r>
          </a:p>
          <a:p>
            <a:r>
              <a:rPr lang="vi-VN" sz="2400" dirty="0">
                <a:solidFill>
                  <a:schemeClr val="bg1"/>
                </a:solidFill>
              </a:rPr>
              <a:t> + Dòng sông và con chim trở nên có hồn, có tâm trạng như con người. Chim vội vã bay đi tìm nơi tránh rét cho mùa đông cũng như con người hối hả hơn khi bước sang mùa thu của cuộc đời.</a:t>
            </a:r>
          </a:p>
          <a:p>
            <a:r>
              <a:rPr lang="vi-VN" sz="2400" dirty="0">
                <a:solidFill>
                  <a:schemeClr val="bg1"/>
                </a:solidFill>
              </a:rPr>
              <a:t> + Dòng sông êm trôi nhẹ nhàng, gợi khung cảnh thơ mộng cũng như  lòng người thấy man mác, bâng khuâng khi mùa thu tới.</a:t>
            </a:r>
          </a:p>
          <a:p>
            <a:r>
              <a:rPr lang="vi-VN" sz="2400" dirty="0">
                <a:solidFill>
                  <a:schemeClr val="bg1"/>
                </a:solidFill>
              </a:rPr>
              <a:t>+ Hình ảnh "đám mây mùa hạ" được cảm nhận tinh tế, kết hợp với trí tưởng tượng bay bổng của nhà thơ. Hình ảnh đám mây còn sót lại trên bầu trời thu trong xanh, mỏng, kéo dài, nhẹ trôi hững hờ như còn vương vấn, lưu luyến không nỡ rời xa, cảnh có hồn. </a:t>
            </a:r>
          </a:p>
          <a:p>
            <a:r>
              <a:rPr lang="vi-VN" sz="2400" dirty="0">
                <a:solidFill>
                  <a:schemeClr val="bg1"/>
                </a:solidFill>
              </a:rPr>
              <a:t>+ Đó là những hình ảnh gợi rõ cảm giác giao mùa, hạ đã qua mà thu chưa đến hẳn.</a:t>
            </a:r>
          </a:p>
          <a:p>
            <a:r>
              <a:rPr lang="vi-VN" sz="2400" dirty="0">
                <a:solidFill>
                  <a:schemeClr val="bg1"/>
                </a:solidFill>
              </a:rPr>
              <a:t>- Đoạn văn viết có sử dụng thành phần biệt lập tình thái hoặc cảm thán, chỉ rõ.                                                                                                  </a:t>
            </a:r>
          </a:p>
        </p:txBody>
      </p:sp>
    </p:spTree>
    <p:extLst>
      <p:ext uri="{BB962C8B-B14F-4D97-AF65-F5344CB8AC3E}">
        <p14:creationId xmlns:p14="http://schemas.microsoft.com/office/powerpoint/2010/main" val="30274029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426" y="184055"/>
            <a:ext cx="11539469" cy="6247864"/>
          </a:xfrm>
          <a:prstGeom prst="rect">
            <a:avLst/>
          </a:prstGeom>
        </p:spPr>
        <p:txBody>
          <a:bodyPr wrap="square">
            <a:spAutoFit/>
          </a:bodyPr>
          <a:lstStyle/>
          <a:p>
            <a:r>
              <a:rPr lang="vi-VN" sz="2000" b="1" dirty="0">
                <a:solidFill>
                  <a:srgbClr val="FFFF00"/>
                </a:solidFill>
              </a:rPr>
              <a:t>* Đoạn văn tham khảo:</a:t>
            </a:r>
          </a:p>
          <a:p>
            <a:r>
              <a:rPr lang="vi-VN" sz="2000" dirty="0">
                <a:solidFill>
                  <a:schemeClr val="bg1"/>
                </a:solidFill>
              </a:rPr>
              <a:t>(1) Nếu khổ thơ đầu bài "Sang thu" thể hiện tín hiệu thu sang, thì tới khổ thơ thứ hai hình ảnh, sự vật, không gian được mở rộng và có chiều sâu hơn thông qua cảm nhận và quan sát tinh tế của Hữu Thỉnh. </a:t>
            </a:r>
          </a:p>
          <a:p>
            <a:r>
              <a:rPr lang="vi-VN" sz="2000" dirty="0">
                <a:solidFill>
                  <a:schemeClr val="bg1"/>
                </a:solidFill>
              </a:rPr>
              <a:t>(2) Hình ảnh dòng sông “dềnh dàng” tiếp nối chuỗi hình ảnh mơ hồ sương khói ở khổ một nhưng lại mang cảm giác thư thái, thảnh thơi của con sông sau những ngày bận rộn chảy trôi trong mùa mưa lũ. </a:t>
            </a:r>
          </a:p>
          <a:p>
            <a:r>
              <a:rPr lang="vi-VN" sz="2000" dirty="0">
                <a:solidFill>
                  <a:schemeClr val="bg1"/>
                </a:solidFill>
              </a:rPr>
              <a:t>(3) Sự dềnh dàng phải chăng cũng chính là con người trước khoảnh khắc giao mùa muốn lắng mình lại, để suy tư về cuộc đời và để lại dấu ấn đẹp cho cuộc sống? </a:t>
            </a:r>
          </a:p>
          <a:p>
            <a:r>
              <a:rPr lang="vi-VN" sz="2000" dirty="0">
                <a:solidFill>
                  <a:schemeClr val="bg1"/>
                </a:solidFill>
              </a:rPr>
              <a:t>(4) Đối lập với hình ảnh đó là hình ảnh “chim bắt đầu vội vã”. </a:t>
            </a:r>
          </a:p>
          <a:p>
            <a:r>
              <a:rPr lang="vi-VN" sz="2000" dirty="0">
                <a:solidFill>
                  <a:schemeClr val="bg1"/>
                </a:solidFill>
              </a:rPr>
              <a:t>Những cánh chim, tiếng hót líu lo vui nhộn của mùa hè giờ đây dường như bận rộn hơn, để tìm nơi ấm áp tránh cái lạnh của mùa mới. </a:t>
            </a:r>
          </a:p>
          <a:p>
            <a:r>
              <a:rPr lang="vi-VN" sz="2000" dirty="0">
                <a:solidFill>
                  <a:schemeClr val="bg1"/>
                </a:solidFill>
              </a:rPr>
              <a:t>(5) Nhưng kết tinh đẹp nhất là hai câu thơ: “Có đám mây mùa hạ/ Vắt nửa mình sang thu”. </a:t>
            </a:r>
          </a:p>
          <a:p>
            <a:r>
              <a:rPr lang="vi-VN" sz="2000" dirty="0">
                <a:solidFill>
                  <a:schemeClr val="bg1"/>
                </a:solidFill>
              </a:rPr>
              <a:t>(6) Sức gợi của câu thơ là vô hạn khi gợi lên trong lòng người đọc về hình ảnh chiếc cầu giao mùa mỏng manh như đẹp và nên thơ. </a:t>
            </a:r>
          </a:p>
          <a:p>
            <a:r>
              <a:rPr lang="vi-VN" sz="2000" dirty="0">
                <a:solidFill>
                  <a:schemeClr val="bg1"/>
                </a:solidFill>
              </a:rPr>
              <a:t>(7) Ranh giới vô hình trong khoảnh khắc giao mùa tác giả bắt trọn vẹn khoảnh khắc đó để rồi cô kết trong câu thơ mềm mại, uyển chuyển như chính hình ảnh mà tác giả vẽ lên trong bài.</a:t>
            </a:r>
          </a:p>
          <a:p>
            <a:r>
              <a:rPr lang="vi-VN" sz="2000" b="1" dirty="0">
                <a:solidFill>
                  <a:srgbClr val="FFFF00"/>
                </a:solidFill>
              </a:rPr>
              <a:t>- Phép liên kết: phép nối( Nhưng)</a:t>
            </a:r>
          </a:p>
          <a:p>
            <a:r>
              <a:rPr lang="vi-VN" sz="2000" b="1" dirty="0">
                <a:solidFill>
                  <a:srgbClr val="FFFF00"/>
                </a:solidFill>
              </a:rPr>
              <a:t>- Câu hỏi tu từ: (3) Sự dềnh dàng phải chăng cũng chính là con người trước khoảnh khắc giao mùa muốn lắng mình lại, để suy tư về cuộc đời và để lại dấu ấn đẹp cho cuộc sống? </a:t>
            </a:r>
          </a:p>
        </p:txBody>
      </p:sp>
    </p:spTree>
    <p:extLst>
      <p:ext uri="{BB962C8B-B14F-4D97-AF65-F5344CB8AC3E}">
        <p14:creationId xmlns:p14="http://schemas.microsoft.com/office/powerpoint/2010/main" val="19319547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347" y="323586"/>
            <a:ext cx="11170276" cy="3970318"/>
          </a:xfrm>
          <a:prstGeom prst="rect">
            <a:avLst/>
          </a:prstGeom>
        </p:spPr>
        <p:txBody>
          <a:bodyPr wrap="square">
            <a:spAutoFit/>
          </a:bodyPr>
          <a:lstStyle/>
          <a:p>
            <a:pPr algn="ctr"/>
            <a:r>
              <a:rPr lang="vi-VN" sz="2800" b="1" dirty="0">
                <a:solidFill>
                  <a:schemeClr val="bg1"/>
                </a:solidFill>
              </a:rPr>
              <a:t>ĐỀ ĐỌC- HIỂU SỐ 3</a:t>
            </a:r>
            <a:r>
              <a:rPr lang="vi-VN" sz="2800" b="1" dirty="0" smtClean="0">
                <a:solidFill>
                  <a:schemeClr val="bg1"/>
                </a:solidFill>
              </a:rPr>
              <a:t>:</a:t>
            </a:r>
            <a:endParaRPr lang="en-US" sz="2800" b="1" dirty="0" smtClean="0">
              <a:solidFill>
                <a:schemeClr val="bg1"/>
              </a:solidFill>
            </a:endParaRPr>
          </a:p>
          <a:p>
            <a:endParaRPr lang="vi-VN" sz="2800" b="1" dirty="0">
              <a:solidFill>
                <a:schemeClr val="bg1"/>
              </a:solidFill>
            </a:endParaRPr>
          </a:p>
          <a:p>
            <a:r>
              <a:rPr lang="vi-VN" sz="2800" dirty="0">
                <a:solidFill>
                  <a:schemeClr val="bg1"/>
                </a:solidFill>
              </a:rPr>
              <a:t>Câu 1: Chép thuộc lòng khổ cuối bài thơ “ Sang thu”?</a:t>
            </a:r>
          </a:p>
          <a:p>
            <a:r>
              <a:rPr lang="vi-VN" sz="2800" dirty="0">
                <a:solidFill>
                  <a:schemeClr val="bg1"/>
                </a:solidFill>
              </a:rPr>
              <a:t>Câu 2: Có ý người cho rằng hình ảnh “sấm” và “hàng cây đứng tuổi” là hình ảnh ẩn dụ. Em có đồng ý với ý kiến đó không, tại sao?</a:t>
            </a:r>
          </a:p>
          <a:p>
            <a:r>
              <a:rPr lang="vi-VN" sz="2800" dirty="0">
                <a:solidFill>
                  <a:schemeClr val="bg1"/>
                </a:solidFill>
              </a:rPr>
              <a:t>Câu 3: Dựa vào kiến thức đã học từ bài "Sang thu" em hãy viết đoạn văn khoảng 12 câu phân tích ý kiến: “Hình ảnh hàng cây đứng tuổi ở cuối bài thơ là chìa khóa quan trọng dẫn lối người đọc tới hồn người sang thu.” Trong đoạn có sử dụng thành phần biệt lập phụ chú.</a:t>
            </a:r>
          </a:p>
        </p:txBody>
      </p:sp>
    </p:spTree>
    <p:extLst>
      <p:ext uri="{BB962C8B-B14F-4D97-AF65-F5344CB8AC3E}">
        <p14:creationId xmlns:p14="http://schemas.microsoft.com/office/powerpoint/2010/main" val="41578234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1769" y="446064"/>
            <a:ext cx="11402096" cy="4729500"/>
          </a:xfrm>
          <a:prstGeom prst="rect">
            <a:avLst/>
          </a:prstGeom>
        </p:spPr>
        <p:txBody>
          <a:bodyPr wrap="square">
            <a:spAutoFit/>
          </a:bodyPr>
          <a:lstStyle/>
          <a:p>
            <a:pPr indent="269875" algn="ctr">
              <a:lnSpc>
                <a:spcPts val="1600"/>
              </a:lnSpc>
              <a:spcBef>
                <a:spcPts val="500"/>
              </a:spcBef>
              <a:spcAft>
                <a:spcPts val="0"/>
              </a:spcAft>
            </a:pPr>
            <a:r>
              <a:rPr lang="vi-VN" sz="2400" b="1" i="1" dirty="0">
                <a:solidFill>
                  <a:schemeClr val="bg1"/>
                </a:solidFill>
                <a:latin typeface="Times New Roman" panose="02020603050405020304" pitchFamily="18" charset="0"/>
              </a:rPr>
              <a:t>Hướng dẫn trả lời</a:t>
            </a:r>
            <a:endParaRPr lang="en-US" sz="2400" b="1" i="1" dirty="0">
              <a:solidFill>
                <a:schemeClr val="bg1"/>
              </a:solidFill>
              <a:latin typeface=".VnTime" panose="020B7200000000000000" pitchFamily="34" charset="0"/>
            </a:endParaRPr>
          </a:p>
          <a:p>
            <a:pPr algn="just">
              <a:spcAft>
                <a:spcPts val="0"/>
              </a:spcAft>
            </a:pPr>
            <a:r>
              <a:rPr lang="vi-VN" sz="2400" b="1" dirty="0">
                <a:solidFill>
                  <a:schemeClr val="bg1"/>
                </a:solidFill>
                <a:latin typeface="Times New Roman" panose="02020603050405020304" pitchFamily="18" charset="0"/>
                <a:ea typeface="Times New Roman" panose="02020603050405020304" pitchFamily="18" charset="0"/>
              </a:rPr>
              <a:t>Câu 1: </a:t>
            </a:r>
            <a:r>
              <a:rPr lang="vi-VN" sz="2400" dirty="0">
                <a:solidFill>
                  <a:schemeClr val="bg1"/>
                </a:solidFill>
                <a:latin typeface="Times New Roman" panose="02020603050405020304" pitchFamily="18" charset="0"/>
                <a:ea typeface="Times New Roman" panose="02020603050405020304" pitchFamily="18" charset="0"/>
              </a:rPr>
              <a:t>Chép thuộc lòng khổ cuối bài thơ “ Sang thu”:</a:t>
            </a:r>
            <a:endParaRPr lang="en-US" sz="2000"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400" b="1" dirty="0">
                <a:solidFill>
                  <a:schemeClr val="bg1"/>
                </a:solidFill>
                <a:latin typeface="Times New Roman" panose="02020603050405020304" pitchFamily="18" charset="0"/>
                <a:ea typeface="Times New Roman" panose="02020603050405020304" pitchFamily="18" charset="0"/>
              </a:rPr>
              <a:t>Câu 2:</a:t>
            </a:r>
            <a:r>
              <a:rPr lang="vi-VN" sz="2400" dirty="0">
                <a:solidFill>
                  <a:schemeClr val="bg1"/>
                </a:solidFill>
                <a:latin typeface="Times New Roman" panose="02020603050405020304" pitchFamily="18" charset="0"/>
                <a:ea typeface="Times New Roman" panose="02020603050405020304" pitchFamily="18" charset="0"/>
              </a:rPr>
              <a:t> </a:t>
            </a:r>
            <a:endParaRPr lang="en-US" sz="2000"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chemeClr val="bg1"/>
                </a:solidFill>
                <a:latin typeface="Times New Roman" panose="02020603050405020304" pitchFamily="18" charset="0"/>
                <a:ea typeface="Times New Roman" panose="02020603050405020304" pitchFamily="18" charset="0"/>
              </a:rPr>
              <a:t>    + Sấm và hình ảnh hàng cây đứng tuổi ở đây chính là hình ảnh ẩn dụ, chứa đựng suy nghĩ và triết lý về con người và cuộc đời.</a:t>
            </a:r>
            <a:endParaRPr lang="en-US" sz="2000"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chemeClr val="bg1"/>
                </a:solidFill>
                <a:latin typeface="Times New Roman" panose="02020603050405020304" pitchFamily="18" charset="0"/>
                <a:ea typeface="Times New Roman" panose="02020603050405020304" pitchFamily="18" charset="0"/>
              </a:rPr>
              <a:t>    + Sấm tượng trưng cho những điều giông bão, những thử thách khó khăn trong cuộc sống.</a:t>
            </a:r>
            <a:endParaRPr lang="en-US" sz="2000"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chemeClr val="bg1"/>
                </a:solidFill>
                <a:latin typeface="Times New Roman" panose="02020603050405020304" pitchFamily="18" charset="0"/>
                <a:ea typeface="Times New Roman" panose="02020603050405020304" pitchFamily="18" charset="0"/>
              </a:rPr>
              <a:t>    + Hàng cây đứng tuổi ẩn dụ cho những con người từng trải, những trải nghiệm đã tôi luyện thành những con người cứng cáp.</a:t>
            </a:r>
            <a:endParaRPr lang="en-US" sz="2000"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chemeClr val="bg1"/>
                </a:solidFill>
                <a:latin typeface="Times New Roman" panose="02020603050405020304" pitchFamily="18" charset="0"/>
                <a:ea typeface="Times New Roman" panose="02020603050405020304" pitchFamily="18" charset="0"/>
              </a:rPr>
              <a:t>Cả hai câu thơ: </a:t>
            </a:r>
            <a:r>
              <a:rPr lang="vi-VN" sz="2400" i="1" dirty="0">
                <a:solidFill>
                  <a:schemeClr val="bg1"/>
                </a:solidFill>
                <a:latin typeface="Times New Roman" panose="02020603050405020304" pitchFamily="18" charset="0"/>
                <a:ea typeface="Times New Roman" panose="02020603050405020304" pitchFamily="18" charset="0"/>
              </a:rPr>
              <a:t>“Sấm cũng bớt bất ngờ/ Trên hàng cây đứng tuổi”</a:t>
            </a:r>
            <a:r>
              <a:rPr lang="vi-VN" sz="2400" dirty="0">
                <a:solidFill>
                  <a:schemeClr val="bg1"/>
                </a:solidFill>
                <a:latin typeface="Times New Roman" panose="02020603050405020304" pitchFamily="18" charset="0"/>
                <a:ea typeface="Times New Roman" panose="02020603050405020304" pitchFamily="18" charset="0"/>
              </a:rPr>
              <a:t> để nói về lắng đọng rất suất để nhận ra xao động mơ hồ huyền ảo của thiên nhiên và những sự xôn xao, bâng khuâng sâu lắng con người. Hai câu thơ cuối nói về hình ảnh con người trải qua biến cố thử thách sẽ có kinh nghiệm, trở nên hiểu mình, hiểu người và hiểu đời hơn.</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273539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547" y="209606"/>
            <a:ext cx="11616743" cy="6186309"/>
          </a:xfrm>
          <a:prstGeom prst="rect">
            <a:avLst/>
          </a:prstGeom>
        </p:spPr>
        <p:txBody>
          <a:bodyPr wrap="square">
            <a:spAutoFit/>
          </a:bodyPr>
          <a:lstStyle/>
          <a:p>
            <a:pPr algn="just">
              <a:spcAft>
                <a:spcPts val="0"/>
              </a:spcAft>
            </a:pPr>
            <a:r>
              <a:rPr lang="vi-VN" b="1" dirty="0">
                <a:solidFill>
                  <a:schemeClr val="bg1"/>
                </a:solidFill>
                <a:latin typeface="Times New Roman" panose="02020603050405020304" pitchFamily="18" charset="0"/>
                <a:ea typeface="Times New Roman" panose="02020603050405020304" pitchFamily="18" charset="0"/>
              </a:rPr>
              <a:t>Câu 3:</a:t>
            </a:r>
            <a:r>
              <a:rPr lang="vi-VN" dirty="0">
                <a:solidFill>
                  <a:schemeClr val="bg1"/>
                </a:solidFill>
                <a:latin typeface="Times New Roman" panose="02020603050405020304" pitchFamily="18" charset="0"/>
                <a:ea typeface="Times New Roman" panose="02020603050405020304" pitchFamily="18" charset="0"/>
              </a:rPr>
              <a:t> </a:t>
            </a:r>
            <a:endParaRPr lang="en-US" sz="1600"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b="1" i="1" dirty="0">
                <a:solidFill>
                  <a:schemeClr val="bg1"/>
                </a:solidFill>
                <a:latin typeface="Times New Roman" panose="02020603050405020304" pitchFamily="18" charset="0"/>
                <a:ea typeface="Times New Roman" panose="02020603050405020304" pitchFamily="18" charset="0"/>
              </a:rPr>
              <a:t>* Đoạn văn tham khảo:</a:t>
            </a:r>
            <a:endParaRPr lang="en-US" sz="1600" dirty="0">
              <a:solidFill>
                <a:schemeClr val="bg1"/>
              </a:solidFill>
              <a:latin typeface="Times New Roman" panose="02020603050405020304" pitchFamily="18" charset="0"/>
              <a:ea typeface="Times New Roman" panose="02020603050405020304" pitchFamily="18" charset="0"/>
            </a:endParaRPr>
          </a:p>
          <a:p>
            <a:pPr algn="just">
              <a:spcAft>
                <a:spcPts val="0"/>
              </a:spcAft>
            </a:pP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 Khổ thơ cuối bài "Sang thu" là khổ thơ kết tinh những chiêm nghiệm, suy ngẫm của tác giả về con người và cuộc đời trước khoảnh khắc sang thu. </a:t>
            </a:r>
            <a:endParaRPr lang="en-US"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Chẳng thế mà, có người nhận định </a:t>
            </a:r>
            <a:r>
              <a:rPr lang="vi-VN"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 ảnh hàng cây đứng tuổi đứng tuổi ở cuối bài thơ là chìa khóa quan trọng dẫn lối người đọc tới hồn người sang thu”</a:t>
            </a: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Đất trời sang thu, vạn vật thay đổi, còn lòng người thì bâng khuâng, xao xuyến trước khoảnh khắc của bước chuyển mùa. </a:t>
            </a:r>
            <a:endParaRPr lang="en-US"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 Đất Ttrời vào thu được cảm nhận bằng trải nghiệm: cảnh không còn là ngoại cảnh mà lắng đọng vào tâm tư con người. </a:t>
            </a:r>
            <a:endParaRPr lang="en-US"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 Đất trời vẫn còn bao nhiêu nắng nhưng không còn gay gắt, chói chang như mùa hạ.</a:t>
            </a:r>
            <a:endParaRPr lang="en-US"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(6) Mưa đã thưa dần, không còn xối xả, bất chợt như những cơn mưa đầu mùa.</a:t>
            </a:r>
            <a:endParaRPr lang="en-US"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(7) Sấm cũng đã bớt bất ngờ.</a:t>
            </a:r>
            <a:endParaRPr lang="en-US"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(8) Thiên nhiên dần đi vào thế ổn định hay cũng chính là sự ổn định của một đời người khi tuổi đã sang thu.</a:t>
            </a:r>
            <a:endParaRPr lang="en-US"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(9) Với thủ pháp nhân hóa và ẩn dụ, hai câu cuối mang ý nghĩa hàm ẩn sâu sắc. </a:t>
            </a:r>
            <a:endParaRPr lang="en-US"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(10) Chiêm nghiệm của đời người, quy luật của tự nhiên (xuân- hạ- thu- đông) cũng ứng với quy luật của đời người (sinh- lão- bệnh- tử)</a:t>
            </a:r>
            <a:endParaRPr lang="en-US"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(11) Đất trời sang thu thật tuyệt nhưng đời người vào thu thì đồng nghĩa với bước vào trạng thái xế chiều của cuộc đời.</a:t>
            </a:r>
            <a:endParaRPr lang="en-US"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(12) Có điều gì nhưn bang khuâng tiếc nuối, nhưng cũng có chút tự hào vì con người lúc này đã từng trải, kiên định, vững vàng hơn tuổi trẻ; sẵn sàng đón nhận và bình tĩnh trước những sóng gió cuộc đời, như nhà thơ Tố Hữu từng viết:</a:t>
            </a:r>
            <a:endParaRPr lang="en-US"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Thác bao nhiêu thác cũng qua</a:t>
            </a:r>
            <a:endParaRPr lang="en-US"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Thênh thênh là chiếc thuyền ta trên đời</a:t>
            </a:r>
            <a:endParaRPr lang="en-US"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(Tố Hữu, </a:t>
            </a:r>
            <a:r>
              <a:rPr lang="vi-VN"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Nước non ngàn dặm</a:t>
            </a: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0"/>
              </a:spcAft>
            </a:pP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Thành phần phụ chú: </a:t>
            </a: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(xuân- hạ- thu- đông), (sinh- lão- bệnh- tử), (Tố Hữu, </a:t>
            </a:r>
            <a:r>
              <a:rPr lang="vi-VN"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Nước non ngàn dặm</a:t>
            </a:r>
            <a:r>
              <a:rPr lang="vi-VN"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11383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Thu mua dong">
            <a:extLst>
              <a:ext uri="{FF2B5EF4-FFF2-40B4-BE49-F238E27FC236}">
                <a16:creationId xmlns:a16="http://schemas.microsoft.com/office/drawing/2014/main" xmlns="" id="{F6C2281F-DC16-4ACE-8D6C-E1D80A587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752" y="2851661"/>
            <a:ext cx="1994259" cy="271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4">
            <a:extLst>
              <a:ext uri="{FF2B5EF4-FFF2-40B4-BE49-F238E27FC236}">
                <a16:creationId xmlns:a16="http://schemas.microsoft.com/office/drawing/2014/main" xmlns="" id="{FDA860DE-5B92-4FC2-BABC-0ECE1F28CD49}"/>
              </a:ext>
            </a:extLst>
          </p:cNvPr>
          <p:cNvGrpSpPr>
            <a:grpSpLocks/>
          </p:cNvGrpSpPr>
          <p:nvPr/>
        </p:nvGrpSpPr>
        <p:grpSpPr bwMode="auto">
          <a:xfrm>
            <a:off x="9268849" y="609725"/>
            <a:ext cx="2621042" cy="3600542"/>
            <a:chOff x="2640" y="2640"/>
            <a:chExt cx="1296" cy="1680"/>
          </a:xfrm>
        </p:grpSpPr>
        <p:pic>
          <p:nvPicPr>
            <p:cNvPr id="12" name="Picture 5" descr="Untitled-2">
              <a:extLst>
                <a:ext uri="{FF2B5EF4-FFF2-40B4-BE49-F238E27FC236}">
                  <a16:creationId xmlns:a16="http://schemas.microsoft.com/office/drawing/2014/main" xmlns="" id="{AA552615-EB53-48A1-8B3E-EB13CFF11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 y="2640"/>
              <a:ext cx="1263"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a:extLst>
                <a:ext uri="{FF2B5EF4-FFF2-40B4-BE49-F238E27FC236}">
                  <a16:creationId xmlns:a16="http://schemas.microsoft.com/office/drawing/2014/main" xmlns="" id="{CC05EB29-6350-4F6F-9B22-015B76277099}"/>
                </a:ext>
              </a:extLst>
            </p:cNvPr>
            <p:cNvSpPr>
              <a:spLocks noChangeArrowheads="1"/>
            </p:cNvSpPr>
            <p:nvPr/>
          </p:nvSpPr>
          <p:spPr bwMode="auto">
            <a:xfrm>
              <a:off x="2640" y="2640"/>
              <a:ext cx="96" cy="1680"/>
            </a:xfrm>
            <a:prstGeom prst="rect">
              <a:avLst/>
            </a:prstGeom>
            <a:gradFill rotWithShape="1">
              <a:gsLst>
                <a:gs pos="0">
                  <a:srgbClr val="FFCC99"/>
                </a:gs>
                <a:gs pos="100000">
                  <a:srgbClr val="FFF0E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grpSp>
        <p:nvGrpSpPr>
          <p:cNvPr id="14" name="Group 10">
            <a:extLst>
              <a:ext uri="{FF2B5EF4-FFF2-40B4-BE49-F238E27FC236}">
                <a16:creationId xmlns:a16="http://schemas.microsoft.com/office/drawing/2014/main" xmlns="" id="{78837BB1-297E-47AD-831B-616410FC1C1D}"/>
              </a:ext>
            </a:extLst>
          </p:cNvPr>
          <p:cNvGrpSpPr>
            <a:grpSpLocks/>
          </p:cNvGrpSpPr>
          <p:nvPr/>
        </p:nvGrpSpPr>
        <p:grpSpPr bwMode="auto">
          <a:xfrm>
            <a:off x="9634154" y="4035722"/>
            <a:ext cx="1957170" cy="2439960"/>
            <a:chOff x="960" y="2629"/>
            <a:chExt cx="1344" cy="1691"/>
          </a:xfrm>
        </p:grpSpPr>
        <p:pic>
          <p:nvPicPr>
            <p:cNvPr id="15" name="Picture 11" descr="Tu chien hao toi thanh pho">
              <a:extLst>
                <a:ext uri="{FF2B5EF4-FFF2-40B4-BE49-F238E27FC236}">
                  <a16:creationId xmlns:a16="http://schemas.microsoft.com/office/drawing/2014/main" xmlns="" id="{5E2DFACF-40DA-4EB3-A3F6-AB8623987A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 y="2629"/>
              <a:ext cx="1335" cy="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2">
              <a:extLst>
                <a:ext uri="{FF2B5EF4-FFF2-40B4-BE49-F238E27FC236}">
                  <a16:creationId xmlns:a16="http://schemas.microsoft.com/office/drawing/2014/main" xmlns="" id="{1DC8D08E-BCC4-421E-9011-23C32BAE2018}"/>
                </a:ext>
              </a:extLst>
            </p:cNvPr>
            <p:cNvSpPr>
              <a:spLocks noChangeArrowheads="1"/>
            </p:cNvSpPr>
            <p:nvPr/>
          </p:nvSpPr>
          <p:spPr bwMode="auto">
            <a:xfrm>
              <a:off x="960" y="2640"/>
              <a:ext cx="48" cy="1680"/>
            </a:xfrm>
            <a:prstGeom prst="rect">
              <a:avLst/>
            </a:prstGeom>
            <a:gradFill rotWithShape="1">
              <a:gsLst>
                <a:gs pos="0">
                  <a:srgbClr val="472F18"/>
                </a:gs>
                <a:gs pos="100000">
                  <a:srgbClr val="99663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pic>
        <p:nvPicPr>
          <p:cNvPr id="17" name="Picture 2" descr="Káº¿t quáº£ hÃ¬nh áº£nh cho há»¯u thá»nh">
            <a:extLst>
              <a:ext uri="{FF2B5EF4-FFF2-40B4-BE49-F238E27FC236}">
                <a16:creationId xmlns:a16="http://schemas.microsoft.com/office/drawing/2014/main" xmlns="" id="{8CC6C097-7CFD-4C12-8343-684A82088F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564" y="1823044"/>
            <a:ext cx="3284311" cy="44253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8" name="TextBox 17"/>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 TÌM HIỂU CHUNG</a:t>
            </a:r>
            <a:endParaRPr lang="en-US" sz="2400" dirty="0"/>
          </a:p>
        </p:txBody>
      </p:sp>
      <p:sp>
        <p:nvSpPr>
          <p:cNvPr id="19" name="TextBox 18"/>
          <p:cNvSpPr txBox="1"/>
          <p:nvPr/>
        </p:nvSpPr>
        <p:spPr>
          <a:xfrm>
            <a:off x="314528" y="672906"/>
            <a:ext cx="1556476"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1. </a:t>
            </a:r>
            <a:r>
              <a:rPr lang="en-US" sz="2400" dirty="0" err="1" smtClean="0"/>
              <a:t>Tác</a:t>
            </a:r>
            <a:r>
              <a:rPr lang="en-US" sz="2400" dirty="0" smtClean="0"/>
              <a:t> </a:t>
            </a:r>
            <a:r>
              <a:rPr lang="en-US" sz="2400" dirty="0" err="1" smtClean="0"/>
              <a:t>giả</a:t>
            </a:r>
            <a:endParaRPr lang="en-US" sz="2400" dirty="0"/>
          </a:p>
        </p:txBody>
      </p:sp>
      <p:cxnSp>
        <p:nvCxnSpPr>
          <p:cNvPr id="20" name="Straight Connector 19"/>
          <p:cNvCxnSpPr/>
          <p:nvPr/>
        </p:nvCxnSpPr>
        <p:spPr>
          <a:xfrm>
            <a:off x="4628272" y="126609"/>
            <a:ext cx="0" cy="6731391"/>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554053" y="1294228"/>
            <a:ext cx="1287905" cy="4154984"/>
          </a:xfrm>
          <a:prstGeom prst="rect">
            <a:avLst/>
          </a:prstGeom>
          <a:noFill/>
        </p:spPr>
        <p:txBody>
          <a:bodyPr wrap="square" rtlCol="0">
            <a:spAutoFit/>
          </a:bodyPr>
          <a:lstStyle/>
          <a:p>
            <a:r>
              <a:rPr lang="en-US" sz="4400" dirty="0" err="1" smtClean="0">
                <a:solidFill>
                  <a:srgbClr val="FFC000"/>
                </a:solidFill>
                <a:latin typeface="Chiller" panose="04020404031007020602" pitchFamily="82" charset="0"/>
              </a:rPr>
              <a:t>Một</a:t>
            </a:r>
            <a:r>
              <a:rPr lang="en-US" sz="4400" dirty="0" smtClean="0">
                <a:solidFill>
                  <a:srgbClr val="FFC000"/>
                </a:solidFill>
                <a:latin typeface="Chiller" panose="04020404031007020602" pitchFamily="82" charset="0"/>
              </a:rPr>
              <a:t> </a:t>
            </a:r>
            <a:r>
              <a:rPr lang="en-US" sz="4400" dirty="0" err="1" smtClean="0">
                <a:solidFill>
                  <a:srgbClr val="FFC000"/>
                </a:solidFill>
                <a:latin typeface="Chiller" panose="04020404031007020602" pitchFamily="82" charset="0"/>
              </a:rPr>
              <a:t>số</a:t>
            </a:r>
            <a:r>
              <a:rPr lang="en-US" sz="4400" dirty="0" smtClean="0">
                <a:solidFill>
                  <a:srgbClr val="FFC000"/>
                </a:solidFill>
                <a:latin typeface="Chiller" panose="04020404031007020602" pitchFamily="82" charset="0"/>
              </a:rPr>
              <a:t> </a:t>
            </a:r>
            <a:r>
              <a:rPr lang="en-US" sz="4400" dirty="0" err="1" smtClean="0">
                <a:solidFill>
                  <a:srgbClr val="FFC000"/>
                </a:solidFill>
                <a:latin typeface="Chiller" panose="04020404031007020602" pitchFamily="82" charset="0"/>
              </a:rPr>
              <a:t>tập</a:t>
            </a:r>
            <a:r>
              <a:rPr lang="en-US" sz="4400" dirty="0" smtClean="0">
                <a:solidFill>
                  <a:srgbClr val="FFC000"/>
                </a:solidFill>
                <a:latin typeface="Chiller" panose="04020404031007020602" pitchFamily="82" charset="0"/>
              </a:rPr>
              <a:t> </a:t>
            </a:r>
            <a:r>
              <a:rPr lang="en-US" sz="4400" dirty="0" err="1" smtClean="0">
                <a:solidFill>
                  <a:srgbClr val="FFC000"/>
                </a:solidFill>
                <a:latin typeface="Chiller" panose="04020404031007020602" pitchFamily="82" charset="0"/>
              </a:rPr>
              <a:t>thơ</a:t>
            </a:r>
            <a:r>
              <a:rPr lang="en-US" sz="4400" dirty="0" smtClean="0">
                <a:solidFill>
                  <a:srgbClr val="FFC000"/>
                </a:solidFill>
                <a:latin typeface="Chiller" panose="04020404031007020602" pitchFamily="82" charset="0"/>
              </a:rPr>
              <a:t> </a:t>
            </a:r>
            <a:r>
              <a:rPr lang="en-US" sz="4400" dirty="0" err="1" smtClean="0">
                <a:solidFill>
                  <a:srgbClr val="FFC000"/>
                </a:solidFill>
                <a:latin typeface="Chiller" panose="04020404031007020602" pitchFamily="82" charset="0"/>
              </a:rPr>
              <a:t>tiêu</a:t>
            </a:r>
            <a:r>
              <a:rPr lang="en-US" sz="4400" dirty="0" smtClean="0">
                <a:solidFill>
                  <a:srgbClr val="FFC000"/>
                </a:solidFill>
                <a:latin typeface="Chiller" panose="04020404031007020602" pitchFamily="82" charset="0"/>
              </a:rPr>
              <a:t> </a:t>
            </a:r>
            <a:r>
              <a:rPr lang="en-US" sz="4400" dirty="0" err="1" smtClean="0">
                <a:solidFill>
                  <a:srgbClr val="FFC000"/>
                </a:solidFill>
                <a:latin typeface="Chiller" panose="04020404031007020602" pitchFamily="82" charset="0"/>
              </a:rPr>
              <a:t>biểu</a:t>
            </a:r>
            <a:endParaRPr lang="en-US" sz="4400" dirty="0">
              <a:solidFill>
                <a:srgbClr val="FFC000"/>
              </a:solidFill>
              <a:latin typeface="Chiller" panose="04020404031007020602" pitchFamily="82" charset="0"/>
            </a:endParaRPr>
          </a:p>
        </p:txBody>
      </p:sp>
    </p:spTree>
    <p:extLst>
      <p:ext uri="{BB962C8B-B14F-4D97-AF65-F5344CB8AC3E}">
        <p14:creationId xmlns:p14="http://schemas.microsoft.com/office/powerpoint/2010/main" val="17301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 TÌM HIỂU CHUNG</a:t>
            </a:r>
            <a:endParaRPr lang="en-US" sz="2400" dirty="0"/>
          </a:p>
        </p:txBody>
      </p:sp>
      <p:sp>
        <p:nvSpPr>
          <p:cNvPr id="5" name="TextBox 4"/>
          <p:cNvSpPr txBox="1"/>
          <p:nvPr/>
        </p:nvSpPr>
        <p:spPr>
          <a:xfrm>
            <a:off x="314528" y="672906"/>
            <a:ext cx="1880032"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2. </a:t>
            </a:r>
            <a:r>
              <a:rPr lang="en-US" sz="2400" dirty="0" err="1" smtClean="0"/>
              <a:t>Tác</a:t>
            </a:r>
            <a:r>
              <a:rPr lang="en-US" sz="2400" dirty="0" smtClean="0"/>
              <a:t> </a:t>
            </a:r>
            <a:r>
              <a:rPr lang="en-US" sz="2400" dirty="0" err="1" smtClean="0"/>
              <a:t>phẩm</a:t>
            </a:r>
            <a:endParaRPr lang="en-US" sz="2400" dirty="0"/>
          </a:p>
        </p:txBody>
      </p:sp>
      <p:sp>
        <p:nvSpPr>
          <p:cNvPr id="6" name="Rectangle 5"/>
          <p:cNvSpPr/>
          <p:nvPr/>
        </p:nvSpPr>
        <p:spPr>
          <a:xfrm>
            <a:off x="1936652" y="1359654"/>
            <a:ext cx="4675164" cy="5262979"/>
          </a:xfrm>
          <a:prstGeom prst="rect">
            <a:avLst/>
          </a:prstGeom>
          <a:solidFill>
            <a:schemeClr val="bg1"/>
          </a:solidFill>
          <a:ln>
            <a:solidFill>
              <a:schemeClr val="accent4"/>
            </a:solidFill>
          </a:ln>
        </p:spPr>
        <p:txBody>
          <a:bodyPr wrap="square">
            <a:spAutoFit/>
          </a:bodyPr>
          <a:lstStyle/>
          <a:p>
            <a:r>
              <a:rPr lang="vi-VN" sz="2400" b="1" i="0" dirty="0" smtClean="0">
                <a:effectLst/>
                <a:latin typeface="Open Sans"/>
              </a:rPr>
              <a:t>Bỗng nhận ra hương ổi</a:t>
            </a:r>
            <a:r>
              <a:rPr lang="vi-VN" sz="2400" b="1" dirty="0" smtClean="0"/>
              <a:t/>
            </a:r>
            <a:br>
              <a:rPr lang="vi-VN" sz="2400" b="1" dirty="0" smtClean="0"/>
            </a:br>
            <a:r>
              <a:rPr lang="vi-VN" sz="2400" b="1" i="0" dirty="0" smtClean="0">
                <a:effectLst/>
                <a:latin typeface="Open Sans"/>
              </a:rPr>
              <a:t>Phả vào trong gió se</a:t>
            </a:r>
            <a:r>
              <a:rPr lang="vi-VN" sz="2400" b="1" dirty="0" smtClean="0"/>
              <a:t/>
            </a:r>
            <a:br>
              <a:rPr lang="vi-VN" sz="2400" b="1" dirty="0" smtClean="0"/>
            </a:br>
            <a:r>
              <a:rPr lang="vi-VN" sz="2400" b="1" i="0" dirty="0" smtClean="0">
                <a:effectLst/>
                <a:latin typeface="Open Sans"/>
              </a:rPr>
              <a:t>Sương chùng chình qua ngõ</a:t>
            </a:r>
            <a:r>
              <a:rPr lang="vi-VN" sz="2400" b="1" dirty="0" smtClean="0"/>
              <a:t/>
            </a:r>
            <a:br>
              <a:rPr lang="vi-VN" sz="2400" b="1" dirty="0" smtClean="0"/>
            </a:br>
            <a:r>
              <a:rPr lang="vi-VN" sz="2400" b="1" i="0" dirty="0" smtClean="0">
                <a:effectLst/>
                <a:latin typeface="Open Sans"/>
              </a:rPr>
              <a:t>Hình như thu đã về</a:t>
            </a:r>
            <a:r>
              <a:rPr lang="vi-VN" sz="2400" b="1" dirty="0" smtClean="0"/>
              <a:t/>
            </a:r>
            <a:br>
              <a:rPr lang="vi-VN" sz="2400" b="1" dirty="0" smtClean="0"/>
            </a:br>
            <a:r>
              <a:rPr lang="vi-VN" sz="2400" b="1" dirty="0" smtClean="0"/>
              <a:t/>
            </a:r>
            <a:br>
              <a:rPr lang="vi-VN" sz="2400" b="1" dirty="0" smtClean="0"/>
            </a:br>
            <a:r>
              <a:rPr lang="vi-VN" sz="2400" b="1" i="0" dirty="0" smtClean="0">
                <a:effectLst/>
                <a:latin typeface="Open Sans"/>
              </a:rPr>
              <a:t>Sông được lúc dềnh dàng</a:t>
            </a:r>
            <a:r>
              <a:rPr lang="vi-VN" sz="2400" b="1" dirty="0" smtClean="0"/>
              <a:t/>
            </a:r>
            <a:br>
              <a:rPr lang="vi-VN" sz="2400" b="1" dirty="0" smtClean="0"/>
            </a:br>
            <a:r>
              <a:rPr lang="vi-VN" sz="2400" b="1" i="0" dirty="0" smtClean="0">
                <a:effectLst/>
                <a:latin typeface="Open Sans"/>
              </a:rPr>
              <a:t>Chim bắt đầu vội vã</a:t>
            </a:r>
            <a:r>
              <a:rPr lang="vi-VN" sz="2400" b="1" dirty="0" smtClean="0"/>
              <a:t/>
            </a:r>
            <a:br>
              <a:rPr lang="vi-VN" sz="2400" b="1" dirty="0" smtClean="0"/>
            </a:br>
            <a:r>
              <a:rPr lang="vi-VN" sz="2400" b="1" i="0" dirty="0" smtClean="0">
                <a:effectLst/>
                <a:latin typeface="Open Sans"/>
              </a:rPr>
              <a:t>Có đám mây mùa hạ</a:t>
            </a:r>
            <a:r>
              <a:rPr lang="vi-VN" sz="2400" b="1" dirty="0" smtClean="0"/>
              <a:t/>
            </a:r>
            <a:br>
              <a:rPr lang="vi-VN" sz="2400" b="1" dirty="0" smtClean="0"/>
            </a:br>
            <a:r>
              <a:rPr lang="vi-VN" sz="2400" b="1" i="0" dirty="0" smtClean="0">
                <a:effectLst/>
                <a:latin typeface="Open Sans"/>
              </a:rPr>
              <a:t>Vắt nửa mình sang thu</a:t>
            </a:r>
            <a:r>
              <a:rPr lang="vi-VN" sz="2400" b="1" dirty="0" smtClean="0"/>
              <a:t/>
            </a:r>
            <a:br>
              <a:rPr lang="vi-VN" sz="2400" b="1" dirty="0" smtClean="0"/>
            </a:br>
            <a:r>
              <a:rPr lang="vi-VN" sz="2400" b="1" dirty="0" smtClean="0"/>
              <a:t/>
            </a:r>
            <a:br>
              <a:rPr lang="vi-VN" sz="2400" b="1" dirty="0" smtClean="0"/>
            </a:br>
            <a:r>
              <a:rPr lang="vi-VN" sz="2400" b="1" i="0" dirty="0" smtClean="0">
                <a:effectLst/>
                <a:latin typeface="Open Sans"/>
              </a:rPr>
              <a:t>Vẫn còn bao nhiêu nắng</a:t>
            </a:r>
            <a:r>
              <a:rPr lang="vi-VN" sz="2400" b="1" dirty="0" smtClean="0"/>
              <a:t/>
            </a:r>
            <a:br>
              <a:rPr lang="vi-VN" sz="2400" b="1" dirty="0" smtClean="0"/>
            </a:br>
            <a:r>
              <a:rPr lang="vi-VN" sz="2400" b="1" i="0" dirty="0" smtClean="0">
                <a:effectLst/>
                <a:latin typeface="Open Sans"/>
              </a:rPr>
              <a:t>Đã vơi dần cơn mưa</a:t>
            </a:r>
            <a:r>
              <a:rPr lang="vi-VN" sz="2400" b="1" dirty="0" smtClean="0"/>
              <a:t/>
            </a:r>
            <a:br>
              <a:rPr lang="vi-VN" sz="2400" b="1" dirty="0" smtClean="0"/>
            </a:br>
            <a:r>
              <a:rPr lang="vi-VN" sz="2400" b="1" i="0" dirty="0" smtClean="0">
                <a:effectLst/>
                <a:latin typeface="Open Sans"/>
              </a:rPr>
              <a:t>Sấm cũng bớt bất ngờ</a:t>
            </a:r>
            <a:r>
              <a:rPr lang="vi-VN" sz="2400" b="1" dirty="0" smtClean="0"/>
              <a:t/>
            </a:r>
            <a:br>
              <a:rPr lang="vi-VN" sz="2400" b="1" dirty="0" smtClean="0"/>
            </a:br>
            <a:r>
              <a:rPr lang="vi-VN" sz="2400" b="1" i="0" dirty="0" smtClean="0">
                <a:effectLst/>
                <a:latin typeface="Open Sans"/>
              </a:rPr>
              <a:t>Trên hàng cây đứng tuổi.</a:t>
            </a:r>
            <a:endParaRPr lang="en-US" sz="24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5434" y="0"/>
            <a:ext cx="9559697" cy="6815709"/>
          </a:xfrm>
          <a:prstGeom prst="rect">
            <a:avLst/>
          </a:prstGeom>
        </p:spPr>
      </p:pic>
    </p:spTree>
    <p:extLst>
      <p:ext uri="{BB962C8B-B14F-4D97-AF65-F5344CB8AC3E}">
        <p14:creationId xmlns:p14="http://schemas.microsoft.com/office/powerpoint/2010/main" val="10433268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 TÌM HIỂU CHUNG</a:t>
            </a:r>
            <a:endParaRPr lang="en-US" sz="2400" dirty="0"/>
          </a:p>
        </p:txBody>
      </p:sp>
      <p:sp>
        <p:nvSpPr>
          <p:cNvPr id="5" name="TextBox 4"/>
          <p:cNvSpPr txBox="1"/>
          <p:nvPr/>
        </p:nvSpPr>
        <p:spPr>
          <a:xfrm>
            <a:off x="314528" y="672906"/>
            <a:ext cx="1880032"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2. </a:t>
            </a:r>
            <a:r>
              <a:rPr lang="en-US" sz="2400" dirty="0" err="1" smtClean="0"/>
              <a:t>Tác</a:t>
            </a:r>
            <a:r>
              <a:rPr lang="en-US" sz="2400" dirty="0" smtClean="0"/>
              <a:t> </a:t>
            </a:r>
            <a:r>
              <a:rPr lang="en-US" sz="2400" dirty="0" err="1" smtClean="0"/>
              <a:t>phẩm</a:t>
            </a:r>
            <a:endParaRPr lang="en-US" sz="2400" dirty="0"/>
          </a:p>
        </p:txBody>
      </p:sp>
      <p:sp>
        <p:nvSpPr>
          <p:cNvPr id="6" name="Rectangle 5">
            <a:extLst>
              <a:ext uri="{FF2B5EF4-FFF2-40B4-BE49-F238E27FC236}">
                <a16:creationId xmlns:a16="http://schemas.microsoft.com/office/drawing/2014/main" xmlns="" id="{38E669E1-3582-4E9E-91EB-E5C7F5C6F54C}"/>
              </a:ext>
            </a:extLst>
          </p:cNvPr>
          <p:cNvSpPr/>
          <p:nvPr/>
        </p:nvSpPr>
        <p:spPr>
          <a:xfrm>
            <a:off x="737043" y="2894289"/>
            <a:ext cx="2250204" cy="2862322"/>
          </a:xfrm>
          <a:prstGeom prst="rect">
            <a:avLst/>
          </a:prstGeom>
          <a:solidFill>
            <a:schemeClr val="accent1">
              <a:lumMod val="40000"/>
              <a:lumOff val="60000"/>
            </a:schemeClr>
          </a:solidFill>
          <a:ln w="76200">
            <a:solidFill>
              <a:schemeClr val="bg1"/>
            </a:solidFill>
          </a:ln>
        </p:spPr>
        <p:txBody>
          <a:bodyPr wrap="square">
            <a:spAutoFit/>
          </a:bodyPr>
          <a:lstStyle/>
          <a:p>
            <a:pPr algn="ctr"/>
            <a:r>
              <a:rPr lang="en-US" altLang="en-US" sz="3600" b="1" dirty="0" err="1">
                <a:latin typeface="Times New Roman" panose="02020603050405020304" pitchFamily="18" charset="0"/>
                <a:cs typeface="Times New Roman" panose="02020603050405020304" pitchFamily="18" charset="0"/>
              </a:rPr>
              <a:t>Hoàn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cảnh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tác</a:t>
            </a:r>
            <a:r>
              <a:rPr lang="en-US" altLang="en-US" sz="3600" b="1" dirty="0">
                <a:latin typeface="Times New Roman" panose="02020603050405020304" pitchFamily="18" charset="0"/>
                <a:cs typeface="Times New Roman" panose="02020603050405020304" pitchFamily="18" charset="0"/>
              </a:rPr>
              <a:t>: </a:t>
            </a:r>
            <a:r>
              <a:rPr lang="en-US" altLang="en-US" sz="3600" dirty="0">
                <a:latin typeface="Times New Roman" panose="02020603050405020304" pitchFamily="18" charset="0"/>
                <a:cs typeface="Times New Roman" panose="02020603050405020304" pitchFamily="18" charset="0"/>
              </a:rPr>
              <a:t>C</a:t>
            </a:r>
            <a:r>
              <a:rPr lang="en-SG" sz="3600" dirty="0" err="1">
                <a:latin typeface="Times New Roman" panose="02020603050405020304" pitchFamily="18" charset="0"/>
                <a:cs typeface="Times New Roman" panose="02020603050405020304" pitchFamily="18" charset="0"/>
              </a:rPr>
              <a:t>uối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năm</a:t>
            </a:r>
            <a:r>
              <a:rPr lang="en-SG" sz="3600" dirty="0">
                <a:latin typeface="Times New Roman" panose="02020603050405020304" pitchFamily="18" charset="0"/>
                <a:cs typeface="Times New Roman" panose="02020603050405020304" pitchFamily="18" charset="0"/>
              </a:rPr>
              <a:t> </a:t>
            </a:r>
            <a:r>
              <a:rPr lang="en-SG" sz="3600" dirty="0" smtClean="0">
                <a:latin typeface="Times New Roman" panose="02020603050405020304" pitchFamily="18" charset="0"/>
                <a:cs typeface="Times New Roman" panose="02020603050405020304" pitchFamily="18" charset="0"/>
              </a:rPr>
              <a:t>1977</a:t>
            </a:r>
          </a:p>
          <a:p>
            <a:pPr algn="ctr"/>
            <a:endParaRPr lang="en-SG" sz="36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CD24E60E-0E15-4B46-A0FF-44D95089C3B9}"/>
              </a:ext>
            </a:extLst>
          </p:cNvPr>
          <p:cNvSpPr/>
          <p:nvPr/>
        </p:nvSpPr>
        <p:spPr>
          <a:xfrm>
            <a:off x="4768948" y="2894289"/>
            <a:ext cx="2448901" cy="2862322"/>
          </a:xfrm>
          <a:prstGeom prst="rect">
            <a:avLst/>
          </a:prstGeom>
          <a:solidFill>
            <a:srgbClr val="EEFCAA"/>
          </a:solidFill>
          <a:ln w="76200">
            <a:solidFill>
              <a:schemeClr val="bg1"/>
            </a:solidFill>
          </a:ln>
        </p:spPr>
        <p:txBody>
          <a:bodyPr wrap="square">
            <a:spAutoFit/>
          </a:bodyPr>
          <a:lstStyle/>
          <a:p>
            <a:pPr algn="ctr"/>
            <a:r>
              <a:rPr lang="en-SG" altLang="en-US" sz="3600" b="1" dirty="0" err="1">
                <a:latin typeface="Times New Roman" panose="02020603050405020304" pitchFamily="18" charset="0"/>
                <a:cs typeface="Times New Roman" panose="02020603050405020304" pitchFamily="18" charset="0"/>
              </a:rPr>
              <a:t>Xuất</a:t>
            </a:r>
            <a:r>
              <a:rPr lang="en-SG" altLang="en-US" sz="3600" b="1" dirty="0">
                <a:latin typeface="Times New Roman" panose="02020603050405020304" pitchFamily="18" charset="0"/>
                <a:cs typeface="Times New Roman" panose="02020603050405020304" pitchFamily="18" charset="0"/>
              </a:rPr>
              <a:t> </a:t>
            </a:r>
            <a:r>
              <a:rPr lang="en-SG" altLang="en-US" sz="3600" b="1" dirty="0" err="1">
                <a:latin typeface="Times New Roman" panose="02020603050405020304" pitchFamily="18" charset="0"/>
                <a:cs typeface="Times New Roman" panose="02020603050405020304" pitchFamily="18" charset="0"/>
              </a:rPr>
              <a:t>xứ</a:t>
            </a:r>
            <a:r>
              <a:rPr lang="en-SG" altLang="en-US" sz="3600" b="1" dirty="0">
                <a:latin typeface="Times New Roman" panose="02020603050405020304" pitchFamily="18" charset="0"/>
                <a:cs typeface="Times New Roman" panose="02020603050405020304" pitchFamily="18" charset="0"/>
              </a:rPr>
              <a:t>: </a:t>
            </a:r>
            <a:r>
              <a:rPr lang="en-SG" altLang="en-US" sz="3600" dirty="0">
                <a:latin typeface="Times New Roman" panose="02020603050405020304" pitchFamily="18" charset="0"/>
                <a:cs typeface="Times New Roman" panose="02020603050405020304" pitchFamily="18" charset="0"/>
              </a:rPr>
              <a:t>In </a:t>
            </a:r>
            <a:r>
              <a:rPr lang="en-SG" altLang="en-US" sz="3600" dirty="0" err="1">
                <a:latin typeface="Times New Roman" panose="02020603050405020304" pitchFamily="18" charset="0"/>
                <a:cs typeface="Times New Roman" panose="02020603050405020304" pitchFamily="18" charset="0"/>
              </a:rPr>
              <a:t>trong</a:t>
            </a:r>
            <a:r>
              <a:rPr lang="en-SG" altLang="en-US" sz="3600" dirty="0">
                <a:latin typeface="Times New Roman" panose="02020603050405020304" pitchFamily="18" charset="0"/>
                <a:cs typeface="Times New Roman" panose="02020603050405020304" pitchFamily="18" charset="0"/>
              </a:rPr>
              <a:t> “</a:t>
            </a:r>
            <a:r>
              <a:rPr lang="en-SG" altLang="en-US" sz="3600" dirty="0" err="1">
                <a:latin typeface="Times New Roman" panose="02020603050405020304" pitchFamily="18" charset="0"/>
                <a:cs typeface="Times New Roman" panose="02020603050405020304" pitchFamily="18" charset="0"/>
              </a:rPr>
              <a:t>Từ</a:t>
            </a:r>
            <a:r>
              <a:rPr lang="en-SG" altLang="en-US" sz="3600" dirty="0">
                <a:latin typeface="Times New Roman" panose="02020603050405020304" pitchFamily="18" charset="0"/>
                <a:cs typeface="Times New Roman" panose="02020603050405020304" pitchFamily="18" charset="0"/>
              </a:rPr>
              <a:t> </a:t>
            </a:r>
            <a:r>
              <a:rPr lang="en-SG" altLang="en-US" sz="3600" dirty="0" err="1">
                <a:latin typeface="Times New Roman" panose="02020603050405020304" pitchFamily="18" charset="0"/>
                <a:cs typeface="Times New Roman" panose="02020603050405020304" pitchFamily="18" charset="0"/>
              </a:rPr>
              <a:t>chiến</a:t>
            </a:r>
            <a:r>
              <a:rPr lang="en-SG" altLang="en-US" sz="3600" dirty="0">
                <a:latin typeface="Times New Roman" panose="02020603050405020304" pitchFamily="18" charset="0"/>
                <a:cs typeface="Times New Roman" panose="02020603050405020304" pitchFamily="18" charset="0"/>
              </a:rPr>
              <a:t> </a:t>
            </a:r>
            <a:r>
              <a:rPr lang="en-SG" altLang="en-US" sz="3600" dirty="0" err="1">
                <a:latin typeface="Times New Roman" panose="02020603050405020304" pitchFamily="18" charset="0"/>
                <a:cs typeface="Times New Roman" panose="02020603050405020304" pitchFamily="18" charset="0"/>
              </a:rPr>
              <a:t>hào</a:t>
            </a:r>
            <a:r>
              <a:rPr lang="en-SG" altLang="en-US" sz="3600" dirty="0">
                <a:latin typeface="Times New Roman" panose="02020603050405020304" pitchFamily="18" charset="0"/>
                <a:cs typeface="Times New Roman" panose="02020603050405020304" pitchFamily="18" charset="0"/>
              </a:rPr>
              <a:t> </a:t>
            </a:r>
            <a:r>
              <a:rPr lang="en-SG" altLang="en-US" sz="3600" dirty="0" err="1">
                <a:latin typeface="Times New Roman" panose="02020603050405020304" pitchFamily="18" charset="0"/>
                <a:cs typeface="Times New Roman" panose="02020603050405020304" pitchFamily="18" charset="0"/>
              </a:rPr>
              <a:t>tới</a:t>
            </a:r>
            <a:r>
              <a:rPr lang="en-SG" altLang="en-US" sz="3600" dirty="0">
                <a:latin typeface="Times New Roman" panose="02020603050405020304" pitchFamily="18" charset="0"/>
                <a:cs typeface="Times New Roman" panose="02020603050405020304" pitchFamily="18" charset="0"/>
              </a:rPr>
              <a:t> </a:t>
            </a:r>
            <a:r>
              <a:rPr lang="en-SG" altLang="en-US" sz="3600" dirty="0" err="1">
                <a:latin typeface="Times New Roman" panose="02020603050405020304" pitchFamily="18" charset="0"/>
                <a:cs typeface="Times New Roman" panose="02020603050405020304" pitchFamily="18" charset="0"/>
              </a:rPr>
              <a:t>thành</a:t>
            </a:r>
            <a:r>
              <a:rPr lang="en-SG" altLang="en-US" sz="3600" dirty="0">
                <a:latin typeface="Times New Roman" panose="02020603050405020304" pitchFamily="18" charset="0"/>
                <a:cs typeface="Times New Roman" panose="02020603050405020304" pitchFamily="18" charset="0"/>
              </a:rPr>
              <a:t> </a:t>
            </a:r>
            <a:r>
              <a:rPr lang="en-SG" altLang="en-US" sz="3600" dirty="0" err="1">
                <a:latin typeface="Times New Roman" panose="02020603050405020304" pitchFamily="18" charset="0"/>
                <a:cs typeface="Times New Roman" panose="02020603050405020304" pitchFamily="18" charset="0"/>
              </a:rPr>
              <a:t>phố</a:t>
            </a:r>
            <a:r>
              <a:rPr lang="en-SG" altLang="en-US" sz="3600" dirty="0">
                <a:latin typeface="Times New Roman" panose="02020603050405020304" pitchFamily="18" charset="0"/>
                <a:cs typeface="Times New Roman" panose="02020603050405020304" pitchFamily="18" charset="0"/>
              </a:rPr>
              <a:t>” </a:t>
            </a:r>
            <a:endParaRPr lang="en-SG" sz="36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87D4CE06-B1CB-4A8A-A478-0E0C159F060A}"/>
              </a:ext>
            </a:extLst>
          </p:cNvPr>
          <p:cNvSpPr/>
          <p:nvPr/>
        </p:nvSpPr>
        <p:spPr>
          <a:xfrm>
            <a:off x="9280902" y="2894289"/>
            <a:ext cx="2245519" cy="2862322"/>
          </a:xfrm>
          <a:prstGeom prst="rect">
            <a:avLst/>
          </a:prstGeom>
          <a:solidFill>
            <a:schemeClr val="accent2">
              <a:lumMod val="40000"/>
              <a:lumOff val="60000"/>
            </a:schemeClr>
          </a:solidFill>
          <a:ln w="76200">
            <a:solidFill>
              <a:schemeClr val="bg1"/>
            </a:solidFill>
          </a:ln>
        </p:spPr>
        <p:txBody>
          <a:bodyPr wrap="square">
            <a:spAutoFit/>
          </a:bodyPr>
          <a:lstStyle/>
          <a:p>
            <a:pPr algn="ctr"/>
            <a:r>
              <a:rPr lang="en-SG" altLang="en-US" sz="3600" b="1" dirty="0" err="1">
                <a:latin typeface="Times New Roman" panose="02020603050405020304" pitchFamily="18" charset="0"/>
                <a:cs typeface="Times New Roman" panose="02020603050405020304" pitchFamily="18" charset="0"/>
              </a:rPr>
              <a:t>Thể</a:t>
            </a:r>
            <a:r>
              <a:rPr lang="en-SG" altLang="en-US" sz="3600" b="1" dirty="0">
                <a:latin typeface="Times New Roman" panose="02020603050405020304" pitchFamily="18" charset="0"/>
                <a:cs typeface="Times New Roman" panose="02020603050405020304" pitchFamily="18" charset="0"/>
              </a:rPr>
              <a:t> </a:t>
            </a:r>
            <a:r>
              <a:rPr lang="en-SG" altLang="en-US" sz="3600" b="1" dirty="0" err="1">
                <a:latin typeface="Times New Roman" panose="02020603050405020304" pitchFamily="18" charset="0"/>
                <a:cs typeface="Times New Roman" panose="02020603050405020304" pitchFamily="18" charset="0"/>
              </a:rPr>
              <a:t>thơ</a:t>
            </a:r>
            <a:r>
              <a:rPr lang="en-SG" altLang="en-US" sz="3600" b="1" dirty="0">
                <a:latin typeface="Times New Roman" panose="02020603050405020304" pitchFamily="18" charset="0"/>
                <a:cs typeface="Times New Roman" panose="02020603050405020304" pitchFamily="18" charset="0"/>
              </a:rPr>
              <a:t>: </a:t>
            </a:r>
            <a:endParaRPr lang="en-SG" altLang="en-US" sz="3600" b="1" dirty="0" smtClean="0">
              <a:latin typeface="Times New Roman" panose="02020603050405020304" pitchFamily="18" charset="0"/>
              <a:cs typeface="Times New Roman" panose="02020603050405020304" pitchFamily="18" charset="0"/>
            </a:endParaRPr>
          </a:p>
          <a:p>
            <a:pPr algn="ctr"/>
            <a:r>
              <a:rPr lang="en-SG" altLang="en-US" sz="3600" dirty="0" smtClean="0">
                <a:latin typeface="Times New Roman" panose="02020603050405020304" pitchFamily="18" charset="0"/>
                <a:cs typeface="Times New Roman" panose="02020603050405020304" pitchFamily="18" charset="0"/>
              </a:rPr>
              <a:t>5 </a:t>
            </a:r>
            <a:r>
              <a:rPr lang="en-SG" altLang="en-US" sz="3600" dirty="0" err="1" smtClean="0">
                <a:latin typeface="Times New Roman" panose="02020603050405020304" pitchFamily="18" charset="0"/>
                <a:cs typeface="Times New Roman" panose="02020603050405020304" pitchFamily="18" charset="0"/>
              </a:rPr>
              <a:t>chữ</a:t>
            </a:r>
            <a:endParaRPr lang="en-SG" altLang="en-US" sz="3600" dirty="0" smtClean="0">
              <a:latin typeface="Times New Roman" panose="02020603050405020304" pitchFamily="18" charset="0"/>
              <a:cs typeface="Times New Roman" panose="02020603050405020304" pitchFamily="18" charset="0"/>
            </a:endParaRPr>
          </a:p>
          <a:p>
            <a:pPr algn="ctr"/>
            <a:endParaRPr lang="en-SG" sz="3600" dirty="0">
              <a:latin typeface="Times New Roman" panose="02020603050405020304" pitchFamily="18" charset="0"/>
              <a:cs typeface="Times New Roman" panose="02020603050405020304" pitchFamily="18" charset="0"/>
            </a:endParaRPr>
          </a:p>
          <a:p>
            <a:pPr algn="ctr"/>
            <a:endParaRPr lang="en-SG" sz="3600" dirty="0" smtClean="0">
              <a:latin typeface="Times New Roman" panose="02020603050405020304" pitchFamily="18" charset="0"/>
              <a:cs typeface="Times New Roman" panose="02020603050405020304" pitchFamily="18" charset="0"/>
            </a:endParaRPr>
          </a:p>
          <a:p>
            <a:pPr algn="ctr"/>
            <a:endParaRPr lang="en-SG" sz="36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291840" y="1130729"/>
            <a:ext cx="3137095"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7200" b="1" dirty="0" smtClean="0">
                <a:ln/>
                <a:solidFill>
                  <a:schemeClr val="accent4"/>
                </a:solidFill>
                <a:latin typeface="Chiller" panose="04020404031007020602" pitchFamily="82" charset="0"/>
              </a:rPr>
              <a:t>Sang </a:t>
            </a:r>
            <a:r>
              <a:rPr lang="en-US" sz="7200" b="1" dirty="0" err="1" smtClean="0">
                <a:ln/>
                <a:solidFill>
                  <a:schemeClr val="accent4"/>
                </a:solidFill>
                <a:latin typeface="Chiller" panose="04020404031007020602" pitchFamily="82" charset="0"/>
              </a:rPr>
              <a:t>thu</a:t>
            </a:r>
            <a:endParaRPr lang="en-US" sz="7200" b="1" dirty="0">
              <a:ln/>
              <a:solidFill>
                <a:schemeClr val="accent4"/>
              </a:solidFill>
              <a:latin typeface="Chiller" panose="04020404031007020602" pitchFamily="82"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544" y="3476247"/>
            <a:ext cx="858129" cy="106761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9108" y="180343"/>
            <a:ext cx="5897811" cy="1900771"/>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0311" y="3476247"/>
            <a:ext cx="858129" cy="1067618"/>
          </a:xfrm>
          <a:prstGeom prst="rect">
            <a:avLst/>
          </a:prstGeom>
        </p:spPr>
      </p:pic>
    </p:spTree>
    <p:extLst>
      <p:ext uri="{BB962C8B-B14F-4D97-AF65-F5344CB8AC3E}">
        <p14:creationId xmlns:p14="http://schemas.microsoft.com/office/powerpoint/2010/main" val="18055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 TÌM HIỂU CHUNG</a:t>
            </a:r>
            <a:endParaRPr lang="en-US" sz="2400" dirty="0"/>
          </a:p>
        </p:txBody>
      </p:sp>
      <p:sp>
        <p:nvSpPr>
          <p:cNvPr id="5" name="TextBox 4"/>
          <p:cNvSpPr txBox="1"/>
          <p:nvPr/>
        </p:nvSpPr>
        <p:spPr>
          <a:xfrm>
            <a:off x="314528" y="672906"/>
            <a:ext cx="1880032"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2. </a:t>
            </a:r>
            <a:r>
              <a:rPr lang="en-US" sz="2400" dirty="0" err="1" smtClean="0"/>
              <a:t>Tác</a:t>
            </a:r>
            <a:r>
              <a:rPr lang="en-US" sz="2400" dirty="0" smtClean="0"/>
              <a:t> </a:t>
            </a:r>
            <a:r>
              <a:rPr lang="en-US" sz="2400" dirty="0" err="1" smtClean="0"/>
              <a:t>phẩm</a:t>
            </a:r>
            <a:endParaRPr lang="en-US" sz="2400" dirty="0"/>
          </a:p>
        </p:txBody>
      </p:sp>
      <p:sp>
        <p:nvSpPr>
          <p:cNvPr id="6" name="TextBox 5"/>
          <p:cNvSpPr txBox="1"/>
          <p:nvPr/>
        </p:nvSpPr>
        <p:spPr>
          <a:xfrm>
            <a:off x="4317374" y="379278"/>
            <a:ext cx="3137095"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7200" b="1" dirty="0" smtClean="0">
                <a:ln/>
                <a:solidFill>
                  <a:schemeClr val="accent4"/>
                </a:solidFill>
                <a:latin typeface="Chiller" panose="04020404031007020602" pitchFamily="82" charset="0"/>
              </a:rPr>
              <a:t>Sang </a:t>
            </a:r>
            <a:r>
              <a:rPr lang="en-US" sz="7200" b="1" dirty="0" err="1" smtClean="0">
                <a:ln/>
                <a:solidFill>
                  <a:schemeClr val="accent4"/>
                </a:solidFill>
                <a:latin typeface="Chiller" panose="04020404031007020602" pitchFamily="82" charset="0"/>
              </a:rPr>
              <a:t>thu</a:t>
            </a:r>
            <a:endParaRPr lang="en-US" sz="7200" b="1" dirty="0">
              <a:ln/>
              <a:solidFill>
                <a:schemeClr val="accent4"/>
              </a:solidFill>
              <a:latin typeface="Chiller" panose="04020404031007020602" pitchFamily="82"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8409" y="0"/>
            <a:ext cx="12288241" cy="6806590"/>
          </a:xfrm>
          <a:prstGeom prst="rect">
            <a:avLst/>
          </a:prstGeom>
        </p:spPr>
      </p:pic>
      <p:sp>
        <p:nvSpPr>
          <p:cNvPr id="8" name="矩形 9"/>
          <p:cNvSpPr/>
          <p:nvPr/>
        </p:nvSpPr>
        <p:spPr>
          <a:xfrm>
            <a:off x="613645" y="2389284"/>
            <a:ext cx="864096" cy="429974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9" name="组合 17"/>
          <p:cNvGrpSpPr/>
          <p:nvPr/>
        </p:nvGrpSpPr>
        <p:grpSpPr>
          <a:xfrm>
            <a:off x="1463672" y="3060972"/>
            <a:ext cx="1853951" cy="523220"/>
            <a:chOff x="6528048" y="1486172"/>
            <a:chExt cx="1813135" cy="523220"/>
          </a:xfrm>
        </p:grpSpPr>
        <p:cxnSp>
          <p:nvCxnSpPr>
            <p:cNvPr id="10" name="直接连接符 11"/>
            <p:cNvCxnSpPr/>
            <p:nvPr/>
          </p:nvCxnSpPr>
          <p:spPr>
            <a:xfrm>
              <a:off x="6528048" y="1753507"/>
              <a:ext cx="67986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矩形 12"/>
            <p:cNvSpPr/>
            <p:nvPr/>
          </p:nvSpPr>
          <p:spPr>
            <a:xfrm>
              <a:off x="7209562" y="1510391"/>
              <a:ext cx="1131621" cy="4857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2" name="文本框 13"/>
            <p:cNvSpPr txBox="1"/>
            <p:nvPr/>
          </p:nvSpPr>
          <p:spPr>
            <a:xfrm>
              <a:off x="7209563" y="1486172"/>
              <a:ext cx="1131620" cy="523220"/>
            </a:xfrm>
            <a:prstGeom prst="rect">
              <a:avLst/>
            </a:prstGeom>
            <a:noFill/>
          </p:spPr>
          <p:txBody>
            <a:bodyPr wrap="square" rtlCol="0">
              <a:spAutoFit/>
            </a:bodyPr>
            <a:lstStyle/>
            <a:p>
              <a:pPr algn="ctr"/>
              <a:r>
                <a:rPr lang="en-SG" altLang="zh-CN" sz="2800" b="1" dirty="0" err="1">
                  <a:solidFill>
                    <a:schemeClr val="bg1"/>
                  </a:solidFill>
                  <a:latin typeface="Times New Roman" panose="02020603050405020304" pitchFamily="18" charset="0"/>
                  <a:ea typeface="华文中宋" pitchFamily="2" charset="-122"/>
                  <a:cs typeface="Times New Roman" panose="02020603050405020304" pitchFamily="18" charset="0"/>
                </a:rPr>
                <a:t>Khổ</a:t>
              </a:r>
              <a:r>
                <a:rPr lang="en-SG" altLang="zh-CN" sz="2800" b="1" dirty="0">
                  <a:solidFill>
                    <a:schemeClr val="bg1"/>
                  </a:solidFill>
                  <a:latin typeface="Times New Roman" panose="02020603050405020304" pitchFamily="18" charset="0"/>
                  <a:ea typeface="华文中宋" pitchFamily="2" charset="-122"/>
                  <a:cs typeface="Times New Roman" panose="02020603050405020304" pitchFamily="18" charset="0"/>
                </a:rPr>
                <a:t> 1</a:t>
              </a:r>
              <a:endParaRPr lang="zh-CN" altLang="en-US" sz="2800" b="1" dirty="0">
                <a:solidFill>
                  <a:schemeClr val="bg1"/>
                </a:solidFill>
                <a:latin typeface="Times New Roman" panose="02020603050405020304" pitchFamily="18" charset="0"/>
                <a:ea typeface="华文中宋" pitchFamily="2" charset="-122"/>
                <a:cs typeface="Times New Roman" panose="02020603050405020304" pitchFamily="18" charset="0"/>
              </a:endParaRPr>
            </a:p>
          </p:txBody>
        </p:sp>
      </p:grpSp>
      <p:sp>
        <p:nvSpPr>
          <p:cNvPr id="13" name="矩形 14"/>
          <p:cNvSpPr/>
          <p:nvPr/>
        </p:nvSpPr>
        <p:spPr>
          <a:xfrm>
            <a:off x="3317623" y="2934688"/>
            <a:ext cx="3331029" cy="631711"/>
          </a:xfrm>
          <a:prstGeom prst="rect">
            <a:avLst/>
          </a:prstGeom>
        </p:spPr>
        <p:txBody>
          <a:bodyPr wrap="square">
            <a:spAutoFit/>
          </a:bodyPr>
          <a:lstStyle/>
          <a:p>
            <a:pPr algn="ctr">
              <a:lnSpc>
                <a:spcPct val="120000"/>
              </a:lnSpc>
            </a:pPr>
            <a:r>
              <a:rPr lang="en-US" altLang="zh-CN" sz="3200" dirty="0" err="1">
                <a:solidFill>
                  <a:schemeClr val="bg1"/>
                </a:solidFill>
                <a:latin typeface="Times New Roman" panose="02020603050405020304" pitchFamily="18" charset="0"/>
                <a:ea typeface="华文细黑" pitchFamily="2" charset="-122"/>
                <a:cs typeface="Times New Roman" panose="02020603050405020304" pitchFamily="18" charset="0"/>
              </a:rPr>
              <a:t>Tín</a:t>
            </a:r>
            <a:r>
              <a:rPr lang="en-US" altLang="zh-CN" sz="3200" dirty="0">
                <a:solidFill>
                  <a:schemeClr val="bg1"/>
                </a:solidFill>
                <a:latin typeface="Times New Roman" panose="02020603050405020304" pitchFamily="18" charset="0"/>
                <a:ea typeface="华文细黑" pitchFamily="2" charset="-122"/>
                <a:cs typeface="Times New Roman" panose="02020603050405020304" pitchFamily="18" charset="0"/>
              </a:rPr>
              <a:t> </a:t>
            </a:r>
            <a:r>
              <a:rPr lang="en-US" altLang="zh-CN" sz="3200" dirty="0" err="1">
                <a:solidFill>
                  <a:schemeClr val="bg1"/>
                </a:solidFill>
                <a:latin typeface="Times New Roman" panose="02020603050405020304" pitchFamily="18" charset="0"/>
                <a:ea typeface="华文细黑" pitchFamily="2" charset="-122"/>
                <a:cs typeface="Times New Roman" panose="02020603050405020304" pitchFamily="18" charset="0"/>
              </a:rPr>
              <a:t>hiệu</a:t>
            </a:r>
            <a:r>
              <a:rPr lang="en-US" altLang="zh-CN" sz="3200" dirty="0">
                <a:solidFill>
                  <a:schemeClr val="bg1"/>
                </a:solidFill>
                <a:latin typeface="Times New Roman" panose="02020603050405020304" pitchFamily="18" charset="0"/>
                <a:ea typeface="华文细黑" pitchFamily="2" charset="-122"/>
                <a:cs typeface="Times New Roman" panose="02020603050405020304" pitchFamily="18" charset="0"/>
              </a:rPr>
              <a:t> sang </a:t>
            </a:r>
            <a:r>
              <a:rPr lang="en-US" altLang="zh-CN" sz="3200" dirty="0" err="1">
                <a:solidFill>
                  <a:schemeClr val="bg1"/>
                </a:solidFill>
                <a:latin typeface="Times New Roman" panose="02020603050405020304" pitchFamily="18" charset="0"/>
                <a:ea typeface="华文细黑" pitchFamily="2" charset="-122"/>
                <a:cs typeface="Times New Roman" panose="02020603050405020304" pitchFamily="18" charset="0"/>
              </a:rPr>
              <a:t>thu</a:t>
            </a:r>
            <a:endParaRPr lang="zh-CN" altLang="en-US" sz="3200" dirty="0">
              <a:solidFill>
                <a:schemeClr val="bg1"/>
              </a:solidFill>
              <a:latin typeface="Times New Roman" panose="02020603050405020304" pitchFamily="18" charset="0"/>
              <a:ea typeface="华文细黑" pitchFamily="2" charset="-122"/>
              <a:cs typeface="Times New Roman" panose="02020603050405020304" pitchFamily="18" charset="0"/>
            </a:endParaRPr>
          </a:p>
        </p:txBody>
      </p:sp>
      <p:sp>
        <p:nvSpPr>
          <p:cNvPr id="14" name="文本框 15"/>
          <p:cNvSpPr txBox="1"/>
          <p:nvPr/>
        </p:nvSpPr>
        <p:spPr>
          <a:xfrm>
            <a:off x="754249" y="3041651"/>
            <a:ext cx="580571" cy="523220"/>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ea typeface="微软雅黑" pitchFamily="34" charset="-122"/>
                <a:cs typeface="Times New Roman" panose="02020603050405020304" pitchFamily="18" charset="0"/>
              </a:rPr>
              <a:t>P1</a:t>
            </a:r>
            <a:endParaRPr lang="zh-CN" altLang="en-US" sz="28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5" name="文本框 16"/>
          <p:cNvSpPr txBox="1"/>
          <p:nvPr/>
        </p:nvSpPr>
        <p:spPr>
          <a:xfrm>
            <a:off x="754249" y="4186296"/>
            <a:ext cx="580571" cy="523220"/>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ea typeface="微软雅黑" pitchFamily="34" charset="-122"/>
                <a:cs typeface="Times New Roman" panose="02020603050405020304" pitchFamily="18" charset="0"/>
              </a:rPr>
              <a:t>P2</a:t>
            </a:r>
            <a:endParaRPr lang="zh-CN" altLang="en-US" sz="28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grpSp>
        <p:nvGrpSpPr>
          <p:cNvPr id="16" name="组合 18"/>
          <p:cNvGrpSpPr/>
          <p:nvPr/>
        </p:nvGrpSpPr>
        <p:grpSpPr>
          <a:xfrm rot="10800000" flipH="1">
            <a:off x="1462210" y="4144302"/>
            <a:ext cx="1829630" cy="531447"/>
            <a:chOff x="6528048" y="1510391"/>
            <a:chExt cx="1829630" cy="531447"/>
          </a:xfrm>
        </p:grpSpPr>
        <p:cxnSp>
          <p:nvCxnSpPr>
            <p:cNvPr id="17" name="直接连接符 19"/>
            <p:cNvCxnSpPr/>
            <p:nvPr/>
          </p:nvCxnSpPr>
          <p:spPr>
            <a:xfrm>
              <a:off x="6528048" y="1753507"/>
              <a:ext cx="67986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矩形 20"/>
            <p:cNvSpPr/>
            <p:nvPr/>
          </p:nvSpPr>
          <p:spPr>
            <a:xfrm>
              <a:off x="7209561" y="1510391"/>
              <a:ext cx="1146464" cy="5314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文本框 21"/>
            <p:cNvSpPr txBox="1"/>
            <p:nvPr/>
          </p:nvSpPr>
          <p:spPr>
            <a:xfrm rot="10800000">
              <a:off x="7211216" y="1514411"/>
              <a:ext cx="1146462" cy="523220"/>
            </a:xfrm>
            <a:prstGeom prst="rect">
              <a:avLst/>
            </a:prstGeom>
            <a:noFill/>
          </p:spPr>
          <p:txBody>
            <a:bodyPr wrap="square" rtlCol="0">
              <a:spAutoFit/>
            </a:bodyPr>
            <a:lstStyle/>
            <a:p>
              <a:pPr algn="ctr"/>
              <a:r>
                <a:rPr lang="en-SG" altLang="zh-CN" sz="2800" b="1" dirty="0" err="1">
                  <a:solidFill>
                    <a:schemeClr val="bg1"/>
                  </a:solidFill>
                  <a:latin typeface="Times New Roman" panose="02020603050405020304" pitchFamily="18" charset="0"/>
                  <a:ea typeface="华文中宋" pitchFamily="2" charset="-122"/>
                  <a:cs typeface="Times New Roman" panose="02020603050405020304" pitchFamily="18" charset="0"/>
                </a:rPr>
                <a:t>Khổ</a:t>
              </a:r>
              <a:r>
                <a:rPr lang="en-SG" altLang="zh-CN" sz="2800" b="1" dirty="0">
                  <a:solidFill>
                    <a:schemeClr val="bg1"/>
                  </a:solidFill>
                  <a:latin typeface="Times New Roman" panose="02020603050405020304" pitchFamily="18" charset="0"/>
                  <a:ea typeface="华文中宋" pitchFamily="2" charset="-122"/>
                  <a:cs typeface="Times New Roman" panose="02020603050405020304" pitchFamily="18" charset="0"/>
                </a:rPr>
                <a:t> 2</a:t>
              </a:r>
              <a:endParaRPr lang="zh-CN" altLang="en-US" sz="2800" b="1" dirty="0">
                <a:solidFill>
                  <a:schemeClr val="bg1"/>
                </a:solidFill>
                <a:latin typeface="Times New Roman" panose="02020603050405020304" pitchFamily="18" charset="0"/>
                <a:ea typeface="华文中宋" pitchFamily="2" charset="-122"/>
                <a:cs typeface="Times New Roman" panose="02020603050405020304" pitchFamily="18" charset="0"/>
              </a:endParaRPr>
            </a:p>
          </p:txBody>
        </p:sp>
      </p:grpSp>
      <p:sp>
        <p:nvSpPr>
          <p:cNvPr id="20" name="矩形 22"/>
          <p:cNvSpPr/>
          <p:nvPr/>
        </p:nvSpPr>
        <p:spPr>
          <a:xfrm>
            <a:off x="3074980" y="4039374"/>
            <a:ext cx="6610994" cy="683264"/>
          </a:xfrm>
          <a:prstGeom prst="rect">
            <a:avLst/>
          </a:prstGeom>
        </p:spPr>
        <p:txBody>
          <a:bodyPr wrap="square">
            <a:spAutoFit/>
          </a:bodyPr>
          <a:lstStyle/>
          <a:p>
            <a:pPr algn="ctr">
              <a:lnSpc>
                <a:spcPct val="120000"/>
              </a:lnSpc>
            </a:pPr>
            <a:r>
              <a:rPr lang="en-US" altLang="zh-CN" sz="3200" dirty="0">
                <a:solidFill>
                  <a:schemeClr val="bg1"/>
                </a:solidFill>
                <a:latin typeface="Times New Roman" panose="02020603050405020304" pitchFamily="18" charset="0"/>
                <a:ea typeface="华文细黑" pitchFamily="2" charset="-122"/>
                <a:cs typeface="Times New Roman" panose="02020603050405020304" pitchFamily="18" charset="0"/>
              </a:rPr>
              <a:t>B</a:t>
            </a:r>
            <a:r>
              <a:rPr lang="en-SG" altLang="zh-CN" sz="3200" dirty="0" err="1">
                <a:solidFill>
                  <a:schemeClr val="bg1"/>
                </a:solidFill>
                <a:latin typeface="Times New Roman" panose="02020603050405020304" pitchFamily="18" charset="0"/>
                <a:ea typeface="华文细黑" pitchFamily="2" charset="-122"/>
                <a:cs typeface="Times New Roman" panose="02020603050405020304" pitchFamily="18" charset="0"/>
              </a:rPr>
              <a:t>ức</a:t>
            </a:r>
            <a:r>
              <a:rPr lang="en-SG" altLang="zh-CN" sz="3200" dirty="0">
                <a:solidFill>
                  <a:schemeClr val="bg1"/>
                </a:solidFill>
                <a:latin typeface="Times New Roman" panose="02020603050405020304" pitchFamily="18" charset="0"/>
                <a:ea typeface="华文细黑" pitchFamily="2" charset="-122"/>
                <a:cs typeface="Times New Roman" panose="02020603050405020304" pitchFamily="18" charset="0"/>
              </a:rPr>
              <a:t> </a:t>
            </a:r>
            <a:r>
              <a:rPr lang="en-SG" altLang="zh-CN" sz="3200" dirty="0" err="1">
                <a:solidFill>
                  <a:schemeClr val="bg1"/>
                </a:solidFill>
                <a:latin typeface="Times New Roman" panose="02020603050405020304" pitchFamily="18" charset="0"/>
                <a:ea typeface="华文细黑" pitchFamily="2" charset="-122"/>
                <a:cs typeface="Times New Roman" panose="02020603050405020304" pitchFamily="18" charset="0"/>
              </a:rPr>
              <a:t>tranh</a:t>
            </a:r>
            <a:r>
              <a:rPr lang="en-SG" altLang="zh-CN" sz="3200" dirty="0">
                <a:solidFill>
                  <a:schemeClr val="bg1"/>
                </a:solidFill>
                <a:latin typeface="Times New Roman" panose="02020603050405020304" pitchFamily="18" charset="0"/>
                <a:ea typeface="华文细黑" pitchFamily="2" charset="-122"/>
                <a:cs typeface="Times New Roman" panose="02020603050405020304" pitchFamily="18" charset="0"/>
              </a:rPr>
              <a:t> </a:t>
            </a:r>
            <a:r>
              <a:rPr lang="en-SG" altLang="zh-CN" sz="3200" dirty="0" err="1">
                <a:solidFill>
                  <a:schemeClr val="bg1"/>
                </a:solidFill>
                <a:latin typeface="Times New Roman" panose="02020603050405020304" pitchFamily="18" charset="0"/>
                <a:ea typeface="华文细黑" pitchFamily="2" charset="-122"/>
                <a:cs typeface="Times New Roman" panose="02020603050405020304" pitchFamily="18" charset="0"/>
              </a:rPr>
              <a:t>thiên</a:t>
            </a:r>
            <a:r>
              <a:rPr lang="en-SG" altLang="zh-CN" sz="3200" dirty="0">
                <a:solidFill>
                  <a:schemeClr val="bg1"/>
                </a:solidFill>
                <a:latin typeface="Times New Roman" panose="02020603050405020304" pitchFamily="18" charset="0"/>
                <a:ea typeface="华文细黑" pitchFamily="2" charset="-122"/>
                <a:cs typeface="Times New Roman" panose="02020603050405020304" pitchFamily="18" charset="0"/>
              </a:rPr>
              <a:t> </a:t>
            </a:r>
            <a:r>
              <a:rPr lang="en-SG" altLang="zh-CN" sz="3200" dirty="0" err="1">
                <a:solidFill>
                  <a:schemeClr val="bg1"/>
                </a:solidFill>
                <a:latin typeface="Times New Roman" panose="02020603050405020304" pitchFamily="18" charset="0"/>
                <a:ea typeface="华文细黑" pitchFamily="2" charset="-122"/>
                <a:cs typeface="Times New Roman" panose="02020603050405020304" pitchFamily="18" charset="0"/>
              </a:rPr>
              <a:t>nhiên</a:t>
            </a:r>
            <a:r>
              <a:rPr lang="en-SG" altLang="zh-CN" sz="3200" dirty="0">
                <a:solidFill>
                  <a:schemeClr val="bg1"/>
                </a:solidFill>
                <a:latin typeface="Times New Roman" panose="02020603050405020304" pitchFamily="18" charset="0"/>
                <a:ea typeface="华文细黑" pitchFamily="2" charset="-122"/>
                <a:cs typeface="Times New Roman" panose="02020603050405020304" pitchFamily="18" charset="0"/>
              </a:rPr>
              <a:t> </a:t>
            </a:r>
            <a:r>
              <a:rPr lang="en-SG" altLang="zh-CN" sz="3200" dirty="0" err="1">
                <a:solidFill>
                  <a:schemeClr val="bg1"/>
                </a:solidFill>
                <a:latin typeface="Times New Roman" panose="02020603050405020304" pitchFamily="18" charset="0"/>
                <a:ea typeface="华文细黑" pitchFamily="2" charset="-122"/>
                <a:cs typeface="Times New Roman" panose="02020603050405020304" pitchFamily="18" charset="0"/>
              </a:rPr>
              <a:t>lúc</a:t>
            </a:r>
            <a:r>
              <a:rPr lang="en-SG" altLang="zh-CN" sz="3200" dirty="0">
                <a:solidFill>
                  <a:schemeClr val="bg1"/>
                </a:solidFill>
                <a:latin typeface="Times New Roman" panose="02020603050405020304" pitchFamily="18" charset="0"/>
                <a:ea typeface="华文细黑" pitchFamily="2" charset="-122"/>
                <a:cs typeface="Times New Roman" panose="02020603050405020304" pitchFamily="18" charset="0"/>
              </a:rPr>
              <a:t> sang </a:t>
            </a:r>
            <a:r>
              <a:rPr lang="en-SG" altLang="zh-CN" sz="3200" dirty="0" err="1">
                <a:solidFill>
                  <a:schemeClr val="bg1"/>
                </a:solidFill>
                <a:latin typeface="Times New Roman" panose="02020603050405020304" pitchFamily="18" charset="0"/>
                <a:ea typeface="华文细黑" pitchFamily="2" charset="-122"/>
                <a:cs typeface="Times New Roman" panose="02020603050405020304" pitchFamily="18" charset="0"/>
              </a:rPr>
              <a:t>thu</a:t>
            </a:r>
            <a:endParaRPr lang="zh-CN" altLang="en-US" sz="3200" dirty="0">
              <a:solidFill>
                <a:schemeClr val="bg1"/>
              </a:solidFill>
              <a:latin typeface="Times New Roman" panose="02020603050405020304" pitchFamily="18" charset="0"/>
              <a:ea typeface="华文细黑" pitchFamily="2" charset="-122"/>
              <a:cs typeface="Times New Roman" panose="02020603050405020304" pitchFamily="18" charset="0"/>
            </a:endParaRPr>
          </a:p>
        </p:txBody>
      </p:sp>
      <p:grpSp>
        <p:nvGrpSpPr>
          <p:cNvPr id="21" name="组合 23"/>
          <p:cNvGrpSpPr/>
          <p:nvPr/>
        </p:nvGrpSpPr>
        <p:grpSpPr>
          <a:xfrm>
            <a:off x="1463677" y="5382402"/>
            <a:ext cx="1853947" cy="538126"/>
            <a:chOff x="6528048" y="1499505"/>
            <a:chExt cx="1853947" cy="538126"/>
          </a:xfrm>
        </p:grpSpPr>
        <p:cxnSp>
          <p:nvCxnSpPr>
            <p:cNvPr id="22" name="直接连接符 24"/>
            <p:cNvCxnSpPr/>
            <p:nvPr/>
          </p:nvCxnSpPr>
          <p:spPr>
            <a:xfrm>
              <a:off x="6528048" y="1753507"/>
              <a:ext cx="67986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矩形 25"/>
            <p:cNvSpPr/>
            <p:nvPr/>
          </p:nvSpPr>
          <p:spPr>
            <a:xfrm>
              <a:off x="7209561" y="1499505"/>
              <a:ext cx="1172433" cy="5232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4" name="文本框 26"/>
            <p:cNvSpPr txBox="1"/>
            <p:nvPr/>
          </p:nvSpPr>
          <p:spPr>
            <a:xfrm>
              <a:off x="7201229" y="1514411"/>
              <a:ext cx="1180766" cy="523220"/>
            </a:xfrm>
            <a:prstGeom prst="rect">
              <a:avLst/>
            </a:prstGeom>
            <a:noFill/>
          </p:spPr>
          <p:txBody>
            <a:bodyPr wrap="square" rtlCol="0">
              <a:spAutoFit/>
            </a:bodyPr>
            <a:lstStyle/>
            <a:p>
              <a:pPr algn="ctr"/>
              <a:r>
                <a:rPr lang="en-SG" altLang="zh-CN" sz="2800" b="1" dirty="0" err="1">
                  <a:solidFill>
                    <a:schemeClr val="bg1"/>
                  </a:solidFill>
                  <a:latin typeface="Times New Roman" panose="02020603050405020304" pitchFamily="18" charset="0"/>
                  <a:ea typeface="华文中宋" pitchFamily="2" charset="-122"/>
                  <a:cs typeface="Times New Roman" panose="02020603050405020304" pitchFamily="18" charset="0"/>
                </a:rPr>
                <a:t>Khổ</a:t>
              </a:r>
              <a:r>
                <a:rPr lang="en-SG" altLang="zh-CN" sz="2800" b="1" dirty="0">
                  <a:solidFill>
                    <a:schemeClr val="bg1"/>
                  </a:solidFill>
                  <a:latin typeface="Times New Roman" panose="02020603050405020304" pitchFamily="18" charset="0"/>
                  <a:ea typeface="华文中宋" pitchFamily="2" charset="-122"/>
                  <a:cs typeface="Times New Roman" panose="02020603050405020304" pitchFamily="18" charset="0"/>
                </a:rPr>
                <a:t> 3</a:t>
              </a:r>
            </a:p>
          </p:txBody>
        </p:sp>
      </p:grpSp>
      <p:sp>
        <p:nvSpPr>
          <p:cNvPr id="25" name="矩形 27"/>
          <p:cNvSpPr/>
          <p:nvPr/>
        </p:nvSpPr>
        <p:spPr>
          <a:xfrm>
            <a:off x="3143075" y="5294772"/>
            <a:ext cx="4571219" cy="683264"/>
          </a:xfrm>
          <a:prstGeom prst="rect">
            <a:avLst/>
          </a:prstGeom>
        </p:spPr>
        <p:txBody>
          <a:bodyPr wrap="square">
            <a:spAutoFit/>
          </a:bodyPr>
          <a:lstStyle/>
          <a:p>
            <a:pPr algn="ctr">
              <a:lnSpc>
                <a:spcPct val="120000"/>
              </a:lnSpc>
            </a:pPr>
            <a:r>
              <a:rPr lang="en-US" altLang="zh-CN" sz="3200" dirty="0" err="1">
                <a:solidFill>
                  <a:schemeClr val="bg1"/>
                </a:solidFill>
                <a:latin typeface="Times New Roman" panose="02020603050405020304" pitchFamily="18" charset="0"/>
                <a:ea typeface="华文细黑" pitchFamily="2" charset="-122"/>
                <a:cs typeface="Times New Roman" panose="02020603050405020304" pitchFamily="18" charset="0"/>
              </a:rPr>
              <a:t>Suy</a:t>
            </a:r>
            <a:r>
              <a:rPr lang="en-US" altLang="zh-CN" sz="3200" dirty="0">
                <a:solidFill>
                  <a:schemeClr val="bg1"/>
                </a:solidFill>
                <a:latin typeface="Times New Roman" panose="02020603050405020304" pitchFamily="18" charset="0"/>
                <a:ea typeface="华文细黑" pitchFamily="2" charset="-122"/>
                <a:cs typeface="Times New Roman" panose="02020603050405020304" pitchFamily="18" charset="0"/>
              </a:rPr>
              <a:t> </a:t>
            </a:r>
            <a:r>
              <a:rPr lang="en-US" altLang="zh-CN" sz="3200" dirty="0" err="1">
                <a:solidFill>
                  <a:schemeClr val="bg1"/>
                </a:solidFill>
                <a:latin typeface="Times New Roman" panose="02020603050405020304" pitchFamily="18" charset="0"/>
                <a:ea typeface="华文细黑" pitchFamily="2" charset="-122"/>
                <a:cs typeface="Times New Roman" panose="02020603050405020304" pitchFamily="18" charset="0"/>
              </a:rPr>
              <a:t>ngẫm</a:t>
            </a:r>
            <a:r>
              <a:rPr lang="en-US" altLang="zh-CN" sz="3200" dirty="0">
                <a:solidFill>
                  <a:schemeClr val="bg1"/>
                </a:solidFill>
                <a:latin typeface="Times New Roman" panose="02020603050405020304" pitchFamily="18" charset="0"/>
                <a:ea typeface="华文细黑" pitchFamily="2" charset="-122"/>
                <a:cs typeface="Times New Roman" panose="02020603050405020304" pitchFamily="18" charset="0"/>
              </a:rPr>
              <a:t> </a:t>
            </a:r>
            <a:r>
              <a:rPr lang="en-US" altLang="zh-CN" sz="3200" dirty="0" err="1">
                <a:solidFill>
                  <a:schemeClr val="bg1"/>
                </a:solidFill>
                <a:latin typeface="Times New Roman" panose="02020603050405020304" pitchFamily="18" charset="0"/>
                <a:ea typeface="华文细黑" pitchFamily="2" charset="-122"/>
                <a:cs typeface="Times New Roman" panose="02020603050405020304" pitchFamily="18" charset="0"/>
              </a:rPr>
              <a:t>của</a:t>
            </a:r>
            <a:r>
              <a:rPr lang="en-US" altLang="zh-CN" sz="3200" dirty="0">
                <a:solidFill>
                  <a:schemeClr val="bg1"/>
                </a:solidFill>
                <a:latin typeface="Times New Roman" panose="02020603050405020304" pitchFamily="18" charset="0"/>
                <a:ea typeface="华文细黑" pitchFamily="2" charset="-122"/>
                <a:cs typeface="Times New Roman" panose="02020603050405020304" pitchFamily="18" charset="0"/>
              </a:rPr>
              <a:t> </a:t>
            </a:r>
            <a:r>
              <a:rPr lang="en-US" altLang="zh-CN" sz="3200" dirty="0" err="1">
                <a:solidFill>
                  <a:schemeClr val="bg1"/>
                </a:solidFill>
                <a:latin typeface="Times New Roman" panose="02020603050405020304" pitchFamily="18" charset="0"/>
                <a:ea typeface="华文细黑" pitchFamily="2" charset="-122"/>
                <a:cs typeface="Times New Roman" panose="02020603050405020304" pitchFamily="18" charset="0"/>
              </a:rPr>
              <a:t>tác</a:t>
            </a:r>
            <a:r>
              <a:rPr lang="en-US" altLang="zh-CN" sz="3200" dirty="0">
                <a:solidFill>
                  <a:schemeClr val="bg1"/>
                </a:solidFill>
                <a:latin typeface="Times New Roman" panose="02020603050405020304" pitchFamily="18" charset="0"/>
                <a:ea typeface="华文细黑" pitchFamily="2" charset="-122"/>
                <a:cs typeface="Times New Roman" panose="02020603050405020304" pitchFamily="18" charset="0"/>
              </a:rPr>
              <a:t> </a:t>
            </a:r>
            <a:r>
              <a:rPr lang="en-US" altLang="zh-CN" sz="3200" dirty="0" err="1">
                <a:solidFill>
                  <a:schemeClr val="bg1"/>
                </a:solidFill>
                <a:latin typeface="Times New Roman" panose="02020603050405020304" pitchFamily="18" charset="0"/>
                <a:ea typeface="华文细黑" pitchFamily="2" charset="-122"/>
                <a:cs typeface="Times New Roman" panose="02020603050405020304" pitchFamily="18" charset="0"/>
              </a:rPr>
              <a:t>giả</a:t>
            </a:r>
            <a:endParaRPr lang="zh-CN" altLang="en-US" sz="3200" dirty="0">
              <a:solidFill>
                <a:schemeClr val="bg1"/>
              </a:solidFill>
              <a:latin typeface="Times New Roman" panose="02020603050405020304" pitchFamily="18" charset="0"/>
              <a:ea typeface="华文细黑" pitchFamily="2" charset="-122"/>
              <a:cs typeface="Times New Roman" panose="02020603050405020304" pitchFamily="18" charset="0"/>
            </a:endParaRPr>
          </a:p>
        </p:txBody>
      </p:sp>
      <p:sp>
        <p:nvSpPr>
          <p:cNvPr id="26" name="文本框 28"/>
          <p:cNvSpPr txBox="1"/>
          <p:nvPr/>
        </p:nvSpPr>
        <p:spPr>
          <a:xfrm>
            <a:off x="754249" y="5330770"/>
            <a:ext cx="580571" cy="523220"/>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ea typeface="微软雅黑" pitchFamily="34" charset="-122"/>
                <a:cs typeface="Times New Roman" panose="02020603050405020304" pitchFamily="18" charset="0"/>
              </a:rPr>
              <a:t>P3</a:t>
            </a:r>
            <a:endParaRPr lang="zh-CN" altLang="en-US" sz="28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32" name="文本框 8">
            <a:extLst>
              <a:ext uri="{FF2B5EF4-FFF2-40B4-BE49-F238E27FC236}">
                <a16:creationId xmlns:a16="http://schemas.microsoft.com/office/drawing/2014/main" xmlns="" id="{74861E99-2542-4027-BEED-E661C2557986}"/>
              </a:ext>
            </a:extLst>
          </p:cNvPr>
          <p:cNvSpPr txBox="1"/>
          <p:nvPr/>
        </p:nvSpPr>
        <p:spPr>
          <a:xfrm>
            <a:off x="1502211" y="1354641"/>
            <a:ext cx="3255818" cy="707886"/>
          </a:xfrm>
          <a:prstGeom prst="rect">
            <a:avLst/>
          </a:prstGeom>
          <a:noFill/>
        </p:spPr>
        <p:txBody>
          <a:bodyPr wrap="square" rtlCol="0">
            <a:spAutoFit/>
          </a:bodyPr>
          <a:lstStyle/>
          <a:p>
            <a:pPr algn="ctr"/>
            <a:r>
              <a:rPr lang="en-SG" altLang="zh-CN" sz="4000" b="1" dirty="0" err="1">
                <a:solidFill>
                  <a:schemeClr val="bg1"/>
                </a:solidFill>
                <a:latin typeface="Times New Roman" panose="02020603050405020304" pitchFamily="18" charset="0"/>
                <a:ea typeface="华文中宋" pitchFamily="2" charset="-122"/>
                <a:cs typeface="Times New Roman" panose="02020603050405020304" pitchFamily="18" charset="0"/>
              </a:rPr>
              <a:t>Bố</a:t>
            </a:r>
            <a:r>
              <a:rPr lang="en-SG" altLang="zh-CN" sz="4000" b="1" dirty="0">
                <a:solidFill>
                  <a:schemeClr val="bg1"/>
                </a:solidFill>
                <a:latin typeface="Times New Roman" panose="02020603050405020304" pitchFamily="18" charset="0"/>
                <a:ea typeface="华文中宋" pitchFamily="2" charset="-122"/>
                <a:cs typeface="Times New Roman" panose="02020603050405020304" pitchFamily="18" charset="0"/>
              </a:rPr>
              <a:t> </a:t>
            </a:r>
            <a:r>
              <a:rPr lang="en-SG" altLang="zh-CN" sz="4000" b="1" dirty="0" err="1">
                <a:solidFill>
                  <a:schemeClr val="bg1"/>
                </a:solidFill>
                <a:latin typeface="Times New Roman" panose="02020603050405020304" pitchFamily="18" charset="0"/>
                <a:ea typeface="华文中宋" pitchFamily="2" charset="-122"/>
                <a:cs typeface="Times New Roman" panose="02020603050405020304" pitchFamily="18" charset="0"/>
              </a:rPr>
              <a:t>cục</a:t>
            </a:r>
            <a:endParaRPr lang="zh-CN" altLang="en-US" sz="4000" b="1" dirty="0">
              <a:solidFill>
                <a:schemeClr val="bg1"/>
              </a:solidFill>
              <a:latin typeface="Times New Roman" panose="02020603050405020304" pitchFamily="18" charset="0"/>
              <a:ea typeface="华文中宋" pitchFamily="2" charset="-122"/>
              <a:cs typeface="Times New Roman" panose="02020603050405020304" pitchFamily="18" charset="0"/>
            </a:endParaRPr>
          </a:p>
        </p:txBody>
      </p:sp>
      <p:cxnSp>
        <p:nvCxnSpPr>
          <p:cNvPr id="33" name="Straight Connector 32"/>
          <p:cNvCxnSpPr/>
          <p:nvPr/>
        </p:nvCxnSpPr>
        <p:spPr>
          <a:xfrm>
            <a:off x="2222696" y="2062527"/>
            <a:ext cx="1682381"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36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randombar(horizontal)">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4" grpId="0"/>
      <p:bldP spid="15" grpId="0"/>
      <p:bldP spid="20" grpId="0"/>
      <p:bldP spid="25" grpId="0"/>
      <p:bldP spid="26"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 TÌM HIỂU CHUNG</a:t>
            </a:r>
            <a:endParaRPr lang="en-US" sz="2400" dirty="0"/>
          </a:p>
        </p:txBody>
      </p:sp>
      <p:sp>
        <p:nvSpPr>
          <p:cNvPr id="5" name="TextBox 4"/>
          <p:cNvSpPr txBox="1"/>
          <p:nvPr/>
        </p:nvSpPr>
        <p:spPr>
          <a:xfrm>
            <a:off x="314528" y="672906"/>
            <a:ext cx="1880032"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2. </a:t>
            </a:r>
            <a:r>
              <a:rPr lang="en-US" sz="2400" dirty="0" err="1" smtClean="0"/>
              <a:t>Tác</a:t>
            </a:r>
            <a:r>
              <a:rPr lang="en-US" sz="2400" dirty="0" smtClean="0"/>
              <a:t> </a:t>
            </a:r>
            <a:r>
              <a:rPr lang="en-US" sz="2400" dirty="0" err="1" smtClean="0"/>
              <a:t>phẩm</a:t>
            </a:r>
            <a:endParaRPr lang="en-US" sz="2400" dirty="0"/>
          </a:p>
        </p:txBody>
      </p:sp>
      <p:sp>
        <p:nvSpPr>
          <p:cNvPr id="6" name="TextBox 5"/>
          <p:cNvSpPr txBox="1"/>
          <p:nvPr/>
        </p:nvSpPr>
        <p:spPr>
          <a:xfrm>
            <a:off x="1254544" y="1391432"/>
            <a:ext cx="5653804" cy="120032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7200" b="1" dirty="0" smtClean="0">
                <a:ln/>
                <a:solidFill>
                  <a:schemeClr val="accent4"/>
                </a:solidFill>
                <a:latin typeface="Chiller" panose="04020404031007020602" pitchFamily="82" charset="0"/>
              </a:rPr>
              <a:t>Ý </a:t>
            </a:r>
            <a:r>
              <a:rPr lang="en-US" sz="7200" b="1" dirty="0" err="1" smtClean="0">
                <a:ln/>
                <a:solidFill>
                  <a:schemeClr val="accent4"/>
                </a:solidFill>
                <a:latin typeface="Chiller" panose="04020404031007020602" pitchFamily="82" charset="0"/>
              </a:rPr>
              <a:t>nghĩa</a:t>
            </a:r>
            <a:r>
              <a:rPr lang="en-US" sz="7200" b="1" dirty="0" smtClean="0">
                <a:ln/>
                <a:solidFill>
                  <a:schemeClr val="accent4"/>
                </a:solidFill>
                <a:latin typeface="Chiller" panose="04020404031007020602" pitchFamily="82" charset="0"/>
              </a:rPr>
              <a:t> </a:t>
            </a:r>
            <a:r>
              <a:rPr lang="en-US" sz="7200" b="1" dirty="0" err="1" smtClean="0">
                <a:ln/>
                <a:solidFill>
                  <a:schemeClr val="accent4"/>
                </a:solidFill>
                <a:latin typeface="Chiller" panose="04020404031007020602" pitchFamily="82" charset="0"/>
              </a:rPr>
              <a:t>nhan</a:t>
            </a:r>
            <a:r>
              <a:rPr lang="en-US" sz="7200" b="1" dirty="0" smtClean="0">
                <a:ln/>
                <a:solidFill>
                  <a:schemeClr val="accent4"/>
                </a:solidFill>
                <a:latin typeface="Chiller" panose="04020404031007020602" pitchFamily="82" charset="0"/>
              </a:rPr>
              <a:t> </a:t>
            </a:r>
            <a:r>
              <a:rPr lang="en-US" sz="7200" b="1" dirty="0" err="1" smtClean="0">
                <a:ln/>
                <a:solidFill>
                  <a:schemeClr val="accent4"/>
                </a:solidFill>
                <a:latin typeface="Chiller" panose="04020404031007020602" pitchFamily="82" charset="0"/>
              </a:rPr>
              <a:t>đề</a:t>
            </a:r>
            <a:endParaRPr lang="en-US" sz="7200" b="1" dirty="0">
              <a:ln/>
              <a:solidFill>
                <a:schemeClr val="accent4"/>
              </a:solidFill>
              <a:latin typeface="Chiller" panose="04020404031007020602" pitchFamily="82"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4051" y="180343"/>
            <a:ext cx="4372868" cy="2422179"/>
          </a:xfrm>
          <a:prstGeom prst="rect">
            <a:avLst/>
          </a:prstGeom>
        </p:spPr>
      </p:pic>
      <p:sp>
        <p:nvSpPr>
          <p:cNvPr id="11" name="TextBox 10"/>
          <p:cNvSpPr txBox="1"/>
          <p:nvPr/>
        </p:nvSpPr>
        <p:spPr>
          <a:xfrm>
            <a:off x="1024448" y="3263704"/>
            <a:ext cx="8736037" cy="2246769"/>
          </a:xfrm>
          <a:prstGeom prst="rect">
            <a:avLst/>
          </a:prstGeom>
          <a:solidFill>
            <a:schemeClr val="bg1"/>
          </a:solidFill>
          <a:ln w="38100">
            <a:solidFill>
              <a:srgbClr val="FFC000"/>
            </a:solidFill>
            <a:prstDash val="dashDot"/>
          </a:ln>
        </p:spPr>
        <p:txBody>
          <a:bodyPr wrap="square" rtlCol="0">
            <a:spAutoFit/>
          </a:bodyPr>
          <a:lstStyle/>
          <a:p>
            <a:pPr marL="342900" indent="-342900">
              <a:buFont typeface="Wingdings" panose="05000000000000000000" pitchFamily="2" charset="2"/>
              <a:buChar char="q"/>
            </a:pPr>
            <a:r>
              <a:rPr lang="en-US" sz="2000" dirty="0" smtClean="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Sang </a:t>
            </a:r>
            <a:r>
              <a:rPr lang="en-US" sz="2800" dirty="0" err="1" smtClean="0">
                <a:latin typeface="Times New Roman" panose="02020603050405020304" pitchFamily="18" charset="0"/>
                <a:cs typeface="Times New Roman" panose="02020603050405020304" pitchFamily="18" charset="0"/>
              </a:rPr>
              <a:t>thu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chuyển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a:t>
            </a:r>
            <a:r>
              <a:rPr lang="en-US" sz="2800" dirty="0" smtClean="0">
                <a:latin typeface="Times New Roman" panose="02020603050405020304" pitchFamily="18" charset="0"/>
                <a:cs typeface="Times New Roman" panose="02020603050405020304" pitchFamily="18" charset="0"/>
              </a:rPr>
              <a:t> sang </a:t>
            </a:r>
            <a:r>
              <a:rPr lang="en-US" sz="2800" dirty="0" err="1" smtClean="0">
                <a:latin typeface="Times New Roman" panose="02020603050405020304" pitchFamily="18" charset="0"/>
                <a:cs typeface="Times New Roman" panose="02020603050405020304" pitchFamily="18" charset="0"/>
              </a:rPr>
              <a:t>thu</a:t>
            </a:r>
            <a:endParaRPr lang="en-US" sz="2800" dirty="0" smtClean="0">
              <a:latin typeface="Times New Roman" panose="02020603050405020304" pitchFamily="18" charset="0"/>
              <a:cs typeface="Times New Roman" panose="02020603050405020304" pitchFamily="18" charset="0"/>
            </a:endParaRPr>
          </a:p>
          <a:p>
            <a:endParaRPr lang="en-US" sz="2800" dirty="0" smtClean="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q"/>
            </a:pPr>
            <a:r>
              <a:rPr lang="en-US" sz="2800" dirty="0" err="1" smtClean="0">
                <a:latin typeface="Times New Roman" panose="02020603050405020304" pitchFamily="18" charset="0"/>
                <a:cs typeface="Times New Roman" panose="02020603050405020304" pitchFamily="18" charset="0"/>
              </a:rPr>
              <a:t>Gợi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chuyển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giữa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trẻ</a:t>
            </a:r>
            <a:r>
              <a:rPr lang="en-US" sz="2800" dirty="0" smtClean="0">
                <a:latin typeface="Times New Roman" panose="02020603050405020304" pitchFamily="18" charset="0"/>
                <a:cs typeface="Times New Roman" panose="02020603050405020304" pitchFamily="18" charset="0"/>
              </a:rPr>
              <a:t> sang </a:t>
            </a:r>
            <a:r>
              <a:rPr lang="en-US" sz="2800" dirty="0" err="1" smtClean="0">
                <a:latin typeface="Times New Roman" panose="02020603050405020304" pitchFamily="18" charset="0"/>
                <a:cs typeface="Times New Roman" panose="02020603050405020304" pitchFamily="18" charset="0"/>
              </a:rPr>
              <a:t>độ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trải</a:t>
            </a:r>
            <a:endParaRPr lang="en-US" sz="20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46A88D6A-3CCD-4AD5-8CA3-F52023D5C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81271">
            <a:off x="423129" y="2295273"/>
            <a:ext cx="1264920" cy="1264920"/>
          </a:xfrm>
          <a:prstGeom prst="rect">
            <a:avLst/>
          </a:prstGeom>
        </p:spPr>
      </p:pic>
    </p:spTree>
    <p:extLst>
      <p:ext uri="{BB962C8B-B14F-4D97-AF65-F5344CB8AC3E}">
        <p14:creationId xmlns:p14="http://schemas.microsoft.com/office/powerpoint/2010/main" val="667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127" y="126609"/>
            <a:ext cx="3129713"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I. TÌM HIỂU CHUNG</a:t>
            </a:r>
            <a:endParaRPr lang="en-US" sz="2400" dirty="0"/>
          </a:p>
        </p:txBody>
      </p:sp>
      <p:sp>
        <p:nvSpPr>
          <p:cNvPr id="5" name="TextBox 4"/>
          <p:cNvSpPr txBox="1"/>
          <p:nvPr/>
        </p:nvSpPr>
        <p:spPr>
          <a:xfrm>
            <a:off x="314528" y="672906"/>
            <a:ext cx="1880032"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dirty="0" smtClean="0"/>
              <a:t>2. </a:t>
            </a:r>
            <a:r>
              <a:rPr lang="en-US" sz="2400" dirty="0" err="1" smtClean="0"/>
              <a:t>Tác</a:t>
            </a:r>
            <a:r>
              <a:rPr lang="en-US" sz="2400" dirty="0" smtClean="0"/>
              <a:t> </a:t>
            </a:r>
            <a:r>
              <a:rPr lang="en-US" sz="2400" dirty="0" err="1" smtClean="0"/>
              <a:t>phẩm</a:t>
            </a: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5839" y="180344"/>
            <a:ext cx="3951080" cy="2188546"/>
          </a:xfrm>
          <a:prstGeom prst="rect">
            <a:avLst/>
          </a:prstGeom>
        </p:spPr>
      </p:pic>
      <p:sp>
        <p:nvSpPr>
          <p:cNvPr id="13" name="文本框 8">
            <a:extLst>
              <a:ext uri="{FF2B5EF4-FFF2-40B4-BE49-F238E27FC236}">
                <a16:creationId xmlns:a16="http://schemas.microsoft.com/office/drawing/2014/main" xmlns="" id="{0944BEFA-9B9A-42BE-87FB-541E59A06EBA}"/>
              </a:ext>
            </a:extLst>
          </p:cNvPr>
          <p:cNvSpPr txBox="1"/>
          <p:nvPr/>
        </p:nvSpPr>
        <p:spPr>
          <a:xfrm>
            <a:off x="3269447" y="697357"/>
            <a:ext cx="3970725" cy="707886"/>
          </a:xfrm>
          <a:prstGeom prst="rect">
            <a:avLst/>
          </a:prstGeom>
          <a:noFill/>
        </p:spPr>
        <p:txBody>
          <a:bodyPr wrap="square" rtlCol="0">
            <a:spAutoFit/>
          </a:bodyPr>
          <a:lstStyle/>
          <a:p>
            <a:pPr algn="ctr"/>
            <a:r>
              <a:rPr lang="en-SG" altLang="zh-CN" sz="4000" b="1" dirty="0" err="1">
                <a:solidFill>
                  <a:schemeClr val="bg1"/>
                </a:solidFill>
                <a:latin typeface="Times New Roman" panose="02020603050405020304" pitchFamily="18" charset="0"/>
                <a:ea typeface="华文中宋" pitchFamily="2" charset="-122"/>
                <a:cs typeface="Times New Roman" panose="02020603050405020304" pitchFamily="18" charset="0"/>
              </a:rPr>
              <a:t>Mạch</a:t>
            </a:r>
            <a:r>
              <a:rPr lang="en-SG" altLang="zh-CN" sz="4000" b="1" dirty="0">
                <a:solidFill>
                  <a:schemeClr val="bg1"/>
                </a:solidFill>
                <a:latin typeface="Times New Roman" panose="02020603050405020304" pitchFamily="18" charset="0"/>
                <a:ea typeface="华文中宋" pitchFamily="2" charset="-122"/>
                <a:cs typeface="Times New Roman" panose="02020603050405020304" pitchFamily="18" charset="0"/>
              </a:rPr>
              <a:t> </a:t>
            </a:r>
            <a:r>
              <a:rPr lang="en-SG" altLang="zh-CN" sz="4000" b="1" dirty="0" err="1">
                <a:solidFill>
                  <a:schemeClr val="bg1"/>
                </a:solidFill>
                <a:latin typeface="Times New Roman" panose="02020603050405020304" pitchFamily="18" charset="0"/>
                <a:ea typeface="华文中宋" pitchFamily="2" charset="-122"/>
                <a:cs typeface="Times New Roman" panose="02020603050405020304" pitchFamily="18" charset="0"/>
              </a:rPr>
              <a:t>cảm</a:t>
            </a:r>
            <a:r>
              <a:rPr lang="en-SG" altLang="zh-CN" sz="4000" b="1" dirty="0">
                <a:solidFill>
                  <a:schemeClr val="bg1"/>
                </a:solidFill>
                <a:latin typeface="Times New Roman" panose="02020603050405020304" pitchFamily="18" charset="0"/>
                <a:ea typeface="华文中宋" pitchFamily="2" charset="-122"/>
                <a:cs typeface="Times New Roman" panose="02020603050405020304" pitchFamily="18" charset="0"/>
              </a:rPr>
              <a:t> </a:t>
            </a:r>
            <a:r>
              <a:rPr lang="en-SG" altLang="zh-CN" sz="4000" b="1" dirty="0" err="1">
                <a:solidFill>
                  <a:schemeClr val="bg1"/>
                </a:solidFill>
                <a:latin typeface="Times New Roman" panose="02020603050405020304" pitchFamily="18" charset="0"/>
                <a:ea typeface="华文中宋" pitchFamily="2" charset="-122"/>
                <a:cs typeface="Times New Roman" panose="02020603050405020304" pitchFamily="18" charset="0"/>
              </a:rPr>
              <a:t>xúc</a:t>
            </a:r>
            <a:endParaRPr lang="zh-CN" altLang="en-US" sz="4000" b="1" dirty="0">
              <a:solidFill>
                <a:schemeClr val="bg1"/>
              </a:solidFill>
              <a:latin typeface="Times New Roman" panose="02020603050405020304" pitchFamily="18" charset="0"/>
              <a:ea typeface="华文中宋" pitchFamily="2" charset="-122"/>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xmlns="" id="{3D4EC088-21FB-4DAC-B19F-E0B704B0D1A4}"/>
              </a:ext>
            </a:extLst>
          </p:cNvPr>
          <p:cNvCxnSpPr>
            <a:cxnSpLocks/>
            <a:stCxn id="11" idx="1"/>
            <a:endCxn id="16" idx="0"/>
          </p:cNvCxnSpPr>
          <p:nvPr/>
        </p:nvCxnSpPr>
        <p:spPr>
          <a:xfrm flipH="1">
            <a:off x="2696334" y="1487606"/>
            <a:ext cx="2553364" cy="1011754"/>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48D817A1-7CAB-4B36-A38F-28C10C0B389B}"/>
              </a:ext>
            </a:extLst>
          </p:cNvPr>
          <p:cNvCxnSpPr>
            <a:cxnSpLocks/>
            <a:stCxn id="11" idx="1"/>
            <a:endCxn id="17" idx="0"/>
          </p:cNvCxnSpPr>
          <p:nvPr/>
        </p:nvCxnSpPr>
        <p:spPr>
          <a:xfrm>
            <a:off x="5249698" y="1487606"/>
            <a:ext cx="2746141" cy="1011754"/>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a16="http://schemas.microsoft.com/office/drawing/2014/main" xmlns="" id="{25619810-27DB-4FBF-BE72-6F51D78F79D3}"/>
              </a:ext>
            </a:extLst>
          </p:cNvPr>
          <p:cNvSpPr/>
          <p:nvPr/>
        </p:nvSpPr>
        <p:spPr>
          <a:xfrm>
            <a:off x="235295" y="2499360"/>
            <a:ext cx="4922078" cy="85851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i="1" dirty="0" err="1">
                <a:solidFill>
                  <a:schemeClr val="bg1"/>
                </a:solidFill>
                <a:latin typeface="Times New Roman" panose="02020603050405020304" pitchFamily="18" charset="0"/>
                <a:cs typeface="Times New Roman" panose="02020603050405020304" pitchFamily="18" charset="0"/>
              </a:rPr>
              <a:t>Thiên</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nhiên</a:t>
            </a:r>
            <a:r>
              <a:rPr lang="en-SG" sz="3200" b="1" i="1" dirty="0">
                <a:solidFill>
                  <a:schemeClr val="bg1"/>
                </a:solidFill>
                <a:latin typeface="Times New Roman" panose="02020603050405020304" pitchFamily="18" charset="0"/>
                <a:cs typeface="Times New Roman" panose="02020603050405020304" pitchFamily="18" charset="0"/>
              </a:rPr>
              <a:t> sang </a:t>
            </a:r>
            <a:r>
              <a:rPr lang="en-SG" sz="3200" b="1" i="1" dirty="0" err="1">
                <a:solidFill>
                  <a:schemeClr val="bg1"/>
                </a:solidFill>
                <a:latin typeface="Times New Roman" panose="02020603050405020304" pitchFamily="18" charset="0"/>
                <a:cs typeface="Times New Roman" panose="02020603050405020304" pitchFamily="18" charset="0"/>
              </a:rPr>
              <a:t>thu</a:t>
            </a:r>
            <a:endParaRPr lang="en-SG" sz="3200" b="1" i="1" dirty="0">
              <a:solidFill>
                <a:schemeClr val="bg1"/>
              </a:solidFill>
              <a:latin typeface="Times New Roman" panose="02020603050405020304" pitchFamily="18" charset="0"/>
              <a:cs typeface="Times New Roman" panose="02020603050405020304" pitchFamily="18" charset="0"/>
            </a:endParaRPr>
          </a:p>
        </p:txBody>
      </p:sp>
      <p:sp>
        <p:nvSpPr>
          <p:cNvPr id="17" name="Rectangle: Rounded Corners 24">
            <a:extLst>
              <a:ext uri="{FF2B5EF4-FFF2-40B4-BE49-F238E27FC236}">
                <a16:creationId xmlns:a16="http://schemas.microsoft.com/office/drawing/2014/main" xmlns="" id="{4C9E4FAC-F1DA-44F6-95E6-0A9651E95470}"/>
              </a:ext>
            </a:extLst>
          </p:cNvPr>
          <p:cNvSpPr/>
          <p:nvPr/>
        </p:nvSpPr>
        <p:spPr>
          <a:xfrm>
            <a:off x="6324519" y="2499360"/>
            <a:ext cx="3342640" cy="85851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i="1" dirty="0" err="1">
                <a:solidFill>
                  <a:schemeClr val="bg1"/>
                </a:solidFill>
                <a:latin typeface="Times New Roman" panose="02020603050405020304" pitchFamily="18" charset="0"/>
                <a:cs typeface="Times New Roman" panose="02020603050405020304" pitchFamily="18" charset="0"/>
              </a:rPr>
              <a:t>Ngoại</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cảnh</a:t>
            </a:r>
            <a:endParaRPr lang="en-SG" sz="3200" b="1" i="1" dirty="0">
              <a:solidFill>
                <a:schemeClr val="bg1"/>
              </a:solidFill>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xmlns="" id="{05089B8E-54D0-4763-B043-9566A47A9F47}"/>
              </a:ext>
            </a:extLst>
          </p:cNvPr>
          <p:cNvCxnSpPr>
            <a:cxnSpLocks/>
            <a:stCxn id="17" idx="2"/>
            <a:endCxn id="19" idx="0"/>
          </p:cNvCxnSpPr>
          <p:nvPr/>
        </p:nvCxnSpPr>
        <p:spPr>
          <a:xfrm>
            <a:off x="7995839" y="3357875"/>
            <a:ext cx="11946" cy="874134"/>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32">
            <a:extLst>
              <a:ext uri="{FF2B5EF4-FFF2-40B4-BE49-F238E27FC236}">
                <a16:creationId xmlns:a16="http://schemas.microsoft.com/office/drawing/2014/main" xmlns="" id="{F46A0036-3B3A-4A5F-8D05-5BFCC9DEB339}"/>
              </a:ext>
            </a:extLst>
          </p:cNvPr>
          <p:cNvSpPr/>
          <p:nvPr/>
        </p:nvSpPr>
        <p:spPr>
          <a:xfrm>
            <a:off x="6336465" y="4232009"/>
            <a:ext cx="3342640" cy="114263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i="1" dirty="0" err="1">
                <a:solidFill>
                  <a:schemeClr val="bg1"/>
                </a:solidFill>
                <a:latin typeface="Times New Roman" panose="02020603050405020304" pitchFamily="18" charset="0"/>
                <a:cs typeface="Times New Roman" panose="02020603050405020304" pitchFamily="18" charset="0"/>
              </a:rPr>
              <a:t>Tâm</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cảnh</a:t>
            </a:r>
            <a:endParaRPr lang="en-SG" sz="3200" b="1" i="1" dirty="0">
              <a:solidFill>
                <a:schemeClr val="bg1"/>
              </a:solidFill>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xmlns="" id="{67AB714A-8824-4180-B627-A3BADF640FA3}"/>
              </a:ext>
            </a:extLst>
          </p:cNvPr>
          <p:cNvCxnSpPr>
            <a:cxnSpLocks/>
            <a:stCxn id="16" idx="2"/>
            <a:endCxn id="21" idx="0"/>
          </p:cNvCxnSpPr>
          <p:nvPr/>
        </p:nvCxnSpPr>
        <p:spPr>
          <a:xfrm>
            <a:off x="2696334" y="3357875"/>
            <a:ext cx="24540" cy="874134"/>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34">
            <a:extLst>
              <a:ext uri="{FF2B5EF4-FFF2-40B4-BE49-F238E27FC236}">
                <a16:creationId xmlns:a16="http://schemas.microsoft.com/office/drawing/2014/main" xmlns="" id="{EF89D4AE-FB36-4177-A273-326C5A3CEA7E}"/>
              </a:ext>
            </a:extLst>
          </p:cNvPr>
          <p:cNvSpPr/>
          <p:nvPr/>
        </p:nvSpPr>
        <p:spPr>
          <a:xfrm>
            <a:off x="259835" y="4232009"/>
            <a:ext cx="4922078" cy="114263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i="1" dirty="0" err="1">
                <a:solidFill>
                  <a:schemeClr val="bg1"/>
                </a:solidFill>
                <a:latin typeface="Times New Roman" panose="02020603050405020304" pitchFamily="18" charset="0"/>
                <a:cs typeface="Times New Roman" panose="02020603050405020304" pitchFamily="18" charset="0"/>
              </a:rPr>
              <a:t>Suy</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ngẫm</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về</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đời</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người</a:t>
            </a:r>
            <a:r>
              <a:rPr lang="en-SG" sz="3200" b="1" i="1" dirty="0">
                <a:solidFill>
                  <a:schemeClr val="bg1"/>
                </a:solidFill>
                <a:latin typeface="Times New Roman" panose="02020603050405020304" pitchFamily="18" charset="0"/>
                <a:cs typeface="Times New Roman" panose="02020603050405020304" pitchFamily="18" charset="0"/>
              </a:rPr>
              <a:t> sang </a:t>
            </a:r>
            <a:r>
              <a:rPr lang="en-SG" sz="3200" b="1" i="1" dirty="0" err="1">
                <a:solidFill>
                  <a:schemeClr val="bg1"/>
                </a:solidFill>
                <a:latin typeface="Times New Roman" panose="02020603050405020304" pitchFamily="18" charset="0"/>
                <a:cs typeface="Times New Roman" panose="02020603050405020304" pitchFamily="18" charset="0"/>
              </a:rPr>
              <a:t>thu</a:t>
            </a:r>
            <a:endParaRPr lang="en-SG" sz="3200" b="1" i="1" dirty="0">
              <a:solidFill>
                <a:schemeClr val="bg1"/>
              </a:solidFill>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xmlns="" id="{865EF367-FCEF-4435-A1F4-7D84D043A9E7}"/>
              </a:ext>
            </a:extLst>
          </p:cNvPr>
          <p:cNvCxnSpPr>
            <a:cxnSpLocks/>
            <a:stCxn id="21" idx="3"/>
            <a:endCxn id="19" idx="1"/>
          </p:cNvCxnSpPr>
          <p:nvPr/>
        </p:nvCxnSpPr>
        <p:spPr>
          <a:xfrm>
            <a:off x="5181913" y="4803325"/>
            <a:ext cx="1154552" cy="0"/>
          </a:xfrm>
          <a:prstGeom prst="straightConnector1">
            <a:avLst/>
          </a:prstGeom>
          <a:ln w="381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CC8EF06E-7D77-4E37-8F5B-983EB3460AB0}"/>
              </a:ext>
            </a:extLst>
          </p:cNvPr>
          <p:cNvCxnSpPr>
            <a:cxnSpLocks/>
            <a:stCxn id="16" idx="3"/>
            <a:endCxn id="17" idx="1"/>
          </p:cNvCxnSpPr>
          <p:nvPr/>
        </p:nvCxnSpPr>
        <p:spPr>
          <a:xfrm>
            <a:off x="5157373" y="2928618"/>
            <a:ext cx="1167146" cy="0"/>
          </a:xfrm>
          <a:prstGeom prst="straightConnector1">
            <a:avLst/>
          </a:prstGeom>
          <a:ln w="381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文本框 8">
            <a:extLst>
              <a:ext uri="{FF2B5EF4-FFF2-40B4-BE49-F238E27FC236}">
                <a16:creationId xmlns:a16="http://schemas.microsoft.com/office/drawing/2014/main" xmlns="" id="{763D12D7-A44F-4D56-BA1C-58765741BDB7}"/>
              </a:ext>
            </a:extLst>
          </p:cNvPr>
          <p:cNvSpPr txBox="1"/>
          <p:nvPr/>
        </p:nvSpPr>
        <p:spPr>
          <a:xfrm>
            <a:off x="2323313" y="5799604"/>
            <a:ext cx="6075100" cy="646331"/>
          </a:xfrm>
          <a:prstGeom prst="rect">
            <a:avLst/>
          </a:prstGeom>
          <a:noFill/>
        </p:spPr>
        <p:txBody>
          <a:bodyPr wrap="square" rtlCol="0">
            <a:spAutoFit/>
          </a:bodyPr>
          <a:lstStyle/>
          <a:p>
            <a:pPr algn="ctr"/>
            <a:r>
              <a:rPr lang="en-SG" altLang="zh-CN" sz="3600" b="1" i="1" dirty="0">
                <a:solidFill>
                  <a:schemeClr val="bg1"/>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lang="en-SG" altLang="zh-CN" sz="3600" b="1" i="1" dirty="0" err="1">
                <a:solidFill>
                  <a:schemeClr val="bg1"/>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Lắng</a:t>
            </a:r>
            <a:r>
              <a:rPr lang="en-SG" altLang="zh-CN" sz="3600" b="1" i="1" dirty="0">
                <a:solidFill>
                  <a:schemeClr val="bg1"/>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lang="en-SG" altLang="zh-CN" sz="3600" b="1" i="1" dirty="0" err="1">
                <a:solidFill>
                  <a:schemeClr val="bg1"/>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dần</a:t>
            </a:r>
            <a:r>
              <a:rPr lang="en-SG" altLang="zh-CN" sz="3600" b="1" i="1" dirty="0">
                <a:solidFill>
                  <a:schemeClr val="bg1"/>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lang="en-SG" altLang="zh-CN" sz="3600" b="1" i="1" dirty="0" err="1">
                <a:solidFill>
                  <a:schemeClr val="bg1"/>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vào</a:t>
            </a:r>
            <a:r>
              <a:rPr lang="en-SG" altLang="zh-CN" sz="3600" b="1" i="1" dirty="0">
                <a:solidFill>
                  <a:schemeClr val="bg1"/>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lang="en-SG" altLang="zh-CN" sz="3600" b="1" i="1" dirty="0" err="1">
                <a:solidFill>
                  <a:schemeClr val="bg1"/>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suy</a:t>
            </a:r>
            <a:r>
              <a:rPr lang="en-SG" altLang="zh-CN" sz="3600" b="1" i="1" dirty="0">
                <a:solidFill>
                  <a:schemeClr val="bg1"/>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lang="en-SG" altLang="zh-CN" sz="3600" b="1" i="1" dirty="0" err="1">
                <a:solidFill>
                  <a:schemeClr val="bg1"/>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tư</a:t>
            </a:r>
            <a:endParaRPr lang="zh-CN" altLang="en-US" sz="3600" b="1" i="1" dirty="0">
              <a:solidFill>
                <a:schemeClr val="bg1"/>
              </a:solidFill>
              <a:latin typeface="Times New Roman" panose="02020603050405020304" pitchFamily="18" charset="0"/>
              <a:ea typeface="华文中宋" pitchFamily="2" charset="-122"/>
              <a:cs typeface="Times New Roman" panose="02020603050405020304" pitchFamily="18" charset="0"/>
            </a:endParaRPr>
          </a:p>
        </p:txBody>
      </p:sp>
      <p:cxnSp>
        <p:nvCxnSpPr>
          <p:cNvPr id="26" name="Straight Connector 25"/>
          <p:cNvCxnSpPr/>
          <p:nvPr/>
        </p:nvCxnSpPr>
        <p:spPr>
          <a:xfrm>
            <a:off x="3269447" y="1487606"/>
            <a:ext cx="4200498"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99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par>
                                <p:cTn id="45" presetID="16" presetClass="entr" presetSubtype="21"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7" grpId="0" animBg="1"/>
      <p:bldP spid="19" grpId="0" animBg="1"/>
      <p:bldP spid="21" grpId="0" animBg="1"/>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4376</Words>
  <Application>Microsoft Office PowerPoint</Application>
  <PresentationFormat>Widescreen</PresentationFormat>
  <Paragraphs>342</Paragraphs>
  <Slides>38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微软雅黑</vt:lpstr>
      <vt:lpstr>宋体</vt:lpstr>
      <vt:lpstr>.VnTime</vt:lpstr>
      <vt:lpstr>Arial</vt:lpstr>
      <vt:lpstr>Calibri</vt:lpstr>
      <vt:lpstr>Calibri Light</vt:lpstr>
      <vt:lpstr>Chiller</vt:lpstr>
      <vt:lpstr>Noto Sans S Chinese Light</vt:lpstr>
      <vt:lpstr>Open Sans</vt:lpstr>
      <vt:lpstr>华文细黑</vt:lpstr>
      <vt:lpstr>华文中宋</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18</cp:revision>
  <dcterms:created xsi:type="dcterms:W3CDTF">2021-08-09T04:25:46Z</dcterms:created>
  <dcterms:modified xsi:type="dcterms:W3CDTF">2021-08-09T10:11:57Z</dcterms:modified>
</cp:coreProperties>
</file>