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sldIdLst>
    <p:sldId id="298" r:id="rId5"/>
    <p:sldId id="315" r:id="rId6"/>
    <p:sldId id="264" r:id="rId7"/>
    <p:sldId id="256" r:id="rId8"/>
    <p:sldId id="261" r:id="rId9"/>
    <p:sldId id="262" r:id="rId10"/>
    <p:sldId id="311" r:id="rId11"/>
    <p:sldId id="313" r:id="rId12"/>
    <p:sldId id="312" r:id="rId13"/>
    <p:sldId id="300" r:id="rId14"/>
    <p:sldId id="301" r:id="rId15"/>
    <p:sldId id="302" r:id="rId16"/>
    <p:sldId id="271" r:id="rId17"/>
    <p:sldId id="305" r:id="rId18"/>
    <p:sldId id="279" r:id="rId19"/>
    <p:sldId id="26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E79"/>
    <a:srgbClr val="FFFFCC"/>
    <a:srgbClr val="6699FF"/>
    <a:srgbClr val="FAED3B"/>
    <a:srgbClr val="15142A"/>
    <a:srgbClr val="3CDFE6"/>
    <a:srgbClr val="99CCFF"/>
    <a:srgbClr val="70AD47"/>
    <a:srgbClr val="A7FDFF"/>
    <a:srgbClr val="0C0D0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980" autoAdjust="0"/>
    <p:restoredTop sz="94222" autoAdjust="0"/>
  </p:normalViewPr>
  <p:slideViewPr>
    <p:cSldViewPr snapToGrid="0">
      <p:cViewPr varScale="1">
        <p:scale>
          <a:sx n="84" d="100"/>
          <a:sy n="84" d="100"/>
        </p:scale>
        <p:origin x="96" y="136"/>
      </p:cViewPr>
      <p:guideLst>
        <p:guide orient="horz" pos="2160"/>
        <p:guide pos="3840"/>
      </p:guideLst>
    </p:cSldViewPr>
  </p:slideViewPr>
  <p:notesTextViewPr>
    <p:cViewPr>
      <p:scale>
        <a:sx n="1" d="1"/>
        <a:sy n="1" d="1"/>
      </p:scale>
      <p:origin x="0" y="-14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9B0E6-B9BF-4E2D-AE08-8C7EBB196A2E}" type="datetimeFigureOut">
              <a:rPr lang="en-US" smtClean="0"/>
              <a:t>8/21/2021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3816F-A1CF-4485-B308-1B9F14B36EAD}" type="slidenum">
              <a:rPr lang="en-US" smtClean="0"/>
              <a:t>‹#›</a:t>
            </a:fld>
            <a:endParaRPr lang="en-US"/>
          </a:p>
        </p:txBody>
      </p:sp>
    </p:spTree>
    <p:extLst>
      <p:ext uri="{BB962C8B-B14F-4D97-AF65-F5344CB8AC3E}">
        <p14:creationId xmlns:p14="http://schemas.microsoft.com/office/powerpoint/2010/main" val="1726839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Để xem bài giảng, vui lòng ấn biểu tượng [PLAY].</a:t>
            </a:r>
            <a:endParaRPr lang="en-US" sz="18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Để chuyển slide, vui lòng ấn nút [TẾP THEO].</a:t>
            </a:r>
            <a:endParaRPr lang="en-US" sz="18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Để tải file nguồn bài giảng,</a:t>
            </a:r>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file trình chiếu powerPoint</a:t>
            </a: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quý thầy cô chọn vào mục [Tài nguyên</a:t>
            </a:r>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Tệp/Tải xuống</a:t>
            </a: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853816F-A1CF-4485-B308-1B9F14B36EAD}" type="slidenum">
              <a:rPr lang="en-US" smtClean="0"/>
              <a:t>1</a:t>
            </a:fld>
            <a:endParaRPr lang="en-US"/>
          </a:p>
        </p:txBody>
      </p:sp>
    </p:spTree>
    <p:extLst>
      <p:ext uri="{BB962C8B-B14F-4D97-AF65-F5344CB8AC3E}">
        <p14:creationId xmlns:p14="http://schemas.microsoft.com/office/powerpoint/2010/main" val="38958494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12</a:t>
            </a:fld>
            <a:endParaRPr lang="en-US"/>
          </a:p>
        </p:txBody>
      </p:sp>
    </p:spTree>
    <p:extLst>
      <p:ext uri="{BB962C8B-B14F-4D97-AF65-F5344CB8AC3E}">
        <p14:creationId xmlns:p14="http://schemas.microsoft.com/office/powerpoint/2010/main" val="762976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13</a:t>
            </a:fld>
            <a:endParaRPr lang="en-US"/>
          </a:p>
        </p:txBody>
      </p:sp>
    </p:spTree>
    <p:extLst>
      <p:ext uri="{BB962C8B-B14F-4D97-AF65-F5344CB8AC3E}">
        <p14:creationId xmlns:p14="http://schemas.microsoft.com/office/powerpoint/2010/main" val="2453563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14</a:t>
            </a:fld>
            <a:endParaRPr lang="en-US"/>
          </a:p>
        </p:txBody>
      </p:sp>
    </p:spTree>
    <p:extLst>
      <p:ext uri="{BB962C8B-B14F-4D97-AF65-F5344CB8AC3E}">
        <p14:creationId xmlns:p14="http://schemas.microsoft.com/office/powerpoint/2010/main" val="23473825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15</a:t>
            </a:fld>
            <a:endParaRPr lang="en-US"/>
          </a:p>
        </p:txBody>
      </p:sp>
    </p:spTree>
    <p:extLst>
      <p:ext uri="{BB962C8B-B14F-4D97-AF65-F5344CB8AC3E}">
        <p14:creationId xmlns:p14="http://schemas.microsoft.com/office/powerpoint/2010/main" val="29340249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Để xem bài giảng, vui lòng ấn biểu tượng [PLAY].</a:t>
            </a:r>
            <a:endParaRPr lang="en-US" sz="18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Để chuyển slide, vui lòng ấn nút [TẾP THEO].</a:t>
            </a:r>
            <a:endParaRPr lang="en-US" sz="18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Để tải file nguồn bài giảng,</a:t>
            </a:r>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file trình chiếu powerPoint</a:t>
            </a: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quý thầy cô chọn vào mục [Tài nguyên</a:t>
            </a:r>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Tệp/Tải xuống</a:t>
            </a: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853816F-A1CF-4485-B308-1B9F14B36EAD}" type="slidenum">
              <a:rPr lang="en-US" smtClean="0"/>
              <a:t>16</a:t>
            </a:fld>
            <a:endParaRPr lang="en-US"/>
          </a:p>
        </p:txBody>
      </p:sp>
    </p:spTree>
    <p:extLst>
      <p:ext uri="{BB962C8B-B14F-4D97-AF65-F5344CB8AC3E}">
        <p14:creationId xmlns:p14="http://schemas.microsoft.com/office/powerpoint/2010/main" val="1559640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Để xem bài giảng, vui lòng ấn biểu tượng [PLAY].</a:t>
            </a:r>
            <a:endParaRPr lang="en-US" sz="18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Để chuyển slide, vui lòng ấn nút [TẾP THEO].</a:t>
            </a:r>
            <a:endParaRPr lang="en-US" sz="18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Để tải file nguồn bài giảng,</a:t>
            </a:r>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file trình chiếu powerPoint</a:t>
            </a: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quý thầy cô chọn vào mục [Tài nguyên</a:t>
            </a:r>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Tệp/Tải xuống</a:t>
            </a: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2</a:t>
            </a:fld>
            <a:endParaRPr lang="en-US"/>
          </a:p>
        </p:txBody>
      </p:sp>
    </p:spTree>
    <p:extLst>
      <p:ext uri="{BB962C8B-B14F-4D97-AF65-F5344CB8AC3E}">
        <p14:creationId xmlns:p14="http://schemas.microsoft.com/office/powerpoint/2010/main" val="3649362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Để xem bài giảng, vui lòng ấn biểu tượng [PLAY].</a:t>
            </a:r>
            <a:endParaRPr lang="en-US" sz="18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Để chuyển slide, vui lòng ấn nút [TẾP THEO].</a:t>
            </a:r>
            <a:endParaRPr lang="en-US" sz="180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Để tải file nguồn bài giảng,</a:t>
            </a:r>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file trình chiếu powerPoint</a:t>
            </a: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quý thầy cô chọn vào mục [Tài nguyên</a:t>
            </a:r>
            <a:r>
              <a:rPr lang="en-US"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Tệp/Tải xuống</a:t>
            </a:r>
            <a:r>
              <a:rPr lang="vi-VN" sz="1800"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853816F-A1CF-4485-B308-1B9F14B36EAD}" type="slidenum">
              <a:rPr lang="en-US" smtClean="0"/>
              <a:t>4</a:t>
            </a:fld>
            <a:endParaRPr lang="en-US"/>
          </a:p>
        </p:txBody>
      </p:sp>
    </p:spTree>
    <p:extLst>
      <p:ext uri="{BB962C8B-B14F-4D97-AF65-F5344CB8AC3E}">
        <p14:creationId xmlns:p14="http://schemas.microsoft.com/office/powerpoint/2010/main" val="73901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E46C8A-90CA-4D6C-B846-B71F6733D476}" type="slidenum">
              <a:rPr lang="zh-CN" altLang="en-US" smtClean="0"/>
              <a:t>5</a:t>
            </a:fld>
            <a:endParaRPr lang="zh-CN" altLang="en-US"/>
          </a:p>
        </p:txBody>
      </p:sp>
    </p:spTree>
    <p:extLst>
      <p:ext uri="{BB962C8B-B14F-4D97-AF65-F5344CB8AC3E}">
        <p14:creationId xmlns:p14="http://schemas.microsoft.com/office/powerpoint/2010/main" val="3797727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E46C8A-90CA-4D6C-B846-B71F6733D476}" type="slidenum">
              <a:rPr lang="zh-CN" altLang="en-US" smtClean="0"/>
              <a:t>6</a:t>
            </a:fld>
            <a:endParaRPr lang="zh-CN" altLang="en-US"/>
          </a:p>
        </p:txBody>
      </p:sp>
    </p:spTree>
    <p:extLst>
      <p:ext uri="{BB962C8B-B14F-4D97-AF65-F5344CB8AC3E}">
        <p14:creationId xmlns:p14="http://schemas.microsoft.com/office/powerpoint/2010/main" val="1100699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E46C8A-90CA-4D6C-B846-B71F6733D476}" type="slidenum">
              <a:rPr lang="zh-CN" altLang="en-US" smtClean="0"/>
              <a:t>7</a:t>
            </a:fld>
            <a:endParaRPr lang="zh-CN" altLang="en-US"/>
          </a:p>
        </p:txBody>
      </p:sp>
    </p:spTree>
    <p:extLst>
      <p:ext uri="{BB962C8B-B14F-4D97-AF65-F5344CB8AC3E}">
        <p14:creationId xmlns:p14="http://schemas.microsoft.com/office/powerpoint/2010/main" val="2535530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E46C8A-90CA-4D6C-B846-B71F6733D476}" type="slidenum">
              <a:rPr lang="zh-CN" altLang="en-US" smtClean="0"/>
              <a:t>8</a:t>
            </a:fld>
            <a:endParaRPr lang="zh-CN" altLang="en-US"/>
          </a:p>
        </p:txBody>
      </p:sp>
    </p:spTree>
    <p:extLst>
      <p:ext uri="{BB962C8B-B14F-4D97-AF65-F5344CB8AC3E}">
        <p14:creationId xmlns:p14="http://schemas.microsoft.com/office/powerpoint/2010/main" val="1627584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10</a:t>
            </a:fld>
            <a:endParaRPr lang="en-US"/>
          </a:p>
        </p:txBody>
      </p:sp>
    </p:spTree>
    <p:extLst>
      <p:ext uri="{BB962C8B-B14F-4D97-AF65-F5344CB8AC3E}">
        <p14:creationId xmlns:p14="http://schemas.microsoft.com/office/powerpoint/2010/main" val="2604400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11</a:t>
            </a:fld>
            <a:endParaRPr lang="en-US"/>
          </a:p>
        </p:txBody>
      </p:sp>
    </p:spTree>
    <p:extLst>
      <p:ext uri="{BB962C8B-B14F-4D97-AF65-F5344CB8AC3E}">
        <p14:creationId xmlns:p14="http://schemas.microsoft.com/office/powerpoint/2010/main" val="1388373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C5E7-B1A1-4648-89D2-17B0F1E7F5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140298-3E00-4E73-B947-697E69282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BB99EB-0E86-4FEA-A9C4-501D4E755A2B}"/>
              </a:ext>
            </a:extLst>
          </p:cNvPr>
          <p:cNvSpPr>
            <a:spLocks noGrp="1"/>
          </p:cNvSpPr>
          <p:nvPr>
            <p:ph type="dt" sz="half" idx="10"/>
          </p:nvPr>
        </p:nvSpPr>
        <p:spPr/>
        <p:txBody>
          <a:bodyPr/>
          <a:lstStyle/>
          <a:p>
            <a:fld id="{3133F5E9-5DAC-4C4A-9DF5-C2B87276BCC8}" type="datetimeFigureOut">
              <a:rPr lang="en-US" smtClean="0"/>
              <a:t>8/21/2021</a:t>
            </a:fld>
            <a:endParaRPr lang="en-US" dirty="0"/>
          </a:p>
        </p:txBody>
      </p:sp>
      <p:sp>
        <p:nvSpPr>
          <p:cNvPr id="5" name="Footer Placeholder 4">
            <a:extLst>
              <a:ext uri="{FF2B5EF4-FFF2-40B4-BE49-F238E27FC236}">
                <a16:creationId xmlns:a16="http://schemas.microsoft.com/office/drawing/2014/main" id="{6731F536-58DF-4935-AE3B-7A08C03124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995127-BE30-42B7-9BE5-B83CC6A2E685}"/>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009751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AE108-9C7F-4CDC-AD71-B576580A1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103746-779A-435F-995A-5BF82C86C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84E866-B322-455F-AC32-8C164B8CD9C7}"/>
              </a:ext>
            </a:extLst>
          </p:cNvPr>
          <p:cNvSpPr>
            <a:spLocks noGrp="1"/>
          </p:cNvSpPr>
          <p:nvPr>
            <p:ph type="dt" sz="half" idx="10"/>
          </p:nvPr>
        </p:nvSpPr>
        <p:spPr/>
        <p:txBody>
          <a:bodyPr/>
          <a:lstStyle/>
          <a:p>
            <a:fld id="{3133F5E9-5DAC-4C4A-9DF5-C2B87276BCC8}" type="datetimeFigureOut">
              <a:rPr lang="en-US" smtClean="0"/>
              <a:t>8/21/2021</a:t>
            </a:fld>
            <a:endParaRPr lang="en-US" dirty="0"/>
          </a:p>
        </p:txBody>
      </p:sp>
      <p:sp>
        <p:nvSpPr>
          <p:cNvPr id="5" name="Footer Placeholder 4">
            <a:extLst>
              <a:ext uri="{FF2B5EF4-FFF2-40B4-BE49-F238E27FC236}">
                <a16:creationId xmlns:a16="http://schemas.microsoft.com/office/drawing/2014/main" id="{AC0D61E0-F80F-48E7-A817-F1CECBEE9A3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BF34AFC-4299-43F1-A312-79EF0102CEFF}"/>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552746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E1D3E-E4B6-4EAA-BFB4-25A0557A6C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7E0856-45A8-4EAD-A9D6-8A993968A1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0EEBE1-2BAF-4C94-8403-6E8454F9BC46}"/>
              </a:ext>
            </a:extLst>
          </p:cNvPr>
          <p:cNvSpPr>
            <a:spLocks noGrp="1"/>
          </p:cNvSpPr>
          <p:nvPr>
            <p:ph type="dt" sz="half" idx="10"/>
          </p:nvPr>
        </p:nvSpPr>
        <p:spPr/>
        <p:txBody>
          <a:bodyPr/>
          <a:lstStyle/>
          <a:p>
            <a:fld id="{3133F5E9-5DAC-4C4A-9DF5-C2B87276BCC8}" type="datetimeFigureOut">
              <a:rPr lang="en-US" smtClean="0"/>
              <a:t>8/21/2021</a:t>
            </a:fld>
            <a:endParaRPr lang="en-US" dirty="0"/>
          </a:p>
        </p:txBody>
      </p:sp>
      <p:sp>
        <p:nvSpPr>
          <p:cNvPr id="5" name="Footer Placeholder 4">
            <a:extLst>
              <a:ext uri="{FF2B5EF4-FFF2-40B4-BE49-F238E27FC236}">
                <a16:creationId xmlns:a16="http://schemas.microsoft.com/office/drawing/2014/main" id="{F3358F46-E931-4D79-94A5-037AFD0733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5130D95-EF5F-4A0A-93BD-73AEE2C2FF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601256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ABEC0-6253-4360-B586-B9D20933D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46E20B-8661-4C60-84FB-4892E8B486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32BE45-79E4-479B-BD2F-46CCB0BEE6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89105E-DF25-4F38-BDE2-9B00C2C44FC6}"/>
              </a:ext>
            </a:extLst>
          </p:cNvPr>
          <p:cNvSpPr>
            <a:spLocks noGrp="1"/>
          </p:cNvSpPr>
          <p:nvPr>
            <p:ph type="dt" sz="half" idx="10"/>
          </p:nvPr>
        </p:nvSpPr>
        <p:spPr/>
        <p:txBody>
          <a:bodyPr/>
          <a:lstStyle/>
          <a:p>
            <a:fld id="{3133F5E9-5DAC-4C4A-9DF5-C2B87276BCC8}" type="datetimeFigureOut">
              <a:rPr lang="en-US" smtClean="0"/>
              <a:t>8/21/2021</a:t>
            </a:fld>
            <a:endParaRPr lang="en-US" dirty="0"/>
          </a:p>
        </p:txBody>
      </p:sp>
      <p:sp>
        <p:nvSpPr>
          <p:cNvPr id="6" name="Footer Placeholder 5">
            <a:extLst>
              <a:ext uri="{FF2B5EF4-FFF2-40B4-BE49-F238E27FC236}">
                <a16:creationId xmlns:a16="http://schemas.microsoft.com/office/drawing/2014/main" id="{B1D9C4A8-7467-4BAD-98A2-0B63CAC19B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C5C5C0-08E4-4F7B-9E80-8925539D22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2438407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FF641-A5CC-4263-A394-2112D623A8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4D6865-C632-473C-AEC8-8D3F71562B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FDBD19-4D33-4F6A-9938-6A04B3888E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697E46-CE4D-480E-A997-2B53B2DF55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8B7E36-823F-4FD4-B826-E450A12480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BB3B14-C886-4F84-9FD5-11C8320E1FED}"/>
              </a:ext>
            </a:extLst>
          </p:cNvPr>
          <p:cNvSpPr>
            <a:spLocks noGrp="1"/>
          </p:cNvSpPr>
          <p:nvPr>
            <p:ph type="dt" sz="half" idx="10"/>
          </p:nvPr>
        </p:nvSpPr>
        <p:spPr/>
        <p:txBody>
          <a:bodyPr/>
          <a:lstStyle/>
          <a:p>
            <a:fld id="{3133F5E9-5DAC-4C4A-9DF5-C2B87276BCC8}" type="datetimeFigureOut">
              <a:rPr lang="en-US" smtClean="0"/>
              <a:t>8/21/2021</a:t>
            </a:fld>
            <a:endParaRPr lang="en-US" dirty="0"/>
          </a:p>
        </p:txBody>
      </p:sp>
      <p:sp>
        <p:nvSpPr>
          <p:cNvPr id="8" name="Footer Placeholder 7">
            <a:extLst>
              <a:ext uri="{FF2B5EF4-FFF2-40B4-BE49-F238E27FC236}">
                <a16:creationId xmlns:a16="http://schemas.microsoft.com/office/drawing/2014/main" id="{DF9AF591-4BBF-4BF2-9EF7-F8B114DFA16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52B1A04-B244-4AE3-8997-9B075B10597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11044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408F1-BB29-4C6F-91C9-653A730BE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54FEF9-8D09-4091-BE99-B6264EBD34B3}"/>
              </a:ext>
            </a:extLst>
          </p:cNvPr>
          <p:cNvSpPr>
            <a:spLocks noGrp="1"/>
          </p:cNvSpPr>
          <p:nvPr>
            <p:ph type="dt" sz="half" idx="10"/>
          </p:nvPr>
        </p:nvSpPr>
        <p:spPr/>
        <p:txBody>
          <a:bodyPr/>
          <a:lstStyle/>
          <a:p>
            <a:fld id="{3133F5E9-5DAC-4C4A-9DF5-C2B87276BCC8}" type="datetimeFigureOut">
              <a:rPr lang="en-US" smtClean="0"/>
              <a:t>8/21/2021</a:t>
            </a:fld>
            <a:endParaRPr lang="en-US" dirty="0"/>
          </a:p>
        </p:txBody>
      </p:sp>
      <p:sp>
        <p:nvSpPr>
          <p:cNvPr id="4" name="Footer Placeholder 3">
            <a:extLst>
              <a:ext uri="{FF2B5EF4-FFF2-40B4-BE49-F238E27FC236}">
                <a16:creationId xmlns:a16="http://schemas.microsoft.com/office/drawing/2014/main" id="{0B5F49AA-83D5-4063-9CDE-AA7763048B6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2A2B27C-3C99-4208-B425-775413C5365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61403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2A62B2-A6D1-4A6F-8B20-80606F478544}"/>
              </a:ext>
            </a:extLst>
          </p:cNvPr>
          <p:cNvSpPr>
            <a:spLocks noGrp="1"/>
          </p:cNvSpPr>
          <p:nvPr>
            <p:ph type="dt" sz="half" idx="10"/>
          </p:nvPr>
        </p:nvSpPr>
        <p:spPr/>
        <p:txBody>
          <a:bodyPr/>
          <a:lstStyle/>
          <a:p>
            <a:fld id="{3133F5E9-5DAC-4C4A-9DF5-C2B87276BCC8}" type="datetimeFigureOut">
              <a:rPr lang="en-US" smtClean="0"/>
              <a:t>8/21/2021</a:t>
            </a:fld>
            <a:endParaRPr lang="en-US" dirty="0"/>
          </a:p>
        </p:txBody>
      </p:sp>
      <p:sp>
        <p:nvSpPr>
          <p:cNvPr id="3" name="Footer Placeholder 2">
            <a:extLst>
              <a:ext uri="{FF2B5EF4-FFF2-40B4-BE49-F238E27FC236}">
                <a16:creationId xmlns:a16="http://schemas.microsoft.com/office/drawing/2014/main" id="{C02E4958-7A46-4331-B2D8-2C31D8FCBD7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5C8548B-339B-46B2-BF01-1EE3DDC72AA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914661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F408F-8083-4F07-9628-074C7AFE4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0477E0-A333-439D-A531-30B39A8134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D59501-D187-414C-AACE-F83872003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35F890-BB8A-49E1-880A-924FD6FE4026}"/>
              </a:ext>
            </a:extLst>
          </p:cNvPr>
          <p:cNvSpPr>
            <a:spLocks noGrp="1"/>
          </p:cNvSpPr>
          <p:nvPr>
            <p:ph type="dt" sz="half" idx="10"/>
          </p:nvPr>
        </p:nvSpPr>
        <p:spPr/>
        <p:txBody>
          <a:bodyPr/>
          <a:lstStyle/>
          <a:p>
            <a:fld id="{3133F5E9-5DAC-4C4A-9DF5-C2B87276BCC8}" type="datetimeFigureOut">
              <a:rPr lang="en-US" smtClean="0"/>
              <a:t>8/21/2021</a:t>
            </a:fld>
            <a:endParaRPr lang="en-US" dirty="0"/>
          </a:p>
        </p:txBody>
      </p:sp>
      <p:sp>
        <p:nvSpPr>
          <p:cNvPr id="6" name="Footer Placeholder 5">
            <a:extLst>
              <a:ext uri="{FF2B5EF4-FFF2-40B4-BE49-F238E27FC236}">
                <a16:creationId xmlns:a16="http://schemas.microsoft.com/office/drawing/2014/main" id="{51CA38FE-429A-41E7-942D-ECCE639D3CA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401D9BC-0038-4041-AE2C-657BF99D41E9}"/>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287561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56CFD-7F35-482C-A50F-B3D43ACB0A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D7F3EF-0FE9-46C4-A116-5DA6E26B0D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10B4041-0F17-42D8-AF16-AB099A39F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AF67FF-F8F1-4B22-A471-9317ED3A25F0}"/>
              </a:ext>
            </a:extLst>
          </p:cNvPr>
          <p:cNvSpPr>
            <a:spLocks noGrp="1"/>
          </p:cNvSpPr>
          <p:nvPr>
            <p:ph type="dt" sz="half" idx="10"/>
          </p:nvPr>
        </p:nvSpPr>
        <p:spPr/>
        <p:txBody>
          <a:bodyPr/>
          <a:lstStyle/>
          <a:p>
            <a:fld id="{3133F5E9-5DAC-4C4A-9DF5-C2B87276BCC8}" type="datetimeFigureOut">
              <a:rPr lang="en-US" smtClean="0"/>
              <a:t>8/21/2021</a:t>
            </a:fld>
            <a:endParaRPr lang="en-US" dirty="0"/>
          </a:p>
        </p:txBody>
      </p:sp>
      <p:sp>
        <p:nvSpPr>
          <p:cNvPr id="6" name="Footer Placeholder 5">
            <a:extLst>
              <a:ext uri="{FF2B5EF4-FFF2-40B4-BE49-F238E27FC236}">
                <a16:creationId xmlns:a16="http://schemas.microsoft.com/office/drawing/2014/main" id="{A73D6993-98F8-4234-B24A-02D4DB41CE9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2A34037-0E7D-4379-ACA0-98611B2F76E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939197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45B175-C851-453B-B2A0-9A5CFCADC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28AA27-3F13-4BFD-B949-21CF3191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3F5E9-5DAC-4C4A-9DF5-C2B87276BCC8}" type="datetimeFigureOut">
              <a:rPr lang="en-US" smtClean="0"/>
              <a:t>8/21/2021</a:t>
            </a:fld>
            <a:endParaRPr lang="en-US" dirty="0"/>
          </a:p>
        </p:txBody>
      </p:sp>
      <p:sp>
        <p:nvSpPr>
          <p:cNvPr id="5" name="Footer Placeholder 4">
            <a:extLst>
              <a:ext uri="{FF2B5EF4-FFF2-40B4-BE49-F238E27FC236}">
                <a16:creationId xmlns:a16="http://schemas.microsoft.com/office/drawing/2014/main" id="{EEEE99A2-0FED-42D4-9FBD-08CC1C3F8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F2468D4-5440-4CE2-BAB3-61D83F628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C5C30-0B3A-4B13-ADDD-7C63C8AA921B}" type="slidenum">
              <a:rPr lang="en-US" smtClean="0"/>
              <a:t>‹#›</a:t>
            </a:fld>
            <a:endParaRPr lang="en-US" dirty="0"/>
          </a:p>
        </p:txBody>
      </p:sp>
      <p:pic>
        <p:nvPicPr>
          <p:cNvPr id="7" name="Picture 6" descr="Logo, company name&#10;&#10;Description automatically generated">
            <a:extLst>
              <a:ext uri="{FF2B5EF4-FFF2-40B4-BE49-F238E27FC236}">
                <a16:creationId xmlns:a16="http://schemas.microsoft.com/office/drawing/2014/main" id="{C617D0E3-7879-4E51-9843-14E11D752E40}"/>
              </a:ext>
            </a:extLst>
          </p:cNvPr>
          <p:cNvPicPr>
            <a:picLocks noChangeAspect="1"/>
          </p:cNvPicPr>
          <p:nvPr userDrawn="1"/>
        </p:nvPicPr>
        <p:blipFill>
          <a:blip r:embed="rId11"/>
          <a:stretch>
            <a:fillRect/>
          </a:stretch>
        </p:blipFill>
        <p:spPr>
          <a:xfrm>
            <a:off x="9411307" y="5438588"/>
            <a:ext cx="2086303" cy="1656138"/>
          </a:xfrm>
          <a:prstGeom prst="rect">
            <a:avLst/>
          </a:prstGeom>
        </p:spPr>
      </p:pic>
    </p:spTree>
    <p:extLst>
      <p:ext uri="{BB962C8B-B14F-4D97-AF65-F5344CB8AC3E}">
        <p14:creationId xmlns:p14="http://schemas.microsoft.com/office/powerpoint/2010/main" val="4122039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3.sv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3.sv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3.sv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slideLayout" Target="../slideLayouts/slideLayout1.xml"/><Relationship Id="rId7" Type="http://schemas.openxmlformats.org/officeDocument/2006/relationships/slide" Target="slide5.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0.jpeg"/><Relationship Id="rId5" Type="http://schemas.microsoft.com/office/2007/relationships/hdphoto" Target="../media/hdphoto1.wdp"/><Relationship Id="rId10"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slide" Target="slide3.xml"/></Relationships>
</file>

<file path=ppt/slides/_rels/slide4.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image" Target="../media/image13.jpeg"/><Relationship Id="rId7" Type="http://schemas.openxmlformats.org/officeDocument/2006/relationships/image" Target="../media/image17.jpeg"/><Relationship Id="rId12" Type="http://schemas.openxmlformats.org/officeDocument/2006/relationships/slide" Target="slide9.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6.jpeg"/><Relationship Id="rId11" Type="http://schemas.openxmlformats.org/officeDocument/2006/relationships/slide" Target="slide8.xml"/><Relationship Id="rId5" Type="http://schemas.openxmlformats.org/officeDocument/2006/relationships/image" Target="../media/image15.jpeg"/><Relationship Id="rId10" Type="http://schemas.openxmlformats.org/officeDocument/2006/relationships/slide" Target="slide6.xml"/><Relationship Id="rId4" Type="http://schemas.openxmlformats.org/officeDocument/2006/relationships/image" Target="../media/image14.jpeg"/><Relationship Id="rId9" Type="http://schemas.openxmlformats.org/officeDocument/2006/relationships/slide" Target="slide7.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slide" Target="slide4.xml"/><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slide" Target="slide4.xml"/><Relationship Id="rId5" Type="http://schemas.openxmlformats.org/officeDocument/2006/relationships/image" Target="../media/image22.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8.png"/><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21.png"/><Relationship Id="rId4" Type="http://schemas.openxmlformats.org/officeDocument/2006/relationships/slide" Target="slide4.xml"/><Relationship Id="rId9" Type="http://schemas.openxmlformats.org/officeDocument/2006/relationships/image" Target="../media/image25.png"/></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8.png"/><Relationship Id="rId7"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21.png"/><Relationship Id="rId4" Type="http://schemas.openxmlformats.org/officeDocument/2006/relationships/slide" Target="slide4.xml"/><Relationship Id="rId9" Type="http://schemas.openxmlformats.org/officeDocument/2006/relationships/image" Target="../media/image27.png"/></Relationships>
</file>

<file path=ppt/slides/_rels/slide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2">
            <a:extLst>
              <a:ext uri="{FF2B5EF4-FFF2-40B4-BE49-F238E27FC236}">
                <a16:creationId xmlns:a16="http://schemas.microsoft.com/office/drawing/2014/main" id="{F4B5F415-7490-4054-85B4-10F7AE6D3385}"/>
              </a:ext>
            </a:extLst>
          </p:cNvPr>
          <p:cNvSpPr>
            <a:spLocks noGrp="1"/>
          </p:cNvSpPr>
          <p:nvPr>
            <p:ph type="ctrTitle"/>
          </p:nvPr>
        </p:nvSpPr>
        <p:spPr>
          <a:xfrm>
            <a:off x="373463" y="2703953"/>
            <a:ext cx="11952372" cy="1417123"/>
          </a:xfrm>
        </p:spPr>
        <p:txBody>
          <a:bodyPr>
            <a:noAutofit/>
          </a:bodyPr>
          <a:lstStyle/>
          <a:p>
            <a:pPr algn="ctr">
              <a:lnSpc>
                <a:spcPct val="150000"/>
              </a:lnSpc>
              <a:tabLst>
                <a:tab pos="4267200" algn="l"/>
              </a:tabLst>
            </a:pPr>
            <a:br>
              <a:rPr lang="en-US" sz="3600" b="1">
                <a:solidFill>
                  <a:srgbClr val="FFFF00"/>
                </a:solidFill>
                <a:latin typeface="Arial" panose="020B0604020202020204" pitchFamily="34" charset="0"/>
                <a:cs typeface="Arial" panose="020B0604020202020204" pitchFamily="34" charset="0"/>
              </a:rPr>
            </a:br>
            <a:r>
              <a:rPr lang="nl-NL" sz="3600" b="1">
                <a:solidFill>
                  <a:srgbClr val="FFFF00"/>
                </a:solidFill>
                <a:effectLst/>
                <a:latin typeface="Arial" panose="020B0604020202020204" pitchFamily="34" charset="0"/>
                <a:ea typeface="Times New Roman" panose="02020603050405020304" pitchFamily="18" charset="0"/>
                <a:cs typeface="Arial" panose="020B0604020202020204" pitchFamily="34" charset="0"/>
              </a:rPr>
              <a:t>Chương I: SỐ TỰ NHIÊN</a:t>
            </a:r>
            <a:br>
              <a:rPr lang="en-US" sz="3600">
                <a:solidFill>
                  <a:srgbClr val="FFFF00"/>
                </a:solidFill>
                <a:effectLst/>
                <a:latin typeface="Arial" panose="020B0604020202020204" pitchFamily="34" charset="0"/>
                <a:ea typeface="Times New Roman" panose="02020603050405020304" pitchFamily="18" charset="0"/>
                <a:cs typeface="Arial" panose="020B0604020202020204" pitchFamily="34" charset="0"/>
              </a:rPr>
            </a:br>
            <a:r>
              <a:rPr lang="nl-NL" sz="3600" b="1">
                <a:solidFill>
                  <a:srgbClr val="FFFF00"/>
                </a:solidFill>
                <a:effectLst/>
                <a:latin typeface="Arial" panose="020B0604020202020204" pitchFamily="34" charset="0"/>
                <a:ea typeface="Times New Roman" panose="02020603050405020304" pitchFamily="18" charset="0"/>
                <a:cs typeface="Arial" panose="020B0604020202020204" pitchFamily="34" charset="0"/>
              </a:rPr>
              <a:t>BÀI TẬP CUỐI CHƯƠNG I</a:t>
            </a:r>
            <a:br>
              <a:rPr lang="nl-NL" sz="3600" b="1">
                <a:solidFill>
                  <a:srgbClr val="FFFF00"/>
                </a:solidFill>
                <a:effectLst/>
                <a:latin typeface="Arial" panose="020B0604020202020204" pitchFamily="34" charset="0"/>
                <a:ea typeface="Times New Roman" panose="02020603050405020304" pitchFamily="18" charset="0"/>
                <a:cs typeface="Arial" panose="020B0604020202020204" pitchFamily="34" charset="0"/>
              </a:rPr>
            </a:br>
            <a:r>
              <a:rPr lang="nl-NL" sz="3600" b="1">
                <a:solidFill>
                  <a:srgbClr val="FFFF00"/>
                </a:solidFill>
                <a:effectLst/>
                <a:latin typeface="Arial" panose="020B0604020202020204" pitchFamily="34" charset="0"/>
                <a:ea typeface="Times New Roman" panose="02020603050405020304" pitchFamily="18" charset="0"/>
                <a:cs typeface="Arial" panose="020B0604020202020204" pitchFamily="34" charset="0"/>
              </a:rPr>
              <a:t>Tiết 2</a:t>
            </a:r>
            <a:endParaRPr lang="en-US" sz="3600" b="1" dirty="0">
              <a:solidFill>
                <a:srgbClr val="FFFF00"/>
              </a:solidFill>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AA65E432-C1E6-4C36-BF8E-2DA25E65DC32}"/>
              </a:ext>
              <a:ext uri="{C183D7F6-B498-43B3-948B-1728B52AA6E4}">
                <adec:decorative xmlns:adec="http://schemas.microsoft.com/office/drawing/2017/decorative" val="1"/>
              </a:ext>
            </a:extLst>
          </p:cNvPr>
          <p:cNvCxnSpPr/>
          <p:nvPr/>
        </p:nvCxnSpPr>
        <p:spPr>
          <a:xfrm>
            <a:off x="3579677" y="4747910"/>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D05F6415-1E7C-453D-B6B7-DBF76BDA691B}"/>
              </a:ext>
            </a:extLst>
          </p:cNvPr>
          <p:cNvSpPr>
            <a:spLocks noGrp="1"/>
          </p:cNvSpPr>
          <p:nvPr>
            <p:ph type="subTitle" idx="1"/>
          </p:nvPr>
        </p:nvSpPr>
        <p:spPr>
          <a:xfrm>
            <a:off x="1465127" y="5177912"/>
            <a:ext cx="9144000" cy="1655762"/>
          </a:xfrm>
        </p:spPr>
        <p:txBody>
          <a:bodyPr>
            <a:normAutofit/>
          </a:bodyPr>
          <a:lstStyle/>
          <a:p>
            <a:r>
              <a:rPr lang="en-US" sz="2800">
                <a:solidFill>
                  <a:schemeClr val="bg1"/>
                </a:solidFill>
                <a:latin typeface="Times New Roman" panose="02020603050405020304" pitchFamily="18" charset="0"/>
                <a:ea typeface="Tahoma" panose="020B0604030504040204" pitchFamily="34" charset="0"/>
                <a:cs typeface="Times New Roman" panose="02020603050405020304" pitchFamily="18" charset="0"/>
              </a:rPr>
              <a:t>Giáo viên:……………………………</a:t>
            </a:r>
            <a:endParaRPr 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5" name="1" descr="Clipboard">
            <a:extLst>
              <a:ext uri="{FF2B5EF4-FFF2-40B4-BE49-F238E27FC236}">
                <a16:creationId xmlns:a16="http://schemas.microsoft.com/office/drawing/2014/main" id="{2A123BD8-A09C-49C0-98E8-54B55610A9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631394">
            <a:off x="-634327" y="3883012"/>
            <a:ext cx="3194131" cy="3194131"/>
          </a:xfrm>
          <a:prstGeom prst="rect">
            <a:avLst/>
          </a:prstGeom>
        </p:spPr>
      </p:pic>
      <p:pic>
        <p:nvPicPr>
          <p:cNvPr id="19"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0520790">
            <a:off x="10917677" y="783939"/>
            <a:ext cx="1488402" cy="1488402"/>
          </a:xfrm>
          <a:prstGeom prst="rect">
            <a:avLst/>
          </a:prstGeom>
        </p:spPr>
      </p:pic>
      <p:sp>
        <p:nvSpPr>
          <p:cNvPr id="12" name="Subtitle 2">
            <a:extLst>
              <a:ext uri="{FF2B5EF4-FFF2-40B4-BE49-F238E27FC236}">
                <a16:creationId xmlns:a16="http://schemas.microsoft.com/office/drawing/2014/main" id="{CF2EB805-B981-47B9-9661-CF05DB551677}"/>
              </a:ext>
            </a:extLst>
          </p:cNvPr>
          <p:cNvSpPr txBox="1">
            <a:spLocks/>
          </p:cNvSpPr>
          <p:nvPr/>
        </p:nvSpPr>
        <p:spPr>
          <a:xfrm>
            <a:off x="262360" y="160893"/>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a:solidFill>
                  <a:schemeClr val="bg1"/>
                </a:solidFill>
                <a:latin typeface="Times New Roman" panose="02020603050405020304" pitchFamily="18" charset="0"/>
                <a:ea typeface="Tahoma" panose="020B0604030504040204" pitchFamily="34" charset="0"/>
                <a:cs typeface="Times New Roman" panose="02020603050405020304" pitchFamily="18" charset="0"/>
              </a:rPr>
              <a:t>    PHÒNG GD&amp;ĐT………..</a:t>
            </a:r>
          </a:p>
          <a:p>
            <a:pPr algn="l"/>
            <a:r>
              <a:rPr lang="en-US" sz="2800">
                <a:solidFill>
                  <a:schemeClr val="bg1"/>
                </a:solidFill>
                <a:latin typeface="Times New Roman" panose="02020603050405020304" pitchFamily="18" charset="0"/>
                <a:ea typeface="Tahoma" panose="020B0604030504040204" pitchFamily="34" charset="0"/>
                <a:cs typeface="Times New Roman" panose="02020603050405020304" pitchFamily="18" charset="0"/>
              </a:rPr>
              <a:t>TRƯỜNG THCS ………….……</a:t>
            </a:r>
            <a:endParaRPr 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022843232"/>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 name="Graphic 27" descr="Clipboard">
            <a:extLst>
              <a:ext uri="{FF2B5EF4-FFF2-40B4-BE49-F238E27FC236}">
                <a16:creationId xmlns:a16="http://schemas.microsoft.com/office/drawing/2014/main" id="{69A6127C-44C4-4935-8488-02212BF0E6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631394">
            <a:off x="9721201" y="3112756"/>
            <a:ext cx="2532753" cy="2532753"/>
          </a:xfrm>
          <a:prstGeom prst="rect">
            <a:avLst/>
          </a:prstGeom>
        </p:spPr>
      </p:pic>
      <p:sp>
        <p:nvSpPr>
          <p:cNvPr id="2" name="!!4">
            <a:extLst>
              <a:ext uri="{FF2B5EF4-FFF2-40B4-BE49-F238E27FC236}">
                <a16:creationId xmlns:a16="http://schemas.microsoft.com/office/drawing/2014/main" id="{58E6D429-DC53-47C4-8036-1E9D12B8E28B}"/>
              </a:ext>
            </a:extLst>
          </p:cNvPr>
          <p:cNvSpPr/>
          <p:nvPr/>
        </p:nvSpPr>
        <p:spPr>
          <a:xfrm>
            <a:off x="36141" y="54868"/>
            <a:ext cx="5717294"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panose="020B0604020202020204" pitchFamily="34" charset="0"/>
                <a:cs typeface="Arial" panose="020B0604020202020204" pitchFamily="34" charset="0"/>
              </a:rPr>
              <a:t>HOẠT ĐỘNG LUYỆN TẬP</a:t>
            </a:r>
          </a:p>
        </p:txBody>
      </p:sp>
      <p:pic>
        <p:nvPicPr>
          <p:cNvPr id="32" name="Graphic 31" descr="Pencil">
            <a:extLst>
              <a:ext uri="{FF2B5EF4-FFF2-40B4-BE49-F238E27FC236}">
                <a16:creationId xmlns:a16="http://schemas.microsoft.com/office/drawing/2014/main" id="{F21940DF-3AEF-4263-BDC6-04DEDCE8D6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079030" y="3708481"/>
            <a:ext cx="1488402" cy="1488402"/>
          </a:xfrm>
          <a:prstGeom prst="rect">
            <a:avLst/>
          </a:prstGeom>
        </p:spPr>
      </p:pic>
      <p:sp>
        <p:nvSpPr>
          <p:cNvPr id="33" name="TextBox 32">
            <a:extLst>
              <a:ext uri="{FF2B5EF4-FFF2-40B4-BE49-F238E27FC236}">
                <a16:creationId xmlns:a16="http://schemas.microsoft.com/office/drawing/2014/main" id="{DEAC0E1E-50D5-48F7-8449-EF3C31CD2512}"/>
              </a:ext>
            </a:extLst>
          </p:cNvPr>
          <p:cNvSpPr txBox="1"/>
          <p:nvPr/>
        </p:nvSpPr>
        <p:spPr>
          <a:xfrm>
            <a:off x="369995" y="6274460"/>
            <a:ext cx="8384345" cy="923330"/>
          </a:xfrm>
          <a:prstGeom prst="rect">
            <a:avLst/>
          </a:prstGeom>
          <a:noFill/>
        </p:spPr>
        <p:txBody>
          <a:bodyPr wrap="square">
            <a:spAutoFit/>
          </a:bodyPr>
          <a:lstStyle/>
          <a:p>
            <a:r>
              <a:rPr lang="en-US" b="1" i="1">
                <a:solidFill>
                  <a:srgbClr val="7030A0"/>
                </a:solidFill>
                <a:latin typeface="Times New Roman" panose="02020603050405020304" pitchFamily="18" charset="0"/>
              </a:rPr>
              <a:t>Chia lớp thành 3 nhóm, HS hđ cá nhân</a:t>
            </a:r>
          </a:p>
          <a:p>
            <a:r>
              <a:rPr lang="en-US" b="1" i="1">
                <a:solidFill>
                  <a:srgbClr val="7030A0"/>
                </a:solidFill>
                <a:latin typeface="Times New Roman" panose="02020603050405020304" pitchFamily="18" charset="0"/>
              </a:rPr>
              <a:t>HS thi đua lên bảng trình bày, nhận xét chéo.</a:t>
            </a:r>
          </a:p>
          <a:p>
            <a:endParaRPr lang="en-US" i="1">
              <a:solidFill>
                <a:srgbClr val="7030A0"/>
              </a:solidFill>
            </a:endParaRPr>
          </a:p>
        </p:txBody>
      </p:sp>
      <p:sp>
        <p:nvSpPr>
          <p:cNvPr id="21" name="TextBox 20">
            <a:extLst>
              <a:ext uri="{FF2B5EF4-FFF2-40B4-BE49-F238E27FC236}">
                <a16:creationId xmlns:a16="http://schemas.microsoft.com/office/drawing/2014/main" id="{7E78F31C-3CAD-4C21-B44B-6EF2910B576D}"/>
              </a:ext>
            </a:extLst>
          </p:cNvPr>
          <p:cNvSpPr txBox="1"/>
          <p:nvPr/>
        </p:nvSpPr>
        <p:spPr>
          <a:xfrm>
            <a:off x="369995" y="617785"/>
            <a:ext cx="11540278" cy="1131848"/>
          </a:xfrm>
          <a:prstGeom prst="rect">
            <a:avLst/>
          </a:prstGeom>
          <a:noFill/>
        </p:spPr>
        <p:txBody>
          <a:bodyPr wrap="square" rtlCol="0">
            <a:spAutoFit/>
          </a:bodyPr>
          <a:lstStyle/>
          <a:p>
            <a:pPr algn="just">
              <a:lnSpc>
                <a:spcPct val="150000"/>
              </a:lnSpc>
            </a:pPr>
            <a:r>
              <a:rPr lang="en-US" sz="2400" b="1" u="sng">
                <a:latin typeface="Arial" panose="020B0604020202020204" pitchFamily="34" charset="0"/>
                <a:cs typeface="Arial" panose="020B0604020202020204" pitchFamily="34" charset="0"/>
              </a:rPr>
              <a:t>Bài 4 (sgk/59)</a:t>
            </a:r>
            <a:r>
              <a:rPr lang="en-US" sz="2400" b="1">
                <a:latin typeface="Arial" panose="020B0604020202020204" pitchFamily="34" charset="0"/>
                <a:cs typeface="Arial" panose="020B0604020202020204" pitchFamily="34" charset="0"/>
              </a:rPr>
              <a:t>. Tìm ƯCLN của hai số</a:t>
            </a:r>
          </a:p>
          <a:p>
            <a:pPr algn="just">
              <a:lnSpc>
                <a:spcPct val="150000"/>
              </a:lnSpc>
            </a:pPr>
            <a:r>
              <a:rPr lang="en-US" sz="2400">
                <a:latin typeface="Arial" panose="020B0604020202020204" pitchFamily="34" charset="0"/>
                <a:cs typeface="Arial" panose="020B0604020202020204" pitchFamily="34" charset="0"/>
              </a:rPr>
              <a:t>a) 40 và 60		b) 16 và 124			c) 41 và 47</a:t>
            </a:r>
          </a:p>
        </p:txBody>
      </p:sp>
      <p:sp>
        <p:nvSpPr>
          <p:cNvPr id="7" name="TextBox 6">
            <a:extLst>
              <a:ext uri="{FF2B5EF4-FFF2-40B4-BE49-F238E27FC236}">
                <a16:creationId xmlns:a16="http://schemas.microsoft.com/office/drawing/2014/main" id="{BA7644D2-1C13-4689-B847-8B90717E2BE0}"/>
              </a:ext>
            </a:extLst>
          </p:cNvPr>
          <p:cNvSpPr txBox="1"/>
          <p:nvPr/>
        </p:nvSpPr>
        <p:spPr>
          <a:xfrm>
            <a:off x="282953" y="3076434"/>
            <a:ext cx="11540278" cy="1131848"/>
          </a:xfrm>
          <a:prstGeom prst="rect">
            <a:avLst/>
          </a:prstGeom>
          <a:noFill/>
        </p:spPr>
        <p:txBody>
          <a:bodyPr wrap="square" rtlCol="0">
            <a:spAutoFit/>
          </a:bodyPr>
          <a:lstStyle/>
          <a:p>
            <a:pPr algn="just">
              <a:lnSpc>
                <a:spcPct val="150000"/>
              </a:lnSpc>
            </a:pPr>
            <a:r>
              <a:rPr lang="en-US" sz="2400" b="1" u="sng">
                <a:latin typeface="Arial" panose="020B0604020202020204" pitchFamily="34" charset="0"/>
                <a:cs typeface="Arial" panose="020B0604020202020204" pitchFamily="34" charset="0"/>
              </a:rPr>
              <a:t>Bài 5 (sgk/59)</a:t>
            </a:r>
            <a:r>
              <a:rPr lang="en-US" sz="2400" b="1">
                <a:latin typeface="Arial" panose="020B0604020202020204" pitchFamily="34" charset="0"/>
                <a:cs typeface="Arial" panose="020B0604020202020204" pitchFamily="34" charset="0"/>
              </a:rPr>
              <a:t>. Tìm BCNN của hai số</a:t>
            </a:r>
          </a:p>
          <a:p>
            <a:pPr algn="just">
              <a:lnSpc>
                <a:spcPct val="150000"/>
              </a:lnSpc>
            </a:pPr>
            <a:r>
              <a:rPr lang="en-US" sz="2400">
                <a:latin typeface="Arial" panose="020B0604020202020204" pitchFamily="34" charset="0"/>
                <a:cs typeface="Arial" panose="020B0604020202020204" pitchFamily="34" charset="0"/>
              </a:rPr>
              <a:t>a) 72 và 540		b) 28, 49, 64			c) 43 và 53</a:t>
            </a:r>
          </a:p>
        </p:txBody>
      </p:sp>
      <p:sp>
        <p:nvSpPr>
          <p:cNvPr id="3" name="TextBox 2">
            <a:extLst>
              <a:ext uri="{FF2B5EF4-FFF2-40B4-BE49-F238E27FC236}">
                <a16:creationId xmlns:a16="http://schemas.microsoft.com/office/drawing/2014/main" id="{79B046A1-9890-41C3-B877-3F49E44230D7}"/>
              </a:ext>
            </a:extLst>
          </p:cNvPr>
          <p:cNvSpPr txBox="1"/>
          <p:nvPr/>
        </p:nvSpPr>
        <p:spPr>
          <a:xfrm>
            <a:off x="763891" y="1722080"/>
            <a:ext cx="11343330" cy="1366849"/>
          </a:xfrm>
          <a:prstGeom prst="rect">
            <a:avLst/>
          </a:prstGeom>
          <a:noFill/>
        </p:spPr>
        <p:txBody>
          <a:bodyPr wrap="square" rtlCol="0">
            <a:spAutoFit/>
          </a:bodyPr>
          <a:lstStyle/>
          <a:p>
            <a:pPr>
              <a:lnSpc>
                <a:spcPct val="130000"/>
              </a:lnSpc>
            </a:pPr>
            <a:r>
              <a:rPr lang="en-US" sz="2200">
                <a:latin typeface="Arial" panose="020B0604020202020204" pitchFamily="34" charset="0"/>
                <a:cs typeface="Arial" panose="020B0604020202020204" pitchFamily="34" charset="0"/>
              </a:rPr>
              <a:t>Đáp án:</a:t>
            </a:r>
          </a:p>
          <a:p>
            <a:pPr marL="457200" indent="-457200">
              <a:lnSpc>
                <a:spcPct val="130000"/>
              </a:lnSpc>
              <a:buAutoNum type="alphaLcParenR"/>
            </a:pPr>
            <a:r>
              <a:rPr lang="en-US" sz="2200">
                <a:latin typeface="Arial" panose="020B0604020202020204" pitchFamily="34" charset="0"/>
                <a:cs typeface="Arial" panose="020B0604020202020204" pitchFamily="34" charset="0"/>
              </a:rPr>
              <a:t>ƯCLN(40, 60) = 20	</a:t>
            </a:r>
          </a:p>
          <a:p>
            <a:pPr marL="457200" indent="-457200">
              <a:lnSpc>
                <a:spcPct val="130000"/>
              </a:lnSpc>
              <a:buAutoNum type="alphaLcParenR"/>
            </a:pPr>
            <a:r>
              <a:rPr lang="en-US" sz="2200">
                <a:latin typeface="Arial" panose="020B0604020202020204" pitchFamily="34" charset="0"/>
                <a:cs typeface="Arial" panose="020B0604020202020204" pitchFamily="34" charset="0"/>
              </a:rPr>
              <a:t>Ư CLN(16; 124) = 4			      c) Ư CLN(41; 47) = 1</a:t>
            </a:r>
          </a:p>
        </p:txBody>
      </p:sp>
      <p:sp>
        <p:nvSpPr>
          <p:cNvPr id="9" name="TextBox 8">
            <a:extLst>
              <a:ext uri="{FF2B5EF4-FFF2-40B4-BE49-F238E27FC236}">
                <a16:creationId xmlns:a16="http://schemas.microsoft.com/office/drawing/2014/main" id="{A1716E07-D662-49CB-81B1-E77C01EF1420}"/>
              </a:ext>
            </a:extLst>
          </p:cNvPr>
          <p:cNvSpPr txBox="1"/>
          <p:nvPr/>
        </p:nvSpPr>
        <p:spPr>
          <a:xfrm>
            <a:off x="848670" y="4379132"/>
            <a:ext cx="11343330" cy="1366849"/>
          </a:xfrm>
          <a:prstGeom prst="rect">
            <a:avLst/>
          </a:prstGeom>
          <a:noFill/>
        </p:spPr>
        <p:txBody>
          <a:bodyPr wrap="square" rtlCol="0">
            <a:spAutoFit/>
          </a:bodyPr>
          <a:lstStyle/>
          <a:p>
            <a:pPr>
              <a:lnSpc>
                <a:spcPct val="130000"/>
              </a:lnSpc>
            </a:pPr>
            <a:r>
              <a:rPr lang="en-US" sz="2200">
                <a:latin typeface="Arial" panose="020B0604020202020204" pitchFamily="34" charset="0"/>
                <a:cs typeface="Arial" panose="020B0604020202020204" pitchFamily="34" charset="0"/>
              </a:rPr>
              <a:t>Đáp án:</a:t>
            </a:r>
          </a:p>
          <a:p>
            <a:pPr marL="457200" indent="-457200">
              <a:lnSpc>
                <a:spcPct val="130000"/>
              </a:lnSpc>
              <a:buAutoNum type="alphaLcParenR"/>
            </a:pPr>
            <a:r>
              <a:rPr lang="en-US" sz="2200">
                <a:latin typeface="Arial" panose="020B0604020202020204" pitchFamily="34" charset="0"/>
                <a:cs typeface="Arial" panose="020B0604020202020204" pitchFamily="34" charset="0"/>
              </a:rPr>
              <a:t>BCNN(72, 540) = 540	</a:t>
            </a:r>
          </a:p>
          <a:p>
            <a:pPr marL="457200" indent="-457200">
              <a:lnSpc>
                <a:spcPct val="130000"/>
              </a:lnSpc>
              <a:buAutoNum type="alphaLcParenR"/>
            </a:pPr>
            <a:r>
              <a:rPr lang="en-US" sz="2200">
                <a:latin typeface="Arial" panose="020B0604020202020204" pitchFamily="34" charset="0"/>
                <a:cs typeface="Arial" panose="020B0604020202020204" pitchFamily="34" charset="0"/>
              </a:rPr>
              <a:t>BCNN(28; 49; 64) = 3136		               c) BCNN(41; 47) = 2279</a:t>
            </a:r>
          </a:p>
        </p:txBody>
      </p:sp>
    </p:spTree>
    <p:extLst>
      <p:ext uri="{BB962C8B-B14F-4D97-AF65-F5344CB8AC3E}">
        <p14:creationId xmlns:p14="http://schemas.microsoft.com/office/powerpoint/2010/main" val="16098486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7" grpId="0"/>
      <p:bldP spid="3"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 name="Graphic 27" descr="Clipboard">
            <a:extLst>
              <a:ext uri="{FF2B5EF4-FFF2-40B4-BE49-F238E27FC236}">
                <a16:creationId xmlns:a16="http://schemas.microsoft.com/office/drawing/2014/main" id="{69A6127C-44C4-4935-8488-02212BF0E6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631394">
            <a:off x="9721201" y="3112756"/>
            <a:ext cx="2532753" cy="2532753"/>
          </a:xfrm>
          <a:prstGeom prst="rect">
            <a:avLst/>
          </a:prstGeom>
        </p:spPr>
      </p:pic>
      <p:sp>
        <p:nvSpPr>
          <p:cNvPr id="2" name="!!4">
            <a:extLst>
              <a:ext uri="{FF2B5EF4-FFF2-40B4-BE49-F238E27FC236}">
                <a16:creationId xmlns:a16="http://schemas.microsoft.com/office/drawing/2014/main" id="{58E6D429-DC53-47C4-8036-1E9D12B8E28B}"/>
              </a:ext>
            </a:extLst>
          </p:cNvPr>
          <p:cNvSpPr/>
          <p:nvPr/>
        </p:nvSpPr>
        <p:spPr>
          <a:xfrm>
            <a:off x="36141" y="54868"/>
            <a:ext cx="5717294"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panose="020B0604020202020204" pitchFamily="34" charset="0"/>
                <a:cs typeface="Arial" panose="020B0604020202020204" pitchFamily="34" charset="0"/>
              </a:rPr>
              <a:t>HOẠT ĐỘNG LUYỆN TẬP</a:t>
            </a:r>
          </a:p>
        </p:txBody>
      </p:sp>
      <p:pic>
        <p:nvPicPr>
          <p:cNvPr id="32" name="Graphic 31" descr="Pencil">
            <a:extLst>
              <a:ext uri="{FF2B5EF4-FFF2-40B4-BE49-F238E27FC236}">
                <a16:creationId xmlns:a16="http://schemas.microsoft.com/office/drawing/2014/main" id="{F21940DF-3AEF-4263-BDC6-04DEDCE8D6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079030" y="3708481"/>
            <a:ext cx="1488402" cy="1488402"/>
          </a:xfrm>
          <a:prstGeom prst="rect">
            <a:avLst/>
          </a:prstGeom>
        </p:spPr>
      </p:pic>
      <p:sp>
        <p:nvSpPr>
          <p:cNvPr id="21" name="TextBox 20">
            <a:extLst>
              <a:ext uri="{FF2B5EF4-FFF2-40B4-BE49-F238E27FC236}">
                <a16:creationId xmlns:a16="http://schemas.microsoft.com/office/drawing/2014/main" id="{7E78F31C-3CAD-4C21-B44B-6EF2910B576D}"/>
              </a:ext>
            </a:extLst>
          </p:cNvPr>
          <p:cNvSpPr txBox="1"/>
          <p:nvPr/>
        </p:nvSpPr>
        <p:spPr>
          <a:xfrm>
            <a:off x="369995" y="617785"/>
            <a:ext cx="11540278" cy="1685846"/>
          </a:xfrm>
          <a:prstGeom prst="rect">
            <a:avLst/>
          </a:prstGeom>
          <a:noFill/>
        </p:spPr>
        <p:txBody>
          <a:bodyPr wrap="square" rtlCol="0">
            <a:spAutoFit/>
          </a:bodyPr>
          <a:lstStyle/>
          <a:p>
            <a:pPr algn="just">
              <a:lnSpc>
                <a:spcPct val="150000"/>
              </a:lnSpc>
            </a:pPr>
            <a:r>
              <a:rPr lang="en-US" sz="2400" b="1" u="sng">
                <a:latin typeface="Arial" panose="020B0604020202020204" pitchFamily="34" charset="0"/>
                <a:cs typeface="Arial" panose="020B0604020202020204" pitchFamily="34" charset="0"/>
              </a:rPr>
              <a:t>Bài 132 (sbt/37)</a:t>
            </a:r>
            <a:r>
              <a:rPr lang="en-US" sz="2400" b="1">
                <a:latin typeface="Arial" panose="020B0604020202020204" pitchFamily="34" charset="0"/>
                <a:cs typeface="Arial" panose="020B0604020202020204" pitchFamily="34" charset="0"/>
              </a:rPr>
              <a:t>. </a:t>
            </a:r>
            <a:r>
              <a:rPr lang="en-US" sz="2400">
                <a:latin typeface="Arial" panose="020B0604020202020204" pitchFamily="34" charset="0"/>
                <a:cs typeface="Arial" panose="020B0604020202020204" pitchFamily="34" charset="0"/>
              </a:rPr>
              <a:t>Mật khẩu ATM của một ngân hàng gồm năm chữ số, mỗi chữ số có thể nhận các giá trị từ 0 đến 9. Có thể có nhiều nhất bao nhiêu mật khẩu, biết rằng không có mật khẩu nào bắt đàu bằng dãy số 7233.</a:t>
            </a:r>
          </a:p>
        </p:txBody>
      </p:sp>
      <p:pic>
        <p:nvPicPr>
          <p:cNvPr id="9218" name="Picture 2" descr="ATM 240638 Vector Art at Vecteezy">
            <a:extLst>
              <a:ext uri="{FF2B5EF4-FFF2-40B4-BE49-F238E27FC236}">
                <a16:creationId xmlns:a16="http://schemas.microsoft.com/office/drawing/2014/main" id="{994D6006-51D0-4D2B-9895-A8048637357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9995" y="2606605"/>
            <a:ext cx="3482127" cy="389553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F9F52BC-E55C-4CAC-AC47-522B151FFE91}"/>
              </a:ext>
            </a:extLst>
          </p:cNvPr>
          <p:cNvSpPr txBox="1"/>
          <p:nvPr/>
        </p:nvSpPr>
        <p:spPr>
          <a:xfrm>
            <a:off x="4138253" y="2828029"/>
            <a:ext cx="7683752" cy="2368854"/>
          </a:xfrm>
          <a:prstGeom prst="rect">
            <a:avLst/>
          </a:prstGeom>
          <a:solidFill>
            <a:schemeClr val="bg1"/>
          </a:solidFill>
        </p:spPr>
        <p:txBody>
          <a:bodyPr wrap="square" rtlCol="0">
            <a:spAutoFit/>
          </a:bodyPr>
          <a:lstStyle/>
          <a:p>
            <a:pPr marL="285750" indent="-285750">
              <a:lnSpc>
                <a:spcPct val="200000"/>
              </a:lnSpc>
              <a:buFontTx/>
              <a:buChar char="-"/>
            </a:pPr>
            <a:r>
              <a:rPr lang="en-US" sz="2600">
                <a:latin typeface="Arial" panose="020B0604020202020204" pitchFamily="34" charset="0"/>
                <a:cs typeface="Arial" panose="020B0604020202020204" pitchFamily="34" charset="0"/>
              </a:rPr>
              <a:t>Số các số có 5 chữ số: 10</a:t>
            </a:r>
            <a:r>
              <a:rPr lang="en-US" sz="2600" baseline="30000">
                <a:latin typeface="Arial" panose="020B0604020202020204" pitchFamily="34" charset="0"/>
                <a:cs typeface="Arial" panose="020B0604020202020204" pitchFamily="34" charset="0"/>
              </a:rPr>
              <a:t>5</a:t>
            </a:r>
            <a:r>
              <a:rPr lang="en-US" sz="2600">
                <a:latin typeface="Arial" panose="020B0604020202020204" pitchFamily="34" charset="0"/>
                <a:cs typeface="Arial" panose="020B0604020202020204" pitchFamily="34" charset="0"/>
              </a:rPr>
              <a:t>.</a:t>
            </a:r>
          </a:p>
          <a:p>
            <a:pPr marL="285750" indent="-285750">
              <a:lnSpc>
                <a:spcPct val="200000"/>
              </a:lnSpc>
              <a:buFontTx/>
              <a:buChar char="-"/>
            </a:pPr>
            <a:r>
              <a:rPr lang="en-US" sz="2600">
                <a:latin typeface="Arial" panose="020B0604020202020204" pitchFamily="34" charset="0"/>
                <a:cs typeface="Arial" panose="020B0604020202020204" pitchFamily="34" charset="0"/>
              </a:rPr>
              <a:t>Số các số bắt đầu bằng dãy 7233 là: 10 số.</a:t>
            </a:r>
          </a:p>
          <a:p>
            <a:pPr marL="285750" indent="-285750">
              <a:lnSpc>
                <a:spcPct val="200000"/>
              </a:lnSpc>
              <a:buFontTx/>
              <a:buChar char="-"/>
            </a:pPr>
            <a:r>
              <a:rPr lang="en-US" sz="2600">
                <a:latin typeface="Arial" panose="020B0604020202020204" pitchFamily="34" charset="0"/>
                <a:cs typeface="Arial" panose="020B0604020202020204" pitchFamily="34" charset="0"/>
              </a:rPr>
              <a:t>Có thể có nhiều nhất: 10</a:t>
            </a:r>
            <a:r>
              <a:rPr lang="en-US" sz="2600" baseline="30000">
                <a:latin typeface="Arial" panose="020B0604020202020204" pitchFamily="34" charset="0"/>
                <a:cs typeface="Arial" panose="020B0604020202020204" pitchFamily="34" charset="0"/>
              </a:rPr>
              <a:t>5</a:t>
            </a:r>
            <a:r>
              <a:rPr lang="en-US" sz="2600">
                <a:latin typeface="Arial" panose="020B0604020202020204" pitchFamily="34" charset="0"/>
                <a:cs typeface="Arial" panose="020B0604020202020204" pitchFamily="34" charset="0"/>
              </a:rPr>
              <a:t> – 10 = 99 990 (số)</a:t>
            </a:r>
          </a:p>
        </p:txBody>
      </p:sp>
    </p:spTree>
    <p:extLst>
      <p:ext uri="{BB962C8B-B14F-4D97-AF65-F5344CB8AC3E}">
        <p14:creationId xmlns:p14="http://schemas.microsoft.com/office/powerpoint/2010/main" val="9134452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 name="Graphic 27" descr="Clipboard">
            <a:extLst>
              <a:ext uri="{FF2B5EF4-FFF2-40B4-BE49-F238E27FC236}">
                <a16:creationId xmlns:a16="http://schemas.microsoft.com/office/drawing/2014/main" id="{69A6127C-44C4-4935-8488-02212BF0E6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631394">
            <a:off x="9721201" y="3112756"/>
            <a:ext cx="2532753" cy="2532753"/>
          </a:xfrm>
          <a:prstGeom prst="rect">
            <a:avLst/>
          </a:prstGeom>
        </p:spPr>
      </p:pic>
      <p:sp>
        <p:nvSpPr>
          <p:cNvPr id="2" name="!!4">
            <a:extLst>
              <a:ext uri="{FF2B5EF4-FFF2-40B4-BE49-F238E27FC236}">
                <a16:creationId xmlns:a16="http://schemas.microsoft.com/office/drawing/2014/main" id="{58E6D429-DC53-47C4-8036-1E9D12B8E28B}"/>
              </a:ext>
            </a:extLst>
          </p:cNvPr>
          <p:cNvSpPr/>
          <p:nvPr/>
        </p:nvSpPr>
        <p:spPr>
          <a:xfrm>
            <a:off x="36141" y="54868"/>
            <a:ext cx="5717294"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panose="020B0604020202020204" pitchFamily="34" charset="0"/>
                <a:cs typeface="Arial" panose="020B0604020202020204" pitchFamily="34" charset="0"/>
              </a:rPr>
              <a:t>HOẠT ĐỘNG LUYỆN TẬP</a:t>
            </a:r>
          </a:p>
        </p:txBody>
      </p:sp>
      <p:pic>
        <p:nvPicPr>
          <p:cNvPr id="32" name="Graphic 31" descr="Pencil">
            <a:extLst>
              <a:ext uri="{FF2B5EF4-FFF2-40B4-BE49-F238E27FC236}">
                <a16:creationId xmlns:a16="http://schemas.microsoft.com/office/drawing/2014/main" id="{F21940DF-3AEF-4263-BDC6-04DEDCE8D6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079030" y="3708481"/>
            <a:ext cx="1488402" cy="1488402"/>
          </a:xfrm>
          <a:prstGeom prst="rect">
            <a:avLst/>
          </a:prstGeom>
        </p:spPr>
      </p:pic>
      <p:sp>
        <p:nvSpPr>
          <p:cNvPr id="21" name="TextBox 20">
            <a:extLst>
              <a:ext uri="{FF2B5EF4-FFF2-40B4-BE49-F238E27FC236}">
                <a16:creationId xmlns:a16="http://schemas.microsoft.com/office/drawing/2014/main" id="{7E78F31C-3CAD-4C21-B44B-6EF2910B576D}"/>
              </a:ext>
            </a:extLst>
          </p:cNvPr>
          <p:cNvSpPr txBox="1"/>
          <p:nvPr/>
        </p:nvSpPr>
        <p:spPr>
          <a:xfrm>
            <a:off x="369995" y="617785"/>
            <a:ext cx="11540278" cy="2239844"/>
          </a:xfrm>
          <a:prstGeom prst="rect">
            <a:avLst/>
          </a:prstGeom>
          <a:noFill/>
        </p:spPr>
        <p:txBody>
          <a:bodyPr wrap="square" rtlCol="0">
            <a:spAutoFit/>
          </a:bodyPr>
          <a:lstStyle/>
          <a:p>
            <a:pPr algn="just">
              <a:lnSpc>
                <a:spcPct val="150000"/>
              </a:lnSpc>
            </a:pPr>
            <a:r>
              <a:rPr lang="en-US" sz="2400" b="1" u="sng">
                <a:latin typeface="Arial" panose="020B0604020202020204" pitchFamily="34" charset="0"/>
                <a:cs typeface="Arial" panose="020B0604020202020204" pitchFamily="34" charset="0"/>
              </a:rPr>
              <a:t>Bài 134 (sbt/38)</a:t>
            </a:r>
            <a:r>
              <a:rPr lang="en-US" sz="2400" b="1">
                <a:latin typeface="Arial" panose="020B0604020202020204" pitchFamily="34" charset="0"/>
                <a:cs typeface="Arial" panose="020B0604020202020204" pitchFamily="34" charset="0"/>
              </a:rPr>
              <a:t>. </a:t>
            </a:r>
            <a:r>
              <a:rPr lang="en-US" sz="2400">
                <a:latin typeface="Arial" panose="020B0604020202020204" pitchFamily="34" charset="0"/>
                <a:cs typeface="Arial" panose="020B0604020202020204" pitchFamily="34" charset="0"/>
              </a:rPr>
              <a:t>Bạn Minh dùng tờ tiền mệnh giá 200 000 đồng để mua một quyển truyện là 17 000 đồng. Cô bán hàng có các tờ tiền mệnh giá 50 000 đồng, 20 000 đồng, 10 000 đồng, 5 000 đồng, 2 000 đồng, 1 000 đồng. Bạn Minh nhận được ít nhất bao nhiêu tờ tiền từ cô bán hàng?</a:t>
            </a:r>
          </a:p>
        </p:txBody>
      </p:sp>
      <p:sp>
        <p:nvSpPr>
          <p:cNvPr id="7" name="TextBox 6">
            <a:extLst>
              <a:ext uri="{FF2B5EF4-FFF2-40B4-BE49-F238E27FC236}">
                <a16:creationId xmlns:a16="http://schemas.microsoft.com/office/drawing/2014/main" id="{29A3ACF0-C31E-44F0-B318-516CFDF4B7E3}"/>
              </a:ext>
            </a:extLst>
          </p:cNvPr>
          <p:cNvSpPr txBox="1"/>
          <p:nvPr/>
        </p:nvSpPr>
        <p:spPr>
          <a:xfrm>
            <a:off x="369995" y="2926823"/>
            <a:ext cx="8672405" cy="3901837"/>
          </a:xfrm>
          <a:prstGeom prst="rect">
            <a:avLst/>
          </a:prstGeom>
          <a:solidFill>
            <a:schemeClr val="bg1"/>
          </a:solidFill>
        </p:spPr>
        <p:txBody>
          <a:bodyPr wrap="square" rtlCol="0">
            <a:spAutoFit/>
          </a:bodyPr>
          <a:lstStyle/>
          <a:p>
            <a:pPr marL="285750" indent="-285750">
              <a:lnSpc>
                <a:spcPct val="150000"/>
              </a:lnSpc>
              <a:buFontTx/>
              <a:buChar char="-"/>
            </a:pPr>
            <a:r>
              <a:rPr lang="en-US" sz="2400">
                <a:latin typeface="Arial" panose="020B0604020202020204" pitchFamily="34" charset="0"/>
                <a:cs typeface="Arial" panose="020B0604020202020204" pitchFamily="34" charset="0"/>
              </a:rPr>
              <a:t>Số tiền phải trả lại là: 200 000 – 17 000 = 183 000 (đồng)</a:t>
            </a:r>
          </a:p>
          <a:p>
            <a:pPr marL="285750" indent="-285750">
              <a:lnSpc>
                <a:spcPct val="150000"/>
              </a:lnSpc>
              <a:buFontTx/>
              <a:buChar char="-"/>
            </a:pPr>
            <a:r>
              <a:rPr lang="en-US" sz="2400">
                <a:latin typeface="Arial" panose="020B0604020202020204" pitchFamily="34" charset="0"/>
                <a:cs typeface="Arial" panose="020B0604020202020204" pitchFamily="34" charset="0"/>
              </a:rPr>
              <a:t>Số tờ tiền 50 000: 3 tờ (150 000 đồng).</a:t>
            </a:r>
          </a:p>
          <a:p>
            <a:pPr marL="285750" indent="-285750">
              <a:lnSpc>
                <a:spcPct val="150000"/>
              </a:lnSpc>
              <a:buFontTx/>
              <a:buChar char="-"/>
            </a:pPr>
            <a:r>
              <a:rPr lang="en-US" sz="2400">
                <a:latin typeface="Arial" panose="020B0604020202020204" pitchFamily="34" charset="0"/>
                <a:cs typeface="Arial" panose="020B0604020202020204" pitchFamily="34" charset="0"/>
              </a:rPr>
              <a:t>Số tờ tiền 20 000: 1 tờ (20 000 đồng)</a:t>
            </a:r>
          </a:p>
          <a:p>
            <a:pPr marL="285750" indent="-285750">
              <a:lnSpc>
                <a:spcPct val="150000"/>
              </a:lnSpc>
              <a:buFontTx/>
              <a:buChar char="-"/>
            </a:pPr>
            <a:r>
              <a:rPr lang="en-US" sz="2400">
                <a:latin typeface="Arial" panose="020B0604020202020204" pitchFamily="34" charset="0"/>
                <a:cs typeface="Arial" panose="020B0604020202020204" pitchFamily="34" charset="0"/>
              </a:rPr>
              <a:t>Số tờ tiền 10 000: 1 tờ (10 000 đồng)</a:t>
            </a:r>
          </a:p>
          <a:p>
            <a:pPr marL="285750" indent="-285750">
              <a:lnSpc>
                <a:spcPct val="150000"/>
              </a:lnSpc>
              <a:buFontTx/>
              <a:buChar char="-"/>
            </a:pPr>
            <a:r>
              <a:rPr lang="en-US" sz="2400">
                <a:latin typeface="Arial" panose="020B0604020202020204" pitchFamily="34" charset="0"/>
                <a:cs typeface="Arial" panose="020B0604020202020204" pitchFamily="34" charset="0"/>
              </a:rPr>
              <a:t>Số tờ tiền 2 000: 1 tờ </a:t>
            </a:r>
          </a:p>
          <a:p>
            <a:pPr marL="285750" indent="-285750">
              <a:lnSpc>
                <a:spcPct val="150000"/>
              </a:lnSpc>
              <a:buFontTx/>
              <a:buChar char="-"/>
            </a:pPr>
            <a:r>
              <a:rPr lang="en-US" sz="2400">
                <a:latin typeface="Arial" panose="020B0604020202020204" pitchFamily="34" charset="0"/>
                <a:cs typeface="Arial" panose="020B0604020202020204" pitchFamily="34" charset="0"/>
              </a:rPr>
              <a:t>Số tờ tiền 1000: 1 tờ.</a:t>
            </a:r>
          </a:p>
          <a:p>
            <a:pPr>
              <a:lnSpc>
                <a:spcPct val="150000"/>
              </a:lnSpc>
            </a:pPr>
            <a:r>
              <a:rPr lang="en-US" sz="2400">
                <a:latin typeface="Arial" panose="020B0604020202020204" pitchFamily="34" charset="0"/>
                <a:cs typeface="Arial" panose="020B0604020202020204" pitchFamily="34" charset="0"/>
              </a:rPr>
              <a:t>Vậy bạn Minh nhận được ít nhất 7 tờ tiền từ cô bán hàng.</a:t>
            </a:r>
          </a:p>
        </p:txBody>
      </p:sp>
    </p:spTree>
    <p:extLst>
      <p:ext uri="{BB962C8B-B14F-4D97-AF65-F5344CB8AC3E}">
        <p14:creationId xmlns:p14="http://schemas.microsoft.com/office/powerpoint/2010/main" val="8761641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4">
            <a:extLst>
              <a:ext uri="{FF2B5EF4-FFF2-40B4-BE49-F238E27FC236}">
                <a16:creationId xmlns:a16="http://schemas.microsoft.com/office/drawing/2014/main" id="{58E6D429-DC53-47C4-8036-1E9D12B8E28B}"/>
              </a:ext>
            </a:extLst>
          </p:cNvPr>
          <p:cNvSpPr/>
          <p:nvPr/>
        </p:nvSpPr>
        <p:spPr>
          <a:xfrm>
            <a:off x="6338467" y="99607"/>
            <a:ext cx="5717294" cy="493723"/>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HOẠT ĐỘNG VẬN DỤNG</a:t>
            </a:r>
          </a:p>
        </p:txBody>
      </p:sp>
      <p:sp>
        <p:nvSpPr>
          <p:cNvPr id="27" name="TextBox 26">
            <a:extLst>
              <a:ext uri="{FF2B5EF4-FFF2-40B4-BE49-F238E27FC236}">
                <a16:creationId xmlns:a16="http://schemas.microsoft.com/office/drawing/2014/main" id="{CE530CE9-79B6-4A34-9DE8-7F769B44A120}"/>
              </a:ext>
            </a:extLst>
          </p:cNvPr>
          <p:cNvSpPr txBox="1"/>
          <p:nvPr/>
        </p:nvSpPr>
        <p:spPr>
          <a:xfrm>
            <a:off x="227679" y="-40973"/>
            <a:ext cx="9720585" cy="3293209"/>
          </a:xfrm>
          <a:prstGeom prst="rect">
            <a:avLst/>
          </a:prstGeom>
          <a:noFill/>
        </p:spPr>
        <p:txBody>
          <a:bodyPr wrap="square">
            <a:spAutoFit/>
          </a:bodyPr>
          <a:lstStyle/>
          <a:p>
            <a:pPr algn="just"/>
            <a:endParaRPr lang="en-US" sz="3200" b="1">
              <a:solidFill>
                <a:srgbClr val="0070C0"/>
              </a:solidFill>
              <a:latin typeface="Times New Roman" panose="02020603050405020304" pitchFamily="18" charset="0"/>
            </a:endParaRPr>
          </a:p>
          <a:p>
            <a:pPr algn="just"/>
            <a:r>
              <a:rPr lang="en-US" sz="3200" b="1">
                <a:solidFill>
                  <a:srgbClr val="C00000"/>
                </a:solidFill>
                <a:latin typeface="Times New Roman" panose="02020603050405020304" pitchFamily="18" charset="0"/>
                <a:sym typeface="Wingdings" panose="05000000000000000000" pitchFamily="2" charset="2"/>
              </a:rPr>
              <a:t></a:t>
            </a:r>
            <a:r>
              <a:rPr lang="en-US" sz="3200" b="1">
                <a:solidFill>
                  <a:srgbClr val="0070C0"/>
                </a:solidFill>
                <a:latin typeface="Times New Roman" panose="02020603050405020304" pitchFamily="18" charset="0"/>
              </a:rPr>
              <a:t>Nhóm 1:</a:t>
            </a:r>
          </a:p>
          <a:p>
            <a:pPr algn="just"/>
            <a:endParaRPr lang="en-US" sz="1600" b="1">
              <a:solidFill>
                <a:srgbClr val="0070C0"/>
              </a:solidFill>
              <a:latin typeface="Times New Roman" panose="02020603050405020304" pitchFamily="18" charset="0"/>
            </a:endParaRPr>
          </a:p>
          <a:p>
            <a:pPr marL="457200" indent="-457200" algn="just">
              <a:buFontTx/>
              <a:buChar char="-"/>
            </a:pPr>
            <a:r>
              <a:rPr lang="en-US" sz="3200" b="1">
                <a:solidFill>
                  <a:srgbClr val="C00000"/>
                </a:solidFill>
                <a:latin typeface="Times New Roman" panose="02020603050405020304" pitchFamily="18" charset="0"/>
              </a:rPr>
              <a:t>Tìm hiểu giá điện hiện nay.</a:t>
            </a:r>
          </a:p>
          <a:p>
            <a:pPr marL="457200" indent="-457200" algn="just">
              <a:buFontTx/>
              <a:buChar char="-"/>
            </a:pPr>
            <a:r>
              <a:rPr lang="en-US" sz="3200" b="1">
                <a:solidFill>
                  <a:srgbClr val="C00000"/>
                </a:solidFill>
                <a:latin typeface="Times New Roman" panose="02020603050405020304" pitchFamily="18" charset="0"/>
              </a:rPr>
              <a:t>Tính số kw điện gia đình mình sử dụng trong một tháng.</a:t>
            </a:r>
          </a:p>
          <a:p>
            <a:pPr marL="457200" indent="-457200" algn="just">
              <a:buFontTx/>
              <a:buChar char="-"/>
            </a:pPr>
            <a:r>
              <a:rPr lang="en-US" sz="3200" b="1" i="1">
                <a:solidFill>
                  <a:srgbClr val="C00000"/>
                </a:solidFill>
                <a:latin typeface="Times New Roman" panose="02020603050405020304" pitchFamily="18" charset="0"/>
              </a:rPr>
              <a:t>Tính số tiền điện nhà mình phải trả</a:t>
            </a:r>
            <a:endParaRPr lang="en-US" sz="3200" i="1">
              <a:solidFill>
                <a:srgbClr val="C00000"/>
              </a:solidFill>
            </a:endParaRPr>
          </a:p>
        </p:txBody>
      </p:sp>
      <p:pic>
        <p:nvPicPr>
          <p:cNvPr id="12290" name="Picture 2" descr="TÍNH GIÁ ĐIỆN SINH HOẠT CHO CÁC HỘ GIA ĐÌNH NHƯ THẾ NÀO - DÂY CÁP ĐIỆN  GOLDCUP">
            <a:extLst>
              <a:ext uri="{FF2B5EF4-FFF2-40B4-BE49-F238E27FC236}">
                <a16:creationId xmlns:a16="http://schemas.microsoft.com/office/drawing/2014/main" id="{81468264-F932-4021-BAB2-6A03A35C33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8043" y="3392816"/>
            <a:ext cx="3505200" cy="2583259"/>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Chật vật vì tiền điện">
            <a:extLst>
              <a:ext uri="{FF2B5EF4-FFF2-40B4-BE49-F238E27FC236}">
                <a16:creationId xmlns:a16="http://schemas.microsoft.com/office/drawing/2014/main" id="{112FD4AF-89FA-4136-B713-E42C1F447D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49264" y="3392816"/>
            <a:ext cx="1847850" cy="2476500"/>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Hình ảnh Sửa Chữa điện Công Tơ điện Vector Xây Dựng, Tình Nguyện Tuyên  Truyền, Dùng điện, Sự An Toàn Vector và PNG với nền trong suốt để tải xuống  miễn phí">
            <a:extLst>
              <a:ext uri="{FF2B5EF4-FFF2-40B4-BE49-F238E27FC236}">
                <a16:creationId xmlns:a16="http://schemas.microsoft.com/office/drawing/2014/main" id="{ABEF8419-0074-445F-9545-A79B46992C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21196" y="676760"/>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2543492"/>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4">
            <a:extLst>
              <a:ext uri="{FF2B5EF4-FFF2-40B4-BE49-F238E27FC236}">
                <a16:creationId xmlns:a16="http://schemas.microsoft.com/office/drawing/2014/main" id="{58E6D429-DC53-47C4-8036-1E9D12B8E28B}"/>
              </a:ext>
            </a:extLst>
          </p:cNvPr>
          <p:cNvSpPr/>
          <p:nvPr/>
        </p:nvSpPr>
        <p:spPr>
          <a:xfrm>
            <a:off x="6338467" y="99607"/>
            <a:ext cx="5717294" cy="493723"/>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HOẠT ĐỘNG VẬN DỤNG</a:t>
            </a:r>
          </a:p>
        </p:txBody>
      </p:sp>
      <p:sp>
        <p:nvSpPr>
          <p:cNvPr id="27" name="TextBox 26">
            <a:extLst>
              <a:ext uri="{FF2B5EF4-FFF2-40B4-BE49-F238E27FC236}">
                <a16:creationId xmlns:a16="http://schemas.microsoft.com/office/drawing/2014/main" id="{CE530CE9-79B6-4A34-9DE8-7F769B44A120}"/>
              </a:ext>
            </a:extLst>
          </p:cNvPr>
          <p:cNvSpPr txBox="1"/>
          <p:nvPr/>
        </p:nvSpPr>
        <p:spPr>
          <a:xfrm>
            <a:off x="227679" y="-40973"/>
            <a:ext cx="9906921" cy="2800767"/>
          </a:xfrm>
          <a:prstGeom prst="rect">
            <a:avLst/>
          </a:prstGeom>
          <a:noFill/>
        </p:spPr>
        <p:txBody>
          <a:bodyPr wrap="square">
            <a:spAutoFit/>
          </a:bodyPr>
          <a:lstStyle/>
          <a:p>
            <a:pPr algn="just"/>
            <a:endParaRPr lang="en-US" sz="3200" b="1">
              <a:solidFill>
                <a:srgbClr val="0070C0"/>
              </a:solidFill>
              <a:latin typeface="Times New Roman" panose="02020603050405020304" pitchFamily="18" charset="0"/>
            </a:endParaRPr>
          </a:p>
          <a:p>
            <a:pPr algn="just"/>
            <a:r>
              <a:rPr lang="en-US" sz="3200" b="1">
                <a:solidFill>
                  <a:srgbClr val="C00000"/>
                </a:solidFill>
                <a:latin typeface="Times New Roman" panose="02020603050405020304" pitchFamily="18" charset="0"/>
                <a:sym typeface="Wingdings" panose="05000000000000000000" pitchFamily="2" charset="2"/>
              </a:rPr>
              <a:t></a:t>
            </a:r>
            <a:r>
              <a:rPr lang="en-US" sz="3200" b="1">
                <a:solidFill>
                  <a:srgbClr val="0070C0"/>
                </a:solidFill>
                <a:latin typeface="Times New Roman" panose="02020603050405020304" pitchFamily="18" charset="0"/>
              </a:rPr>
              <a:t>Nhóm 2:</a:t>
            </a:r>
          </a:p>
          <a:p>
            <a:pPr algn="just"/>
            <a:endParaRPr lang="en-US" sz="1600" b="1">
              <a:solidFill>
                <a:srgbClr val="0070C0"/>
              </a:solidFill>
              <a:latin typeface="Times New Roman" panose="02020603050405020304" pitchFamily="18" charset="0"/>
            </a:endParaRPr>
          </a:p>
          <a:p>
            <a:pPr marL="457200" indent="-457200" algn="just">
              <a:buFontTx/>
              <a:buChar char="-"/>
            </a:pPr>
            <a:r>
              <a:rPr lang="en-US" sz="3200" b="1">
                <a:solidFill>
                  <a:srgbClr val="C00000"/>
                </a:solidFill>
                <a:latin typeface="Times New Roman" panose="02020603050405020304" pitchFamily="18" charset="0"/>
              </a:rPr>
              <a:t>Tìm hiểu lịch can chi.</a:t>
            </a:r>
          </a:p>
          <a:p>
            <a:pPr marL="457200" indent="-457200" algn="just">
              <a:buFontTx/>
              <a:buChar char="-"/>
            </a:pPr>
            <a:r>
              <a:rPr lang="en-US" sz="3200" b="1">
                <a:solidFill>
                  <a:srgbClr val="C00000"/>
                </a:solidFill>
                <a:latin typeface="Times New Roman" panose="02020603050405020304" pitchFamily="18" charset="0"/>
              </a:rPr>
              <a:t>Tìm năm sinh âm lịch của người thân </a:t>
            </a:r>
          </a:p>
          <a:p>
            <a:pPr algn="just"/>
            <a:r>
              <a:rPr lang="en-US" sz="3200" b="1">
                <a:solidFill>
                  <a:srgbClr val="C00000"/>
                </a:solidFill>
                <a:latin typeface="Times New Roman" panose="02020603050405020304" pitchFamily="18" charset="0"/>
              </a:rPr>
              <a:t>trong gia đình.</a:t>
            </a:r>
          </a:p>
        </p:txBody>
      </p:sp>
      <p:pic>
        <p:nvPicPr>
          <p:cNvPr id="13316" name="Picture 4" descr="Quan Hệ Giữa Can Chi Ngũ Hành Ảnh Hưởng Tới Bản Mệnh (Phần 1)">
            <a:extLst>
              <a:ext uri="{FF2B5EF4-FFF2-40B4-BE49-F238E27FC236}">
                <a16:creationId xmlns:a16="http://schemas.microsoft.com/office/drawing/2014/main" id="{45CD1B3E-3776-45B1-AA52-F1F835AA21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1451" y="2844568"/>
            <a:ext cx="5105400" cy="3829050"/>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Xem ngày âm lịch hôm nay bao nhiêu - Xem lịch âm hôm nay">
            <a:extLst>
              <a:ext uri="{FF2B5EF4-FFF2-40B4-BE49-F238E27FC236}">
                <a16:creationId xmlns:a16="http://schemas.microsoft.com/office/drawing/2014/main" id="{DD198207-C7A9-4583-9166-8CE634B93A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15879" y="593330"/>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093154"/>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4">
            <a:extLst>
              <a:ext uri="{FF2B5EF4-FFF2-40B4-BE49-F238E27FC236}">
                <a16:creationId xmlns:a16="http://schemas.microsoft.com/office/drawing/2014/main" id="{58E6D429-DC53-47C4-8036-1E9D12B8E28B}"/>
              </a:ext>
            </a:extLst>
          </p:cNvPr>
          <p:cNvSpPr/>
          <p:nvPr/>
        </p:nvSpPr>
        <p:spPr>
          <a:xfrm>
            <a:off x="3225504" y="328207"/>
            <a:ext cx="5717294" cy="956117"/>
          </a:xfrm>
          <a:prstGeom prst="roundRect">
            <a:avLst>
              <a:gd name="adj" fmla="val 50000"/>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HƯỚNG DẪN TỰ HỌC Ở NHÀ</a:t>
            </a:r>
          </a:p>
        </p:txBody>
      </p:sp>
      <p:sp>
        <p:nvSpPr>
          <p:cNvPr id="27" name="TextBox 26">
            <a:extLst>
              <a:ext uri="{FF2B5EF4-FFF2-40B4-BE49-F238E27FC236}">
                <a16:creationId xmlns:a16="http://schemas.microsoft.com/office/drawing/2014/main" id="{CE530CE9-79B6-4A34-9DE8-7F769B44A120}"/>
              </a:ext>
            </a:extLst>
          </p:cNvPr>
          <p:cNvSpPr txBox="1"/>
          <p:nvPr/>
        </p:nvSpPr>
        <p:spPr>
          <a:xfrm>
            <a:off x="1283550" y="1652624"/>
            <a:ext cx="10508400" cy="1964512"/>
          </a:xfrm>
          <a:prstGeom prst="rect">
            <a:avLst/>
          </a:prstGeom>
          <a:noFill/>
        </p:spPr>
        <p:txBody>
          <a:bodyPr wrap="square">
            <a:spAutoFit/>
          </a:bodyPr>
          <a:lstStyle/>
          <a:p>
            <a:pPr>
              <a:lnSpc>
                <a:spcPct val="150000"/>
              </a:lnSpc>
            </a:pPr>
            <a:r>
              <a:rPr lang="vi-VN" sz="2800">
                <a:effectLst/>
                <a:ea typeface="Times New Roman" panose="02020603050405020304" pitchFamily="18" charset="0"/>
                <a:cs typeface="Times New Roman" panose="02020603050405020304" pitchFamily="18" charset="0"/>
              </a:rPr>
              <a:t>- </a:t>
            </a:r>
            <a:r>
              <a:rPr lang="en-US" sz="2800">
                <a:effectLst/>
                <a:ea typeface="Times New Roman" panose="02020603050405020304" pitchFamily="18" charset="0"/>
                <a:cs typeface="Times New Roman" panose="02020603050405020304" pitchFamily="18" charset="0"/>
              </a:rPr>
              <a:t>Xem lại các kiến thức cơ bản trong chương I và các bài tập đã chữa</a:t>
            </a:r>
            <a:r>
              <a:rPr lang="vi-VN" sz="2800">
                <a:effectLst/>
                <a:ea typeface="Times New Roman" panose="02020603050405020304" pitchFamily="18" charset="0"/>
                <a:cs typeface="Times New Roman" panose="02020603050405020304" pitchFamily="18" charset="0"/>
              </a:rPr>
              <a:t>.</a:t>
            </a:r>
            <a:endParaRPr lang="en-US" sz="2800">
              <a:effectLst/>
              <a:ea typeface="Times New Roman" panose="02020603050405020304" pitchFamily="18" charset="0"/>
              <a:cs typeface="Times New Roman" panose="02020603050405020304" pitchFamily="18" charset="0"/>
            </a:endParaRPr>
          </a:p>
          <a:p>
            <a:pPr>
              <a:lnSpc>
                <a:spcPct val="150000"/>
              </a:lnSpc>
            </a:pPr>
            <a:r>
              <a:rPr lang="fr-FR" sz="2800">
                <a:effectLst/>
                <a:ea typeface="Times New Roman" panose="02020603050405020304" pitchFamily="18" charset="0"/>
                <a:cs typeface="Times New Roman" panose="02020603050405020304" pitchFamily="18" charset="0"/>
              </a:rPr>
              <a:t>- Làm bài tập </a:t>
            </a:r>
            <a:r>
              <a:rPr lang="en-US" sz="2800">
                <a:effectLst/>
                <a:ea typeface="Times New Roman" panose="02020603050405020304" pitchFamily="18" charset="0"/>
                <a:cs typeface="Times New Roman" panose="02020603050405020304" pitchFamily="18" charset="0"/>
              </a:rPr>
              <a:t>131, 133, 137, 138 </a:t>
            </a:r>
            <a:r>
              <a:rPr lang="fr-FR" sz="2800">
                <a:effectLst/>
                <a:ea typeface="Times New Roman" panose="02020603050405020304" pitchFamily="18" charset="0"/>
                <a:cs typeface="Times New Roman" panose="02020603050405020304" pitchFamily="18" charset="0"/>
              </a:rPr>
              <a:t>SBT trang 37, 38 ; bài 6 – SGK – tr 59.</a:t>
            </a:r>
            <a:endParaRPr lang="en-US" sz="2800">
              <a:effectLst/>
              <a:ea typeface="Times New Roman" panose="02020603050405020304" pitchFamily="18" charset="0"/>
              <a:cs typeface="Times New Roman" panose="02020603050405020304" pitchFamily="18" charset="0"/>
            </a:endParaRPr>
          </a:p>
          <a:p>
            <a:pPr marL="0" lvl="1">
              <a:lnSpc>
                <a:spcPct val="150000"/>
              </a:lnSpc>
            </a:pPr>
            <a:r>
              <a:rPr lang="en-US" sz="2800"/>
              <a:t>- Xem  trước chương II – Số nguyên. </a:t>
            </a:r>
            <a:endParaRPr lang="en-US" sz="2800">
              <a:solidFill>
                <a:srgbClr val="C00000"/>
              </a:solidFill>
            </a:endParaRPr>
          </a:p>
        </p:txBody>
      </p:sp>
    </p:spTree>
    <p:extLst>
      <p:ext uri="{BB962C8B-B14F-4D97-AF65-F5344CB8AC3E}">
        <p14:creationId xmlns:p14="http://schemas.microsoft.com/office/powerpoint/2010/main" val="3295275958"/>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5F415-7490-4054-85B4-10F7AE6D3385}"/>
              </a:ext>
            </a:extLst>
          </p:cNvPr>
          <p:cNvSpPr>
            <a:spLocks noGrp="1"/>
          </p:cNvSpPr>
          <p:nvPr>
            <p:ph type="ctrTitle"/>
          </p:nvPr>
        </p:nvSpPr>
        <p:spPr>
          <a:xfrm>
            <a:off x="1524000" y="852207"/>
            <a:ext cx="9144000" cy="2387600"/>
          </a:xfrm>
        </p:spPr>
        <p:txBody>
          <a:bodyPr>
            <a:normAutofit/>
          </a:bodyPr>
          <a:lstStyle/>
          <a:p>
            <a:r>
              <a:rPr lang="en-US" sz="7200">
                <a:solidFill>
                  <a:schemeClr val="bg1"/>
                </a:solidFill>
                <a:latin typeface="Rockwell" panose="02060603020205020403" pitchFamily="18" charset="0"/>
              </a:rPr>
              <a:t>ƯƠM MẦM TRI THỨC</a:t>
            </a:r>
            <a:endParaRPr lang="en-US" sz="7200" dirty="0">
              <a:solidFill>
                <a:schemeClr val="bg1"/>
              </a:solidFill>
              <a:latin typeface="Rockwell" panose="02060603020205020403" pitchFamily="18" charset="0"/>
            </a:endParaRPr>
          </a:p>
        </p:txBody>
      </p:sp>
      <p:cxnSp>
        <p:nvCxnSpPr>
          <p:cNvPr id="5" name="Straight Connector 4">
            <a:extLst>
              <a:ext uri="{FF2B5EF4-FFF2-40B4-BE49-F238E27FC236}">
                <a16:creationId xmlns:a16="http://schemas.microsoft.com/office/drawing/2014/main" id="{AA65E432-C1E6-4C36-BF8E-2DA25E65DC32}"/>
              </a:ext>
              <a:ext uri="{C183D7F6-B498-43B3-948B-1728B52AA6E4}">
                <adec:decorative xmlns:adec="http://schemas.microsoft.com/office/drawing/2017/decorative" val="1"/>
              </a:ext>
            </a:extLst>
          </p:cNvPr>
          <p:cNvCxnSpPr/>
          <p:nvPr/>
        </p:nvCxnSpPr>
        <p:spPr>
          <a:xfrm>
            <a:off x="3579677" y="3278339"/>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D05F6415-1E7C-453D-B6B7-DBF76BDA691B}"/>
              </a:ext>
            </a:extLst>
          </p:cNvPr>
          <p:cNvSpPr>
            <a:spLocks noGrp="1"/>
          </p:cNvSpPr>
          <p:nvPr>
            <p:ph type="subTitle" idx="1"/>
          </p:nvPr>
        </p:nvSpPr>
        <p:spPr>
          <a:xfrm>
            <a:off x="1465127" y="3620366"/>
            <a:ext cx="9144000" cy="1655762"/>
          </a:xfrm>
        </p:spPr>
        <p:txBody>
          <a:bodyPr>
            <a:normAutofit/>
          </a:bodyPr>
          <a:lstStyle/>
          <a:p>
            <a:r>
              <a:rPr lang="en-US" sz="2000">
                <a:solidFill>
                  <a:schemeClr val="bg1"/>
                </a:solidFill>
                <a:latin typeface="Tahoma" panose="020B0604030504040204" pitchFamily="34" charset="0"/>
                <a:ea typeface="Tahoma" panose="020B0604030504040204" pitchFamily="34" charset="0"/>
                <a:cs typeface="Tahoma" panose="020B0604030504040204" pitchFamily="34" charset="0"/>
              </a:rPr>
              <a:t>Thank you!</a:t>
            </a:r>
            <a:endParaRPr lang="en-US"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5" name="Graphic 14" descr="Clipboard">
            <a:extLst>
              <a:ext uri="{FF2B5EF4-FFF2-40B4-BE49-F238E27FC236}">
                <a16:creationId xmlns:a16="http://schemas.microsoft.com/office/drawing/2014/main" id="{2A123BD8-A09C-49C0-98E8-54B55610A9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631394">
            <a:off x="-514584" y="4127150"/>
            <a:ext cx="3194131" cy="3194131"/>
          </a:xfrm>
          <a:prstGeom prst="rect">
            <a:avLst/>
          </a:prstGeom>
        </p:spPr>
      </p:pic>
      <p:pic>
        <p:nvPicPr>
          <p:cNvPr id="19"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0520790">
            <a:off x="10917677" y="783939"/>
            <a:ext cx="1488402" cy="1488402"/>
          </a:xfrm>
          <a:prstGeom prst="rect">
            <a:avLst/>
          </a:prstGeom>
        </p:spPr>
      </p:pic>
    </p:spTree>
    <p:extLst>
      <p:ext uri="{BB962C8B-B14F-4D97-AF65-F5344CB8AC3E}">
        <p14:creationId xmlns:p14="http://schemas.microsoft.com/office/powerpoint/2010/main" val="388931359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8A01115F-BF14-4071-B94B-61AE1ED0BFC3}"/>
              </a:ext>
            </a:extLst>
          </p:cNvPr>
          <p:cNvSpPr txBox="1">
            <a:spLocks/>
          </p:cNvSpPr>
          <p:nvPr/>
        </p:nvSpPr>
        <p:spPr>
          <a:xfrm>
            <a:off x="1676400" y="391817"/>
            <a:ext cx="10515600" cy="70226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chemeClr val="accent1">
                    <a:lumMod val="50000"/>
                  </a:schemeClr>
                </a:solidFill>
              </a:rPr>
              <a:t>“BỨC TRANH BÍ MẬT”</a:t>
            </a:r>
          </a:p>
        </p:txBody>
      </p:sp>
      <p:sp>
        <p:nvSpPr>
          <p:cNvPr id="6" name="TextBox 5">
            <a:extLst>
              <a:ext uri="{FF2B5EF4-FFF2-40B4-BE49-F238E27FC236}">
                <a16:creationId xmlns:a16="http://schemas.microsoft.com/office/drawing/2014/main" id="{5C8602C1-CF8C-467F-8CFD-1EE07BC92276}"/>
              </a:ext>
            </a:extLst>
          </p:cNvPr>
          <p:cNvSpPr txBox="1"/>
          <p:nvPr/>
        </p:nvSpPr>
        <p:spPr>
          <a:xfrm>
            <a:off x="305540" y="1999249"/>
            <a:ext cx="11272911" cy="3244158"/>
          </a:xfrm>
          <a:prstGeom prst="rect">
            <a:avLst/>
          </a:prstGeom>
          <a:noFill/>
        </p:spPr>
        <p:txBody>
          <a:bodyPr wrap="square" rtlCol="0">
            <a:spAutoFit/>
          </a:bodyPr>
          <a:lstStyle/>
          <a:p>
            <a:pPr algn="just">
              <a:lnSpc>
                <a:spcPct val="150000"/>
              </a:lnSpc>
            </a:pPr>
            <a:r>
              <a:rPr lang="en-US" sz="2800" u="sng">
                <a:latin typeface="Arial" panose="020B0604020202020204" pitchFamily="34" charset="0"/>
                <a:cs typeface="Arial" panose="020B0604020202020204" pitchFamily="34" charset="0"/>
              </a:rPr>
              <a:t>LUẬT CHƠI: </a:t>
            </a:r>
          </a:p>
          <a:p>
            <a:pPr algn="just">
              <a:lnSpc>
                <a:spcPct val="150000"/>
              </a:lnSpc>
            </a:pPr>
            <a:r>
              <a:rPr lang="en-US" sz="2800">
                <a:solidFill>
                  <a:srgbClr val="0070C0"/>
                </a:solidFill>
                <a:effectLst/>
                <a:latin typeface="Arial" panose="020B0604020202020204" pitchFamily="34" charset="0"/>
                <a:ea typeface="Times New Roman" panose="02020603050405020304" pitchFamily="18" charset="0"/>
                <a:cs typeface="Arial" panose="020B0604020202020204" pitchFamily="34" charset="0"/>
              </a:rPr>
              <a:t>Có 4 đội chơi. Mỗi đội chọn 1 miếng ghép. Mỗi một câu trả lời đúng sẽ mở được miếng ghép che trước bức tranh, nếu đoán được nhân vật trong bức tranh và giới thiệu về nội dung bức tranh đội đó sẽ giành chiến thắng.</a:t>
            </a:r>
            <a:r>
              <a:rPr lang="en-US" sz="2800">
                <a:latin typeface="Arial" panose="020B0604020202020204" pitchFamily="34" charset="0"/>
                <a:cs typeface="Arial" panose="020B0604020202020204" pitchFamily="34" charset="0"/>
              </a:rPr>
              <a:t> </a:t>
            </a:r>
          </a:p>
        </p:txBody>
      </p:sp>
      <p:pic>
        <p:nvPicPr>
          <p:cNvPr id="1026" name="Picture 2" descr="Giễu nhại trong truyền thông: Mong manh nghệ thuật - chuyện đùa - Báo Đồng  Nai điện tử">
            <a:extLst>
              <a:ext uri="{FF2B5EF4-FFF2-40B4-BE49-F238E27FC236}">
                <a16:creationId xmlns:a16="http://schemas.microsoft.com/office/drawing/2014/main" id="{3BB8199D-76F9-4BFE-BE38-90CCF0F6C7A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3684"/>
          <a:stretch/>
        </p:blipFill>
        <p:spPr bwMode="auto">
          <a:xfrm>
            <a:off x="0" y="0"/>
            <a:ext cx="1600200" cy="1609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4863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3568414" y="2581275"/>
            <a:ext cx="5499386" cy="302895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 name="Picture 5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49364" y="1188210"/>
            <a:ext cx="2789213" cy="2842877"/>
          </a:xfrm>
          <a:prstGeom prst="rect">
            <a:avLst/>
          </a:prstGeom>
        </p:spPr>
      </p:pic>
      <p:sp>
        <p:nvSpPr>
          <p:cNvPr id="59" name="Decagon 58">
            <a:hlinkClick r:id="rId7" action="ppaction://hlinksldjump"/>
          </p:cNvPr>
          <p:cNvSpPr/>
          <p:nvPr/>
        </p:nvSpPr>
        <p:spPr>
          <a:xfrm>
            <a:off x="4508693" y="2243278"/>
            <a:ext cx="879740" cy="675994"/>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FF0000"/>
                </a:solidFill>
              </a:rPr>
              <a:t>1</a:t>
            </a:r>
          </a:p>
        </p:txBody>
      </p:sp>
      <p:pic>
        <p:nvPicPr>
          <p:cNvPr id="62" name="Picture 6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38577" y="3697886"/>
            <a:ext cx="2748274" cy="2836485"/>
          </a:xfrm>
          <a:prstGeom prst="rect">
            <a:avLst/>
          </a:prstGeom>
        </p:spPr>
      </p:pic>
      <p:sp>
        <p:nvSpPr>
          <p:cNvPr id="63" name="Decagon 62">
            <a:hlinkClick r:id="rId9" action="ppaction://hlinksldjump"/>
          </p:cNvPr>
          <p:cNvSpPr/>
          <p:nvPr/>
        </p:nvSpPr>
        <p:spPr>
          <a:xfrm>
            <a:off x="7365804" y="4779593"/>
            <a:ext cx="693820" cy="675994"/>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FF0000"/>
                </a:solidFill>
              </a:rPr>
              <a:t>4</a:t>
            </a:r>
          </a:p>
        </p:txBody>
      </p:sp>
      <p:sp>
        <p:nvSpPr>
          <p:cNvPr id="6" name="TextBox 5"/>
          <p:cNvSpPr txBox="1"/>
          <p:nvPr/>
        </p:nvSpPr>
        <p:spPr>
          <a:xfrm>
            <a:off x="3303110" y="314196"/>
            <a:ext cx="6210300" cy="830997"/>
          </a:xfrm>
          <a:prstGeom prst="rect">
            <a:avLst/>
          </a:prstGeom>
          <a:noFill/>
        </p:spPr>
        <p:txBody>
          <a:bodyPr wrap="square" rtlCol="0">
            <a:spAutoFit/>
          </a:bodyPr>
          <a:lstStyle/>
          <a:p>
            <a:r>
              <a:rPr lang="en-US" sz="4800" b="1">
                <a:solidFill>
                  <a:srgbClr val="FFFF00"/>
                </a:solidFill>
                <a:latin typeface="UTM Banque" panose="02040603050506020204" pitchFamily="18" charset="0"/>
              </a:rPr>
              <a:t>Bức tranh bí ẩn</a:t>
            </a:r>
            <a:endParaRPr lang="en-US" sz="4800" b="1" dirty="0">
              <a:solidFill>
                <a:srgbClr val="FFFF00"/>
              </a:solidFill>
              <a:latin typeface="UTM Banque" panose="02040603050506020204" pitchFamily="18" charset="0"/>
            </a:endParaRPr>
          </a:p>
        </p:txBody>
      </p:sp>
      <p:pic>
        <p:nvPicPr>
          <p:cNvPr id="7" name="Nhac Gunb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2807744" y="4898344"/>
            <a:ext cx="609600" cy="609600"/>
          </a:xfrm>
          <a:prstGeom prst="rect">
            <a:avLst/>
          </a:prstGeom>
        </p:spPr>
      </p:pic>
    </p:spTree>
    <p:extLst>
      <p:ext uri="{BB962C8B-B14F-4D97-AF65-F5344CB8AC3E}">
        <p14:creationId xmlns:p14="http://schemas.microsoft.com/office/powerpoint/2010/main" val="478643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7"/>
                                        </p:tgtEl>
                                      </p:cBhvr>
                                    </p:cmd>
                                  </p:childTnLst>
                                </p:cTn>
                              </p:par>
                              <p:par>
                                <p:cTn id="7" presetID="10"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par>
                          <p:cTn id="10" fill="hold">
                            <p:stCondLst>
                              <p:cond delay="500"/>
                            </p:stCondLst>
                            <p:childTnLst>
                              <p:par>
                                <p:cTn id="11" presetID="45" presetClass="entr" presetSubtype="0" fill="hold" nodeType="after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fade">
                                      <p:cBhvr>
                                        <p:cTn id="13" dur="2000"/>
                                        <p:tgtEl>
                                          <p:spTgt spid="58"/>
                                        </p:tgtEl>
                                      </p:cBhvr>
                                    </p:animEffect>
                                    <p:anim calcmode="lin" valueType="num">
                                      <p:cBhvr>
                                        <p:cTn id="14" dur="2000" fill="hold"/>
                                        <p:tgtEl>
                                          <p:spTgt spid="58"/>
                                        </p:tgtEl>
                                        <p:attrNameLst>
                                          <p:attrName>ppt_w</p:attrName>
                                        </p:attrNameLst>
                                      </p:cBhvr>
                                      <p:tavLst>
                                        <p:tav tm="0" fmla="#ppt_w*sin(2.5*pi*$)">
                                          <p:val>
                                            <p:fltVal val="0"/>
                                          </p:val>
                                        </p:tav>
                                        <p:tav tm="100000">
                                          <p:val>
                                            <p:fltVal val="1"/>
                                          </p:val>
                                        </p:tav>
                                      </p:tavLst>
                                    </p:anim>
                                    <p:anim calcmode="lin" valueType="num">
                                      <p:cBhvr>
                                        <p:cTn id="15" dur="2000" fill="hold"/>
                                        <p:tgtEl>
                                          <p:spTgt spid="58"/>
                                        </p:tgtEl>
                                        <p:attrNameLst>
                                          <p:attrName>ppt_h</p:attrName>
                                        </p:attrNameLst>
                                      </p:cBhvr>
                                      <p:tavLst>
                                        <p:tav tm="0">
                                          <p:val>
                                            <p:strVal val="#ppt_h"/>
                                          </p:val>
                                        </p:tav>
                                        <p:tav tm="100000">
                                          <p:val>
                                            <p:strVal val="#ppt_h"/>
                                          </p:val>
                                        </p:tav>
                                      </p:tavLst>
                                    </p:anim>
                                  </p:childTnLst>
                                </p:cTn>
                              </p:par>
                              <p:par>
                                <p:cTn id="16" presetID="10" presetClass="entr" presetSubtype="0" fill="hold" grpId="0" nodeType="withEffect">
                                  <p:stCondLst>
                                    <p:cond delay="0"/>
                                  </p:stCondLst>
                                  <p:childTnLst>
                                    <p:set>
                                      <p:cBhvr>
                                        <p:cTn id="17" dur="1" fill="hold">
                                          <p:stCondLst>
                                            <p:cond delay="0"/>
                                          </p:stCondLst>
                                        </p:cTn>
                                        <p:tgtEl>
                                          <p:spTgt spid="59"/>
                                        </p:tgtEl>
                                        <p:attrNameLst>
                                          <p:attrName>style.visibility</p:attrName>
                                        </p:attrNameLst>
                                      </p:cBhvr>
                                      <p:to>
                                        <p:strVal val="visible"/>
                                      </p:to>
                                    </p:set>
                                    <p:animEffect transition="in" filter="fade">
                                      <p:cBhvr>
                                        <p:cTn id="18" dur="500"/>
                                        <p:tgtEl>
                                          <p:spTgt spid="59"/>
                                        </p:tgtEl>
                                      </p:cBhvr>
                                    </p:animEffect>
                                  </p:childTnLst>
                                </p:cTn>
                              </p:par>
                              <p:par>
                                <p:cTn id="19" presetID="45" presetClass="entr" presetSubtype="0" fill="hold" nodeType="with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fade">
                                      <p:cBhvr>
                                        <p:cTn id="21" dur="2000"/>
                                        <p:tgtEl>
                                          <p:spTgt spid="62"/>
                                        </p:tgtEl>
                                      </p:cBhvr>
                                    </p:animEffect>
                                    <p:anim calcmode="lin" valueType="num">
                                      <p:cBhvr>
                                        <p:cTn id="22" dur="2000" fill="hold"/>
                                        <p:tgtEl>
                                          <p:spTgt spid="62"/>
                                        </p:tgtEl>
                                        <p:attrNameLst>
                                          <p:attrName>ppt_w</p:attrName>
                                        </p:attrNameLst>
                                      </p:cBhvr>
                                      <p:tavLst>
                                        <p:tav tm="0" fmla="#ppt_w*sin(2.5*pi*$)">
                                          <p:val>
                                            <p:fltVal val="0"/>
                                          </p:val>
                                        </p:tav>
                                        <p:tav tm="100000">
                                          <p:val>
                                            <p:fltVal val="1"/>
                                          </p:val>
                                        </p:tav>
                                      </p:tavLst>
                                    </p:anim>
                                    <p:anim calcmode="lin" valueType="num">
                                      <p:cBhvr>
                                        <p:cTn id="23" dur="2000" fill="hold"/>
                                        <p:tgtEl>
                                          <p:spTgt spid="62"/>
                                        </p:tgtEl>
                                        <p:attrNameLst>
                                          <p:attrName>ppt_h</p:attrName>
                                        </p:attrNameLst>
                                      </p:cBhvr>
                                      <p:tavLst>
                                        <p:tav tm="0">
                                          <p:val>
                                            <p:strVal val="#ppt_h"/>
                                          </p:val>
                                        </p:tav>
                                        <p:tav tm="100000">
                                          <p:val>
                                            <p:strVal val="#ppt_h"/>
                                          </p:val>
                                        </p:tav>
                                      </p:tavLst>
                                    </p:anim>
                                  </p:childTnLst>
                                </p:cTn>
                              </p:par>
                              <p:par>
                                <p:cTn id="24" presetID="10" presetClass="entr" presetSubtype="0" fill="hold" grpId="0" nodeType="withEffect">
                                  <p:stCondLst>
                                    <p:cond delay="0"/>
                                  </p:stCondLst>
                                  <p:childTnLst>
                                    <p:set>
                                      <p:cBhvr>
                                        <p:cTn id="25" dur="1" fill="hold">
                                          <p:stCondLst>
                                            <p:cond delay="0"/>
                                          </p:stCondLst>
                                        </p:cTn>
                                        <p:tgtEl>
                                          <p:spTgt spid="63"/>
                                        </p:tgtEl>
                                        <p:attrNameLst>
                                          <p:attrName>style.visibility</p:attrName>
                                        </p:attrNameLst>
                                      </p:cBhvr>
                                      <p:to>
                                        <p:strVal val="visible"/>
                                      </p:to>
                                    </p:set>
                                    <p:animEffect transition="in" filter="fade">
                                      <p:cBhvr>
                                        <p:cTn id="26" dur="500"/>
                                        <p:tgtEl>
                                          <p:spTgt spid="6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606" numSld="7">
                <p:cTn id="30" repeatCount="indefinite" fill="hold" display="0">
                  <p:stCondLst>
                    <p:cond delay="indefinite"/>
                  </p:stCondLst>
                  <p:endCondLst>
                    <p:cond evt="onStopAudio" delay="0">
                      <p:tgtEl>
                        <p:sldTgt/>
                      </p:tgtEl>
                    </p:cond>
                  </p:endCondLst>
                </p:cTn>
                <p:tgtEl>
                  <p:spTgt spid="7"/>
                </p:tgtEl>
              </p:cMediaNode>
            </p:audio>
          </p:childTnLst>
        </p:cTn>
      </p:par>
    </p:tnLst>
    <p:bldLst>
      <p:bldP spid="5" grpId="0" animBg="1"/>
      <p:bldP spid="59" grpId="0" animBg="1"/>
      <p:bldP spid="63"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5FC6D40F-EC0D-47D5-BFB2-845DF1ADA8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3136" y="0"/>
            <a:ext cx="915534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0" y="0"/>
            <a:ext cx="4688114" cy="3541484"/>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13473" y="1"/>
            <a:ext cx="4445003" cy="3570513"/>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4000" y="3541486"/>
            <a:ext cx="4688114" cy="3316513"/>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12114" y="3541484"/>
            <a:ext cx="4455886" cy="3316514"/>
          </a:xfrm>
          <a:prstGeom prst="rect">
            <a:avLst/>
          </a:prstGeom>
        </p:spPr>
      </p:pic>
      <p:sp>
        <p:nvSpPr>
          <p:cNvPr id="12" name="Decagon 11">
            <a:hlinkClick r:id="rId8" action="ppaction://hlinksldjump"/>
          </p:cNvPr>
          <p:cNvSpPr/>
          <p:nvPr/>
        </p:nvSpPr>
        <p:spPr>
          <a:xfrm>
            <a:off x="3265715" y="1306287"/>
            <a:ext cx="1175657" cy="986971"/>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solidFill>
                  <a:srgbClr val="FF0000"/>
                </a:solidFill>
              </a:rPr>
              <a:t>1</a:t>
            </a:r>
          </a:p>
        </p:txBody>
      </p:sp>
      <p:sp>
        <p:nvSpPr>
          <p:cNvPr id="15" name="Decagon 14">
            <a:hlinkClick r:id="rId9" action="ppaction://hlinksldjump"/>
          </p:cNvPr>
          <p:cNvSpPr/>
          <p:nvPr/>
        </p:nvSpPr>
        <p:spPr>
          <a:xfrm>
            <a:off x="7852229" y="1277258"/>
            <a:ext cx="1175657" cy="986971"/>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solidFill>
                  <a:srgbClr val="FF0000"/>
                </a:solidFill>
              </a:rPr>
              <a:t>2</a:t>
            </a:r>
          </a:p>
        </p:txBody>
      </p:sp>
      <p:sp>
        <p:nvSpPr>
          <p:cNvPr id="16" name="Decagon 15">
            <a:hlinkClick r:id="rId10" action="ppaction://hlinksldjump"/>
          </p:cNvPr>
          <p:cNvSpPr/>
          <p:nvPr/>
        </p:nvSpPr>
        <p:spPr>
          <a:xfrm>
            <a:off x="3265714" y="4706256"/>
            <a:ext cx="1175657" cy="986971"/>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solidFill>
                  <a:srgbClr val="FF0000"/>
                </a:solidFill>
              </a:rPr>
              <a:t>3</a:t>
            </a:r>
          </a:p>
        </p:txBody>
      </p:sp>
      <p:sp>
        <p:nvSpPr>
          <p:cNvPr id="17" name="Decagon 16">
            <a:hlinkClick r:id="rId11" action="ppaction://hlinksldjump"/>
          </p:cNvPr>
          <p:cNvSpPr/>
          <p:nvPr/>
        </p:nvSpPr>
        <p:spPr>
          <a:xfrm>
            <a:off x="7939313" y="4706256"/>
            <a:ext cx="1175657" cy="986971"/>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solidFill>
                  <a:srgbClr val="FF0000"/>
                </a:solidFill>
              </a:rPr>
              <a:t>4</a:t>
            </a:r>
          </a:p>
        </p:txBody>
      </p:sp>
      <p:sp>
        <p:nvSpPr>
          <p:cNvPr id="2" name="Arrow: Striped Right 1">
            <a:hlinkClick r:id="rId12" action="ppaction://hlinksldjump"/>
            <a:extLst>
              <a:ext uri="{FF2B5EF4-FFF2-40B4-BE49-F238E27FC236}">
                <a16:creationId xmlns:a16="http://schemas.microsoft.com/office/drawing/2014/main" id="{CDAF4F1D-6821-4A94-8721-24D0EC00ACB4}"/>
              </a:ext>
            </a:extLst>
          </p:cNvPr>
          <p:cNvSpPr/>
          <p:nvPr/>
        </p:nvSpPr>
        <p:spPr>
          <a:xfrm>
            <a:off x="11144250" y="6324600"/>
            <a:ext cx="819150" cy="533398"/>
          </a:xfrm>
          <a:prstGeom prst="stripedRightArrow">
            <a:avLst/>
          </a:prstGeom>
          <a:solidFill>
            <a:srgbClr val="FFFFCC"/>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59631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20" restart="whenNotActive" fill="hold" evtFilter="cancelBubble" nodeType="interactiveSeq">
                <p:stCondLst>
                  <p:cond evt="onClick" delay="0">
                    <p:tgtEl>
                      <p:spTgt spid="17"/>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7"/>
                                        </p:tgtEl>
                                      </p:cBhvr>
                                    </p:animEffect>
                                    <p:set>
                                      <p:cBhvr>
                                        <p:cTn id="25"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26" restart="whenNotActive" fill="hold" evtFilter="cancelBubble" nodeType="interactiveSeq">
                <p:stCondLst>
                  <p:cond evt="onClick" delay="0">
                    <p:tgtEl>
                      <p:spTgt spid="10"/>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10"/>
                                        </p:tgtEl>
                                      </p:cBhvr>
                                    </p:animEffect>
                                    <p:set>
                                      <p:cBhvr>
                                        <p:cTn id="31"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2" restart="whenNotActive" fill="hold" evtFilter="cancelBubble" nodeType="interactiveSeq">
                <p:stCondLst>
                  <p:cond evt="onClick" delay="0">
                    <p:tgtEl>
                      <p:spTgt spid="11"/>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11"/>
                                        </p:tgtEl>
                                      </p:cBhvr>
                                    </p:animEffect>
                                    <p:set>
                                      <p:cBhvr>
                                        <p:cTn id="37"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38" restart="whenNotActive" fill="hold" evtFilter="cancelBubble" nodeType="interactiveSeq">
                <p:stCondLst>
                  <p:cond evt="onClick" delay="0">
                    <p:tgtEl>
                      <p:spTgt spid="8"/>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8"/>
                                        </p:tgtEl>
                                      </p:cBhvr>
                                    </p:animEffect>
                                    <p:set>
                                      <p:cBhvr>
                                        <p:cTn id="43"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44" restart="whenNotActive" fill="hold" evtFilter="cancelBubble" nodeType="interactiveSeq">
                <p:stCondLst>
                  <p:cond evt="onClick" delay="0">
                    <p:tgtEl>
                      <p:spTgt spid="9"/>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9"/>
                                        </p:tgtEl>
                                      </p:cBhvr>
                                    </p:animEffect>
                                    <p:set>
                                      <p:cBhvr>
                                        <p:cTn id="49"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12" grpId="0" animBg="1"/>
      <p:bldP spid="15" grpId="0" animBg="1"/>
      <p:bldP spid="16"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图片 6">
            <a:extLst>
              <a:ext uri="{FF2B5EF4-FFF2-40B4-BE49-F238E27FC236}">
                <a16:creationId xmlns:a16="http://schemas.microsoft.com/office/drawing/2014/main" id="{8C1BDF33-83F9-491E-A57F-96FFDDB489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7926" y="-358514"/>
            <a:ext cx="14232876" cy="7990834"/>
          </a:xfrm>
          <a:prstGeom prst="rect">
            <a:avLst/>
          </a:prstGeom>
        </p:spPr>
      </p:pic>
      <p:sp>
        <p:nvSpPr>
          <p:cNvPr id="15" name="Decagon 14">
            <a:extLst>
              <a:ext uri="{FF2B5EF4-FFF2-40B4-BE49-F238E27FC236}">
                <a16:creationId xmlns:a16="http://schemas.microsoft.com/office/drawing/2014/main" id="{DD0D6D10-0D10-4B99-AAE5-DA2596A43B4F}"/>
              </a:ext>
            </a:extLst>
          </p:cNvPr>
          <p:cNvSpPr/>
          <p:nvPr/>
        </p:nvSpPr>
        <p:spPr>
          <a:xfrm>
            <a:off x="10047683" y="681826"/>
            <a:ext cx="556711" cy="435617"/>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rPr>
              <a:t>2</a:t>
            </a:r>
            <a:endParaRPr lang="en-US" sz="3200" dirty="0">
              <a:solidFill>
                <a:srgbClr val="FF0000"/>
              </a:solidFill>
            </a:endParaRPr>
          </a:p>
        </p:txBody>
      </p:sp>
      <p:sp>
        <p:nvSpPr>
          <p:cNvPr id="20" name="矩形 19"/>
          <p:cNvSpPr/>
          <p:nvPr/>
        </p:nvSpPr>
        <p:spPr>
          <a:xfrm rot="20718769">
            <a:off x="4193877" y="2155406"/>
            <a:ext cx="184731" cy="854080"/>
          </a:xfrm>
          <a:prstGeom prst="rect">
            <a:avLst/>
          </a:prstGeom>
        </p:spPr>
        <p:txBody>
          <a:bodyPr wrap="none">
            <a:spAutoFit/>
          </a:bodyPr>
          <a:lstStyle/>
          <a:p>
            <a:endParaRPr lang="zh-CN" altLang="en-US" sz="4950" dirty="0">
              <a:solidFill>
                <a:srgbClr val="099F00"/>
              </a:solidFill>
              <a:latin typeface="方正少儿简体" panose="03000509000000000000" pitchFamily="65" charset="-122"/>
              <a:ea typeface="方正少儿简体" panose="03000509000000000000" pitchFamily="65" charset="-122"/>
            </a:endParaRPr>
          </a:p>
        </p:txBody>
      </p:sp>
      <p:sp>
        <p:nvSpPr>
          <p:cNvPr id="51" name="矩形 50"/>
          <p:cNvSpPr/>
          <p:nvPr/>
        </p:nvSpPr>
        <p:spPr>
          <a:xfrm>
            <a:off x="2291466" y="1906526"/>
            <a:ext cx="8034572" cy="646331"/>
          </a:xfrm>
          <a:prstGeom prst="rect">
            <a:avLst/>
          </a:prstGeom>
        </p:spPr>
        <p:txBody>
          <a:bodyPr wrap="none">
            <a:spAutoFit/>
          </a:bodyPr>
          <a:lstStyle/>
          <a:p>
            <a:r>
              <a:rPr lang="en-US" altLang="zh-CN" sz="3600">
                <a:solidFill>
                  <a:schemeClr val="bg1">
                    <a:lumMod val="95000"/>
                  </a:schemeClr>
                </a:solidFill>
                <a:latin typeface="Arial" panose="020B0604020202020204" pitchFamily="34" charset="0"/>
                <a:ea typeface="方正少儿简体" panose="03000509000000000000" pitchFamily="65" charset="-122"/>
                <a:cs typeface="Arial" panose="020B0604020202020204" pitchFamily="34" charset="0"/>
              </a:rPr>
              <a:t>Phân tích số 225 ra thừa số nguyên tố</a:t>
            </a:r>
            <a:endParaRPr lang="zh-CN" altLang="en-US" sz="3600" dirty="0">
              <a:solidFill>
                <a:schemeClr val="bg1">
                  <a:lumMod val="95000"/>
                </a:schemeClr>
              </a:solidFill>
              <a:latin typeface="Arial" panose="020B0604020202020204" pitchFamily="34" charset="0"/>
              <a:ea typeface="方正少儿简体" panose="03000509000000000000" pitchFamily="65" charset="-122"/>
              <a:cs typeface="Arial" panose="020B0604020202020204" pitchFamily="34" charset="0"/>
            </a:endParaRPr>
          </a:p>
        </p:txBody>
      </p:sp>
      <p:pic>
        <p:nvPicPr>
          <p:cNvPr id="29" name="图片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1" y="6115435"/>
            <a:ext cx="9153525" cy="752475"/>
          </a:xfrm>
          <a:prstGeom prst="rect">
            <a:avLst/>
          </a:prstGeom>
        </p:spPr>
      </p:pic>
      <p:sp>
        <p:nvSpPr>
          <p:cNvPr id="13" name="矩形 50"/>
          <p:cNvSpPr/>
          <p:nvPr/>
        </p:nvSpPr>
        <p:spPr>
          <a:xfrm>
            <a:off x="4088622" y="3486314"/>
            <a:ext cx="3746538" cy="707886"/>
          </a:xfrm>
          <a:prstGeom prst="rect">
            <a:avLst/>
          </a:prstGeom>
        </p:spPr>
        <p:txBody>
          <a:bodyPr wrap="none">
            <a:spAutoFit/>
          </a:bodyPr>
          <a:lstStyle/>
          <a:p>
            <a:r>
              <a:rPr lang="en-US" altLang="zh-CN" sz="4000">
                <a:solidFill>
                  <a:schemeClr val="bg1">
                    <a:lumMod val="95000"/>
                  </a:schemeClr>
                </a:solidFill>
                <a:latin typeface="Arial" panose="020B0604020202020204" pitchFamily="34" charset="0"/>
                <a:ea typeface="方正少儿简体" panose="03000509000000000000" pitchFamily="65" charset="-122"/>
                <a:cs typeface="Arial" panose="020B0604020202020204" pitchFamily="34" charset="0"/>
              </a:rPr>
              <a:t>KQ: </a:t>
            </a:r>
            <a:r>
              <a:rPr lang="en-US" altLang="zh-CN" sz="4000">
                <a:solidFill>
                  <a:srgbClr val="FFFF00"/>
                </a:solidFill>
                <a:latin typeface="Arial" panose="020B0604020202020204" pitchFamily="34" charset="0"/>
                <a:ea typeface="方正少儿简体" panose="03000509000000000000" pitchFamily="65" charset="-122"/>
                <a:cs typeface="Arial" panose="020B0604020202020204" pitchFamily="34" charset="0"/>
              </a:rPr>
              <a:t>225 = 3</a:t>
            </a:r>
            <a:r>
              <a:rPr lang="en-US" altLang="zh-CN" sz="4000" baseline="30000">
                <a:solidFill>
                  <a:srgbClr val="FFFF00"/>
                </a:solidFill>
                <a:latin typeface="Arial" panose="020B0604020202020204" pitchFamily="34" charset="0"/>
                <a:ea typeface="方正少儿简体" panose="03000509000000000000" pitchFamily="65" charset="-122"/>
                <a:cs typeface="Arial" panose="020B0604020202020204" pitchFamily="34" charset="0"/>
              </a:rPr>
              <a:t>2</a:t>
            </a:r>
            <a:r>
              <a:rPr lang="en-US" altLang="zh-CN" sz="4000">
                <a:solidFill>
                  <a:srgbClr val="FFFF00"/>
                </a:solidFill>
                <a:latin typeface="Arial" panose="020B0604020202020204" pitchFamily="34" charset="0"/>
                <a:ea typeface="方正少儿简体" panose="03000509000000000000" pitchFamily="65" charset="-122"/>
                <a:cs typeface="Arial" panose="020B0604020202020204" pitchFamily="34" charset="0"/>
              </a:rPr>
              <a:t>.5</a:t>
            </a:r>
            <a:r>
              <a:rPr lang="en-US" altLang="zh-CN" sz="4000" baseline="30000">
                <a:solidFill>
                  <a:srgbClr val="FFFF00"/>
                </a:solidFill>
                <a:latin typeface="Arial" panose="020B0604020202020204" pitchFamily="34" charset="0"/>
                <a:ea typeface="方正少儿简体" panose="03000509000000000000" pitchFamily="65" charset="-122"/>
                <a:cs typeface="Arial" panose="020B0604020202020204" pitchFamily="34" charset="0"/>
              </a:rPr>
              <a:t>2</a:t>
            </a:r>
            <a:endParaRPr lang="zh-CN" altLang="en-US" sz="4000" baseline="30000" dirty="0">
              <a:solidFill>
                <a:srgbClr val="FFFF00"/>
              </a:solidFill>
              <a:latin typeface="Arial" panose="020B0604020202020204" pitchFamily="34" charset="0"/>
              <a:ea typeface="方正少儿简体" panose="03000509000000000000" pitchFamily="65" charset="-122"/>
              <a:cs typeface="Arial" panose="020B0604020202020204" pitchFamily="34" charset="0"/>
            </a:endParaRPr>
          </a:p>
        </p:txBody>
      </p:sp>
      <p:pic>
        <p:nvPicPr>
          <p:cNvPr id="10"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529277" y="4663566"/>
            <a:ext cx="1970393" cy="1451869"/>
          </a:xfrm>
          <a:prstGeom prst="rect">
            <a:avLst/>
          </a:prstGeom>
        </p:spPr>
      </p:pic>
      <p:pic>
        <p:nvPicPr>
          <p:cNvPr id="16" name="图片 29">
            <a:hlinkClick r:id="rId6" action="ppaction://hlinksldjump"/>
            <a:extLst>
              <a:ext uri="{FF2B5EF4-FFF2-40B4-BE49-F238E27FC236}">
                <a16:creationId xmlns:a16="http://schemas.microsoft.com/office/drawing/2014/main" id="{81E3235A-777E-4F75-B9C1-24C972FED00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5848" y="400075"/>
            <a:ext cx="1397969" cy="118576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78499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7926" y="-358514"/>
            <a:ext cx="14232876" cy="7990834"/>
          </a:xfrm>
          <a:prstGeom prst="rect">
            <a:avLst/>
          </a:prstGeom>
        </p:spPr>
      </p:pic>
      <p:sp>
        <p:nvSpPr>
          <p:cNvPr id="20" name="矩形 19"/>
          <p:cNvSpPr/>
          <p:nvPr/>
        </p:nvSpPr>
        <p:spPr>
          <a:xfrm rot="20718769">
            <a:off x="4193877" y="2155406"/>
            <a:ext cx="184731" cy="854080"/>
          </a:xfrm>
          <a:prstGeom prst="rect">
            <a:avLst/>
          </a:prstGeom>
        </p:spPr>
        <p:txBody>
          <a:bodyPr wrap="none">
            <a:spAutoFit/>
          </a:bodyPr>
          <a:lstStyle/>
          <a:p>
            <a:endParaRPr lang="zh-CN" altLang="en-US" sz="4950" dirty="0">
              <a:solidFill>
                <a:srgbClr val="099F00"/>
              </a:solidFill>
              <a:latin typeface="方正少儿简体" panose="03000509000000000000" pitchFamily="65" charset="-122"/>
              <a:ea typeface="方正少儿简体" panose="03000509000000000000" pitchFamily="65" charset="-122"/>
            </a:endParaRPr>
          </a:p>
        </p:txBody>
      </p:sp>
      <p:sp>
        <p:nvSpPr>
          <p:cNvPr id="51" name="矩形 50"/>
          <p:cNvSpPr/>
          <p:nvPr/>
        </p:nvSpPr>
        <p:spPr>
          <a:xfrm>
            <a:off x="2750596" y="847488"/>
            <a:ext cx="4828566" cy="523220"/>
          </a:xfrm>
          <a:prstGeom prst="rect">
            <a:avLst/>
          </a:prstGeom>
        </p:spPr>
        <p:txBody>
          <a:bodyPr wrap="none">
            <a:spAutoFit/>
          </a:bodyPr>
          <a:lstStyle/>
          <a:p>
            <a:r>
              <a:rPr lang="en-US" altLang="zh-CN" sz="2800">
                <a:solidFill>
                  <a:schemeClr val="bg1">
                    <a:lumMod val="95000"/>
                  </a:schemeClr>
                </a:solidFill>
                <a:latin typeface="Arial" panose="020B0604020202020204" pitchFamily="34" charset="0"/>
                <a:ea typeface="方正少儿简体" panose="03000509000000000000" pitchFamily="65" charset="-122"/>
                <a:cs typeface="Arial" panose="020B0604020202020204" pitchFamily="34" charset="0"/>
              </a:rPr>
              <a:t>Điền dấu “</a:t>
            </a:r>
            <a:r>
              <a:rPr lang="en-US" altLang="zh-CN" sz="2800">
                <a:solidFill>
                  <a:schemeClr val="bg1">
                    <a:lumMod val="95000"/>
                  </a:schemeClr>
                </a:solidFill>
                <a:latin typeface="Arial" panose="020B0604020202020204" pitchFamily="34" charset="0"/>
                <a:ea typeface="方正少儿简体" panose="03000509000000000000" pitchFamily="65" charset="-122"/>
                <a:cs typeface="Arial" panose="020B0604020202020204" pitchFamily="34" charset="0"/>
                <a:sym typeface="Wingdings" panose="05000000000000000000" pitchFamily="2" charset="2"/>
              </a:rPr>
              <a:t></a:t>
            </a:r>
            <a:r>
              <a:rPr lang="en-US" altLang="zh-CN" sz="2800">
                <a:solidFill>
                  <a:schemeClr val="bg1">
                    <a:lumMod val="95000"/>
                  </a:schemeClr>
                </a:solidFill>
                <a:latin typeface="Arial" panose="020B0604020202020204" pitchFamily="34" charset="0"/>
                <a:ea typeface="方正少儿简体" panose="03000509000000000000" pitchFamily="65" charset="-122"/>
                <a:cs typeface="Arial" panose="020B0604020202020204" pitchFamily="34" charset="0"/>
              </a:rPr>
              <a:t>” vào ô thích hợp</a:t>
            </a:r>
            <a:endParaRPr lang="zh-CN" altLang="en-US" sz="2800" dirty="0">
              <a:solidFill>
                <a:schemeClr val="bg1">
                  <a:lumMod val="95000"/>
                </a:schemeClr>
              </a:solidFill>
              <a:latin typeface="Arial" panose="020B0604020202020204" pitchFamily="34" charset="0"/>
              <a:ea typeface="方正少儿简体" panose="03000509000000000000" pitchFamily="65" charset="-122"/>
              <a:cs typeface="Arial" panose="020B0604020202020204" pitchFamily="34" charset="0"/>
            </a:endParaRPr>
          </a:p>
        </p:txBody>
      </p:sp>
      <p:pic>
        <p:nvPicPr>
          <p:cNvPr id="29" name="图片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0869" y="5874438"/>
            <a:ext cx="9153525" cy="752475"/>
          </a:xfrm>
          <a:prstGeom prst="rect">
            <a:avLst/>
          </a:prstGeom>
        </p:spPr>
      </p:pic>
      <p:pic>
        <p:nvPicPr>
          <p:cNvPr id="10"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5463" y="5142331"/>
            <a:ext cx="675620" cy="1408916"/>
          </a:xfrm>
          <a:prstGeom prst="rect">
            <a:avLst/>
          </a:prstGeom>
        </p:spPr>
      </p:pic>
      <p:sp>
        <p:nvSpPr>
          <p:cNvPr id="11" name="Decagon 10"/>
          <p:cNvSpPr/>
          <p:nvPr/>
        </p:nvSpPr>
        <p:spPr>
          <a:xfrm>
            <a:off x="10047683" y="681826"/>
            <a:ext cx="556711" cy="435617"/>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3</a:t>
            </a:r>
          </a:p>
        </p:txBody>
      </p:sp>
      <p:graphicFrame>
        <p:nvGraphicFramePr>
          <p:cNvPr id="2" name="Table 2">
            <a:extLst>
              <a:ext uri="{FF2B5EF4-FFF2-40B4-BE49-F238E27FC236}">
                <a16:creationId xmlns:a16="http://schemas.microsoft.com/office/drawing/2014/main" id="{FCBC3EFF-B2BE-4D0B-A5CA-6CEC4E0847C5}"/>
              </a:ext>
            </a:extLst>
          </p:cNvPr>
          <p:cNvGraphicFramePr>
            <a:graphicFrameLocks noGrp="1"/>
          </p:cNvGraphicFramePr>
          <p:nvPr>
            <p:extLst>
              <p:ext uri="{D42A27DB-BD31-4B8C-83A1-F6EECF244321}">
                <p14:modId xmlns:p14="http://schemas.microsoft.com/office/powerpoint/2010/main" val="2262111010"/>
              </p:ext>
            </p:extLst>
          </p:nvPr>
        </p:nvGraphicFramePr>
        <p:xfrm>
          <a:off x="500735" y="1560510"/>
          <a:ext cx="11138815" cy="3367680"/>
        </p:xfrm>
        <a:graphic>
          <a:graphicData uri="http://schemas.openxmlformats.org/drawingml/2006/table">
            <a:tbl>
              <a:tblPr firstRow="1" bandRow="1">
                <a:tableStyleId>{1E171933-4619-4E11-9A3F-F7608DF75F80}</a:tableStyleId>
              </a:tblPr>
              <a:tblGrid>
                <a:gridCol w="8979652">
                  <a:extLst>
                    <a:ext uri="{9D8B030D-6E8A-4147-A177-3AD203B41FA5}">
                      <a16:colId xmlns:a16="http://schemas.microsoft.com/office/drawing/2014/main" val="2770808496"/>
                    </a:ext>
                  </a:extLst>
                </a:gridCol>
                <a:gridCol w="1091990">
                  <a:extLst>
                    <a:ext uri="{9D8B030D-6E8A-4147-A177-3AD203B41FA5}">
                      <a16:colId xmlns:a16="http://schemas.microsoft.com/office/drawing/2014/main" val="2131797961"/>
                    </a:ext>
                  </a:extLst>
                </a:gridCol>
                <a:gridCol w="1067173">
                  <a:extLst>
                    <a:ext uri="{9D8B030D-6E8A-4147-A177-3AD203B41FA5}">
                      <a16:colId xmlns:a16="http://schemas.microsoft.com/office/drawing/2014/main" val="803923092"/>
                    </a:ext>
                  </a:extLst>
                </a:gridCol>
              </a:tblGrid>
              <a:tr h="673536">
                <a:tc>
                  <a:txBody>
                    <a:bodyPr/>
                    <a:lstStyle/>
                    <a:p>
                      <a:pPr algn="ctr">
                        <a:lnSpc>
                          <a:spcPct val="150000"/>
                        </a:lnSpc>
                      </a:pPr>
                      <a:r>
                        <a:rPr lang="en-US" sz="2400">
                          <a:solidFill>
                            <a:schemeClr val="tx1"/>
                          </a:solidFill>
                        </a:rPr>
                        <a:t>Câu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2400">
                          <a:solidFill>
                            <a:schemeClr val="tx1"/>
                          </a:solidFill>
                        </a:rPr>
                        <a:t>Đúng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2400">
                          <a:solidFill>
                            <a:schemeClr val="tx1"/>
                          </a:solidFill>
                        </a:rPr>
                        <a:t>Sai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4449135"/>
                  </a:ext>
                </a:extLst>
              </a:tr>
              <a:tr h="673536">
                <a:tc>
                  <a:txBody>
                    <a:bodyPr/>
                    <a:lstStyle/>
                    <a:p>
                      <a:pPr>
                        <a:lnSpc>
                          <a:spcPct val="150000"/>
                        </a:lnSpc>
                      </a:pPr>
                      <a:r>
                        <a:rPr lang="en-US" sz="2400"/>
                        <a:t>a) Có hai số tự nhiên liên tiếp đều là số nguyên tố</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91936663"/>
                  </a:ext>
                </a:extLst>
              </a:tr>
              <a:tr h="673536">
                <a:tc>
                  <a:txBody>
                    <a:bodyPr/>
                    <a:lstStyle/>
                    <a:p>
                      <a:pPr>
                        <a:lnSpc>
                          <a:spcPct val="150000"/>
                        </a:lnSpc>
                      </a:pPr>
                      <a:r>
                        <a:rPr lang="en-US" sz="2400"/>
                        <a:t>b) Có ba số lẻ liên tiếp đều là số nguyên tố</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93492722"/>
                  </a:ext>
                </a:extLst>
              </a:tr>
              <a:tr h="673536">
                <a:tc>
                  <a:txBody>
                    <a:bodyPr/>
                    <a:lstStyle/>
                    <a:p>
                      <a:pPr>
                        <a:lnSpc>
                          <a:spcPct val="150000"/>
                        </a:lnSpc>
                      </a:pPr>
                      <a:r>
                        <a:rPr lang="en-US" sz="2400"/>
                        <a:t>c) Mọi số nguyên tố đều là số lẻ</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52102080"/>
                  </a:ext>
                </a:extLst>
              </a:tr>
              <a:tr h="673536">
                <a:tc>
                  <a:txBody>
                    <a:bodyPr/>
                    <a:lstStyle/>
                    <a:p>
                      <a:pPr>
                        <a:lnSpc>
                          <a:spcPct val="150000"/>
                        </a:lnSpc>
                      </a:pPr>
                      <a:r>
                        <a:rPr lang="en-US" sz="2400"/>
                        <a:t>d) Các số nguyên tố đều có chữ số tận cùng là 1; 3; 7; 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pPr>
                      <a:endParaRPr lang="en-US"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84005490"/>
                  </a:ext>
                </a:extLst>
              </a:tr>
            </a:tbl>
          </a:graphicData>
        </a:graphic>
      </p:graphicFrame>
      <p:sp>
        <p:nvSpPr>
          <p:cNvPr id="14" name="TextBox 13">
            <a:extLst>
              <a:ext uri="{FF2B5EF4-FFF2-40B4-BE49-F238E27FC236}">
                <a16:creationId xmlns:a16="http://schemas.microsoft.com/office/drawing/2014/main" id="{3E20D091-031D-430D-B7C5-D33AB175683B}"/>
              </a:ext>
            </a:extLst>
          </p:cNvPr>
          <p:cNvSpPr txBox="1"/>
          <p:nvPr/>
        </p:nvSpPr>
        <p:spPr>
          <a:xfrm>
            <a:off x="9777615" y="2235825"/>
            <a:ext cx="540136" cy="769441"/>
          </a:xfrm>
          <a:prstGeom prst="rect">
            <a:avLst/>
          </a:prstGeom>
          <a:noFill/>
        </p:spPr>
        <p:txBody>
          <a:bodyPr wrap="square">
            <a:spAutoFit/>
          </a:bodyPr>
          <a:lstStyle/>
          <a:p>
            <a:r>
              <a:rPr lang="en-US" altLang="zh-CN" sz="4400" b="1">
                <a:solidFill>
                  <a:srgbClr val="FF0000"/>
                </a:solidFill>
                <a:latin typeface="Arial" panose="020B0604020202020204" pitchFamily="34" charset="0"/>
                <a:ea typeface="方正少儿简体" panose="03000509000000000000" pitchFamily="65" charset="-122"/>
                <a:cs typeface="Arial" panose="020B0604020202020204" pitchFamily="34" charset="0"/>
                <a:sym typeface="Wingdings" panose="05000000000000000000" pitchFamily="2" charset="2"/>
              </a:rPr>
              <a:t></a:t>
            </a:r>
            <a:endParaRPr lang="en-US" sz="4400" b="1">
              <a:solidFill>
                <a:srgbClr val="FF0000"/>
              </a:solidFill>
            </a:endParaRPr>
          </a:p>
        </p:txBody>
      </p:sp>
      <p:sp>
        <p:nvSpPr>
          <p:cNvPr id="15" name="TextBox 14">
            <a:extLst>
              <a:ext uri="{FF2B5EF4-FFF2-40B4-BE49-F238E27FC236}">
                <a16:creationId xmlns:a16="http://schemas.microsoft.com/office/drawing/2014/main" id="{5FBBB157-7560-4B90-94E0-2A9FADB0BA03}"/>
              </a:ext>
            </a:extLst>
          </p:cNvPr>
          <p:cNvSpPr txBox="1"/>
          <p:nvPr/>
        </p:nvSpPr>
        <p:spPr>
          <a:xfrm>
            <a:off x="9777615" y="2921350"/>
            <a:ext cx="540136" cy="769441"/>
          </a:xfrm>
          <a:prstGeom prst="rect">
            <a:avLst/>
          </a:prstGeom>
          <a:noFill/>
        </p:spPr>
        <p:txBody>
          <a:bodyPr wrap="square">
            <a:spAutoFit/>
          </a:bodyPr>
          <a:lstStyle/>
          <a:p>
            <a:r>
              <a:rPr lang="en-US" altLang="zh-CN" sz="4400" b="1">
                <a:solidFill>
                  <a:srgbClr val="FF0000"/>
                </a:solidFill>
                <a:latin typeface="Arial" panose="020B0604020202020204" pitchFamily="34" charset="0"/>
                <a:ea typeface="方正少儿简体" panose="03000509000000000000" pitchFamily="65" charset="-122"/>
                <a:cs typeface="Arial" panose="020B0604020202020204" pitchFamily="34" charset="0"/>
                <a:sym typeface="Wingdings" panose="05000000000000000000" pitchFamily="2" charset="2"/>
              </a:rPr>
              <a:t></a:t>
            </a:r>
            <a:endParaRPr lang="en-US" sz="4400" b="1">
              <a:solidFill>
                <a:srgbClr val="FF0000"/>
              </a:solidFill>
            </a:endParaRPr>
          </a:p>
        </p:txBody>
      </p:sp>
      <p:sp>
        <p:nvSpPr>
          <p:cNvPr id="16" name="TextBox 15">
            <a:extLst>
              <a:ext uri="{FF2B5EF4-FFF2-40B4-BE49-F238E27FC236}">
                <a16:creationId xmlns:a16="http://schemas.microsoft.com/office/drawing/2014/main" id="{9F096C3B-1655-461B-A951-2D0CB54C4AB7}"/>
              </a:ext>
            </a:extLst>
          </p:cNvPr>
          <p:cNvSpPr txBox="1"/>
          <p:nvPr/>
        </p:nvSpPr>
        <p:spPr>
          <a:xfrm>
            <a:off x="10821384" y="3636903"/>
            <a:ext cx="540136" cy="769441"/>
          </a:xfrm>
          <a:prstGeom prst="rect">
            <a:avLst/>
          </a:prstGeom>
          <a:noFill/>
        </p:spPr>
        <p:txBody>
          <a:bodyPr wrap="square">
            <a:spAutoFit/>
          </a:bodyPr>
          <a:lstStyle/>
          <a:p>
            <a:r>
              <a:rPr lang="en-US" altLang="zh-CN" sz="4400" b="1">
                <a:solidFill>
                  <a:srgbClr val="FF0000"/>
                </a:solidFill>
                <a:latin typeface="Arial" panose="020B0604020202020204" pitchFamily="34" charset="0"/>
                <a:ea typeface="方正少儿简体" panose="03000509000000000000" pitchFamily="65" charset="-122"/>
                <a:cs typeface="Arial" panose="020B0604020202020204" pitchFamily="34" charset="0"/>
                <a:sym typeface="Wingdings" panose="05000000000000000000" pitchFamily="2" charset="2"/>
              </a:rPr>
              <a:t></a:t>
            </a:r>
            <a:endParaRPr lang="en-US" sz="4400" b="1">
              <a:solidFill>
                <a:srgbClr val="FF0000"/>
              </a:solidFill>
            </a:endParaRPr>
          </a:p>
        </p:txBody>
      </p:sp>
      <p:sp>
        <p:nvSpPr>
          <p:cNvPr id="17" name="TextBox 16">
            <a:extLst>
              <a:ext uri="{FF2B5EF4-FFF2-40B4-BE49-F238E27FC236}">
                <a16:creationId xmlns:a16="http://schemas.microsoft.com/office/drawing/2014/main" id="{E29DF856-4CAC-434A-9C30-6E1772296FB8}"/>
              </a:ext>
            </a:extLst>
          </p:cNvPr>
          <p:cNvSpPr txBox="1"/>
          <p:nvPr/>
        </p:nvSpPr>
        <p:spPr>
          <a:xfrm>
            <a:off x="10821384" y="4247152"/>
            <a:ext cx="540136" cy="769441"/>
          </a:xfrm>
          <a:prstGeom prst="rect">
            <a:avLst/>
          </a:prstGeom>
          <a:noFill/>
        </p:spPr>
        <p:txBody>
          <a:bodyPr wrap="square">
            <a:spAutoFit/>
          </a:bodyPr>
          <a:lstStyle/>
          <a:p>
            <a:r>
              <a:rPr lang="en-US" altLang="zh-CN" sz="4400" b="1">
                <a:solidFill>
                  <a:srgbClr val="FF0000"/>
                </a:solidFill>
                <a:latin typeface="Arial" panose="020B0604020202020204" pitchFamily="34" charset="0"/>
                <a:ea typeface="方正少儿简体" panose="03000509000000000000" pitchFamily="65" charset="-122"/>
                <a:cs typeface="Arial" panose="020B0604020202020204" pitchFamily="34" charset="0"/>
                <a:sym typeface="Wingdings" panose="05000000000000000000" pitchFamily="2" charset="2"/>
              </a:rPr>
              <a:t></a:t>
            </a:r>
            <a:endParaRPr lang="en-US" sz="4400" b="1">
              <a:solidFill>
                <a:srgbClr val="FF0000"/>
              </a:solidFill>
            </a:endParaRPr>
          </a:p>
        </p:txBody>
      </p:sp>
      <p:sp>
        <p:nvSpPr>
          <p:cNvPr id="5" name="Rectangle: Rounded Corners 4">
            <a:extLst>
              <a:ext uri="{FF2B5EF4-FFF2-40B4-BE49-F238E27FC236}">
                <a16:creationId xmlns:a16="http://schemas.microsoft.com/office/drawing/2014/main" id="{6A229B39-7F21-477A-9E46-D3165EBE1ED9}"/>
              </a:ext>
            </a:extLst>
          </p:cNvPr>
          <p:cNvSpPr/>
          <p:nvPr/>
        </p:nvSpPr>
        <p:spPr>
          <a:xfrm>
            <a:off x="1143805" y="5118881"/>
            <a:ext cx="1559031" cy="7321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ĐÁP ÁN:</a:t>
            </a:r>
          </a:p>
        </p:txBody>
      </p:sp>
      <p:pic>
        <p:nvPicPr>
          <p:cNvPr id="19" name="图片 29">
            <a:hlinkClick r:id="rId6" action="ppaction://hlinksldjump"/>
            <a:extLst>
              <a:ext uri="{FF2B5EF4-FFF2-40B4-BE49-F238E27FC236}">
                <a16:creationId xmlns:a16="http://schemas.microsoft.com/office/drawing/2014/main" id="{4E424D78-70A2-40EA-9CF0-192DF00C69E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5848" y="400075"/>
            <a:ext cx="1397969" cy="118576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88956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5"/>
                    </p:tgtEl>
                  </p:cond>
                </p:stCondLst>
                <p:endSync evt="end" delay="0">
                  <p:rtn val="all"/>
                </p:endSync>
                <p:childTnLst>
                  <p:par>
                    <p:cTn id="14" fill="hold">
                      <p:stCondLst>
                        <p:cond delay="0"/>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childTnLst>
                    </p:cTn>
                  </p:par>
                </p:childTnLst>
              </p:cTn>
              <p:nextCondLst>
                <p:cond evt="onClick" delay="0">
                  <p:tgtEl>
                    <p:spTgt spid="5"/>
                  </p:tgtEl>
                </p:cond>
              </p:nextCondLst>
            </p:seq>
          </p:childTnLst>
        </p:cTn>
      </p:par>
    </p:tnLst>
    <p:bldLst>
      <p:bldP spid="51" grpId="0"/>
      <p:bldP spid="14" grpId="0"/>
      <p:bldP spid="15" grpId="0"/>
      <p:bldP spid="16" grpId="0"/>
      <p:bldP spid="17" grpId="0"/>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 name="图片 6">
            <a:extLst>
              <a:ext uri="{FF2B5EF4-FFF2-40B4-BE49-F238E27FC236}">
                <a16:creationId xmlns:a16="http://schemas.microsoft.com/office/drawing/2014/main" id="{740645B9-6392-4917-A86D-4823FB3C60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7926" y="-358514"/>
            <a:ext cx="14232876" cy="7990834"/>
          </a:xfrm>
          <a:prstGeom prst="rect">
            <a:avLst/>
          </a:prstGeom>
        </p:spPr>
      </p:pic>
      <p:pic>
        <p:nvPicPr>
          <p:cNvPr id="26" name="图片 29">
            <a:hlinkClick r:id="rId4" action="ppaction://hlinksldjump"/>
            <a:extLst>
              <a:ext uri="{FF2B5EF4-FFF2-40B4-BE49-F238E27FC236}">
                <a16:creationId xmlns:a16="http://schemas.microsoft.com/office/drawing/2014/main" id="{219B5E34-1369-41EC-9E47-B17843F7551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5848" y="400075"/>
            <a:ext cx="1397969" cy="1185761"/>
          </a:xfrm>
          <a:prstGeom prst="rect">
            <a:avLst/>
          </a:prstGeom>
          <a:effectLst>
            <a:outerShdw blurRad="50800" dist="38100" dir="2700000" algn="tl" rotWithShape="0">
              <a:prstClr val="black">
                <a:alpha val="40000"/>
              </a:prstClr>
            </a:outerShdw>
          </a:effectLst>
        </p:spPr>
      </p:pic>
      <p:sp>
        <p:nvSpPr>
          <p:cNvPr id="20" name="矩形 19"/>
          <p:cNvSpPr/>
          <p:nvPr/>
        </p:nvSpPr>
        <p:spPr>
          <a:xfrm rot="20718769">
            <a:off x="4193877" y="2155406"/>
            <a:ext cx="184731" cy="854080"/>
          </a:xfrm>
          <a:prstGeom prst="rect">
            <a:avLst/>
          </a:prstGeom>
        </p:spPr>
        <p:txBody>
          <a:bodyPr wrap="none">
            <a:spAutoFit/>
          </a:bodyPr>
          <a:lstStyle/>
          <a:p>
            <a:endParaRPr lang="zh-CN" altLang="en-US" sz="4950" dirty="0">
              <a:solidFill>
                <a:srgbClr val="099F00"/>
              </a:solidFill>
              <a:latin typeface="方正少儿简体" panose="03000509000000000000" pitchFamily="65" charset="-122"/>
              <a:ea typeface="方正少儿简体" panose="03000509000000000000" pitchFamily="65" charset="-122"/>
            </a:endParaRPr>
          </a:p>
        </p:txBody>
      </p:sp>
      <p:sp>
        <p:nvSpPr>
          <p:cNvPr id="51" name="矩形 50"/>
          <p:cNvSpPr/>
          <p:nvPr/>
        </p:nvSpPr>
        <p:spPr>
          <a:xfrm>
            <a:off x="1620711" y="1054162"/>
            <a:ext cx="8950577" cy="584775"/>
          </a:xfrm>
          <a:prstGeom prst="rect">
            <a:avLst/>
          </a:prstGeom>
        </p:spPr>
        <p:txBody>
          <a:bodyPr wrap="square">
            <a:spAutoFit/>
          </a:bodyPr>
          <a:lstStyle/>
          <a:p>
            <a:pPr algn="ctr"/>
            <a:r>
              <a:rPr lang="en-US" altLang="zh-CN" sz="3200">
                <a:solidFill>
                  <a:schemeClr val="bg1"/>
                </a:solidFill>
                <a:latin typeface="Arial" panose="020B0604020202020204" pitchFamily="34" charset="0"/>
                <a:ea typeface="方正少儿简体" panose="03000509000000000000" pitchFamily="65" charset="-122"/>
                <a:cs typeface="Arial" panose="020B0604020202020204" pitchFamily="34" charset="0"/>
              </a:rPr>
              <a:t>Trong 3 bạn An, Bình, Minh bạn nào làm đúng?</a:t>
            </a:r>
            <a:endParaRPr lang="zh-CN" altLang="en-US" sz="3200" dirty="0">
              <a:solidFill>
                <a:schemeClr val="bg1"/>
              </a:solidFill>
              <a:latin typeface="Arial" panose="020B0604020202020204" pitchFamily="34" charset="0"/>
              <a:ea typeface="方正少儿简体" panose="03000509000000000000" pitchFamily="65" charset="-122"/>
              <a:cs typeface="Arial" panose="020B0604020202020204" pitchFamily="34" charset="0"/>
            </a:endParaRPr>
          </a:p>
        </p:txBody>
      </p:sp>
      <p:pic>
        <p:nvPicPr>
          <p:cNvPr id="29" name="图片 2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4001" y="6115435"/>
            <a:ext cx="9153525" cy="752475"/>
          </a:xfrm>
          <a:prstGeom prst="rect">
            <a:avLst/>
          </a:prstGeom>
        </p:spPr>
      </p:pic>
      <p:pic>
        <p:nvPicPr>
          <p:cNvPr id="10"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1225834">
            <a:off x="161027" y="5321876"/>
            <a:ext cx="1445371" cy="1461946"/>
          </a:xfrm>
          <a:prstGeom prst="rect">
            <a:avLst/>
          </a:prstGeom>
        </p:spPr>
      </p:pic>
      <p:sp>
        <p:nvSpPr>
          <p:cNvPr id="12" name="矩形 50">
            <a:extLst>
              <a:ext uri="{FF2B5EF4-FFF2-40B4-BE49-F238E27FC236}">
                <a16:creationId xmlns:a16="http://schemas.microsoft.com/office/drawing/2014/main" id="{587089F3-1A1D-4C96-91F6-363058BF2869}"/>
              </a:ext>
            </a:extLst>
          </p:cNvPr>
          <p:cNvSpPr/>
          <p:nvPr/>
        </p:nvSpPr>
        <p:spPr>
          <a:xfrm>
            <a:off x="3322181" y="1976125"/>
            <a:ext cx="6145669" cy="477054"/>
          </a:xfrm>
          <a:prstGeom prst="rect">
            <a:avLst/>
          </a:prstGeom>
          <a:ln w="38100">
            <a:solidFill>
              <a:srgbClr val="6699FF"/>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en-US" altLang="zh-CN" sz="2500">
                <a:latin typeface="Arial" panose="020B0604020202020204" pitchFamily="34" charset="0"/>
                <a:ea typeface="方正少儿简体" panose="03000509000000000000" pitchFamily="65" charset="-122"/>
                <a:cs typeface="Arial" panose="020B0604020202020204" pitchFamily="34" charset="0"/>
              </a:rPr>
              <a:t>An: 1800 = 18.100 = 2.3</a:t>
            </a:r>
            <a:r>
              <a:rPr lang="en-US" altLang="zh-CN" sz="2500" baseline="30000">
                <a:latin typeface="Arial" panose="020B0604020202020204" pitchFamily="34" charset="0"/>
                <a:ea typeface="方正少儿简体" panose="03000509000000000000" pitchFamily="65" charset="-122"/>
                <a:cs typeface="Arial" panose="020B0604020202020204" pitchFamily="34" charset="0"/>
              </a:rPr>
              <a:t>2</a:t>
            </a:r>
            <a:r>
              <a:rPr lang="en-US" altLang="zh-CN" sz="2500">
                <a:latin typeface="Arial" panose="020B0604020202020204" pitchFamily="34" charset="0"/>
                <a:ea typeface="方正少儿简体" panose="03000509000000000000" pitchFamily="65" charset="-122"/>
                <a:cs typeface="Arial" panose="020B0604020202020204" pitchFamily="34" charset="0"/>
              </a:rPr>
              <a:t>.(2.5)</a:t>
            </a:r>
            <a:r>
              <a:rPr lang="en-US" altLang="zh-CN" sz="2500" baseline="30000">
                <a:latin typeface="Arial" panose="020B0604020202020204" pitchFamily="34" charset="0"/>
                <a:ea typeface="方正少儿简体" panose="03000509000000000000" pitchFamily="65" charset="-122"/>
                <a:cs typeface="Arial" panose="020B0604020202020204" pitchFamily="34" charset="0"/>
              </a:rPr>
              <a:t>2 </a:t>
            </a:r>
            <a:r>
              <a:rPr lang="en-US" altLang="zh-CN" sz="2500">
                <a:latin typeface="Arial" panose="020B0604020202020204" pitchFamily="34" charset="0"/>
                <a:ea typeface="方正少儿简体" panose="03000509000000000000" pitchFamily="65" charset="-122"/>
                <a:cs typeface="Arial" panose="020B0604020202020204" pitchFamily="34" charset="0"/>
              </a:rPr>
              <a:t>= 2</a:t>
            </a:r>
            <a:r>
              <a:rPr lang="en-US" altLang="zh-CN" sz="2500" baseline="30000">
                <a:latin typeface="Arial" panose="020B0604020202020204" pitchFamily="34" charset="0"/>
                <a:ea typeface="方正少儿简体" panose="03000509000000000000" pitchFamily="65" charset="-122"/>
                <a:cs typeface="Arial" panose="020B0604020202020204" pitchFamily="34" charset="0"/>
              </a:rPr>
              <a:t>3</a:t>
            </a:r>
            <a:r>
              <a:rPr lang="en-US" altLang="zh-CN" sz="2500">
                <a:latin typeface="Arial" panose="020B0604020202020204" pitchFamily="34" charset="0"/>
                <a:ea typeface="方正少儿简体" panose="03000509000000000000" pitchFamily="65" charset="-122"/>
                <a:cs typeface="Arial" panose="020B0604020202020204" pitchFamily="34" charset="0"/>
              </a:rPr>
              <a:t>.3</a:t>
            </a:r>
            <a:r>
              <a:rPr lang="en-US" altLang="zh-CN" sz="2500" baseline="30000">
                <a:latin typeface="Arial" panose="020B0604020202020204" pitchFamily="34" charset="0"/>
                <a:ea typeface="方正少儿简体" panose="03000509000000000000" pitchFamily="65" charset="-122"/>
                <a:cs typeface="Arial" panose="020B0604020202020204" pitchFamily="34" charset="0"/>
              </a:rPr>
              <a:t>2</a:t>
            </a:r>
            <a:r>
              <a:rPr lang="en-US" altLang="zh-CN" sz="2500">
                <a:latin typeface="Arial" panose="020B0604020202020204" pitchFamily="34" charset="0"/>
                <a:ea typeface="方正少儿简体" panose="03000509000000000000" pitchFamily="65" charset="-122"/>
                <a:cs typeface="Arial" panose="020B0604020202020204" pitchFamily="34" charset="0"/>
              </a:rPr>
              <a:t>.5</a:t>
            </a:r>
            <a:r>
              <a:rPr lang="en-US" altLang="zh-CN" sz="2500" baseline="30000">
                <a:latin typeface="Arial" panose="020B0604020202020204" pitchFamily="34" charset="0"/>
                <a:ea typeface="方正少儿简体" panose="03000509000000000000" pitchFamily="65" charset="-122"/>
                <a:cs typeface="Arial" panose="020B0604020202020204" pitchFamily="34" charset="0"/>
              </a:rPr>
              <a:t>2</a:t>
            </a:r>
          </a:p>
        </p:txBody>
      </p:sp>
      <p:pic>
        <p:nvPicPr>
          <p:cNvPr id="9" name="Picture 8">
            <a:extLst>
              <a:ext uri="{FF2B5EF4-FFF2-40B4-BE49-F238E27FC236}">
                <a16:creationId xmlns:a16="http://schemas.microsoft.com/office/drawing/2014/main" id="{C767BB7D-BE01-44C1-9DFC-0BA2AE28E884}"/>
              </a:ext>
            </a:extLst>
          </p:cNvPr>
          <p:cNvPicPr>
            <a:picLocks noChangeAspect="1"/>
          </p:cNvPicPr>
          <p:nvPr/>
        </p:nvPicPr>
        <p:blipFill>
          <a:blip r:embed="rId8"/>
          <a:stretch>
            <a:fillRect/>
          </a:stretch>
        </p:blipFill>
        <p:spPr>
          <a:xfrm>
            <a:off x="7706320" y="2875159"/>
            <a:ext cx="3454596" cy="283893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7" name="Picture 16">
            <a:extLst>
              <a:ext uri="{FF2B5EF4-FFF2-40B4-BE49-F238E27FC236}">
                <a16:creationId xmlns:a16="http://schemas.microsoft.com/office/drawing/2014/main" id="{337DED7A-9134-4BDF-A7C4-BEA0AB5F18F9}"/>
              </a:ext>
            </a:extLst>
          </p:cNvPr>
          <p:cNvPicPr>
            <a:picLocks noChangeAspect="1"/>
          </p:cNvPicPr>
          <p:nvPr/>
        </p:nvPicPr>
        <p:blipFill>
          <a:blip r:embed="rId9"/>
          <a:stretch>
            <a:fillRect/>
          </a:stretch>
        </p:blipFill>
        <p:spPr>
          <a:xfrm>
            <a:off x="1254080" y="2754666"/>
            <a:ext cx="2136719" cy="322382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8" name="Star: 10 Points 17">
            <a:extLst>
              <a:ext uri="{FF2B5EF4-FFF2-40B4-BE49-F238E27FC236}">
                <a16:creationId xmlns:a16="http://schemas.microsoft.com/office/drawing/2014/main" id="{521B0127-B011-4EC3-979E-A60877A2E596}"/>
              </a:ext>
            </a:extLst>
          </p:cNvPr>
          <p:cNvSpPr/>
          <p:nvPr/>
        </p:nvSpPr>
        <p:spPr>
          <a:xfrm>
            <a:off x="4920525" y="2723718"/>
            <a:ext cx="1773446" cy="2005239"/>
          </a:xfrm>
          <a:prstGeom prst="star10">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F0000"/>
                </a:solidFill>
              </a:rPr>
              <a:t>An làm đúng</a:t>
            </a:r>
          </a:p>
        </p:txBody>
      </p:sp>
      <p:sp>
        <p:nvSpPr>
          <p:cNvPr id="27" name="Decagon 26">
            <a:extLst>
              <a:ext uri="{FF2B5EF4-FFF2-40B4-BE49-F238E27FC236}">
                <a16:creationId xmlns:a16="http://schemas.microsoft.com/office/drawing/2014/main" id="{09572FE0-46A4-4767-BAB6-7E8F71D813AC}"/>
              </a:ext>
            </a:extLst>
          </p:cNvPr>
          <p:cNvSpPr/>
          <p:nvPr/>
        </p:nvSpPr>
        <p:spPr>
          <a:xfrm>
            <a:off x="10047683" y="681826"/>
            <a:ext cx="556711" cy="435617"/>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rPr>
              <a:t>4</a:t>
            </a:r>
            <a:endParaRPr lang="en-US" sz="3200" dirty="0">
              <a:solidFill>
                <a:srgbClr val="FF0000"/>
              </a:solidFill>
            </a:endParaRPr>
          </a:p>
        </p:txBody>
      </p:sp>
    </p:spTree>
    <p:extLst>
      <p:ext uri="{BB962C8B-B14F-4D97-AF65-F5344CB8AC3E}">
        <p14:creationId xmlns:p14="http://schemas.microsoft.com/office/powerpoint/2010/main" val="4293284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 name="图片 6">
            <a:extLst>
              <a:ext uri="{FF2B5EF4-FFF2-40B4-BE49-F238E27FC236}">
                <a16:creationId xmlns:a16="http://schemas.microsoft.com/office/drawing/2014/main" id="{740645B9-6392-4917-A86D-4823FB3C60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0498" y="-300457"/>
            <a:ext cx="14232876" cy="7990834"/>
          </a:xfrm>
          <a:prstGeom prst="rect">
            <a:avLst/>
          </a:prstGeom>
        </p:spPr>
      </p:pic>
      <p:pic>
        <p:nvPicPr>
          <p:cNvPr id="26" name="图片 29">
            <a:hlinkClick r:id="rId4" action="ppaction://hlinksldjump"/>
            <a:extLst>
              <a:ext uri="{FF2B5EF4-FFF2-40B4-BE49-F238E27FC236}">
                <a16:creationId xmlns:a16="http://schemas.microsoft.com/office/drawing/2014/main" id="{219B5E34-1369-41EC-9E47-B17843F7551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5848" y="400075"/>
            <a:ext cx="1397969" cy="1185761"/>
          </a:xfrm>
          <a:prstGeom prst="rect">
            <a:avLst/>
          </a:prstGeom>
          <a:effectLst>
            <a:outerShdw blurRad="50800" dist="38100" dir="2700000" algn="tl" rotWithShape="0">
              <a:prstClr val="black">
                <a:alpha val="40000"/>
              </a:prstClr>
            </a:outerShdw>
          </a:effectLst>
        </p:spPr>
      </p:pic>
      <p:sp>
        <p:nvSpPr>
          <p:cNvPr id="20" name="矩形 19"/>
          <p:cNvSpPr/>
          <p:nvPr/>
        </p:nvSpPr>
        <p:spPr>
          <a:xfrm rot="20718769">
            <a:off x="4193877" y="2155406"/>
            <a:ext cx="184731" cy="854080"/>
          </a:xfrm>
          <a:prstGeom prst="rect">
            <a:avLst/>
          </a:prstGeom>
        </p:spPr>
        <p:txBody>
          <a:bodyPr wrap="none">
            <a:spAutoFit/>
          </a:bodyPr>
          <a:lstStyle/>
          <a:p>
            <a:endParaRPr lang="zh-CN" altLang="en-US" sz="4950" dirty="0">
              <a:solidFill>
                <a:srgbClr val="099F00"/>
              </a:solidFill>
              <a:latin typeface="方正少儿简体" panose="03000509000000000000" pitchFamily="65" charset="-122"/>
              <a:ea typeface="方正少儿简体" panose="03000509000000000000" pitchFamily="65" charset="-122"/>
            </a:endParaRPr>
          </a:p>
        </p:txBody>
      </p:sp>
      <p:sp>
        <p:nvSpPr>
          <p:cNvPr id="51" name="矩形 50"/>
          <p:cNvSpPr/>
          <p:nvPr/>
        </p:nvSpPr>
        <p:spPr>
          <a:xfrm>
            <a:off x="1681525" y="788308"/>
            <a:ext cx="8950577" cy="1077218"/>
          </a:xfrm>
          <a:prstGeom prst="rect">
            <a:avLst/>
          </a:prstGeom>
        </p:spPr>
        <p:txBody>
          <a:bodyPr wrap="square">
            <a:spAutoFit/>
          </a:bodyPr>
          <a:lstStyle/>
          <a:p>
            <a:pPr algn="ctr"/>
            <a:r>
              <a:rPr lang="en-US" altLang="zh-CN" sz="3200">
                <a:solidFill>
                  <a:schemeClr val="bg1"/>
                </a:solidFill>
                <a:latin typeface="Arial" panose="020B0604020202020204" pitchFamily="34" charset="0"/>
                <a:ea typeface="方正少儿简体" panose="03000509000000000000" pitchFamily="65" charset="-122"/>
                <a:cs typeface="Arial" panose="020B0604020202020204" pitchFamily="34" charset="0"/>
              </a:rPr>
              <a:t>So sánh sự giống và khác nhau khi tìm ước chung lớn nhất và bội chung nhỏ nhất</a:t>
            </a:r>
            <a:endParaRPr lang="zh-CN" altLang="en-US" sz="3200" dirty="0">
              <a:solidFill>
                <a:schemeClr val="bg1"/>
              </a:solidFill>
              <a:latin typeface="Arial" panose="020B0604020202020204" pitchFamily="34" charset="0"/>
              <a:ea typeface="方正少儿简体" panose="03000509000000000000" pitchFamily="65" charset="-122"/>
              <a:cs typeface="Arial" panose="020B0604020202020204" pitchFamily="34" charset="0"/>
            </a:endParaRPr>
          </a:p>
        </p:txBody>
      </p:sp>
      <p:pic>
        <p:nvPicPr>
          <p:cNvPr id="29" name="图片 2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4001" y="6115435"/>
            <a:ext cx="9153525" cy="752475"/>
          </a:xfrm>
          <a:prstGeom prst="rect">
            <a:avLst/>
          </a:prstGeom>
        </p:spPr>
      </p:pic>
      <p:pic>
        <p:nvPicPr>
          <p:cNvPr id="10"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1225834">
            <a:off x="161027" y="5321876"/>
            <a:ext cx="1445371" cy="1461946"/>
          </a:xfrm>
          <a:prstGeom prst="rect">
            <a:avLst/>
          </a:prstGeom>
        </p:spPr>
      </p:pic>
      <p:sp>
        <p:nvSpPr>
          <p:cNvPr id="27" name="Decagon 26">
            <a:extLst>
              <a:ext uri="{FF2B5EF4-FFF2-40B4-BE49-F238E27FC236}">
                <a16:creationId xmlns:a16="http://schemas.microsoft.com/office/drawing/2014/main" id="{09572FE0-46A4-4767-BAB6-7E8F71D813AC}"/>
              </a:ext>
            </a:extLst>
          </p:cNvPr>
          <p:cNvSpPr/>
          <p:nvPr/>
        </p:nvSpPr>
        <p:spPr>
          <a:xfrm>
            <a:off x="10047683" y="681826"/>
            <a:ext cx="556711" cy="435617"/>
          </a:xfrm>
          <a:prstGeom prst="decagon">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FF0000"/>
                </a:solidFill>
              </a:rPr>
              <a:t>4</a:t>
            </a:r>
            <a:endParaRPr lang="en-US" sz="3200" dirty="0">
              <a:solidFill>
                <a:srgbClr val="FF0000"/>
              </a:solidFill>
            </a:endParaRPr>
          </a:p>
        </p:txBody>
      </p:sp>
      <p:pic>
        <p:nvPicPr>
          <p:cNvPr id="3" name="Picture 2" descr="Diagram&#10;&#10;Description automatically generated with low confidence">
            <a:extLst>
              <a:ext uri="{FF2B5EF4-FFF2-40B4-BE49-F238E27FC236}">
                <a16:creationId xmlns:a16="http://schemas.microsoft.com/office/drawing/2014/main" id="{C5407F45-D29D-469C-A9FC-81B2902A1443}"/>
              </a:ext>
            </a:extLst>
          </p:cNvPr>
          <p:cNvPicPr>
            <a:picLocks noChangeAspect="1"/>
          </p:cNvPicPr>
          <p:nvPr/>
        </p:nvPicPr>
        <p:blipFill rotWithShape="1">
          <a:blip r:embed="rId8"/>
          <a:srcRect l="1810" r="4853"/>
          <a:stretch/>
        </p:blipFill>
        <p:spPr>
          <a:xfrm>
            <a:off x="6156813" y="1985179"/>
            <a:ext cx="5675086" cy="3429000"/>
          </a:xfrm>
          <a:prstGeom prst="rect">
            <a:avLst/>
          </a:prstGeom>
        </p:spPr>
      </p:pic>
      <p:pic>
        <p:nvPicPr>
          <p:cNvPr id="5" name="Picture 4" descr="Diagram&#10;&#10;Description automatically generated with medium confidence">
            <a:extLst>
              <a:ext uri="{FF2B5EF4-FFF2-40B4-BE49-F238E27FC236}">
                <a16:creationId xmlns:a16="http://schemas.microsoft.com/office/drawing/2014/main" id="{52CDCB28-56F5-46E9-A56C-D9BBE07D770E}"/>
              </a:ext>
            </a:extLst>
          </p:cNvPr>
          <p:cNvPicPr>
            <a:picLocks noChangeAspect="1"/>
          </p:cNvPicPr>
          <p:nvPr/>
        </p:nvPicPr>
        <p:blipFill rotWithShape="1">
          <a:blip r:embed="rId9"/>
          <a:srcRect l="1052" r="6117"/>
          <a:stretch/>
        </p:blipFill>
        <p:spPr>
          <a:xfrm>
            <a:off x="0" y="1972008"/>
            <a:ext cx="6010100" cy="3461262"/>
          </a:xfrm>
          <a:prstGeom prst="rect">
            <a:avLst/>
          </a:prstGeom>
        </p:spPr>
      </p:pic>
      <p:cxnSp>
        <p:nvCxnSpPr>
          <p:cNvPr id="8" name="Straight Connector 7">
            <a:extLst>
              <a:ext uri="{FF2B5EF4-FFF2-40B4-BE49-F238E27FC236}">
                <a16:creationId xmlns:a16="http://schemas.microsoft.com/office/drawing/2014/main" id="{96F9C7EE-77FB-4E99-9542-EB3A34601C8A}"/>
              </a:ext>
            </a:extLst>
          </p:cNvPr>
          <p:cNvCxnSpPr>
            <a:cxnSpLocks/>
          </p:cNvCxnSpPr>
          <p:nvPr/>
        </p:nvCxnSpPr>
        <p:spPr>
          <a:xfrm>
            <a:off x="3063106" y="3309257"/>
            <a:ext cx="147881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F9C7316-795B-49F3-B142-4866BF687D01}"/>
              </a:ext>
            </a:extLst>
          </p:cNvPr>
          <p:cNvCxnSpPr>
            <a:cxnSpLocks/>
          </p:cNvCxnSpPr>
          <p:nvPr/>
        </p:nvCxnSpPr>
        <p:spPr>
          <a:xfrm>
            <a:off x="10813143" y="3185887"/>
            <a:ext cx="89157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360E284-F024-4A5E-AAF8-46BC0CCA4C5E}"/>
              </a:ext>
            </a:extLst>
          </p:cNvPr>
          <p:cNvCxnSpPr>
            <a:cxnSpLocks/>
          </p:cNvCxnSpPr>
          <p:nvPr/>
        </p:nvCxnSpPr>
        <p:spPr>
          <a:xfrm>
            <a:off x="8222338" y="3352801"/>
            <a:ext cx="51526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702BF00-6BA8-45FB-B0D9-B890682DC87B}"/>
              </a:ext>
            </a:extLst>
          </p:cNvPr>
          <p:cNvCxnSpPr>
            <a:cxnSpLocks/>
          </p:cNvCxnSpPr>
          <p:nvPr/>
        </p:nvCxnSpPr>
        <p:spPr>
          <a:xfrm>
            <a:off x="2358572" y="4368801"/>
            <a:ext cx="89157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517AF0C-CF45-44F1-AC63-1FC28B26B0AA}"/>
              </a:ext>
            </a:extLst>
          </p:cNvPr>
          <p:cNvCxnSpPr>
            <a:cxnSpLocks/>
          </p:cNvCxnSpPr>
          <p:nvPr/>
        </p:nvCxnSpPr>
        <p:spPr>
          <a:xfrm>
            <a:off x="8609728" y="4310745"/>
            <a:ext cx="89157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9836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barn(inVertical)">
                                      <p:cBhvr>
                                        <p:cTn id="18" dur="500"/>
                                        <p:tgtEl>
                                          <p:spTgt spid="23"/>
                                        </p:tgtEl>
                                      </p:cBhvr>
                                    </p:animEffect>
                                  </p:childTnLst>
                                </p:cTn>
                              </p:par>
                              <p:par>
                                <p:cTn id="19" presetID="16" presetClass="entr" presetSubtype="21"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barn(inVertical)">
                                      <p:cBhvr>
                                        <p:cTn id="21" dur="500"/>
                                        <p:tgtEl>
                                          <p:spTgt spid="28"/>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barn(inVertical)">
                                      <p:cBhvr>
                                        <p:cTn id="26" dur="500"/>
                                        <p:tgtEl>
                                          <p:spTgt spid="30"/>
                                        </p:tgtEl>
                                      </p:cBhvr>
                                    </p:animEffect>
                                  </p:childTnLst>
                                </p:cTn>
                              </p:par>
                              <p:par>
                                <p:cTn id="27" presetID="16" presetClass="entr" presetSubtype="21" fill="hold" nodeType="with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barn(inVertical)">
                                      <p:cBhvr>
                                        <p:cTn id="2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id="{7AD273C4-DA5B-4834-BBC8-245D4745894D}"/>
              </a:ext>
            </a:extLst>
          </p:cNvPr>
          <p:cNvSpPr>
            <a:spLocks noGrp="1"/>
          </p:cNvSpPr>
          <p:nvPr>
            <p:ph type="title"/>
          </p:nvPr>
        </p:nvSpPr>
        <p:spPr>
          <a:xfrm>
            <a:off x="0" y="-14068"/>
            <a:ext cx="12192000" cy="1325563"/>
          </a:xfrm>
          <a:solidFill>
            <a:schemeClr val="accent4">
              <a:lumMod val="20000"/>
              <a:lumOff val="80000"/>
            </a:schemeClr>
          </a:solidFill>
        </p:spPr>
        <p:txBody>
          <a:bodyPr>
            <a:normAutofit fontScale="90000"/>
          </a:bodyPr>
          <a:lstStyle/>
          <a:p>
            <a:pPr algn="ctr">
              <a:lnSpc>
                <a:spcPct val="150000"/>
              </a:lnSpc>
            </a:pPr>
            <a:r>
              <a:rPr lang="vi-VN" sz="3000" b="1">
                <a:latin typeface="+mn-lt"/>
              </a:rPr>
              <a:t>Eratosthenes (tiếng Hy Lạp: </a:t>
            </a:r>
            <a:r>
              <a:rPr lang="el-GR" sz="3000" b="1">
                <a:latin typeface="+mn-lt"/>
              </a:rPr>
              <a:t>Ερατοσθένης; 276 </a:t>
            </a:r>
            <a:r>
              <a:rPr lang="vi-VN" sz="3000" b="1">
                <a:latin typeface="+mn-lt"/>
              </a:rPr>
              <a:t>TCN – 194 TCN) </a:t>
            </a:r>
            <a:br>
              <a:rPr lang="en-US" sz="3000" b="1">
                <a:latin typeface="+mn-lt"/>
              </a:rPr>
            </a:br>
            <a:r>
              <a:rPr lang="vi-VN" sz="3000" b="1">
                <a:latin typeface="+mn-lt"/>
              </a:rPr>
              <a:t>là một nhà toán học, địa lý và thiên văn người Hy Lạp.</a:t>
            </a:r>
            <a:endParaRPr lang="en-US" sz="3000" b="1">
              <a:latin typeface="+mn-lt"/>
            </a:endParaRPr>
          </a:p>
        </p:txBody>
      </p:sp>
      <p:sp>
        <p:nvSpPr>
          <p:cNvPr id="7" name="TextBox 6">
            <a:extLst>
              <a:ext uri="{FF2B5EF4-FFF2-40B4-BE49-F238E27FC236}">
                <a16:creationId xmlns:a16="http://schemas.microsoft.com/office/drawing/2014/main" id="{F6D8DAA0-5D58-46D3-9547-841BCB42C2EC}"/>
              </a:ext>
            </a:extLst>
          </p:cNvPr>
          <p:cNvSpPr txBox="1"/>
          <p:nvPr/>
        </p:nvSpPr>
        <p:spPr>
          <a:xfrm>
            <a:off x="275493" y="1572432"/>
            <a:ext cx="6392594" cy="4351338"/>
          </a:xfrm>
          <a:prstGeom prst="rect">
            <a:avLst/>
          </a:prstGeom>
        </p:spPr>
        <p:txBody>
          <a:bodyPr vert="horz" lIns="91440" tIns="45720" rIns="91440" bIns="45720" rtlCol="0">
            <a:noAutofit/>
          </a:bodyPr>
          <a:lstStyle/>
          <a:p>
            <a:pPr indent="-228600" algn="just">
              <a:lnSpc>
                <a:spcPct val="120000"/>
              </a:lnSpc>
              <a:spcAft>
                <a:spcPts val="600"/>
              </a:spcAft>
              <a:buFont typeface="Arial" panose="020B0604020202020204" pitchFamily="34" charset="0"/>
              <a:buChar char="•"/>
            </a:pPr>
            <a:r>
              <a:rPr lang="en-US" sz="2200">
                <a:latin typeface="Arial" panose="020B0604020202020204" pitchFamily="34" charset="0"/>
                <a:cs typeface="Arial" panose="020B0604020202020204" pitchFamily="34" charset="0"/>
              </a:rPr>
              <a:t>Ông sinh ra tại Cyrene (ngày nay thuộc Libya), nhưng dành hầu hết cuộc đời và sự nghiệp tại Alexandria (Ai Cập) . Ông được nhắc tới vì đã phát kiến ra hệ thống kinh độ và vĩ độ cũng như tính toán gần chính xác kích thước của Trái Đất.</a:t>
            </a:r>
          </a:p>
          <a:p>
            <a:pPr indent="-228600" algn="just">
              <a:lnSpc>
                <a:spcPct val="120000"/>
              </a:lnSpc>
              <a:spcAft>
                <a:spcPts val="600"/>
              </a:spcAft>
              <a:buFont typeface="Arial" panose="020B0604020202020204" pitchFamily="34" charset="0"/>
              <a:buChar char="•"/>
            </a:pPr>
            <a:r>
              <a:rPr lang="en-US" sz="2200">
                <a:latin typeface="Arial" panose="020B0604020202020204" pitchFamily="34" charset="0"/>
                <a:cs typeface="Arial" panose="020B0604020202020204" pitchFamily="34" charset="0"/>
              </a:rPr>
              <a:t>Trong tác phẩm Trong các chuyển động tròn của các thiên thể, Cleomedes cho rằng ông đã tính toán chính xác chu vi Trái Đất vào khoảng năm 240 TCN, bằng sử dụng các phương pháp lượng giác và kiến thức về góc lên của Mặt Trời vào giữa trưa tại Alexandria và Syene (ngày nay là Aswan, Ai Cập).</a:t>
            </a:r>
          </a:p>
        </p:txBody>
      </p:sp>
      <p:pic>
        <p:nvPicPr>
          <p:cNvPr id="1026" name="Picture 2">
            <a:extLst>
              <a:ext uri="{FF2B5EF4-FFF2-40B4-BE49-F238E27FC236}">
                <a16:creationId xmlns:a16="http://schemas.microsoft.com/office/drawing/2014/main" id="{3D13D049-ED13-40B7-B029-41642047EE9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833382" y="1664106"/>
            <a:ext cx="5181600" cy="4287774"/>
          </a:xfrm>
          <a:prstGeom prst="rect">
            <a:avLst/>
          </a:prstGeom>
          <a:solidFill>
            <a:srgbClr val="FFFFFF"/>
          </a:solidFill>
        </p:spPr>
      </p:pic>
    </p:spTree>
    <p:extLst>
      <p:ext uri="{BB962C8B-B14F-4D97-AF65-F5344CB8AC3E}">
        <p14:creationId xmlns:p14="http://schemas.microsoft.com/office/powerpoint/2010/main" val="25277977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3787325_Lab safety_AAS_v3" id="{898BC5E2-691B-4B41-A97D-F35AD4FFF20D}" vid="{295F60D3-032D-43CA-A300-E4752067AD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04BA817-A03C-4EA3-86C4-6E42BD37F523}">
  <ds:schemaRefs>
    <ds:schemaRef ds:uri="http://schemas.microsoft.com/sharepoint/v3/contenttype/forms"/>
  </ds:schemaRefs>
</ds:datastoreItem>
</file>

<file path=customXml/itemProps2.xml><?xml version="1.0" encoding="utf-8"?>
<ds:datastoreItem xmlns:ds="http://schemas.openxmlformats.org/officeDocument/2006/customXml" ds:itemID="{D0096A91-93C8-4C7A-BF68-944591874A6D}">
  <ds:schemaRefs>
    <ds:schemaRef ds:uri="http://purl.org/dc/terms/"/>
    <ds:schemaRef ds:uri="http://purl.org/dc/dcmitype/"/>
    <ds:schemaRef ds:uri="http://schemas.microsoft.com/office/2006/documentManagement/types"/>
    <ds:schemaRef ds:uri="http://schemas.openxmlformats.org/package/2006/metadata/core-properties"/>
    <ds:schemaRef ds:uri="16c05727-aa75-4e4a-9b5f-8a80a1165891"/>
    <ds:schemaRef ds:uri="http://www.w3.org/XML/1998/namespace"/>
    <ds:schemaRef ds:uri="http://purl.org/dc/elements/1.1/"/>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19E59094-1E6F-42D5-A62B-D0344AFFFA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Lab safety</Template>
  <TotalTime>1436</TotalTime>
  <Words>1174</Words>
  <Application>Microsoft Office PowerPoint</Application>
  <PresentationFormat>Widescreen</PresentationFormat>
  <Paragraphs>113</Paragraphs>
  <Slides>16</Slides>
  <Notes>14</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Calibri</vt:lpstr>
      <vt:lpstr>Calibri Light</vt:lpstr>
      <vt:lpstr>Rockwell</vt:lpstr>
      <vt:lpstr>Tahoma</vt:lpstr>
      <vt:lpstr>Times New Roman</vt:lpstr>
      <vt:lpstr>UTM Banque</vt:lpstr>
      <vt:lpstr>方正少儿简体</vt:lpstr>
      <vt:lpstr>Office Theme</vt:lpstr>
      <vt:lpstr> Chương I: SỐ TỰ NHIÊN BÀI TẬP CUỐI CHƯƠNG I Tiết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Eratosthenes (tiếng Hy Lạp: Ερατοσθένης; 276 TCN – 194 TCN)  là một nhà toán học, địa lý và thiên văn người Hy Lạp.</vt:lpstr>
      <vt:lpstr>PowerPoint Presentation</vt:lpstr>
      <vt:lpstr>PowerPoint Presentation</vt:lpstr>
      <vt:lpstr>PowerPoint Presentation</vt:lpstr>
      <vt:lpstr>PowerPoint Presentation</vt:lpstr>
      <vt:lpstr>PowerPoint Presentation</vt:lpstr>
      <vt:lpstr>PowerPoint Presentation</vt:lpstr>
      <vt:lpstr>ƯƠM MẦM TRI THỨC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Safety</dc:title>
  <dc:creator>Lê Hải</dc:creator>
  <cp:lastModifiedBy>admin</cp:lastModifiedBy>
  <cp:revision>49</cp:revision>
  <dcterms:created xsi:type="dcterms:W3CDTF">2021-06-07T13:44:30Z</dcterms:created>
  <dcterms:modified xsi:type="dcterms:W3CDTF">2021-08-21T12:52:46Z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