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Corben"/>
      <p:bold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10">
          <p15:clr>
            <a:srgbClr val="A4A3A4"/>
          </p15:clr>
        </p15:guide>
        <p15:guide id="2" pos="3702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gZajz6yygIVtksHyHQ6jKPnSnz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F949787-6A1D-4A1A-8000-D22BB4A35578}">
  <a:tblStyle styleId="{2F949787-6A1D-4A1A-8000-D22BB4A355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C3CB8CCE-1846-48AA-AB13-E09A479B5A17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10" orient="horz"/>
        <p:guide pos="370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Corben-bold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0" Type="http://schemas.openxmlformats.org/officeDocument/2006/relationships/image" Target="../media/image6.png"/><Relationship Id="rId9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0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0"/>
          <p:cNvGrpSpPr/>
          <p:nvPr/>
        </p:nvGrpSpPr>
        <p:grpSpPr>
          <a:xfrm>
            <a:off x="0" y="-37027"/>
            <a:ext cx="12192000" cy="571108"/>
            <a:chOff x="7620" y="-7620"/>
            <a:chExt cx="12192000" cy="1083309"/>
          </a:xfrm>
        </p:grpSpPr>
        <p:sp>
          <p:nvSpPr>
            <p:cNvPr id="256" name="Google Shape;256;p10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0"/>
          <p:cNvSpPr txBox="1"/>
          <p:nvPr/>
        </p:nvSpPr>
        <p:spPr>
          <a:xfrm>
            <a:off x="-1408113" y="-95145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1060569" y="598389"/>
            <a:ext cx="11129010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sentences, using words and phrases from the box.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"/>
          <p:cNvSpPr/>
          <p:nvPr/>
        </p:nvSpPr>
        <p:spPr>
          <a:xfrm>
            <a:off x="543914" y="651686"/>
            <a:ext cx="502920" cy="533400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596856" y="534081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1868487" y="1291466"/>
            <a:ext cx="9145905" cy="1076325"/>
          </a:xfrm>
          <a:prstGeom prst="rect">
            <a:avLst/>
          </a:prstGeom>
          <a:solidFill>
            <a:srgbClr val="6CB86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reserves      habitat loss      ecological balance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food chain             climate change</a:t>
            </a:r>
            <a:endParaRPr/>
          </a:p>
        </p:txBody>
      </p:sp>
      <p:sp>
        <p:nvSpPr>
          <p:cNvPr id="264" name="Google Shape;264;p10"/>
          <p:cNvSpPr txBox="1"/>
          <p:nvPr/>
        </p:nvSpPr>
        <p:spPr>
          <a:xfrm>
            <a:off x="1" y="2599327"/>
            <a:ext cx="12209780" cy="4131310"/>
          </a:xfrm>
          <a:prstGeom prst="rect">
            <a:avLst/>
          </a:prstGeom>
          <a:solidFill>
            <a:srgbClr val="FFC4DD"/>
          </a:solidFill>
          <a:ln cap="flat" cmpd="sng" w="9525">
            <a:solidFill>
              <a:srgbClr val="E4AE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______________ or changes in population of plants and animals can cause changes to the natural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 and the ecology. That means to maintain a(n)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_________________, we shouldn’t cause changes to the climate and the plants and animals of any habitat. In many countries, people have built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______________ to keep endangered plants and animals safe. People should also avoid activities that may cause pollution and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___________.</a:t>
            </a:r>
            <a:endParaRPr/>
          </a:p>
        </p:txBody>
      </p:sp>
      <p:sp>
        <p:nvSpPr>
          <p:cNvPr id="265" name="Google Shape;265;p10"/>
          <p:cNvSpPr txBox="1"/>
          <p:nvPr/>
        </p:nvSpPr>
        <p:spPr>
          <a:xfrm>
            <a:off x="484982" y="3832298"/>
            <a:ext cx="2867025" cy="553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Climate change   </a:t>
            </a:r>
            <a:endParaRPr/>
          </a:p>
        </p:txBody>
      </p:sp>
      <p:sp>
        <p:nvSpPr>
          <p:cNvPr id="266" name="Google Shape;266;p10"/>
          <p:cNvSpPr txBox="1"/>
          <p:nvPr/>
        </p:nvSpPr>
        <p:spPr>
          <a:xfrm>
            <a:off x="3836987" y="4293909"/>
            <a:ext cx="1876425" cy="553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food chain </a:t>
            </a:r>
            <a:endParaRPr/>
          </a:p>
        </p:txBody>
      </p:sp>
      <p:sp>
        <p:nvSpPr>
          <p:cNvPr id="267" name="Google Shape;267;p10"/>
          <p:cNvSpPr txBox="1"/>
          <p:nvPr/>
        </p:nvSpPr>
        <p:spPr>
          <a:xfrm>
            <a:off x="1168399" y="4719631"/>
            <a:ext cx="3606800" cy="553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ecological balance  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334327" y="5551135"/>
            <a:ext cx="3068320" cy="553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natural reserves</a:t>
            </a:r>
            <a:endParaRPr/>
          </a:p>
        </p:txBody>
      </p:sp>
      <p:sp>
        <p:nvSpPr>
          <p:cNvPr id="269" name="Google Shape;269;p10"/>
          <p:cNvSpPr txBox="1"/>
          <p:nvPr/>
        </p:nvSpPr>
        <p:spPr>
          <a:xfrm>
            <a:off x="7627270" y="5976294"/>
            <a:ext cx="3068320" cy="553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habitat loss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58708" y="1037219"/>
            <a:ext cx="1377353" cy="612205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1308296" y="2283646"/>
            <a:ext cx="1744562" cy="61760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8709" y="3421686"/>
            <a:ext cx="1502805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3185479" y="1151947"/>
            <a:ext cx="8711465" cy="467995"/>
          </a:xfrm>
          <a:prstGeom prst="rect">
            <a:avLst/>
          </a:prstGeom>
          <a:solidFill>
            <a:srgbClr val="FEE3AF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</p:txBody>
      </p:sp>
      <p:sp>
        <p:nvSpPr>
          <p:cNvPr id="280" name="Google Shape;280;p11"/>
          <p:cNvSpPr/>
          <p:nvPr/>
        </p:nvSpPr>
        <p:spPr>
          <a:xfrm>
            <a:off x="3194420" y="1666768"/>
            <a:ext cx="8738444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Fill in the table with words and phrases about 	habitats.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passage, using words and phrases in 	the box.</a:t>
            </a: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3181447" y="3484317"/>
            <a:ext cx="8732663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Complete each sentence (1-5) with a non-defining 	relative clause (A-E).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Combine the two sentences into one, using a non-	defining relative clause.</a:t>
            </a:r>
            <a:endParaRPr/>
          </a:p>
        </p:txBody>
      </p:sp>
      <p:cxnSp>
        <p:nvCxnSpPr>
          <p:cNvPr id="282" name="Google Shape;282;p11"/>
          <p:cNvCxnSpPr>
            <a:stCxn id="276" idx="3"/>
            <a:endCxn id="277" idx="0"/>
          </p:cNvCxnSpPr>
          <p:nvPr/>
        </p:nvCxnSpPr>
        <p:spPr>
          <a:xfrm>
            <a:off x="1436061" y="1343322"/>
            <a:ext cx="744600" cy="940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3" name="Google Shape;283;p11"/>
          <p:cNvCxnSpPr>
            <a:stCxn id="277" idx="1"/>
            <a:endCxn id="278" idx="0"/>
          </p:cNvCxnSpPr>
          <p:nvPr/>
        </p:nvCxnSpPr>
        <p:spPr>
          <a:xfrm flipH="1">
            <a:off x="809996" y="2592450"/>
            <a:ext cx="498300" cy="829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4" name="Google Shape;284;p11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2687122" y="87395"/>
            <a:ext cx="8374636" cy="862642"/>
          </a:xfrm>
          <a:prstGeom prst="roundRect">
            <a:avLst>
              <a:gd fmla="val 42661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1"/>
          <p:cNvSpPr txBox="1"/>
          <p:nvPr/>
        </p:nvSpPr>
        <p:spPr>
          <a:xfrm>
            <a:off x="2835145" y="148425"/>
            <a:ext cx="8226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pSp>
        <p:nvGrpSpPr>
          <p:cNvPr id="287" name="Google Shape;287;p11"/>
          <p:cNvGrpSpPr/>
          <p:nvPr/>
        </p:nvGrpSpPr>
        <p:grpSpPr>
          <a:xfrm>
            <a:off x="1820490" y="47684"/>
            <a:ext cx="990895" cy="941618"/>
            <a:chOff x="2766630" y="1746890"/>
            <a:chExt cx="990895" cy="941618"/>
          </a:xfrm>
        </p:grpSpPr>
        <p:pic>
          <p:nvPicPr>
            <p:cNvPr id="288" name="Google Shape;288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1"/>
            <p:cNvPicPr preferRelativeResize="0"/>
            <p:nvPr/>
          </p:nvPicPr>
          <p:blipFill rotWithShape="1">
            <a:blip r:embed="rId4">
              <a:alphaModFix/>
            </a:blip>
            <a:srcRect b="0" l="0" r="0"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" name="Google Shape;290;p11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291" name="Google Shape;291;p11"/>
            <p:cNvSpPr/>
            <p:nvPr/>
          </p:nvSpPr>
          <p:spPr>
            <a:xfrm>
              <a:off x="-19221" y="251144"/>
              <a:ext cx="5187198" cy="6239661"/>
            </a:xfrm>
            <a:custGeom>
              <a:rect b="b" l="l" r="r" t="t"/>
              <a:pathLst>
                <a:path extrusionOk="0" h="6239661" w="5187198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-19220" y="297400"/>
              <a:ext cx="5215811" cy="6107388"/>
            </a:xfrm>
            <a:custGeom>
              <a:rect b="b" l="l" r="r" t="t"/>
              <a:pathLst>
                <a:path extrusionOk="0" h="6107388" w="5215811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-19221" y="319367"/>
              <a:ext cx="5217956" cy="6100079"/>
            </a:xfrm>
            <a:custGeom>
              <a:rect b="b" l="l" r="r" t="t"/>
              <a:pathLst>
                <a:path extrusionOk="0" h="6100079" w="5217956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19220" y="319367"/>
              <a:ext cx="5217957" cy="6100079"/>
            </a:xfrm>
            <a:custGeom>
              <a:rect b="b" l="l" r="r" t="t"/>
              <a:pathLst>
                <a:path extrusionOk="0" h="6100079" w="5217957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-19220" y="197691"/>
              <a:ext cx="5378623" cy="6402614"/>
            </a:xfrm>
            <a:custGeom>
              <a:rect b="b" l="l" r="r" t="t"/>
              <a:pathLst>
                <a:path extrusionOk="0" h="6402614" w="5378623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oard-3699939_1280" id="296" name="Google Shape;29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1"/>
          <p:cNvSpPr txBox="1"/>
          <p:nvPr/>
        </p:nvSpPr>
        <p:spPr>
          <a:xfrm>
            <a:off x="-8622030" y="1409065"/>
            <a:ext cx="8234045" cy="2245360"/>
          </a:xfrm>
          <a:prstGeom prst="rect">
            <a:avLst/>
          </a:prstGeom>
          <a:solidFill>
            <a:srgbClr val="96CEB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considered the God of Thunder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are large and extremely dry areas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whose work in geology is considered very important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is the oldest national park in Viet Nam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attract many tourists worldwide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0" y="6985"/>
            <a:ext cx="12330430" cy="646124"/>
            <a:chOff x="7620" y="-7620"/>
            <a:chExt cx="12192000" cy="1083309"/>
          </a:xfrm>
        </p:grpSpPr>
        <p:sp>
          <p:nvSpPr>
            <p:cNvPr id="304" name="Google Shape;304;p12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12"/>
          <p:cNvSpPr txBox="1"/>
          <p:nvPr/>
        </p:nvSpPr>
        <p:spPr>
          <a:xfrm>
            <a:off x="1027923" y="620846"/>
            <a:ext cx="1088834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each sentence (1-5) with a non-defining relative clause (A-E).</a:t>
            </a: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379585" y="706959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2"/>
          <p:cNvSpPr txBox="1"/>
          <p:nvPr/>
        </p:nvSpPr>
        <p:spPr>
          <a:xfrm>
            <a:off x="432370" y="62084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310" name="Google Shape;310;p12"/>
          <p:cNvSpPr txBox="1"/>
          <p:nvPr/>
        </p:nvSpPr>
        <p:spPr>
          <a:xfrm>
            <a:off x="-1506168" y="15983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 txBox="1"/>
          <p:nvPr/>
        </p:nvSpPr>
        <p:spPr>
          <a:xfrm>
            <a:off x="344170" y="1900555"/>
            <a:ext cx="8234045" cy="2245360"/>
          </a:xfrm>
          <a:prstGeom prst="rect">
            <a:avLst/>
          </a:prstGeom>
          <a:solidFill>
            <a:srgbClr val="96CEB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considered the God of Thunder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are large and extremely dry areas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whose work in geology is considered very important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is the oldest national park in Viet Nam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attract many tourists worldwide</a:t>
            </a:r>
            <a:endParaRPr/>
          </a:p>
        </p:txBody>
      </p:sp>
      <p:sp>
        <p:nvSpPr>
          <p:cNvPr id="312" name="Google Shape;312;p12"/>
          <p:cNvSpPr txBox="1"/>
          <p:nvPr/>
        </p:nvSpPr>
        <p:spPr>
          <a:xfrm>
            <a:off x="344170" y="4312479"/>
            <a:ext cx="11482070" cy="2245360"/>
          </a:xfrm>
          <a:prstGeom prst="rect">
            <a:avLst/>
          </a:prstGeom>
          <a:solidFill>
            <a:srgbClr val="FFEEA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Alps are a well-known mountain range, ______.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Deserts on Earth, ______, hardly get any rain.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People used to believe that Thor, ______, causes storms and lightning.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spent time trekking, bird-watching, and kayaking in Cuc Phuong, _____.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Hutton, ______, was one of the first scientists to study geology.</a:t>
            </a:r>
            <a:endParaRPr/>
          </a:p>
        </p:txBody>
      </p:sp>
      <p:sp>
        <p:nvSpPr>
          <p:cNvPr id="313" name="Google Shape;313;p12"/>
          <p:cNvSpPr txBox="1"/>
          <p:nvPr/>
        </p:nvSpPr>
        <p:spPr>
          <a:xfrm>
            <a:off x="7387046" y="4151792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14" name="Google Shape;314;p12"/>
          <p:cNvSpPr txBox="1"/>
          <p:nvPr/>
        </p:nvSpPr>
        <p:spPr>
          <a:xfrm>
            <a:off x="3643675" y="4602507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10876462" y="5443563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16" name="Google Shape;316;p12"/>
          <p:cNvSpPr txBox="1"/>
          <p:nvPr/>
        </p:nvSpPr>
        <p:spPr>
          <a:xfrm>
            <a:off x="5854791" y="5013975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17" name="Google Shape;317;p12"/>
          <p:cNvSpPr txBox="1"/>
          <p:nvPr/>
        </p:nvSpPr>
        <p:spPr>
          <a:xfrm>
            <a:off x="3239815" y="5849953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3"/>
          <p:cNvGrpSpPr/>
          <p:nvPr/>
        </p:nvGrpSpPr>
        <p:grpSpPr>
          <a:xfrm>
            <a:off x="0" y="19685"/>
            <a:ext cx="12330430" cy="580613"/>
            <a:chOff x="7620" y="-7620"/>
            <a:chExt cx="12192000" cy="1083309"/>
          </a:xfrm>
        </p:grpSpPr>
        <p:sp>
          <p:nvSpPr>
            <p:cNvPr id="324" name="Google Shape;324;p13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13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8" name="Google Shape;328;p13"/>
          <p:cNvSpPr txBox="1"/>
          <p:nvPr/>
        </p:nvSpPr>
        <p:spPr>
          <a:xfrm>
            <a:off x="-1541842" y="-2367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374505" y="734728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3"/>
          <p:cNvSpPr txBox="1"/>
          <p:nvPr/>
        </p:nvSpPr>
        <p:spPr>
          <a:xfrm>
            <a:off x="889856" y="540211"/>
            <a:ext cx="10888345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/>
          </a:p>
        </p:txBody>
      </p:sp>
      <p:sp>
        <p:nvSpPr>
          <p:cNvPr id="331" name="Google Shape;331;p13"/>
          <p:cNvSpPr txBox="1"/>
          <p:nvPr/>
        </p:nvSpPr>
        <p:spPr>
          <a:xfrm>
            <a:off x="419678" y="609635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32" name="Google Shape;332;p13"/>
          <p:cNvSpPr txBox="1"/>
          <p:nvPr/>
        </p:nvSpPr>
        <p:spPr>
          <a:xfrm>
            <a:off x="578101" y="1877399"/>
            <a:ext cx="11511853" cy="1200329"/>
          </a:xfrm>
          <a:prstGeom prst="rect">
            <a:avLst/>
          </a:prstGeom>
          <a:solidFill>
            <a:srgbClr val="FF7F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Boreal forests cover vast areas in Canada, Alaska, and Russia. They are also called Taiga.</a:t>
            </a:r>
            <a:endParaRPr/>
          </a:p>
        </p:txBody>
      </p:sp>
      <p:sp>
        <p:nvSpPr>
          <p:cNvPr id="333" name="Google Shape;333;p13"/>
          <p:cNvSpPr txBox="1"/>
          <p:nvPr/>
        </p:nvSpPr>
        <p:spPr>
          <a:xfrm>
            <a:off x="578103" y="4494930"/>
            <a:ext cx="11511853" cy="1200329"/>
          </a:xfrm>
          <a:prstGeom prst="rect">
            <a:avLst/>
          </a:prstGeom>
          <a:solidFill>
            <a:srgbClr val="FF7F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Polar bears are endangered animals. Their natural habitat is the Arctic.</a:t>
            </a:r>
            <a:endParaRPr/>
          </a:p>
        </p:txBody>
      </p:sp>
      <p:sp>
        <p:nvSpPr>
          <p:cNvPr id="334" name="Google Shape;334;p13"/>
          <p:cNvSpPr txBox="1"/>
          <p:nvPr/>
        </p:nvSpPr>
        <p:spPr>
          <a:xfrm>
            <a:off x="578100" y="3072950"/>
            <a:ext cx="11511853" cy="1200329"/>
          </a:xfrm>
          <a:prstGeom prst="rect">
            <a:avLst/>
          </a:prstGeom>
          <a:solidFill>
            <a:srgbClr val="F6D8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Boreal forests, which are also called Taiga, cover vast areas in Canada, Alaska, and Russia. </a:t>
            </a:r>
            <a:endParaRPr/>
          </a:p>
        </p:txBody>
      </p:sp>
      <p:sp>
        <p:nvSpPr>
          <p:cNvPr id="335" name="Google Shape;335;p13"/>
          <p:cNvSpPr txBox="1"/>
          <p:nvPr/>
        </p:nvSpPr>
        <p:spPr>
          <a:xfrm>
            <a:off x="578103" y="5590940"/>
            <a:ext cx="11511853" cy="1200329"/>
          </a:xfrm>
          <a:prstGeom prst="rect">
            <a:avLst/>
          </a:prstGeom>
          <a:solidFill>
            <a:srgbClr val="F6D8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Polar bears, whose natural habitat is the Arctic, are endangered animals.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4"/>
          <p:cNvGrpSpPr/>
          <p:nvPr/>
        </p:nvGrpSpPr>
        <p:grpSpPr>
          <a:xfrm>
            <a:off x="0" y="-7369"/>
            <a:ext cx="12330430" cy="672461"/>
            <a:chOff x="7620" y="-7620"/>
            <a:chExt cx="12192000" cy="1083309"/>
          </a:xfrm>
        </p:grpSpPr>
        <p:sp>
          <p:nvSpPr>
            <p:cNvPr id="342" name="Google Shape;342;p14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4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46" name="Google Shape;346;p14"/>
          <p:cNvSpPr txBox="1"/>
          <p:nvPr/>
        </p:nvSpPr>
        <p:spPr>
          <a:xfrm>
            <a:off x="-1541842" y="-16112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4"/>
          <p:cNvSpPr/>
          <p:nvPr/>
        </p:nvSpPr>
        <p:spPr>
          <a:xfrm>
            <a:off x="544991" y="810954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4"/>
          <p:cNvSpPr txBox="1"/>
          <p:nvPr/>
        </p:nvSpPr>
        <p:spPr>
          <a:xfrm>
            <a:off x="544991" y="758928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49" name="Google Shape;349;p14"/>
          <p:cNvSpPr txBox="1"/>
          <p:nvPr/>
        </p:nvSpPr>
        <p:spPr>
          <a:xfrm>
            <a:off x="222947" y="2096135"/>
            <a:ext cx="11746106" cy="1846659"/>
          </a:xfrm>
          <a:prstGeom prst="rect">
            <a:avLst/>
          </a:prstGeom>
          <a:solidFill>
            <a:srgbClr val="FF7F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Julie Arblaster focuses on studying climate change. 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She is an Australian scientist.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scientist.</a:t>
            </a:r>
            <a:endParaRPr/>
          </a:p>
        </p:txBody>
      </p:sp>
      <p:sp>
        <p:nvSpPr>
          <p:cNvPr id="350" name="Google Shape;350;p14"/>
          <p:cNvSpPr txBox="1"/>
          <p:nvPr/>
        </p:nvSpPr>
        <p:spPr>
          <a:xfrm>
            <a:off x="222947" y="4393565"/>
            <a:ext cx="11746106" cy="1261884"/>
          </a:xfrm>
          <a:prstGeom prst="rect">
            <a:avLst/>
          </a:prstGeom>
          <a:solidFill>
            <a:srgbClr val="FF7F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Antarctica is Earth’s least populated continent. It is surrounded by the Southern Ocean.</a:t>
            </a:r>
            <a:endParaRPr/>
          </a:p>
        </p:txBody>
      </p:sp>
      <p:sp>
        <p:nvSpPr>
          <p:cNvPr id="351" name="Google Shape;351;p14"/>
          <p:cNvSpPr txBox="1"/>
          <p:nvPr/>
        </p:nvSpPr>
        <p:spPr>
          <a:xfrm>
            <a:off x="222947" y="3210560"/>
            <a:ext cx="11746106" cy="1261884"/>
          </a:xfrm>
          <a:prstGeom prst="rect">
            <a:avLst/>
          </a:prstGeom>
          <a:solidFill>
            <a:srgbClr val="F6D8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Julie Arblaster, who is an Australian scientist, focuses on studying climate change.</a:t>
            </a:r>
            <a:endParaRPr/>
          </a:p>
        </p:txBody>
      </p:sp>
      <p:sp>
        <p:nvSpPr>
          <p:cNvPr id="352" name="Google Shape;352;p14"/>
          <p:cNvSpPr txBox="1"/>
          <p:nvPr/>
        </p:nvSpPr>
        <p:spPr>
          <a:xfrm>
            <a:off x="222947" y="5576570"/>
            <a:ext cx="11746106" cy="1261884"/>
          </a:xfrm>
          <a:prstGeom prst="rect">
            <a:avLst/>
          </a:prstGeom>
          <a:solidFill>
            <a:srgbClr val="F6D8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Antarctica, which is surrounded by the Southern Ocean, is Earth’s least populated continent. </a:t>
            </a:r>
            <a:endParaRPr/>
          </a:p>
        </p:txBody>
      </p:sp>
      <p:sp>
        <p:nvSpPr>
          <p:cNvPr id="353" name="Google Shape;353;p14"/>
          <p:cNvSpPr txBox="1"/>
          <p:nvPr/>
        </p:nvSpPr>
        <p:spPr>
          <a:xfrm>
            <a:off x="1027923" y="647769"/>
            <a:ext cx="10888345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5"/>
          <p:cNvGrpSpPr/>
          <p:nvPr/>
        </p:nvGrpSpPr>
        <p:grpSpPr>
          <a:xfrm>
            <a:off x="0" y="19685"/>
            <a:ext cx="12330430" cy="674022"/>
            <a:chOff x="7620" y="-7620"/>
            <a:chExt cx="12192000" cy="1083309"/>
          </a:xfrm>
        </p:grpSpPr>
        <p:sp>
          <p:nvSpPr>
            <p:cNvPr id="360" name="Google Shape;360;p15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5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64" name="Google Shape;364;p15"/>
          <p:cNvSpPr txBox="1"/>
          <p:nvPr/>
        </p:nvSpPr>
        <p:spPr>
          <a:xfrm>
            <a:off x="-1541842" y="11372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>
            <a:off x="437613" y="90654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490399" y="826058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67" name="Google Shape;367;p15"/>
          <p:cNvSpPr txBox="1"/>
          <p:nvPr/>
        </p:nvSpPr>
        <p:spPr>
          <a:xfrm>
            <a:off x="490399" y="2116301"/>
            <a:ext cx="10845800" cy="1261884"/>
          </a:xfrm>
          <a:prstGeom prst="rect">
            <a:avLst/>
          </a:prstGeom>
          <a:solidFill>
            <a:srgbClr val="FF7F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lang="en-US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natural world is the world of living things. Living things include plants and animals scientist.</a:t>
            </a:r>
            <a:endParaRPr/>
          </a:p>
        </p:txBody>
      </p:sp>
      <p:sp>
        <p:nvSpPr>
          <p:cNvPr id="368" name="Google Shape;368;p15"/>
          <p:cNvSpPr txBox="1"/>
          <p:nvPr/>
        </p:nvSpPr>
        <p:spPr>
          <a:xfrm>
            <a:off x="490399" y="3672321"/>
            <a:ext cx="10845800" cy="1261884"/>
          </a:xfrm>
          <a:prstGeom prst="rect">
            <a:avLst/>
          </a:prstGeom>
          <a:solidFill>
            <a:srgbClr val="F6D8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natural world is the world of living things, which include plants and animals.</a:t>
            </a:r>
            <a:endParaRPr/>
          </a:p>
        </p:txBody>
      </p:sp>
      <p:sp>
        <p:nvSpPr>
          <p:cNvPr id="369" name="Google Shape;369;p15"/>
          <p:cNvSpPr txBox="1"/>
          <p:nvPr/>
        </p:nvSpPr>
        <p:spPr>
          <a:xfrm>
            <a:off x="993005" y="764688"/>
            <a:ext cx="10888345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6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58708" y="1037219"/>
            <a:ext cx="1377353" cy="612205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/>
          <p:nvPr/>
        </p:nvSpPr>
        <p:spPr>
          <a:xfrm>
            <a:off x="1337481" y="2283646"/>
            <a:ext cx="1715377" cy="61760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/>
          </a:p>
        </p:txBody>
      </p:sp>
      <p:sp>
        <p:nvSpPr>
          <p:cNvPr id="378" name="Google Shape;378;p16"/>
          <p:cNvSpPr/>
          <p:nvPr/>
        </p:nvSpPr>
        <p:spPr>
          <a:xfrm>
            <a:off x="58709" y="3421686"/>
            <a:ext cx="1497136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1653773" y="4827530"/>
            <a:ext cx="1181372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6"/>
          <p:cNvSpPr/>
          <p:nvPr/>
        </p:nvSpPr>
        <p:spPr>
          <a:xfrm>
            <a:off x="3185479" y="1151947"/>
            <a:ext cx="8711465" cy="467995"/>
          </a:xfrm>
          <a:prstGeom prst="rect">
            <a:avLst/>
          </a:prstGeom>
          <a:solidFill>
            <a:srgbClr val="FEE3AF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</p:txBody>
      </p:sp>
      <p:sp>
        <p:nvSpPr>
          <p:cNvPr id="381" name="Google Shape;381;p16"/>
          <p:cNvSpPr/>
          <p:nvPr/>
        </p:nvSpPr>
        <p:spPr>
          <a:xfrm>
            <a:off x="3194420" y="1666768"/>
            <a:ext cx="8738444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Fill in the table with words and phrases about 	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habitats.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passage, using the words and phrases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in the box.</a:t>
            </a:r>
            <a:endParaRPr/>
          </a:p>
        </p:txBody>
      </p:sp>
      <p:sp>
        <p:nvSpPr>
          <p:cNvPr id="382" name="Google Shape;382;p16"/>
          <p:cNvSpPr/>
          <p:nvPr/>
        </p:nvSpPr>
        <p:spPr>
          <a:xfrm>
            <a:off x="3181447" y="3484317"/>
            <a:ext cx="8732663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Complete each sentence (1-5) with a non-defining 	 relative clause (A-E).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Combine the two sentences into one, using a non-	  defining relative clause.</a:t>
            </a:r>
            <a:endParaRPr/>
          </a:p>
        </p:txBody>
      </p:sp>
      <p:sp>
        <p:nvSpPr>
          <p:cNvPr id="383" name="Google Shape;383;p16"/>
          <p:cNvSpPr/>
          <p:nvPr/>
        </p:nvSpPr>
        <p:spPr>
          <a:xfrm>
            <a:off x="3181447" y="5289387"/>
            <a:ext cx="8715497" cy="562481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 presentation</a:t>
            </a:r>
            <a:endParaRPr/>
          </a:p>
        </p:txBody>
      </p:sp>
      <p:cxnSp>
        <p:nvCxnSpPr>
          <p:cNvPr id="384" name="Google Shape;384;p16"/>
          <p:cNvCxnSpPr>
            <a:stCxn id="376" idx="3"/>
            <a:endCxn id="377" idx="0"/>
          </p:cNvCxnSpPr>
          <p:nvPr/>
        </p:nvCxnSpPr>
        <p:spPr>
          <a:xfrm>
            <a:off x="1436061" y="1343322"/>
            <a:ext cx="759000" cy="940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5" name="Google Shape;385;p16"/>
          <p:cNvCxnSpPr>
            <a:stCxn id="377" idx="1"/>
            <a:endCxn id="378" idx="0"/>
          </p:cNvCxnSpPr>
          <p:nvPr/>
        </p:nvCxnSpPr>
        <p:spPr>
          <a:xfrm flipH="1">
            <a:off x="807381" y="2592450"/>
            <a:ext cx="530100" cy="829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6" name="Google Shape;386;p16"/>
          <p:cNvCxnSpPr>
            <a:stCxn id="378" idx="3"/>
            <a:endCxn id="379" idx="0"/>
          </p:cNvCxnSpPr>
          <p:nvPr/>
        </p:nvCxnSpPr>
        <p:spPr>
          <a:xfrm>
            <a:off x="1555845" y="3722410"/>
            <a:ext cx="688500" cy="1105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7" name="Google Shape;387;p16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6"/>
          <p:cNvSpPr/>
          <p:nvPr/>
        </p:nvSpPr>
        <p:spPr>
          <a:xfrm>
            <a:off x="2687122" y="87395"/>
            <a:ext cx="8374636" cy="862642"/>
          </a:xfrm>
          <a:prstGeom prst="roundRect">
            <a:avLst>
              <a:gd fmla="val 42661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6"/>
          <p:cNvSpPr txBox="1"/>
          <p:nvPr/>
        </p:nvSpPr>
        <p:spPr>
          <a:xfrm>
            <a:off x="2835145" y="148425"/>
            <a:ext cx="8226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pSp>
        <p:nvGrpSpPr>
          <p:cNvPr id="390" name="Google Shape;390;p16"/>
          <p:cNvGrpSpPr/>
          <p:nvPr/>
        </p:nvGrpSpPr>
        <p:grpSpPr>
          <a:xfrm>
            <a:off x="1820490" y="47684"/>
            <a:ext cx="990895" cy="941618"/>
            <a:chOff x="2766630" y="1746890"/>
            <a:chExt cx="990895" cy="941618"/>
          </a:xfrm>
        </p:grpSpPr>
        <p:pic>
          <p:nvPicPr>
            <p:cNvPr id="391" name="Google Shape;391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6"/>
            <p:cNvPicPr preferRelativeResize="0"/>
            <p:nvPr/>
          </p:nvPicPr>
          <p:blipFill rotWithShape="1">
            <a:blip r:embed="rId4">
              <a:alphaModFix/>
            </a:blip>
            <a:srcRect b="0" l="0" r="0"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6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94" name="Google Shape;394;p16"/>
            <p:cNvSpPr/>
            <p:nvPr/>
          </p:nvSpPr>
          <p:spPr>
            <a:xfrm>
              <a:off x="-19221" y="251144"/>
              <a:ext cx="5187198" cy="6239661"/>
            </a:xfrm>
            <a:custGeom>
              <a:rect b="b" l="l" r="r" t="t"/>
              <a:pathLst>
                <a:path extrusionOk="0" h="6239661" w="5187198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-19220" y="297400"/>
              <a:ext cx="5215811" cy="6107388"/>
            </a:xfrm>
            <a:custGeom>
              <a:rect b="b" l="l" r="r" t="t"/>
              <a:pathLst>
                <a:path extrusionOk="0" h="6107388" w="5215811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-19221" y="319367"/>
              <a:ext cx="5217956" cy="6100079"/>
            </a:xfrm>
            <a:custGeom>
              <a:rect b="b" l="l" r="r" t="t"/>
              <a:pathLst>
                <a:path extrusionOk="0" h="6100079" w="5217956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-19220" y="319367"/>
              <a:ext cx="5217957" cy="6100079"/>
            </a:xfrm>
            <a:custGeom>
              <a:rect b="b" l="l" r="r" t="t"/>
              <a:pathLst>
                <a:path extrusionOk="0" h="6100079" w="5217957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-19220" y="197691"/>
              <a:ext cx="5378623" cy="6402614"/>
            </a:xfrm>
            <a:custGeom>
              <a:rect b="b" l="l" r="r" t="t"/>
              <a:pathLst>
                <a:path extrusionOk="0" h="6402614" w="5378623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oard-3699939_1280" id="399" name="Google Shape;39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"/>
          <p:cNvSpPr/>
          <p:nvPr/>
        </p:nvSpPr>
        <p:spPr>
          <a:xfrm>
            <a:off x="24130" y="25400"/>
            <a:ext cx="12166600" cy="6921500"/>
          </a:xfrm>
          <a:prstGeom prst="rect">
            <a:avLst/>
          </a:prstGeom>
          <a:solidFill>
            <a:srgbClr val="FBF6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17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407" name="Google Shape;407;p17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17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2802" y="1262803"/>
            <a:ext cx="90678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7"/>
          <p:cNvSpPr txBox="1"/>
          <p:nvPr/>
        </p:nvSpPr>
        <p:spPr>
          <a:xfrm>
            <a:off x="-860605" y="1272540"/>
            <a:ext cx="5082540" cy="1445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70" lvl="0" marL="127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accent2"/>
                </a:solidFill>
                <a:latin typeface="Corben"/>
                <a:ea typeface="Corben"/>
                <a:cs typeface="Corben"/>
                <a:sym typeface="Corben"/>
              </a:rPr>
              <a:t>Our flora </a:t>
            </a:r>
            <a:endParaRPr/>
          </a:p>
          <a:p>
            <a:pPr indent="0" lvl="0" marL="127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accent2"/>
                </a:solidFill>
                <a:latin typeface="Corben"/>
                <a:ea typeface="Corben"/>
                <a:cs typeface="Corben"/>
                <a:sym typeface="Corben"/>
              </a:rPr>
              <a:t>          and fauna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18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419" name="Google Shape;419;p18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8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18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8"/>
          <p:cNvSpPr txBox="1"/>
          <p:nvPr/>
        </p:nvSpPr>
        <p:spPr>
          <a:xfrm>
            <a:off x="326390" y="1389380"/>
            <a:ext cx="11539220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35" lvl="0" marL="63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- Work in groups to choose an area to study about its flora and fauna.</a:t>
            </a:r>
            <a:endParaRPr/>
          </a:p>
        </p:txBody>
      </p:sp>
      <p:sp>
        <p:nvSpPr>
          <p:cNvPr id="424" name="Google Shape;424;p18"/>
          <p:cNvSpPr txBox="1"/>
          <p:nvPr/>
        </p:nvSpPr>
        <p:spPr>
          <a:xfrm>
            <a:off x="326390" y="2665095"/>
            <a:ext cx="11539220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35" lvl="0" marL="63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- Consider your neighbourhood as it is more familiar to them. </a:t>
            </a:r>
            <a:endParaRPr/>
          </a:p>
        </p:txBody>
      </p:sp>
      <p:sp>
        <p:nvSpPr>
          <p:cNvPr id="425" name="Google Shape;425;p18"/>
          <p:cNvSpPr txBox="1"/>
          <p:nvPr/>
        </p:nvSpPr>
        <p:spPr>
          <a:xfrm>
            <a:off x="326390" y="3987165"/>
            <a:ext cx="1153922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35" lvl="0" marL="63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-Gather pictures of the flora and fauna of the area.</a:t>
            </a:r>
            <a:endParaRPr/>
          </a:p>
        </p:txBody>
      </p:sp>
      <p:sp>
        <p:nvSpPr>
          <p:cNvPr id="426" name="Google Shape;426;p18"/>
          <p:cNvSpPr txBox="1"/>
          <p:nvPr/>
        </p:nvSpPr>
        <p:spPr>
          <a:xfrm>
            <a:off x="326390" y="4693920"/>
            <a:ext cx="1153922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35" lvl="0" marL="63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-Can also draw or take pictures by yourselves. </a:t>
            </a:r>
            <a:endParaRPr/>
          </a:p>
        </p:txBody>
      </p:sp>
      <p:sp>
        <p:nvSpPr>
          <p:cNvPr id="427" name="Google Shape;427;p18"/>
          <p:cNvSpPr txBox="1"/>
          <p:nvPr/>
        </p:nvSpPr>
        <p:spPr>
          <a:xfrm>
            <a:off x="385445" y="5400675"/>
            <a:ext cx="1153922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35" lvl="0" marL="63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-Create a poster with pictures and key words.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9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 Self-assessment</a:t>
            </a:r>
            <a:endParaRPr/>
          </a:p>
        </p:txBody>
      </p:sp>
      <p:graphicFrame>
        <p:nvGraphicFramePr>
          <p:cNvPr id="434" name="Google Shape;434;p19"/>
          <p:cNvGraphicFramePr/>
          <p:nvPr/>
        </p:nvGraphicFramePr>
        <p:xfrm>
          <a:off x="483870" y="35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{C3CB8CCE-1846-48AA-AB13-E09A479B5A17}</a:tableStyleId>
              </a:tblPr>
              <a:tblGrid>
                <a:gridCol w="6180450"/>
                <a:gridCol w="2451100"/>
                <a:gridCol w="2948950"/>
              </a:tblGrid>
              <a:tr h="80517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Tick where appropriate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Comments (in English or Vietnamese)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1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</a:t>
                      </a:r>
                      <a:endParaRPr b="1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greeted the audience.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spoke clearly and naturally.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021"/>
                        </a:buClr>
                        <a:buSzPts val="2100"/>
                        <a:buFont typeface="Times New Roman"/>
                        <a:buNone/>
                      </a:pPr>
                      <a:r>
                        <a:rPr b="0" lang="en-US" sz="2100" u="none" cap="none" strike="noStrike">
                          <a:solidFill>
                            <a:srgbClr val="24202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 cooperated with my group members when delivering the talk.</a:t>
                      </a: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100" u="none" cap="none" strike="noStrike">
                        <a:solidFill>
                          <a:srgbClr val="24202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interacted with the audience.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021"/>
                        </a:buClr>
                        <a:buSzPts val="2100"/>
                        <a:buFont typeface="Times New Roman"/>
                        <a:buNone/>
                      </a:pPr>
                      <a:r>
                        <a:rPr b="0" lang="en-US" sz="2100" u="none" cap="none" strike="noStrike">
                          <a:solidFill>
                            <a:srgbClr val="24202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 concluded my part of the talk appropriately.</a:t>
                      </a: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100" u="none" cap="none" strike="noStrike">
                        <a:solidFill>
                          <a:srgbClr val="24202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1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OF THE POSTER (if if is a poster presentation)</a:t>
                      </a:r>
                      <a:endParaRPr b="1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poster was clearly organised.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photos and drawings were suitable.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1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CONTENT: </a:t>
                      </a:r>
                      <a:r>
                        <a:rPr b="0" lang="en-US" sz="2100" u="none" cap="none" strike="noStrike">
                          <a:solidFill>
                            <a:srgbClr val="24202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Our presentation includes the following information</a:t>
                      </a: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02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solidFill>
                            <a:srgbClr val="24202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Answer all suggested questions (in the project)</a:t>
                      </a:r>
                      <a:endParaRPr b="0" sz="2100" u="none" cap="none" strike="noStrike">
                        <a:solidFill>
                          <a:srgbClr val="24202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1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</a:t>
                      </a:r>
                      <a:endParaRPr b="1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greeted the audience.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b="0" lang="en-US" sz="2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spoke clearly and naturally.</a:t>
                      </a:r>
                      <a:endParaRPr b="0" sz="2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"/>
          <p:cNvGrpSpPr/>
          <p:nvPr/>
        </p:nvGrpSpPr>
        <p:grpSpPr>
          <a:xfrm>
            <a:off x="-9262691" y="3331845"/>
            <a:ext cx="5208905" cy="944245"/>
            <a:chOff x="-95" y="5445"/>
            <a:chExt cx="8203" cy="1487"/>
          </a:xfrm>
        </p:grpSpPr>
        <p:sp>
          <p:nvSpPr>
            <p:cNvPr id="95" name="Google Shape;95;p2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fmla="val 42661" name="adj"/>
              </a:avLst>
            </a:prstGeom>
            <a:solidFill>
              <a:srgbClr val="6D9F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1206" y="5445"/>
              <a:ext cx="6622" cy="1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7: LOOKING BACK &amp; PROJECT</a:t>
              </a:r>
              <a:endParaRPr b="1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7" name="Google Shape;97;p2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98" name="Google Shape;98;p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5582"/>
              <a:stretch/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0" name="Google Shape;100;p2"/>
          <p:cNvSpPr txBox="1"/>
          <p:nvPr/>
        </p:nvSpPr>
        <p:spPr>
          <a:xfrm>
            <a:off x="-11228652" y="2161512"/>
            <a:ext cx="92843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PLANET EARTH</a:t>
            </a: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-8332416" y="842142"/>
            <a:ext cx="3118515" cy="1247428"/>
            <a:chOff x="8730" y="1924"/>
            <a:chExt cx="4911" cy="1964"/>
          </a:xfrm>
        </p:grpSpPr>
        <p:grpSp>
          <p:nvGrpSpPr>
            <p:cNvPr id="102" name="Google Shape;102;p2"/>
            <p:cNvGrpSpPr/>
            <p:nvPr/>
          </p:nvGrpSpPr>
          <p:grpSpPr>
            <a:xfrm>
              <a:off x="11665" y="1924"/>
              <a:ext cx="1976" cy="1964"/>
              <a:chOff x="2091636" y="61926"/>
              <a:chExt cx="888470" cy="883461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cap="flat" cmpd="sng" w="2857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fmla="val 2761841" name="adj1"/>
                  <a:gd fmla="val 16200000" name="adj2"/>
                </a:avLst>
              </a:prstGeom>
              <a:solidFill>
                <a:srgbClr val="0087B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b="1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A close up of a planet&#10;&#10;Description automatically generated" id="107" name="Google Shape;10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01328" y="2515112"/>
            <a:ext cx="1987699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#10;" id="108" name="Google Shape;10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57357" y="2440980"/>
            <a:ext cx="2135961" cy="2135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lanet&#10;&#10;Description automatically generated" id="109" name="Google Shape;10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75169" y="2353817"/>
            <a:ext cx="2020217" cy="2020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the earth&#10;&#10;Description automatically generated" id="110" name="Google Shape;11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66986" y="2534300"/>
            <a:ext cx="2042641" cy="2042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-122115" y="-366368"/>
            <a:ext cx="4970419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4997" l="0" r="0" t="-14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lanet with a black background&#10;&#10;Description automatically generated" id="112" name="Google Shape;112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91081" y="-400170"/>
            <a:ext cx="7009838" cy="7009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4997" l="0" r="0" t="-14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phy (2)" id="440" name="Google Shape;44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831840" y="1617345"/>
            <a:ext cx="5397500" cy="484695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0"/>
          <p:cNvSpPr txBox="1"/>
          <p:nvPr/>
        </p:nvSpPr>
        <p:spPr>
          <a:xfrm rot="-420000">
            <a:off x="7026910" y="9240520"/>
            <a:ext cx="4728210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70" lvl="0" marL="127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/>
          </a:p>
        </p:txBody>
      </p:sp>
      <p:sp>
        <p:nvSpPr>
          <p:cNvPr id="442" name="Google Shape;442;p20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 Peer-assessment</a:t>
            </a:r>
            <a:endParaRPr/>
          </a:p>
        </p:txBody>
      </p:sp>
      <p:graphicFrame>
        <p:nvGraphicFramePr>
          <p:cNvPr id="443" name="Google Shape;443;p20"/>
          <p:cNvGraphicFramePr/>
          <p:nvPr/>
        </p:nvGraphicFramePr>
        <p:xfrm>
          <a:off x="483870" y="3663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{C3CB8CCE-1846-48AA-AB13-E09A479B5A17}</a:tableStyleId>
              </a:tblPr>
              <a:tblGrid>
                <a:gridCol w="6180450"/>
                <a:gridCol w="3019425"/>
                <a:gridCol w="1986925"/>
              </a:tblGrid>
              <a:tr h="914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Tick where appropriate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Comments (in English or Vietnamese)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greeted the audience.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spoke clearly and naturally.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cooperated when delivering their talk.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interacted with the audience.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concluded their talk appropriately.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OF THE POSTER (if if is a poster presentation)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Their poster was clearly organised.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Their photos and drawings were suitable.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CONTENT: The presentation includes the following information about the hobby: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202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24202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Answer all suggested questions </a:t>
                      </a:r>
                      <a:endParaRPr b="0" sz="2000" u="none" cap="none" strike="noStrike">
                        <a:solidFill>
                          <a:srgbClr val="24202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DELIVERY 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greeted the audience.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</a:tr>
              <a:tr h="67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presenters spoke clearly and naturally.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48900" marL="489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1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450" name="Google Shape;450;p21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21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iphy (2)" id="454" name="Google Shape;45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7715" y="1482725"/>
            <a:ext cx="5397500" cy="484695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 rot="-420000">
            <a:off x="6236970" y="2794635"/>
            <a:ext cx="4728210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70" lvl="0" marL="127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22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462" name="Google Shape;462;p22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22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I CAN...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2"/>
          <p:cNvSpPr/>
          <p:nvPr/>
        </p:nvSpPr>
        <p:spPr>
          <a:xfrm>
            <a:off x="588645" y="793750"/>
            <a:ext cx="5440045" cy="607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self-assessment table.</a:t>
            </a:r>
            <a:endParaRPr/>
          </a:p>
        </p:txBody>
      </p:sp>
      <p:pic>
        <p:nvPicPr>
          <p:cNvPr id="467" name="Google Shape;4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" y="1722120"/>
            <a:ext cx="11144250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3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3"/>
          <p:cNvSpPr/>
          <p:nvPr/>
        </p:nvSpPr>
        <p:spPr>
          <a:xfrm>
            <a:off x="58709" y="1037219"/>
            <a:ext cx="1268496" cy="612205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/>
          <p:nvPr/>
        </p:nvSpPr>
        <p:spPr>
          <a:xfrm>
            <a:off x="1436062" y="2283646"/>
            <a:ext cx="1616795" cy="61760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/>
          </a:p>
        </p:txBody>
      </p:sp>
      <p:sp>
        <p:nvSpPr>
          <p:cNvPr id="476" name="Google Shape;476;p23"/>
          <p:cNvSpPr/>
          <p:nvPr/>
        </p:nvSpPr>
        <p:spPr>
          <a:xfrm>
            <a:off x="58709" y="3421686"/>
            <a:ext cx="1377353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3"/>
          <p:cNvSpPr/>
          <p:nvPr/>
        </p:nvSpPr>
        <p:spPr>
          <a:xfrm>
            <a:off x="1653773" y="4827530"/>
            <a:ext cx="1181372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3"/>
          <p:cNvSpPr/>
          <p:nvPr/>
        </p:nvSpPr>
        <p:spPr>
          <a:xfrm>
            <a:off x="3185479" y="1151947"/>
            <a:ext cx="8711465" cy="467995"/>
          </a:xfrm>
          <a:prstGeom prst="rect">
            <a:avLst/>
          </a:prstGeom>
          <a:solidFill>
            <a:srgbClr val="FEE3AF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</p:txBody>
      </p:sp>
      <p:sp>
        <p:nvSpPr>
          <p:cNvPr id="479" name="Google Shape;479;p23"/>
          <p:cNvSpPr/>
          <p:nvPr/>
        </p:nvSpPr>
        <p:spPr>
          <a:xfrm>
            <a:off x="3194420" y="1666768"/>
            <a:ext cx="8738444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Fill in the table with words and phrases about 	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habitats.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passage, using words and phrases in 	  the box.</a:t>
            </a:r>
            <a:endParaRPr/>
          </a:p>
        </p:txBody>
      </p:sp>
      <p:sp>
        <p:nvSpPr>
          <p:cNvPr id="480" name="Google Shape;480;p23"/>
          <p:cNvSpPr/>
          <p:nvPr/>
        </p:nvSpPr>
        <p:spPr>
          <a:xfrm>
            <a:off x="3181447" y="3484317"/>
            <a:ext cx="8732663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Complete each sentence (1-5) with a non-defining 	  relative clause (A-E)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Combine the two sentences into one, using a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non-defining relative clause.</a:t>
            </a: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3181447" y="5289387"/>
            <a:ext cx="8715497" cy="562481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 presentation</a:t>
            </a:r>
            <a:endParaRPr/>
          </a:p>
        </p:txBody>
      </p:sp>
      <p:cxnSp>
        <p:nvCxnSpPr>
          <p:cNvPr id="482" name="Google Shape;482;p23"/>
          <p:cNvCxnSpPr>
            <a:stCxn id="474" idx="3"/>
            <a:endCxn id="475" idx="0"/>
          </p:cNvCxnSpPr>
          <p:nvPr/>
        </p:nvCxnSpPr>
        <p:spPr>
          <a:xfrm>
            <a:off x="1327205" y="1343322"/>
            <a:ext cx="917400" cy="940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3" name="Google Shape;483;p23"/>
          <p:cNvCxnSpPr>
            <a:stCxn id="475" idx="1"/>
            <a:endCxn id="476" idx="0"/>
          </p:cNvCxnSpPr>
          <p:nvPr/>
        </p:nvCxnSpPr>
        <p:spPr>
          <a:xfrm flipH="1">
            <a:off x="747262" y="2592450"/>
            <a:ext cx="688800" cy="829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4" name="Google Shape;484;p23"/>
          <p:cNvCxnSpPr>
            <a:stCxn id="476" idx="3"/>
            <a:endCxn id="477" idx="0"/>
          </p:cNvCxnSpPr>
          <p:nvPr/>
        </p:nvCxnSpPr>
        <p:spPr>
          <a:xfrm>
            <a:off x="1436062" y="3722410"/>
            <a:ext cx="808500" cy="1105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5" name="Google Shape;485;p23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58709" y="5860473"/>
            <a:ext cx="1835914" cy="604154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7" name="Google Shape;487;p23"/>
          <p:cNvCxnSpPr>
            <a:stCxn id="477" idx="1"/>
            <a:endCxn id="486" idx="0"/>
          </p:cNvCxnSpPr>
          <p:nvPr/>
        </p:nvCxnSpPr>
        <p:spPr>
          <a:xfrm flipH="1">
            <a:off x="976673" y="5128254"/>
            <a:ext cx="677100" cy="7323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8" name="Google Shape;488;p23"/>
          <p:cNvSpPr/>
          <p:nvPr/>
        </p:nvSpPr>
        <p:spPr>
          <a:xfrm>
            <a:off x="3194420" y="5924506"/>
            <a:ext cx="8711108" cy="846099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2687122" y="87395"/>
            <a:ext cx="8374636" cy="862642"/>
          </a:xfrm>
          <a:prstGeom prst="roundRect">
            <a:avLst>
              <a:gd fmla="val 42661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 txBox="1"/>
          <p:nvPr/>
        </p:nvSpPr>
        <p:spPr>
          <a:xfrm>
            <a:off x="2835145" y="148425"/>
            <a:ext cx="8226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pSp>
        <p:nvGrpSpPr>
          <p:cNvPr id="491" name="Google Shape;491;p23"/>
          <p:cNvGrpSpPr/>
          <p:nvPr/>
        </p:nvGrpSpPr>
        <p:grpSpPr>
          <a:xfrm>
            <a:off x="1820490" y="47684"/>
            <a:ext cx="990895" cy="941618"/>
            <a:chOff x="2766630" y="1746890"/>
            <a:chExt cx="990895" cy="941618"/>
          </a:xfrm>
        </p:grpSpPr>
        <p:pic>
          <p:nvPicPr>
            <p:cNvPr id="492" name="Google Shape;492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23"/>
            <p:cNvPicPr preferRelativeResize="0"/>
            <p:nvPr/>
          </p:nvPicPr>
          <p:blipFill rotWithShape="1">
            <a:blip r:embed="rId4">
              <a:alphaModFix/>
            </a:blip>
            <a:srcRect b="0" l="0" r="0"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23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495" name="Google Shape;495;p23"/>
            <p:cNvSpPr/>
            <p:nvPr/>
          </p:nvSpPr>
          <p:spPr>
            <a:xfrm>
              <a:off x="-19221" y="251144"/>
              <a:ext cx="5187198" cy="6239661"/>
            </a:xfrm>
            <a:custGeom>
              <a:rect b="b" l="l" r="r" t="t"/>
              <a:pathLst>
                <a:path extrusionOk="0" h="6239661" w="5187198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-19220" y="297400"/>
              <a:ext cx="5215811" cy="6107388"/>
            </a:xfrm>
            <a:custGeom>
              <a:rect b="b" l="l" r="r" t="t"/>
              <a:pathLst>
                <a:path extrusionOk="0" h="6107388" w="5215811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-19221" y="319367"/>
              <a:ext cx="5217956" cy="6100079"/>
            </a:xfrm>
            <a:custGeom>
              <a:rect b="b" l="l" r="r" t="t"/>
              <a:pathLst>
                <a:path extrusionOk="0" h="6100079" w="5217956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-19220" y="319367"/>
              <a:ext cx="5217957" cy="6100079"/>
            </a:xfrm>
            <a:custGeom>
              <a:rect b="b" l="l" r="r" t="t"/>
              <a:pathLst>
                <a:path extrusionOk="0" h="6100079" w="5217957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-19220" y="197691"/>
              <a:ext cx="5378623" cy="6402614"/>
            </a:xfrm>
            <a:custGeom>
              <a:rect b="b" l="l" r="r" t="t"/>
              <a:pathLst>
                <a:path extrusionOk="0" h="6402614" w="5378623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oard-3699939_1280" id="500" name="Google Shape;50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07" name="Google Shape;507;p24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0" name="Google Shape;510;p24"/>
          <p:cNvSpPr txBox="1"/>
          <p:nvPr/>
        </p:nvSpPr>
        <p:spPr>
          <a:xfrm>
            <a:off x="1136345" y="1202872"/>
            <a:ext cx="28341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</p:txBody>
      </p:sp>
      <p:sp>
        <p:nvSpPr>
          <p:cNvPr id="511" name="Google Shape;511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513" name="Google Shape;513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4"/>
          <p:cNvSpPr txBox="1"/>
          <p:nvPr/>
        </p:nvSpPr>
        <p:spPr>
          <a:xfrm>
            <a:off x="487067" y="1910758"/>
            <a:ext cx="11445622" cy="4246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have we learnt in this lesson?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the vocabulary and grammar of Unit 10.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what they have learnt (vocabulary and grammar) into practice through a project.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cruiting Action Plan Wrap-Up – firecrackers" id="515" name="Google Shape;5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0515" y="1289050"/>
            <a:ext cx="2223770" cy="149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2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22" name="Google Shape;522;p25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25"/>
          <p:cNvSpPr txBox="1"/>
          <p:nvPr/>
        </p:nvSpPr>
        <p:spPr>
          <a:xfrm>
            <a:off x="1167957" y="1218239"/>
            <a:ext cx="267676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526" name="Google Shape;526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5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528" name="Google Shape;528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5"/>
          <p:cNvSpPr txBox="1"/>
          <p:nvPr/>
        </p:nvSpPr>
        <p:spPr>
          <a:xfrm>
            <a:off x="487067" y="1926125"/>
            <a:ext cx="11184255" cy="837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Prepare for the next lesson.</a:t>
            </a:r>
            <a:endParaRPr/>
          </a:p>
        </p:txBody>
      </p:sp>
      <p:pic>
        <p:nvPicPr>
          <p:cNvPr id="530" name="Google Shape;5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0465" y="3111500"/>
            <a:ext cx="3496310" cy="349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facebook.com/www.tienganhglobalsuccess.vn/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lanet with a black background&#10;&#10;Description automatically generated" id="118" name="Google Shape;11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09" y="2073930"/>
            <a:ext cx="2509228" cy="2509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lanet&#10;&#10;Description automatically generated" id="119" name="Google Shape;11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9747" y="2528307"/>
            <a:ext cx="1525697" cy="1525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#10;" id="120" name="Google Shape;12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9119" y="2471405"/>
            <a:ext cx="1639499" cy="1639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lanet&#10;&#10;Description automatically generated" id="121" name="Google Shape;12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8541" y="2528307"/>
            <a:ext cx="1550656" cy="15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-68438" y="-1008125"/>
            <a:ext cx="5148381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4997" l="0" r="0" t="-14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4997" l="0" r="0" t="-14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the earth&#10;&#10;Description automatically generated" id="124" name="Google Shape;124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5455" y="520108"/>
            <a:ext cx="3642142" cy="3642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3"/>
          <p:cNvGrpSpPr/>
          <p:nvPr/>
        </p:nvGrpSpPr>
        <p:grpSpPr>
          <a:xfrm>
            <a:off x="133573" y="3940513"/>
            <a:ext cx="7359048" cy="1368310"/>
            <a:chOff x="-95" y="5445"/>
            <a:chExt cx="8203" cy="1487"/>
          </a:xfrm>
        </p:grpSpPr>
        <p:sp>
          <p:nvSpPr>
            <p:cNvPr id="126" name="Google Shape;126;p3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fmla="val 42661" name="adj"/>
              </a:avLst>
            </a:prstGeom>
            <a:solidFill>
              <a:srgbClr val="6D9F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1206" y="5445"/>
              <a:ext cx="6559" cy="1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7: LOOKING BACK </a:t>
              </a:r>
              <a:endParaRPr b="1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&amp; PROJECT</a:t>
              </a:r>
              <a:endParaRPr b="1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" name="Google Shape;128;p3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129" name="Google Shape;129;p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5582"/>
              <a:stretch/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1" name="Google Shape;131;p3"/>
          <p:cNvSpPr txBox="1"/>
          <p:nvPr/>
        </p:nvSpPr>
        <p:spPr>
          <a:xfrm>
            <a:off x="-927955" y="2782481"/>
            <a:ext cx="92843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PLANET EARTH</a:t>
            </a: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2029403" y="1459925"/>
            <a:ext cx="3118515" cy="1247428"/>
            <a:chOff x="8730" y="1924"/>
            <a:chExt cx="4911" cy="1964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11665" y="1924"/>
              <a:ext cx="1976" cy="1964"/>
              <a:chOff x="2091636" y="61926"/>
              <a:chExt cx="888470" cy="883461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cap="flat" cmpd="sng" w="2857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fmla="val 2761841" name="adj1"/>
                  <a:gd fmla="val 16200000" name="adj2"/>
                </a:avLst>
              </a:prstGeom>
              <a:solidFill>
                <a:srgbClr val="0087B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3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/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b="1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/>
          <p:nvPr/>
        </p:nvSpPr>
        <p:spPr>
          <a:xfrm>
            <a:off x="3986531" y="499745"/>
            <a:ext cx="4270366" cy="1024255"/>
          </a:xfrm>
          <a:prstGeom prst="roundRect">
            <a:avLst>
              <a:gd fmla="val 42661" name="adj"/>
            </a:avLst>
          </a:prstGeom>
          <a:solidFill>
            <a:srgbClr val="FFC000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 txBox="1"/>
          <p:nvPr/>
        </p:nvSpPr>
        <p:spPr>
          <a:xfrm>
            <a:off x="108857" y="1620012"/>
            <a:ext cx="12409714" cy="3690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the vocabulary and grammar of Unit 10;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 New"/>
              <a:buChar char="o"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what they have learnt (vocabulary and grammar) into practice through a project.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14:doors dir="ver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58709" y="1037219"/>
            <a:ext cx="1360658" cy="458941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1310221" y="2300557"/>
            <a:ext cx="1745385" cy="526085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58709" y="3421686"/>
            <a:ext cx="1595064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1653773" y="4827530"/>
            <a:ext cx="1181372" cy="601447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3185479" y="1151947"/>
            <a:ext cx="8711465" cy="467995"/>
          </a:xfrm>
          <a:prstGeom prst="rect">
            <a:avLst/>
          </a:prstGeom>
          <a:solidFill>
            <a:srgbClr val="FEE3AF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</p:txBody>
      </p:sp>
      <p:sp>
        <p:nvSpPr>
          <p:cNvPr id="157" name="Google Shape;157;p5"/>
          <p:cNvSpPr/>
          <p:nvPr/>
        </p:nvSpPr>
        <p:spPr>
          <a:xfrm>
            <a:off x="3194420" y="1666768"/>
            <a:ext cx="8738444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Fill in the table with words and phrases about 	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habitats.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passage, using the words and phrases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in the box.</a:t>
            </a:r>
            <a:endParaRPr/>
          </a:p>
        </p:txBody>
      </p:sp>
      <p:sp>
        <p:nvSpPr>
          <p:cNvPr id="158" name="Google Shape;158;p5"/>
          <p:cNvSpPr/>
          <p:nvPr/>
        </p:nvSpPr>
        <p:spPr>
          <a:xfrm>
            <a:off x="3181447" y="3484317"/>
            <a:ext cx="8732663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Complete each sentence (1-5) with a non-defining 	  relative clause (A-E).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Combine the two sentences into one, using a non-	  defining relative clause.</a:t>
            </a:r>
            <a:endParaRPr/>
          </a:p>
        </p:txBody>
      </p:sp>
      <p:sp>
        <p:nvSpPr>
          <p:cNvPr id="159" name="Google Shape;159;p5"/>
          <p:cNvSpPr/>
          <p:nvPr/>
        </p:nvSpPr>
        <p:spPr>
          <a:xfrm>
            <a:off x="3181447" y="5289387"/>
            <a:ext cx="8715497" cy="562481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 presentation</a:t>
            </a:r>
            <a:endParaRPr/>
          </a:p>
        </p:txBody>
      </p:sp>
      <p:cxnSp>
        <p:nvCxnSpPr>
          <p:cNvPr id="160" name="Google Shape;160;p5"/>
          <p:cNvCxnSpPr>
            <a:stCxn id="152" idx="3"/>
            <a:endCxn id="153" idx="0"/>
          </p:cNvCxnSpPr>
          <p:nvPr/>
        </p:nvCxnSpPr>
        <p:spPr>
          <a:xfrm>
            <a:off x="1419367" y="1266690"/>
            <a:ext cx="763500" cy="10338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61" name="Google Shape;161;p5"/>
          <p:cNvCxnSpPr>
            <a:stCxn id="153" idx="1"/>
            <a:endCxn id="154" idx="0"/>
          </p:cNvCxnSpPr>
          <p:nvPr/>
        </p:nvCxnSpPr>
        <p:spPr>
          <a:xfrm flipH="1">
            <a:off x="856321" y="2563600"/>
            <a:ext cx="453900" cy="8580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62" name="Google Shape;162;p5"/>
          <p:cNvCxnSpPr>
            <a:stCxn id="154" idx="3"/>
            <a:endCxn id="155" idx="0"/>
          </p:cNvCxnSpPr>
          <p:nvPr/>
        </p:nvCxnSpPr>
        <p:spPr>
          <a:xfrm>
            <a:off x="1653773" y="3722410"/>
            <a:ext cx="590700" cy="11052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3" name="Google Shape;16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58708" y="5860473"/>
            <a:ext cx="2015751" cy="604154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5"/>
          <p:cNvCxnSpPr>
            <a:stCxn id="155" idx="1"/>
            <a:endCxn id="164" idx="0"/>
          </p:cNvCxnSpPr>
          <p:nvPr/>
        </p:nvCxnSpPr>
        <p:spPr>
          <a:xfrm flipH="1">
            <a:off x="1066673" y="5128254"/>
            <a:ext cx="587100" cy="7323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6" name="Google Shape;166;p5"/>
          <p:cNvSpPr/>
          <p:nvPr/>
        </p:nvSpPr>
        <p:spPr>
          <a:xfrm>
            <a:off x="3194420" y="5924506"/>
            <a:ext cx="8711108" cy="846099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2687122" y="87395"/>
            <a:ext cx="8374636" cy="862642"/>
          </a:xfrm>
          <a:prstGeom prst="roundRect">
            <a:avLst>
              <a:gd fmla="val 42661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2835145" y="148425"/>
            <a:ext cx="8226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>
            <a:off x="1820490" y="47684"/>
            <a:ext cx="990895" cy="941618"/>
            <a:chOff x="2766630" y="1746890"/>
            <a:chExt cx="990895" cy="941618"/>
          </a:xfrm>
        </p:grpSpPr>
        <p:pic>
          <p:nvPicPr>
            <p:cNvPr id="170" name="Google Shape;170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 b="0" l="0" r="0"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5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173" name="Google Shape;173;p5"/>
            <p:cNvSpPr/>
            <p:nvPr/>
          </p:nvSpPr>
          <p:spPr>
            <a:xfrm>
              <a:off x="-19221" y="251144"/>
              <a:ext cx="5187198" cy="6239661"/>
            </a:xfrm>
            <a:custGeom>
              <a:rect b="b" l="l" r="r" t="t"/>
              <a:pathLst>
                <a:path extrusionOk="0" h="6239661" w="5187198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-19220" y="297400"/>
              <a:ext cx="5215811" cy="6107388"/>
            </a:xfrm>
            <a:custGeom>
              <a:rect b="b" l="l" r="r" t="t"/>
              <a:pathLst>
                <a:path extrusionOk="0" h="6107388" w="5215811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19221" y="319367"/>
              <a:ext cx="5217956" cy="6100079"/>
            </a:xfrm>
            <a:custGeom>
              <a:rect b="b" l="l" r="r" t="t"/>
              <a:pathLst>
                <a:path extrusionOk="0" h="6100079" w="5217956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-19220" y="319367"/>
              <a:ext cx="5217957" cy="6100079"/>
            </a:xfrm>
            <a:custGeom>
              <a:rect b="b" l="l" r="r" t="t"/>
              <a:pathLst>
                <a:path extrusionOk="0" h="6100079" w="5217957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-19220" y="197691"/>
              <a:ext cx="5378623" cy="6402614"/>
            </a:xfrm>
            <a:custGeom>
              <a:rect b="b" l="l" r="r" t="t"/>
              <a:pathLst>
                <a:path extrusionOk="0" h="6402614" w="5378623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oard-3699939_1280" id="178" name="Google Shape;17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-1172" y="-7619"/>
            <a:ext cx="12192000" cy="901384"/>
            <a:chOff x="7620" y="-7620"/>
            <a:chExt cx="12192000" cy="1083309"/>
          </a:xfrm>
        </p:grpSpPr>
        <p:sp>
          <p:nvSpPr>
            <p:cNvPr id="185" name="Google Shape;185;p6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6"/>
          <p:cNvSpPr txBox="1"/>
          <p:nvPr/>
        </p:nvSpPr>
        <p:spPr>
          <a:xfrm>
            <a:off x="487067" y="208434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7774327" y="208434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BRAINSTORMING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487067" y="893764"/>
            <a:ext cx="6612890" cy="1353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Work in teams.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90397" y="1928296"/>
            <a:ext cx="10742295" cy="1353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- There are slips of paper with words / phrases / 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short sentences to stick to either of the columns  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(</a:t>
            </a:r>
            <a:r>
              <a:rPr b="1" i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Habitats / Actions to protect habitats</a:t>
            </a:r>
            <a:r>
              <a:rPr i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487067" y="4889020"/>
            <a:ext cx="10791190" cy="1353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group having more correct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answers is the winner.</a:t>
            </a:r>
            <a:endParaRPr/>
          </a:p>
        </p:txBody>
      </p:sp>
      <p:pic>
        <p:nvPicPr>
          <p:cNvPr descr="board-3699939_1280" id="193" name="Google Shape;193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3245" y="5111115"/>
            <a:ext cx="2323465" cy="15487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4" name="Google Shape;194;p6"/>
          <p:cNvGraphicFramePr/>
          <p:nvPr/>
        </p:nvGraphicFramePr>
        <p:xfrm>
          <a:off x="-11967210" y="155321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{2F949787-6A1D-4A1A-8000-D22BB4A35578}</a:tableStyleId>
              </a:tblPr>
              <a:tblGrid>
                <a:gridCol w="5269225"/>
                <a:gridCol w="5269225"/>
              </a:tblGrid>
              <a:tr h="825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b="1" lang="en-US" sz="3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Habitats</a:t>
                      </a:r>
                      <a:endParaRPr b="1" sz="3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b="1" lang="en-US" sz="3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Actions to protect habitats</a:t>
                      </a:r>
                      <a:endParaRPr b="1" sz="3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FFB996"/>
                    </a:solidFill>
                  </a:tcPr>
                </a:tc>
              </a:tr>
              <a:tr h="2926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b="0" i="1" lang="en-US" sz="3200" u="none" cap="none" strike="noStrike"/>
                        <a:t> </a:t>
                      </a:r>
                      <a:endParaRPr b="0" i="1" sz="3200" u="none" cap="none" strike="noStrike"/>
                    </a:p>
                  </a:txBody>
                  <a:tcPr marT="0" marB="0" marR="68575" marL="68575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0" i="1" sz="3200" u="none" cap="none" strike="noStrike"/>
                    </a:p>
                  </a:txBody>
                  <a:tcPr marT="0" marB="0" marR="68575" marL="68575">
                    <a:solidFill>
                      <a:srgbClr val="FFB9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7"/>
          <p:cNvGrpSpPr/>
          <p:nvPr/>
        </p:nvGrpSpPr>
        <p:grpSpPr>
          <a:xfrm>
            <a:off x="-1172" y="-7619"/>
            <a:ext cx="12192000" cy="908372"/>
            <a:chOff x="7620" y="-7620"/>
            <a:chExt cx="12192000" cy="1083309"/>
          </a:xfrm>
        </p:grpSpPr>
        <p:sp>
          <p:nvSpPr>
            <p:cNvPr id="201" name="Google Shape;201;p7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7"/>
          <p:cNvSpPr txBox="1"/>
          <p:nvPr/>
        </p:nvSpPr>
        <p:spPr>
          <a:xfrm>
            <a:off x="145873" y="58200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205" name="Google Shape;205;p7"/>
          <p:cNvSpPr txBox="1"/>
          <p:nvPr/>
        </p:nvSpPr>
        <p:spPr>
          <a:xfrm>
            <a:off x="7880332" y="117972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BRAINSTORMING</a:t>
            </a:r>
            <a:endParaRPr/>
          </a:p>
        </p:txBody>
      </p:sp>
      <p:graphicFrame>
        <p:nvGraphicFramePr>
          <p:cNvPr id="206" name="Google Shape;206;p7"/>
          <p:cNvGraphicFramePr/>
          <p:nvPr/>
        </p:nvGraphicFramePr>
        <p:xfrm>
          <a:off x="487067" y="12036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{2F949787-6A1D-4A1A-8000-D22BB4A35578}</a:tableStyleId>
              </a:tblPr>
              <a:tblGrid>
                <a:gridCol w="5232725"/>
                <a:gridCol w="6044875"/>
              </a:tblGrid>
              <a:tr h="825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b="1" lang="en-US" sz="4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Habitats</a:t>
                      </a:r>
                      <a:endParaRPr b="1" sz="4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b="1" lang="en-US" sz="4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Actions </a:t>
                      </a:r>
                      <a:endParaRPr b="1" sz="4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b="1" lang="en-US" sz="4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protect habitats</a:t>
                      </a:r>
                      <a:endParaRPr b="1" sz="4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FFB996"/>
                    </a:solidFill>
                  </a:tcPr>
                </a:tc>
              </a:tr>
              <a:tr h="2926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b="0" i="1" lang="en-US" sz="4500" u="none" cap="none" strike="noStrike"/>
                        <a:t> </a:t>
                      </a:r>
                      <a:endParaRPr b="0" i="1" sz="4500" u="none" cap="none" strike="noStrike"/>
                    </a:p>
                  </a:txBody>
                  <a:tcPr marT="0" marB="0" marR="68575" marL="68575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t/>
                      </a:r>
                      <a:endParaRPr b="0" i="1" sz="4500" u="none" cap="none" strike="noStrike"/>
                    </a:p>
                  </a:txBody>
                  <a:tcPr marT="0" marB="0" marR="68575" marL="68575">
                    <a:solidFill>
                      <a:srgbClr val="FFB9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58708" y="1037219"/>
            <a:ext cx="1377353" cy="464035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1310186" y="2283647"/>
            <a:ext cx="1742672" cy="486850"/>
          </a:xfrm>
          <a:prstGeom prst="roundRect">
            <a:avLst>
              <a:gd fmla="val 16667" name="adj"/>
            </a:avLst>
          </a:prstGeom>
          <a:solidFill>
            <a:srgbClr val="F8B417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/>
          </a:p>
        </p:txBody>
      </p:sp>
      <p:sp>
        <p:nvSpPr>
          <p:cNvPr id="215" name="Google Shape;215;p8"/>
          <p:cNvSpPr/>
          <p:nvPr/>
        </p:nvSpPr>
        <p:spPr>
          <a:xfrm>
            <a:off x="3185479" y="1151947"/>
            <a:ext cx="8711465" cy="467995"/>
          </a:xfrm>
          <a:prstGeom prst="rect">
            <a:avLst/>
          </a:prstGeom>
          <a:solidFill>
            <a:srgbClr val="FEE3AF"/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</p:txBody>
      </p:sp>
      <p:sp>
        <p:nvSpPr>
          <p:cNvPr id="216" name="Google Shape;216;p8"/>
          <p:cNvSpPr/>
          <p:nvPr/>
        </p:nvSpPr>
        <p:spPr>
          <a:xfrm>
            <a:off x="3194420" y="1666768"/>
            <a:ext cx="8738444" cy="1738850"/>
          </a:xfrm>
          <a:prstGeom prst="rect">
            <a:avLst/>
          </a:prstGeom>
          <a:solidFill>
            <a:srgbClr val="FBC864">
              <a:alpha val="49803"/>
            </a:srgbClr>
          </a:solidFill>
          <a:ln cap="flat" cmpd="sng" w="12700">
            <a:solidFill>
              <a:srgbClr val="6D9F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Fill in the table with words and phrases about 	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habitats.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passage, using words and phrases in 	  the box.</a:t>
            </a:r>
            <a:endParaRPr/>
          </a:p>
        </p:txBody>
      </p:sp>
      <p:cxnSp>
        <p:nvCxnSpPr>
          <p:cNvPr id="217" name="Google Shape;217;p8"/>
          <p:cNvCxnSpPr>
            <a:stCxn id="213" idx="3"/>
            <a:endCxn id="214" idx="0"/>
          </p:cNvCxnSpPr>
          <p:nvPr/>
        </p:nvCxnSpPr>
        <p:spPr>
          <a:xfrm>
            <a:off x="1436061" y="1269236"/>
            <a:ext cx="745500" cy="1014300"/>
          </a:xfrm>
          <a:prstGeom prst="curvedConnector2">
            <a:avLst/>
          </a:prstGeom>
          <a:noFill/>
          <a:ln cap="flat" cmpd="sng" w="57150">
            <a:solidFill>
              <a:srgbClr val="6D9FB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8" name="Google Shape;218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2687122" y="87395"/>
            <a:ext cx="8374636" cy="862642"/>
          </a:xfrm>
          <a:prstGeom prst="roundRect">
            <a:avLst>
              <a:gd fmla="val 42661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 txBox="1"/>
          <p:nvPr/>
        </p:nvSpPr>
        <p:spPr>
          <a:xfrm>
            <a:off x="2835145" y="148425"/>
            <a:ext cx="8226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/>
          </a:p>
        </p:txBody>
      </p:sp>
      <p:grpSp>
        <p:nvGrpSpPr>
          <p:cNvPr id="221" name="Google Shape;221;p8"/>
          <p:cNvGrpSpPr/>
          <p:nvPr/>
        </p:nvGrpSpPr>
        <p:grpSpPr>
          <a:xfrm>
            <a:off x="1820490" y="47684"/>
            <a:ext cx="990895" cy="941618"/>
            <a:chOff x="2766630" y="1746890"/>
            <a:chExt cx="990895" cy="941618"/>
          </a:xfrm>
        </p:grpSpPr>
        <p:pic>
          <p:nvPicPr>
            <p:cNvPr id="222" name="Google Shape;22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8"/>
            <p:cNvPicPr preferRelativeResize="0"/>
            <p:nvPr/>
          </p:nvPicPr>
          <p:blipFill rotWithShape="1">
            <a:blip r:embed="rId4">
              <a:alphaModFix/>
            </a:blip>
            <a:srcRect b="0" l="0" r="0"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4" name="Google Shape;224;p8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225" name="Google Shape;225;p8"/>
            <p:cNvSpPr/>
            <p:nvPr/>
          </p:nvSpPr>
          <p:spPr>
            <a:xfrm>
              <a:off x="-19221" y="251144"/>
              <a:ext cx="5187198" cy="6239661"/>
            </a:xfrm>
            <a:custGeom>
              <a:rect b="b" l="l" r="r" t="t"/>
              <a:pathLst>
                <a:path extrusionOk="0" h="6239661" w="5187198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19220" y="297400"/>
              <a:ext cx="5215811" cy="6107388"/>
            </a:xfrm>
            <a:custGeom>
              <a:rect b="b" l="l" r="r" t="t"/>
              <a:pathLst>
                <a:path extrusionOk="0" h="6107388" w="5215811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-19221" y="319367"/>
              <a:ext cx="5217956" cy="6100079"/>
            </a:xfrm>
            <a:custGeom>
              <a:rect b="b" l="l" r="r" t="t"/>
              <a:pathLst>
                <a:path extrusionOk="0" h="6100079" w="5217956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-19220" y="319367"/>
              <a:ext cx="5217957" cy="6100079"/>
            </a:xfrm>
            <a:custGeom>
              <a:rect b="b" l="l" r="r" t="t"/>
              <a:pathLst>
                <a:path extrusionOk="0" h="6100079" w="5217957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-19220" y="197691"/>
              <a:ext cx="5378623" cy="6402614"/>
            </a:xfrm>
            <a:custGeom>
              <a:rect b="b" l="l" r="r" t="t"/>
              <a:pathLst>
                <a:path extrusionOk="0" h="6402614" w="5378623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board-3699939_1280" id="230" name="Google Shape;23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Google Shape;236;p9"/>
          <p:cNvGraphicFramePr/>
          <p:nvPr/>
        </p:nvGraphicFramePr>
        <p:xfrm>
          <a:off x="631190" y="29578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{2F949787-6A1D-4A1A-8000-D22BB4A35578}</a:tableStyleId>
              </a:tblPr>
              <a:tblGrid>
                <a:gridCol w="5356850"/>
                <a:gridCol w="5298450"/>
              </a:tblGrid>
              <a:tr h="626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Calibri"/>
                        <a:buNone/>
                      </a:pPr>
                      <a:r>
                        <a:rPr b="0" lang="en-US" sz="4000" u="none" cap="none" strike="noStrike">
                          <a:solidFill>
                            <a:schemeClr val="dk1"/>
                          </a:solidFill>
                        </a:rPr>
                        <a:t>Types of habitats 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BF2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Calibri"/>
                        <a:buNone/>
                      </a:pPr>
                      <a:r>
                        <a:rPr b="0" lang="en-US" sz="4000" u="none" cap="none" strike="noStrike">
                          <a:solidFill>
                            <a:schemeClr val="dk1"/>
                          </a:solidFill>
                        </a:rPr>
                        <a:t>Things in a habitat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BF2CF"/>
                    </a:solidFill>
                  </a:tcPr>
                </a:tc>
              </a:tr>
              <a:tr h="2991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Calibri"/>
                        <a:buNone/>
                      </a:pPr>
                      <a:r>
                        <a:rPr b="0" lang="en-US" sz="4000" u="none" cap="none" strike="noStrike">
                          <a:solidFill>
                            <a:srgbClr val="FF0000"/>
                          </a:solidFill>
                        </a:rPr>
                        <a:t>poles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6EB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Calibri"/>
                        <a:buNone/>
                      </a:pPr>
                      <a:r>
                        <a:rPr b="0" lang="en-US" sz="4000" u="none" cap="none" strike="noStrike">
                          <a:solidFill>
                            <a:srgbClr val="FF0000"/>
                          </a:solidFill>
                        </a:rPr>
                        <a:t>flora and fauna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6EBC5"/>
                    </a:solidFill>
                  </a:tcPr>
                </a:tc>
              </a:tr>
            </a:tbl>
          </a:graphicData>
        </a:graphic>
      </p:graphicFrame>
      <p:grpSp>
        <p:nvGrpSpPr>
          <p:cNvPr id="237" name="Google Shape;237;p9"/>
          <p:cNvGrpSpPr/>
          <p:nvPr/>
        </p:nvGrpSpPr>
        <p:grpSpPr>
          <a:xfrm>
            <a:off x="0" y="-5961"/>
            <a:ext cx="12192000" cy="657820"/>
            <a:chOff x="7620" y="-7620"/>
            <a:chExt cx="12192000" cy="1083309"/>
          </a:xfrm>
        </p:grpSpPr>
        <p:sp>
          <p:nvSpPr>
            <p:cNvPr id="238" name="Google Shape;238;p9"/>
            <p:cNvSpPr/>
            <p:nvPr/>
          </p:nvSpPr>
          <p:spPr>
            <a:xfrm flipH="1" rot="10800000">
              <a:off x="7620" y="-5876"/>
              <a:ext cx="12192000" cy="1081565"/>
            </a:xfrm>
            <a:prstGeom prst="round1Rect">
              <a:avLst>
                <a:gd fmla="val 16667" name="adj"/>
              </a:avLst>
            </a:prstGeom>
            <a:solidFill>
              <a:srgbClr val="FEE3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 flipH="1" rot="10800000">
              <a:off x="7620" y="-7620"/>
              <a:ext cx="12109450" cy="996951"/>
            </a:xfrm>
            <a:prstGeom prst="round1Rect">
              <a:avLst>
                <a:gd fmla="val 16667" name="adj"/>
              </a:avLst>
            </a:prstGeom>
            <a:solidFill>
              <a:srgbClr val="FBC86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 flipH="1" rot="10800000">
              <a:off x="7620" y="-7620"/>
              <a:ext cx="12014200" cy="914401"/>
            </a:xfrm>
            <a:prstGeom prst="round1Rect">
              <a:avLst>
                <a:gd fmla="val 16667" name="adj"/>
              </a:avLst>
            </a:prstGeom>
            <a:solidFill>
              <a:srgbClr val="F8B4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9"/>
          <p:cNvSpPr txBox="1"/>
          <p:nvPr/>
        </p:nvSpPr>
        <p:spPr>
          <a:xfrm>
            <a:off x="-1233180" y="67083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/>
          </a:p>
        </p:txBody>
      </p:sp>
      <p:sp>
        <p:nvSpPr>
          <p:cNvPr id="242" name="Google Shape;242;p9"/>
          <p:cNvSpPr txBox="1"/>
          <p:nvPr/>
        </p:nvSpPr>
        <p:spPr>
          <a:xfrm>
            <a:off x="1143635" y="1099820"/>
            <a:ext cx="10888345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in the table with words and phrases about habitats.</a:t>
            </a: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578103" y="1129876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6D9F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245" name="Google Shape;245;p9"/>
          <p:cNvSpPr txBox="1"/>
          <p:nvPr/>
        </p:nvSpPr>
        <p:spPr>
          <a:xfrm>
            <a:off x="631190" y="1753235"/>
            <a:ext cx="10748645" cy="374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Work individually to write down the words / phrases in the columns. </a:t>
            </a: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699135" y="4269105"/>
            <a:ext cx="519176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grassland, water bodies, landforms, forests, oceans, seas, rivers, lakes, ponds ...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6381115" y="4284344"/>
            <a:ext cx="4655820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plants and animals, humans, air, light, heat, water …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9"/>
          <p:cNvSpPr txBox="1"/>
          <p:nvPr/>
        </p:nvSpPr>
        <p:spPr>
          <a:xfrm>
            <a:off x="1891030" y="-1688465"/>
            <a:ext cx="9145905" cy="1076325"/>
          </a:xfrm>
          <a:prstGeom prst="rect">
            <a:avLst/>
          </a:prstGeom>
          <a:solidFill>
            <a:srgbClr val="6CB86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reserves      habitat loss      ecological balance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food chain             climate change</a:t>
            </a: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0" y="7489825"/>
            <a:ext cx="11645265" cy="3968750"/>
          </a:xfrm>
          <a:prstGeom prst="rect">
            <a:avLst/>
          </a:prstGeom>
          <a:solidFill>
            <a:srgbClr val="FFC4DD"/>
          </a:solidFill>
          <a:ln cap="flat" cmpd="sng" w="9525">
            <a:solidFill>
              <a:srgbClr val="E4AE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 or changes in population of plants and animals can cause changes to the natural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 and the ecology. That means to maintain a(n)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____________, we shouldn’t cause changes to the climate and the plants and animals of any habitat. In many countries, people have built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 to keep endangered plants and animals safe. People should also avoid activities that may cause pollution and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1033-12.2.0.13431</vt:lpwstr>
  </property>
</Properties>
</file>