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870" r:id="rId2"/>
    <p:sldId id="859" r:id="rId3"/>
    <p:sldId id="897" r:id="rId4"/>
    <p:sldId id="898" r:id="rId5"/>
    <p:sldId id="899" r:id="rId6"/>
    <p:sldId id="900" r:id="rId7"/>
    <p:sldId id="889" r:id="rId8"/>
    <p:sldId id="723"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97"/>
            <p14:sldId id="898"/>
            <p14:sldId id="899"/>
            <p14:sldId id="900"/>
            <p14:sldId id="889"/>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546" y="-1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5.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wmf"/><Relationship Id="rId3" Type="http://schemas.openxmlformats.org/officeDocument/2006/relationships/notesSlide" Target="../notesSlides/notesSlide2.xml"/><Relationship Id="rId7" Type="http://schemas.openxmlformats.org/officeDocument/2006/relationships/image" Target="../media/image5.wmf"/><Relationship Id="rId12" Type="http://schemas.openxmlformats.org/officeDocument/2006/relationships/oleObject" Target="../embeddings/oleObject4.bin"/><Relationship Id="rId2" Type="http://schemas.openxmlformats.org/officeDocument/2006/relationships/slideLayout" Target="../slideLayouts/slideLayout2.xml"/><Relationship Id="rId16" Type="http://schemas.openxmlformats.org/officeDocument/2006/relationships/image" Target="../media/image12.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wmf"/><Relationship Id="rId5" Type="http://schemas.openxmlformats.org/officeDocument/2006/relationships/image" Target="../media/image11.png"/><Relationship Id="rId15" Type="http://schemas.openxmlformats.org/officeDocument/2006/relationships/image" Target="../media/image9.wmf"/><Relationship Id="rId10" Type="http://schemas.openxmlformats.org/officeDocument/2006/relationships/oleObject" Target="../embeddings/oleObject3.bin"/><Relationship Id="rId4" Type="http://schemas.openxmlformats.org/officeDocument/2006/relationships/image" Target="../media/image10.png"/><Relationship Id="rId9" Type="http://schemas.openxmlformats.org/officeDocument/2006/relationships/image" Target="../media/image6.wmf"/><Relationship Id="rId1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3" Type="http://schemas.openxmlformats.org/officeDocument/2006/relationships/notesSlide" Target="../notesSlides/notesSlide3.xml"/><Relationship Id="rId7" Type="http://schemas.openxmlformats.org/officeDocument/2006/relationships/image" Target="../media/image13.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5.wmf"/><Relationship Id="rId5" Type="http://schemas.openxmlformats.org/officeDocument/2006/relationships/image" Target="../media/image11.png"/><Relationship Id="rId10" Type="http://schemas.openxmlformats.org/officeDocument/2006/relationships/oleObject" Target="../embeddings/oleObject8.bin"/><Relationship Id="rId4" Type="http://schemas.openxmlformats.org/officeDocument/2006/relationships/image" Target="../media/image10.png"/><Relationship Id="rId9" Type="http://schemas.openxmlformats.org/officeDocument/2006/relationships/image" Target="../media/image14.wmf"/><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3.bin"/><Relationship Id="rId3" Type="http://schemas.openxmlformats.org/officeDocument/2006/relationships/notesSlide" Target="../notesSlides/notesSlide4.xml"/><Relationship Id="rId7" Type="http://schemas.openxmlformats.org/officeDocument/2006/relationships/oleObject" Target="../embeddings/oleObject10.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png"/><Relationship Id="rId11" Type="http://schemas.openxmlformats.org/officeDocument/2006/relationships/oleObject" Target="../embeddings/oleObject12.bin"/><Relationship Id="rId5" Type="http://schemas.openxmlformats.org/officeDocument/2006/relationships/image" Target="../media/image10.png"/><Relationship Id="rId10" Type="http://schemas.openxmlformats.org/officeDocument/2006/relationships/image" Target="../media/image18.wmf"/><Relationship Id="rId4" Type="http://schemas.openxmlformats.org/officeDocument/2006/relationships/image" Target="../media/image12.png"/><Relationship Id="rId9" Type="http://schemas.openxmlformats.org/officeDocument/2006/relationships/oleObject" Target="../embeddings/oleObject11.bin"/><Relationship Id="rId14" Type="http://schemas.openxmlformats.org/officeDocument/2006/relationships/image" Target="../media/image20.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3.wmf"/><Relationship Id="rId3" Type="http://schemas.openxmlformats.org/officeDocument/2006/relationships/notesSlide" Target="../notesSlides/notesSlide5.xml"/><Relationship Id="rId7" Type="http://schemas.openxmlformats.org/officeDocument/2006/relationships/image" Target="../media/image25.png"/><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png"/><Relationship Id="rId11" Type="http://schemas.openxmlformats.org/officeDocument/2006/relationships/image" Target="../media/image22.wmf"/><Relationship Id="rId5" Type="http://schemas.openxmlformats.org/officeDocument/2006/relationships/image" Target="../media/image10.png"/><Relationship Id="rId15" Type="http://schemas.openxmlformats.org/officeDocument/2006/relationships/image" Target="../media/image24.wmf"/><Relationship Id="rId10" Type="http://schemas.openxmlformats.org/officeDocument/2006/relationships/oleObject" Target="../embeddings/oleObject15.bin"/><Relationship Id="rId4" Type="http://schemas.openxmlformats.org/officeDocument/2006/relationships/image" Target="../media/image12.png"/><Relationship Id="rId9" Type="http://schemas.openxmlformats.org/officeDocument/2006/relationships/image" Target="../media/image21.wmf"/><Relationship Id="rId14"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3.wmf"/><Relationship Id="rId3" Type="http://schemas.openxmlformats.org/officeDocument/2006/relationships/notesSlide" Target="../notesSlides/notesSlide6.xml"/><Relationship Id="rId7" Type="http://schemas.openxmlformats.org/officeDocument/2006/relationships/image" Target="../media/image25.png"/><Relationship Id="rId12"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27.png"/><Relationship Id="rId1" Type="http://schemas.openxmlformats.org/officeDocument/2006/relationships/vmlDrawing" Target="../drawings/vmlDrawing5.vml"/><Relationship Id="rId6" Type="http://schemas.openxmlformats.org/officeDocument/2006/relationships/image" Target="../media/image11.png"/><Relationship Id="rId11" Type="http://schemas.openxmlformats.org/officeDocument/2006/relationships/image" Target="../media/image22.wmf"/><Relationship Id="rId5" Type="http://schemas.openxmlformats.org/officeDocument/2006/relationships/image" Target="../media/image10.png"/><Relationship Id="rId15" Type="http://schemas.openxmlformats.org/officeDocument/2006/relationships/image" Target="../media/image24.wmf"/><Relationship Id="rId10" Type="http://schemas.openxmlformats.org/officeDocument/2006/relationships/oleObject" Target="../embeddings/oleObject19.bin"/><Relationship Id="rId4" Type="http://schemas.openxmlformats.org/officeDocument/2006/relationships/image" Target="../media/image12.png"/><Relationship Id="rId9" Type="http://schemas.openxmlformats.org/officeDocument/2006/relationships/image" Target="../media/image25.wmf"/><Relationship Id="rId14"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7.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7.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notesSlide" Target="../notesSlides/notesSlide8.xm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848" y="1600200"/>
            <a:ext cx="5253097" cy="78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630" r="14011" b="16755"/>
          <a:stretch/>
        </p:blipFill>
        <p:spPr bwMode="auto">
          <a:xfrm>
            <a:off x="6246812" y="2627387"/>
            <a:ext cx="3857541" cy="102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1" y="109880"/>
            <a:ext cx="9525866" cy="18725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71450"/>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Khảo sát thời gian tập thể dục trong ngày của một số học sinh khối 11 thu được mẫu số liệu ghép nhóm sau</a:t>
            </a:r>
            <a:r>
              <a:rPr lang="vi-VN" b="1" smtClean="0">
                <a:latin typeface="Arial" pitchFamily="34" charset="0"/>
                <a:cs typeface="Arial" pitchFamily="34" charset="0"/>
              </a:rPr>
              <a:t>:</a:t>
            </a:r>
            <a:r>
              <a:rPr lang="en-US" b="1" smtClean="0">
                <a:latin typeface="Arial" pitchFamily="34" charset="0"/>
                <a:cs typeface="Arial" pitchFamily="34" charset="0"/>
              </a:rPr>
              <a:t/>
            </a:r>
            <a:br>
              <a:rPr lang="en-US" b="1" smtClean="0">
                <a:latin typeface="Arial" pitchFamily="34" charset="0"/>
                <a:cs typeface="Arial" pitchFamily="34" charset="0"/>
              </a:rPr>
            </a:br>
            <a:r>
              <a:rPr lang="vi-VN" b="1">
                <a:latin typeface="Arial" pitchFamily="34" charset="0"/>
                <a:cs typeface="Arial" pitchFamily="34" charset="0"/>
              </a:rPr>
              <a:t>Giá trị đại diện của nhóm [20; 40) là</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60842" y="443253"/>
            <a:ext cx="109049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552"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665412" y="3505200"/>
            <a:ext cx="6061389"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Giá trị đại diện của nhóm [20; 40) </a:t>
            </a:r>
            <a:r>
              <a:rPr lang="vi-VN" b="1" smtClean="0">
                <a:latin typeface="Arial" pitchFamily="34" charset="0"/>
                <a:cs typeface="Arial" pitchFamily="34" charset="0"/>
              </a:rPr>
              <a:t>là</a:t>
            </a:r>
            <a:r>
              <a:rPr lang="en-US" b="1" smtClean="0">
                <a:latin typeface="Arial" pitchFamily="34" charset="0"/>
                <a:cs typeface="Arial" pitchFamily="34" charset="0"/>
              </a:rPr>
              <a:t> :</a:t>
            </a:r>
            <a:r>
              <a:rPr lang="vi-VN" b="1" smtClean="0">
                <a:latin typeface="Arial" pitchFamily="34" charset="0"/>
                <a:cs typeface="Arial" pitchFamily="34" charset="0"/>
              </a:rPr>
              <a:t> </a:t>
            </a:r>
            <a:endParaRPr lang="vi-VN" b="1">
              <a:latin typeface="Arial" pitchFamily="34" charset="0"/>
              <a:cs typeface="Arial" pitchFamily="34" charset="0"/>
            </a:endParaRPr>
          </a:p>
        </p:txBody>
      </p:sp>
      <p:sp>
        <p:nvSpPr>
          <p:cNvPr id="12" name="TextBox 11"/>
          <p:cNvSpPr txBox="1"/>
          <p:nvPr/>
        </p:nvSpPr>
        <p:spPr>
          <a:xfrm>
            <a:off x="2208212" y="1435777"/>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7206201" y="1408884"/>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376749852"/>
              </p:ext>
            </p:extLst>
          </p:nvPr>
        </p:nvGraphicFramePr>
        <p:xfrm>
          <a:off x="3238507" y="1466850"/>
          <a:ext cx="420672" cy="418751"/>
        </p:xfrm>
        <a:graphic>
          <a:graphicData uri="http://schemas.openxmlformats.org/presentationml/2006/ole">
            <mc:AlternateContent xmlns:mc="http://schemas.openxmlformats.org/markup-compatibility/2006">
              <mc:Choice xmlns:v="urn:schemas-microsoft-com:vml" Requires="v">
                <p:oleObj spid="_x0000_s133164" name="Equation" r:id="rId6" imgW="177480" imgH="177480" progId="Equation.DSMT4">
                  <p:embed/>
                </p:oleObj>
              </mc:Choice>
              <mc:Fallback>
                <p:oleObj name="Equation" r:id="rId6" imgW="177480" imgH="177480" progId="Equation.DSMT4">
                  <p:embed/>
                  <p:pic>
                    <p:nvPicPr>
                      <p:cNvPr id="0" name=""/>
                      <p:cNvPicPr>
                        <a:picLocks noChangeAspect="1" noChangeArrowheads="1"/>
                      </p:cNvPicPr>
                      <p:nvPr/>
                    </p:nvPicPr>
                    <p:blipFill>
                      <a:blip r:embed="rId7"/>
                      <a:srcRect/>
                      <a:stretch>
                        <a:fillRect/>
                      </a:stretch>
                    </p:blipFill>
                    <p:spPr bwMode="auto">
                      <a:xfrm>
                        <a:off x="3238507" y="1466850"/>
                        <a:ext cx="420672" cy="41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749904941"/>
              </p:ext>
            </p:extLst>
          </p:nvPr>
        </p:nvGraphicFramePr>
        <p:xfrm>
          <a:off x="5683250" y="1466850"/>
          <a:ext cx="481013" cy="417513"/>
        </p:xfrm>
        <a:graphic>
          <a:graphicData uri="http://schemas.openxmlformats.org/presentationml/2006/ole">
            <mc:AlternateContent xmlns:mc="http://schemas.openxmlformats.org/markup-compatibility/2006">
              <mc:Choice xmlns:v="urn:schemas-microsoft-com:vml" Requires="v">
                <p:oleObj spid="_x0000_s133165" name="Equation" r:id="rId8" imgW="203040" imgH="177480" progId="Equation.DSMT4">
                  <p:embed/>
                </p:oleObj>
              </mc:Choice>
              <mc:Fallback>
                <p:oleObj name="Equation" r:id="rId8" imgW="203040" imgH="177480" progId="Equation.DSMT4">
                  <p:embed/>
                  <p:pic>
                    <p:nvPicPr>
                      <p:cNvPr id="0" name=""/>
                      <p:cNvPicPr>
                        <a:picLocks noChangeAspect="1" noChangeArrowheads="1"/>
                      </p:cNvPicPr>
                      <p:nvPr/>
                    </p:nvPicPr>
                    <p:blipFill>
                      <a:blip r:embed="rId9"/>
                      <a:srcRect/>
                      <a:stretch>
                        <a:fillRect/>
                      </a:stretch>
                    </p:blipFill>
                    <p:spPr bwMode="auto">
                      <a:xfrm>
                        <a:off x="5683250" y="1466850"/>
                        <a:ext cx="4810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314359443"/>
              </p:ext>
            </p:extLst>
          </p:nvPr>
        </p:nvGraphicFramePr>
        <p:xfrm>
          <a:off x="8166100" y="1466850"/>
          <a:ext cx="450850" cy="417512"/>
        </p:xfrm>
        <a:graphic>
          <a:graphicData uri="http://schemas.openxmlformats.org/presentationml/2006/ole">
            <mc:AlternateContent xmlns:mc="http://schemas.openxmlformats.org/markup-compatibility/2006">
              <mc:Choice xmlns:v="urn:schemas-microsoft-com:vml" Requires="v">
                <p:oleObj spid="_x0000_s133166" name="Equation" r:id="rId10" imgW="190440" imgH="177480" progId="Equation.DSMT4">
                  <p:embed/>
                </p:oleObj>
              </mc:Choice>
              <mc:Fallback>
                <p:oleObj name="Equation" r:id="rId10" imgW="190440" imgH="177480" progId="Equation.DSMT4">
                  <p:embed/>
                  <p:pic>
                    <p:nvPicPr>
                      <p:cNvPr id="0" name=""/>
                      <p:cNvPicPr>
                        <a:picLocks noChangeAspect="1" noChangeArrowheads="1"/>
                      </p:cNvPicPr>
                      <p:nvPr/>
                    </p:nvPicPr>
                    <p:blipFill>
                      <a:blip r:embed="rId11"/>
                      <a:srcRect/>
                      <a:stretch>
                        <a:fillRect/>
                      </a:stretch>
                    </p:blipFill>
                    <p:spPr bwMode="auto">
                      <a:xfrm>
                        <a:off x="8166100" y="1466850"/>
                        <a:ext cx="4508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53179252"/>
              </p:ext>
            </p:extLst>
          </p:nvPr>
        </p:nvGraphicFramePr>
        <p:xfrm>
          <a:off x="10423525" y="1466850"/>
          <a:ext cx="481013" cy="417512"/>
        </p:xfrm>
        <a:graphic>
          <a:graphicData uri="http://schemas.openxmlformats.org/presentationml/2006/ole">
            <mc:AlternateContent xmlns:mc="http://schemas.openxmlformats.org/markup-compatibility/2006">
              <mc:Choice xmlns:v="urn:schemas-microsoft-com:vml" Requires="v">
                <p:oleObj spid="_x0000_s133167" name="Equation" r:id="rId12" imgW="203040" imgH="177480" progId="Equation.DSMT4">
                  <p:embed/>
                </p:oleObj>
              </mc:Choice>
              <mc:Fallback>
                <p:oleObj name="Equation" r:id="rId12" imgW="203040" imgH="177480" progId="Equation.DSMT4">
                  <p:embed/>
                  <p:pic>
                    <p:nvPicPr>
                      <p:cNvPr id="0" name=""/>
                      <p:cNvPicPr>
                        <a:picLocks noChangeAspect="1" noChangeArrowheads="1"/>
                      </p:cNvPicPr>
                      <p:nvPr/>
                    </p:nvPicPr>
                    <p:blipFill>
                      <a:blip r:embed="rId13"/>
                      <a:srcRect/>
                      <a:stretch>
                        <a:fillRect/>
                      </a:stretch>
                    </p:blipFill>
                    <p:spPr bwMode="auto">
                      <a:xfrm>
                        <a:off x="10423525" y="1466850"/>
                        <a:ext cx="48101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92432081"/>
              </p:ext>
            </p:extLst>
          </p:nvPr>
        </p:nvGraphicFramePr>
        <p:xfrm>
          <a:off x="5643439" y="4114800"/>
          <a:ext cx="1746250" cy="844550"/>
        </p:xfrm>
        <a:graphic>
          <a:graphicData uri="http://schemas.openxmlformats.org/presentationml/2006/ole">
            <mc:AlternateContent xmlns:mc="http://schemas.openxmlformats.org/markup-compatibility/2006">
              <mc:Choice xmlns:v="urn:schemas-microsoft-com:vml" Requires="v">
                <p:oleObj spid="_x0000_s133168" name="Equation" r:id="rId14" imgW="812520" imgH="393480" progId="Equation.DSMT4">
                  <p:embed/>
                </p:oleObj>
              </mc:Choice>
              <mc:Fallback>
                <p:oleObj name="Equation" r:id="rId14" imgW="812520" imgH="393480" progId="Equation.DSMT4">
                  <p:embed/>
                  <p:pic>
                    <p:nvPicPr>
                      <p:cNvPr id="0" name="Object 56"/>
                      <p:cNvPicPr>
                        <a:picLocks noChangeAspect="1" noChangeArrowheads="1"/>
                      </p:cNvPicPr>
                      <p:nvPr/>
                    </p:nvPicPr>
                    <p:blipFill>
                      <a:blip r:embed="rId15"/>
                      <a:srcRect/>
                      <a:stretch>
                        <a:fillRect/>
                      </a:stretch>
                    </p:blipFill>
                    <p:spPr bwMode="auto">
                      <a:xfrm>
                        <a:off x="5643439" y="4114800"/>
                        <a:ext cx="17462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4875212" y="4996201"/>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pic>
        <p:nvPicPr>
          <p:cNvPr id="2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87655" y="2108215"/>
            <a:ext cx="9402682" cy="84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2255837" y="2190750"/>
            <a:ext cx="9305925"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1" y="109880"/>
            <a:ext cx="9525866" cy="18725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71450"/>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Khảo sát thời gian tập thể dục trong ngày của một số học sinh khối 11 thu được mẫu số liệu ghép nhóm sau</a:t>
            </a:r>
            <a:r>
              <a:rPr lang="vi-VN" b="1" smtClean="0">
                <a:latin typeface="Arial" pitchFamily="34" charset="0"/>
                <a:cs typeface="Arial" pitchFamily="34" charset="0"/>
              </a:rPr>
              <a:t>:</a:t>
            </a:r>
            <a:r>
              <a:rPr lang="en-US" b="1" smtClean="0">
                <a:latin typeface="Arial" pitchFamily="34" charset="0"/>
                <a:cs typeface="Arial" pitchFamily="34" charset="0"/>
              </a:rPr>
              <a:t/>
            </a:r>
            <a:br>
              <a:rPr lang="en-US" b="1" smtClean="0">
                <a:latin typeface="Arial" pitchFamily="34" charset="0"/>
                <a:cs typeface="Arial" pitchFamily="34" charset="0"/>
              </a:rPr>
            </a:br>
            <a:r>
              <a:rPr lang="vi-VN" b="1">
                <a:latin typeface="Arial" pitchFamily="34" charset="0"/>
                <a:cs typeface="Arial" pitchFamily="34" charset="0"/>
              </a:rPr>
              <a:t>Mẫu số liệu ghép nhóm này có số mốt là</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60842" y="443253"/>
            <a:ext cx="109049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552"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827212" y="3505200"/>
            <a:ext cx="9822585"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Vì độ dài của các nhóm là bằng nhau và tần số lớn nhất của mẫu số liệu là 12 nên nhóm chứa mốt là nhóm [40; 60). </a:t>
            </a:r>
          </a:p>
        </p:txBody>
      </p:sp>
      <p:sp>
        <p:nvSpPr>
          <p:cNvPr id="12" name="TextBox 11"/>
          <p:cNvSpPr txBox="1"/>
          <p:nvPr/>
        </p:nvSpPr>
        <p:spPr>
          <a:xfrm>
            <a:off x="2208212" y="1435777"/>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4646612" y="1435777"/>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805553200"/>
              </p:ext>
            </p:extLst>
          </p:nvPr>
        </p:nvGraphicFramePr>
        <p:xfrm>
          <a:off x="3298825" y="1466850"/>
          <a:ext cx="300038" cy="419100"/>
        </p:xfrm>
        <a:graphic>
          <a:graphicData uri="http://schemas.openxmlformats.org/presentationml/2006/ole">
            <mc:AlternateContent xmlns:mc="http://schemas.openxmlformats.org/markup-compatibility/2006">
              <mc:Choice xmlns:v="urn:schemas-microsoft-com:vml" Requires="v">
                <p:oleObj spid="_x0000_s134174" name="Equation" r:id="rId6" imgW="126720" imgH="177480" progId="Equation.DSMT4">
                  <p:embed/>
                </p:oleObj>
              </mc:Choice>
              <mc:Fallback>
                <p:oleObj name="Equation" r:id="rId6" imgW="126720" imgH="177480" progId="Equation.DSMT4">
                  <p:embed/>
                  <p:pic>
                    <p:nvPicPr>
                      <p:cNvPr id="0" name=""/>
                      <p:cNvPicPr>
                        <a:picLocks noChangeAspect="1" noChangeArrowheads="1"/>
                      </p:cNvPicPr>
                      <p:nvPr/>
                    </p:nvPicPr>
                    <p:blipFill>
                      <a:blip r:embed="rId7"/>
                      <a:srcRect/>
                      <a:stretch>
                        <a:fillRect/>
                      </a:stretch>
                    </p:blipFill>
                    <p:spPr bwMode="auto">
                      <a:xfrm>
                        <a:off x="3298825" y="1466850"/>
                        <a:ext cx="3000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052193542"/>
              </p:ext>
            </p:extLst>
          </p:nvPr>
        </p:nvGraphicFramePr>
        <p:xfrm>
          <a:off x="5818188" y="1481138"/>
          <a:ext cx="211137" cy="387350"/>
        </p:xfrm>
        <a:graphic>
          <a:graphicData uri="http://schemas.openxmlformats.org/presentationml/2006/ole">
            <mc:AlternateContent xmlns:mc="http://schemas.openxmlformats.org/markup-compatibility/2006">
              <mc:Choice xmlns:v="urn:schemas-microsoft-com:vml" Requires="v">
                <p:oleObj spid="_x0000_s134175" name="Equation" r:id="rId8" imgW="88560" imgH="164880" progId="Equation.DSMT4">
                  <p:embed/>
                </p:oleObj>
              </mc:Choice>
              <mc:Fallback>
                <p:oleObj name="Equation" r:id="rId8" imgW="88560" imgH="164880" progId="Equation.DSMT4">
                  <p:embed/>
                  <p:pic>
                    <p:nvPicPr>
                      <p:cNvPr id="0" name=""/>
                      <p:cNvPicPr>
                        <a:picLocks noChangeAspect="1" noChangeArrowheads="1"/>
                      </p:cNvPicPr>
                      <p:nvPr/>
                    </p:nvPicPr>
                    <p:blipFill>
                      <a:blip r:embed="rId9"/>
                      <a:srcRect/>
                      <a:stretch>
                        <a:fillRect/>
                      </a:stretch>
                    </p:blipFill>
                    <p:spPr bwMode="auto">
                      <a:xfrm>
                        <a:off x="5818188" y="1481138"/>
                        <a:ext cx="2111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06172171"/>
              </p:ext>
            </p:extLst>
          </p:nvPr>
        </p:nvGraphicFramePr>
        <p:xfrm>
          <a:off x="8240713" y="1481138"/>
          <a:ext cx="301625" cy="387350"/>
        </p:xfrm>
        <a:graphic>
          <a:graphicData uri="http://schemas.openxmlformats.org/presentationml/2006/ole">
            <mc:AlternateContent xmlns:mc="http://schemas.openxmlformats.org/markup-compatibility/2006">
              <mc:Choice xmlns:v="urn:schemas-microsoft-com:vml" Requires="v">
                <p:oleObj spid="_x0000_s134176" name="Equation" r:id="rId10" imgW="126720" imgH="164880" progId="Equation.DSMT4">
                  <p:embed/>
                </p:oleObj>
              </mc:Choice>
              <mc:Fallback>
                <p:oleObj name="Equation" r:id="rId10" imgW="126720" imgH="164880" progId="Equation.DSMT4">
                  <p:embed/>
                  <p:pic>
                    <p:nvPicPr>
                      <p:cNvPr id="0" name=""/>
                      <p:cNvPicPr>
                        <a:picLocks noChangeAspect="1" noChangeArrowheads="1"/>
                      </p:cNvPicPr>
                      <p:nvPr/>
                    </p:nvPicPr>
                    <p:blipFill>
                      <a:blip r:embed="rId11"/>
                      <a:srcRect/>
                      <a:stretch>
                        <a:fillRect/>
                      </a:stretch>
                    </p:blipFill>
                    <p:spPr bwMode="auto">
                      <a:xfrm>
                        <a:off x="8240713" y="1481138"/>
                        <a:ext cx="3016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436721312"/>
              </p:ext>
            </p:extLst>
          </p:nvPr>
        </p:nvGraphicFramePr>
        <p:xfrm>
          <a:off x="10528300" y="1466850"/>
          <a:ext cx="271463" cy="417513"/>
        </p:xfrm>
        <a:graphic>
          <a:graphicData uri="http://schemas.openxmlformats.org/presentationml/2006/ole">
            <mc:AlternateContent xmlns:mc="http://schemas.openxmlformats.org/markup-compatibility/2006">
              <mc:Choice xmlns:v="urn:schemas-microsoft-com:vml" Requires="v">
                <p:oleObj spid="_x0000_s134177" name="Equation" r:id="rId12" imgW="114120" imgH="177480" progId="Equation.DSMT4">
                  <p:embed/>
                </p:oleObj>
              </mc:Choice>
              <mc:Fallback>
                <p:oleObj name="Equation" r:id="rId12" imgW="114120" imgH="177480" progId="Equation.DSMT4">
                  <p:embed/>
                  <p:pic>
                    <p:nvPicPr>
                      <p:cNvPr id="0" name=""/>
                      <p:cNvPicPr>
                        <a:picLocks noChangeAspect="1" noChangeArrowheads="1"/>
                      </p:cNvPicPr>
                      <p:nvPr/>
                    </p:nvPicPr>
                    <p:blipFill>
                      <a:blip r:embed="rId13"/>
                      <a:srcRect/>
                      <a:stretch>
                        <a:fillRect/>
                      </a:stretch>
                    </p:blipFill>
                    <p:spPr bwMode="auto">
                      <a:xfrm>
                        <a:off x="10528300" y="1466850"/>
                        <a:ext cx="27146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2866061" y="4953000"/>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
        <p:nvSpPr>
          <p:cNvPr id="18" name="TextBox 17"/>
          <p:cNvSpPr txBox="1"/>
          <p:nvPr/>
        </p:nvSpPr>
        <p:spPr>
          <a:xfrm>
            <a:off x="2123931" y="4380979"/>
            <a:ext cx="9525866"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Do đó, mẫu số liệu ghép nhóm này có 1 mốt.</a:t>
            </a:r>
          </a:p>
        </p:txBody>
      </p:sp>
      <p:pic>
        <p:nvPicPr>
          <p:cNvPr id="2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87655" y="2108215"/>
            <a:ext cx="9402682" cy="84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2255837" y="2190750"/>
            <a:ext cx="9305925"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704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655" y="2108215"/>
            <a:ext cx="9402682" cy="84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09880"/>
            <a:ext cx="9525866" cy="18725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71450"/>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Khảo sát thời gian tập thể dục trong ngày của một số học sinh khối 11 thu được mẫu số liệu ghép nhóm </a:t>
            </a:r>
            <a:r>
              <a:rPr lang="vi-VN" b="1" smtClean="0">
                <a:latin typeface="Arial" pitchFamily="34" charset="0"/>
                <a:cs typeface="Arial" pitchFamily="34" charset="0"/>
              </a:rPr>
              <a:t>sau</a:t>
            </a:r>
            <a:r>
              <a:rPr lang="en-US" b="1" smtClean="0">
                <a:latin typeface="Arial" pitchFamily="34" charset="0"/>
                <a:cs typeface="Arial" pitchFamily="34" charset="0"/>
              </a:rPr>
              <a:t/>
            </a:r>
            <a:br>
              <a:rPr lang="en-US" b="1" smtClean="0">
                <a:latin typeface="Arial" pitchFamily="34" charset="0"/>
                <a:cs typeface="Arial" pitchFamily="34" charset="0"/>
              </a:rPr>
            </a:br>
            <a:r>
              <a:rPr lang="vi-VN" b="1">
                <a:latin typeface="Arial" pitchFamily="34" charset="0"/>
                <a:cs typeface="Arial" pitchFamily="34" charset="0"/>
              </a:rPr>
              <a:t>Nhóm chứa mốt của mẫu số liệu này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1"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4552"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827212" y="3505200"/>
            <a:ext cx="9822585"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Vì độ dài của các nhóm là bằng nhau và tần số lớn nhất của mẫu số liệu là 12 nên nhóm chứa mốt là nhóm [40; 60</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2" name="TextBox 11"/>
          <p:cNvSpPr txBox="1"/>
          <p:nvPr/>
        </p:nvSpPr>
        <p:spPr>
          <a:xfrm>
            <a:off x="2208212" y="1435777"/>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4646612" y="1435777"/>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169354616"/>
              </p:ext>
            </p:extLst>
          </p:nvPr>
        </p:nvGraphicFramePr>
        <p:xfrm>
          <a:off x="2849563" y="1436688"/>
          <a:ext cx="1200150" cy="479425"/>
        </p:xfrm>
        <a:graphic>
          <a:graphicData uri="http://schemas.openxmlformats.org/presentationml/2006/ole">
            <mc:AlternateContent xmlns:mc="http://schemas.openxmlformats.org/markup-compatibility/2006">
              <mc:Choice xmlns:v="urn:schemas-microsoft-com:vml" Requires="v">
                <p:oleObj spid="_x0000_s135195" name="Equation" r:id="rId7" imgW="507960" imgH="203040" progId="Equation.DSMT4">
                  <p:embed/>
                </p:oleObj>
              </mc:Choice>
              <mc:Fallback>
                <p:oleObj name="Equation" r:id="rId7" imgW="507960" imgH="203040" progId="Equation.DSMT4">
                  <p:embed/>
                  <p:pic>
                    <p:nvPicPr>
                      <p:cNvPr id="0" name=""/>
                      <p:cNvPicPr>
                        <a:picLocks noChangeAspect="1" noChangeArrowheads="1"/>
                      </p:cNvPicPr>
                      <p:nvPr/>
                    </p:nvPicPr>
                    <p:blipFill>
                      <a:blip r:embed="rId8"/>
                      <a:srcRect/>
                      <a:stretch>
                        <a:fillRect/>
                      </a:stretch>
                    </p:blipFill>
                    <p:spPr bwMode="auto">
                      <a:xfrm>
                        <a:off x="2849563" y="1436688"/>
                        <a:ext cx="1200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46261869"/>
              </p:ext>
            </p:extLst>
          </p:nvPr>
        </p:nvGraphicFramePr>
        <p:xfrm>
          <a:off x="5335588" y="1436688"/>
          <a:ext cx="1176337" cy="477837"/>
        </p:xfrm>
        <a:graphic>
          <a:graphicData uri="http://schemas.openxmlformats.org/presentationml/2006/ole">
            <mc:AlternateContent xmlns:mc="http://schemas.openxmlformats.org/markup-compatibility/2006">
              <mc:Choice xmlns:v="urn:schemas-microsoft-com:vml" Requires="v">
                <p:oleObj spid="_x0000_s135196" name="Equation" r:id="rId9" imgW="495000" imgH="203040" progId="Equation.DSMT4">
                  <p:embed/>
                </p:oleObj>
              </mc:Choice>
              <mc:Fallback>
                <p:oleObj name="Equation" r:id="rId9" imgW="495000" imgH="203040" progId="Equation.DSMT4">
                  <p:embed/>
                  <p:pic>
                    <p:nvPicPr>
                      <p:cNvPr id="0" name=""/>
                      <p:cNvPicPr>
                        <a:picLocks noChangeAspect="1" noChangeArrowheads="1"/>
                      </p:cNvPicPr>
                      <p:nvPr/>
                    </p:nvPicPr>
                    <p:blipFill>
                      <a:blip r:embed="rId10"/>
                      <a:srcRect/>
                      <a:stretch>
                        <a:fillRect/>
                      </a:stretch>
                    </p:blipFill>
                    <p:spPr bwMode="auto">
                      <a:xfrm>
                        <a:off x="5335588" y="1436688"/>
                        <a:ext cx="11763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854437665"/>
              </p:ext>
            </p:extLst>
          </p:nvPr>
        </p:nvGraphicFramePr>
        <p:xfrm>
          <a:off x="7804150" y="1436688"/>
          <a:ext cx="1176338" cy="477837"/>
        </p:xfrm>
        <a:graphic>
          <a:graphicData uri="http://schemas.openxmlformats.org/presentationml/2006/ole">
            <mc:AlternateContent xmlns:mc="http://schemas.openxmlformats.org/markup-compatibility/2006">
              <mc:Choice xmlns:v="urn:schemas-microsoft-com:vml" Requires="v">
                <p:oleObj spid="_x0000_s135197" name="Equation" r:id="rId11" imgW="495000" imgH="203040" progId="Equation.DSMT4">
                  <p:embed/>
                </p:oleObj>
              </mc:Choice>
              <mc:Fallback>
                <p:oleObj name="Equation" r:id="rId11" imgW="495000" imgH="203040" progId="Equation.DSMT4">
                  <p:embed/>
                  <p:pic>
                    <p:nvPicPr>
                      <p:cNvPr id="0" name=""/>
                      <p:cNvPicPr>
                        <a:picLocks noChangeAspect="1" noChangeArrowheads="1"/>
                      </p:cNvPicPr>
                      <p:nvPr/>
                    </p:nvPicPr>
                    <p:blipFill>
                      <a:blip r:embed="rId12"/>
                      <a:srcRect/>
                      <a:stretch>
                        <a:fillRect/>
                      </a:stretch>
                    </p:blipFill>
                    <p:spPr bwMode="auto">
                      <a:xfrm>
                        <a:off x="7804150" y="1436688"/>
                        <a:ext cx="11763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796055612"/>
              </p:ext>
            </p:extLst>
          </p:nvPr>
        </p:nvGraphicFramePr>
        <p:xfrm>
          <a:off x="10177462" y="1436688"/>
          <a:ext cx="1327150" cy="477837"/>
        </p:xfrm>
        <a:graphic>
          <a:graphicData uri="http://schemas.openxmlformats.org/presentationml/2006/ole">
            <mc:AlternateContent xmlns:mc="http://schemas.openxmlformats.org/markup-compatibility/2006">
              <mc:Choice xmlns:v="urn:schemas-microsoft-com:vml" Requires="v">
                <p:oleObj spid="_x0000_s135198" name="Equation" r:id="rId13" imgW="558720" imgH="203040" progId="Equation.DSMT4">
                  <p:embed/>
                </p:oleObj>
              </mc:Choice>
              <mc:Fallback>
                <p:oleObj name="Equation" r:id="rId13" imgW="558720" imgH="203040" progId="Equation.DSMT4">
                  <p:embed/>
                  <p:pic>
                    <p:nvPicPr>
                      <p:cNvPr id="0" name=""/>
                      <p:cNvPicPr>
                        <a:picLocks noChangeAspect="1" noChangeArrowheads="1"/>
                      </p:cNvPicPr>
                      <p:nvPr/>
                    </p:nvPicPr>
                    <p:blipFill>
                      <a:blip r:embed="rId14"/>
                      <a:srcRect/>
                      <a:stretch>
                        <a:fillRect/>
                      </a:stretch>
                    </p:blipFill>
                    <p:spPr bwMode="auto">
                      <a:xfrm>
                        <a:off x="10177462" y="1436688"/>
                        <a:ext cx="13271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2255837" y="2190750"/>
            <a:ext cx="9305925"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866061" y="4366952"/>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8354663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655" y="2108215"/>
            <a:ext cx="9402682" cy="84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09880"/>
            <a:ext cx="9525866" cy="18725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71450"/>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Khảo sát thời gian tập thể dục trong ngày của một số học sinh khối 11 thu được mẫu số liệu ghép nhóm </a:t>
            </a:r>
            <a:r>
              <a:rPr lang="vi-VN" b="1" smtClean="0">
                <a:latin typeface="Arial" pitchFamily="34" charset="0"/>
                <a:cs typeface="Arial" pitchFamily="34" charset="0"/>
              </a:rPr>
              <a:t>sau</a:t>
            </a:r>
            <a:r>
              <a:rPr lang="en-US" b="1" smtClean="0">
                <a:latin typeface="Arial" pitchFamily="34" charset="0"/>
                <a:cs typeface="Arial" pitchFamily="34" charset="0"/>
              </a:rPr>
              <a:t/>
            </a:r>
            <a:br>
              <a:rPr lang="en-US" b="1" smtClean="0">
                <a:latin typeface="Arial" pitchFamily="34" charset="0"/>
                <a:cs typeface="Arial" pitchFamily="34" charset="0"/>
              </a:rPr>
            </a:br>
            <a:r>
              <a:rPr lang="vi-VN" b="1">
                <a:latin typeface="Arial" pitchFamily="34" charset="0"/>
                <a:cs typeface="Arial" pitchFamily="34" charset="0"/>
              </a:rPr>
              <a:t>Nhóm chứa tứ phân vị thứ nhất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5" y="44325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4552" y="29908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1827212" y="3373629"/>
                <a:ext cx="9822585"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Ta có cỡ mẫu là </a:t>
                </a:r>
                <a14:m>
                  <m:oMath xmlns:m="http://schemas.openxmlformats.org/officeDocument/2006/math">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𝟓</m:t>
                    </m:r>
                    <m:r>
                      <a:rPr lang="vi-VN" b="1" i="1" smtClean="0">
                        <a:latin typeface="Cambria Math"/>
                        <a:cs typeface="Arial" pitchFamily="34" charset="0"/>
                      </a:rPr>
                      <m:t>+</m:t>
                    </m:r>
                    <m:r>
                      <a:rPr lang="vi-VN" b="1" i="1" smtClean="0">
                        <a:latin typeface="Cambria Math"/>
                        <a:cs typeface="Arial" pitchFamily="34" charset="0"/>
                      </a:rPr>
                      <m:t>𝟗</m:t>
                    </m:r>
                    <m:r>
                      <a:rPr lang="vi-VN" b="1" i="1" smtClean="0">
                        <a:latin typeface="Cambria Math"/>
                        <a:cs typeface="Arial" pitchFamily="34" charset="0"/>
                      </a:rPr>
                      <m:t>+</m:t>
                    </m:r>
                    <m:r>
                      <a:rPr lang="vi-VN" b="1" i="1" smtClean="0">
                        <a:latin typeface="Cambria Math"/>
                        <a:cs typeface="Arial" pitchFamily="34" charset="0"/>
                      </a:rPr>
                      <m:t>𝟏𝟐</m:t>
                    </m:r>
                    <m:r>
                      <a:rPr lang="vi-VN" b="1" i="1" smtClean="0">
                        <a:latin typeface="Cambria Math"/>
                        <a:cs typeface="Arial" pitchFamily="34" charset="0"/>
                      </a:rPr>
                      <m:t>+</m:t>
                    </m:r>
                    <m:r>
                      <a:rPr lang="vi-VN" b="1" i="1" smtClean="0">
                        <a:latin typeface="Cambria Math"/>
                        <a:cs typeface="Arial" pitchFamily="34" charset="0"/>
                      </a:rPr>
                      <m:t>𝟏𝟎</m:t>
                    </m:r>
                    <m:r>
                      <a:rPr lang="vi-VN" b="1" i="1" smtClean="0">
                        <a:latin typeface="Cambria Math"/>
                        <a:cs typeface="Arial" pitchFamily="34" charset="0"/>
                      </a:rPr>
                      <m:t>+</m:t>
                    </m:r>
                    <m:r>
                      <a:rPr lang="vi-VN" b="1" i="1" smtClean="0">
                        <a:latin typeface="Cambria Math"/>
                        <a:cs typeface="Arial" pitchFamily="34" charset="0"/>
                      </a:rPr>
                      <m:t>𝟔</m:t>
                    </m:r>
                    <m:r>
                      <a:rPr lang="vi-VN" b="1" i="1" smtClean="0">
                        <a:latin typeface="Cambria Math"/>
                        <a:cs typeface="Arial" pitchFamily="34" charset="0"/>
                      </a:rPr>
                      <m:t>=</m:t>
                    </m:r>
                    <m:r>
                      <a:rPr lang="vi-VN" b="1" i="1" smtClean="0">
                        <a:latin typeface="Cambria Math"/>
                        <a:cs typeface="Arial" pitchFamily="34" charset="0"/>
                      </a:rPr>
                      <m:t>𝟒𝟐</m:t>
                    </m:r>
                    <m:r>
                      <a:rPr lang="vi-VN" b="1" i="1">
                        <a:latin typeface="Cambria Math"/>
                        <a:cs typeface="Arial" pitchFamily="34" charset="0"/>
                      </a:rPr>
                      <m:t>.</m:t>
                    </m:r>
                  </m:oMath>
                </a14:m>
                <a:endParaRPr lang="vi-VN"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827212" y="3373629"/>
                <a:ext cx="9822585" cy="492420"/>
              </a:xfrm>
              <a:prstGeom prst="rect">
                <a:avLst/>
              </a:prstGeom>
              <a:blipFill rotWithShape="1">
                <a:blip r:embed="rId7"/>
                <a:stretch>
                  <a:fillRect l="-559" t="-4938" b="-25926"/>
                </a:stretch>
              </a:blipFill>
            </p:spPr>
            <p:txBody>
              <a:bodyPr/>
              <a:lstStyle/>
              <a:p>
                <a:r>
                  <a:rPr lang="en-US">
                    <a:noFill/>
                  </a:rPr>
                  <a:t> </a:t>
                </a:r>
              </a:p>
            </p:txBody>
          </p:sp>
        </mc:Fallback>
      </mc:AlternateContent>
      <p:sp>
        <p:nvSpPr>
          <p:cNvPr id="12" name="TextBox 11"/>
          <p:cNvSpPr txBox="1"/>
          <p:nvPr/>
        </p:nvSpPr>
        <p:spPr>
          <a:xfrm>
            <a:off x="2208212" y="1435777"/>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4646612" y="1435777"/>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615194288"/>
              </p:ext>
            </p:extLst>
          </p:nvPr>
        </p:nvGraphicFramePr>
        <p:xfrm>
          <a:off x="2954338" y="1436688"/>
          <a:ext cx="990600" cy="479425"/>
        </p:xfrm>
        <a:graphic>
          <a:graphicData uri="http://schemas.openxmlformats.org/presentationml/2006/ole">
            <mc:AlternateContent xmlns:mc="http://schemas.openxmlformats.org/markup-compatibility/2006">
              <mc:Choice xmlns:v="urn:schemas-microsoft-com:vml" Requires="v">
                <p:oleObj spid="_x0000_s136215" name="Equation" r:id="rId8" imgW="419040" imgH="203040" progId="Equation.DSMT4">
                  <p:embed/>
                </p:oleObj>
              </mc:Choice>
              <mc:Fallback>
                <p:oleObj name="Equation" r:id="rId8" imgW="419040" imgH="203040" progId="Equation.DSMT4">
                  <p:embed/>
                  <p:pic>
                    <p:nvPicPr>
                      <p:cNvPr id="0" name=""/>
                      <p:cNvPicPr>
                        <a:picLocks noChangeAspect="1" noChangeArrowheads="1"/>
                      </p:cNvPicPr>
                      <p:nvPr/>
                    </p:nvPicPr>
                    <p:blipFill>
                      <a:blip r:embed="rId9"/>
                      <a:srcRect/>
                      <a:stretch>
                        <a:fillRect/>
                      </a:stretch>
                    </p:blipFill>
                    <p:spPr bwMode="auto">
                      <a:xfrm>
                        <a:off x="2954338" y="1436688"/>
                        <a:ext cx="9906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277611670"/>
              </p:ext>
            </p:extLst>
          </p:nvPr>
        </p:nvGraphicFramePr>
        <p:xfrm>
          <a:off x="5321300" y="1436688"/>
          <a:ext cx="1206500" cy="477837"/>
        </p:xfrm>
        <a:graphic>
          <a:graphicData uri="http://schemas.openxmlformats.org/presentationml/2006/ole">
            <mc:AlternateContent xmlns:mc="http://schemas.openxmlformats.org/markup-compatibility/2006">
              <mc:Choice xmlns:v="urn:schemas-microsoft-com:vml" Requires="v">
                <p:oleObj spid="_x0000_s136216" name="Equation" r:id="rId10" imgW="507960" imgH="203040" progId="Equation.DSMT4">
                  <p:embed/>
                </p:oleObj>
              </mc:Choice>
              <mc:Fallback>
                <p:oleObj name="Equation" r:id="rId10" imgW="507960" imgH="203040" progId="Equation.DSMT4">
                  <p:embed/>
                  <p:pic>
                    <p:nvPicPr>
                      <p:cNvPr id="0" name=""/>
                      <p:cNvPicPr>
                        <a:picLocks noChangeAspect="1" noChangeArrowheads="1"/>
                      </p:cNvPicPr>
                      <p:nvPr/>
                    </p:nvPicPr>
                    <p:blipFill>
                      <a:blip r:embed="rId11"/>
                      <a:srcRect/>
                      <a:stretch>
                        <a:fillRect/>
                      </a:stretch>
                    </p:blipFill>
                    <p:spPr bwMode="auto">
                      <a:xfrm>
                        <a:off x="5321300" y="1436688"/>
                        <a:ext cx="1206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075795378"/>
              </p:ext>
            </p:extLst>
          </p:nvPr>
        </p:nvGraphicFramePr>
        <p:xfrm>
          <a:off x="7804150" y="1436688"/>
          <a:ext cx="1176338" cy="477837"/>
        </p:xfrm>
        <a:graphic>
          <a:graphicData uri="http://schemas.openxmlformats.org/presentationml/2006/ole">
            <mc:AlternateContent xmlns:mc="http://schemas.openxmlformats.org/markup-compatibility/2006">
              <mc:Choice xmlns:v="urn:schemas-microsoft-com:vml" Requires="v">
                <p:oleObj spid="_x0000_s136217" name="Equation" r:id="rId12" imgW="495000" imgH="203040" progId="Equation.DSMT4">
                  <p:embed/>
                </p:oleObj>
              </mc:Choice>
              <mc:Fallback>
                <p:oleObj name="Equation" r:id="rId12" imgW="495000" imgH="203040" progId="Equation.DSMT4">
                  <p:embed/>
                  <p:pic>
                    <p:nvPicPr>
                      <p:cNvPr id="0" name=""/>
                      <p:cNvPicPr>
                        <a:picLocks noChangeAspect="1" noChangeArrowheads="1"/>
                      </p:cNvPicPr>
                      <p:nvPr/>
                    </p:nvPicPr>
                    <p:blipFill>
                      <a:blip r:embed="rId13"/>
                      <a:srcRect/>
                      <a:stretch>
                        <a:fillRect/>
                      </a:stretch>
                    </p:blipFill>
                    <p:spPr bwMode="auto">
                      <a:xfrm>
                        <a:off x="7804150" y="1436688"/>
                        <a:ext cx="11763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21159776"/>
              </p:ext>
            </p:extLst>
          </p:nvPr>
        </p:nvGraphicFramePr>
        <p:xfrm>
          <a:off x="10252075" y="1436688"/>
          <a:ext cx="1176338" cy="477837"/>
        </p:xfrm>
        <a:graphic>
          <a:graphicData uri="http://schemas.openxmlformats.org/presentationml/2006/ole">
            <mc:AlternateContent xmlns:mc="http://schemas.openxmlformats.org/markup-compatibility/2006">
              <mc:Choice xmlns:v="urn:schemas-microsoft-com:vml" Requires="v">
                <p:oleObj spid="_x0000_s136218" name="Equation" r:id="rId14" imgW="495000" imgH="203040" progId="Equation.DSMT4">
                  <p:embed/>
                </p:oleObj>
              </mc:Choice>
              <mc:Fallback>
                <p:oleObj name="Equation" r:id="rId14" imgW="495000" imgH="203040" progId="Equation.DSMT4">
                  <p:embed/>
                  <p:pic>
                    <p:nvPicPr>
                      <p:cNvPr id="0" name=""/>
                      <p:cNvPicPr>
                        <a:picLocks noChangeAspect="1" noChangeArrowheads="1"/>
                      </p:cNvPicPr>
                      <p:nvPr/>
                    </p:nvPicPr>
                    <p:blipFill>
                      <a:blip r:embed="rId15"/>
                      <a:srcRect/>
                      <a:stretch>
                        <a:fillRect/>
                      </a:stretch>
                    </p:blipFill>
                    <p:spPr bwMode="auto">
                      <a:xfrm>
                        <a:off x="10252075" y="1436688"/>
                        <a:ext cx="11763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2255837" y="2190750"/>
            <a:ext cx="9305925"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513012" y="6064545"/>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
        <p:nvSpPr>
          <p:cNvPr id="18" name="TextBox 17"/>
          <p:cNvSpPr txBox="1"/>
          <p:nvPr/>
        </p:nvSpPr>
        <p:spPr>
          <a:xfrm>
            <a:off x="1806574" y="3866049"/>
            <a:ext cx="982258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Gọi x</a:t>
            </a:r>
            <a:r>
              <a:rPr lang="vi-VN" b="1" baseline="-25000">
                <a:latin typeface="Arial" pitchFamily="34" charset="0"/>
                <a:cs typeface="Arial" pitchFamily="34" charset="0"/>
              </a:rPr>
              <a:t>1</a:t>
            </a:r>
            <a:r>
              <a:rPr lang="vi-VN" b="1">
                <a:latin typeface="Arial" pitchFamily="34" charset="0"/>
                <a:cs typeface="Arial" pitchFamily="34" charset="0"/>
              </a:rPr>
              <a:t>, x</a:t>
            </a:r>
            <a:r>
              <a:rPr lang="vi-VN" b="1" baseline="-25000">
                <a:latin typeface="Arial" pitchFamily="34" charset="0"/>
                <a:cs typeface="Arial" pitchFamily="34" charset="0"/>
              </a:rPr>
              <a:t>2</a:t>
            </a:r>
            <a:r>
              <a:rPr lang="vi-VN" b="1">
                <a:latin typeface="Arial" pitchFamily="34" charset="0"/>
                <a:cs typeface="Arial" pitchFamily="34" charset="0"/>
              </a:rPr>
              <a:t>, ..., x</a:t>
            </a:r>
            <a:r>
              <a:rPr lang="vi-VN" b="1" baseline="-25000">
                <a:latin typeface="Arial" pitchFamily="34" charset="0"/>
                <a:cs typeface="Arial" pitchFamily="34" charset="0"/>
              </a:rPr>
              <a:t>42</a:t>
            </a:r>
            <a:r>
              <a:rPr lang="vi-VN" b="1">
                <a:latin typeface="Arial" pitchFamily="34" charset="0"/>
                <a:cs typeface="Arial" pitchFamily="34" charset="0"/>
              </a:rPr>
              <a:t> là thời gian tập thể dục trong ngày của 42 học sinh khối 11 và giả sử dãy này đã sắp xếp theo thứ tự tăng dần.</a:t>
            </a:r>
          </a:p>
        </p:txBody>
      </p:sp>
      <p:sp>
        <p:nvSpPr>
          <p:cNvPr id="21" name="TextBox 20"/>
          <p:cNvSpPr txBox="1"/>
          <p:nvPr/>
        </p:nvSpPr>
        <p:spPr>
          <a:xfrm>
            <a:off x="1813004" y="4700848"/>
            <a:ext cx="10148808"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Khi đó tứ phân vị thứ nhất Q</a:t>
            </a:r>
            <a:r>
              <a:rPr lang="vi-VN" b="1" baseline="-25000">
                <a:latin typeface="Arial" pitchFamily="34" charset="0"/>
                <a:cs typeface="Arial" pitchFamily="34" charset="0"/>
              </a:rPr>
              <a:t>1</a:t>
            </a:r>
            <a:r>
              <a:rPr lang="vi-VN" b="1">
                <a:latin typeface="Arial" pitchFamily="34" charset="0"/>
                <a:cs typeface="Arial" pitchFamily="34" charset="0"/>
              </a:rPr>
              <a:t> là trung vị của dãy gồm 21 số liệu đầu nên Q</a:t>
            </a:r>
            <a:r>
              <a:rPr lang="vi-VN" b="1" baseline="-25000">
                <a:latin typeface="Arial" pitchFamily="34" charset="0"/>
                <a:cs typeface="Arial" pitchFamily="34" charset="0"/>
              </a:rPr>
              <a:t>1</a:t>
            </a:r>
            <a:r>
              <a:rPr lang="vi-VN" b="1">
                <a:latin typeface="Arial" pitchFamily="34" charset="0"/>
                <a:cs typeface="Arial" pitchFamily="34" charset="0"/>
              </a:rPr>
              <a:t> = x</a:t>
            </a:r>
            <a:r>
              <a:rPr lang="vi-VN" b="1" baseline="-25000">
                <a:latin typeface="Arial" pitchFamily="34" charset="0"/>
                <a:cs typeface="Arial" pitchFamily="34" charset="0"/>
              </a:rPr>
              <a:t>11</a:t>
            </a:r>
            <a:r>
              <a:rPr lang="vi-VN" b="1">
                <a:latin typeface="Arial" pitchFamily="34" charset="0"/>
                <a:cs typeface="Arial" pitchFamily="34" charset="0"/>
              </a:rPr>
              <a:t>. </a:t>
            </a:r>
          </a:p>
        </p:txBody>
      </p:sp>
      <p:sp>
        <p:nvSpPr>
          <p:cNvPr id="22" name="TextBox 21"/>
          <p:cNvSpPr txBox="1"/>
          <p:nvPr/>
        </p:nvSpPr>
        <p:spPr>
          <a:xfrm>
            <a:off x="1797049" y="5572125"/>
            <a:ext cx="8335963"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Do x</a:t>
            </a:r>
            <a:r>
              <a:rPr lang="vi-VN" b="1" baseline="-25000">
                <a:latin typeface="Arial" pitchFamily="34" charset="0"/>
                <a:cs typeface="Arial" pitchFamily="34" charset="0"/>
              </a:rPr>
              <a:t>11</a:t>
            </a:r>
            <a:r>
              <a:rPr lang="vi-VN" b="1">
                <a:latin typeface="Arial" pitchFamily="34" charset="0"/>
                <a:cs typeface="Arial" pitchFamily="34" charset="0"/>
              </a:rPr>
              <a:t> thuộc nhóm [20; 40) nên nhóm này chứa Q</a:t>
            </a:r>
            <a:r>
              <a:rPr lang="vi-VN" b="1" baseline="-25000">
                <a:latin typeface="Arial" pitchFamily="34" charset="0"/>
                <a:cs typeface="Arial" pitchFamily="34" charset="0"/>
              </a:rPr>
              <a:t>1</a:t>
            </a:r>
            <a:r>
              <a:rPr lang="vi-VN" b="1">
                <a:latin typeface="Arial" pitchFamily="34" charset="0"/>
                <a:cs typeface="Arial" pitchFamily="34" charset="0"/>
              </a:rPr>
              <a:t>.</a:t>
            </a:r>
          </a:p>
        </p:txBody>
      </p:sp>
    </p:spTree>
    <p:extLst>
      <p:ext uri="{BB962C8B-B14F-4D97-AF65-F5344CB8AC3E}">
        <p14:creationId xmlns:p14="http://schemas.microsoft.com/office/powerpoint/2010/main" val="20450202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5" grpId="0"/>
      <p:bldP spid="18"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655" y="2108215"/>
            <a:ext cx="9402682" cy="84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09880"/>
            <a:ext cx="9525866" cy="18725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71450"/>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Khảo sát thời gian tập thể dục trong ngày của một số học sinh khối 11 thu được mẫu số liệu ghép nhóm </a:t>
            </a:r>
            <a:r>
              <a:rPr lang="vi-VN" b="1" smtClean="0">
                <a:latin typeface="Arial" pitchFamily="34" charset="0"/>
                <a:cs typeface="Arial" pitchFamily="34" charset="0"/>
              </a:rPr>
              <a:t>sau</a:t>
            </a:r>
            <a:r>
              <a:rPr lang="en-US" b="1" smtClean="0">
                <a:latin typeface="Arial" pitchFamily="34" charset="0"/>
                <a:cs typeface="Arial" pitchFamily="34" charset="0"/>
              </a:rPr>
              <a:t/>
            </a:r>
            <a:br>
              <a:rPr lang="en-US" b="1" smtClean="0">
                <a:latin typeface="Arial" pitchFamily="34" charset="0"/>
                <a:cs typeface="Arial" pitchFamily="34" charset="0"/>
              </a:rPr>
            </a:br>
            <a:r>
              <a:rPr lang="sv-SE" b="1">
                <a:latin typeface="Arial" pitchFamily="34" charset="0"/>
                <a:cs typeface="Arial" pitchFamily="34" charset="0"/>
              </a:rPr>
              <a:t>Nhóm chứa trung vị </a:t>
            </a:r>
            <a:r>
              <a:rPr lang="sv-SE" b="1" smtClean="0">
                <a:latin typeface="Arial" pitchFamily="34" charset="0"/>
                <a:cs typeface="Arial" pitchFamily="34" charset="0"/>
              </a:rPr>
              <a:t>là :</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5" y="44325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4552" y="29908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1827212" y="3373629"/>
                <a:ext cx="9822585"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smtClean="0">
                    <a:latin typeface="Arial" pitchFamily="34" charset="0"/>
                    <a:cs typeface="Arial" pitchFamily="34" charset="0"/>
                  </a:rPr>
                  <a:t>Ta có cỡ mẫu </a:t>
                </a:r>
                <a:r>
                  <a:rPr lang="vi-VN" b="1">
                    <a:latin typeface="Arial" pitchFamily="34" charset="0"/>
                    <a:cs typeface="Arial" pitchFamily="34" charset="0"/>
                  </a:rPr>
                  <a:t>là </a:t>
                </a:r>
                <a14:m>
                  <m:oMath xmlns:m="http://schemas.openxmlformats.org/officeDocument/2006/math">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𝟓</m:t>
                    </m:r>
                    <m:r>
                      <a:rPr lang="vi-VN" b="1" i="1" smtClean="0">
                        <a:latin typeface="Cambria Math"/>
                        <a:cs typeface="Arial" pitchFamily="34" charset="0"/>
                      </a:rPr>
                      <m:t>+</m:t>
                    </m:r>
                    <m:r>
                      <a:rPr lang="vi-VN" b="1" i="1" smtClean="0">
                        <a:latin typeface="Cambria Math"/>
                        <a:cs typeface="Arial" pitchFamily="34" charset="0"/>
                      </a:rPr>
                      <m:t>𝟗</m:t>
                    </m:r>
                    <m:r>
                      <a:rPr lang="vi-VN" b="1" i="1" smtClean="0">
                        <a:latin typeface="Cambria Math"/>
                        <a:cs typeface="Arial" pitchFamily="34" charset="0"/>
                      </a:rPr>
                      <m:t>+</m:t>
                    </m:r>
                    <m:r>
                      <a:rPr lang="vi-VN" b="1" i="1" smtClean="0">
                        <a:latin typeface="Cambria Math"/>
                        <a:cs typeface="Arial" pitchFamily="34" charset="0"/>
                      </a:rPr>
                      <m:t>𝟏𝟐</m:t>
                    </m:r>
                    <m:r>
                      <a:rPr lang="vi-VN" b="1" i="1" smtClean="0">
                        <a:latin typeface="Cambria Math"/>
                        <a:cs typeface="Arial" pitchFamily="34" charset="0"/>
                      </a:rPr>
                      <m:t>+</m:t>
                    </m:r>
                    <m:r>
                      <a:rPr lang="vi-VN" b="1" i="1" smtClean="0">
                        <a:latin typeface="Cambria Math"/>
                        <a:cs typeface="Arial" pitchFamily="34" charset="0"/>
                      </a:rPr>
                      <m:t>𝟏𝟎</m:t>
                    </m:r>
                    <m:r>
                      <a:rPr lang="vi-VN" b="1" i="1" smtClean="0">
                        <a:latin typeface="Cambria Math"/>
                        <a:cs typeface="Arial" pitchFamily="34" charset="0"/>
                      </a:rPr>
                      <m:t>+</m:t>
                    </m:r>
                    <m:r>
                      <a:rPr lang="vi-VN" b="1" i="1" smtClean="0">
                        <a:latin typeface="Cambria Math"/>
                        <a:cs typeface="Arial" pitchFamily="34" charset="0"/>
                      </a:rPr>
                      <m:t>𝟔</m:t>
                    </m:r>
                    <m:r>
                      <a:rPr lang="vi-VN" b="1" i="1" smtClean="0">
                        <a:latin typeface="Cambria Math"/>
                        <a:cs typeface="Arial" pitchFamily="34" charset="0"/>
                      </a:rPr>
                      <m:t>=</m:t>
                    </m:r>
                    <m:r>
                      <a:rPr lang="vi-VN" b="1" i="1" smtClean="0">
                        <a:latin typeface="Cambria Math"/>
                        <a:cs typeface="Arial" pitchFamily="34" charset="0"/>
                      </a:rPr>
                      <m:t>𝟒𝟐</m:t>
                    </m:r>
                    <m:r>
                      <a:rPr lang="vi-VN" b="1" i="1">
                        <a:latin typeface="Cambria Math"/>
                        <a:cs typeface="Arial" pitchFamily="34" charset="0"/>
                      </a:rPr>
                      <m:t>.</m:t>
                    </m:r>
                  </m:oMath>
                </a14:m>
                <a:endParaRPr lang="vi-VN"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827212" y="3373629"/>
                <a:ext cx="9822585" cy="492420"/>
              </a:xfrm>
              <a:prstGeom prst="rect">
                <a:avLst/>
              </a:prstGeom>
              <a:blipFill rotWithShape="1">
                <a:blip r:embed="rId7"/>
                <a:stretch>
                  <a:fillRect l="-559" t="-4938" b="-25926"/>
                </a:stretch>
              </a:blipFill>
            </p:spPr>
            <p:txBody>
              <a:bodyPr/>
              <a:lstStyle/>
              <a:p>
                <a:r>
                  <a:rPr lang="en-US">
                    <a:noFill/>
                  </a:rPr>
                  <a:t> </a:t>
                </a:r>
              </a:p>
            </p:txBody>
          </p:sp>
        </mc:Fallback>
      </mc:AlternateContent>
      <p:sp>
        <p:nvSpPr>
          <p:cNvPr id="12" name="TextBox 11"/>
          <p:cNvSpPr txBox="1"/>
          <p:nvPr/>
        </p:nvSpPr>
        <p:spPr>
          <a:xfrm>
            <a:off x="2208212" y="1397677"/>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7180262" y="1393832"/>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000619517"/>
              </p:ext>
            </p:extLst>
          </p:nvPr>
        </p:nvGraphicFramePr>
        <p:xfrm>
          <a:off x="2863850" y="1436688"/>
          <a:ext cx="1171575" cy="479425"/>
        </p:xfrm>
        <a:graphic>
          <a:graphicData uri="http://schemas.openxmlformats.org/presentationml/2006/ole">
            <mc:AlternateContent xmlns:mc="http://schemas.openxmlformats.org/markup-compatibility/2006">
              <mc:Choice xmlns:v="urn:schemas-microsoft-com:vml" Requires="v">
                <p:oleObj spid="_x0000_s137235" name="Equation" r:id="rId8" imgW="495000" imgH="203040" progId="Equation.DSMT4">
                  <p:embed/>
                </p:oleObj>
              </mc:Choice>
              <mc:Fallback>
                <p:oleObj name="Equation" r:id="rId8" imgW="495000" imgH="203040" progId="Equation.DSMT4">
                  <p:embed/>
                  <p:pic>
                    <p:nvPicPr>
                      <p:cNvPr id="0" name=""/>
                      <p:cNvPicPr>
                        <a:picLocks noChangeAspect="1" noChangeArrowheads="1"/>
                      </p:cNvPicPr>
                      <p:nvPr/>
                    </p:nvPicPr>
                    <p:blipFill>
                      <a:blip r:embed="rId9"/>
                      <a:srcRect/>
                      <a:stretch>
                        <a:fillRect/>
                      </a:stretch>
                    </p:blipFill>
                    <p:spPr bwMode="auto">
                      <a:xfrm>
                        <a:off x="2863850" y="1436688"/>
                        <a:ext cx="1171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84196326"/>
              </p:ext>
            </p:extLst>
          </p:nvPr>
        </p:nvGraphicFramePr>
        <p:xfrm>
          <a:off x="5321300" y="1436688"/>
          <a:ext cx="1206500" cy="477837"/>
        </p:xfrm>
        <a:graphic>
          <a:graphicData uri="http://schemas.openxmlformats.org/presentationml/2006/ole">
            <mc:AlternateContent xmlns:mc="http://schemas.openxmlformats.org/markup-compatibility/2006">
              <mc:Choice xmlns:v="urn:schemas-microsoft-com:vml" Requires="v">
                <p:oleObj spid="_x0000_s137236" name="Equation" r:id="rId10" imgW="507960" imgH="203040" progId="Equation.DSMT4">
                  <p:embed/>
                </p:oleObj>
              </mc:Choice>
              <mc:Fallback>
                <p:oleObj name="Equation" r:id="rId10" imgW="507960" imgH="203040" progId="Equation.DSMT4">
                  <p:embed/>
                  <p:pic>
                    <p:nvPicPr>
                      <p:cNvPr id="0" name=""/>
                      <p:cNvPicPr>
                        <a:picLocks noChangeAspect="1" noChangeArrowheads="1"/>
                      </p:cNvPicPr>
                      <p:nvPr/>
                    </p:nvPicPr>
                    <p:blipFill>
                      <a:blip r:embed="rId11"/>
                      <a:srcRect/>
                      <a:stretch>
                        <a:fillRect/>
                      </a:stretch>
                    </p:blipFill>
                    <p:spPr bwMode="auto">
                      <a:xfrm>
                        <a:off x="5321300" y="1436688"/>
                        <a:ext cx="1206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68337299"/>
              </p:ext>
            </p:extLst>
          </p:nvPr>
        </p:nvGraphicFramePr>
        <p:xfrm>
          <a:off x="7804150" y="1436688"/>
          <a:ext cx="1176338" cy="477837"/>
        </p:xfrm>
        <a:graphic>
          <a:graphicData uri="http://schemas.openxmlformats.org/presentationml/2006/ole">
            <mc:AlternateContent xmlns:mc="http://schemas.openxmlformats.org/markup-compatibility/2006">
              <mc:Choice xmlns:v="urn:schemas-microsoft-com:vml" Requires="v">
                <p:oleObj spid="_x0000_s137237" name="Equation" r:id="rId12" imgW="495000" imgH="203040" progId="Equation.DSMT4">
                  <p:embed/>
                </p:oleObj>
              </mc:Choice>
              <mc:Fallback>
                <p:oleObj name="Equation" r:id="rId12" imgW="495000" imgH="203040" progId="Equation.DSMT4">
                  <p:embed/>
                  <p:pic>
                    <p:nvPicPr>
                      <p:cNvPr id="0" name=""/>
                      <p:cNvPicPr>
                        <a:picLocks noChangeAspect="1" noChangeArrowheads="1"/>
                      </p:cNvPicPr>
                      <p:nvPr/>
                    </p:nvPicPr>
                    <p:blipFill>
                      <a:blip r:embed="rId13"/>
                      <a:srcRect/>
                      <a:stretch>
                        <a:fillRect/>
                      </a:stretch>
                    </p:blipFill>
                    <p:spPr bwMode="auto">
                      <a:xfrm>
                        <a:off x="7804150" y="1436688"/>
                        <a:ext cx="11763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375772549"/>
              </p:ext>
            </p:extLst>
          </p:nvPr>
        </p:nvGraphicFramePr>
        <p:xfrm>
          <a:off x="10252075" y="1436688"/>
          <a:ext cx="1176338" cy="477837"/>
        </p:xfrm>
        <a:graphic>
          <a:graphicData uri="http://schemas.openxmlformats.org/presentationml/2006/ole">
            <mc:AlternateContent xmlns:mc="http://schemas.openxmlformats.org/markup-compatibility/2006">
              <mc:Choice xmlns:v="urn:schemas-microsoft-com:vml" Requires="v">
                <p:oleObj spid="_x0000_s137238" name="Equation" r:id="rId14" imgW="495000" imgH="203040" progId="Equation.DSMT4">
                  <p:embed/>
                </p:oleObj>
              </mc:Choice>
              <mc:Fallback>
                <p:oleObj name="Equation" r:id="rId14" imgW="495000" imgH="203040" progId="Equation.DSMT4">
                  <p:embed/>
                  <p:pic>
                    <p:nvPicPr>
                      <p:cNvPr id="0" name=""/>
                      <p:cNvPicPr>
                        <a:picLocks noChangeAspect="1" noChangeArrowheads="1"/>
                      </p:cNvPicPr>
                      <p:nvPr/>
                    </p:nvPicPr>
                    <p:blipFill>
                      <a:blip r:embed="rId15"/>
                      <a:srcRect/>
                      <a:stretch>
                        <a:fillRect/>
                      </a:stretch>
                    </p:blipFill>
                    <p:spPr bwMode="auto">
                      <a:xfrm>
                        <a:off x="10252075" y="1436688"/>
                        <a:ext cx="11763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2255837" y="2190750"/>
            <a:ext cx="9305925"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195592" y="5867400"/>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sp>
        <p:nvSpPr>
          <p:cNvPr id="18" name="TextBox 17"/>
          <p:cNvSpPr txBox="1"/>
          <p:nvPr/>
        </p:nvSpPr>
        <p:spPr>
          <a:xfrm>
            <a:off x="1806574" y="3866049"/>
            <a:ext cx="982258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Gọi x</a:t>
            </a:r>
            <a:r>
              <a:rPr lang="vi-VN" b="1" baseline="-25000">
                <a:latin typeface="Arial" pitchFamily="34" charset="0"/>
                <a:cs typeface="Arial" pitchFamily="34" charset="0"/>
              </a:rPr>
              <a:t>1</a:t>
            </a:r>
            <a:r>
              <a:rPr lang="vi-VN" b="1">
                <a:latin typeface="Arial" pitchFamily="34" charset="0"/>
                <a:cs typeface="Arial" pitchFamily="34" charset="0"/>
              </a:rPr>
              <a:t>, x</a:t>
            </a:r>
            <a:r>
              <a:rPr lang="vi-VN" b="1" baseline="-25000">
                <a:latin typeface="Arial" pitchFamily="34" charset="0"/>
                <a:cs typeface="Arial" pitchFamily="34" charset="0"/>
              </a:rPr>
              <a:t>2</a:t>
            </a:r>
            <a:r>
              <a:rPr lang="vi-VN" b="1">
                <a:latin typeface="Arial" pitchFamily="34" charset="0"/>
                <a:cs typeface="Arial" pitchFamily="34" charset="0"/>
              </a:rPr>
              <a:t>, ..., x</a:t>
            </a:r>
            <a:r>
              <a:rPr lang="vi-VN" b="1" baseline="-25000">
                <a:latin typeface="Arial" pitchFamily="34" charset="0"/>
                <a:cs typeface="Arial" pitchFamily="34" charset="0"/>
              </a:rPr>
              <a:t>42</a:t>
            </a:r>
            <a:r>
              <a:rPr lang="vi-VN" b="1">
                <a:latin typeface="Arial" pitchFamily="34" charset="0"/>
                <a:cs typeface="Arial" pitchFamily="34" charset="0"/>
              </a:rPr>
              <a:t> là thời gian tập thể dục trong ngày của 42 học sinh khối 11 và giả sử dãy này đã sắp xếp theo thứ tự tăng dần.</a:t>
            </a:r>
          </a:p>
        </p:txBody>
      </p:sp>
      <mc:AlternateContent xmlns:mc="http://schemas.openxmlformats.org/markup-compatibility/2006" xmlns:a14="http://schemas.microsoft.com/office/drawing/2010/main">
        <mc:Choice Requires="a14">
          <p:sp>
            <p:nvSpPr>
              <p:cNvPr id="21" name="TextBox 20"/>
              <p:cNvSpPr txBox="1"/>
              <p:nvPr/>
            </p:nvSpPr>
            <p:spPr>
              <a:xfrm>
                <a:off x="1813004" y="4864391"/>
                <a:ext cx="10148808" cy="100300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Khi đó, trung </a:t>
                </a:r>
                <a:r>
                  <a:rPr lang="vi-VN" b="1">
                    <a:latin typeface="Arial" pitchFamily="34" charset="0"/>
                    <a:cs typeface="Arial" pitchFamily="34" charset="0"/>
                  </a:rPr>
                  <a:t>vị </a:t>
                </a:r>
                <a:r>
                  <a:rPr lang="vi-VN" b="1" smtClean="0">
                    <a:latin typeface="Arial" pitchFamily="34" charset="0"/>
                    <a:cs typeface="Arial" pitchFamily="34" charset="0"/>
                  </a:rPr>
                  <a:t>là</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𝟐𝟏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𝟐𝟐</m:t>
                            </m:r>
                          </m:sub>
                        </m:sSub>
                      </m:num>
                      <m:den>
                        <m:r>
                          <a:rPr lang="en-US" b="1" i="1" smtClean="0">
                            <a:latin typeface="Cambria Math"/>
                            <a:cs typeface="Arial" pitchFamily="34" charset="0"/>
                          </a:rPr>
                          <m:t>𝟐</m:t>
                        </m:r>
                      </m:den>
                    </m:f>
                  </m:oMath>
                </a14:m>
                <a:r>
                  <a:rPr lang="en-US" b="1">
                    <a:latin typeface="Arial" pitchFamily="34" charset="0"/>
                    <a:cs typeface="Arial" pitchFamily="34" charset="0"/>
                  </a:rPr>
                  <a:t> Do 2 giá trị x</a:t>
                </a:r>
                <a:r>
                  <a:rPr lang="en-US" b="1" baseline="-25000">
                    <a:latin typeface="Arial" pitchFamily="34" charset="0"/>
                    <a:cs typeface="Arial" pitchFamily="34" charset="0"/>
                  </a:rPr>
                  <a:t>21</a:t>
                </a:r>
                <a:r>
                  <a:rPr lang="en-US" b="1">
                    <a:latin typeface="Arial" pitchFamily="34" charset="0"/>
                    <a:cs typeface="Arial" pitchFamily="34" charset="0"/>
                  </a:rPr>
                  <a:t>, x</a:t>
                </a:r>
                <a:r>
                  <a:rPr lang="en-US" b="1" baseline="-25000">
                    <a:latin typeface="Arial" pitchFamily="34" charset="0"/>
                    <a:cs typeface="Arial" pitchFamily="34" charset="0"/>
                  </a:rPr>
                  <a:t>22</a:t>
                </a:r>
                <a:r>
                  <a:rPr lang="en-US" b="1">
                    <a:latin typeface="Arial" pitchFamily="34" charset="0"/>
                    <a:cs typeface="Arial" pitchFamily="34" charset="0"/>
                  </a:rPr>
                  <a:t> thuộc nhóm [40; 60) nên nhóm này chứa trung vị M</a:t>
                </a:r>
                <a:r>
                  <a:rPr lang="en-US" b="1" baseline="-25000">
                    <a:latin typeface="Arial" pitchFamily="34" charset="0"/>
                    <a:cs typeface="Arial" pitchFamily="34" charset="0"/>
                  </a:rPr>
                  <a:t>e</a:t>
                </a:r>
                <a:r>
                  <a:rPr lang="en-US" b="1" smtClean="0">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813004" y="4864391"/>
                <a:ext cx="10148808" cy="1003009"/>
              </a:xfrm>
              <a:prstGeom prst="rect">
                <a:avLst/>
              </a:prstGeom>
              <a:blipFill rotWithShape="1">
                <a:blip r:embed="rId16"/>
                <a:stretch>
                  <a:fillRect l="-601" r="-781" b="-11515"/>
                </a:stretch>
              </a:blipFill>
            </p:spPr>
            <p:txBody>
              <a:bodyPr/>
              <a:lstStyle/>
              <a:p>
                <a:r>
                  <a:rPr lang="en-US">
                    <a:noFill/>
                  </a:rPr>
                  <a:t> </a:t>
                </a:r>
              </a:p>
            </p:txBody>
          </p:sp>
        </mc:Fallback>
      </mc:AlternateContent>
    </p:spTree>
    <p:extLst>
      <p:ext uri="{BB962C8B-B14F-4D97-AF65-F5344CB8AC3E}">
        <p14:creationId xmlns:p14="http://schemas.microsoft.com/office/powerpoint/2010/main" val="23955138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5" grpId="0"/>
      <p:bldP spid="18"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85725"/>
            <a:ext cx="9837882" cy="159067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00583"/>
            <a:ext cx="9601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Tế bào E. Coli trong điều kiện nuôi cấy thích hợp cứ 20 phút lại phân đôi một lần. Hỏi sau 24 giờ, tế bào ban đầu sẽ phân chia thành bao nhiêu tế bào?</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64" y="18034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1370012" y="2173922"/>
                <a:ext cx="10287000" cy="861752"/>
              </a:xfrm>
              <a:prstGeom prst="rect">
                <a:avLst/>
              </a:prstGeom>
              <a:noFill/>
            </p:spPr>
            <p:txBody>
              <a:bodyPr wrap="square" lIns="121899" tIns="60949" rIns="121899" bIns="60949" rtlCol="0">
                <a:spAutoFit/>
              </a:bodyPr>
              <a:lstStyle/>
              <a:p>
                <a:pPr marL="457200" indent="-457200">
                  <a:buFont typeface="Wingdings" pitchFamily="2" charset="2"/>
                  <a:buChar char="v"/>
                </a:pPr>
                <a:r>
                  <a:rPr lang="vi-VN" b="1">
                    <a:latin typeface="Arial" pitchFamily="34" charset="0"/>
                    <a:cs typeface="Arial" pitchFamily="34" charset="0"/>
                  </a:rPr>
                  <a:t>Vì ban đầu có một tế bào và mỗi lần một tế bào phân chia thành hai tế bào nên ta có cấp số nhân với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r>
                      <a:rPr lang="vi-VN" b="1" i="1">
                        <a:latin typeface="Cambria Math"/>
                        <a:cs typeface="Arial" pitchFamily="34" charset="0"/>
                      </a:rPr>
                      <m:t>, </m:t>
                    </m:r>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𝟐</m:t>
                    </m:r>
                  </m:oMath>
                </a14:m>
                <a:r>
                  <a:rPr lang="vi-VN" b="1">
                    <a:latin typeface="Arial" pitchFamily="34" charset="0"/>
                    <a:cs typeface="Arial"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1370012" y="2173922"/>
                <a:ext cx="10287000" cy="861752"/>
              </a:xfrm>
              <a:prstGeom prst="rect">
                <a:avLst/>
              </a:prstGeom>
              <a:blipFill rotWithShape="1">
                <a:blip r:embed="rId6"/>
                <a:stretch>
                  <a:fillRect l="-533" t="-3546" b="-14184"/>
                </a:stretch>
              </a:blipFill>
            </p:spPr>
            <p:txBody>
              <a:bodyPr/>
              <a:lstStyle/>
              <a:p>
                <a:r>
                  <a:rPr lang="en-US">
                    <a:noFill/>
                  </a:rPr>
                  <a:t> </a:t>
                </a:r>
              </a:p>
            </p:txBody>
          </p:sp>
        </mc:Fallback>
      </mc:AlternateContent>
      <p:graphicFrame>
        <p:nvGraphicFramePr>
          <p:cNvPr id="35" name="Object 34"/>
          <p:cNvGraphicFramePr>
            <a:graphicFrameLocks noChangeAspect="1"/>
          </p:cNvGraphicFramePr>
          <p:nvPr>
            <p:extLst>
              <p:ext uri="{D42A27DB-BD31-4B8C-83A1-F6EECF244321}">
                <p14:modId xmlns:p14="http://schemas.microsoft.com/office/powerpoint/2010/main" val="2909841258"/>
              </p:ext>
            </p:extLst>
          </p:nvPr>
        </p:nvGraphicFramePr>
        <p:xfrm>
          <a:off x="3960812" y="4612322"/>
          <a:ext cx="3658393" cy="569278"/>
        </p:xfrm>
        <a:graphic>
          <a:graphicData uri="http://schemas.openxmlformats.org/presentationml/2006/ole">
            <mc:AlternateContent xmlns:mc="http://schemas.openxmlformats.org/markup-compatibility/2006">
              <mc:Choice xmlns:v="urn:schemas-microsoft-com:vml" Requires="v">
                <p:oleObj spid="_x0000_s124946" name="Equation" r:id="rId7" imgW="1549080" imgH="241200" progId="Equation.DSMT4">
                  <p:embed/>
                </p:oleObj>
              </mc:Choice>
              <mc:Fallback>
                <p:oleObj name="Equation" r:id="rId7" imgW="1549080" imgH="241200" progId="Equation.DSMT4">
                  <p:embed/>
                  <p:pic>
                    <p:nvPicPr>
                      <p:cNvPr id="0" name=""/>
                      <p:cNvPicPr>
                        <a:picLocks noChangeAspect="1" noChangeArrowheads="1"/>
                      </p:cNvPicPr>
                      <p:nvPr/>
                    </p:nvPicPr>
                    <p:blipFill>
                      <a:blip r:embed="rId8"/>
                      <a:srcRect/>
                      <a:stretch>
                        <a:fillRect/>
                      </a:stretch>
                    </p:blipFill>
                    <p:spPr bwMode="auto">
                      <a:xfrm>
                        <a:off x="3960812" y="4612322"/>
                        <a:ext cx="3658393"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832760" y="3146912"/>
            <a:ext cx="9976652"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Vì cứ 20 phút lại phân đôi một lần nên sau 24 giờ sẽ có 24 . 60 : 20 = 72 lần phân chia tế bào và u</a:t>
            </a:r>
            <a:r>
              <a:rPr lang="vi-VN" b="1" baseline="-25000">
                <a:latin typeface="Arial" pitchFamily="34" charset="0"/>
                <a:cs typeface="Arial" pitchFamily="34" charset="0"/>
              </a:rPr>
              <a:t>73</a:t>
            </a:r>
            <a:r>
              <a:rPr lang="vi-VN" b="1">
                <a:latin typeface="Arial" pitchFamily="34" charset="0"/>
                <a:cs typeface="Arial" pitchFamily="34" charset="0"/>
              </a:rPr>
              <a:t> là số tế bào nhận đươc sau 24 giờ.</a:t>
            </a:r>
          </a:p>
        </p:txBody>
      </p:sp>
      <p:sp>
        <p:nvSpPr>
          <p:cNvPr id="31" name="TextBox 30"/>
          <p:cNvSpPr txBox="1"/>
          <p:nvPr/>
        </p:nvSpPr>
        <p:spPr>
          <a:xfrm>
            <a:off x="1832760" y="4119902"/>
            <a:ext cx="9604113"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số tế bào nhận được sau 24 giờ phân chia là</a:t>
            </a:r>
          </a:p>
        </p:txBody>
      </p:sp>
      <p:sp>
        <p:nvSpPr>
          <p:cNvPr id="33" name="TextBox 32"/>
          <p:cNvSpPr txBox="1"/>
          <p:nvPr/>
        </p:nvSpPr>
        <p:spPr>
          <a:xfrm>
            <a:off x="7618413" y="4612322"/>
            <a:ext cx="1600200"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(tế bào)</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420776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hac nen 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4230012" y="-4343400"/>
            <a:ext cx="609600" cy="609600"/>
          </a:xfrm>
          <a:prstGeom prst="rect">
            <a:avLst/>
          </a:prstGeom>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 presetClass="mediacall" presetSubtype="0" fill="hold" nodeType="afterEffect">
                                  <p:stCondLst>
                                    <p:cond delay="0"/>
                                  </p:stCondLst>
                                  <p:childTnLst>
                                    <p:cmd type="call" cmd="playFrom(0.0)">
                                      <p:cBhvr>
                                        <p:cTn id="32" dur="51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44" grpId="0" animBg="1"/>
      <p:bldP spid="45" grpId="0" animBg="1"/>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37708</TotalTime>
  <Words>567</Words>
  <PresentationFormat>Custom</PresentationFormat>
  <Paragraphs>45</Paragraphs>
  <Slides>8</Slides>
  <Notes>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2024-03-12T03:09:50Z</dcterms:modified>
</cp:coreProperties>
</file>