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850" r:id="rId2"/>
    <p:sldId id="808" r:id="rId3"/>
    <p:sldId id="809" r:id="rId4"/>
    <p:sldId id="851" r:id="rId5"/>
    <p:sldId id="896" r:id="rId6"/>
    <p:sldId id="852" r:id="rId7"/>
    <p:sldId id="815" r:id="rId8"/>
    <p:sldId id="904" r:id="rId9"/>
    <p:sldId id="897" r:id="rId10"/>
    <p:sldId id="898" r:id="rId11"/>
    <p:sldId id="874" r:id="rId12"/>
    <p:sldId id="870" r:id="rId13"/>
    <p:sldId id="905" r:id="rId14"/>
    <p:sldId id="871" r:id="rId15"/>
    <p:sldId id="876" r:id="rId16"/>
    <p:sldId id="899" r:id="rId17"/>
    <p:sldId id="900" r:id="rId18"/>
    <p:sldId id="875" r:id="rId19"/>
    <p:sldId id="907" r:id="rId20"/>
    <p:sldId id="901" r:id="rId21"/>
    <p:sldId id="902" r:id="rId22"/>
    <p:sldId id="869" r:id="rId23"/>
    <p:sldId id="903" r:id="rId24"/>
    <p:sldId id="723"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850"/>
            <p14:sldId id="808"/>
            <p14:sldId id="809"/>
            <p14:sldId id="851"/>
            <p14:sldId id="896"/>
            <p14:sldId id="852"/>
            <p14:sldId id="815"/>
            <p14:sldId id="904"/>
            <p14:sldId id="897"/>
            <p14:sldId id="898"/>
            <p14:sldId id="874"/>
            <p14:sldId id="870"/>
            <p14:sldId id="905"/>
            <p14:sldId id="871"/>
            <p14:sldId id="876"/>
            <p14:sldId id="899"/>
            <p14:sldId id="900"/>
            <p14:sldId id="875"/>
            <p14:sldId id="907"/>
            <p14:sldId id="901"/>
            <p14:sldId id="902"/>
            <p14:sldId id="869"/>
            <p14:sldId id="903"/>
            <p14:sldId id="72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D4CFB4"/>
    <a:srgbClr val="FEEFD2"/>
    <a:srgbClr val="FEEDCA"/>
    <a:srgbClr val="FBE4AB"/>
    <a:srgbClr val="FCF2CC"/>
    <a:srgbClr val="FBE6B3"/>
    <a:srgbClr val="FEF6F0"/>
    <a:srgbClr val="D3DDD1"/>
    <a:srgbClr val="ECEA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5" autoAdjust="0"/>
    <p:restoredTop sz="94057" autoAdjust="0"/>
  </p:normalViewPr>
  <p:slideViewPr>
    <p:cSldViewPr>
      <p:cViewPr>
        <p:scale>
          <a:sx n="100" d="100"/>
          <a:sy n="100" d="100"/>
        </p:scale>
        <p:origin x="-918" y="-210"/>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12/03/2024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12/03/2024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12/03/2024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12/03/2024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12/03/2024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12/03/2024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12/03/2024</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0.png"/><Relationship Id="rId4" Type="http://schemas.openxmlformats.org/officeDocument/2006/relationships/image" Target="../media/image39.emf"/></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0.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0.png"/><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45.png"/><Relationship Id="rId9"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7.xml"/><Relationship Id="rId7"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3.wmf"/></Relationships>
</file>

<file path=ppt/slides/_rels/slide18.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notesSlide" Target="../notesSlides/notesSlide18.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image" Target="../media/image47.emf"/><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8.em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emf"/><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2.emf"/><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3.xml"/><Relationship Id="rId7" Type="http://schemas.openxmlformats.org/officeDocument/2006/relationships/image" Target="../media/image55.e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5.png"/><Relationship Id="rId11" Type="http://schemas.openxmlformats.org/officeDocument/2006/relationships/image" Target="../media/image54.wmf"/><Relationship Id="rId5" Type="http://schemas.openxmlformats.org/officeDocument/2006/relationships/image" Target="../media/image34.png"/><Relationship Id="rId10" Type="http://schemas.openxmlformats.org/officeDocument/2006/relationships/oleObject" Target="../embeddings/oleObject6.bin"/><Relationship Id="rId4" Type="http://schemas.openxmlformats.org/officeDocument/2006/relationships/image" Target="../media/image10.png"/><Relationship Id="rId9" Type="http://schemas.openxmlformats.org/officeDocument/2006/relationships/image" Target="../media/image53.wmf"/></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png"/><Relationship Id="rId4" Type="http://schemas.openxmlformats.org/officeDocument/2006/relationships/image" Target="../media/image14.emf"/><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emf"/><Relationship Id="rId5" Type="http://schemas.openxmlformats.org/officeDocument/2006/relationships/image" Target="../media/image10.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8.xml"/><Relationship Id="rId7"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0.png"/><Relationship Id="rId9" Type="http://schemas.openxmlformats.org/officeDocument/2006/relationships/image" Target="../media/image29.wm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4620083" y="2438400"/>
            <a:ext cx="6632575" cy="1071731"/>
          </a:xfrm>
          <a:prstGeom prst="roundRect">
            <a:avLst>
              <a:gd name="adj" fmla="val 12012"/>
            </a:avLst>
          </a:prstGeom>
          <a:solidFill>
            <a:schemeClr val="bg1"/>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6212" y="1655906"/>
            <a:ext cx="4665151" cy="858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1212" y="2438400"/>
            <a:ext cx="1214896" cy="1275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8573" r="9424" b="36173"/>
          <a:stretch/>
        </p:blipFill>
        <p:spPr bwMode="auto">
          <a:xfrm>
            <a:off x="6263147" y="2968401"/>
            <a:ext cx="2988830" cy="49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l="4452" r="5744" b="38715"/>
          <a:stretch/>
        </p:blipFill>
        <p:spPr bwMode="auto">
          <a:xfrm>
            <a:off x="4932026" y="2504524"/>
            <a:ext cx="6008687"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2708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338" y="27913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2044484"/>
            <a:chOff x="150812" y="1196977"/>
            <a:chExt cx="11782531" cy="2044484"/>
          </a:xfrm>
        </p:grpSpPr>
        <p:sp>
          <p:nvSpPr>
            <p:cNvPr id="8" name="Rounded Rectangle 7"/>
            <p:cNvSpPr/>
            <p:nvPr/>
          </p:nvSpPr>
          <p:spPr>
            <a:xfrm>
              <a:off x="1979612" y="1343546"/>
              <a:ext cx="9953731" cy="189791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412661"/>
              <a:ext cx="9448801" cy="172352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Trong hình chóp tứ giác S.ABCD  (H 4.19) , chỉ ra những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t>
              </a:r>
              <a:br>
                <a:rPr lang="en-US" sz="2600" b="1" smtClean="0">
                  <a:latin typeface="Arial" pitchFamily="34" charset="0"/>
                  <a:cs typeface="Arial" pitchFamily="34" charset="0"/>
                </a:rPr>
              </a:br>
              <a:r>
                <a:rPr lang="en-US" sz="2600" b="1" smtClean="0">
                  <a:latin typeface="Arial" pitchFamily="34" charset="0"/>
                  <a:cs typeface="Arial" pitchFamily="34" charset="0"/>
                </a:rPr>
                <a:t>    a. Chéo với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SA</a:t>
              </a:r>
              <a:br>
                <a:rPr lang="en-US" sz="2600" b="1" smtClean="0">
                  <a:latin typeface="Arial" pitchFamily="34" charset="0"/>
                  <a:cs typeface="Arial" pitchFamily="34" charset="0"/>
                </a:rPr>
              </a:br>
              <a:r>
                <a:rPr lang="en-US" sz="2600" b="1" smtClean="0">
                  <a:latin typeface="Arial" pitchFamily="34" charset="0"/>
                  <a:cs typeface="Arial" pitchFamily="34" charset="0"/>
                </a:rPr>
                <a:t>    b. </a:t>
              </a:r>
              <a:r>
                <a:rPr lang="en-US" sz="2600" b="1">
                  <a:latin typeface="Arial" pitchFamily="34" charset="0"/>
                  <a:cs typeface="Arial" pitchFamily="34" charset="0"/>
                </a:rPr>
                <a:t>Chéo với </a:t>
              </a:r>
              <a:r>
                <a:rPr lang="vi-VN" sz="2600" b="1">
                  <a:latin typeface="Arial" pitchFamily="34" charset="0"/>
                  <a:cs typeface="Arial" pitchFamily="34" charset="0"/>
                </a:rPr>
                <a:t>đường thẳng</a:t>
              </a:r>
              <a:r>
                <a:rPr lang="en-US" sz="2600" b="1">
                  <a:latin typeface="Arial" pitchFamily="34" charset="0"/>
                  <a:cs typeface="Arial" pitchFamily="34" charset="0"/>
                </a:rPr>
                <a:t> </a:t>
              </a:r>
              <a:r>
                <a:rPr lang="en-US" sz="2600" b="1" smtClean="0">
                  <a:latin typeface="Arial" pitchFamily="34" charset="0"/>
                  <a:cs typeface="Arial" pitchFamily="34" charset="0"/>
                </a:rPr>
                <a:t>BC</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30303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2344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62151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9037637" y="2724150"/>
            <a:ext cx="2924175" cy="3000375"/>
            <a:chOff x="9009168" y="2743200"/>
            <a:chExt cx="2924175" cy="3000375"/>
          </a:xfrm>
        </p:grpSpPr>
        <p:sp>
          <p:nvSpPr>
            <p:cNvPr id="17" name="TextBox 16"/>
            <p:cNvSpPr txBox="1"/>
            <p:nvPr/>
          </p:nvSpPr>
          <p:spPr>
            <a:xfrm>
              <a:off x="9842306" y="5405021"/>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4.19</a:t>
              </a:r>
              <a:endParaRPr lang="en-US" sz="1600" b="1">
                <a:solidFill>
                  <a:srgbClr val="0F3D13"/>
                </a:solidFill>
                <a:latin typeface="Arial" pitchFamily="34" charset="0"/>
                <a:cs typeface="Arial" pitchFamily="34" charset="0"/>
              </a:endParaRPr>
            </a:p>
          </p:txBody>
        </p:sp>
        <p:pic>
          <p:nvPicPr>
            <p:cNvPr id="921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09168" y="2743200"/>
              <a:ext cx="2924175"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TextBox 13"/>
          <p:cNvSpPr txBox="1"/>
          <p:nvPr/>
        </p:nvSpPr>
        <p:spPr>
          <a:xfrm>
            <a:off x="227012" y="3268742"/>
            <a:ext cx="8726118" cy="430887"/>
          </a:xfrm>
          <a:prstGeom prst="rect">
            <a:avLst/>
          </a:prstGeom>
          <a:noFill/>
        </p:spPr>
        <p:txBody>
          <a:bodyPr wrap="square" rtlCol="0">
            <a:spAutoFit/>
          </a:bodyPr>
          <a:lstStyle/>
          <a:p>
            <a:pPr algn="just"/>
            <a:r>
              <a:rPr lang="vi-VN" sz="2200" b="1">
                <a:latin typeface="Arial" pitchFamily="34" charset="0"/>
                <a:cs typeface="Arial" pitchFamily="34" charset="0"/>
              </a:rPr>
              <a:t>a) Các đường thẳng chéo với đường thẳng SA là BC và CD.</a:t>
            </a:r>
            <a:endParaRPr lang="vi-VN" sz="2200" b="1">
              <a:solidFill>
                <a:schemeClr val="accent2">
                  <a:lumMod val="75000"/>
                </a:schemeClr>
              </a:solidFill>
              <a:latin typeface="Arial" pitchFamily="34" charset="0"/>
              <a:cs typeface="Arial" pitchFamily="34" charset="0"/>
            </a:endParaRPr>
          </a:p>
        </p:txBody>
      </p:sp>
      <p:sp>
        <p:nvSpPr>
          <p:cNvPr id="18" name="TextBox 17"/>
          <p:cNvSpPr txBox="1"/>
          <p:nvPr/>
        </p:nvSpPr>
        <p:spPr>
          <a:xfrm>
            <a:off x="227012" y="3768804"/>
            <a:ext cx="8726118" cy="1107996"/>
          </a:xfrm>
          <a:prstGeom prst="rect">
            <a:avLst/>
          </a:prstGeom>
          <a:noFill/>
        </p:spPr>
        <p:txBody>
          <a:bodyPr wrap="square" rtlCol="0">
            <a:spAutoFit/>
          </a:bodyPr>
          <a:lstStyle/>
          <a:p>
            <a:pPr algn="just"/>
            <a:r>
              <a:rPr lang="vi-VN" sz="2200" b="1">
                <a:solidFill>
                  <a:schemeClr val="accent2">
                    <a:lumMod val="75000"/>
                  </a:schemeClr>
                </a:solidFill>
                <a:latin typeface="Arial" pitchFamily="34" charset="0"/>
                <a:cs typeface="Arial" pitchFamily="34" charset="0"/>
              </a:rPr>
              <a:t>Giải thích</a:t>
            </a:r>
            <a:r>
              <a:rPr lang="vi-VN" sz="2200" b="1">
                <a:latin typeface="Arial" pitchFamily="34" charset="0"/>
                <a:cs typeface="Arial" pitchFamily="34" charset="0"/>
              </a:rPr>
              <a:t>: Nếu hai đường thẳng SA và BC không chéo nhau thì chúng cùng thuộc một mặt phẳng. Khi đó bốn điểm S, A, B, C đồng phẳng, trái với giả thiết S.ABCD là hình </a:t>
            </a:r>
            <a:r>
              <a:rPr lang="vi-VN" sz="2200" b="1" smtClean="0">
                <a:latin typeface="Arial" pitchFamily="34" charset="0"/>
                <a:cs typeface="Arial" pitchFamily="34" charset="0"/>
              </a:rPr>
              <a:t>chóp</a:t>
            </a:r>
            <a:endParaRPr lang="vi-VN" sz="2200" b="1">
              <a:solidFill>
                <a:schemeClr val="accent2">
                  <a:lumMod val="75000"/>
                </a:schemeClr>
              </a:solidFill>
              <a:latin typeface="Arial" pitchFamily="34" charset="0"/>
              <a:cs typeface="Arial" pitchFamily="34" charset="0"/>
            </a:endParaRPr>
          </a:p>
        </p:txBody>
      </p:sp>
      <p:sp>
        <p:nvSpPr>
          <p:cNvPr id="19" name="TextBox 18"/>
          <p:cNvSpPr txBox="1"/>
          <p:nvPr/>
        </p:nvSpPr>
        <p:spPr>
          <a:xfrm>
            <a:off x="227012" y="4963567"/>
            <a:ext cx="9220200" cy="769441"/>
          </a:xfrm>
          <a:prstGeom prst="rect">
            <a:avLst/>
          </a:prstGeom>
          <a:noFill/>
        </p:spPr>
        <p:txBody>
          <a:bodyPr wrap="square" rtlCol="0">
            <a:spAutoFit/>
          </a:bodyPr>
          <a:lstStyle/>
          <a:p>
            <a:r>
              <a:rPr lang="vi-VN" sz="2200" b="1" smtClean="0">
                <a:latin typeface="Arial" pitchFamily="34" charset="0"/>
                <a:cs typeface="Arial" pitchFamily="34" charset="0"/>
              </a:rPr>
              <a:t>Do </a:t>
            </a:r>
            <a:r>
              <a:rPr lang="vi-VN" sz="2200" b="1">
                <a:latin typeface="Arial" pitchFamily="34" charset="0"/>
                <a:cs typeface="Arial" pitchFamily="34" charset="0"/>
              </a:rPr>
              <a:t>đó, </a:t>
            </a:r>
            <a:r>
              <a:rPr lang="vi-VN" sz="2200" b="1" smtClean="0">
                <a:latin typeface="Arial" pitchFamily="34" charset="0"/>
                <a:cs typeface="Arial" pitchFamily="34" charset="0"/>
              </a:rPr>
              <a:t>ha</a:t>
            </a:r>
            <a:r>
              <a:rPr lang="en-US" sz="2200" b="1" smtClean="0">
                <a:latin typeface="Arial" pitchFamily="34" charset="0"/>
                <a:cs typeface="Arial" pitchFamily="34" charset="0"/>
              </a:rPr>
              <a:t>i</a:t>
            </a:r>
            <a:r>
              <a:rPr lang="vi-VN" sz="2200" b="1" smtClean="0">
                <a:latin typeface="Arial" pitchFamily="34" charset="0"/>
                <a:cs typeface="Arial" pitchFamily="34" charset="0"/>
              </a:rPr>
              <a:t> </a:t>
            </a:r>
            <a:r>
              <a:rPr lang="vi-VN" sz="2200" b="1">
                <a:latin typeface="Arial" pitchFamily="34" charset="0"/>
                <a:cs typeface="Arial" pitchFamily="34" charset="0"/>
              </a:rPr>
              <a:t>đường thẳng SA và BC chéo nhau. </a:t>
            </a:r>
            <a:r>
              <a:rPr lang="en-US" sz="2200" b="1" smtClean="0">
                <a:latin typeface="Arial" pitchFamily="34" charset="0"/>
                <a:cs typeface="Arial" pitchFamily="34" charset="0"/>
              </a:rPr>
              <a:t/>
            </a:r>
            <a:br>
              <a:rPr lang="en-US" sz="2200" b="1" smtClean="0">
                <a:latin typeface="Arial" pitchFamily="34" charset="0"/>
                <a:cs typeface="Arial" pitchFamily="34" charset="0"/>
              </a:rPr>
            </a:br>
            <a:r>
              <a:rPr lang="vi-VN" sz="2200" b="1" smtClean="0">
                <a:latin typeface="Arial" pitchFamily="34" charset="0"/>
                <a:cs typeface="Arial" pitchFamily="34" charset="0"/>
              </a:rPr>
              <a:t>Tương </a:t>
            </a:r>
            <a:r>
              <a:rPr lang="vi-VN" sz="2200" b="1">
                <a:latin typeface="Arial" pitchFamily="34" charset="0"/>
                <a:cs typeface="Arial" pitchFamily="34" charset="0"/>
              </a:rPr>
              <a:t>tự, giải thích được hai đường thẳng SA và CD chéo nhau.</a:t>
            </a:r>
            <a:endParaRPr lang="vi-VN" sz="2200" b="1">
              <a:solidFill>
                <a:schemeClr val="accent2">
                  <a:lumMod val="75000"/>
                </a:schemeClr>
              </a:solidFill>
              <a:latin typeface="Arial" pitchFamily="34" charset="0"/>
              <a:cs typeface="Arial" pitchFamily="34" charset="0"/>
            </a:endParaRPr>
          </a:p>
        </p:txBody>
      </p:sp>
      <p:sp>
        <p:nvSpPr>
          <p:cNvPr id="20" name="TextBox 19"/>
          <p:cNvSpPr txBox="1"/>
          <p:nvPr/>
        </p:nvSpPr>
        <p:spPr>
          <a:xfrm>
            <a:off x="227012" y="5819775"/>
            <a:ext cx="8726118" cy="769441"/>
          </a:xfrm>
          <a:prstGeom prst="rect">
            <a:avLst/>
          </a:prstGeom>
          <a:noFill/>
        </p:spPr>
        <p:txBody>
          <a:bodyPr wrap="square" rtlCol="0">
            <a:spAutoFit/>
          </a:bodyPr>
          <a:lstStyle/>
          <a:p>
            <a:pPr algn="just"/>
            <a:r>
              <a:rPr lang="vi-VN" sz="2200" b="1">
                <a:latin typeface="Arial" pitchFamily="34" charset="0"/>
                <a:cs typeface="Arial" pitchFamily="34" charset="0"/>
              </a:rPr>
              <a:t>b) Các đường thẳng chéo với đường thẳng BC là SA và SD. Giải thích tương tự câu a.</a:t>
            </a:r>
            <a:endParaRPr lang="vi-VN" sz="22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1364671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2" y="2370071"/>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472863"/>
            </a:xfrm>
            <a:prstGeom prst="roundRect">
              <a:avLst>
                <a:gd name="adj" fmla="val 4169"/>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Một chiếc gậy được đặt một đầu dựa vào tường và đầu kia trên mặt </a:t>
              </a:r>
              <a:r>
                <a:rPr lang="vi-VN" sz="2600" b="1" smtClean="0">
                  <a:latin typeface="Arial" pitchFamily="34" charset="0"/>
                  <a:cs typeface="Arial" pitchFamily="34" charset="0"/>
                </a:rPr>
                <a:t>sàn</a:t>
              </a:r>
              <a:r>
                <a:rPr lang="en-US" sz="2600" b="1" smtClean="0">
                  <a:latin typeface="Arial" pitchFamily="34" charset="0"/>
                  <a:cs typeface="Arial" pitchFamily="34" charset="0"/>
                </a:rPr>
                <a:t> (H 4.20).</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ỏi </a:t>
              </a:r>
              <a:r>
                <a:rPr lang="vi-VN" sz="2600" b="1">
                  <a:latin typeface="Arial" pitchFamily="34" charset="0"/>
                  <a:cs typeface="Arial" pitchFamily="34" charset="0"/>
                </a:rPr>
                <a:t>có thể đặt chiếc gậy đó song song với một trong các mép tường hay </a:t>
              </a:r>
              <a:r>
                <a:rPr lang="vi-VN" sz="2600" b="1" smtClean="0">
                  <a:latin typeface="Arial" pitchFamily="34" charset="0"/>
                  <a:cs typeface="Arial" pitchFamily="34" charset="0"/>
                </a:rPr>
                <a:t>không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endParaRPr lang="en-US" sz="2600" b="1" smtClean="0">
                <a:latin typeface="Arial" pitchFamily="34" charset="0"/>
                <a:cs typeface="Arial" pitchFamily="34" charset="0"/>
              </a:endParaRPr>
            </a:p>
          </p:txBody>
        </p:sp>
        <p:pic>
          <p:nvPicPr>
            <p:cNvPr id="1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1</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grpSp>
        <p:nvGrpSpPr>
          <p:cNvPr id="17" name="Group 16"/>
          <p:cNvGrpSpPr/>
          <p:nvPr/>
        </p:nvGrpSpPr>
        <p:grpSpPr>
          <a:xfrm>
            <a:off x="7483474" y="2404646"/>
            <a:ext cx="4478338" cy="3462754"/>
            <a:chOff x="7389812" y="2328446"/>
            <a:chExt cx="4478338" cy="3462754"/>
          </a:xfrm>
        </p:grpSpPr>
        <p:grpSp>
          <p:nvGrpSpPr>
            <p:cNvPr id="13" name="Group 12"/>
            <p:cNvGrpSpPr/>
            <p:nvPr/>
          </p:nvGrpSpPr>
          <p:grpSpPr>
            <a:xfrm>
              <a:off x="7389812" y="2328446"/>
              <a:ext cx="4478338" cy="3066328"/>
              <a:chOff x="7389812" y="1828800"/>
              <a:chExt cx="4478338" cy="3066328"/>
            </a:xfrm>
          </p:grpSpPr>
          <p:pic>
            <p:nvPicPr>
              <p:cNvPr id="10243"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8751" r="18374" b="7638"/>
              <a:stretch/>
            </p:blipFill>
            <p:spPr bwMode="auto">
              <a:xfrm>
                <a:off x="7389812" y="1828800"/>
                <a:ext cx="4478338"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8079012">
                <a:off x="10205281" y="4034068"/>
                <a:ext cx="1676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9066212" y="5452646"/>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4.20</a:t>
              </a:r>
              <a:endParaRPr lang="en-US" sz="1600" b="1">
                <a:solidFill>
                  <a:schemeClr val="accent2">
                    <a:lumMod val="75000"/>
                  </a:schemeClr>
                </a:solidFill>
                <a:latin typeface="Arial" pitchFamily="34" charset="0"/>
                <a:cs typeface="Arial" pitchFamily="34" charset="0"/>
              </a:endParaRPr>
            </a:p>
          </p:txBody>
        </p:sp>
      </p:grpSp>
      <p:sp>
        <p:nvSpPr>
          <p:cNvPr id="28"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sp>
        <p:nvSpPr>
          <p:cNvPr id="22" name="TextBox 21"/>
          <p:cNvSpPr txBox="1"/>
          <p:nvPr/>
        </p:nvSpPr>
        <p:spPr>
          <a:xfrm>
            <a:off x="303212" y="2857113"/>
            <a:ext cx="6805664" cy="830997"/>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Ta không thể đặt chiếc gậy đó song song với một trong các mép tường </a:t>
            </a:r>
            <a:r>
              <a:rPr lang="vi-VN" b="1" smtClean="0">
                <a:latin typeface="Arial" pitchFamily="34" charset="0"/>
                <a:cs typeface="Arial" pitchFamily="34" charset="0"/>
              </a:rPr>
              <a:t>vì</a:t>
            </a:r>
            <a:r>
              <a:rPr lang="en-US" b="1" smtClean="0">
                <a:latin typeface="Arial" pitchFamily="34" charset="0"/>
                <a:cs typeface="Arial" pitchFamily="34" charset="0"/>
              </a:rPr>
              <a:t> :</a:t>
            </a:r>
            <a:r>
              <a:rPr lang="vi-VN" b="1" smtClean="0">
                <a:latin typeface="Arial" pitchFamily="34" charset="0"/>
                <a:cs typeface="Arial" pitchFamily="34" charset="0"/>
              </a:rPr>
              <a:t> </a:t>
            </a:r>
            <a:endParaRPr lang="vi-VN" b="1">
              <a:solidFill>
                <a:schemeClr val="accent2">
                  <a:lumMod val="75000"/>
                </a:schemeClr>
              </a:solidFill>
              <a:latin typeface="Arial" pitchFamily="34" charset="0"/>
              <a:cs typeface="Arial" pitchFamily="34" charset="0"/>
            </a:endParaRPr>
          </a:p>
        </p:txBody>
      </p:sp>
      <p:sp>
        <p:nvSpPr>
          <p:cNvPr id="23" name="TextBox 22"/>
          <p:cNvSpPr txBox="1"/>
          <p:nvPr/>
        </p:nvSpPr>
        <p:spPr>
          <a:xfrm>
            <a:off x="339724" y="3733800"/>
            <a:ext cx="6805664" cy="1938992"/>
          </a:xfrm>
          <a:prstGeom prst="rect">
            <a:avLst/>
          </a:prstGeom>
          <a:noFill/>
        </p:spPr>
        <p:txBody>
          <a:bodyPr wrap="square" rtlCol="0">
            <a:spAutoFit/>
          </a:bodyPr>
          <a:lstStyle/>
          <a:p>
            <a:pPr algn="just"/>
            <a:r>
              <a:rPr lang="en-US" b="1">
                <a:latin typeface="Arial" pitchFamily="34" charset="0"/>
                <a:cs typeface="Arial" pitchFamily="34" charset="0"/>
              </a:rPr>
              <a:t>Đ</a:t>
            </a:r>
            <a:r>
              <a:rPr lang="vi-VN" b="1" smtClean="0">
                <a:latin typeface="Arial" pitchFamily="34" charset="0"/>
                <a:cs typeface="Arial" pitchFamily="34" charset="0"/>
              </a:rPr>
              <a:t>iểm </a:t>
            </a:r>
            <a:r>
              <a:rPr lang="vi-VN" b="1">
                <a:latin typeface="Arial" pitchFamily="34" charset="0"/>
                <a:cs typeface="Arial" pitchFamily="34" charset="0"/>
              </a:rPr>
              <a:t>đầu gậy chạm với sàn và 4 điểm góc của tường là các điểm không đồng phẳng nên đường thẳng tạo bởi chiếc gậy và một trong các mép tường là hai đường thẳng chéo nhau.</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00435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289088" y="761999"/>
            <a:ext cx="11558425" cy="2088171"/>
            <a:chOff x="289088" y="761999"/>
            <a:chExt cx="11558425" cy="2088171"/>
          </a:xfrm>
        </p:grpSpPr>
        <p:sp>
          <p:nvSpPr>
            <p:cNvPr id="17" name="Rounded Rectangle 16"/>
            <p:cNvSpPr/>
            <p:nvPr/>
          </p:nvSpPr>
          <p:spPr>
            <a:xfrm>
              <a:off x="289088" y="761999"/>
              <a:ext cx="11558425" cy="2088171"/>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832776"/>
              <a:ext cx="11446335" cy="1969770"/>
            </a:xfrm>
            <a:prstGeom prst="rect">
              <a:avLst/>
            </a:prstGeom>
            <a:noFill/>
          </p:spPr>
          <p:txBody>
            <a:bodyPr wrap="square" rtlCol="0">
              <a:spAutoFit/>
            </a:bodyPr>
            <a:lstStyle/>
            <a:p>
              <a:r>
                <a:rPr lang="en-US" sz="2600" b="1" smtClean="0">
                  <a:latin typeface="Arial" pitchFamily="34" charset="0"/>
                  <a:cs typeface="Arial" pitchFamily="34" charset="0"/>
                </a:rPr>
                <a:t>                  </a:t>
              </a:r>
              <a:r>
                <a:rPr lang="en-US" b="1" smtClean="0">
                  <a:latin typeface="Arial" pitchFamily="34" charset="0"/>
                  <a:cs typeface="Arial" pitchFamily="34" charset="0"/>
                </a:rPr>
                <a:t>Trong không gian, cho một </a:t>
              </a:r>
              <a:r>
                <a:rPr lang="vi-VN" b="1" smtClean="0">
                  <a:latin typeface="Arial" pitchFamily="34" charset="0"/>
                  <a:cs typeface="Arial" pitchFamily="34" charset="0"/>
                </a:rPr>
                <a:t>đường thẳng</a:t>
              </a:r>
              <a:r>
                <a:rPr lang="en-US" b="1" smtClean="0">
                  <a:latin typeface="Arial" pitchFamily="34" charset="0"/>
                  <a:cs typeface="Arial" pitchFamily="34" charset="0"/>
                </a:rPr>
                <a:t> d và một điểm M không nằm trên d (H 4.21) . Gọi (P) là mặt phẳng chứa M và d</a:t>
              </a:r>
              <a:br>
                <a:rPr lang="en-US" b="1" smtClean="0">
                  <a:latin typeface="Arial" pitchFamily="34" charset="0"/>
                  <a:cs typeface="Arial" pitchFamily="34" charset="0"/>
                </a:rPr>
              </a:br>
              <a:r>
                <a:rPr lang="en-US" b="1" smtClean="0">
                  <a:latin typeface="Arial" pitchFamily="34" charset="0"/>
                  <a:cs typeface="Arial" pitchFamily="34" charset="0"/>
                </a:rPr>
                <a:t>a. Trên mp(P) có bao nhiêu </a:t>
              </a:r>
              <a:r>
                <a:rPr lang="vi-VN" b="1" smtClean="0">
                  <a:latin typeface="Arial" pitchFamily="34" charset="0"/>
                  <a:cs typeface="Arial" pitchFamily="34" charset="0"/>
                </a:rPr>
                <a:t>đường thẳng</a:t>
              </a:r>
              <a:r>
                <a:rPr lang="en-US" b="1" smtClean="0">
                  <a:latin typeface="Arial" pitchFamily="34" charset="0"/>
                  <a:cs typeface="Arial" pitchFamily="34" charset="0"/>
                </a:rPr>
                <a:t> đi qua M và song song với d?</a:t>
              </a:r>
              <a:br>
                <a:rPr lang="en-US" b="1" smtClean="0">
                  <a:latin typeface="Arial" pitchFamily="34" charset="0"/>
                  <a:cs typeface="Arial" pitchFamily="34" charset="0"/>
                </a:rPr>
              </a:br>
              <a:r>
                <a:rPr lang="en-US" b="1" smtClean="0">
                  <a:latin typeface="Arial" pitchFamily="34" charset="0"/>
                  <a:cs typeface="Arial" pitchFamily="34" charset="0"/>
                </a:rPr>
                <a:t>b. Nếu </a:t>
              </a:r>
              <a:r>
                <a:rPr lang="vi-VN" b="1" smtClean="0">
                  <a:latin typeface="Arial" pitchFamily="34" charset="0"/>
                  <a:cs typeface="Arial" pitchFamily="34" charset="0"/>
                </a:rPr>
                <a:t>đường thẳng</a:t>
              </a:r>
              <a:r>
                <a:rPr lang="en-US" b="1" smtClean="0">
                  <a:latin typeface="Arial" pitchFamily="34" charset="0"/>
                  <a:cs typeface="Arial" pitchFamily="34" charset="0"/>
                </a:rPr>
                <a:t> đi qua M và song song với d thì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có thuộc mp(P) hay không?</a:t>
              </a:r>
              <a:endParaRPr lang="vi-VN" b="1">
                <a:latin typeface="Arial" pitchFamily="34" charset="0"/>
                <a:cs typeface="Arial" pitchFamily="34" charset="0"/>
              </a:endParaRP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758" b="30807"/>
            <a:stretch/>
          </p:blipFill>
          <p:spPr bwMode="auto">
            <a:xfrm>
              <a:off x="310140" y="793016"/>
              <a:ext cx="1662545" cy="551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8303137" y="3020822"/>
            <a:ext cx="3734875" cy="1661132"/>
            <a:chOff x="8139625" y="3020822"/>
            <a:chExt cx="3734875" cy="1661132"/>
          </a:xfrm>
        </p:grpSpPr>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9625" y="3020822"/>
              <a:ext cx="37348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294812" y="43434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4.21</a:t>
              </a:r>
              <a:endParaRPr lang="en-US" sz="1600" b="1">
                <a:solidFill>
                  <a:srgbClr val="C00000"/>
                </a:solidFill>
                <a:latin typeface="Arial" pitchFamily="34" charset="0"/>
                <a:cs typeface="Arial" pitchFamily="34" charset="0"/>
              </a:endParaRPr>
            </a:p>
          </p:txBody>
        </p:sp>
      </p:grpSp>
      <p:pic>
        <p:nvPicPr>
          <p:cNvPr id="112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454600" y="5673534"/>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9563" y="2990227"/>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89088" y="3429000"/>
            <a:ext cx="7634124" cy="1200329"/>
          </a:xfrm>
          <a:prstGeom prst="rect">
            <a:avLst/>
          </a:prstGeom>
          <a:noFill/>
        </p:spPr>
        <p:txBody>
          <a:bodyPr wrap="square" rtlCol="0">
            <a:spAutoFit/>
          </a:bodyPr>
          <a:lstStyle/>
          <a:p>
            <a:pPr algn="just"/>
            <a:r>
              <a:rPr lang="vi-VN" b="1">
                <a:latin typeface="Arial" pitchFamily="34" charset="0"/>
                <a:cs typeface="Arial" pitchFamily="34" charset="0"/>
              </a:rPr>
              <a:t>a) Trên mặt phẳng (P) có một và chỉ một đường thẳng đi qua M và song song với d (theo tiên đề Euclid).</a:t>
            </a:r>
            <a:endParaRPr lang="vi-VN" b="1">
              <a:solidFill>
                <a:schemeClr val="accent2">
                  <a:lumMod val="75000"/>
                </a:schemeClr>
              </a:solidFill>
              <a:latin typeface="Arial" pitchFamily="34" charset="0"/>
              <a:cs typeface="Arial" pitchFamily="34" charset="0"/>
            </a:endParaRPr>
          </a:p>
        </p:txBody>
      </p:sp>
      <p:sp>
        <p:nvSpPr>
          <p:cNvPr id="22" name="TextBox 21"/>
          <p:cNvSpPr txBox="1"/>
          <p:nvPr/>
        </p:nvSpPr>
        <p:spPr>
          <a:xfrm>
            <a:off x="289088" y="4663083"/>
            <a:ext cx="9386724" cy="461665"/>
          </a:xfrm>
          <a:prstGeom prst="rect">
            <a:avLst/>
          </a:prstGeom>
          <a:noFill/>
        </p:spPr>
        <p:txBody>
          <a:bodyPr wrap="square" rtlCol="0">
            <a:spAutoFit/>
          </a:bodyPr>
          <a:lstStyle/>
          <a:p>
            <a:pPr algn="just"/>
            <a:r>
              <a:rPr lang="vi-VN" b="1">
                <a:latin typeface="Arial" pitchFamily="34" charset="0"/>
                <a:cs typeface="Arial" pitchFamily="34" charset="0"/>
              </a:rPr>
              <a:t>b) Giả sử x là đường thẳng đi qua M và song song với d. </a:t>
            </a:r>
            <a:endParaRPr lang="vi-VN" b="1">
              <a:solidFill>
                <a:schemeClr val="accent2">
                  <a:lumMod val="75000"/>
                </a:schemeClr>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276984" y="5124748"/>
                <a:ext cx="9730078" cy="1200329"/>
              </a:xfrm>
              <a:prstGeom prst="rect">
                <a:avLst/>
              </a:prstGeom>
              <a:noFill/>
            </p:spPr>
            <p:txBody>
              <a:bodyPr wrap="square" rtlCol="0">
                <a:spAutoFit/>
              </a:bodyPr>
              <a:lstStyle/>
              <a:p>
                <a:pPr algn="just"/>
                <a:r>
                  <a:rPr lang="vi-VN" b="1" smtClean="0">
                    <a:latin typeface="Arial" pitchFamily="34" charset="0"/>
                    <a:cs typeface="Arial" pitchFamily="34" charset="0"/>
                  </a:rPr>
                  <a:t>Khi </a:t>
                </a:r>
                <a:r>
                  <a:rPr lang="vi-VN" b="1">
                    <a:latin typeface="Arial" pitchFamily="34" charset="0"/>
                    <a:cs typeface="Arial" pitchFamily="34" charset="0"/>
                  </a:rPr>
                  <a:t>đó hai đường thẳng </a:t>
                </a:r>
                <a14:m>
                  <m:oMath xmlns:m="http://schemas.openxmlformats.org/officeDocument/2006/math">
                    <m:r>
                      <a:rPr lang="vi-VN" b="1" i="1" smtClean="0">
                        <a:latin typeface="Cambria Math"/>
                        <a:cs typeface="Arial" pitchFamily="34" charset="0"/>
                      </a:rPr>
                      <m:t>𝒙</m:t>
                    </m:r>
                  </m:oMath>
                </a14:m>
                <a:r>
                  <a:rPr lang="vi-VN" b="1">
                    <a:latin typeface="Arial" pitchFamily="34" charset="0"/>
                    <a:cs typeface="Arial" pitchFamily="34" charset="0"/>
                  </a:rPr>
                  <a:t> và d đồng phẳng. Mà điểm M và đường thẳng d đều cùng nằm trong mặt phẳng (P) nên </a:t>
                </a:r>
                <a14:m>
                  <m:oMath xmlns:m="http://schemas.openxmlformats.org/officeDocument/2006/math">
                    <m:r>
                      <a:rPr lang="vi-VN" b="1" i="1" smtClean="0">
                        <a:latin typeface="Cambria Math"/>
                        <a:cs typeface="Arial" pitchFamily="34" charset="0"/>
                      </a:rPr>
                      <m:t>𝒙</m:t>
                    </m:r>
                  </m:oMath>
                </a14:m>
                <a:r>
                  <a:rPr lang="vi-VN" b="1">
                    <a:latin typeface="Arial" pitchFamily="34" charset="0"/>
                    <a:cs typeface="Arial" pitchFamily="34" charset="0"/>
                  </a:rPr>
                  <a:t> và d cùng nằm trong mặt phẳng (P).</a:t>
                </a:r>
                <a:endParaRPr lang="vi-VN" b="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276984" y="5124748"/>
                <a:ext cx="9730078" cy="1200329"/>
              </a:xfrm>
              <a:prstGeom prst="rect">
                <a:avLst/>
              </a:prstGeom>
              <a:blipFill rotWithShape="1">
                <a:blip r:embed="rId7"/>
                <a:stretch>
                  <a:fillRect l="-939" t="-3553" r="-939" b="-11168"/>
                </a:stretch>
              </a:blipFill>
            </p:spPr>
            <p:txBody>
              <a:bodyPr/>
              <a:lstStyle/>
              <a:p>
                <a:r>
                  <a:rPr lang="en-US">
                    <a:noFill/>
                  </a:rPr>
                  <a:t> </a:t>
                </a:r>
              </a:p>
            </p:txBody>
          </p:sp>
        </mc:Fallback>
      </mc:AlternateContent>
    </p:spTree>
    <p:extLst>
      <p:ext uri="{BB962C8B-B14F-4D97-AF65-F5344CB8AC3E}">
        <p14:creationId xmlns:p14="http://schemas.microsoft.com/office/powerpoint/2010/main" val="19559570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lef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8228012" y="1005868"/>
            <a:ext cx="3734875" cy="1661132"/>
            <a:chOff x="8139625" y="3020822"/>
            <a:chExt cx="3734875" cy="1661132"/>
          </a:xfrm>
        </p:grpSpPr>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9625" y="3020822"/>
              <a:ext cx="3734875"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9294812" y="4343400"/>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4.21</a:t>
              </a:r>
              <a:endParaRPr lang="en-US" sz="1600" b="1">
                <a:solidFill>
                  <a:srgbClr val="C00000"/>
                </a:solidFill>
                <a:latin typeface="Arial" pitchFamily="34" charset="0"/>
                <a:cs typeface="Arial" pitchFamily="34" charset="0"/>
              </a:endParaRPr>
            </a:p>
          </p:txBody>
        </p:sp>
      </p:gr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454600" y="5673534"/>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247374" y="914400"/>
            <a:ext cx="7828238" cy="1981343"/>
            <a:chOff x="33612" y="3768534"/>
            <a:chExt cx="7828238" cy="1981343"/>
          </a:xfrm>
        </p:grpSpPr>
        <p:grpSp>
          <p:nvGrpSpPr>
            <p:cNvPr id="3" name="Group 2"/>
            <p:cNvGrpSpPr/>
            <p:nvPr/>
          </p:nvGrpSpPr>
          <p:grpSpPr>
            <a:xfrm>
              <a:off x="401178" y="3768534"/>
              <a:ext cx="7460672" cy="1905000"/>
              <a:chOff x="491782" y="3253587"/>
              <a:chExt cx="7460672" cy="1905000"/>
            </a:xfrm>
          </p:grpSpPr>
          <p:sp>
            <p:nvSpPr>
              <p:cNvPr id="15" name="Rounded Rectangle 14"/>
              <p:cNvSpPr/>
              <p:nvPr/>
            </p:nvSpPr>
            <p:spPr>
              <a:xfrm>
                <a:off x="491782" y="3253587"/>
                <a:ext cx="7460672" cy="1905000"/>
              </a:xfrm>
              <a:prstGeom prst="roundRect">
                <a:avLst>
                  <a:gd name="adj" fmla="val 3662"/>
                </a:avLst>
              </a:prstGeom>
              <a:solidFill>
                <a:srgbClr val="FEEFD2"/>
              </a:solidFill>
              <a:ln w="3175">
                <a:solidFill>
                  <a:srgbClr val="0F3D1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582820" y="3362558"/>
                <a:ext cx="7369633" cy="1692771"/>
              </a:xfrm>
              <a:prstGeom prst="rect">
                <a:avLst/>
              </a:prstGeom>
              <a:noFill/>
            </p:spPr>
            <p:txBody>
              <a:bodyPr wrap="square" rtlCol="0">
                <a:spAutoFit/>
              </a:bodyPr>
              <a:lstStyle/>
              <a:p>
                <a:pPr marL="457200" indent="-457200">
                  <a:buFont typeface="Wingdings" pitchFamily="2" charset="2"/>
                  <a:buChar char="q"/>
                </a:pPr>
                <a:r>
                  <a:rPr lang="en-US" sz="2600" b="1" smtClean="0">
                    <a:latin typeface="Arial" pitchFamily="34" charset="0"/>
                    <a:cs typeface="Arial" pitchFamily="34" charset="0"/>
                  </a:rPr>
                  <a:t>Trong không gian, qua một điểm không nằm trên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cho trước, có đúng một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với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cho trước</a:t>
                </a:r>
                <a:endParaRPr lang="vi-VN" sz="2600" b="1" i="1">
                  <a:latin typeface="Arial" pitchFamily="34" charset="0"/>
                  <a:cs typeface="Arial" pitchFamily="34" charset="0"/>
                </a:endParaRPr>
              </a:p>
            </p:txBody>
          </p:sp>
        </p:grpSp>
        <p:pic>
          <p:nvPicPr>
            <p:cNvPr id="1127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44" b="39131"/>
            <a:stretch/>
          </p:blipFill>
          <p:spPr bwMode="auto">
            <a:xfrm flipH="1">
              <a:off x="33612" y="4595104"/>
              <a:ext cx="1178476" cy="115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6284052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7012" y="762001"/>
            <a:ext cx="11734800" cy="1447799"/>
            <a:chOff x="227012" y="762001"/>
            <a:chExt cx="11734800" cy="1447799"/>
          </a:xfrm>
        </p:grpSpPr>
        <p:sp>
          <p:nvSpPr>
            <p:cNvPr id="17" name="Rounded Rectangle 16"/>
            <p:cNvSpPr/>
            <p:nvPr/>
          </p:nvSpPr>
          <p:spPr>
            <a:xfrm>
              <a:off x="289088" y="762001"/>
              <a:ext cx="11672724" cy="1447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832776"/>
              <a:ext cx="11255835" cy="1292662"/>
            </a:xfrm>
            <a:prstGeom prst="rect">
              <a:avLst/>
            </a:prstGeom>
            <a:noFill/>
          </p:spPr>
          <p:txBody>
            <a:bodyPr wrap="square" rtlCol="0">
              <a:spAutoFit/>
            </a:bodyPr>
            <a:lstStyle/>
            <a:p>
              <a:r>
                <a:rPr lang="en-US" sz="2600" b="1" smtClean="0">
                  <a:latin typeface="Arial" pitchFamily="34" charset="0"/>
                  <a:cs typeface="Arial" pitchFamily="34" charset="0"/>
                </a:rPr>
                <a:t>                   Quan sát lớp học và tìm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với </a:t>
              </a:r>
              <a:br>
                <a:rPr lang="en-US" sz="2600" b="1" smtClean="0">
                  <a:latin typeface="Arial" pitchFamily="34" charset="0"/>
                  <a:cs typeface="Arial" pitchFamily="34" charset="0"/>
                </a:rPr>
              </a:br>
              <a:r>
                <a:rPr lang="en-US" sz="2600" b="1" smtClean="0">
                  <a:latin typeface="Arial" pitchFamily="34" charset="0"/>
                  <a:cs typeface="Arial" pitchFamily="34" charset="0"/>
                </a:rPr>
                <a:t>                   mép trên của bảng.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đó có song song với </a:t>
              </a:r>
              <a:br>
                <a:rPr lang="en-US" sz="2600" b="1" smtClean="0">
                  <a:latin typeface="Arial" pitchFamily="34" charset="0"/>
                  <a:cs typeface="Arial" pitchFamily="34" charset="0"/>
                </a:rPr>
              </a:br>
              <a:r>
                <a:rPr lang="en-US" sz="2600" b="1" smtClean="0">
                  <a:latin typeface="Arial" pitchFamily="34" charset="0"/>
                  <a:cs typeface="Arial" pitchFamily="34" charset="0"/>
                </a:rPr>
                <a:t>                   nhau hay không?</a:t>
              </a:r>
              <a:endParaRPr lang="vi-VN" sz="2600" b="1">
                <a:latin typeface="Arial" pitchFamily="34" charset="0"/>
                <a:cs typeface="Arial" pitchFamily="34" charset="0"/>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888" b="30130"/>
            <a:stretch/>
          </p:blipFill>
          <p:spPr bwMode="auto">
            <a:xfrm>
              <a:off x="227012" y="775972"/>
              <a:ext cx="1655344" cy="495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1260475" y="4129088"/>
            <a:ext cx="9939337" cy="1662112"/>
            <a:chOff x="912812" y="2514600"/>
            <a:chExt cx="9939337" cy="1662112"/>
          </a:xfrm>
        </p:grpSpPr>
        <p:grpSp>
          <p:nvGrpSpPr>
            <p:cNvPr id="3" name="Group 2"/>
            <p:cNvGrpSpPr/>
            <p:nvPr/>
          </p:nvGrpSpPr>
          <p:grpSpPr>
            <a:xfrm>
              <a:off x="912812" y="2514600"/>
              <a:ext cx="9448800" cy="1600200"/>
              <a:chOff x="878302" y="3253587"/>
              <a:chExt cx="9448800" cy="1600200"/>
            </a:xfrm>
          </p:grpSpPr>
          <p:sp>
            <p:nvSpPr>
              <p:cNvPr id="15" name="Rounded Rectangle 14"/>
              <p:cNvSpPr/>
              <p:nvPr/>
            </p:nvSpPr>
            <p:spPr>
              <a:xfrm>
                <a:off x="878302" y="3253587"/>
                <a:ext cx="9448800" cy="1600200"/>
              </a:xfrm>
              <a:prstGeom prst="roundRect">
                <a:avLst>
                  <a:gd name="adj" fmla="val 3662"/>
                </a:avLst>
              </a:prstGeom>
              <a:solidFill>
                <a:srgbClr val="FEEDCA"/>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075865" y="3362558"/>
                <a:ext cx="8565437" cy="1292662"/>
              </a:xfrm>
              <a:prstGeom prst="rect">
                <a:avLst/>
              </a:prstGeom>
              <a:noFill/>
            </p:spPr>
            <p:txBody>
              <a:bodyPr wrap="square" rtlCol="0">
                <a:spAutoFit/>
              </a:bodyPr>
              <a:lstStyle/>
              <a:p>
                <a:pPr marL="457200" indent="-457200" algn="just">
                  <a:buFont typeface="Wingdings" pitchFamily="2" charset="2"/>
                  <a:buChar char="q"/>
                </a:pPr>
                <a:r>
                  <a:rPr lang="en-US" sz="2600" b="1" smtClean="0">
                    <a:latin typeface="Arial" pitchFamily="34" charset="0"/>
                    <a:cs typeface="Arial" pitchFamily="34" charset="0"/>
                  </a:rPr>
                  <a:t>Trong không gian,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phân biệt cùng song song với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thứ ba thì song song với nhau.</a:t>
                </a:r>
                <a:endParaRPr lang="vi-VN" sz="2600" b="1" i="1">
                  <a:latin typeface="Arial" pitchFamily="34" charset="0"/>
                  <a:cs typeface="Arial" pitchFamily="34" charset="0"/>
                </a:endParaRPr>
              </a:p>
            </p:txBody>
          </p:sp>
        </p:grpSp>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812" y="3024187"/>
              <a:ext cx="1176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4" name="TextBox 23"/>
          <p:cNvSpPr txBox="1"/>
          <p:nvPr/>
        </p:nvSpPr>
        <p:spPr>
          <a:xfrm>
            <a:off x="289088" y="5853112"/>
            <a:ext cx="11200273" cy="892552"/>
          </a:xfrm>
          <a:prstGeom prst="rect">
            <a:avLst/>
          </a:prstGeom>
          <a:noFill/>
        </p:spPr>
        <p:txBody>
          <a:bodyPr wrap="square" rtlCol="0">
            <a:spAutoFit/>
          </a:bodyPr>
          <a:lstStyle/>
          <a:p>
            <a:pPr marL="457200" indent="-457200" algn="just">
              <a:buFont typeface="Wingdings" pitchFamily="2" charset="2"/>
              <a:buChar char="Ø"/>
            </a:pPr>
            <a:r>
              <a:rPr lang="en-US" sz="2600" b="1" smtClean="0">
                <a:solidFill>
                  <a:srgbClr val="C00000"/>
                </a:solidFill>
                <a:latin typeface="Arial" pitchFamily="34" charset="0"/>
                <a:cs typeface="Arial" pitchFamily="34" charset="0"/>
              </a:rPr>
              <a:t>Nhận xét </a:t>
            </a:r>
            <a:r>
              <a:rPr lang="en-US" sz="2600" b="1" smtClean="0">
                <a:latin typeface="Arial" pitchFamily="34" charset="0"/>
                <a:cs typeface="Arial" pitchFamily="34" charset="0"/>
              </a:rPr>
              <a:t>: Các tia sáng mặt trời ở gần Trái đất được coi như các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đôi một song song với nhau.</a:t>
            </a:r>
            <a:endParaRPr lang="vi-VN" sz="2600" b="1" i="1">
              <a:latin typeface="Arial" pitchFamily="34" charset="0"/>
              <a:cs typeface="Arial" pitchFamily="34" charset="0"/>
            </a:endParaRPr>
          </a:p>
        </p:txBody>
      </p:sp>
      <p:pic>
        <p:nvPicPr>
          <p:cNvPr id="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562430" y="5826502"/>
            <a:ext cx="173422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1583" y="2286000"/>
            <a:ext cx="1535021" cy="36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01178" y="2743200"/>
            <a:ext cx="11332033" cy="1200329"/>
          </a:xfrm>
          <a:prstGeom prst="rect">
            <a:avLst/>
          </a:prstGeom>
          <a:noFill/>
        </p:spPr>
        <p:txBody>
          <a:bodyPr wrap="square" rtlCol="0">
            <a:spAutoFit/>
          </a:bodyPr>
          <a:lstStyle/>
          <a:p>
            <a:pPr algn="just"/>
            <a:r>
              <a:rPr lang="vi-VN" b="1">
                <a:latin typeface="Arial" pitchFamily="34" charset="0"/>
                <a:cs typeface="Arial" pitchFamily="34" charset="0"/>
              </a:rPr>
              <a:t>Hai đường thẳng song song với mép trên của bảng, ta có thể chọn là mép trên của tường có gắn bảng và mép dưới của bảng liền với tường, hai đường thẳng này có song song với nhau</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6890899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136" y="283486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4" name="TextBox 13"/>
              <p:cNvSpPr txBox="1"/>
              <p:nvPr/>
            </p:nvSpPr>
            <p:spPr>
              <a:xfrm>
                <a:off x="990600" y="3276600"/>
                <a:ext cx="7466012" cy="1016689"/>
              </a:xfrm>
              <a:prstGeom prst="rect">
                <a:avLst/>
              </a:prstGeom>
              <a:noFill/>
            </p:spPr>
            <p:txBody>
              <a:bodyPr wrap="square" rtlCol="0">
                <a:spAutoFit/>
              </a:bodyPr>
              <a:lstStyle/>
              <a:p>
                <a:pPr marL="514350" indent="-514350">
                  <a:buFont typeface="+mj-lt"/>
                  <a:buAutoNum type="alphaLcPeriod"/>
                </a:pPr>
                <a:r>
                  <a:rPr lang="en-US" b="1" smtClean="0">
                    <a:latin typeface="Arial" pitchFamily="34" charset="0"/>
                    <a:cs typeface="Arial" pitchFamily="34" charset="0"/>
                  </a:rPr>
                  <a:t>Trong tam giác ABC, ta có MQ là đường trung bình nên MQ//AC và </a:t>
                </a:r>
                <a14:m>
                  <m:oMath xmlns:m="http://schemas.openxmlformats.org/officeDocument/2006/math">
                    <m:r>
                      <a:rPr lang="en-US" b="1" i="1" smtClean="0">
                        <a:latin typeface="Cambria Math"/>
                        <a:cs typeface="Arial" pitchFamily="34" charset="0"/>
                      </a:rPr>
                      <m:t>𝑴𝑸</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𝑨𝑪</m:t>
                    </m:r>
                  </m:oMath>
                </a14:m>
                <a:endParaRPr lang="vi-VN" b="1" i="1">
                  <a:solidFill>
                    <a:schemeClr val="accent2">
                      <a:lumMod val="75000"/>
                    </a:schemeClr>
                  </a:solidFill>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990600" y="3276600"/>
                <a:ext cx="7466012" cy="1016689"/>
              </a:xfrm>
              <a:prstGeom prst="rect">
                <a:avLst/>
              </a:prstGeom>
              <a:blipFill rotWithShape="1">
                <a:blip r:embed="rId4"/>
                <a:stretch>
                  <a:fillRect l="-1144" t="-4217" r="-572" b="-2410"/>
                </a:stretch>
              </a:blipFill>
            </p:spPr>
            <p:txBody>
              <a:bodyPr/>
              <a:lstStyle/>
              <a:p>
                <a:r>
                  <a:rPr lang="en-US">
                    <a:noFill/>
                  </a:rPr>
                  <a:t> </a:t>
                </a:r>
              </a:p>
            </p:txBody>
          </p:sp>
        </mc:Fallback>
      </mc:AlternateContent>
      <p:grpSp>
        <p:nvGrpSpPr>
          <p:cNvPr id="5" name="Group 4"/>
          <p:cNvGrpSpPr/>
          <p:nvPr/>
        </p:nvGrpSpPr>
        <p:grpSpPr>
          <a:xfrm>
            <a:off x="74612" y="695325"/>
            <a:ext cx="12114213" cy="2064998"/>
            <a:chOff x="74612" y="742950"/>
            <a:chExt cx="12114213" cy="2064998"/>
          </a:xfrm>
        </p:grpSpPr>
        <p:sp>
          <p:nvSpPr>
            <p:cNvPr id="8" name="Rounded Rectangle 7"/>
            <p:cNvSpPr/>
            <p:nvPr/>
          </p:nvSpPr>
          <p:spPr>
            <a:xfrm>
              <a:off x="1903412" y="812607"/>
              <a:ext cx="10134600" cy="1975489"/>
            </a:xfrm>
            <a:prstGeom prst="roundRect">
              <a:avLst>
                <a:gd name="adj" fmla="val 5673"/>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1" y="838200"/>
              <a:ext cx="10209214" cy="196974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tứ diện ABCD. Gọi M, N, P, Q, R, S lần lượt là trung điểm của các đoạn thẳng AB, CD, AD, BIẾN CỐ, AC, BD (H 4.22)</a:t>
              </a:r>
            </a:p>
            <a:p>
              <a:r>
                <a:rPr lang="en-US" b="1" smtClean="0">
                  <a:latin typeface="Arial" pitchFamily="34" charset="0"/>
                  <a:cs typeface="Arial" pitchFamily="34" charset="0"/>
                </a:rPr>
                <a:t>a. Chứng minh tứ giác MPNQ là hình bình hành </a:t>
              </a:r>
              <a:br>
                <a:rPr lang="en-US" b="1" smtClean="0">
                  <a:latin typeface="Arial" pitchFamily="34" charset="0"/>
                  <a:cs typeface="Arial" pitchFamily="34" charset="0"/>
                </a:rPr>
              </a:br>
              <a:r>
                <a:rPr lang="en-US" b="1" smtClean="0">
                  <a:latin typeface="Arial" pitchFamily="34" charset="0"/>
                  <a:cs typeface="Arial" pitchFamily="34" charset="0"/>
                </a:rPr>
                <a:t>b. Chứng minh rằng các đoạn thẳng MN, PQ, RS cùng đi qua trung điểm của mỗi đoạn.</a:t>
              </a:r>
              <a:endParaRPr lang="vi-VN" b="1">
                <a:latin typeface="Arial" pitchFamily="34" charset="0"/>
                <a:cs typeface="Arial"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74612" y="742950"/>
              <a:ext cx="1666808" cy="1675966"/>
            </a:xfrm>
            <a:prstGeom prst="rect">
              <a:avLst/>
            </a:prstGeom>
          </p:spPr>
        </p:pic>
        <p:sp>
          <p:nvSpPr>
            <p:cNvPr id="18" name="Rectangle 17"/>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74612" y="1093284"/>
              <a:ext cx="1589022" cy="42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4" name="Group 3"/>
          <p:cNvGrpSpPr/>
          <p:nvPr/>
        </p:nvGrpSpPr>
        <p:grpSpPr>
          <a:xfrm>
            <a:off x="8837612" y="2829877"/>
            <a:ext cx="3164205" cy="3342323"/>
            <a:chOff x="8969019" y="2829877"/>
            <a:chExt cx="3164205" cy="3342323"/>
          </a:xfrm>
        </p:grpSpPr>
        <p:pic>
          <p:nvPicPr>
            <p:cNvPr id="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69019" y="2829877"/>
              <a:ext cx="3164205" cy="334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133012" y="560504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4.22</a:t>
              </a:r>
              <a:endParaRPr lang="en-US" sz="1600" b="1">
                <a:solidFill>
                  <a:srgbClr val="C00000"/>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2" name="TextBox 21"/>
              <p:cNvSpPr txBox="1"/>
              <p:nvPr/>
            </p:nvSpPr>
            <p:spPr>
              <a:xfrm>
                <a:off x="1438275" y="4267200"/>
                <a:ext cx="7094537" cy="993413"/>
              </a:xfrm>
              <a:prstGeom prst="rect">
                <a:avLst/>
              </a:prstGeom>
              <a:noFill/>
            </p:spPr>
            <p:txBody>
              <a:bodyPr wrap="square" rtlCol="0">
                <a:spAutoFit/>
              </a:bodyPr>
              <a:lstStyle/>
              <a:p>
                <a:r>
                  <a:rPr lang="en-US" b="1" smtClean="0">
                    <a:latin typeface="Arial" pitchFamily="34" charset="0"/>
                    <a:cs typeface="Arial" pitchFamily="34" charset="0"/>
                  </a:rPr>
                  <a:t>Tương tự, trong tam giác ACD ta có  PN//AC và </a:t>
                </a:r>
                <a14:m>
                  <m:oMath xmlns:m="http://schemas.openxmlformats.org/officeDocument/2006/math">
                    <m:r>
                      <a:rPr lang="en-US" b="1" i="1" smtClean="0">
                        <a:latin typeface="Cambria Math"/>
                        <a:cs typeface="Arial" pitchFamily="34" charset="0"/>
                      </a:rPr>
                      <m:t>𝑷𝑵</m:t>
                    </m:r>
                    <m:r>
                      <a:rPr lang="en-US" b="1" i="1" smtClean="0">
                        <a:latin typeface="Cambria Math"/>
                        <a:cs typeface="Arial" pitchFamily="34" charset="0"/>
                      </a:rPr>
                      <m:t>=</m:t>
                    </m:r>
                    <m:f>
                      <m:fPr>
                        <m:ctrlPr>
                          <a:rPr lang="en-US" b="1" i="1" smtClean="0">
                            <a:latin typeface="Cambria Math"/>
                            <a:cs typeface="Arial" pitchFamily="34" charset="0"/>
                          </a:rPr>
                        </m:ctrlPr>
                      </m:fPr>
                      <m:num>
                        <m:r>
                          <a:rPr lang="en-US" b="1" i="1" smtClean="0">
                            <a:latin typeface="Cambria Math"/>
                            <a:cs typeface="Arial" pitchFamily="34" charset="0"/>
                          </a:rPr>
                          <m:t>𝟏</m:t>
                        </m:r>
                      </m:num>
                      <m:den>
                        <m:r>
                          <a:rPr lang="en-US" b="1" i="1" smtClean="0">
                            <a:latin typeface="Cambria Math"/>
                            <a:cs typeface="Arial" pitchFamily="34" charset="0"/>
                          </a:rPr>
                          <m:t>𝟐</m:t>
                        </m:r>
                      </m:den>
                    </m:f>
                    <m:r>
                      <a:rPr lang="en-US" b="1" i="1" smtClean="0">
                        <a:latin typeface="Cambria Math"/>
                        <a:cs typeface="Arial" pitchFamily="34" charset="0"/>
                      </a:rPr>
                      <m:t>𝑨𝑪</m:t>
                    </m:r>
                  </m:oMath>
                </a14:m>
                <a:endParaRPr lang="vi-VN" b="1" i="1">
                  <a:solidFill>
                    <a:schemeClr val="accent2">
                      <a:lumMod val="75000"/>
                    </a:schemeClr>
                  </a:solidFill>
                  <a:latin typeface="Arial" pitchFamily="34" charset="0"/>
                  <a:cs typeface="Arial"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438275" y="4267200"/>
                <a:ext cx="7094537" cy="993413"/>
              </a:xfrm>
              <a:prstGeom prst="rect">
                <a:avLst/>
              </a:prstGeom>
              <a:blipFill rotWithShape="1">
                <a:blip r:embed="rId8"/>
                <a:stretch>
                  <a:fillRect l="-1375" t="-4294" r="-12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438275" y="5277616"/>
                <a:ext cx="7094537" cy="461665"/>
              </a:xfrm>
              <a:prstGeom prst="rect">
                <a:avLst/>
              </a:prstGeom>
              <a:noFill/>
            </p:spPr>
            <p:txBody>
              <a:bodyPr wrap="square" rtlCol="0">
                <a:spAutoFit/>
              </a:bodyPr>
              <a:lstStyle/>
              <a:p>
                <a:r>
                  <a:rPr lang="en-US" b="1" smtClean="0">
                    <a:latin typeface="Arial" pitchFamily="34" charset="0"/>
                    <a:cs typeface="Arial" pitchFamily="34" charset="0"/>
                  </a:rPr>
                  <a:t>Do đó </a:t>
                </a:r>
                <a:r>
                  <a:rPr lang="en-US" b="1" i="1" smtClean="0">
                    <a:latin typeface="Arial" pitchFamily="34" charset="0"/>
                    <a:cs typeface="Arial" pitchFamily="34" charset="0"/>
                  </a:rPr>
                  <a:t>MQ//PN </a:t>
                </a:r>
                <a:r>
                  <a:rPr lang="en-US" b="1" smtClean="0">
                    <a:latin typeface="Arial" pitchFamily="34" charset="0"/>
                    <a:cs typeface="Arial" pitchFamily="34" charset="0"/>
                  </a:rPr>
                  <a:t>và </a:t>
                </a:r>
                <a14:m>
                  <m:oMath xmlns:m="http://schemas.openxmlformats.org/officeDocument/2006/math">
                    <m:r>
                      <a:rPr lang="en-US" b="1" i="1" smtClean="0">
                        <a:latin typeface="Cambria Math"/>
                        <a:cs typeface="Arial" pitchFamily="34" charset="0"/>
                      </a:rPr>
                      <m:t>𝑴𝑸</m:t>
                    </m:r>
                    <m:r>
                      <a:rPr lang="en-US" b="1" i="1" smtClean="0">
                        <a:latin typeface="Cambria Math"/>
                        <a:cs typeface="Arial" pitchFamily="34" charset="0"/>
                      </a:rPr>
                      <m:t>=</m:t>
                    </m:r>
                    <m:r>
                      <a:rPr lang="en-US" b="1" i="1" smtClean="0">
                        <a:latin typeface="Cambria Math"/>
                        <a:cs typeface="Arial" pitchFamily="34" charset="0"/>
                      </a:rPr>
                      <m:t>𝑷𝑵</m:t>
                    </m:r>
                  </m:oMath>
                </a14:m>
                <a:endParaRPr lang="vi-VN" b="1" i="1">
                  <a:solidFill>
                    <a:schemeClr val="accent2">
                      <a:lumMod val="75000"/>
                    </a:schemeClr>
                  </a:solidFill>
                  <a:latin typeface="Arial" pitchFamily="34" charset="0"/>
                  <a:cs typeface="Arial"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438275" y="5277616"/>
                <a:ext cx="7094537" cy="461665"/>
              </a:xfrm>
              <a:prstGeom prst="rect">
                <a:avLst/>
              </a:prstGeom>
              <a:blipFill rotWithShape="1">
                <a:blip r:embed="rId9"/>
                <a:stretch>
                  <a:fillRect l="-1375" t="-9333" b="-32000"/>
                </a:stretch>
              </a:blipFill>
            </p:spPr>
            <p:txBody>
              <a:bodyPr/>
              <a:lstStyle/>
              <a:p>
                <a:r>
                  <a:rPr lang="en-US">
                    <a:noFill/>
                  </a:rPr>
                  <a:t> </a:t>
                </a:r>
              </a:p>
            </p:txBody>
          </p:sp>
        </mc:Fallback>
      </mc:AlternateContent>
      <p:sp>
        <p:nvSpPr>
          <p:cNvPr id="24" name="TextBox 23"/>
          <p:cNvSpPr txBox="1"/>
          <p:nvPr/>
        </p:nvSpPr>
        <p:spPr>
          <a:xfrm>
            <a:off x="1438275" y="5779554"/>
            <a:ext cx="7094537" cy="461665"/>
          </a:xfrm>
          <a:prstGeom prst="rect">
            <a:avLst/>
          </a:prstGeom>
          <a:noFill/>
        </p:spPr>
        <p:txBody>
          <a:bodyPr wrap="square" rtlCol="0">
            <a:spAutoFit/>
          </a:bodyPr>
          <a:lstStyle/>
          <a:p>
            <a:r>
              <a:rPr lang="en-US" b="1" smtClean="0">
                <a:latin typeface="Arial" pitchFamily="34" charset="0"/>
                <a:cs typeface="Arial" pitchFamily="34" charset="0"/>
              </a:rPr>
              <a:t>Suy ra tứ giác </a:t>
            </a:r>
            <a:r>
              <a:rPr lang="en-US" b="1" smtClean="0">
                <a:solidFill>
                  <a:schemeClr val="accent2">
                    <a:lumMod val="75000"/>
                  </a:schemeClr>
                </a:solidFill>
                <a:latin typeface="Arial" pitchFamily="34" charset="0"/>
                <a:cs typeface="Arial" pitchFamily="34" charset="0"/>
              </a:rPr>
              <a:t>MPNQ là hình bình hành </a:t>
            </a:r>
            <a:endParaRPr lang="vi-VN"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664756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837612" y="2829877"/>
            <a:ext cx="3164205" cy="3342323"/>
            <a:chOff x="8969019" y="2829877"/>
            <a:chExt cx="3164205" cy="3342323"/>
          </a:xfrm>
        </p:grpSpPr>
        <p:pic>
          <p:nvPicPr>
            <p:cNvPr id="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9019" y="2829877"/>
              <a:ext cx="3164205" cy="3342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10133012" y="5605046"/>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4.22</a:t>
              </a:r>
              <a:endParaRPr lang="en-US" sz="1600" b="1">
                <a:solidFill>
                  <a:srgbClr val="C00000"/>
                </a:solidFill>
                <a:latin typeface="Arial" pitchFamily="34" charset="0"/>
                <a:cs typeface="Arial" pitchFamily="34" charset="0"/>
              </a:endParaRPr>
            </a:p>
          </p:txBody>
        </p:sp>
      </p:grpSp>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4136" y="283486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0600" y="3276600"/>
            <a:ext cx="7466012" cy="830997"/>
          </a:xfrm>
          <a:prstGeom prst="rect">
            <a:avLst/>
          </a:prstGeom>
          <a:noFill/>
        </p:spPr>
        <p:txBody>
          <a:bodyPr wrap="square" rtlCol="0">
            <a:spAutoFit/>
          </a:bodyPr>
          <a:lstStyle/>
          <a:p>
            <a:pPr marL="514350" indent="-514350">
              <a:buFont typeface="+mj-lt"/>
              <a:buAutoNum type="alphaLcPeriod" startAt="2"/>
            </a:pPr>
            <a:r>
              <a:rPr lang="en-US" b="1" smtClean="0">
                <a:latin typeface="Arial" pitchFamily="34" charset="0"/>
                <a:cs typeface="Arial" pitchFamily="34" charset="0"/>
              </a:rPr>
              <a:t>Từ câu a suy ra hai đoạn thẳng MN và PQ cắt nhau tại trung điểm của mỗi đoạn.</a:t>
            </a:r>
            <a:endParaRPr lang="vi-VN" b="1" i="1">
              <a:solidFill>
                <a:schemeClr val="accent2">
                  <a:lumMod val="75000"/>
                </a:schemeClr>
              </a:solidFill>
              <a:latin typeface="Arial" pitchFamily="34" charset="0"/>
              <a:cs typeface="Arial" pitchFamily="34" charset="0"/>
            </a:endParaRPr>
          </a:p>
        </p:txBody>
      </p:sp>
      <p:grpSp>
        <p:nvGrpSpPr>
          <p:cNvPr id="5" name="Group 4"/>
          <p:cNvGrpSpPr/>
          <p:nvPr/>
        </p:nvGrpSpPr>
        <p:grpSpPr>
          <a:xfrm>
            <a:off x="74612" y="695325"/>
            <a:ext cx="12114213" cy="2064998"/>
            <a:chOff x="74612" y="742950"/>
            <a:chExt cx="12114213" cy="2064998"/>
          </a:xfrm>
        </p:grpSpPr>
        <p:sp>
          <p:nvSpPr>
            <p:cNvPr id="8" name="Rounded Rectangle 7"/>
            <p:cNvSpPr/>
            <p:nvPr/>
          </p:nvSpPr>
          <p:spPr>
            <a:xfrm>
              <a:off x="1903412" y="812607"/>
              <a:ext cx="10134600" cy="1975489"/>
            </a:xfrm>
            <a:prstGeom prst="roundRect">
              <a:avLst>
                <a:gd name="adj" fmla="val 5673"/>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1" y="838200"/>
              <a:ext cx="10209214" cy="1969748"/>
            </a:xfrm>
            <a:prstGeom prst="rect">
              <a:avLst/>
            </a:prstGeom>
            <a:noFill/>
          </p:spPr>
          <p:txBody>
            <a:bodyPr wrap="square" lIns="121899" tIns="60949" rIns="121899" bIns="60949" rtlCol="0">
              <a:spAutoFit/>
            </a:bodyPr>
            <a:lstStyle/>
            <a:p>
              <a:r>
                <a:rPr lang="en-US" b="1" smtClean="0">
                  <a:latin typeface="Arial" pitchFamily="34" charset="0"/>
                  <a:cs typeface="Arial" pitchFamily="34" charset="0"/>
                </a:rPr>
                <a:t>Cho tứ diện ABCD. Gọi M, N, P, Q, R, S lần lượt là trung điểm của các đoạn thẳng AB, CD, AD, BIẾN CỐ, AC, BD (H 4.22)</a:t>
              </a:r>
            </a:p>
            <a:p>
              <a:r>
                <a:rPr lang="en-US" b="1" smtClean="0">
                  <a:latin typeface="Arial" pitchFamily="34" charset="0"/>
                  <a:cs typeface="Arial" pitchFamily="34" charset="0"/>
                </a:rPr>
                <a:t>a. Chứng minh tứ giác MPNQ là hình bình hành </a:t>
              </a:r>
              <a:br>
                <a:rPr lang="en-US" b="1" smtClean="0">
                  <a:latin typeface="Arial" pitchFamily="34" charset="0"/>
                  <a:cs typeface="Arial" pitchFamily="34" charset="0"/>
                </a:rPr>
              </a:br>
              <a:r>
                <a:rPr lang="en-US" b="1" smtClean="0">
                  <a:latin typeface="Arial" pitchFamily="34" charset="0"/>
                  <a:cs typeface="Arial" pitchFamily="34" charset="0"/>
                </a:rPr>
                <a:t>b. Chứng minh rằng các đoạn thẳng MN, PQ, RS cùng đi qua trung điểm của mỗi đoạn.</a:t>
              </a:r>
              <a:endParaRPr lang="vi-VN" b="1">
                <a:latin typeface="Arial" pitchFamily="34" charset="0"/>
                <a:cs typeface="Arial" pitchFamily="34" charset="0"/>
              </a:endParaRPr>
            </a:p>
          </p:txBody>
        </p:sp>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74612" y="742950"/>
              <a:ext cx="1666808" cy="1675966"/>
            </a:xfrm>
            <a:prstGeom prst="rect">
              <a:avLst/>
            </a:prstGeom>
          </p:spPr>
        </p:pic>
        <p:sp>
          <p:nvSpPr>
            <p:cNvPr id="18" name="Rectangle 17"/>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 name="Picture 19"/>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74612" y="1093284"/>
              <a:ext cx="1589022" cy="42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sp>
        <p:nvSpPr>
          <p:cNvPr id="22" name="TextBox 21"/>
          <p:cNvSpPr txBox="1"/>
          <p:nvPr/>
        </p:nvSpPr>
        <p:spPr>
          <a:xfrm>
            <a:off x="1438275" y="4114800"/>
            <a:ext cx="7094537" cy="830997"/>
          </a:xfrm>
          <a:prstGeom prst="rect">
            <a:avLst/>
          </a:prstGeom>
          <a:noFill/>
        </p:spPr>
        <p:txBody>
          <a:bodyPr wrap="square" rtlCol="0">
            <a:spAutoFit/>
          </a:bodyPr>
          <a:lstStyle/>
          <a:p>
            <a:r>
              <a:rPr lang="en-US" b="1" smtClean="0">
                <a:latin typeface="Arial" pitchFamily="34" charset="0"/>
                <a:cs typeface="Arial" pitchFamily="34" charset="0"/>
              </a:rPr>
              <a:t>Tương tự, </a:t>
            </a:r>
            <a:r>
              <a:rPr lang="vi-VN" b="1">
                <a:latin typeface="Arial" pitchFamily="34" charset="0"/>
                <a:cs typeface="Arial" pitchFamily="34" charset="0"/>
              </a:rPr>
              <a:t>hai đoạn thẳng MN và </a:t>
            </a:r>
            <a:r>
              <a:rPr lang="en-US" b="1" smtClean="0">
                <a:latin typeface="Arial" pitchFamily="34" charset="0"/>
                <a:cs typeface="Arial" pitchFamily="34" charset="0"/>
              </a:rPr>
              <a:t>RS</a:t>
            </a:r>
            <a:r>
              <a:rPr lang="vi-VN" b="1" smtClean="0">
                <a:latin typeface="Arial" pitchFamily="34" charset="0"/>
                <a:cs typeface="Arial" pitchFamily="34" charset="0"/>
              </a:rPr>
              <a:t> </a:t>
            </a:r>
            <a:r>
              <a:rPr lang="vi-VN" b="1">
                <a:latin typeface="Arial" pitchFamily="34" charset="0"/>
                <a:cs typeface="Arial" pitchFamily="34" charset="0"/>
              </a:rPr>
              <a:t>cắt nhau tại trung điểm của mỗi đoạn.</a:t>
            </a:r>
          </a:p>
        </p:txBody>
      </p:sp>
      <p:sp>
        <p:nvSpPr>
          <p:cNvPr id="23" name="TextBox 22"/>
          <p:cNvSpPr txBox="1"/>
          <p:nvPr/>
        </p:nvSpPr>
        <p:spPr>
          <a:xfrm>
            <a:off x="1438275" y="5029200"/>
            <a:ext cx="7094537" cy="830997"/>
          </a:xfrm>
          <a:prstGeom prst="rect">
            <a:avLst/>
          </a:prstGeom>
          <a:noFill/>
        </p:spPr>
        <p:txBody>
          <a:bodyPr wrap="square" rtlCol="0">
            <a:spAutoFit/>
          </a:bodyPr>
          <a:lstStyle/>
          <a:p>
            <a:r>
              <a:rPr lang="en-US" b="1" smtClean="0">
                <a:latin typeface="Arial" pitchFamily="34" charset="0"/>
                <a:cs typeface="Arial" pitchFamily="34" charset="0"/>
              </a:rPr>
              <a:t>Do đó các đoạn thẳng MN, PQ, RS </a:t>
            </a:r>
            <a:r>
              <a:rPr lang="en-US" b="1" smtClean="0">
                <a:solidFill>
                  <a:schemeClr val="accent2">
                    <a:lumMod val="75000"/>
                  </a:schemeClr>
                </a:solidFill>
                <a:latin typeface="Arial" pitchFamily="34" charset="0"/>
                <a:cs typeface="Arial" pitchFamily="34" charset="0"/>
              </a:rPr>
              <a:t>cùng đi qua trung điểm </a:t>
            </a:r>
            <a:r>
              <a:rPr lang="vi-VN" b="1">
                <a:solidFill>
                  <a:schemeClr val="accent2">
                    <a:lumMod val="75000"/>
                  </a:schemeClr>
                </a:solidFill>
                <a:latin typeface="Arial" pitchFamily="34" charset="0"/>
                <a:cs typeface="Arial" pitchFamily="34" charset="0"/>
              </a:rPr>
              <a:t>của mỗi đoạn</a:t>
            </a:r>
            <a:r>
              <a:rPr lang="vi-VN" b="1" smtClean="0">
                <a:solidFill>
                  <a:schemeClr val="accent2">
                    <a:lumMod val="75000"/>
                  </a:schemeClr>
                </a:solidFill>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7929275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1338" y="2337273"/>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1600656"/>
            <a:chOff x="150812" y="1196977"/>
            <a:chExt cx="11782531" cy="1600656"/>
          </a:xfrm>
        </p:grpSpPr>
        <p:sp>
          <p:nvSpPr>
            <p:cNvPr id="8" name="Rounded Rectangle 7"/>
            <p:cNvSpPr/>
            <p:nvPr/>
          </p:nvSpPr>
          <p:spPr>
            <a:xfrm>
              <a:off x="1979612" y="1343546"/>
              <a:ext cx="9953731" cy="1454087"/>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132012" y="1384086"/>
              <a:ext cx="9448801" cy="1384972"/>
            </a:xfrm>
            <a:prstGeom prst="rect">
              <a:avLst/>
            </a:prstGeom>
            <a:noFill/>
          </p:spPr>
          <p:txBody>
            <a:bodyPr wrap="square" lIns="121899" tIns="60949" rIns="121899" bIns="60949" rtlCol="0">
              <a:spAutoFit/>
            </a:bodyPr>
            <a:lstStyle/>
            <a:p>
              <a:r>
                <a:rPr lang="vi-VN" sz="2800" b="1">
                  <a:latin typeface="Arial" pitchFamily="34" charset="0"/>
                  <a:cs typeface="Arial" pitchFamily="34" charset="0"/>
                </a:rPr>
                <a:t>Cho hai hình bình hành ABCD và </a:t>
              </a:r>
              <a:r>
                <a:rPr lang="en-US" sz="2800" b="1">
                  <a:latin typeface="Arial" pitchFamily="34" charset="0"/>
                  <a:cs typeface="Arial" pitchFamily="34" charset="0"/>
                </a:rPr>
                <a:t>ABEF</a:t>
              </a:r>
              <a:r>
                <a:rPr lang="vi-VN" sz="2800" b="1">
                  <a:latin typeface="Arial" pitchFamily="34" charset="0"/>
                  <a:cs typeface="Arial" pitchFamily="34" charset="0"/>
                </a:rPr>
                <a:t> không cùng nằm trong một mặt </a:t>
              </a:r>
              <a:r>
                <a:rPr lang="vi-VN" sz="2800" b="1" smtClean="0">
                  <a:latin typeface="Arial" pitchFamily="34" charset="0"/>
                  <a:cs typeface="Arial" pitchFamily="34" charset="0"/>
                </a:rPr>
                <a:t>phẳng</a:t>
              </a:r>
              <a:r>
                <a:rPr lang="en-US" sz="2600" b="1" smtClean="0">
                  <a:latin typeface="Arial" pitchFamily="34" charset="0"/>
                  <a:cs typeface="Arial" pitchFamily="34" charset="0"/>
                </a:rPr>
                <a:t>. Chứng minh rằng bốn điểm C, D, E, F đồng phẳng và tứ giác CDEF là hình bình hành </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30303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2344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62151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2" name="Group 21"/>
          <p:cNvGrpSpPr/>
          <p:nvPr/>
        </p:nvGrpSpPr>
        <p:grpSpPr>
          <a:xfrm>
            <a:off x="8275637" y="2362200"/>
            <a:ext cx="3762375" cy="2638425"/>
            <a:chOff x="8275637" y="3228975"/>
            <a:chExt cx="3762375" cy="2638425"/>
          </a:xfrm>
        </p:grpSpPr>
        <p:pic>
          <p:nvPicPr>
            <p:cNvPr id="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75637" y="3228975"/>
              <a:ext cx="37623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9218612" y="3248025"/>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3110336123"/>
                </p:ext>
              </p:extLst>
            </p:nvPr>
          </p:nvGraphicFramePr>
          <p:xfrm>
            <a:off x="9253427" y="3295371"/>
            <a:ext cx="269985" cy="269985"/>
          </p:xfrm>
          <a:graphic>
            <a:graphicData uri="http://schemas.openxmlformats.org/presentationml/2006/ole">
              <mc:AlternateContent xmlns:mc="http://schemas.openxmlformats.org/markup-compatibility/2006">
                <mc:Choice xmlns:v="urn:schemas-microsoft-com:vml" Requires="v">
                  <p:oleObj spid="_x0000_s15389" name="Equation" r:id="rId8" imgW="152280" imgH="152280" progId="Equation.DSMT4">
                    <p:embed/>
                  </p:oleObj>
                </mc:Choice>
                <mc:Fallback>
                  <p:oleObj name="Equation" r:id="rId8" imgW="152280" imgH="152280" progId="Equation.DSMT4">
                    <p:embed/>
                    <p:pic>
                      <p:nvPicPr>
                        <p:cNvPr id="0" name=""/>
                        <p:cNvPicPr/>
                        <p:nvPr/>
                      </p:nvPicPr>
                      <p:blipFill>
                        <a:blip r:embed="rId9"/>
                        <a:stretch>
                          <a:fillRect/>
                        </a:stretch>
                      </p:blipFill>
                      <p:spPr>
                        <a:xfrm>
                          <a:off x="9253427" y="3295371"/>
                          <a:ext cx="269985" cy="269985"/>
                        </a:xfrm>
                        <a:prstGeom prst="rect">
                          <a:avLst/>
                        </a:prstGeom>
                      </p:spPr>
                    </p:pic>
                  </p:oleObj>
                </mc:Fallback>
              </mc:AlternateContent>
            </a:graphicData>
          </a:graphic>
        </p:graphicFrame>
      </p:grpSp>
      <p:sp>
        <p:nvSpPr>
          <p:cNvPr id="17" name="TextBox 16"/>
          <p:cNvSpPr txBox="1"/>
          <p:nvPr/>
        </p:nvSpPr>
        <p:spPr>
          <a:xfrm>
            <a:off x="609600" y="2743200"/>
            <a:ext cx="7466012" cy="1200329"/>
          </a:xfrm>
          <a:prstGeom prst="rect">
            <a:avLst/>
          </a:prstGeom>
          <a:noFill/>
        </p:spPr>
        <p:txBody>
          <a:bodyPr wrap="square" rtlCol="0">
            <a:spAutoFit/>
          </a:bodyPr>
          <a:lstStyle/>
          <a:p>
            <a:r>
              <a:rPr lang="en-US" b="1">
                <a:latin typeface="Arial" pitchFamily="34" charset="0"/>
                <a:cs typeface="Arial" pitchFamily="34" charset="0"/>
              </a:rPr>
              <a:t>Ta có: EF // AB (do ABEF là hình bình hành) và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CD </a:t>
            </a:r>
            <a:r>
              <a:rPr lang="en-US" b="1">
                <a:latin typeface="Arial" pitchFamily="34" charset="0"/>
                <a:cs typeface="Arial" pitchFamily="34" charset="0"/>
              </a:rPr>
              <a:t>// AB (do ABCD là hình bình hành</a:t>
            </a:r>
            <a:r>
              <a:rPr lang="en-US" b="1" smtClean="0">
                <a:latin typeface="Arial" pitchFamily="34" charset="0"/>
                <a:cs typeface="Arial" pitchFamily="34" charset="0"/>
              </a:rPr>
              <a:t>).</a:t>
            </a:r>
            <a:r>
              <a:rPr lang="vi-VN" b="1">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Do </a:t>
            </a:r>
            <a:r>
              <a:rPr lang="vi-VN" b="1">
                <a:latin typeface="Arial" pitchFamily="34" charset="0"/>
                <a:cs typeface="Arial" pitchFamily="34" charset="0"/>
              </a:rPr>
              <a:t>đó, CD // EF</a:t>
            </a:r>
            <a:r>
              <a:rPr lang="vi-VN" b="1" smtClean="0">
                <a:latin typeface="Arial" pitchFamily="34" charset="0"/>
                <a:cs typeface="Arial" pitchFamily="34" charset="0"/>
              </a:rPr>
              <a:t>.</a:t>
            </a:r>
            <a:endParaRPr lang="vi-VN" b="1" i="1">
              <a:solidFill>
                <a:schemeClr val="accent2">
                  <a:lumMod val="75000"/>
                </a:schemeClr>
              </a:solidFill>
              <a:latin typeface="Arial" pitchFamily="34" charset="0"/>
              <a:cs typeface="Arial" pitchFamily="34" charset="0"/>
            </a:endParaRPr>
          </a:p>
        </p:txBody>
      </p:sp>
      <p:sp>
        <p:nvSpPr>
          <p:cNvPr id="19" name="TextBox 18"/>
          <p:cNvSpPr txBox="1"/>
          <p:nvPr/>
        </p:nvSpPr>
        <p:spPr>
          <a:xfrm>
            <a:off x="609600" y="3943529"/>
            <a:ext cx="7466012" cy="830997"/>
          </a:xfrm>
          <a:prstGeom prst="rect">
            <a:avLst/>
          </a:prstGeom>
          <a:noFill/>
        </p:spPr>
        <p:txBody>
          <a:bodyPr wrap="square" rtlCol="0">
            <a:spAutoFit/>
          </a:bodyPr>
          <a:lstStyle/>
          <a:p>
            <a:r>
              <a:rPr lang="vi-VN" b="1">
                <a:latin typeface="Arial" pitchFamily="34" charset="0"/>
                <a:cs typeface="Arial" pitchFamily="34" charset="0"/>
              </a:rPr>
              <a:t>Khi đó, hai đường thẳng CD và EF đồng phẳng hay bốn điểm C, D, E, F đồng phẳng.</a:t>
            </a:r>
            <a:endParaRPr lang="vi-VN" b="1" i="1">
              <a:solidFill>
                <a:schemeClr val="accent2">
                  <a:lumMod val="75000"/>
                </a:schemeClr>
              </a:solidFill>
              <a:latin typeface="Arial" pitchFamily="34" charset="0"/>
              <a:cs typeface="Arial" pitchFamily="34" charset="0"/>
            </a:endParaRPr>
          </a:p>
        </p:txBody>
      </p:sp>
      <p:sp>
        <p:nvSpPr>
          <p:cNvPr id="20" name="TextBox 19"/>
          <p:cNvSpPr txBox="1"/>
          <p:nvPr/>
        </p:nvSpPr>
        <p:spPr>
          <a:xfrm>
            <a:off x="582613" y="4791314"/>
            <a:ext cx="7466012" cy="830997"/>
          </a:xfrm>
          <a:prstGeom prst="rect">
            <a:avLst/>
          </a:prstGeom>
          <a:noFill/>
        </p:spPr>
        <p:txBody>
          <a:bodyPr wrap="square" rtlCol="0">
            <a:spAutoFit/>
          </a:bodyPr>
          <a:lstStyle/>
          <a:p>
            <a:r>
              <a:rPr lang="vi-VN" b="1">
                <a:latin typeface="Arial" pitchFamily="34" charset="0"/>
                <a:cs typeface="Arial" pitchFamily="34" charset="0"/>
              </a:rPr>
              <a:t>Lại có EF = AB và CD = AB (do ABEF và ABCD là các hình bình hành) nên CD = EF.</a:t>
            </a:r>
            <a:endParaRPr lang="vi-VN" b="1" i="1">
              <a:solidFill>
                <a:schemeClr val="accent2">
                  <a:lumMod val="75000"/>
                </a:schemeClr>
              </a:solidFill>
              <a:latin typeface="Arial" pitchFamily="34" charset="0"/>
              <a:cs typeface="Arial" pitchFamily="34" charset="0"/>
            </a:endParaRPr>
          </a:p>
        </p:txBody>
      </p:sp>
      <p:sp>
        <p:nvSpPr>
          <p:cNvPr id="21" name="TextBox 20"/>
          <p:cNvSpPr txBox="1"/>
          <p:nvPr/>
        </p:nvSpPr>
        <p:spPr>
          <a:xfrm>
            <a:off x="582613" y="5622311"/>
            <a:ext cx="7466012" cy="461665"/>
          </a:xfrm>
          <a:prstGeom prst="rect">
            <a:avLst/>
          </a:prstGeom>
          <a:noFill/>
        </p:spPr>
        <p:txBody>
          <a:bodyPr wrap="square" rtlCol="0">
            <a:spAutoFit/>
          </a:bodyPr>
          <a:lstStyle/>
          <a:p>
            <a:r>
              <a:rPr lang="vi-VN" b="1">
                <a:latin typeface="Arial" pitchFamily="34" charset="0"/>
                <a:cs typeface="Arial" pitchFamily="34" charset="0"/>
              </a:rPr>
              <a:t>Vậy </a:t>
            </a:r>
            <a:r>
              <a:rPr lang="vi-VN" b="1">
                <a:solidFill>
                  <a:schemeClr val="accent2">
                    <a:lumMod val="75000"/>
                  </a:schemeClr>
                </a:solidFill>
                <a:latin typeface="Arial" pitchFamily="34" charset="0"/>
                <a:cs typeface="Arial" pitchFamily="34" charset="0"/>
              </a:rPr>
              <a:t>tứ giác CDFE là hình bình hành</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10014805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left)">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9088" y="714375"/>
            <a:ext cx="11672724" cy="2204264"/>
            <a:chOff x="289088" y="742950"/>
            <a:chExt cx="11672724" cy="2204264"/>
          </a:xfrm>
        </p:grpSpPr>
        <p:sp>
          <p:nvSpPr>
            <p:cNvPr id="17" name="Rounded Rectangle 16"/>
            <p:cNvSpPr/>
            <p:nvPr/>
          </p:nvSpPr>
          <p:spPr>
            <a:xfrm>
              <a:off x="289088" y="771526"/>
              <a:ext cx="11672724" cy="217568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762000"/>
              <a:ext cx="11560635"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Cho 2 mặt phẳng (P) và (Q) cắt nhau theo giao tuyến c </a:t>
              </a:r>
              <a:br>
                <a:rPr lang="en-US" sz="2200" b="1" smtClean="0">
                  <a:latin typeface="Arial" pitchFamily="34" charset="0"/>
                  <a:cs typeface="Arial" pitchFamily="34" charset="0"/>
                </a:rPr>
              </a:br>
              <a:r>
                <a:rPr lang="en-US" sz="2200" b="1" smtClean="0">
                  <a:latin typeface="Arial" pitchFamily="34" charset="0"/>
                  <a:cs typeface="Arial" pitchFamily="34" charset="0"/>
                </a:rPr>
                <a:t>Một mặt phẳng (R) cắt (P) và (Q) lần lượt theo các giao tuyến a và b khác c.</a:t>
              </a:r>
            </a:p>
            <a:p>
              <a:pPr marL="457200" indent="-457200">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cắt nhau tại M thì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b có đi qua M hay không ( H 4.23)? Giải thích vì sao ?</a:t>
              </a:r>
            </a:p>
            <a:p>
              <a:pPr marL="457200" indent="-457200">
                <a:buFontTx/>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song song với nhau thì 2 </a:t>
              </a:r>
              <a:r>
                <a:rPr lang="vi-VN" sz="2200" b="1" smtClean="0">
                  <a:latin typeface="Arial" pitchFamily="34" charset="0"/>
                  <a:cs typeface="Arial" pitchFamily="34" charset="0"/>
                </a:rPr>
                <a:t>đường thẳng</a:t>
              </a:r>
              <a:r>
                <a:rPr lang="en-US" sz="2200" b="1">
                  <a:latin typeface="Arial" pitchFamily="34" charset="0"/>
                  <a:cs typeface="Arial" pitchFamily="34" charset="0"/>
                </a:rPr>
                <a:t> b và c có song song với nhau hay không (H 4.24) ? Giải thích vì sao </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682" b="31053"/>
            <a:stretch/>
          </p:blipFill>
          <p:spPr bwMode="auto">
            <a:xfrm>
              <a:off x="422605" y="742950"/>
              <a:ext cx="1642732" cy="48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p:cNvGrpSpPr/>
          <p:nvPr/>
        </p:nvGrpSpPr>
        <p:grpSpPr>
          <a:xfrm>
            <a:off x="9219911" y="2984672"/>
            <a:ext cx="2619375" cy="2577928"/>
            <a:chOff x="2627082" y="3400425"/>
            <a:chExt cx="2619375" cy="2577928"/>
          </a:xfrm>
        </p:grpSpPr>
        <p:pic>
          <p:nvPicPr>
            <p:cNvPr id="163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082" y="3400425"/>
              <a:ext cx="26193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307820" y="5639799"/>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4.23</a:t>
              </a:r>
              <a:endParaRPr lang="en-US" sz="1600" b="1">
                <a:solidFill>
                  <a:srgbClr val="0F3D13"/>
                </a:solidFill>
                <a:latin typeface="Arial" pitchFamily="34" charset="0"/>
                <a:cs typeface="Arial" pitchFamily="34" charset="0"/>
              </a:endParaRPr>
            </a:p>
          </p:txBody>
        </p:sp>
      </p:grpSp>
      <p:sp>
        <p:nvSpPr>
          <p:cNvPr id="23"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pic>
        <p:nvPicPr>
          <p:cNvPr id="14" name="Picture 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812" y="3003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3" y="3447871"/>
            <a:ext cx="1676400" cy="461665"/>
          </a:xfrm>
          <a:prstGeom prst="rect">
            <a:avLst/>
          </a:prstGeom>
          <a:noFill/>
        </p:spPr>
        <p:txBody>
          <a:bodyPr wrap="square" rtlCol="0">
            <a:spAutoFit/>
          </a:bodyPr>
          <a:lstStyle/>
          <a:p>
            <a:r>
              <a:rPr lang="en-US" b="1" smtClean="0">
                <a:latin typeface="Arial" pitchFamily="34" charset="0"/>
                <a:cs typeface="Arial" pitchFamily="34" charset="0"/>
              </a:rPr>
              <a:t>a. Ta </a:t>
            </a:r>
            <a:r>
              <a:rPr lang="en-US" b="1">
                <a:latin typeface="Arial" pitchFamily="34" charset="0"/>
                <a:cs typeface="Arial" pitchFamily="34" charset="0"/>
              </a:rPr>
              <a:t>có</a:t>
            </a:r>
            <a:r>
              <a:rPr lang="en-US" b="1" smtClean="0">
                <a:latin typeface="Arial" pitchFamily="34" charset="0"/>
                <a:cs typeface="Arial" pitchFamily="34" charset="0"/>
              </a:rPr>
              <a:t>:</a:t>
            </a:r>
            <a:endParaRPr lang="vi-VN" b="1" i="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31407283"/>
              </p:ext>
            </p:extLst>
          </p:nvPr>
        </p:nvGraphicFramePr>
        <p:xfrm>
          <a:off x="1847850" y="3355769"/>
          <a:ext cx="4246562" cy="1035050"/>
        </p:xfrm>
        <a:graphic>
          <a:graphicData uri="http://schemas.openxmlformats.org/presentationml/2006/ole">
            <mc:AlternateContent xmlns:mc="http://schemas.openxmlformats.org/markup-compatibility/2006">
              <mc:Choice xmlns:v="urn:schemas-microsoft-com:vml" Requires="v">
                <p:oleObj spid="_x0000_s17420" name="Equation" r:id="rId7" imgW="1981080" imgH="482400" progId="Equation.DSMT4">
                  <p:embed/>
                </p:oleObj>
              </mc:Choice>
              <mc:Fallback>
                <p:oleObj name="Equation" r:id="rId7" imgW="1981080" imgH="482400" progId="Equation.DSMT4">
                  <p:embed/>
                  <p:pic>
                    <p:nvPicPr>
                      <p:cNvPr id="0" name="Object 2"/>
                      <p:cNvPicPr>
                        <a:picLocks noChangeAspect="1" noChangeArrowheads="1"/>
                      </p:cNvPicPr>
                      <p:nvPr/>
                    </p:nvPicPr>
                    <p:blipFill>
                      <a:blip r:embed="rId8"/>
                      <a:srcRect/>
                      <a:stretch>
                        <a:fillRect/>
                      </a:stretch>
                    </p:blipFill>
                    <p:spPr bwMode="auto">
                      <a:xfrm>
                        <a:off x="1847850" y="3355769"/>
                        <a:ext cx="42465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extBox 19"/>
          <p:cNvSpPr txBox="1"/>
          <p:nvPr/>
        </p:nvSpPr>
        <p:spPr>
          <a:xfrm>
            <a:off x="379412" y="4495800"/>
            <a:ext cx="8688099" cy="461665"/>
          </a:xfrm>
          <a:prstGeom prst="rect">
            <a:avLst/>
          </a:prstGeom>
          <a:noFill/>
        </p:spPr>
        <p:txBody>
          <a:bodyPr wrap="square" rtlCol="0">
            <a:spAutoFit/>
          </a:bodyPr>
          <a:lstStyle/>
          <a:p>
            <a:r>
              <a:rPr lang="vi-VN" b="1">
                <a:latin typeface="Arial" pitchFamily="34" charset="0"/>
                <a:cs typeface="Arial" pitchFamily="34" charset="0"/>
              </a:rPr>
              <a:t>Do đó, M là một điểm chung của hai mặt phẳng (R) và (Q).</a:t>
            </a:r>
            <a:endParaRPr lang="vi-VN" b="1" i="1">
              <a:solidFill>
                <a:schemeClr val="accent2">
                  <a:lumMod val="75000"/>
                </a:schemeClr>
              </a:solidFill>
              <a:latin typeface="Arial" pitchFamily="34" charset="0"/>
              <a:cs typeface="Arial" pitchFamily="34" charset="0"/>
            </a:endParaRPr>
          </a:p>
        </p:txBody>
      </p:sp>
      <p:sp>
        <p:nvSpPr>
          <p:cNvPr id="22" name="TextBox 21"/>
          <p:cNvSpPr txBox="1"/>
          <p:nvPr/>
        </p:nvSpPr>
        <p:spPr>
          <a:xfrm>
            <a:off x="378113" y="4953000"/>
            <a:ext cx="8688099" cy="830997"/>
          </a:xfrm>
          <a:prstGeom prst="rect">
            <a:avLst/>
          </a:prstGeom>
          <a:noFill/>
        </p:spPr>
        <p:txBody>
          <a:bodyPr wrap="square" rtlCol="0">
            <a:spAutoFit/>
          </a:bodyPr>
          <a:lstStyle/>
          <a:p>
            <a:r>
              <a:rPr lang="vi-VN" b="1">
                <a:latin typeface="Arial" pitchFamily="34" charset="0"/>
                <a:cs typeface="Arial" pitchFamily="34" charset="0"/>
              </a:rPr>
              <a:t>Lại có hai mặt phẳng (R) và (Q) có giao tuyến là đường thẳng b.</a:t>
            </a:r>
            <a:endParaRPr lang="vi-VN" b="1" i="1">
              <a:solidFill>
                <a:schemeClr val="accent2">
                  <a:lumMod val="75000"/>
                </a:schemeClr>
              </a:solidFill>
              <a:latin typeface="Arial" pitchFamily="34" charset="0"/>
              <a:cs typeface="Arial" pitchFamily="34" charset="0"/>
            </a:endParaRPr>
          </a:p>
        </p:txBody>
      </p:sp>
      <p:sp>
        <p:nvSpPr>
          <p:cNvPr id="24" name="TextBox 23"/>
          <p:cNvSpPr txBox="1"/>
          <p:nvPr/>
        </p:nvSpPr>
        <p:spPr>
          <a:xfrm>
            <a:off x="378113" y="5783997"/>
            <a:ext cx="8688099" cy="461665"/>
          </a:xfrm>
          <a:prstGeom prst="rect">
            <a:avLst/>
          </a:prstGeom>
          <a:noFill/>
        </p:spPr>
        <p:txBody>
          <a:bodyPr wrap="square" rtlCol="0">
            <a:spAutoFit/>
          </a:bodyPr>
          <a:lstStyle/>
          <a:p>
            <a:r>
              <a:rPr lang="vi-VN" b="1">
                <a:latin typeface="Arial" pitchFamily="34" charset="0"/>
                <a:cs typeface="Arial" pitchFamily="34" charset="0"/>
              </a:rPr>
              <a:t>Vậy M thuộc b hay đường thẳng b đi qua điểm M.</a:t>
            </a:r>
            <a:endParaRPr lang="vi-VN" b="1" i="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9160567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left)">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2"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9088" y="714375"/>
            <a:ext cx="11672724" cy="2204264"/>
            <a:chOff x="289088" y="742950"/>
            <a:chExt cx="11672724" cy="2204264"/>
          </a:xfrm>
        </p:grpSpPr>
        <p:sp>
          <p:nvSpPr>
            <p:cNvPr id="17" name="Rounded Rectangle 16"/>
            <p:cNvSpPr/>
            <p:nvPr/>
          </p:nvSpPr>
          <p:spPr>
            <a:xfrm>
              <a:off x="289088" y="771526"/>
              <a:ext cx="11672724" cy="2175688"/>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762000"/>
              <a:ext cx="11560635" cy="2185214"/>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200" b="1" smtClean="0">
                  <a:latin typeface="Arial" pitchFamily="34" charset="0"/>
                  <a:cs typeface="Arial" pitchFamily="34" charset="0"/>
                </a:rPr>
                <a:t>Cho 2 mặt phẳng (P) và (Q) cắt nhau theo giao tuyến c </a:t>
              </a:r>
              <a:br>
                <a:rPr lang="en-US" sz="2200" b="1" smtClean="0">
                  <a:latin typeface="Arial" pitchFamily="34" charset="0"/>
                  <a:cs typeface="Arial" pitchFamily="34" charset="0"/>
                </a:rPr>
              </a:br>
              <a:r>
                <a:rPr lang="en-US" sz="2200" b="1" smtClean="0">
                  <a:latin typeface="Arial" pitchFamily="34" charset="0"/>
                  <a:cs typeface="Arial" pitchFamily="34" charset="0"/>
                </a:rPr>
                <a:t>Một mặt phẳng (R) cắt (P) và (Q) lần lượt theo các giao tuyến a và b khác c.</a:t>
              </a:r>
            </a:p>
            <a:p>
              <a:pPr marL="457200" indent="-457200">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cắt nhau tại M thì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b có đi qua M hay không ( H 4.23)? Giải thích vì sao ?</a:t>
              </a:r>
            </a:p>
            <a:p>
              <a:pPr marL="457200" indent="-457200">
                <a:buFontTx/>
                <a:buAutoNum type="alphaLcPeriod"/>
              </a:pPr>
              <a:r>
                <a:rPr lang="en-US" sz="2200" b="1" smtClean="0">
                  <a:latin typeface="Arial" pitchFamily="34" charset="0"/>
                  <a:cs typeface="Arial" pitchFamily="34" charset="0"/>
                </a:rPr>
                <a:t>Nếu 2 </a:t>
              </a:r>
              <a:r>
                <a:rPr lang="vi-VN" sz="2200" b="1" smtClean="0">
                  <a:latin typeface="Arial" pitchFamily="34" charset="0"/>
                  <a:cs typeface="Arial" pitchFamily="34" charset="0"/>
                </a:rPr>
                <a:t>đường thẳng</a:t>
              </a:r>
              <a:r>
                <a:rPr lang="en-US" sz="2200" b="1" smtClean="0">
                  <a:latin typeface="Arial" pitchFamily="34" charset="0"/>
                  <a:cs typeface="Arial" pitchFamily="34" charset="0"/>
                </a:rPr>
                <a:t> a và c song song với nhau thì 2 </a:t>
              </a:r>
              <a:r>
                <a:rPr lang="vi-VN" sz="2200" b="1" smtClean="0">
                  <a:latin typeface="Arial" pitchFamily="34" charset="0"/>
                  <a:cs typeface="Arial" pitchFamily="34" charset="0"/>
                </a:rPr>
                <a:t>đường thẳng</a:t>
              </a:r>
              <a:r>
                <a:rPr lang="en-US" sz="2200" b="1">
                  <a:latin typeface="Arial" pitchFamily="34" charset="0"/>
                  <a:cs typeface="Arial" pitchFamily="34" charset="0"/>
                </a:rPr>
                <a:t> b và c có song song với nhau hay không (H 4.24) ? Giải thích vì sao </a:t>
              </a:r>
              <a:r>
                <a:rPr lang="en-US" sz="2200" b="1" smtClean="0">
                  <a:latin typeface="Arial" pitchFamily="34" charset="0"/>
                  <a:cs typeface="Arial" pitchFamily="34" charset="0"/>
                </a:rPr>
                <a:t>?</a:t>
              </a:r>
              <a:endParaRPr lang="en-US" sz="2200" b="1">
                <a:latin typeface="Arial" pitchFamily="34" charset="0"/>
                <a:cs typeface="Arial" pitchFamily="34" charset="0"/>
              </a:endParaRPr>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682" b="31053"/>
            <a:stretch/>
          </p:blipFill>
          <p:spPr bwMode="auto">
            <a:xfrm>
              <a:off x="422605" y="742950"/>
              <a:ext cx="1642732" cy="489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pic>
        <p:nvPicPr>
          <p:cNvPr id="1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300384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79412" y="3447871"/>
            <a:ext cx="8305799" cy="830997"/>
          </a:xfrm>
          <a:prstGeom prst="rect">
            <a:avLst/>
          </a:prstGeom>
          <a:noFill/>
        </p:spPr>
        <p:txBody>
          <a:bodyPr wrap="square" rtlCol="0">
            <a:spAutoFit/>
          </a:bodyPr>
          <a:lstStyle/>
          <a:p>
            <a:r>
              <a:rPr lang="vi-VN" b="1">
                <a:latin typeface="Arial" pitchFamily="34" charset="0"/>
                <a:cs typeface="Arial" pitchFamily="34" charset="0"/>
              </a:rPr>
              <a:t>b) Ta thấy ba đường thẳng phân biệt a, b, c đôi một đồng phẳng.</a:t>
            </a:r>
            <a:endParaRPr lang="vi-VN" b="1" i="1">
              <a:solidFill>
                <a:schemeClr val="accent2">
                  <a:lumMod val="75000"/>
                </a:schemeClr>
              </a:solidFill>
              <a:latin typeface="Arial" pitchFamily="34" charset="0"/>
              <a:cs typeface="Arial" pitchFamily="34" charset="0"/>
            </a:endParaRPr>
          </a:p>
        </p:txBody>
      </p:sp>
      <p:sp>
        <p:nvSpPr>
          <p:cNvPr id="20" name="TextBox 19"/>
          <p:cNvSpPr txBox="1"/>
          <p:nvPr/>
        </p:nvSpPr>
        <p:spPr>
          <a:xfrm>
            <a:off x="379412" y="4343400"/>
            <a:ext cx="8688099" cy="830997"/>
          </a:xfrm>
          <a:prstGeom prst="rect">
            <a:avLst/>
          </a:prstGeom>
          <a:noFill/>
        </p:spPr>
        <p:txBody>
          <a:bodyPr wrap="square" rtlCol="0">
            <a:spAutoFit/>
          </a:bodyPr>
          <a:lstStyle/>
          <a:p>
            <a:r>
              <a:rPr lang="vi-VN" b="1">
                <a:latin typeface="Arial" pitchFamily="34" charset="0"/>
                <a:cs typeface="Arial" pitchFamily="34" charset="0"/>
              </a:rPr>
              <a:t>Do đó, nếu không có hai trong ba đường thẳng nào trong chúng cắt nhau thì a, b, c đôi một song song.</a:t>
            </a:r>
            <a:endParaRPr lang="vi-VN" b="1" i="1">
              <a:solidFill>
                <a:schemeClr val="accent2">
                  <a:lumMod val="75000"/>
                </a:schemeClr>
              </a:solidFill>
              <a:latin typeface="Arial" pitchFamily="34" charset="0"/>
              <a:cs typeface="Arial" pitchFamily="34" charset="0"/>
            </a:endParaRPr>
          </a:p>
        </p:txBody>
      </p:sp>
      <p:sp>
        <p:nvSpPr>
          <p:cNvPr id="16" name="TextBox 15"/>
          <p:cNvSpPr txBox="1"/>
          <p:nvPr/>
        </p:nvSpPr>
        <p:spPr>
          <a:xfrm>
            <a:off x="379411" y="5174397"/>
            <a:ext cx="8688099" cy="830997"/>
          </a:xfrm>
          <a:prstGeom prst="rect">
            <a:avLst/>
          </a:prstGeom>
          <a:noFill/>
        </p:spPr>
        <p:txBody>
          <a:bodyPr wrap="square" rtlCol="0">
            <a:spAutoFit/>
          </a:bodyPr>
          <a:lstStyle/>
          <a:p>
            <a:r>
              <a:rPr lang="vi-VN" b="1">
                <a:latin typeface="Arial" pitchFamily="34" charset="0"/>
                <a:cs typeface="Arial" pitchFamily="34" charset="0"/>
              </a:rPr>
              <a:t>Vậy nếu hai đường thẳng a và c song song với nhau thì hai đường thẳng b và c song song với nhau</a:t>
            </a:r>
            <a:r>
              <a:rPr lang="vi-VN" b="1" smtClean="0">
                <a:latin typeface="Arial" pitchFamily="34" charset="0"/>
                <a:cs typeface="Arial" pitchFamily="34" charset="0"/>
              </a:rPr>
              <a:t>.</a:t>
            </a:r>
            <a:endParaRPr lang="vi-VN" b="1">
              <a:latin typeface="Arial" pitchFamily="34" charset="0"/>
              <a:cs typeface="Arial" pitchFamily="34" charset="0"/>
            </a:endParaRPr>
          </a:p>
        </p:txBody>
      </p:sp>
      <p:grpSp>
        <p:nvGrpSpPr>
          <p:cNvPr id="21" name="Group 20"/>
          <p:cNvGrpSpPr/>
          <p:nvPr/>
        </p:nvGrpSpPr>
        <p:grpSpPr>
          <a:xfrm>
            <a:off x="9294812" y="3076575"/>
            <a:ext cx="2619375" cy="2486025"/>
            <a:chOff x="6276686" y="3612684"/>
            <a:chExt cx="2619375" cy="2486025"/>
          </a:xfrm>
        </p:grpSpPr>
        <p:pic>
          <p:nvPicPr>
            <p:cNvPr id="2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6686" y="3612684"/>
              <a:ext cx="261937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7038686" y="5760155"/>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4.24</a:t>
              </a:r>
              <a:endParaRPr lang="en-US" sz="1600" b="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12778563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0812" y="723543"/>
            <a:ext cx="7162800" cy="2857857"/>
            <a:chOff x="303212" y="802154"/>
            <a:chExt cx="7162800" cy="2857857"/>
          </a:xfrm>
        </p:grpSpPr>
        <p:sp>
          <p:nvSpPr>
            <p:cNvPr id="3" name="Rounded Rectangle 2"/>
            <p:cNvSpPr/>
            <p:nvPr/>
          </p:nvSpPr>
          <p:spPr>
            <a:xfrm>
              <a:off x="303212" y="802154"/>
              <a:ext cx="7162800" cy="2857857"/>
            </a:xfrm>
            <a:prstGeom prst="roundRect">
              <a:avLst>
                <a:gd name="adj" fmla="val 4061"/>
              </a:avLst>
            </a:prstGeom>
            <a:solidFill>
              <a:srgbClr val="CDD2CC"/>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379412" y="1014621"/>
              <a:ext cx="7010400" cy="2492990"/>
            </a:xfrm>
            <a:prstGeom prst="rect">
              <a:avLst/>
            </a:prstGeom>
            <a:noFill/>
          </p:spPr>
          <p:txBody>
            <a:bodyPr wrap="square" rtlCol="0">
              <a:spAutoFit/>
            </a:bodyPr>
            <a:lstStyle/>
            <a:p>
              <a:r>
                <a:rPr lang="en-US" b="1" smtClean="0">
                  <a:latin typeface="Arial" pitchFamily="34" charset="0"/>
                  <a:cs typeface="Arial" pitchFamily="34" charset="0"/>
                </a:rPr>
                <a:t>      </a:t>
              </a:r>
              <a:r>
                <a:rPr lang="vi-VN" sz="2600" b="1">
                  <a:latin typeface="Arial" pitchFamily="34" charset="0"/>
                  <a:cs typeface="Arial" pitchFamily="34" charset="0"/>
                </a:rPr>
                <a:t>Để giải quyết vấn đề tắc đường ở các thành phố lớn có rất nhiều giải pháp được đưa ra trong đó giải pháp xây dựng các hệ thống cầu vượt đường </a:t>
              </a:r>
              <a:r>
                <a:rPr lang="vi-VN" sz="2600" b="1" smtClean="0">
                  <a:latin typeface="Arial" pitchFamily="34" charset="0"/>
                  <a:cs typeface="Arial" pitchFamily="34" charset="0"/>
                </a:rPr>
                <a:t>h</a:t>
              </a:r>
              <a:r>
                <a:rPr lang="en-US" sz="2600" b="1" smtClean="0">
                  <a:latin typeface="Arial" pitchFamily="34" charset="0"/>
                  <a:cs typeface="Arial" pitchFamily="34" charset="0"/>
                </a:rPr>
                <a:t>oặc</a:t>
              </a:r>
              <a:r>
                <a:rPr lang="vi-VN" sz="2600" b="1" smtClean="0">
                  <a:latin typeface="Arial" pitchFamily="34" charset="0"/>
                  <a:cs typeface="Arial" pitchFamily="34" charset="0"/>
                </a:rPr>
                <a:t> </a:t>
              </a:r>
              <a:r>
                <a:rPr lang="vi-VN" sz="2600" b="1">
                  <a:latin typeface="Arial" pitchFamily="34" charset="0"/>
                  <a:cs typeface="Arial" pitchFamily="34" charset="0"/>
                </a:rPr>
                <a:t>đường sắt trên cao đã và đang được đưa vào thực tế </a:t>
              </a:r>
              <a:r>
                <a:rPr lang="en-US" sz="2600" b="1" smtClean="0">
                  <a:latin typeface="Arial" pitchFamily="34" charset="0"/>
                  <a:cs typeface="Arial" pitchFamily="34" charset="0"/>
                </a:rPr>
                <a:t>ở </a:t>
              </a:r>
              <a:r>
                <a:rPr lang="vi-VN" sz="2600" b="1" smtClean="0">
                  <a:latin typeface="Arial" pitchFamily="34" charset="0"/>
                  <a:cs typeface="Arial" pitchFamily="34" charset="0"/>
                </a:rPr>
                <a:t>Việt Nam</a:t>
              </a:r>
              <a:r>
                <a:rPr lang="en-US" sz="2600" b="1" smtClean="0">
                  <a:latin typeface="Arial" pitchFamily="34" charset="0"/>
                  <a:cs typeface="Arial" pitchFamily="34" charset="0"/>
                </a:rPr>
                <a:t>. </a:t>
              </a:r>
              <a:r>
                <a:rPr lang="vi-VN" sz="2600" b="1" smtClean="0">
                  <a:latin typeface="Arial" pitchFamily="34" charset="0"/>
                  <a:cs typeface="Arial" pitchFamily="34" charset="0"/>
                </a:rPr>
                <a:t> </a:t>
              </a:r>
              <a:endParaRPr lang="vi-VN" sz="2600" b="1">
                <a:latin typeface="Arial" pitchFamily="34" charset="0"/>
                <a:cs typeface="Arial" pitchFamily="34" charset="0"/>
              </a:endParaRPr>
            </a:p>
          </p:txBody>
        </p:sp>
      </p:grpSp>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6962" y="714018"/>
            <a:ext cx="4596528" cy="286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2181331" y="3962400"/>
            <a:ext cx="7673761" cy="2438400"/>
            <a:chOff x="1598612" y="3962400"/>
            <a:chExt cx="7673761" cy="2438400"/>
          </a:xfrm>
        </p:grpSpPr>
        <p:sp>
          <p:nvSpPr>
            <p:cNvPr id="20" name="AutoShape 26"/>
            <p:cNvSpPr>
              <a:spLocks noChangeArrowheads="1"/>
            </p:cNvSpPr>
            <p:nvPr/>
          </p:nvSpPr>
          <p:spPr bwMode="auto">
            <a:xfrm>
              <a:off x="1598612" y="3962400"/>
              <a:ext cx="7269529" cy="2209800"/>
            </a:xfrm>
            <a:prstGeom prst="cloudCallout">
              <a:avLst>
                <a:gd name="adj1" fmla="val 15297"/>
                <a:gd name="adj2" fmla="val 12005"/>
              </a:avLst>
            </a:prstGeom>
            <a:solidFill>
              <a:schemeClr val="accent6">
                <a:lumMod val="20000"/>
                <a:lumOff val="80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lIns="91429" tIns="45715" rIns="91429" bIns="45715"/>
            <a:lstStyle/>
            <a:p>
              <a:pPr algn="ctr" eaLnBrk="1" hangingPunct="1"/>
              <a:endParaRPr lang="en-US" altLang="en-US" sz="2400" dirty="0">
                <a:latin typeface="Times New Roman" pitchFamily="18" charset="0"/>
                <a:cs typeface="Times New Roman" pitchFamily="18" charset="0"/>
                <a:sym typeface="Symbol" pitchFamily="18" charset="2"/>
              </a:endParaRPr>
            </a:p>
          </p:txBody>
        </p:sp>
        <p:sp>
          <p:nvSpPr>
            <p:cNvPr id="21" name="TextBox 20"/>
            <p:cNvSpPr txBox="1"/>
            <p:nvPr/>
          </p:nvSpPr>
          <p:spPr>
            <a:xfrm>
              <a:off x="2361238" y="4343400"/>
              <a:ext cx="5817455" cy="1384995"/>
            </a:xfrm>
            <a:prstGeom prst="rect">
              <a:avLst/>
            </a:prstGeom>
            <a:noFill/>
          </p:spPr>
          <p:txBody>
            <a:bodyPr wrap="square" rtlCol="0">
              <a:spAutoFit/>
            </a:bodyPr>
            <a:lstStyle/>
            <a:p>
              <a:pPr algn="ctr"/>
              <a:r>
                <a:rPr lang="vi-VN" sz="2800" b="1">
                  <a:solidFill>
                    <a:schemeClr val="tx2">
                      <a:lumMod val="75000"/>
                    </a:schemeClr>
                  </a:solidFill>
                  <a:latin typeface="Arial" pitchFamily="34" charset="0"/>
                  <a:cs typeface="Arial" pitchFamily="34" charset="0"/>
                </a:rPr>
                <a:t>Toán học mô tả vị trí tương quan giữa các tuyến đường trên như thế nào ?</a:t>
              </a:r>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618412" y="4564323"/>
              <a:ext cx="1653961" cy="1836477"/>
            </a:xfrm>
            <a:prstGeom prst="rect">
              <a:avLst/>
            </a:prstGeom>
          </p:spPr>
        </p:pic>
      </p:gr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1859" y="762000"/>
            <a:ext cx="10951034" cy="1447800"/>
            <a:chOff x="878302" y="3253587"/>
            <a:chExt cx="10951034" cy="1447800"/>
          </a:xfrm>
        </p:grpSpPr>
        <p:sp>
          <p:nvSpPr>
            <p:cNvPr id="15" name="Rounded Rectangle 14"/>
            <p:cNvSpPr/>
            <p:nvPr/>
          </p:nvSpPr>
          <p:spPr>
            <a:xfrm>
              <a:off x="878302" y="3253587"/>
              <a:ext cx="10951034" cy="1447800"/>
            </a:xfrm>
            <a:prstGeom prst="roundRect">
              <a:avLst>
                <a:gd name="adj" fmla="val 3662"/>
              </a:avLst>
            </a:prstGeom>
            <a:solidFill>
              <a:srgbClr val="FEEFD2"/>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1075865" y="3362558"/>
              <a:ext cx="10677271" cy="1292662"/>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Định lí về 3 đường giao tuyến </a:t>
              </a:r>
              <a:br>
                <a:rPr lang="en-US" sz="2600" b="1" smtClean="0">
                  <a:solidFill>
                    <a:schemeClr val="accent2">
                      <a:lumMod val="75000"/>
                    </a:schemeClr>
                  </a:solidFill>
                  <a:latin typeface="Arial" pitchFamily="34" charset="0"/>
                  <a:cs typeface="Arial" pitchFamily="34" charset="0"/>
                </a:rPr>
              </a:br>
              <a:r>
                <a:rPr lang="vi-VN" sz="2600" b="1" smtClean="0">
                  <a:latin typeface="Arial" pitchFamily="34" charset="0"/>
                  <a:cs typeface="Arial" pitchFamily="34" charset="0"/>
                </a:rPr>
                <a:t>Nếu </a:t>
              </a:r>
              <a:r>
                <a:rPr lang="en-US" sz="2600" b="1" smtClean="0">
                  <a:latin typeface="Arial" pitchFamily="34" charset="0"/>
                  <a:cs typeface="Arial" pitchFamily="34" charset="0"/>
                </a:rPr>
                <a:t>ba mặt phẳng đôi một cắt nhau theo 3 giao tuyến phân biệt thì 3 giao tuyến đó đồng quy hoặc đôi một song song với nhau</a:t>
              </a:r>
              <a:endParaRPr lang="vi-VN" sz="2600" b="1" i="1">
                <a:latin typeface="Arial" pitchFamily="34" charset="0"/>
                <a:cs typeface="Arial" pitchFamily="34" charset="0"/>
              </a:endParaRPr>
            </a:p>
          </p:txBody>
        </p:sp>
      </p:grpSp>
      <p:sp>
        <p:nvSpPr>
          <p:cNvPr id="10"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grpSp>
        <p:nvGrpSpPr>
          <p:cNvPr id="23" name="Group 22"/>
          <p:cNvGrpSpPr/>
          <p:nvPr/>
        </p:nvGrpSpPr>
        <p:grpSpPr>
          <a:xfrm>
            <a:off x="836612" y="4876800"/>
            <a:ext cx="10773027" cy="1399753"/>
            <a:chOff x="477378" y="5239830"/>
            <a:chExt cx="10773027" cy="1399753"/>
          </a:xfrm>
        </p:grpSpPr>
        <p:sp>
          <p:nvSpPr>
            <p:cNvPr id="24" name="Rounded Rectangle 23"/>
            <p:cNvSpPr/>
            <p:nvPr/>
          </p:nvSpPr>
          <p:spPr>
            <a:xfrm>
              <a:off x="477378" y="5239830"/>
              <a:ext cx="9566985" cy="1276529"/>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5" name="TextBox 24"/>
            <p:cNvSpPr txBox="1"/>
            <p:nvPr/>
          </p:nvSpPr>
          <p:spPr>
            <a:xfrm>
              <a:off x="674941" y="5316030"/>
              <a:ext cx="9293222" cy="1200329"/>
            </a:xfrm>
            <a:prstGeom prst="rect">
              <a:avLst/>
            </a:prstGeom>
            <a:noFill/>
          </p:spPr>
          <p:txBody>
            <a:bodyPr wrap="square" rtlCol="0">
              <a:spAutoFit/>
            </a:bodyPr>
            <a:lstStyle/>
            <a:p>
              <a:pPr marL="457200" indent="-457200">
                <a:buFont typeface="Wingdings" pitchFamily="2" charset="2"/>
                <a:buChar char="v"/>
              </a:pPr>
              <a:r>
                <a:rPr lang="en-US" b="1" smtClean="0">
                  <a:solidFill>
                    <a:srgbClr val="C00000"/>
                  </a:solidFill>
                  <a:latin typeface="Arial" pitchFamily="34" charset="0"/>
                  <a:cs typeface="Arial" pitchFamily="34" charset="0"/>
                </a:rPr>
                <a:t>Chú ý </a:t>
              </a:r>
              <a:r>
                <a:rPr lang="en-US" b="1" smtClean="0">
                  <a:latin typeface="Arial" pitchFamily="34" charset="0"/>
                  <a:cs typeface="Arial" pitchFamily="34" charset="0"/>
                </a:rPr>
                <a:t>: Nếu 2 mặt phẳng chứa 2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với nhau thì giao tuyến của chúng song song với 2 </a:t>
              </a:r>
              <a:r>
                <a:rPr lang="vi-VN" b="1" smtClean="0">
                  <a:latin typeface="Arial" pitchFamily="34" charset="0"/>
                  <a:cs typeface="Arial" pitchFamily="34" charset="0"/>
                </a:rPr>
                <a:t>đường thẳng</a:t>
              </a:r>
              <a:r>
                <a:rPr lang="en-US" b="1" smtClean="0">
                  <a:latin typeface="Arial" pitchFamily="34" charset="0"/>
                  <a:cs typeface="Arial" pitchFamily="34" charset="0"/>
                </a:rPr>
                <a:t> đó hoặc trùng với một trong hai </a:t>
              </a:r>
              <a:r>
                <a:rPr lang="vi-VN" b="1" smtClean="0">
                  <a:latin typeface="Arial" pitchFamily="34" charset="0"/>
                  <a:cs typeface="Arial" pitchFamily="34" charset="0"/>
                </a:rPr>
                <a:t>đường thẳng</a:t>
              </a:r>
              <a:r>
                <a:rPr lang="en-US" b="1" smtClean="0">
                  <a:latin typeface="Arial" pitchFamily="34" charset="0"/>
                  <a:cs typeface="Arial" pitchFamily="34" charset="0"/>
                </a:rPr>
                <a:t> đó.</a:t>
              </a:r>
              <a:endParaRPr lang="vi-VN" b="1" i="1">
                <a:solidFill>
                  <a:schemeClr val="accent2">
                    <a:lumMod val="75000"/>
                  </a:schemeClr>
                </a:solidFill>
                <a:latin typeface="Arial" pitchFamily="34" charset="0"/>
                <a:cs typeface="Arial" pitchFamily="34" charset="0"/>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980612" y="5285139"/>
              <a:ext cx="1269793" cy="1354444"/>
            </a:xfrm>
            <a:prstGeom prst="rect">
              <a:avLst/>
            </a:prstGeom>
          </p:spPr>
        </p:pic>
      </p:gr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7412" y="2379675"/>
            <a:ext cx="5406684" cy="21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637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wipe(left)">
                                      <p:cBhvr>
                                        <p:cTn id="11" dur="500"/>
                                        <p:tgtEl>
                                          <p:spTgt spid="174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2" y="2340421"/>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74612" y="695325"/>
            <a:ext cx="11811000" cy="1675966"/>
            <a:chOff x="74612" y="742950"/>
            <a:chExt cx="11811000" cy="1675966"/>
          </a:xfrm>
        </p:grpSpPr>
        <p:sp>
          <p:nvSpPr>
            <p:cNvPr id="8" name="Rounded Rectangle 7"/>
            <p:cNvSpPr/>
            <p:nvPr/>
          </p:nvSpPr>
          <p:spPr>
            <a:xfrm>
              <a:off x="1903412" y="885825"/>
              <a:ext cx="9982200" cy="1368618"/>
            </a:xfrm>
            <a:prstGeom prst="roundRect">
              <a:avLst>
                <a:gd name="adj" fmla="val 5673"/>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1" y="838200"/>
              <a:ext cx="9829801" cy="1231084"/>
            </a:xfrm>
            <a:prstGeom prst="rect">
              <a:avLst/>
            </a:prstGeom>
            <a:noFill/>
          </p:spPr>
          <p:txBody>
            <a:bodyPr wrap="square" lIns="121899" tIns="60949" rIns="121899" bIns="60949" rtlCol="0">
              <a:spAutoFit/>
            </a:bodyPr>
            <a:lstStyle/>
            <a:p>
              <a:pPr>
                <a:lnSpc>
                  <a:spcPct val="150000"/>
                </a:lnSpc>
              </a:pPr>
              <a:r>
                <a:rPr lang="en-US" b="1" smtClean="0">
                  <a:latin typeface="Arial" pitchFamily="34" charset="0"/>
                  <a:cs typeface="Arial" pitchFamily="34" charset="0"/>
                </a:rPr>
                <a:t>Cho hình chóp S.ABCD có đáy ABCD là hình bình hành (H 4.25)</a:t>
              </a:r>
              <a:br>
                <a:rPr lang="en-US" b="1" smtClean="0">
                  <a:latin typeface="Arial" pitchFamily="34" charset="0"/>
                  <a:cs typeface="Arial" pitchFamily="34" charset="0"/>
                </a:rPr>
              </a:br>
              <a:r>
                <a:rPr lang="en-US" b="1" smtClean="0">
                  <a:latin typeface="Arial" pitchFamily="34" charset="0"/>
                  <a:cs typeface="Arial" pitchFamily="34" charset="0"/>
                </a:rPr>
                <a:t>Xác định giao tuyến của hai mặt phẳng (SAB) và (SCD)</a:t>
              </a:r>
              <a:endParaRPr lang="vi-VN" b="1">
                <a:latin typeface="Arial" pitchFamily="34" charset="0"/>
                <a:cs typeface="Arial" pitchFamily="34" charset="0"/>
              </a:endParaRPr>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74612" y="742950"/>
              <a:ext cx="1666808" cy="1675966"/>
            </a:xfrm>
            <a:prstGeom prst="rect">
              <a:avLst/>
            </a:prstGeom>
          </p:spPr>
        </p:pic>
        <p:sp>
          <p:nvSpPr>
            <p:cNvPr id="18" name="Rectangle 17"/>
            <p:cNvSpPr/>
            <p:nvPr/>
          </p:nvSpPr>
          <p:spPr>
            <a:xfrm>
              <a:off x="578154" y="1250853"/>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0" name="Picture 19"/>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74612" y="1093284"/>
              <a:ext cx="1589022" cy="42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sp>
        <p:nvSpPr>
          <p:cNvPr id="22" name="TextBox 21"/>
          <p:cNvSpPr txBox="1"/>
          <p:nvPr/>
        </p:nvSpPr>
        <p:spPr>
          <a:xfrm>
            <a:off x="1379537" y="2819400"/>
            <a:ext cx="7094537" cy="1200329"/>
          </a:xfrm>
          <a:prstGeom prst="rect">
            <a:avLst/>
          </a:prstGeom>
          <a:noFill/>
        </p:spPr>
        <p:txBody>
          <a:bodyPr wrap="square" rtlCol="0">
            <a:spAutoFit/>
          </a:bodyPr>
          <a:lstStyle/>
          <a:p>
            <a:pPr marL="342900" indent="-342900">
              <a:buFont typeface="Wingdings" pitchFamily="2" charset="2"/>
              <a:buChar char="v"/>
            </a:pPr>
            <a:r>
              <a:rPr lang="en-US" b="1" smtClean="0">
                <a:latin typeface="Arial" pitchFamily="34" charset="0"/>
                <a:cs typeface="Arial" pitchFamily="34" charset="0"/>
              </a:rPr>
              <a:t>Hai mặt phẳng (SAB) và (SCD) có điểm chung S và chứa hai </a:t>
            </a:r>
            <a:r>
              <a:rPr lang="vi-VN" b="1" smtClean="0">
                <a:latin typeface="Arial" pitchFamily="34" charset="0"/>
                <a:cs typeface="Arial" pitchFamily="34" charset="0"/>
              </a:rPr>
              <a:t>đường thẳng</a:t>
            </a:r>
            <a:r>
              <a:rPr lang="en-US" b="1" smtClean="0">
                <a:latin typeface="Arial" pitchFamily="34" charset="0"/>
                <a:cs typeface="Arial" pitchFamily="34" charset="0"/>
              </a:rPr>
              <a:t> song song là AB và CD</a:t>
            </a:r>
            <a:endParaRPr lang="vi-VN" b="1">
              <a:latin typeface="Arial" pitchFamily="34" charset="0"/>
              <a:cs typeface="Arial" pitchFamily="34" charset="0"/>
            </a:endParaRPr>
          </a:p>
        </p:txBody>
      </p:sp>
      <p:sp>
        <p:nvSpPr>
          <p:cNvPr id="23" name="TextBox 22"/>
          <p:cNvSpPr txBox="1"/>
          <p:nvPr/>
        </p:nvSpPr>
        <p:spPr>
          <a:xfrm>
            <a:off x="1666875" y="4095929"/>
            <a:ext cx="6807199" cy="1200329"/>
          </a:xfrm>
          <a:prstGeom prst="rect">
            <a:avLst/>
          </a:prstGeom>
          <a:noFill/>
        </p:spPr>
        <p:txBody>
          <a:bodyPr wrap="square" rtlCol="0">
            <a:spAutoFit/>
          </a:bodyPr>
          <a:lstStyle/>
          <a:p>
            <a:r>
              <a:rPr lang="en-US" b="1" smtClean="0">
                <a:latin typeface="Arial" pitchFamily="34" charset="0"/>
                <a:cs typeface="Arial" pitchFamily="34" charset="0"/>
              </a:rPr>
              <a:t>Do đó giao tuyến của 2 mặt phẳng (SAB) và (SCD) là </a:t>
            </a:r>
            <a:r>
              <a:rPr lang="vi-VN" b="1" smtClean="0">
                <a:solidFill>
                  <a:schemeClr val="accent2">
                    <a:lumMod val="75000"/>
                  </a:schemeClr>
                </a:solidFill>
                <a:latin typeface="Arial" pitchFamily="34" charset="0"/>
                <a:cs typeface="Arial" pitchFamily="34" charset="0"/>
              </a:rPr>
              <a:t>đường thẳng</a:t>
            </a:r>
            <a:r>
              <a:rPr lang="en-US" b="1" smtClean="0">
                <a:solidFill>
                  <a:schemeClr val="accent2">
                    <a:lumMod val="75000"/>
                  </a:schemeClr>
                </a:solidFill>
                <a:latin typeface="Arial" pitchFamily="34" charset="0"/>
                <a:cs typeface="Arial" pitchFamily="34" charset="0"/>
              </a:rPr>
              <a:t> m đi qua S và song song với AB, CD</a:t>
            </a:r>
            <a:r>
              <a:rPr lang="en-US" b="1" smtClean="0">
                <a:latin typeface="Arial" pitchFamily="34" charset="0"/>
                <a:cs typeface="Arial" pitchFamily="34" charset="0"/>
              </a:rPr>
              <a:t> .</a:t>
            </a:r>
            <a:endParaRPr lang="vi-VN" b="1">
              <a:solidFill>
                <a:schemeClr val="accent2">
                  <a:lumMod val="75000"/>
                </a:schemeClr>
              </a:solidFill>
              <a:latin typeface="Arial" pitchFamily="34" charset="0"/>
              <a:cs typeface="Arial" pitchFamily="34" charset="0"/>
            </a:endParaRPr>
          </a:p>
        </p:txBody>
      </p:sp>
      <p:grpSp>
        <p:nvGrpSpPr>
          <p:cNvPr id="3" name="Group 2"/>
          <p:cNvGrpSpPr/>
          <p:nvPr/>
        </p:nvGrpSpPr>
        <p:grpSpPr>
          <a:xfrm>
            <a:off x="8685212" y="2386429"/>
            <a:ext cx="3286125" cy="2414171"/>
            <a:chOff x="8836024" y="2371291"/>
            <a:chExt cx="3286125" cy="2414171"/>
          </a:xfrm>
        </p:grpSpPr>
        <p:sp>
          <p:nvSpPr>
            <p:cNvPr id="19" name="TextBox 18"/>
            <p:cNvSpPr txBox="1"/>
            <p:nvPr/>
          </p:nvSpPr>
          <p:spPr>
            <a:xfrm>
              <a:off x="10133012" y="4446908"/>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4.25</a:t>
              </a:r>
              <a:endParaRPr lang="en-US" sz="1600" b="1">
                <a:solidFill>
                  <a:srgbClr val="C00000"/>
                </a:solidFill>
                <a:latin typeface="Arial" pitchFamily="34" charset="0"/>
                <a:cs typeface="Arial" pitchFamily="34" charset="0"/>
              </a:endParaRPr>
            </a:p>
          </p:txBody>
        </p:sp>
        <p:pic>
          <p:nvPicPr>
            <p:cNvPr id="184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36024" y="2371291"/>
              <a:ext cx="32861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9222344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135" y="22098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714375"/>
            <a:ext cx="11782531" cy="1542374"/>
            <a:chOff x="150812" y="1196977"/>
            <a:chExt cx="11782531" cy="1542374"/>
          </a:xfrm>
        </p:grpSpPr>
        <p:sp>
          <p:nvSpPr>
            <p:cNvPr id="8" name="Rounded Rectangle 7"/>
            <p:cNvSpPr/>
            <p:nvPr/>
          </p:nvSpPr>
          <p:spPr>
            <a:xfrm>
              <a:off x="1979612" y="1256121"/>
              <a:ext cx="9953731" cy="1270121"/>
            </a:xfrm>
            <a:prstGeom prst="roundRect">
              <a:avLst>
                <a:gd name="adj" fmla="val 9218"/>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388095"/>
              <a:ext cx="9448801" cy="92330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chóp S.ABCD có đáy ABCD là hình bình </a:t>
              </a:r>
              <a:r>
                <a:rPr lang="vi-VN" sz="2600" b="1" smtClean="0">
                  <a:latin typeface="Arial" pitchFamily="34" charset="0"/>
                  <a:cs typeface="Arial" pitchFamily="34" charset="0"/>
                </a:rPr>
                <a:t>hành</a:t>
              </a:r>
              <a:r>
                <a:rPr lang="vi-VN" sz="2600" b="1">
                  <a:latin typeface="Arial" pitchFamily="34" charset="0"/>
                  <a:cs typeface="Arial" pitchFamily="34" charset="0"/>
                </a:rPr>
                <a:t/>
              </a:r>
              <a:br>
                <a:rPr lang="vi-VN" sz="2600" b="1">
                  <a:latin typeface="Arial" pitchFamily="34" charset="0"/>
                  <a:cs typeface="Arial" pitchFamily="34" charset="0"/>
                </a:rPr>
              </a:br>
              <a:r>
                <a:rPr lang="vi-VN" sz="2600" b="1">
                  <a:latin typeface="Arial" pitchFamily="34" charset="0"/>
                  <a:cs typeface="Arial" pitchFamily="34" charset="0"/>
                </a:rPr>
                <a:t>Xác định giao tuyến của hai mặt phẳng (</a:t>
              </a:r>
              <a:r>
                <a:rPr lang="vi-VN" sz="2600" b="1" smtClean="0">
                  <a:latin typeface="Arial" pitchFamily="34" charset="0"/>
                  <a:cs typeface="Arial" pitchFamily="34" charset="0"/>
                </a:rPr>
                <a:t>SA</a:t>
              </a:r>
              <a:r>
                <a:rPr lang="en-US" sz="2600" b="1" smtClean="0">
                  <a:latin typeface="Arial" pitchFamily="34" charset="0"/>
                  <a:cs typeface="Arial" pitchFamily="34" charset="0"/>
                </a:rPr>
                <a:t>D</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vi-VN" sz="2600" b="1" smtClean="0">
                  <a:latin typeface="Arial" pitchFamily="34" charset="0"/>
                  <a:cs typeface="Arial" pitchFamily="34" charset="0"/>
                </a:rPr>
                <a:t>S</a:t>
              </a:r>
              <a:r>
                <a:rPr lang="en-US" sz="2600" b="1" smtClean="0">
                  <a:latin typeface="Arial" pitchFamily="34" charset="0"/>
                  <a:cs typeface="Arial" pitchFamily="34" charset="0"/>
                </a:rPr>
                <a:t>BC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25812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2344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562922"/>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pic>
        <p:nvPicPr>
          <p:cNvPr id="1945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47218" y="2164176"/>
            <a:ext cx="3286125"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401178" y="2667000"/>
            <a:ext cx="7866062" cy="830997"/>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Hai mặt phẳng (SAD) và (SBC) có điểm chung S và chứa hai đường thẳng song song là AD và BC</a:t>
            </a:r>
          </a:p>
        </p:txBody>
      </p:sp>
      <p:sp>
        <p:nvSpPr>
          <p:cNvPr id="14" name="TextBox 13"/>
          <p:cNvSpPr txBox="1"/>
          <p:nvPr/>
        </p:nvSpPr>
        <p:spPr>
          <a:xfrm>
            <a:off x="718526" y="3542860"/>
            <a:ext cx="7548714" cy="1200329"/>
          </a:xfrm>
          <a:prstGeom prst="rect">
            <a:avLst/>
          </a:prstGeom>
          <a:noFill/>
        </p:spPr>
        <p:txBody>
          <a:bodyPr wrap="square" rtlCol="0">
            <a:spAutoFit/>
          </a:bodyPr>
          <a:lstStyle/>
          <a:p>
            <a:r>
              <a:rPr lang="vi-VN" b="1">
                <a:latin typeface="Arial" pitchFamily="34" charset="0"/>
                <a:cs typeface="Arial" pitchFamily="34" charset="0"/>
              </a:rPr>
              <a:t>Do đó, giao tuyến của hai mặt phẳng (SAD) và (SBC) là đường thẳng </a:t>
            </a:r>
            <a:r>
              <a:rPr lang="en-US" b="1" smtClean="0">
                <a:solidFill>
                  <a:schemeClr val="accent2">
                    <a:lumMod val="75000"/>
                  </a:schemeClr>
                </a:solidFill>
                <a:latin typeface="Arial" pitchFamily="34" charset="0"/>
                <a:cs typeface="Arial" pitchFamily="34" charset="0"/>
              </a:rPr>
              <a:t>m</a:t>
            </a:r>
            <a:r>
              <a:rPr lang="vi-VN" b="1" smtClean="0">
                <a:solidFill>
                  <a:schemeClr val="accent2">
                    <a:lumMod val="75000"/>
                  </a:schemeClr>
                </a:solidFill>
                <a:latin typeface="Arial" pitchFamily="34" charset="0"/>
                <a:cs typeface="Arial" pitchFamily="34" charset="0"/>
              </a:rPr>
              <a:t> </a:t>
            </a:r>
            <a:r>
              <a:rPr lang="vi-VN" b="1">
                <a:solidFill>
                  <a:schemeClr val="accent2">
                    <a:lumMod val="75000"/>
                  </a:schemeClr>
                </a:solidFill>
                <a:latin typeface="Arial" pitchFamily="34" charset="0"/>
                <a:cs typeface="Arial" pitchFamily="34" charset="0"/>
              </a:rPr>
              <a:t>đi qua S và song song với AD, BC</a:t>
            </a:r>
            <a:r>
              <a:rPr lang="vi-VN" b="1">
                <a:latin typeface="Arial" pitchFamily="34" charset="0"/>
                <a:cs typeface="Arial" pitchFamily="34" charset="0"/>
              </a:rPr>
              <a:t>.</a:t>
            </a:r>
          </a:p>
        </p:txBody>
      </p:sp>
    </p:spTree>
    <p:extLst>
      <p:ext uri="{BB962C8B-B14F-4D97-AF65-F5344CB8AC3E}">
        <p14:creationId xmlns:p14="http://schemas.microsoft.com/office/powerpoint/2010/main" val="917339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59"/>
                                        </p:tgtEl>
                                        <p:attrNameLst>
                                          <p:attrName>style.visibility</p:attrName>
                                        </p:attrNameLst>
                                      </p:cBhvr>
                                      <p:to>
                                        <p:strVal val="visible"/>
                                      </p:to>
                                    </p:set>
                                    <p:animEffect transition="in" filter="wipe(left)">
                                      <p:cBhvr>
                                        <p:cTn id="11" dur="500"/>
                                        <p:tgtEl>
                                          <p:spTgt spid="1945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240464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50812" y="706457"/>
            <a:ext cx="11782531" cy="1603902"/>
            <a:chOff x="150812" y="630257"/>
            <a:chExt cx="11782531" cy="1603902"/>
          </a:xfrm>
        </p:grpSpPr>
        <p:sp>
          <p:nvSpPr>
            <p:cNvPr id="15" name="Rectangle 14"/>
            <p:cNvSpPr/>
            <p:nvPr/>
          </p:nvSpPr>
          <p:spPr>
            <a:xfrm>
              <a:off x="150812" y="63025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ounded Rectangle 13"/>
            <p:cNvSpPr/>
            <p:nvPr/>
          </p:nvSpPr>
          <p:spPr>
            <a:xfrm>
              <a:off x="2132011" y="703183"/>
              <a:ext cx="9801331" cy="1472863"/>
            </a:xfrm>
            <a:prstGeom prst="roundRect">
              <a:avLst>
                <a:gd name="adj" fmla="val 4169"/>
              </a:avLst>
            </a:prstGeom>
            <a:solidFill>
              <a:srgbClr val="D4CFB4"/>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TextBox 15"/>
            <p:cNvSpPr txBox="1"/>
            <p:nvPr/>
          </p:nvSpPr>
          <p:spPr>
            <a:xfrm>
              <a:off x="2284411" y="766904"/>
              <a:ext cx="9648931" cy="132341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Một </a:t>
              </a:r>
              <a:r>
                <a:rPr lang="en-US" sz="2600" b="1" smtClean="0">
                  <a:latin typeface="Arial" pitchFamily="34" charset="0"/>
                  <a:cs typeface="Arial" pitchFamily="34" charset="0"/>
                </a:rPr>
                <a:t>bể kính chứa nước có đáy là hình chữ nhật đặt nghiêng như Hình 4.26 . Giải thích tại sao đường mép nước AB song song với cạnh CD của bể nước.</a:t>
              </a:r>
            </a:p>
          </p:txBody>
        </p:sp>
        <p:pic>
          <p:nvPicPr>
            <p:cNvPr id="1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812" y="665083"/>
              <a:ext cx="1806542" cy="15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94" y="856267"/>
              <a:ext cx="1131777" cy="57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724606" y="1122283"/>
              <a:ext cx="635688"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effectLst>
                    <a:outerShdw blurRad="76200" dist="50800" dir="5400000" algn="tl" rotWithShape="0">
                      <a:srgbClr val="000000">
                        <a:alpha val="65000"/>
                      </a:srgbClr>
                    </a:outerShdw>
                  </a:effectLst>
                  <a:latin typeface=".VnCentury SchoolbookH" pitchFamily="34" charset="0"/>
                </a:rPr>
                <a:t>2</a:t>
              </a:r>
              <a:endParaRPr lang="en-US" sz="6600" b="1" spc="67">
                <a:ln w="11430"/>
                <a:effectLst>
                  <a:outerShdw blurRad="76200" dist="50800" dir="5400000" algn="tl" rotWithShape="0">
                    <a:srgbClr val="000000">
                      <a:alpha val="65000"/>
                    </a:srgbClr>
                  </a:outerShdw>
                </a:effectLst>
                <a:latin typeface=".VnCentury SchoolbookH" pitchFamily="34" charset="0"/>
              </a:endParaRPr>
            </a:p>
          </p:txBody>
        </p:sp>
      </p:grpSp>
      <p:sp>
        <p:nvSpPr>
          <p:cNvPr id="22" name="AutoShape 4"/>
          <p:cNvSpPr>
            <a:spLocks noChangeArrowheads="1"/>
          </p:cNvSpPr>
          <p:nvPr/>
        </p:nvSpPr>
        <p:spPr bwMode="gray">
          <a:xfrm>
            <a:off x="401178" y="95249"/>
            <a:ext cx="6912434"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2  . TÍNH CHẤT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SONG SONG </a:t>
            </a:r>
            <a:endParaRPr lang="vi-VN" sz="1800" b="1">
              <a:solidFill>
                <a:schemeClr val="bg1"/>
              </a:solidFill>
              <a:latin typeface="Arial" pitchFamily="34" charset="0"/>
              <a:cs typeface="Arial" pitchFamily="34" charset="0"/>
            </a:endParaRPr>
          </a:p>
        </p:txBody>
      </p:sp>
      <p:sp>
        <p:nvSpPr>
          <p:cNvPr id="17" name="TextBox 16"/>
          <p:cNvSpPr txBox="1"/>
          <p:nvPr/>
        </p:nvSpPr>
        <p:spPr>
          <a:xfrm>
            <a:off x="303212" y="2819400"/>
            <a:ext cx="7866062" cy="1200329"/>
          </a:xfrm>
          <a:prstGeom prst="rect">
            <a:avLst/>
          </a:prstGeom>
          <a:noFill/>
        </p:spPr>
        <p:txBody>
          <a:bodyPr wrap="square" rtlCol="0">
            <a:spAutoFit/>
          </a:bodyPr>
          <a:lstStyle/>
          <a:p>
            <a:pPr marL="342900" indent="-342900">
              <a:buFont typeface="Wingdings" pitchFamily="2" charset="2"/>
              <a:buChar char="v"/>
            </a:pPr>
            <a:r>
              <a:rPr lang="vi-VN" b="1">
                <a:latin typeface="Arial" pitchFamily="34" charset="0"/>
                <a:cs typeface="Arial" pitchFamily="34" charset="0"/>
              </a:rPr>
              <a:t>Giả sử mặt phẳng (ABFE) mà mặt nước, </a:t>
            </a:r>
            <a:r>
              <a:rPr lang="en-US" b="1" smtClean="0">
                <a:latin typeface="Arial" pitchFamily="34" charset="0"/>
                <a:cs typeface="Arial" pitchFamily="34" charset="0"/>
              </a:rPr>
              <a:t>mp</a:t>
            </a:r>
            <a:r>
              <a:rPr lang="vi-VN" b="1" smtClean="0">
                <a:latin typeface="Arial" pitchFamily="34" charset="0"/>
                <a:cs typeface="Arial" pitchFamily="34" charset="0"/>
              </a:rPr>
              <a:t>(EFCD</a:t>
            </a:r>
            <a:r>
              <a:rPr lang="vi-VN" b="1">
                <a:latin typeface="Arial" pitchFamily="34" charset="0"/>
                <a:cs typeface="Arial" pitchFamily="34" charset="0"/>
              </a:rPr>
              <a:t>) là mặt đáy của bể kính và (ABCD) là một mặt bên của bể kính.</a:t>
            </a:r>
          </a:p>
        </p:txBody>
      </p:sp>
      <p:sp>
        <p:nvSpPr>
          <p:cNvPr id="23" name="TextBox 22"/>
          <p:cNvSpPr txBox="1"/>
          <p:nvPr/>
        </p:nvSpPr>
        <p:spPr>
          <a:xfrm>
            <a:off x="590440" y="4033070"/>
            <a:ext cx="7548714" cy="1200329"/>
          </a:xfrm>
          <a:prstGeom prst="rect">
            <a:avLst/>
          </a:prstGeom>
          <a:noFill/>
        </p:spPr>
        <p:txBody>
          <a:bodyPr wrap="square" rtlCol="0">
            <a:spAutoFit/>
          </a:bodyPr>
          <a:lstStyle/>
          <a:p>
            <a:r>
              <a:rPr lang="vi-VN" b="1">
                <a:latin typeface="Arial" pitchFamily="34" charset="0"/>
                <a:cs typeface="Arial" pitchFamily="34" charset="0"/>
              </a:rPr>
              <a:t>Ba mặt phẳng (ABFE), (EFCD) và (ABCD) là ba mặt phẳng đôi một cắt nhau theo các giao tuyến EF, AB và CD</a:t>
            </a:r>
          </a:p>
        </p:txBody>
      </p:sp>
      <p:sp>
        <p:nvSpPr>
          <p:cNvPr id="24" name="TextBox 23"/>
          <p:cNvSpPr txBox="1"/>
          <p:nvPr/>
        </p:nvSpPr>
        <p:spPr>
          <a:xfrm>
            <a:off x="590440" y="5265483"/>
            <a:ext cx="11044806" cy="830997"/>
          </a:xfrm>
          <a:prstGeom prst="rect">
            <a:avLst/>
          </a:prstGeom>
          <a:noFill/>
        </p:spPr>
        <p:txBody>
          <a:bodyPr wrap="square" rtlCol="0">
            <a:spAutoFit/>
          </a:bodyPr>
          <a:lstStyle/>
          <a:p>
            <a:r>
              <a:rPr lang="vi-VN" b="1">
                <a:latin typeface="Arial" pitchFamily="34" charset="0"/>
                <a:cs typeface="Arial" pitchFamily="34" charset="0"/>
              </a:rPr>
              <a:t>Vì DC // EF (do đáy của bể là hình chữ nhật) nên ba đường thẳng EF, AB và CD đôi một song song</a:t>
            </a:r>
          </a:p>
        </p:txBody>
      </p:sp>
      <p:sp>
        <p:nvSpPr>
          <p:cNvPr id="25" name="TextBox 24"/>
          <p:cNvSpPr txBox="1"/>
          <p:nvPr/>
        </p:nvSpPr>
        <p:spPr>
          <a:xfrm>
            <a:off x="590440" y="6128564"/>
            <a:ext cx="11044806" cy="461665"/>
          </a:xfrm>
          <a:prstGeom prst="rect">
            <a:avLst/>
          </a:prstGeom>
          <a:noFill/>
        </p:spPr>
        <p:txBody>
          <a:bodyPr wrap="square" rtlCol="0">
            <a:spAutoFit/>
          </a:bodyPr>
          <a:lstStyle/>
          <a:p>
            <a:r>
              <a:rPr lang="vi-VN" b="1">
                <a:latin typeface="Arial" pitchFamily="34" charset="0"/>
                <a:cs typeface="Arial" pitchFamily="34" charset="0"/>
              </a:rPr>
              <a:t>Vậy đường mép nước AB </a:t>
            </a:r>
            <a:r>
              <a:rPr lang="vi-VN" b="1">
                <a:solidFill>
                  <a:schemeClr val="accent2">
                    <a:lumMod val="75000"/>
                  </a:schemeClr>
                </a:solidFill>
                <a:latin typeface="Arial" pitchFamily="34" charset="0"/>
                <a:cs typeface="Arial" pitchFamily="34" charset="0"/>
              </a:rPr>
              <a:t>song song </a:t>
            </a:r>
            <a:r>
              <a:rPr lang="vi-VN" b="1">
                <a:latin typeface="Arial" pitchFamily="34" charset="0"/>
                <a:cs typeface="Arial" pitchFamily="34" charset="0"/>
              </a:rPr>
              <a:t>với cạnh CD của bể nước.</a:t>
            </a:r>
          </a:p>
        </p:txBody>
      </p:sp>
      <p:grpSp>
        <p:nvGrpSpPr>
          <p:cNvPr id="6" name="Group 5"/>
          <p:cNvGrpSpPr/>
          <p:nvPr/>
        </p:nvGrpSpPr>
        <p:grpSpPr>
          <a:xfrm>
            <a:off x="8415337" y="2404646"/>
            <a:ext cx="3317875" cy="2638425"/>
            <a:chOff x="8415337" y="2404646"/>
            <a:chExt cx="3317875" cy="2638425"/>
          </a:xfrm>
        </p:grpSpPr>
        <p:grpSp>
          <p:nvGrpSpPr>
            <p:cNvPr id="3" name="Group 2"/>
            <p:cNvGrpSpPr/>
            <p:nvPr/>
          </p:nvGrpSpPr>
          <p:grpSpPr>
            <a:xfrm>
              <a:off x="8541327" y="2404646"/>
              <a:ext cx="3191885" cy="2638425"/>
              <a:chOff x="8304212" y="2404646"/>
              <a:chExt cx="3191885" cy="2638425"/>
            </a:xfrm>
          </p:grpSpPr>
          <p:sp>
            <p:nvSpPr>
              <p:cNvPr id="27" name="TextBox 26"/>
              <p:cNvSpPr txBox="1"/>
              <p:nvPr/>
            </p:nvSpPr>
            <p:spPr>
              <a:xfrm>
                <a:off x="8837612" y="4690646"/>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4.26</a:t>
                </a:r>
                <a:endParaRPr lang="en-US" sz="1600" b="1">
                  <a:solidFill>
                    <a:schemeClr val="accent2">
                      <a:lumMod val="75000"/>
                    </a:schemeClr>
                  </a:solidFill>
                  <a:latin typeface="Arial" pitchFamily="34" charset="0"/>
                  <a:cs typeface="Arial" pitchFamily="34" charset="0"/>
                </a:endParaRPr>
              </a:p>
            </p:txBody>
          </p:sp>
          <p:pic>
            <p:nvPicPr>
              <p:cNvPr id="2048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04212" y="2404646"/>
                <a:ext cx="319188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aphicFrame>
          <p:nvGraphicFramePr>
            <p:cNvPr id="2" name="Object 1"/>
            <p:cNvGraphicFramePr>
              <a:graphicFrameLocks noChangeAspect="1"/>
            </p:cNvGraphicFramePr>
            <p:nvPr>
              <p:extLst>
                <p:ext uri="{D42A27DB-BD31-4B8C-83A1-F6EECF244321}">
                  <p14:modId xmlns:p14="http://schemas.microsoft.com/office/powerpoint/2010/main" val="2540324026"/>
                </p:ext>
              </p:extLst>
            </p:nvPr>
          </p:nvGraphicFramePr>
          <p:xfrm>
            <a:off x="8415337" y="4278313"/>
            <a:ext cx="269875" cy="269875"/>
          </p:xfrm>
          <a:graphic>
            <a:graphicData uri="http://schemas.openxmlformats.org/presentationml/2006/ole">
              <mc:AlternateContent xmlns:mc="http://schemas.openxmlformats.org/markup-compatibility/2006">
                <mc:Choice xmlns:v="urn:schemas-microsoft-com:vml" Requires="v">
                  <p:oleObj spid="_x0000_s18442" name="Equation" r:id="rId8" imgW="152280" imgH="152280" progId="Equation.DSMT4">
                    <p:embed/>
                  </p:oleObj>
                </mc:Choice>
                <mc:Fallback>
                  <p:oleObj name="Equation" r:id="rId8" imgW="152280" imgH="152280" progId="Equation.DSMT4">
                    <p:embed/>
                    <p:pic>
                      <p:nvPicPr>
                        <p:cNvPr id="0" name=""/>
                        <p:cNvPicPr/>
                        <p:nvPr/>
                      </p:nvPicPr>
                      <p:blipFill>
                        <a:blip r:embed="rId9"/>
                        <a:stretch>
                          <a:fillRect/>
                        </a:stretch>
                      </p:blipFill>
                      <p:spPr>
                        <a:xfrm>
                          <a:off x="8415337" y="4278313"/>
                          <a:ext cx="269875" cy="2698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960412266"/>
                </p:ext>
              </p:extLst>
            </p:nvPr>
          </p:nvGraphicFramePr>
          <p:xfrm>
            <a:off x="9371013" y="3452813"/>
            <a:ext cx="269875" cy="269875"/>
          </p:xfrm>
          <a:graphic>
            <a:graphicData uri="http://schemas.openxmlformats.org/presentationml/2006/ole">
              <mc:AlternateContent xmlns:mc="http://schemas.openxmlformats.org/markup-compatibility/2006">
                <mc:Choice xmlns:v="urn:schemas-microsoft-com:vml" Requires="v">
                  <p:oleObj spid="_x0000_s18443" name="Equation" r:id="rId10" imgW="152280" imgH="152280" progId="Equation.DSMT4">
                    <p:embed/>
                  </p:oleObj>
                </mc:Choice>
                <mc:Fallback>
                  <p:oleObj name="Equation" r:id="rId10" imgW="152280" imgH="152280" progId="Equation.DSMT4">
                    <p:embed/>
                    <p:pic>
                      <p:nvPicPr>
                        <p:cNvPr id="0" name="Object 1"/>
                        <p:cNvPicPr>
                          <a:picLocks noChangeAspect="1" noChangeArrowheads="1"/>
                        </p:cNvPicPr>
                        <p:nvPr/>
                      </p:nvPicPr>
                      <p:blipFill>
                        <a:blip r:embed="rId11"/>
                        <a:srcRect/>
                        <a:stretch>
                          <a:fillRect/>
                        </a:stretch>
                      </p:blipFill>
                      <p:spPr bwMode="auto">
                        <a:xfrm>
                          <a:off x="9371013" y="3452813"/>
                          <a:ext cx="26987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Tree>
    <p:extLst>
      <p:ext uri="{BB962C8B-B14F-4D97-AF65-F5344CB8AC3E}">
        <p14:creationId xmlns:p14="http://schemas.microsoft.com/office/powerpoint/2010/main" val="36998967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0"/>
      <p:bldP spid="24" grpId="0"/>
      <p:bldP spid="2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9263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8" name="Rectangle 7"/>
          <p:cNvSpPr/>
          <p:nvPr/>
        </p:nvSpPr>
        <p:spPr>
          <a:xfrm>
            <a:off x="9116655" y="2743200"/>
            <a:ext cx="812588" cy="812800"/>
          </a:xfrm>
          <a:prstGeom prst="rect">
            <a:avLst/>
          </a:prstGeom>
          <a:noFill/>
          <a:ln w="5080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cxnSp>
        <p:nvCxnSpPr>
          <p:cNvPr id="9" name="Straight Connector 8"/>
          <p:cNvCxnSpPr/>
          <p:nvPr/>
        </p:nvCxnSpPr>
        <p:spPr>
          <a:xfrm>
            <a:off x="9929244" y="2489200"/>
            <a:ext cx="0" cy="5080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a:off x="9929244" y="2489268"/>
            <a:ext cx="0" cy="50786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869115"/>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1219200"/>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1018100"/>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2446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par>
                                <p:cTn id="30" presetID="2" presetClass="entr" presetSubtype="2" fill="hold" nodeType="withEffect">
                                  <p:stCondLst>
                                    <p:cond delay="100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100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0-#ppt_w/2"/>
                                          </p:val>
                                        </p:tav>
                                        <p:tav tm="100000">
                                          <p:val>
                                            <p:strVal val="#ppt_x"/>
                                          </p:val>
                                        </p:tav>
                                      </p:tavLst>
                                    </p:anim>
                                    <p:anim calcmode="lin" valueType="num">
                                      <p:cBhvr additive="base">
                                        <p:cTn id="37" dur="500" fill="hold"/>
                                        <p:tgtEl>
                                          <p:spTgt spid="13"/>
                                        </p:tgtEl>
                                        <p:attrNameLst>
                                          <p:attrName>ppt_y</p:attrName>
                                        </p:attrNameLst>
                                      </p:cBhvr>
                                      <p:tavLst>
                                        <p:tav tm="0">
                                          <p:val>
                                            <p:strVal val="#ppt_y"/>
                                          </p:val>
                                        </p:tav>
                                        <p:tav tm="100000">
                                          <p:val>
                                            <p:strVal val="#ppt_y"/>
                                          </p:val>
                                        </p:tav>
                                      </p:tavLst>
                                    </p:anim>
                                  </p:childTnLst>
                                </p:cTn>
                              </p:par>
                              <p:par>
                                <p:cTn id="38" presetID="2" presetClass="entr" presetSubtype="4" fill="hold" nodeType="withEffect">
                                  <p:stCondLst>
                                    <p:cond delay="100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89088" y="762000"/>
            <a:ext cx="11558425" cy="2211282"/>
            <a:chOff x="289088" y="1086760"/>
            <a:chExt cx="11558425" cy="2211282"/>
          </a:xfrm>
        </p:grpSpPr>
        <p:sp>
          <p:nvSpPr>
            <p:cNvPr id="17" name="Rounded Rectangle 16"/>
            <p:cNvSpPr/>
            <p:nvPr/>
          </p:nvSpPr>
          <p:spPr>
            <a:xfrm>
              <a:off x="289088" y="1086760"/>
              <a:ext cx="11558425" cy="2211282"/>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401177" y="1162960"/>
              <a:ext cx="11446335" cy="2092881"/>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600" b="1">
                  <a:latin typeface="Arial" pitchFamily="34" charset="0"/>
                  <a:cs typeface="Arial" pitchFamily="34" charset="0"/>
                </a:rPr>
                <a:t>Quan sát bốn tuyến đường trong hình 4.13 và trả lời các câu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t>
              </a:r>
              <a:r>
                <a:rPr lang="vi-VN" sz="2600" b="1" smtClean="0">
                  <a:latin typeface="Arial" pitchFamily="34" charset="0"/>
                  <a:cs typeface="Arial" pitchFamily="34" charset="0"/>
                </a:rPr>
                <a:t>hỏi sau</a:t>
              </a:r>
              <a:r>
                <a:rPr lang="en-US" sz="2600" b="1" smtClean="0">
                  <a:latin typeface="Arial" pitchFamily="34" charset="0"/>
                  <a:cs typeface="Arial" pitchFamily="34" charset="0"/>
                </a:rPr>
                <a:t> :</a:t>
              </a:r>
              <a:r>
                <a:rPr lang="vi-VN" sz="2600" b="1" smtClean="0">
                  <a:latin typeface="Arial" pitchFamily="34" charset="0"/>
                  <a:cs typeface="Arial" pitchFamily="34" charset="0"/>
                </a:rPr>
                <a:t>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a.</a:t>
              </a:r>
              <a:r>
                <a:rPr lang="vi-VN" sz="2600" b="1" smtClean="0">
                  <a:latin typeface="Arial" pitchFamily="34" charset="0"/>
                  <a:cs typeface="Arial" pitchFamily="34" charset="0"/>
                </a:rPr>
                <a:t> </a:t>
              </a:r>
              <a:r>
                <a:rPr lang="en-US" sz="2600" b="1">
                  <a:latin typeface="Arial" pitchFamily="34" charset="0"/>
                  <a:cs typeface="Arial" pitchFamily="34" charset="0"/>
                </a:rPr>
                <a:t>H</a:t>
              </a:r>
              <a:r>
                <a:rPr lang="vi-VN" sz="2600" b="1" smtClean="0">
                  <a:latin typeface="Arial" pitchFamily="34" charset="0"/>
                  <a:cs typeface="Arial" pitchFamily="34" charset="0"/>
                </a:rPr>
                <a:t>ai </a:t>
              </a:r>
              <a:r>
                <a:rPr lang="en-US" sz="2600" b="1" smtClean="0">
                  <a:latin typeface="Arial" pitchFamily="34" charset="0"/>
                  <a:cs typeface="Arial" pitchFamily="34" charset="0"/>
                </a:rPr>
                <a:t>tuyến</a:t>
              </a:r>
              <a:r>
                <a:rPr lang="vi-VN" sz="2600" b="1" smtClean="0">
                  <a:latin typeface="Arial" pitchFamily="34" charset="0"/>
                  <a:cs typeface="Arial" pitchFamily="34" charset="0"/>
                </a:rPr>
                <a:t> </a:t>
              </a:r>
              <a:r>
                <a:rPr lang="vi-VN" sz="2600" b="1">
                  <a:latin typeface="Arial" pitchFamily="34" charset="0"/>
                  <a:cs typeface="Arial" pitchFamily="34" charset="0"/>
                </a:rPr>
                <a:t>đường nào giao nhau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b.</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ai </a:t>
              </a:r>
              <a:r>
                <a:rPr lang="en-US" sz="2600" b="1">
                  <a:latin typeface="Arial" pitchFamily="34" charset="0"/>
                  <a:cs typeface="Arial" pitchFamily="34" charset="0"/>
                </a:rPr>
                <a:t>tuyến</a:t>
              </a:r>
              <a:r>
                <a:rPr lang="vi-VN" sz="2600" b="1" smtClean="0">
                  <a:latin typeface="Arial" pitchFamily="34" charset="0"/>
                  <a:cs typeface="Arial" pitchFamily="34" charset="0"/>
                </a:rPr>
                <a:t> </a:t>
              </a:r>
              <a:r>
                <a:rPr lang="vi-VN" sz="2600" b="1">
                  <a:latin typeface="Arial" pitchFamily="34" charset="0"/>
                  <a:cs typeface="Arial" pitchFamily="34" charset="0"/>
                </a:rPr>
                <a:t>đường nào không giao nhau </a:t>
              </a:r>
              <a:r>
                <a:rPr lang="en-US" sz="2600" b="1" smtClean="0">
                  <a:latin typeface="Arial" pitchFamily="34" charset="0"/>
                  <a:cs typeface="Arial" pitchFamily="34" charset="0"/>
                </a:rPr>
                <a:t/>
              </a:r>
              <a:br>
                <a:rPr lang="en-US" sz="2600" b="1" smtClean="0">
                  <a:latin typeface="Arial" pitchFamily="34" charset="0"/>
                  <a:cs typeface="Arial" pitchFamily="34" charset="0"/>
                </a:rPr>
              </a:br>
              <a:r>
                <a:rPr lang="en-US" sz="2600" b="1" smtClean="0">
                  <a:latin typeface="Arial" pitchFamily="34" charset="0"/>
                  <a:cs typeface="Arial" pitchFamily="34" charset="0"/>
                </a:rPr>
                <a:t>	c. Hai</a:t>
              </a:r>
              <a:r>
                <a:rPr lang="vi-VN" sz="2600" b="1" smtClean="0">
                  <a:latin typeface="Arial" pitchFamily="34" charset="0"/>
                  <a:cs typeface="Arial" pitchFamily="34" charset="0"/>
                </a:rPr>
                <a:t> </a:t>
              </a:r>
              <a:r>
                <a:rPr lang="vi-VN" sz="2600" b="1">
                  <a:latin typeface="Arial" pitchFamily="34" charset="0"/>
                  <a:cs typeface="Arial" pitchFamily="34" charset="0"/>
                </a:rPr>
                <a:t>tuyến đường nào song song </a:t>
              </a:r>
              <a:r>
                <a:rPr lang="en-US"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13433" b="34426"/>
            <a:stretch/>
          </p:blipFill>
          <p:spPr bwMode="auto">
            <a:xfrm>
              <a:off x="289088" y="1178243"/>
              <a:ext cx="1740477" cy="468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6012" y="30480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7229474" y="3124200"/>
            <a:ext cx="4597400" cy="3271421"/>
            <a:chOff x="7229474" y="3124200"/>
            <a:chExt cx="4597400" cy="3271421"/>
          </a:xfrm>
        </p:grpSpPr>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9474" y="3124200"/>
              <a:ext cx="4597400" cy="287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9103714" y="6057067"/>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4.13</a:t>
              </a:r>
              <a:endParaRPr lang="en-US" sz="1600" b="1">
                <a:solidFill>
                  <a:srgbClr val="C00000"/>
                </a:solidFill>
                <a:latin typeface="Arial" pitchFamily="34" charset="0"/>
                <a:cs typeface="Arial" pitchFamily="34" charset="0"/>
              </a:endParaRPr>
            </a:p>
          </p:txBody>
        </p:sp>
      </p:grpSp>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0" y="5791200"/>
            <a:ext cx="173196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65112" y="3429000"/>
            <a:ext cx="6781800" cy="830997"/>
          </a:xfrm>
          <a:prstGeom prst="rect">
            <a:avLst/>
          </a:prstGeom>
          <a:noFill/>
        </p:spPr>
        <p:txBody>
          <a:bodyPr wrap="square" rtlCol="0">
            <a:spAutoFit/>
          </a:bodyPr>
          <a:lstStyle/>
          <a:p>
            <a:pPr algn="just"/>
            <a:r>
              <a:rPr lang="vi-VN" b="1">
                <a:latin typeface="Arial" pitchFamily="34" charset="0"/>
                <a:cs typeface="Arial" pitchFamily="34" charset="0"/>
              </a:rPr>
              <a:t>a) Hai tuyến đường mũi tên màu đỏ và mũi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tên </a:t>
            </a:r>
            <a:r>
              <a:rPr lang="vi-VN" b="1">
                <a:latin typeface="Arial" pitchFamily="34" charset="0"/>
                <a:cs typeface="Arial" pitchFamily="34" charset="0"/>
              </a:rPr>
              <a:t>màu vàng giao nhau.</a:t>
            </a:r>
            <a:endParaRPr lang="vi-VN" b="1">
              <a:solidFill>
                <a:schemeClr val="accent2">
                  <a:lumMod val="75000"/>
                </a:schemeClr>
              </a:solidFill>
              <a:latin typeface="Arial" pitchFamily="34" charset="0"/>
              <a:cs typeface="Arial" pitchFamily="34" charset="0"/>
            </a:endParaRPr>
          </a:p>
        </p:txBody>
      </p:sp>
      <p:sp>
        <p:nvSpPr>
          <p:cNvPr id="14" name="TextBox 13"/>
          <p:cNvSpPr txBox="1"/>
          <p:nvPr/>
        </p:nvSpPr>
        <p:spPr>
          <a:xfrm>
            <a:off x="253999" y="4259997"/>
            <a:ext cx="6781800" cy="830997"/>
          </a:xfrm>
          <a:prstGeom prst="rect">
            <a:avLst/>
          </a:prstGeom>
          <a:noFill/>
        </p:spPr>
        <p:txBody>
          <a:bodyPr wrap="square" rtlCol="0">
            <a:spAutoFit/>
          </a:bodyPr>
          <a:lstStyle/>
          <a:p>
            <a:pPr algn="just"/>
            <a:r>
              <a:rPr lang="vi-VN" b="1">
                <a:latin typeface="Arial" pitchFamily="34" charset="0"/>
                <a:cs typeface="Arial" pitchFamily="34" charset="0"/>
              </a:rPr>
              <a:t>b) Hai tuyến đường mũi tên màu xanh dương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màu xanh lá cây không giao nhau.</a:t>
            </a:r>
            <a:endParaRPr lang="vi-VN" b="1">
              <a:solidFill>
                <a:schemeClr val="accent2">
                  <a:lumMod val="75000"/>
                </a:schemeClr>
              </a:solidFill>
              <a:latin typeface="Arial" pitchFamily="34" charset="0"/>
              <a:cs typeface="Arial" pitchFamily="34" charset="0"/>
            </a:endParaRPr>
          </a:p>
        </p:txBody>
      </p:sp>
      <p:sp>
        <p:nvSpPr>
          <p:cNvPr id="15" name="TextBox 14"/>
          <p:cNvSpPr txBox="1"/>
          <p:nvPr/>
        </p:nvSpPr>
        <p:spPr>
          <a:xfrm>
            <a:off x="253999" y="5090994"/>
            <a:ext cx="6781800" cy="830997"/>
          </a:xfrm>
          <a:prstGeom prst="rect">
            <a:avLst/>
          </a:prstGeom>
          <a:noFill/>
        </p:spPr>
        <p:txBody>
          <a:bodyPr wrap="square" rtlCol="0">
            <a:spAutoFit/>
          </a:bodyPr>
          <a:lstStyle/>
          <a:p>
            <a:pPr algn="just"/>
            <a:r>
              <a:rPr lang="vi-VN" b="1">
                <a:latin typeface="Arial" pitchFamily="34" charset="0"/>
                <a:cs typeface="Arial" pitchFamily="34" charset="0"/>
              </a:rPr>
              <a:t>c) Hai tuyến đường mũi tên màu xanh dương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    </a:t>
            </a:r>
            <a:r>
              <a:rPr lang="vi-VN" b="1" smtClean="0">
                <a:latin typeface="Arial" pitchFamily="34" charset="0"/>
                <a:cs typeface="Arial" pitchFamily="34" charset="0"/>
              </a:rPr>
              <a:t>và </a:t>
            </a:r>
            <a:r>
              <a:rPr lang="vi-VN" b="1">
                <a:latin typeface="Arial" pitchFamily="34" charset="0"/>
                <a:cs typeface="Arial" pitchFamily="34" charset="0"/>
              </a:rPr>
              <a:t>mũi tên màu đỏ song song</a:t>
            </a:r>
            <a:r>
              <a:rPr lang="vi-VN" b="1" smtClean="0">
                <a:latin typeface="Arial" pitchFamily="34" charset="0"/>
                <a:cs typeface="Arial" pitchFamily="34" charset="0"/>
              </a:rPr>
              <a:t>.</a:t>
            </a:r>
            <a:endParaRPr lang="vi-VN" b="1">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left)">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26479" y="762000"/>
            <a:ext cx="11482933" cy="314599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1" name="TextBox 10"/>
          <p:cNvSpPr txBox="1"/>
          <p:nvPr/>
        </p:nvSpPr>
        <p:spPr>
          <a:xfrm>
            <a:off x="440070" y="1371600"/>
            <a:ext cx="11445542" cy="1292662"/>
          </a:xfrm>
          <a:prstGeom prst="rect">
            <a:avLst/>
          </a:prstGeom>
          <a:noFill/>
        </p:spPr>
        <p:txBody>
          <a:bodyPr wrap="square" rtlCol="0">
            <a:spAutoFit/>
          </a:bodyPr>
          <a:lstStyle/>
          <a:p>
            <a:pPr marL="457200" indent="-457200">
              <a:buFont typeface="Arial" pitchFamily="34" charset="0"/>
              <a:buChar char="•"/>
            </a:pPr>
            <a:r>
              <a:rPr lang="en-US" sz="2600" b="1" smtClean="0">
                <a:latin typeface="Arial" pitchFamily="34" charset="0"/>
                <a:cs typeface="Arial" pitchFamily="34" charset="0"/>
              </a:rPr>
              <a:t>N</a:t>
            </a:r>
            <a:r>
              <a:rPr lang="vi-VN" sz="2600" b="1" smtClean="0">
                <a:latin typeface="Arial" pitchFamily="34" charset="0"/>
                <a:cs typeface="Arial" pitchFamily="34" charset="0"/>
              </a:rPr>
              <a:t>ếu </a:t>
            </a:r>
            <a:r>
              <a:rPr lang="vi-VN" sz="2600" b="1">
                <a:latin typeface="Arial" pitchFamily="34" charset="0"/>
                <a:cs typeface="Arial" pitchFamily="34" charset="0"/>
              </a:rPr>
              <a:t>a và b cùng nằm trong một mặt phẳng </a:t>
            </a:r>
            <a:r>
              <a:rPr lang="en-US" sz="2600" b="1" smtClean="0">
                <a:latin typeface="Arial" pitchFamily="34" charset="0"/>
                <a:cs typeface="Arial" pitchFamily="34" charset="0"/>
              </a:rPr>
              <a:t>thì ta nói 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solidFill>
                  <a:schemeClr val="accent2">
                    <a:lumMod val="75000"/>
                  </a:schemeClr>
                </a:solidFill>
                <a:latin typeface="Arial" pitchFamily="34" charset="0"/>
                <a:cs typeface="Arial" pitchFamily="34" charset="0"/>
              </a:rPr>
              <a:t>đồng </a:t>
            </a:r>
            <a:r>
              <a:rPr lang="vi-VN" sz="2600" b="1" smtClean="0">
                <a:solidFill>
                  <a:schemeClr val="accent2">
                    <a:lumMod val="75000"/>
                  </a:schemeClr>
                </a:solidFill>
                <a:latin typeface="Arial" pitchFamily="34" charset="0"/>
                <a:cs typeface="Arial" pitchFamily="34" charset="0"/>
              </a:rPr>
              <a:t>phẳng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hi </a:t>
            </a:r>
            <a:r>
              <a:rPr lang="vi-VN" sz="2600" b="1">
                <a:latin typeface="Arial" pitchFamily="34" charset="0"/>
                <a:cs typeface="Arial" pitchFamily="34" charset="0"/>
              </a:rPr>
              <a:t>đó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có thể cắt </a:t>
            </a:r>
            <a:r>
              <a:rPr lang="vi-VN" sz="2600" b="1" smtClean="0">
                <a:latin typeface="Arial" pitchFamily="34" charset="0"/>
                <a:cs typeface="Arial" pitchFamily="34" charset="0"/>
              </a:rPr>
              <a:t>nhau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song song với nhau hoặc trùng </a:t>
            </a:r>
            <a:r>
              <a:rPr lang="vi-VN" sz="2600" b="1" smtClean="0">
                <a:latin typeface="Arial" pitchFamily="34" charset="0"/>
                <a:cs typeface="Arial" pitchFamily="34" charset="0"/>
              </a:rPr>
              <a:t>nhau</a:t>
            </a:r>
            <a:r>
              <a:rPr lang="en-US" sz="2600" b="1" smtClean="0">
                <a:latin typeface="Arial" pitchFamily="34" charset="0"/>
                <a:cs typeface="Arial" pitchFamily="34" charset="0"/>
              </a:rPr>
              <a:t>.</a:t>
            </a:r>
            <a:endParaRPr lang="vi-VN" sz="2600" b="1" i="1">
              <a:solidFill>
                <a:schemeClr val="tx1"/>
              </a:solidFill>
              <a:latin typeface="Arial" pitchFamily="34" charset="0"/>
              <a:cs typeface="Arial" pitchFamily="34" charset="0"/>
            </a:endParaRPr>
          </a:p>
        </p:txBody>
      </p:sp>
      <p:sp>
        <p:nvSpPr>
          <p:cNvPr id="15" name="TextBox 14"/>
          <p:cNvSpPr txBox="1"/>
          <p:nvPr/>
        </p:nvSpPr>
        <p:spPr>
          <a:xfrm>
            <a:off x="440070" y="2590800"/>
            <a:ext cx="10683542" cy="1292662"/>
          </a:xfrm>
          <a:prstGeom prst="rect">
            <a:avLst/>
          </a:prstGeom>
          <a:noFill/>
        </p:spPr>
        <p:txBody>
          <a:bodyPr wrap="square" rtlCol="0">
            <a:spAutoFit/>
          </a:bodyPr>
          <a:lstStyle/>
          <a:p>
            <a:pPr marL="457200" indent="-457200">
              <a:buFont typeface="Arial" pitchFamily="34" charset="0"/>
              <a:buChar char="•"/>
            </a:pPr>
            <a:r>
              <a:rPr lang="vi-VN" sz="2600" b="1">
                <a:latin typeface="Arial" pitchFamily="34" charset="0"/>
                <a:cs typeface="Arial" pitchFamily="34" charset="0"/>
              </a:rPr>
              <a:t>Nếu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và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không cùng nằm trong bất kỳ mặt phẳng </a:t>
            </a:r>
            <a:r>
              <a:rPr lang="vi-VN" sz="2600" b="1" smtClean="0">
                <a:latin typeface="Arial" pitchFamily="34" charset="0"/>
                <a:cs typeface="Arial" pitchFamily="34" charset="0"/>
              </a:rPr>
              <a:t>nào</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vi-VN" sz="2600" b="1">
                <a:latin typeface="Arial" pitchFamily="34" charset="0"/>
                <a:cs typeface="Arial" pitchFamily="34" charset="0"/>
              </a:rPr>
              <a:t>thì ta nói a và b </a:t>
            </a:r>
            <a:r>
              <a:rPr lang="vi-VN" sz="2600" b="1">
                <a:solidFill>
                  <a:schemeClr val="accent2">
                    <a:lumMod val="75000"/>
                  </a:schemeClr>
                </a:solidFill>
                <a:latin typeface="Arial" pitchFamily="34" charset="0"/>
                <a:cs typeface="Arial" pitchFamily="34" charset="0"/>
              </a:rPr>
              <a:t>chéo </a:t>
            </a:r>
            <a:r>
              <a:rPr lang="vi-VN" sz="2600" b="1" smtClean="0">
                <a:solidFill>
                  <a:schemeClr val="accent2">
                    <a:lumMod val="75000"/>
                  </a:schemeClr>
                </a:solidFill>
                <a:latin typeface="Arial" pitchFamily="34" charset="0"/>
                <a:cs typeface="Arial" pitchFamily="34" charset="0"/>
              </a:rPr>
              <a:t>nhau</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K</a:t>
            </a:r>
            <a:r>
              <a:rPr lang="vi-VN" sz="2600" b="1" smtClean="0">
                <a:latin typeface="Arial" pitchFamily="34" charset="0"/>
                <a:cs typeface="Arial" pitchFamily="34" charset="0"/>
              </a:rPr>
              <a:t>hi </a:t>
            </a:r>
            <a:r>
              <a:rPr lang="vi-VN" sz="2600" b="1">
                <a:latin typeface="Arial" pitchFamily="34" charset="0"/>
                <a:cs typeface="Arial" pitchFamily="34" charset="0"/>
              </a:rPr>
              <a:t>đó ta cũng </a:t>
            </a:r>
            <a:r>
              <a:rPr lang="en-US" sz="2600" b="1" smtClean="0">
                <a:latin typeface="Arial" pitchFamily="34" charset="0"/>
                <a:cs typeface="Arial" pitchFamily="34" charset="0"/>
              </a:rPr>
              <a:t>nói</a:t>
            </a:r>
            <a:r>
              <a:rPr lang="vi-VN" sz="2600" b="1" smtClean="0">
                <a:latin typeface="Arial" pitchFamily="34" charset="0"/>
                <a:cs typeface="Arial" pitchFamily="34" charset="0"/>
              </a:rPr>
              <a:t> </a:t>
            </a:r>
            <a:r>
              <a:rPr lang="en-US" sz="2600" b="1" smtClean="0">
                <a:latin typeface="Arial" pitchFamily="34" charset="0"/>
                <a:cs typeface="Arial" pitchFamily="34" charset="0"/>
              </a:rPr>
              <a:t>a</a:t>
            </a:r>
            <a:r>
              <a:rPr lang="vi-VN" sz="2600" b="1" smtClean="0">
                <a:latin typeface="Arial" pitchFamily="34" charset="0"/>
                <a:cs typeface="Arial" pitchFamily="34" charset="0"/>
              </a:rPr>
              <a:t> </a:t>
            </a:r>
            <a:r>
              <a:rPr lang="vi-VN" sz="2600" b="1">
                <a:latin typeface="Arial" pitchFamily="34" charset="0"/>
                <a:cs typeface="Arial" pitchFamily="34" charset="0"/>
              </a:rPr>
              <a:t>chéo với b hoặc </a:t>
            </a:r>
            <a:r>
              <a:rPr lang="en-US" sz="2600" b="1" smtClean="0">
                <a:latin typeface="Arial" pitchFamily="34" charset="0"/>
                <a:cs typeface="Arial" pitchFamily="34" charset="0"/>
              </a:rPr>
              <a:t>b</a:t>
            </a:r>
            <a:r>
              <a:rPr lang="vi-VN" sz="2600" b="1" smtClean="0">
                <a:latin typeface="Arial" pitchFamily="34" charset="0"/>
                <a:cs typeface="Arial" pitchFamily="34" charset="0"/>
              </a:rPr>
              <a:t> </a:t>
            </a:r>
            <a:r>
              <a:rPr lang="vi-VN" sz="2600" b="1">
                <a:latin typeface="Arial" pitchFamily="34" charset="0"/>
                <a:cs typeface="Arial" pitchFamily="34" charset="0"/>
              </a:rPr>
              <a:t>chéo với a </a:t>
            </a:r>
          </a:p>
        </p:txBody>
      </p:sp>
      <p:sp>
        <p:nvSpPr>
          <p:cNvPr id="20" name="TextBox 19"/>
          <p:cNvSpPr txBox="1"/>
          <p:nvPr/>
        </p:nvSpPr>
        <p:spPr>
          <a:xfrm>
            <a:off x="567072" y="914400"/>
            <a:ext cx="8422940" cy="492443"/>
          </a:xfrm>
          <a:prstGeom prst="rect">
            <a:avLst/>
          </a:prstGeom>
          <a:noFill/>
        </p:spPr>
        <p:txBody>
          <a:bodyPr wrap="square" rtlCol="0">
            <a:spAutoFit/>
          </a:bodyPr>
          <a:lstStyle/>
          <a:p>
            <a:r>
              <a:rPr lang="vi-VN" sz="2600" b="1">
                <a:latin typeface="Arial" pitchFamily="34" charset="0"/>
                <a:cs typeface="Arial" pitchFamily="34" charset="0"/>
              </a:rPr>
              <a:t>Cho hai đường thẳng a và b trong không </a:t>
            </a:r>
            <a:r>
              <a:rPr lang="vi-VN" sz="2600" b="1" smtClean="0">
                <a:latin typeface="Arial" pitchFamily="34" charset="0"/>
                <a:cs typeface="Arial" pitchFamily="34" charset="0"/>
              </a:rPr>
              <a:t>gian</a:t>
            </a:r>
            <a:endParaRPr lang="vi-VN" sz="2600" b="1" i="1">
              <a:solidFill>
                <a:schemeClr val="tx1"/>
              </a:solidFill>
              <a:latin typeface="Arial" pitchFamily="34" charset="0"/>
              <a:cs typeface="Arial" pitchFamily="34" charset="0"/>
            </a:endParaRPr>
          </a:p>
        </p:txBody>
      </p:sp>
      <p:grpSp>
        <p:nvGrpSpPr>
          <p:cNvPr id="18" name="Group 17"/>
          <p:cNvGrpSpPr/>
          <p:nvPr/>
        </p:nvGrpSpPr>
        <p:grpSpPr>
          <a:xfrm>
            <a:off x="8540749" y="3999101"/>
            <a:ext cx="2752725" cy="1868299"/>
            <a:chOff x="8540749" y="3691353"/>
            <a:chExt cx="2752725" cy="1868299"/>
          </a:xfrm>
        </p:grpSpPr>
        <p:pic>
          <p:nvPicPr>
            <p:cNvPr id="4"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79"/>
            <a:stretch/>
          </p:blipFill>
          <p:spPr bwMode="auto">
            <a:xfrm>
              <a:off x="8540749" y="3691353"/>
              <a:ext cx="27527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218612" y="5221098"/>
              <a:ext cx="1257897" cy="338554"/>
            </a:xfrm>
            <a:prstGeom prst="rect">
              <a:avLst/>
            </a:prstGeom>
            <a:noFill/>
          </p:spPr>
          <p:txBody>
            <a:bodyPr wrap="square" rtlCol="0">
              <a:spAutoFit/>
            </a:bodyPr>
            <a:lstStyle/>
            <a:p>
              <a:pPr algn="ctr"/>
              <a:r>
                <a:rPr lang="en-US" sz="1600" b="1" smtClean="0">
                  <a:solidFill>
                    <a:srgbClr val="C00000"/>
                  </a:solidFill>
                  <a:latin typeface="Arial" pitchFamily="34" charset="0"/>
                  <a:cs typeface="Arial" pitchFamily="34" charset="0"/>
                </a:rPr>
                <a:t>Hình 4.15</a:t>
              </a:r>
              <a:endParaRPr lang="en-US" sz="1600" b="1">
                <a:solidFill>
                  <a:srgbClr val="C00000"/>
                </a:solidFill>
                <a:latin typeface="Arial" pitchFamily="34" charset="0"/>
                <a:cs typeface="Arial" pitchFamily="34" charset="0"/>
              </a:endParaRPr>
            </a:p>
          </p:txBody>
        </p:sp>
      </p:grpSp>
      <p:grpSp>
        <p:nvGrpSpPr>
          <p:cNvPr id="9" name="Group 8"/>
          <p:cNvGrpSpPr/>
          <p:nvPr/>
        </p:nvGrpSpPr>
        <p:grpSpPr>
          <a:xfrm>
            <a:off x="1106654" y="4136589"/>
            <a:ext cx="7343775" cy="1807011"/>
            <a:chOff x="1106654" y="3886199"/>
            <a:chExt cx="7343775" cy="1807011"/>
          </a:xfrm>
        </p:grpSpPr>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6654" y="3886199"/>
              <a:ext cx="7343775" cy="126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TextBox 7"/>
                <p:cNvSpPr txBox="1"/>
                <p:nvPr/>
              </p:nvSpPr>
              <p:spPr>
                <a:xfrm>
                  <a:off x="1339847" y="5077657"/>
                  <a:ext cx="1828799" cy="61555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800" b="0" i="1" smtClean="0">
                            <a:solidFill>
                              <a:schemeClr val="accent2">
                                <a:lumMod val="75000"/>
                              </a:schemeClr>
                            </a:solidFill>
                            <a:latin typeface="Cambria Math"/>
                          </a:rPr>
                          <m:t>𝑎</m:t>
                        </m:r>
                        <m:r>
                          <a:rPr lang="en-US" sz="1800" b="0" i="1" smtClean="0">
                            <a:solidFill>
                              <a:schemeClr val="accent2">
                                <a:lumMod val="75000"/>
                              </a:schemeClr>
                            </a:solidFill>
                            <a:latin typeface="Cambria Math"/>
                            <a:ea typeface="Cambria Math"/>
                          </a:rPr>
                          <m:t>∩</m:t>
                        </m:r>
                        <m:r>
                          <a:rPr lang="en-US" sz="1800" b="0" i="1" smtClean="0">
                            <a:solidFill>
                              <a:schemeClr val="accent2">
                                <a:lumMod val="75000"/>
                              </a:schemeClr>
                            </a:solidFill>
                            <a:latin typeface="Cambria Math"/>
                            <a:ea typeface="Cambria Math"/>
                          </a:rPr>
                          <m:t>𝑏</m:t>
                        </m:r>
                        <m:r>
                          <a:rPr lang="en-US" sz="1800" b="0" i="1" smtClean="0">
                            <a:solidFill>
                              <a:schemeClr val="accent2">
                                <a:lumMod val="75000"/>
                              </a:schemeClr>
                            </a:solidFill>
                            <a:latin typeface="Cambria Math"/>
                            <a:ea typeface="Cambria Math"/>
                          </a:rPr>
                          <m:t>={</m:t>
                        </m:r>
                        <m:r>
                          <a:rPr lang="en-US" sz="1800" b="0" i="1" smtClean="0">
                            <a:solidFill>
                              <a:schemeClr val="accent2">
                                <a:lumMod val="75000"/>
                              </a:schemeClr>
                            </a:solidFill>
                            <a:latin typeface="Cambria Math"/>
                            <a:ea typeface="Cambria Math"/>
                          </a:rPr>
                          <m:t>𝑀</m:t>
                        </m:r>
                        <m:r>
                          <a:rPr lang="en-US" sz="1800" b="0" i="1" smtClean="0">
                            <a:solidFill>
                              <a:schemeClr val="accent2">
                                <a:lumMod val="75000"/>
                              </a:schemeClr>
                            </a:solidFill>
                            <a:latin typeface="Cambria Math"/>
                            <a:ea typeface="Cambria Math"/>
                          </a:rPr>
                          <m:t>}</m:t>
                        </m:r>
                      </m:oMath>
                    </m:oMathPara>
                  </a14:m>
                  <a:endParaRPr lang="en-US" sz="1800" smtClean="0">
                    <a:solidFill>
                      <a:schemeClr val="accent2">
                        <a:lumMod val="75000"/>
                      </a:schemeClr>
                    </a:solidFill>
                  </a:endParaRPr>
                </a:p>
                <a:p>
                  <a:pPr algn="ctr"/>
                  <a:r>
                    <a:rPr lang="en-US" sz="1600" b="1" smtClean="0">
                      <a:latin typeface="Arial" pitchFamily="34" charset="0"/>
                      <a:cs typeface="Arial" pitchFamily="34" charset="0"/>
                    </a:rPr>
                    <a:t>a cắt b tại M</a:t>
                  </a:r>
                  <a:endParaRPr lang="en-US" sz="1600" b="1">
                    <a:latin typeface="Arial" pitchFamily="34" charset="0"/>
                    <a:cs typeface="Arial"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339847" y="5077657"/>
                  <a:ext cx="1828799" cy="615553"/>
                </a:xfrm>
                <a:prstGeom prst="rect">
                  <a:avLst/>
                </a:prstGeom>
                <a:blipFill rotWithShape="1">
                  <a:blip r:embed="rId6"/>
                  <a:stretch>
                    <a:fillRect b="-11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3656012" y="5059977"/>
                  <a:ext cx="1828799" cy="615553"/>
                </a:xfrm>
                <a:prstGeom prst="rect">
                  <a:avLst/>
                </a:prstGeom>
                <a:noFill/>
              </p:spPr>
              <p:txBody>
                <a:bodyPr wrap="square" rtlCol="0">
                  <a:spAutoFit/>
                </a:bodyPr>
                <a:lstStyle/>
                <a:p>
                  <a:pPr algn="ctr"/>
                  <a:r>
                    <a:rPr lang="en-US" sz="1800">
                      <a:solidFill>
                        <a:schemeClr val="accent2">
                          <a:lumMod val="75000"/>
                        </a:schemeClr>
                      </a:solidFill>
                      <a:ea typeface="Cambria Math"/>
                    </a:rPr>
                    <a:t>a</a:t>
                  </a:r>
                  <a:r>
                    <a:rPr lang="en-US" sz="1800" b="0" smtClean="0">
                      <a:solidFill>
                        <a:schemeClr val="accent2">
                          <a:lumMod val="75000"/>
                        </a:schemeClr>
                      </a:solidFill>
                      <a:ea typeface="Cambria Math"/>
                    </a:rPr>
                    <a:t> //</a:t>
                  </a:r>
                  <a14:m>
                    <m:oMath xmlns:m="http://schemas.openxmlformats.org/officeDocument/2006/math">
                      <m:r>
                        <a:rPr lang="en-US" sz="1800" b="0" i="1" smtClean="0">
                          <a:solidFill>
                            <a:schemeClr val="accent2">
                              <a:lumMod val="75000"/>
                            </a:schemeClr>
                          </a:solidFill>
                          <a:latin typeface="Cambria Math"/>
                          <a:ea typeface="Cambria Math"/>
                        </a:rPr>
                        <m:t>𝑏</m:t>
                      </m:r>
                    </m:oMath>
                  </a14:m>
                  <a:endParaRPr lang="en-US" sz="1800" smtClean="0">
                    <a:solidFill>
                      <a:schemeClr val="accent2">
                        <a:lumMod val="75000"/>
                      </a:schemeClr>
                    </a:solidFill>
                  </a:endParaRPr>
                </a:p>
                <a:p>
                  <a:pPr algn="ctr"/>
                  <a:r>
                    <a:rPr lang="en-US" sz="1600" b="1" smtClean="0">
                      <a:latin typeface="Arial" pitchFamily="34" charset="0"/>
                      <a:cs typeface="Arial" pitchFamily="34" charset="0"/>
                    </a:rPr>
                    <a:t>a song song b</a:t>
                  </a:r>
                  <a:endParaRPr lang="en-US" sz="1600" b="1">
                    <a:latin typeface="Arial" pitchFamily="34" charset="0"/>
                    <a:cs typeface="Arial" pitchFamily="34" charset="0"/>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3656012" y="5059977"/>
                  <a:ext cx="1828799" cy="615553"/>
                </a:xfrm>
                <a:prstGeom prst="rect">
                  <a:avLst/>
                </a:prstGeom>
                <a:blipFill rotWithShape="1">
                  <a:blip r:embed="rId7"/>
                  <a:stretch>
                    <a:fillRect t="-4950" b="-11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942012" y="5077657"/>
                  <a:ext cx="1828799" cy="615553"/>
                </a:xfrm>
                <a:prstGeom prst="rect">
                  <a:avLst/>
                </a:prstGeom>
                <a:noFill/>
              </p:spPr>
              <p:txBody>
                <a:bodyPr wrap="square" rtlCol="0">
                  <a:spAutoFit/>
                </a:bodyPr>
                <a:lstStyle/>
                <a:p>
                  <a:pPr algn="ctr"/>
                  <a:r>
                    <a:rPr lang="en-US" sz="1800">
                      <a:solidFill>
                        <a:schemeClr val="accent2">
                          <a:lumMod val="75000"/>
                        </a:schemeClr>
                      </a:solidFill>
                      <a:ea typeface="Cambria Math"/>
                    </a:rPr>
                    <a:t>a</a:t>
                  </a:r>
                  <a:r>
                    <a:rPr lang="en-US" sz="1800" b="0" smtClean="0">
                      <a:solidFill>
                        <a:schemeClr val="accent2">
                          <a:lumMod val="75000"/>
                        </a:schemeClr>
                      </a:solidFill>
                      <a:ea typeface="Cambria Math"/>
                    </a:rPr>
                    <a:t> </a:t>
                  </a:r>
                  <a14:m>
                    <m:oMath xmlns:m="http://schemas.openxmlformats.org/officeDocument/2006/math">
                      <m:r>
                        <a:rPr lang="en-US" sz="1800" b="0" i="1" smtClean="0">
                          <a:solidFill>
                            <a:schemeClr val="accent2">
                              <a:lumMod val="75000"/>
                            </a:schemeClr>
                          </a:solidFill>
                          <a:latin typeface="Cambria Math"/>
                          <a:ea typeface="Cambria Math"/>
                        </a:rPr>
                        <m:t>≡</m:t>
                      </m:r>
                      <m:r>
                        <a:rPr lang="en-US" sz="1800" b="0" i="1" smtClean="0">
                          <a:solidFill>
                            <a:schemeClr val="accent2">
                              <a:lumMod val="75000"/>
                            </a:schemeClr>
                          </a:solidFill>
                          <a:latin typeface="Cambria Math"/>
                          <a:ea typeface="Cambria Math"/>
                        </a:rPr>
                        <m:t>𝑏</m:t>
                      </m:r>
                    </m:oMath>
                  </a14:m>
                  <a:endParaRPr lang="en-US" sz="1800" smtClean="0">
                    <a:solidFill>
                      <a:schemeClr val="accent2">
                        <a:lumMod val="75000"/>
                      </a:schemeClr>
                    </a:solidFill>
                  </a:endParaRPr>
                </a:p>
                <a:p>
                  <a:pPr algn="ctr"/>
                  <a:r>
                    <a:rPr lang="en-US" sz="1600" b="1" smtClean="0">
                      <a:latin typeface="Arial" pitchFamily="34" charset="0"/>
                      <a:cs typeface="Arial" pitchFamily="34" charset="0"/>
                    </a:rPr>
                    <a:t>a trùng với b</a:t>
                  </a:r>
                  <a:endParaRPr lang="en-US" sz="1600" b="1">
                    <a:latin typeface="Arial" pitchFamily="34" charset="0"/>
                    <a:cs typeface="Arial" pitchFamily="34"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942012" y="5077657"/>
                  <a:ext cx="1828799" cy="615553"/>
                </a:xfrm>
                <a:prstGeom prst="rect">
                  <a:avLst/>
                </a:prstGeom>
                <a:blipFill rotWithShape="1">
                  <a:blip r:embed="rId8"/>
                  <a:stretch>
                    <a:fillRect t="-4950" b="-11881"/>
                  </a:stretch>
                </a:blipFill>
              </p:spPr>
              <p:txBody>
                <a:bodyPr/>
                <a:lstStyle/>
                <a:p>
                  <a:r>
                    <a:rPr lang="en-US">
                      <a:noFill/>
                    </a:rPr>
                    <a:t> </a:t>
                  </a:r>
                </a:p>
              </p:txBody>
            </p:sp>
          </mc:Fallback>
        </mc:AlternateContent>
      </p:grpSp>
      <p:sp>
        <p:nvSpPr>
          <p:cNvPr id="29"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pic>
        <p:nvPicPr>
          <p:cNvPr id="19"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95012" y="2819400"/>
            <a:ext cx="1176337"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6446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par>
                                <p:cTn id="15" presetID="22" presetClass="entr" presetSubtype="8"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5"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3" name="Group 2"/>
          <p:cNvGrpSpPr/>
          <p:nvPr/>
        </p:nvGrpSpPr>
        <p:grpSpPr>
          <a:xfrm>
            <a:off x="-77788" y="685800"/>
            <a:ext cx="11963400" cy="1981200"/>
            <a:chOff x="-77788" y="685800"/>
            <a:chExt cx="11963400" cy="1981200"/>
          </a:xfrm>
        </p:grpSpPr>
        <p:sp>
          <p:nvSpPr>
            <p:cNvPr id="19" name="Rounded Rectangle 18"/>
            <p:cNvSpPr/>
            <p:nvPr/>
          </p:nvSpPr>
          <p:spPr>
            <a:xfrm>
              <a:off x="684212" y="914400"/>
              <a:ext cx="11201400" cy="1752600"/>
            </a:xfrm>
            <a:prstGeom prst="roundRect">
              <a:avLst>
                <a:gd name="adj" fmla="val 4167"/>
              </a:avLst>
            </a:prstGeom>
            <a:solidFill>
              <a:srgbClr val="ECEADC"/>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674812" y="1012448"/>
              <a:ext cx="10145339" cy="892552"/>
            </a:xfrm>
            <a:prstGeom prst="rect">
              <a:avLst/>
            </a:prstGeom>
            <a:noFill/>
          </p:spPr>
          <p:txBody>
            <a:bodyPr wrap="square" rtlCol="0">
              <a:spAutoFit/>
            </a:bodyPr>
            <a:lstStyle/>
            <a:p>
              <a:pPr marL="342900" indent="-342900">
                <a:buFont typeface="Arial" pitchFamily="34" charset="0"/>
                <a:buChar char="•"/>
              </a:pPr>
              <a:r>
                <a:rPr lang="en-US" b="1" smtClean="0"/>
                <a:t> </a:t>
              </a:r>
              <a:r>
                <a:rPr lang="en-US" sz="2600" b="1" smtClean="0">
                  <a:latin typeface="Arial" pitchFamily="34" charset="0"/>
                  <a:cs typeface="Arial" pitchFamily="34" charset="0"/>
                </a:rPr>
                <a:t>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là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đồng phẳng và không có điểm chung</a:t>
              </a:r>
              <a:endParaRPr lang="vi-VN" sz="2600" b="1">
                <a:latin typeface="Arial" pitchFamily="34" charset="0"/>
                <a:cs typeface="Arial" pitchFamily="34" charset="0"/>
              </a:endParaRPr>
            </a:p>
          </p:txBody>
        </p:sp>
        <p:grpSp>
          <p:nvGrpSpPr>
            <p:cNvPr id="22" name="Group 21"/>
            <p:cNvGrpSpPr/>
            <p:nvPr/>
          </p:nvGrpSpPr>
          <p:grpSpPr>
            <a:xfrm>
              <a:off x="-77788" y="685800"/>
              <a:ext cx="2035923" cy="1017976"/>
              <a:chOff x="1914151" y="1801424"/>
              <a:chExt cx="2035923" cy="1017976"/>
            </a:xfrm>
          </p:grpSpPr>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151" y="1801424"/>
                <a:ext cx="2035923" cy="1017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8212" y="2085996"/>
                <a:ext cx="1524000" cy="448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9" name="TextBox 28"/>
            <p:cNvSpPr txBox="1"/>
            <p:nvPr/>
          </p:nvSpPr>
          <p:spPr>
            <a:xfrm>
              <a:off x="1663699" y="1914525"/>
              <a:ext cx="10145339" cy="492443"/>
            </a:xfrm>
            <a:prstGeom prst="rect">
              <a:avLst/>
            </a:prstGeom>
            <a:noFill/>
          </p:spPr>
          <p:txBody>
            <a:bodyPr wrap="square" rtlCol="0">
              <a:spAutoFit/>
            </a:bodyPr>
            <a:lstStyle/>
            <a:p>
              <a:pPr marL="342900" indent="-342900">
                <a:buFont typeface="Arial" pitchFamily="34" charset="0"/>
                <a:buChar char="•"/>
              </a:pPr>
              <a:r>
                <a:rPr lang="en-US" b="1" smtClean="0"/>
                <a:t> </a:t>
              </a:r>
              <a:r>
                <a:rPr lang="en-US" sz="2600" b="1" smtClean="0">
                  <a:latin typeface="Arial" pitchFamily="34" charset="0"/>
                  <a:cs typeface="Arial" pitchFamily="34" charset="0"/>
                </a:rPr>
                <a:t>Có đúng một mặt phẳng chứa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song song </a:t>
              </a:r>
              <a:endParaRPr lang="vi-VN" sz="2600" b="1">
                <a:latin typeface="Arial" pitchFamily="34" charset="0"/>
                <a:cs typeface="Arial" pitchFamily="34" charset="0"/>
              </a:endParaRPr>
            </a:p>
          </p:txBody>
        </p:sp>
      </p:grpSp>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4594" y="2819400"/>
            <a:ext cx="3736974" cy="1706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900363" y="4538852"/>
            <a:ext cx="10756649" cy="1638877"/>
            <a:chOff x="531812" y="4538852"/>
            <a:chExt cx="10756649" cy="1638877"/>
          </a:xfrm>
        </p:grpSpPr>
        <p:sp>
          <p:nvSpPr>
            <p:cNvPr id="32" name="Rounded Rectangle 31"/>
            <p:cNvSpPr/>
            <p:nvPr/>
          </p:nvSpPr>
          <p:spPr>
            <a:xfrm>
              <a:off x="531812" y="4849053"/>
              <a:ext cx="10163012" cy="1094547"/>
            </a:xfrm>
            <a:prstGeom prst="roundRect">
              <a:avLst>
                <a:gd name="adj" fmla="val 3662"/>
              </a:avLst>
            </a:prstGeom>
            <a:solidFill>
              <a:srgbClr val="D3DDD1"/>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30" name="TextBox 29"/>
            <p:cNvSpPr txBox="1"/>
            <p:nvPr/>
          </p:nvSpPr>
          <p:spPr>
            <a:xfrm>
              <a:off x="760413" y="4912015"/>
              <a:ext cx="9525000" cy="892552"/>
            </a:xfrm>
            <a:prstGeom prst="rect">
              <a:avLst/>
            </a:prstGeom>
            <a:noFill/>
          </p:spPr>
          <p:txBody>
            <a:bodyPr wrap="square" rtlCol="0">
              <a:spAutoFit/>
            </a:bodyPr>
            <a:lstStyle/>
            <a:p>
              <a:pPr marL="342900" indent="-342900">
                <a:buFont typeface="Wingdings" pitchFamily="2" charset="2"/>
                <a:buChar char="v"/>
              </a:pPr>
              <a:r>
                <a:rPr lang="en-US" b="1" smtClean="0"/>
                <a:t> </a:t>
              </a:r>
              <a:r>
                <a:rPr lang="en-US" sz="2600" b="1" smtClean="0">
                  <a:solidFill>
                    <a:srgbClr val="C00000"/>
                  </a:solidFill>
                  <a:latin typeface="Arial" pitchFamily="34" charset="0"/>
                  <a:cs typeface="Arial" pitchFamily="34" charset="0"/>
                </a:rPr>
                <a:t>Chú ý </a:t>
              </a:r>
              <a:r>
                <a:rPr lang="en-US" sz="2600" b="1" smtClean="0">
                  <a:latin typeface="Arial" pitchFamily="34" charset="0"/>
                  <a:cs typeface="Arial" pitchFamily="34" charset="0"/>
                </a:rPr>
                <a:t>: Hai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không có điểm chung thì có thể song song nhau hoặc chéo nhau</a:t>
              </a:r>
              <a:endParaRPr lang="vi-VN" sz="2600" b="1">
                <a:latin typeface="Arial" pitchFamily="34" charset="0"/>
                <a:cs typeface="Arial" pitchFamily="34" charset="0"/>
              </a:endParaRPr>
            </a:p>
          </p:txBody>
        </p:sp>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9752012" y="4538852"/>
              <a:ext cx="1536449" cy="1638877"/>
            </a:xfrm>
            <a:prstGeom prst="rect">
              <a:avLst/>
            </a:prstGeom>
          </p:spPr>
        </p:pic>
      </p:grpSp>
    </p:spTree>
    <p:extLst>
      <p:ext uri="{BB962C8B-B14F-4D97-AF65-F5344CB8AC3E}">
        <p14:creationId xmlns:p14="http://schemas.microsoft.com/office/powerpoint/2010/main" val="12127061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left)">
                                      <p:cBhvr>
                                        <p:cTn id="11" dur="500"/>
                                        <p:tgtEl>
                                          <p:spTgt spid="5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612" y="704850"/>
            <a:ext cx="11811000" cy="2453381"/>
            <a:chOff x="74612" y="780473"/>
            <a:chExt cx="11811000" cy="2453381"/>
          </a:xfrm>
        </p:grpSpPr>
        <p:sp>
          <p:nvSpPr>
            <p:cNvPr id="8" name="Rounded Rectangle 7"/>
            <p:cNvSpPr/>
            <p:nvPr/>
          </p:nvSpPr>
          <p:spPr>
            <a:xfrm>
              <a:off x="1742930" y="840606"/>
              <a:ext cx="10142682" cy="2393248"/>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866198"/>
              <a:ext cx="9982200"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hai hình bình hành ABCD và </a:t>
              </a:r>
              <a:r>
                <a:rPr lang="en-US" b="1" smtClean="0">
                  <a:latin typeface="Arial" pitchFamily="34" charset="0"/>
                  <a:cs typeface="Arial" pitchFamily="34" charset="0"/>
                </a:rPr>
                <a:t>ABEF</a:t>
              </a:r>
              <a:r>
                <a:rPr lang="vi-VN" b="1" smtClean="0">
                  <a:latin typeface="Arial" pitchFamily="34" charset="0"/>
                  <a:cs typeface="Arial" pitchFamily="34" charset="0"/>
                </a:rPr>
                <a:t> </a:t>
              </a:r>
              <a:r>
                <a:rPr lang="vi-VN" b="1">
                  <a:latin typeface="Arial" pitchFamily="34" charset="0"/>
                  <a:cs typeface="Arial" pitchFamily="34" charset="0"/>
                </a:rPr>
                <a:t>không cùng nằm trong một mặt </a:t>
              </a:r>
              <a:r>
                <a:rPr lang="vi-VN" b="1" smtClean="0">
                  <a:latin typeface="Arial" pitchFamily="34" charset="0"/>
                  <a:cs typeface="Arial" pitchFamily="34" charset="0"/>
                </a:rPr>
                <a:t>phẳng</a:t>
              </a:r>
              <a:r>
                <a:rPr lang="en-US" b="1" smtClean="0">
                  <a:latin typeface="Arial" pitchFamily="34" charset="0"/>
                  <a:cs typeface="Arial" pitchFamily="34" charset="0"/>
                </a:rPr>
                <a:t> (H 4.16)</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Q</a:t>
              </a:r>
              <a:r>
                <a:rPr lang="vi-VN" b="1" smtClean="0">
                  <a:latin typeface="Arial" pitchFamily="34" charset="0"/>
                  <a:cs typeface="Arial" pitchFamily="34" charset="0"/>
                </a:rPr>
                <a:t>uan </a:t>
              </a:r>
              <a:r>
                <a:rPr lang="vi-VN" b="1">
                  <a:latin typeface="Arial" pitchFamily="34" charset="0"/>
                  <a:cs typeface="Arial" pitchFamily="34" charset="0"/>
                </a:rPr>
                <a:t>sát bốn 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BC</a:t>
              </a:r>
              <a:r>
                <a:rPr lang="en-US" b="1" smtClean="0">
                  <a:latin typeface="Arial" pitchFamily="34" charset="0"/>
                  <a:cs typeface="Arial" pitchFamily="34" charset="0"/>
                </a:rPr>
                <a:t>,</a:t>
              </a:r>
              <a:r>
                <a:rPr lang="vi-VN" b="1" smtClean="0">
                  <a:latin typeface="Arial" pitchFamily="34" charset="0"/>
                  <a:cs typeface="Arial" pitchFamily="34" charset="0"/>
                </a:rPr>
                <a:t> CD</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DA, </a:t>
              </a:r>
              <a:r>
                <a:rPr lang="vi-VN" b="1" smtClean="0">
                  <a:latin typeface="Arial" pitchFamily="34" charset="0"/>
                  <a:cs typeface="Arial" pitchFamily="34" charset="0"/>
                </a:rPr>
                <a:t> </a:t>
              </a:r>
              <a:r>
                <a:rPr lang="vi-VN" b="1">
                  <a:latin typeface="Arial" pitchFamily="34" charset="0"/>
                  <a:cs typeface="Arial" pitchFamily="34" charset="0"/>
                </a:rPr>
                <a:t>chỉ ra các cặp đường thẳng cắt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các cặp đường thẳng song song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ba đường thẳng AB </a:t>
              </a:r>
              <a:r>
                <a:rPr lang="en-US" b="1" smtClean="0">
                  <a:latin typeface="Arial" pitchFamily="34" charset="0"/>
                  <a:cs typeface="Arial" pitchFamily="34" charset="0"/>
                </a:rPr>
                <a:t>, AF, BE </a:t>
              </a:r>
              <a:r>
                <a:rPr lang="vi-VN" b="1" smtClean="0">
                  <a:latin typeface="Arial" pitchFamily="34" charset="0"/>
                  <a:cs typeface="Arial" pitchFamily="34" charset="0"/>
                </a:rPr>
                <a:t>có </a:t>
              </a:r>
              <a:r>
                <a:rPr lang="vi-VN" b="1">
                  <a:latin typeface="Arial" pitchFamily="34" charset="0"/>
                  <a:cs typeface="Arial" pitchFamily="34" charset="0"/>
                </a:rPr>
                <a:t>hai đường thẳng nào chéo nhau hay không </a:t>
              </a:r>
              <a:r>
                <a:rPr lang="en-US" b="1" smtClean="0">
                  <a:latin typeface="Arial" pitchFamily="34" charset="0"/>
                  <a:cs typeface="Arial" pitchFamily="34" charset="0"/>
                </a:rPr>
                <a:t>?</a:t>
              </a:r>
              <a:endParaRPr lang="vi-VN" b="1">
                <a:latin typeface="Arial" pitchFamily="34" charset="0"/>
                <a:cs typeface="Arial" pitchFamily="34" charset="0"/>
              </a:endParaRPr>
            </a:p>
          </p:txBody>
        </p:sp>
        <p:pic>
          <p:nvPicPr>
            <p:cNvPr id="1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9589"/>
            <a:stretch/>
          </p:blipFill>
          <p:spPr bwMode="auto">
            <a:xfrm>
              <a:off x="74612" y="780473"/>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8938" y="326392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12812" y="3657600"/>
            <a:ext cx="6781800" cy="830997"/>
          </a:xfrm>
          <a:prstGeom prst="rect">
            <a:avLst/>
          </a:prstGeom>
          <a:noFill/>
        </p:spPr>
        <p:txBody>
          <a:bodyPr wrap="square" rtlCol="0">
            <a:spAutoFit/>
          </a:bodyPr>
          <a:lstStyle/>
          <a:p>
            <a:pPr algn="just"/>
            <a:r>
              <a:rPr lang="en-US" b="1" smtClean="0">
                <a:latin typeface="Arial" pitchFamily="34" charset="0"/>
                <a:cs typeface="Arial" pitchFamily="34" charset="0"/>
              </a:rPr>
              <a:t>a.</a:t>
            </a:r>
            <a:r>
              <a:rPr lang="vi-VN" b="1" smtClean="0">
                <a:latin typeface="Arial" pitchFamily="34" charset="0"/>
                <a:cs typeface="Arial" pitchFamily="34" charset="0"/>
              </a:rPr>
              <a:t> </a:t>
            </a:r>
            <a:r>
              <a:rPr lang="en-US" b="1" smtClean="0">
                <a:latin typeface="Arial" pitchFamily="34" charset="0"/>
                <a:cs typeface="Arial" pitchFamily="34" charset="0"/>
              </a:rPr>
              <a:t>C</a:t>
            </a:r>
            <a:r>
              <a:rPr lang="vi-VN" b="1" smtClean="0">
                <a:latin typeface="Arial" pitchFamily="34" charset="0"/>
                <a:cs typeface="Arial" pitchFamily="34" charset="0"/>
              </a:rPr>
              <a:t>ác </a:t>
            </a:r>
            <a:r>
              <a:rPr lang="vi-VN" b="1">
                <a:latin typeface="Arial" pitchFamily="34" charset="0"/>
                <a:cs typeface="Arial" pitchFamily="34" charset="0"/>
              </a:rPr>
              <a:t>cặp đường thẳng cắt nhau là </a:t>
            </a:r>
            <a:r>
              <a:rPr lang="en-US" b="1" smtClean="0">
                <a:latin typeface="Arial" pitchFamily="34" charset="0"/>
                <a:cs typeface="Arial" pitchFamily="34" charset="0"/>
              </a:rPr>
              <a:t>AB</a:t>
            </a:r>
            <a:r>
              <a:rPr lang="vi-VN" b="1" smtClean="0">
                <a:latin typeface="Arial" pitchFamily="34" charset="0"/>
                <a:cs typeface="Arial" pitchFamily="34" charset="0"/>
              </a:rPr>
              <a:t> </a:t>
            </a:r>
            <a:r>
              <a:rPr lang="vi-VN" b="1">
                <a:latin typeface="Arial" pitchFamily="34" charset="0"/>
                <a:cs typeface="Arial" pitchFamily="34" charset="0"/>
              </a:rPr>
              <a:t>và </a:t>
            </a:r>
            <a:r>
              <a:rPr lang="en-US" b="1" smtClean="0">
                <a:latin typeface="Arial" pitchFamily="34" charset="0"/>
                <a:cs typeface="Arial" pitchFamily="34" charset="0"/>
              </a:rPr>
              <a:t>  </a:t>
            </a:r>
            <a:br>
              <a:rPr lang="en-US" b="1" smtClean="0">
                <a:latin typeface="Arial" pitchFamily="34" charset="0"/>
                <a:cs typeface="Arial" pitchFamily="34" charset="0"/>
              </a:rPr>
            </a:br>
            <a:r>
              <a:rPr lang="en-US" b="1" smtClean="0">
                <a:latin typeface="Arial" pitchFamily="34" charset="0"/>
                <a:cs typeface="Arial" pitchFamily="34" charset="0"/>
              </a:rPr>
              <a:t>     BC,</a:t>
            </a:r>
            <a:r>
              <a:rPr lang="vi-VN" b="1" smtClean="0">
                <a:latin typeface="Arial" pitchFamily="34" charset="0"/>
                <a:cs typeface="Arial" pitchFamily="34" charset="0"/>
              </a:rPr>
              <a:t> </a:t>
            </a:r>
            <a:r>
              <a:rPr lang="vi-VN" b="1">
                <a:latin typeface="Arial" pitchFamily="34" charset="0"/>
                <a:cs typeface="Arial" pitchFamily="34" charset="0"/>
              </a:rPr>
              <a:t>AB và </a:t>
            </a:r>
            <a:r>
              <a:rPr lang="en-US" b="1" smtClean="0">
                <a:latin typeface="Arial" pitchFamily="34" charset="0"/>
                <a:cs typeface="Arial" pitchFamily="34" charset="0"/>
              </a:rPr>
              <a:t>DA,</a:t>
            </a:r>
            <a:r>
              <a:rPr lang="vi-VN" b="1" smtClean="0">
                <a:latin typeface="Arial" pitchFamily="34" charset="0"/>
                <a:cs typeface="Arial" pitchFamily="34" charset="0"/>
              </a:rPr>
              <a:t> </a:t>
            </a:r>
            <a:r>
              <a:rPr lang="vi-VN" b="1">
                <a:latin typeface="Arial" pitchFamily="34" charset="0"/>
                <a:cs typeface="Arial" pitchFamily="34" charset="0"/>
              </a:rPr>
              <a:t>BC và </a:t>
            </a:r>
            <a:r>
              <a:rPr lang="vi-VN" b="1" smtClean="0">
                <a:latin typeface="Arial" pitchFamily="34" charset="0"/>
                <a:cs typeface="Arial" pitchFamily="34" charset="0"/>
              </a:rPr>
              <a:t>CD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CD và </a:t>
            </a:r>
            <a:r>
              <a:rPr lang="en-US" b="1" smtClean="0">
                <a:latin typeface="Arial" pitchFamily="34" charset="0"/>
                <a:cs typeface="Arial" pitchFamily="34" charset="0"/>
              </a:rPr>
              <a:t>BA</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sp>
        <p:nvSpPr>
          <p:cNvPr id="21" name="TextBox 20"/>
          <p:cNvSpPr txBox="1"/>
          <p:nvPr/>
        </p:nvSpPr>
        <p:spPr>
          <a:xfrm>
            <a:off x="760412" y="5339716"/>
            <a:ext cx="7620000" cy="1200329"/>
          </a:xfrm>
          <a:prstGeom prst="rect">
            <a:avLst/>
          </a:prstGeom>
          <a:noFill/>
        </p:spPr>
        <p:txBody>
          <a:bodyPr wrap="square" rtlCol="0">
            <a:spAutoFit/>
          </a:bodyPr>
          <a:lstStyle/>
          <a:p>
            <a:pPr marL="457200" indent="-457200" algn="just">
              <a:buFont typeface="+mj-lt"/>
              <a:buAutoNum type="alphaLcPeriod" startAt="2"/>
            </a:pPr>
            <a:r>
              <a:rPr lang="en-US" b="1" smtClean="0">
                <a:latin typeface="Arial" pitchFamily="34" charset="0"/>
                <a:cs typeface="Arial" pitchFamily="34" charset="0"/>
              </a:rPr>
              <a:t>Các</a:t>
            </a:r>
            <a:r>
              <a:rPr lang="vi-VN" b="1" smtClean="0">
                <a:latin typeface="Arial" pitchFamily="34" charset="0"/>
                <a:cs typeface="Arial" pitchFamily="34" charset="0"/>
              </a:rPr>
              <a:t> </a:t>
            </a:r>
            <a:r>
              <a:rPr lang="vi-VN" b="1">
                <a:latin typeface="Arial" pitchFamily="34" charset="0"/>
                <a:cs typeface="Arial" pitchFamily="34" charset="0"/>
              </a:rPr>
              <a:t>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AF</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BE</a:t>
            </a:r>
            <a:r>
              <a:rPr lang="vi-VN" b="1" smtClean="0">
                <a:latin typeface="Arial" pitchFamily="34" charset="0"/>
                <a:cs typeface="Arial" pitchFamily="34" charset="0"/>
              </a:rPr>
              <a:t> </a:t>
            </a:r>
            <a:r>
              <a:rPr lang="vi-VN" b="1">
                <a:latin typeface="Arial" pitchFamily="34" charset="0"/>
                <a:cs typeface="Arial" pitchFamily="34" charset="0"/>
              </a:rPr>
              <a:t>cùng nằm trong mặt phẳng </a:t>
            </a:r>
            <a:r>
              <a:rPr lang="en-US" b="1" smtClean="0">
                <a:latin typeface="Arial" pitchFamily="34" charset="0"/>
                <a:cs typeface="Arial" pitchFamily="34" charset="0"/>
              </a:rPr>
              <a:t>(ABEF)</a:t>
            </a:r>
            <a:r>
              <a:rPr lang="vi-VN" b="1" smtClean="0">
                <a:latin typeface="Arial" pitchFamily="34" charset="0"/>
                <a:cs typeface="Arial" pitchFamily="34" charset="0"/>
              </a:rPr>
              <a:t> </a:t>
            </a:r>
            <a:r>
              <a:rPr lang="vi-VN" b="1">
                <a:latin typeface="Arial" pitchFamily="34" charset="0"/>
                <a:cs typeface="Arial" pitchFamily="34" charset="0"/>
              </a:rPr>
              <a:t>nên trong ba đường thẳng đó không có hai đường thẳng nào chéo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solidFill>
                <a:schemeClr val="accent2">
                  <a:lumMod val="75000"/>
                </a:schemeClr>
              </a:solidFill>
              <a:latin typeface="Arial" pitchFamily="34" charset="0"/>
              <a:cs typeface="Arial" pitchFamily="34" charset="0"/>
            </a:endParaRPr>
          </a:p>
        </p:txBody>
      </p:sp>
      <p:sp>
        <p:nvSpPr>
          <p:cNvPr id="22" name="TextBox 21"/>
          <p:cNvSpPr txBox="1"/>
          <p:nvPr/>
        </p:nvSpPr>
        <p:spPr>
          <a:xfrm>
            <a:off x="1293812" y="4495681"/>
            <a:ext cx="6553200" cy="830997"/>
          </a:xfrm>
          <a:prstGeom prst="rect">
            <a:avLst/>
          </a:prstGeom>
          <a:noFill/>
        </p:spPr>
        <p:txBody>
          <a:bodyPr wrap="square" rtlCol="0">
            <a:spAutoFit/>
          </a:bodyPr>
          <a:lstStyle/>
          <a:p>
            <a:pPr algn="just"/>
            <a:r>
              <a:rPr lang="en-US" b="1" smtClean="0">
                <a:latin typeface="Arial" pitchFamily="34" charset="0"/>
                <a:cs typeface="Arial" pitchFamily="34" charset="0"/>
              </a:rPr>
              <a:t>C</a:t>
            </a:r>
            <a:r>
              <a:rPr lang="vi-VN" b="1" smtClean="0">
                <a:latin typeface="Arial" pitchFamily="34" charset="0"/>
                <a:cs typeface="Arial" pitchFamily="34" charset="0"/>
              </a:rPr>
              <a:t>ác </a:t>
            </a:r>
            <a:r>
              <a:rPr lang="vi-VN" b="1">
                <a:latin typeface="Arial" pitchFamily="34" charset="0"/>
                <a:cs typeface="Arial" pitchFamily="34" charset="0"/>
              </a:rPr>
              <a:t>cặp đường thẳng song song là AB và </a:t>
            </a:r>
            <a:r>
              <a:rPr lang="vi-VN" b="1" smtClean="0">
                <a:latin typeface="Arial" pitchFamily="34" charset="0"/>
                <a:cs typeface="Arial" pitchFamily="34" charset="0"/>
              </a:rPr>
              <a:t>CD</a:t>
            </a:r>
            <a:r>
              <a:rPr lang="en-US" b="1" smtClean="0">
                <a:latin typeface="Arial" pitchFamily="34" charset="0"/>
                <a:cs typeface="Arial" pitchFamily="34" charset="0"/>
              </a:rPr>
              <a:t>, </a:t>
            </a:r>
            <a:r>
              <a:rPr lang="vi-VN" b="1" smtClean="0">
                <a:latin typeface="Arial" pitchFamily="34" charset="0"/>
                <a:cs typeface="Arial" pitchFamily="34" charset="0"/>
              </a:rPr>
              <a:t> </a:t>
            </a:r>
            <a:r>
              <a:rPr lang="en-US" b="1" smtClean="0">
                <a:latin typeface="Arial" pitchFamily="34" charset="0"/>
                <a:cs typeface="Arial" pitchFamily="34" charset="0"/>
              </a:rPr>
              <a:t>DA</a:t>
            </a:r>
            <a:r>
              <a:rPr lang="vi-VN" b="1" smtClean="0">
                <a:latin typeface="Arial" pitchFamily="34" charset="0"/>
                <a:cs typeface="Arial" pitchFamily="34" charset="0"/>
              </a:rPr>
              <a:t> </a:t>
            </a:r>
            <a:r>
              <a:rPr lang="vi-VN" b="1">
                <a:latin typeface="Arial" pitchFamily="34" charset="0"/>
                <a:cs typeface="Arial" pitchFamily="34" charset="0"/>
              </a:rPr>
              <a:t>và </a:t>
            </a:r>
            <a:r>
              <a:rPr lang="vi-VN" b="1" smtClean="0">
                <a:latin typeface="Arial" pitchFamily="34" charset="0"/>
                <a:cs typeface="Arial" pitchFamily="34" charset="0"/>
              </a:rPr>
              <a:t>BC</a:t>
            </a:r>
            <a:endParaRPr lang="vi-VN" b="1">
              <a:solidFill>
                <a:schemeClr val="accent2">
                  <a:lumMod val="75000"/>
                </a:schemeClr>
              </a:solidFill>
              <a:latin typeface="Arial" pitchFamily="34" charset="0"/>
              <a:cs typeface="Arial" pitchFamily="34" charset="0"/>
            </a:endParaRPr>
          </a:p>
        </p:txBody>
      </p:sp>
      <p:grpSp>
        <p:nvGrpSpPr>
          <p:cNvPr id="7" name="Group 6"/>
          <p:cNvGrpSpPr/>
          <p:nvPr/>
        </p:nvGrpSpPr>
        <p:grpSpPr>
          <a:xfrm>
            <a:off x="8275637" y="3228975"/>
            <a:ext cx="3762375" cy="2728764"/>
            <a:chOff x="8275637" y="3228975"/>
            <a:chExt cx="3762375" cy="2728764"/>
          </a:xfrm>
        </p:grpSpPr>
        <p:grpSp>
          <p:nvGrpSpPr>
            <p:cNvPr id="3" name="Group 2"/>
            <p:cNvGrpSpPr/>
            <p:nvPr/>
          </p:nvGrpSpPr>
          <p:grpSpPr>
            <a:xfrm>
              <a:off x="8275637" y="3228975"/>
              <a:ext cx="3762375" cy="2728764"/>
              <a:chOff x="8047037" y="3228975"/>
              <a:chExt cx="3762375" cy="2728764"/>
            </a:xfrm>
          </p:grpSpPr>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7037" y="3228975"/>
                <a:ext cx="3762375"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218612" y="5619185"/>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4.16</a:t>
                </a:r>
                <a:endParaRPr lang="en-US" sz="1600" b="1">
                  <a:solidFill>
                    <a:srgbClr val="0F3D13"/>
                  </a:solidFill>
                  <a:latin typeface="Arial" pitchFamily="34" charset="0"/>
                  <a:cs typeface="Arial" pitchFamily="34" charset="0"/>
                </a:endParaRPr>
              </a:p>
            </p:txBody>
          </p:sp>
        </p:grpSp>
        <p:sp>
          <p:nvSpPr>
            <p:cNvPr id="6" name="Rectangle 5"/>
            <p:cNvSpPr/>
            <p:nvPr/>
          </p:nvSpPr>
          <p:spPr>
            <a:xfrm>
              <a:off x="9218612" y="3248025"/>
              <a:ext cx="3048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4122001039"/>
                </p:ext>
              </p:extLst>
            </p:nvPr>
          </p:nvGraphicFramePr>
          <p:xfrm>
            <a:off x="9253427" y="3295371"/>
            <a:ext cx="269985" cy="269985"/>
          </p:xfrm>
          <a:graphic>
            <a:graphicData uri="http://schemas.openxmlformats.org/presentationml/2006/ole">
              <mc:AlternateContent xmlns:mc="http://schemas.openxmlformats.org/markup-compatibility/2006">
                <mc:Choice xmlns:v="urn:schemas-microsoft-com:vml" Requires="v">
                  <p:oleObj spid="_x0000_s6173" name="Equation" r:id="rId7" imgW="152280" imgH="152280" progId="Equation.DSMT4">
                    <p:embed/>
                  </p:oleObj>
                </mc:Choice>
                <mc:Fallback>
                  <p:oleObj name="Equation" r:id="rId7" imgW="152280" imgH="152280" progId="Equation.DSMT4">
                    <p:embed/>
                    <p:pic>
                      <p:nvPicPr>
                        <p:cNvPr id="0" name=""/>
                        <p:cNvPicPr/>
                        <p:nvPr/>
                      </p:nvPicPr>
                      <p:blipFill>
                        <a:blip r:embed="rId8"/>
                        <a:stretch>
                          <a:fillRect/>
                        </a:stretch>
                      </p:blipFill>
                      <p:spPr>
                        <a:xfrm>
                          <a:off x="9253427" y="3295371"/>
                          <a:ext cx="269985" cy="269985"/>
                        </a:xfrm>
                        <a:prstGeom prst="rect">
                          <a:avLst/>
                        </a:prstGeom>
                      </p:spPr>
                    </p:pic>
                  </p:oleObj>
                </mc:Fallback>
              </mc:AlternateContent>
            </a:graphicData>
          </a:graphic>
        </p:graphicFrame>
      </p:gr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338" y="3276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2554765"/>
            <a:chOff x="150812" y="1196977"/>
            <a:chExt cx="11782531" cy="2554765"/>
          </a:xfrm>
        </p:grpSpPr>
        <p:sp>
          <p:nvSpPr>
            <p:cNvPr id="8" name="Rounded Rectangle 7"/>
            <p:cNvSpPr/>
            <p:nvPr/>
          </p:nvSpPr>
          <p:spPr>
            <a:xfrm>
              <a:off x="1979612" y="1343546"/>
              <a:ext cx="9953731" cy="240819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412661"/>
              <a:ext cx="944880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bình </a:t>
              </a:r>
              <a:r>
                <a:rPr lang="vi-VN" b="1" smtClean="0">
                  <a:latin typeface="Arial" pitchFamily="34" charset="0"/>
                  <a:cs typeface="Arial" pitchFamily="34" charset="0"/>
                </a:rPr>
                <a:t>hành</a:t>
              </a:r>
              <a:r>
                <a:rPr lang="en-US" b="1" smtClean="0">
                  <a:latin typeface="Arial" pitchFamily="34" charset="0"/>
                  <a:cs typeface="Arial" pitchFamily="34" charset="0"/>
                </a:rPr>
                <a:t> (H 4.17)</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AC</a:t>
              </a:r>
              <a:r>
                <a:rPr lang="en-US" b="1" smtClean="0">
                  <a:latin typeface="Arial" pitchFamily="34" charset="0"/>
                  <a:cs typeface="Arial" pitchFamily="34" charset="0"/>
                </a:rPr>
                <a:t>,</a:t>
              </a:r>
              <a:r>
                <a:rPr lang="vi-VN" b="1" smtClean="0">
                  <a:latin typeface="Arial" pitchFamily="34" charset="0"/>
                  <a:cs typeface="Arial" pitchFamily="34" charset="0"/>
                </a:rPr>
                <a:t> CD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hai đường thẳng nào song </a:t>
              </a:r>
              <a:r>
                <a:rPr lang="vi-VN" b="1" smtClean="0">
                  <a:latin typeface="Arial" pitchFamily="34" charset="0"/>
                  <a:cs typeface="Arial" pitchFamily="34" charset="0"/>
                </a:rPr>
                <a:t>song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thẳng nào cắt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 </a:t>
              </a:r>
              <a:r>
                <a:rPr lang="vi-VN" b="1" smtClean="0">
                  <a:latin typeface="Arial" pitchFamily="34" charset="0"/>
                  <a:cs typeface="Arial" pitchFamily="34" charset="0"/>
                </a:rPr>
                <a:t>Gọi 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N lần lượt là hai điểm thuộc cạnh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SB</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MN</a:t>
              </a:r>
              <a:r>
                <a:rPr lang="en-US" b="1" smtClean="0">
                  <a:latin typeface="Arial" pitchFamily="34" charset="0"/>
                  <a:cs typeface="Arial" pitchFamily="34" charset="0"/>
                </a:rPr>
                <a:t>,</a:t>
              </a:r>
              <a:r>
                <a:rPr lang="vi-VN" b="1" smtClean="0">
                  <a:latin typeface="Arial" pitchFamily="34" charset="0"/>
                  <a:cs typeface="Arial" pitchFamily="34" charset="0"/>
                </a:rPr>
                <a:t> AB</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có hai đường thẳng nào chéo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136018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8059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67866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704262" y="3248025"/>
            <a:ext cx="3181350" cy="2805529"/>
            <a:chOff x="8532812" y="3248025"/>
            <a:chExt cx="3181350" cy="2805529"/>
          </a:xfrm>
        </p:grpSpPr>
        <p:pic>
          <p:nvPicPr>
            <p:cNvPr id="717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32812" y="3248025"/>
              <a:ext cx="31813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904412" y="57150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4.17</a:t>
              </a:r>
              <a:endParaRPr lang="en-US" sz="1600" b="1">
                <a:solidFill>
                  <a:srgbClr val="0F3D13"/>
                </a:solidFill>
                <a:latin typeface="Arial" pitchFamily="34" charset="0"/>
                <a:cs typeface="Arial" pitchFamily="34" charset="0"/>
              </a:endParaRPr>
            </a:p>
          </p:txBody>
        </p:sp>
      </p:grpSp>
      <p:sp>
        <p:nvSpPr>
          <p:cNvPr id="14" name="TextBox 13"/>
          <p:cNvSpPr txBox="1"/>
          <p:nvPr/>
        </p:nvSpPr>
        <p:spPr>
          <a:xfrm>
            <a:off x="340094" y="3750528"/>
            <a:ext cx="8345118" cy="461665"/>
          </a:xfrm>
          <a:prstGeom prst="rect">
            <a:avLst/>
          </a:prstGeom>
          <a:noFill/>
        </p:spPr>
        <p:txBody>
          <a:bodyPr wrap="square" rtlCol="0">
            <a:spAutoFit/>
          </a:bodyPr>
          <a:lstStyle/>
          <a:p>
            <a:pPr algn="just"/>
            <a:r>
              <a:rPr lang="vi-VN" b="1">
                <a:latin typeface="Arial" pitchFamily="34" charset="0"/>
                <a:cs typeface="Arial" pitchFamily="34" charset="0"/>
              </a:rPr>
              <a:t>a) Hai đường thẳng AB và AC cắt nhau tại giao điểm A.</a:t>
            </a:r>
            <a:endParaRPr lang="vi-VN" b="1">
              <a:solidFill>
                <a:schemeClr val="accent2">
                  <a:lumMod val="75000"/>
                </a:schemeClr>
              </a:solidFill>
              <a:latin typeface="Arial" pitchFamily="34" charset="0"/>
              <a:cs typeface="Arial" pitchFamily="34" charset="0"/>
            </a:endParaRPr>
          </a:p>
        </p:txBody>
      </p:sp>
      <p:sp>
        <p:nvSpPr>
          <p:cNvPr id="18" name="TextBox 17"/>
          <p:cNvSpPr txBox="1"/>
          <p:nvPr/>
        </p:nvSpPr>
        <p:spPr>
          <a:xfrm>
            <a:off x="608011" y="4269938"/>
            <a:ext cx="8066087" cy="830997"/>
          </a:xfrm>
          <a:prstGeom prst="rect">
            <a:avLst/>
          </a:prstGeom>
          <a:noFill/>
        </p:spPr>
        <p:txBody>
          <a:bodyPr wrap="square" rtlCol="0">
            <a:spAutoFit/>
          </a:bodyPr>
          <a:lstStyle/>
          <a:p>
            <a:pPr algn="just"/>
            <a:r>
              <a:rPr lang="vi-VN" b="1">
                <a:latin typeface="Arial" pitchFamily="34" charset="0"/>
                <a:cs typeface="Arial" pitchFamily="34" charset="0"/>
              </a:rPr>
              <a:t>Hai đường thẳng AB và CD song song với nhau (do ABCD là hình bình hành).</a:t>
            </a:r>
            <a:endParaRPr lang="vi-VN" b="1">
              <a:solidFill>
                <a:schemeClr val="accent2">
                  <a:lumMod val="75000"/>
                </a:schemeClr>
              </a:solidFill>
              <a:latin typeface="Arial" pitchFamily="34" charset="0"/>
              <a:cs typeface="Arial" pitchFamily="34" charset="0"/>
            </a:endParaRPr>
          </a:p>
        </p:txBody>
      </p:sp>
      <p:sp>
        <p:nvSpPr>
          <p:cNvPr id="19" name="TextBox 18"/>
          <p:cNvSpPr txBox="1"/>
          <p:nvPr/>
        </p:nvSpPr>
        <p:spPr>
          <a:xfrm>
            <a:off x="623529" y="5253335"/>
            <a:ext cx="8066087" cy="461665"/>
          </a:xfrm>
          <a:prstGeom prst="rect">
            <a:avLst/>
          </a:prstGeom>
          <a:noFill/>
        </p:spPr>
        <p:txBody>
          <a:bodyPr wrap="square" rtlCol="0">
            <a:spAutoFit/>
          </a:bodyPr>
          <a:lstStyle/>
          <a:p>
            <a:pPr algn="just"/>
            <a:r>
              <a:rPr lang="vi-VN" b="1">
                <a:latin typeface="Arial" pitchFamily="34" charset="0"/>
                <a:cs typeface="Arial" pitchFamily="34" charset="0"/>
              </a:rPr>
              <a:t>Hai đường thẳng AC và CD cắt nhau tại giao điểm C.</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14190078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2338" y="3276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50812" y="622516"/>
            <a:ext cx="11782531" cy="2554765"/>
            <a:chOff x="150812" y="1196977"/>
            <a:chExt cx="11782531" cy="2554765"/>
          </a:xfrm>
        </p:grpSpPr>
        <p:sp>
          <p:nvSpPr>
            <p:cNvPr id="8" name="Rounded Rectangle 7"/>
            <p:cNvSpPr/>
            <p:nvPr/>
          </p:nvSpPr>
          <p:spPr>
            <a:xfrm>
              <a:off x="1979612" y="1343546"/>
              <a:ext cx="9953731" cy="240819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9" name="Rectangle 8"/>
            <p:cNvSpPr/>
            <p:nvPr/>
          </p:nvSpPr>
          <p:spPr>
            <a:xfrm>
              <a:off x="150812" y="1196977"/>
              <a:ext cx="11782531" cy="1329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0" name="TextBox 9"/>
            <p:cNvSpPr txBox="1"/>
            <p:nvPr/>
          </p:nvSpPr>
          <p:spPr>
            <a:xfrm>
              <a:off x="2208211" y="1412661"/>
              <a:ext cx="9448801" cy="2339080"/>
            </a:xfrm>
            <a:prstGeom prst="rect">
              <a:avLst/>
            </a:prstGeom>
            <a:noFill/>
          </p:spPr>
          <p:txBody>
            <a:bodyPr wrap="square" lIns="121899" tIns="60949" rIns="121899" bIns="60949" rtlCol="0">
              <a:spAutoFit/>
            </a:bodyPr>
            <a:lstStyle/>
            <a:p>
              <a:r>
                <a:rPr lang="vi-VN" b="1">
                  <a:latin typeface="Arial" pitchFamily="34" charset="0"/>
                  <a:cs typeface="Arial" pitchFamily="34" charset="0"/>
                </a:rPr>
                <a:t>Cho hình chóp S.ABCD có đáy ABCD là hình bình </a:t>
              </a:r>
              <a:r>
                <a:rPr lang="vi-VN" b="1" smtClean="0">
                  <a:latin typeface="Arial" pitchFamily="34" charset="0"/>
                  <a:cs typeface="Arial" pitchFamily="34" charset="0"/>
                </a:rPr>
                <a:t>hành</a:t>
              </a:r>
              <a:r>
                <a:rPr lang="en-US" b="1" smtClean="0">
                  <a:latin typeface="Arial" pitchFamily="34" charset="0"/>
                  <a:cs typeface="Arial" pitchFamily="34" charset="0"/>
                </a:rPr>
                <a:t> (H 4.17)</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AB</a:t>
              </a:r>
              <a:r>
                <a:rPr lang="en-US" b="1" smtClean="0">
                  <a:latin typeface="Arial" pitchFamily="34" charset="0"/>
                  <a:cs typeface="Arial" pitchFamily="34" charset="0"/>
                </a:rPr>
                <a:t>,</a:t>
              </a:r>
              <a:r>
                <a:rPr lang="vi-VN" b="1" smtClean="0">
                  <a:latin typeface="Arial" pitchFamily="34" charset="0"/>
                  <a:cs typeface="Arial" pitchFamily="34" charset="0"/>
                </a:rPr>
                <a:t> AC</a:t>
              </a:r>
              <a:r>
                <a:rPr lang="en-US" b="1" smtClean="0">
                  <a:latin typeface="Arial" pitchFamily="34" charset="0"/>
                  <a:cs typeface="Arial" pitchFamily="34" charset="0"/>
                </a:rPr>
                <a:t>,</a:t>
              </a:r>
              <a:r>
                <a:rPr lang="vi-VN" b="1" smtClean="0">
                  <a:latin typeface="Arial" pitchFamily="34" charset="0"/>
                  <a:cs typeface="Arial" pitchFamily="34" charset="0"/>
                </a:rPr>
                <a:t> CD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hai đường thẳng nào song </a:t>
              </a:r>
              <a:r>
                <a:rPr lang="vi-VN" b="1" smtClean="0">
                  <a:latin typeface="Arial" pitchFamily="34" charset="0"/>
                  <a:cs typeface="Arial" pitchFamily="34" charset="0"/>
                </a:rPr>
                <a:t>song</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H</a:t>
              </a:r>
              <a:r>
                <a:rPr lang="vi-VN" b="1" smtClean="0">
                  <a:latin typeface="Arial" pitchFamily="34" charset="0"/>
                  <a:cs typeface="Arial" pitchFamily="34" charset="0"/>
                </a:rPr>
                <a:t>ai </a:t>
              </a:r>
              <a:r>
                <a:rPr lang="vi-VN" b="1">
                  <a:latin typeface="Arial" pitchFamily="34" charset="0"/>
                  <a:cs typeface="Arial" pitchFamily="34" charset="0"/>
                </a:rPr>
                <a:t>đường thẳng nào cắt </a:t>
              </a:r>
              <a:r>
                <a:rPr lang="vi-VN" b="1" smtClean="0">
                  <a:latin typeface="Arial" pitchFamily="34" charset="0"/>
                  <a:cs typeface="Arial" pitchFamily="34" charset="0"/>
                </a:rPr>
                <a:t>nhau</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b. </a:t>
              </a:r>
              <a:r>
                <a:rPr lang="vi-VN" b="1" smtClean="0">
                  <a:latin typeface="Arial" pitchFamily="34" charset="0"/>
                  <a:cs typeface="Arial" pitchFamily="34" charset="0"/>
                </a:rPr>
                <a:t>Gọi M</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N lần lượt là hai điểm thuộc cạnh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SB</a:t>
              </a:r>
              <a:r>
                <a:rPr lang="en-US" b="1" smtClean="0">
                  <a:latin typeface="Arial" pitchFamily="34" charset="0"/>
                  <a:cs typeface="Arial" pitchFamily="34" charset="0"/>
                </a:rPr>
                <a:t>.</a:t>
              </a:r>
              <a:r>
                <a:rPr lang="vi-VN" b="1" smtClean="0">
                  <a:latin typeface="Arial" pitchFamily="34" charset="0"/>
                  <a:cs typeface="Arial" pitchFamily="34" charset="0"/>
                </a:rPr>
                <a:t> </a:t>
              </a:r>
              <a:r>
                <a:rPr lang="en-US" b="1" smtClean="0">
                  <a:latin typeface="Arial" pitchFamily="34" charset="0"/>
                  <a:cs typeface="Arial" pitchFamily="34" charset="0"/>
                </a:rPr>
                <a:t/>
              </a:r>
              <a:br>
                <a:rPr lang="en-US" b="1" smtClean="0">
                  <a:latin typeface="Arial" pitchFamily="34" charset="0"/>
                  <a:cs typeface="Arial" pitchFamily="34" charset="0"/>
                </a:rPr>
              </a:br>
              <a:r>
                <a:rPr lang="en-US" b="1" smtClean="0">
                  <a:latin typeface="Arial" pitchFamily="34" charset="0"/>
                  <a:cs typeface="Arial" pitchFamily="34" charset="0"/>
                </a:rPr>
                <a:t>T</a:t>
              </a:r>
              <a:r>
                <a:rPr lang="vi-VN" b="1" smtClean="0">
                  <a:latin typeface="Arial" pitchFamily="34" charset="0"/>
                  <a:cs typeface="Arial" pitchFamily="34" charset="0"/>
                </a:rPr>
                <a:t>rong </a:t>
              </a:r>
              <a:r>
                <a:rPr lang="vi-VN" b="1">
                  <a:latin typeface="Arial" pitchFamily="34" charset="0"/>
                  <a:cs typeface="Arial" pitchFamily="34" charset="0"/>
                </a:rPr>
                <a:t>các đường thẳng </a:t>
              </a:r>
              <a:r>
                <a:rPr lang="vi-VN" b="1" smtClean="0">
                  <a:latin typeface="Arial" pitchFamily="34" charset="0"/>
                  <a:cs typeface="Arial" pitchFamily="34" charset="0"/>
                </a:rPr>
                <a:t>SA</a:t>
              </a:r>
              <a:r>
                <a:rPr lang="en-US" b="1" smtClean="0">
                  <a:latin typeface="Arial" pitchFamily="34" charset="0"/>
                  <a:cs typeface="Arial" pitchFamily="34" charset="0"/>
                </a:rPr>
                <a:t>,</a:t>
              </a:r>
              <a:r>
                <a:rPr lang="vi-VN" b="1" smtClean="0">
                  <a:latin typeface="Arial" pitchFamily="34" charset="0"/>
                  <a:cs typeface="Arial" pitchFamily="34" charset="0"/>
                </a:rPr>
                <a:t> MN</a:t>
              </a:r>
              <a:r>
                <a:rPr lang="en-US" b="1" smtClean="0">
                  <a:latin typeface="Arial" pitchFamily="34" charset="0"/>
                  <a:cs typeface="Arial" pitchFamily="34" charset="0"/>
                </a:rPr>
                <a:t>,</a:t>
              </a:r>
              <a:r>
                <a:rPr lang="vi-VN" b="1" smtClean="0">
                  <a:latin typeface="Arial" pitchFamily="34" charset="0"/>
                  <a:cs typeface="Arial" pitchFamily="34" charset="0"/>
                </a:rPr>
                <a:t> AB</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có hai đường thẳng nào chéo nhau hay </a:t>
              </a:r>
              <a:r>
                <a:rPr lang="vi-VN" b="1" smtClean="0">
                  <a:latin typeface="Arial" pitchFamily="34" charset="0"/>
                  <a:cs typeface="Arial" pitchFamily="34" charset="0"/>
                </a:rPr>
                <a:t>không</a:t>
              </a:r>
              <a:r>
                <a:rPr lang="en-US" b="1" smtClean="0">
                  <a:latin typeface="Arial" pitchFamily="34" charset="0"/>
                  <a:cs typeface="Arial" pitchFamily="34" charset="0"/>
                </a:rPr>
                <a:t>?</a:t>
              </a:r>
              <a:r>
                <a:rPr lang="vi-VN" b="1" smtClean="0">
                  <a:latin typeface="Arial" pitchFamily="34" charset="0"/>
                  <a:cs typeface="Arial" pitchFamily="34" charset="0"/>
                </a:rPr>
                <a:t> </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812" y="1360182"/>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780598"/>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94" y="1678667"/>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grpSp>
        <p:nvGrpSpPr>
          <p:cNvPr id="2" name="Group 1"/>
          <p:cNvGrpSpPr/>
          <p:nvPr/>
        </p:nvGrpSpPr>
        <p:grpSpPr>
          <a:xfrm>
            <a:off x="8856662" y="3248025"/>
            <a:ext cx="3181350" cy="2805529"/>
            <a:chOff x="8532812" y="3248025"/>
            <a:chExt cx="3181350" cy="2805529"/>
          </a:xfrm>
        </p:grpSpPr>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2812" y="3248025"/>
              <a:ext cx="318135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9904412" y="57150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4.17</a:t>
              </a:r>
              <a:endParaRPr lang="en-US" sz="1600" b="1">
                <a:solidFill>
                  <a:srgbClr val="0F3D13"/>
                </a:solidFill>
                <a:latin typeface="Arial" pitchFamily="34" charset="0"/>
                <a:cs typeface="Arial" pitchFamily="34" charset="0"/>
              </a:endParaRPr>
            </a:p>
          </p:txBody>
        </p:sp>
      </p:grpSp>
      <p:sp>
        <p:nvSpPr>
          <p:cNvPr id="14" name="TextBox 13"/>
          <p:cNvSpPr txBox="1"/>
          <p:nvPr/>
        </p:nvSpPr>
        <p:spPr>
          <a:xfrm>
            <a:off x="340094" y="3645150"/>
            <a:ext cx="1868117" cy="461665"/>
          </a:xfrm>
          <a:prstGeom prst="rect">
            <a:avLst/>
          </a:prstGeom>
          <a:noFill/>
        </p:spPr>
        <p:txBody>
          <a:bodyPr wrap="square" rtlCol="0">
            <a:spAutoFit/>
          </a:bodyPr>
          <a:lstStyle/>
          <a:p>
            <a:pPr algn="just"/>
            <a:r>
              <a:rPr lang="en-US" b="1" smtClean="0">
                <a:latin typeface="Arial" pitchFamily="34" charset="0"/>
                <a:cs typeface="Arial" pitchFamily="34" charset="0"/>
              </a:rPr>
              <a:t>b. Ta có : </a:t>
            </a:r>
            <a:endParaRPr lang="vi-VN" b="1">
              <a:solidFill>
                <a:schemeClr val="accent2">
                  <a:lumMod val="75000"/>
                </a:schemeClr>
              </a:solidFill>
              <a:latin typeface="Arial" pitchFamily="34" charset="0"/>
              <a:cs typeface="Arial" pitchFamily="34" charset="0"/>
            </a:endParaRPr>
          </a:p>
        </p:txBody>
      </p:sp>
      <p:sp>
        <p:nvSpPr>
          <p:cNvPr id="19" name="TextBox 18"/>
          <p:cNvSpPr txBox="1"/>
          <p:nvPr/>
        </p:nvSpPr>
        <p:spPr>
          <a:xfrm>
            <a:off x="386888" y="5334000"/>
            <a:ext cx="8526924" cy="830997"/>
          </a:xfrm>
          <a:prstGeom prst="rect">
            <a:avLst/>
          </a:prstGeom>
          <a:noFill/>
        </p:spPr>
        <p:txBody>
          <a:bodyPr wrap="square" rtlCol="0">
            <a:spAutoFit/>
          </a:bodyPr>
          <a:lstStyle/>
          <a:p>
            <a:pPr algn="just"/>
            <a:r>
              <a:rPr lang="en-US" b="1" smtClean="0">
                <a:latin typeface="Arial" pitchFamily="34" charset="0"/>
                <a:cs typeface="Arial" pitchFamily="34" charset="0"/>
              </a:rPr>
              <a:t>D</a:t>
            </a:r>
            <a:r>
              <a:rPr lang="vi-VN" b="1" smtClean="0">
                <a:latin typeface="Arial" pitchFamily="34" charset="0"/>
                <a:cs typeface="Arial" pitchFamily="34" charset="0"/>
              </a:rPr>
              <a:t>o </a:t>
            </a:r>
            <a:r>
              <a:rPr lang="vi-VN" b="1">
                <a:latin typeface="Arial" pitchFamily="34" charset="0"/>
                <a:cs typeface="Arial" pitchFamily="34" charset="0"/>
              </a:rPr>
              <a:t>đó khi lấy bất kì 2 trong 3 đường thẳng trên thì chúng có thể cắt nhau hoặc song song hoặc trùng nhau.</a:t>
            </a:r>
            <a:endParaRPr lang="vi-VN" b="1">
              <a:solidFill>
                <a:schemeClr val="accent2">
                  <a:lumMod val="75000"/>
                </a:schemeClr>
              </a:solidFill>
              <a:latin typeface="Arial" pitchFamily="34" charset="0"/>
              <a:cs typeface="Arial" pitchFamily="34" charset="0"/>
            </a:endParaRPr>
          </a:p>
        </p:txBody>
      </p:sp>
      <p:sp>
        <p:nvSpPr>
          <p:cNvPr id="20" name="TextBox 19"/>
          <p:cNvSpPr txBox="1"/>
          <p:nvPr/>
        </p:nvSpPr>
        <p:spPr>
          <a:xfrm>
            <a:off x="417051" y="4572000"/>
            <a:ext cx="8345118" cy="830997"/>
          </a:xfrm>
          <a:prstGeom prst="rect">
            <a:avLst/>
          </a:prstGeom>
          <a:noFill/>
        </p:spPr>
        <p:txBody>
          <a:bodyPr wrap="square" rtlCol="0">
            <a:spAutoFit/>
          </a:bodyPr>
          <a:lstStyle/>
          <a:p>
            <a:pPr algn="just"/>
            <a:r>
              <a:rPr lang="en-US" b="1" smtClean="0">
                <a:latin typeface="Arial" pitchFamily="34" charset="0"/>
                <a:cs typeface="Arial" pitchFamily="34" charset="0"/>
              </a:rPr>
              <a:t>Vậy</a:t>
            </a:r>
            <a:r>
              <a:rPr lang="vi-VN" b="1" smtClean="0">
                <a:latin typeface="Arial" pitchFamily="34" charset="0"/>
                <a:cs typeface="Arial" pitchFamily="34" charset="0"/>
              </a:rPr>
              <a:t> </a:t>
            </a:r>
            <a:r>
              <a:rPr lang="vi-VN" b="1">
                <a:latin typeface="Arial" pitchFamily="34" charset="0"/>
                <a:cs typeface="Arial" pitchFamily="34" charset="0"/>
              </a:rPr>
              <a:t>các điểm S, A, B, M, N cùng thuộc một mặt </a:t>
            </a:r>
            <a:r>
              <a:rPr lang="vi-VN" b="1" smtClean="0">
                <a:latin typeface="Arial" pitchFamily="34" charset="0"/>
                <a:cs typeface="Arial" pitchFamily="34" charset="0"/>
              </a:rPr>
              <a:t>phẳng</a:t>
            </a:r>
            <a:r>
              <a:rPr lang="en-US" b="1">
                <a:latin typeface="Arial" pitchFamily="34" charset="0"/>
                <a:cs typeface="Arial" pitchFamily="34" charset="0"/>
              </a:rPr>
              <a:t> </a:t>
            </a:r>
            <a:r>
              <a:rPr lang="vi-VN" b="1">
                <a:latin typeface="Arial" pitchFamily="34" charset="0"/>
                <a:cs typeface="Arial" pitchFamily="34" charset="0"/>
              </a:rPr>
              <a:t>nên các đường thẳng SA, MN, AB đồng </a:t>
            </a:r>
            <a:r>
              <a:rPr lang="vi-VN" b="1" smtClean="0">
                <a:latin typeface="Arial" pitchFamily="34" charset="0"/>
                <a:cs typeface="Arial" pitchFamily="34" charset="0"/>
              </a:rPr>
              <a:t>phẳng</a:t>
            </a:r>
            <a:r>
              <a:rPr lang="en-US" b="1" smtClean="0">
                <a:latin typeface="Arial" pitchFamily="34" charset="0"/>
                <a:cs typeface="Arial" pitchFamily="34" charset="0"/>
              </a:rPr>
              <a:t>.</a:t>
            </a:r>
            <a:endParaRPr lang="vi-VN"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930440339"/>
              </p:ext>
            </p:extLst>
          </p:nvPr>
        </p:nvGraphicFramePr>
        <p:xfrm>
          <a:off x="1945878" y="3581400"/>
          <a:ext cx="3157934" cy="1034497"/>
        </p:xfrm>
        <a:graphic>
          <a:graphicData uri="http://schemas.openxmlformats.org/presentationml/2006/ole">
            <mc:AlternateContent xmlns:mc="http://schemas.openxmlformats.org/markup-compatibility/2006">
              <mc:Choice xmlns:v="urn:schemas-microsoft-com:vml" Requires="v">
                <p:oleObj spid="_x0000_s16399" name="Equation" r:id="rId8" imgW="1473120" imgH="482400" progId="Equation.DSMT4">
                  <p:embed/>
                </p:oleObj>
              </mc:Choice>
              <mc:Fallback>
                <p:oleObj name="Equation" r:id="rId8" imgW="1473120" imgH="482400" progId="Equation.DSMT4">
                  <p:embed/>
                  <p:pic>
                    <p:nvPicPr>
                      <p:cNvPr id="0" name=""/>
                      <p:cNvPicPr/>
                      <p:nvPr/>
                    </p:nvPicPr>
                    <p:blipFill>
                      <a:blip r:embed="rId9"/>
                      <a:stretch>
                        <a:fillRect/>
                      </a:stretch>
                    </p:blipFill>
                    <p:spPr>
                      <a:xfrm>
                        <a:off x="1945878" y="3581400"/>
                        <a:ext cx="3157934" cy="1034497"/>
                      </a:xfrm>
                      <a:prstGeom prst="rect">
                        <a:avLst/>
                      </a:prstGeom>
                    </p:spPr>
                  </p:pic>
                </p:oleObj>
              </mc:Fallback>
            </mc:AlternateContent>
          </a:graphicData>
        </a:graphic>
      </p:graphicFrame>
      <p:sp>
        <p:nvSpPr>
          <p:cNvPr id="21" name="TextBox 20"/>
          <p:cNvSpPr txBox="1"/>
          <p:nvPr/>
        </p:nvSpPr>
        <p:spPr>
          <a:xfrm>
            <a:off x="150812" y="6164997"/>
            <a:ext cx="12038013" cy="461665"/>
          </a:xfrm>
          <a:prstGeom prst="rect">
            <a:avLst/>
          </a:prstGeom>
          <a:noFill/>
        </p:spPr>
        <p:txBody>
          <a:bodyPr wrap="square" rtlCol="0">
            <a:spAutoFit/>
          </a:bodyPr>
          <a:lstStyle/>
          <a:p>
            <a:pPr algn="just"/>
            <a:r>
              <a:rPr lang="vi-VN" b="1">
                <a:latin typeface="Arial" pitchFamily="34" charset="0"/>
                <a:cs typeface="Arial" pitchFamily="34" charset="0"/>
              </a:rPr>
              <a:t>Vậy trong các đường thẳng SA, MN, AB, không có </a:t>
            </a:r>
            <a:r>
              <a:rPr lang="en-US" b="1" smtClean="0">
                <a:latin typeface="Arial" pitchFamily="34" charset="0"/>
                <a:cs typeface="Arial" pitchFamily="34" charset="0"/>
              </a:rPr>
              <a:t>2</a:t>
            </a:r>
            <a:r>
              <a:rPr lang="vi-VN" b="1" smtClean="0">
                <a:latin typeface="Arial" pitchFamily="34" charset="0"/>
                <a:cs typeface="Arial" pitchFamily="34" charset="0"/>
              </a:rPr>
              <a:t> </a:t>
            </a:r>
            <a:r>
              <a:rPr lang="vi-VN" b="1">
                <a:latin typeface="Arial" pitchFamily="34" charset="0"/>
                <a:cs typeface="Arial" pitchFamily="34" charset="0"/>
              </a:rPr>
              <a:t>đường thẳng nào chéo nhau.</a:t>
            </a:r>
            <a:endParaRPr lang="vi-VN"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40647346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12" y="2362200"/>
            <a:ext cx="1688523" cy="402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739774" y="5019020"/>
            <a:ext cx="7678170" cy="1200329"/>
          </a:xfrm>
          <a:prstGeom prst="rect">
            <a:avLst/>
          </a:prstGeom>
          <a:noFill/>
        </p:spPr>
        <p:txBody>
          <a:bodyPr wrap="square" rtlCol="0">
            <a:spAutoFit/>
          </a:bodyPr>
          <a:lstStyle/>
          <a:p>
            <a:pPr algn="just"/>
            <a:r>
              <a:rPr lang="en-US" b="1" smtClean="0">
                <a:latin typeface="Arial" pitchFamily="34" charset="0"/>
                <a:cs typeface="Arial" pitchFamily="34" charset="0"/>
              </a:rPr>
              <a:t>L</a:t>
            </a:r>
            <a:r>
              <a:rPr lang="vi-VN" b="1" smtClean="0">
                <a:latin typeface="Arial" pitchFamily="34" charset="0"/>
                <a:cs typeface="Arial" pitchFamily="34" charset="0"/>
              </a:rPr>
              <a:t>ập </a:t>
            </a:r>
            <a:r>
              <a:rPr lang="vi-VN" b="1">
                <a:latin typeface="Arial" pitchFamily="34" charset="0"/>
                <a:cs typeface="Arial" pitchFamily="34" charset="0"/>
              </a:rPr>
              <a:t>luận tương tự ta thấy trong tứ diện ABCD còn có các cặp </a:t>
            </a:r>
            <a:r>
              <a:rPr lang="vi-VN" b="1" smtClean="0">
                <a:latin typeface="Arial" pitchFamily="34" charset="0"/>
                <a:cs typeface="Arial" pitchFamily="34" charset="0"/>
              </a:rPr>
              <a:t>đường</a:t>
            </a:r>
            <a:r>
              <a:rPr lang="en-US" b="1" smtClean="0">
                <a:latin typeface="Arial" pitchFamily="34" charset="0"/>
                <a:cs typeface="Arial" pitchFamily="34" charset="0"/>
              </a:rPr>
              <a:t> thẳng</a:t>
            </a:r>
            <a:r>
              <a:rPr lang="vi-VN" b="1" smtClean="0">
                <a:latin typeface="Arial" pitchFamily="34" charset="0"/>
                <a:cs typeface="Arial" pitchFamily="34" charset="0"/>
              </a:rPr>
              <a:t> chéo</a:t>
            </a:r>
            <a:r>
              <a:rPr lang="en-US" b="1" smtClean="0">
                <a:latin typeface="Arial" pitchFamily="34" charset="0"/>
                <a:cs typeface="Arial" pitchFamily="34" charset="0"/>
              </a:rPr>
              <a:t> nhau</a:t>
            </a:r>
            <a:r>
              <a:rPr lang="vi-VN" b="1" smtClean="0">
                <a:latin typeface="Arial" pitchFamily="34" charset="0"/>
                <a:cs typeface="Arial" pitchFamily="34" charset="0"/>
              </a:rPr>
              <a:t> </a:t>
            </a:r>
            <a:r>
              <a:rPr lang="vi-VN" b="1">
                <a:latin typeface="Arial" pitchFamily="34" charset="0"/>
                <a:cs typeface="Arial" pitchFamily="34" charset="0"/>
              </a:rPr>
              <a:t>là AC và </a:t>
            </a:r>
            <a:r>
              <a:rPr lang="vi-VN" b="1" smtClean="0">
                <a:latin typeface="Arial" pitchFamily="34" charset="0"/>
                <a:cs typeface="Arial" pitchFamily="34" charset="0"/>
              </a:rPr>
              <a:t>BD</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AD và BC </a:t>
            </a:r>
            <a:endParaRPr lang="vi-VN" b="1">
              <a:solidFill>
                <a:schemeClr val="accent2">
                  <a:lumMod val="75000"/>
                </a:schemeClr>
              </a:solidFill>
              <a:latin typeface="Arial" pitchFamily="34" charset="0"/>
              <a:cs typeface="Arial" pitchFamily="34" charset="0"/>
            </a:endParaRPr>
          </a:p>
        </p:txBody>
      </p:sp>
      <p:sp>
        <p:nvSpPr>
          <p:cNvPr id="18" name="AutoShape 4"/>
          <p:cNvSpPr>
            <a:spLocks noChangeArrowheads="1"/>
          </p:cNvSpPr>
          <p:nvPr/>
        </p:nvSpPr>
        <p:spPr bwMode="gray">
          <a:xfrm>
            <a:off x="447214" y="95249"/>
            <a:ext cx="6180598" cy="479107"/>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2000" b="1" smtClean="0">
                <a:solidFill>
                  <a:schemeClr val="bg1"/>
                </a:solidFill>
                <a:latin typeface="Arial" pitchFamily="34" charset="0"/>
                <a:cs typeface="Arial" pitchFamily="34" charset="0"/>
              </a:rPr>
              <a:t>  </a:t>
            </a:r>
            <a:r>
              <a:rPr lang="en-US" sz="1800" b="1" smtClean="0">
                <a:solidFill>
                  <a:schemeClr val="bg1"/>
                </a:solidFill>
                <a:latin typeface="Arial" pitchFamily="34" charset="0"/>
                <a:cs typeface="Arial" pitchFamily="34" charset="0"/>
              </a:rPr>
              <a:t>1  . VỊ TRÍ TƯƠNG ĐỐI CỦA HAI </a:t>
            </a:r>
            <a:r>
              <a:rPr lang="vi-VN" sz="1800" b="1" smtClean="0">
                <a:solidFill>
                  <a:schemeClr val="bg1"/>
                </a:solidFill>
                <a:latin typeface="Arial" pitchFamily="34" charset="0"/>
                <a:cs typeface="Arial" pitchFamily="34" charset="0"/>
              </a:rPr>
              <a:t>ĐƯỜNG THẲNG</a:t>
            </a:r>
            <a:r>
              <a:rPr lang="en-US" sz="1800" b="1" smtClean="0">
                <a:solidFill>
                  <a:schemeClr val="bg1"/>
                </a:solidFill>
                <a:latin typeface="Arial" pitchFamily="34" charset="0"/>
                <a:cs typeface="Arial" pitchFamily="34" charset="0"/>
              </a:rPr>
              <a:t> </a:t>
            </a:r>
            <a:endParaRPr lang="vi-VN" sz="1800" b="1">
              <a:solidFill>
                <a:schemeClr val="bg1"/>
              </a:solidFill>
              <a:latin typeface="Arial" pitchFamily="34" charset="0"/>
              <a:cs typeface="Arial" pitchFamily="34" charset="0"/>
            </a:endParaRPr>
          </a:p>
        </p:txBody>
      </p:sp>
      <p:sp>
        <p:nvSpPr>
          <p:cNvPr id="22" name="TextBox 21"/>
          <p:cNvSpPr txBox="1"/>
          <p:nvPr/>
        </p:nvSpPr>
        <p:spPr>
          <a:xfrm>
            <a:off x="447214" y="2902684"/>
            <a:ext cx="7711914" cy="830997"/>
          </a:xfrm>
          <a:prstGeom prst="rect">
            <a:avLst/>
          </a:prstGeom>
          <a:noFill/>
        </p:spPr>
        <p:txBody>
          <a:bodyPr wrap="square" rtlCol="0">
            <a:spAutoFit/>
          </a:bodyPr>
          <a:lstStyle/>
          <a:p>
            <a:pPr marL="342900" indent="-342900" algn="just">
              <a:buFont typeface="Wingdings" pitchFamily="2" charset="2"/>
              <a:buChar char="v"/>
            </a:pPr>
            <a:r>
              <a:rPr lang="en-US" b="1" smtClean="0">
                <a:latin typeface="Arial" pitchFamily="34" charset="0"/>
                <a:cs typeface="Arial" pitchFamily="34" charset="0"/>
              </a:rPr>
              <a:t>N</a:t>
            </a:r>
            <a:r>
              <a:rPr lang="vi-VN" b="1" smtClean="0">
                <a:latin typeface="Arial" pitchFamily="34" charset="0"/>
                <a:cs typeface="Arial" pitchFamily="34" charset="0"/>
              </a:rPr>
              <a:t>ếu </a:t>
            </a:r>
            <a:r>
              <a:rPr lang="vi-VN" b="1">
                <a:latin typeface="Arial" pitchFamily="34" charset="0"/>
                <a:cs typeface="Arial" pitchFamily="34" charset="0"/>
              </a:rPr>
              <a:t>hai đường thẳng AB và CD không chéo nhau thì chúng cùng thuộc một mặt phẳng </a:t>
            </a:r>
            <a:endParaRPr lang="vi-VN" b="1">
              <a:solidFill>
                <a:schemeClr val="accent2">
                  <a:lumMod val="75000"/>
                </a:schemeClr>
              </a:solidFill>
              <a:latin typeface="Arial" pitchFamily="34" charset="0"/>
              <a:cs typeface="Arial" pitchFamily="34" charset="0"/>
            </a:endParaRPr>
          </a:p>
        </p:txBody>
      </p:sp>
      <p:sp>
        <p:nvSpPr>
          <p:cNvPr id="15" name="TextBox 14"/>
          <p:cNvSpPr txBox="1"/>
          <p:nvPr/>
        </p:nvSpPr>
        <p:spPr>
          <a:xfrm>
            <a:off x="739773" y="3776186"/>
            <a:ext cx="7419355" cy="1200329"/>
          </a:xfrm>
          <a:prstGeom prst="rect">
            <a:avLst/>
          </a:prstGeom>
          <a:noFill/>
        </p:spPr>
        <p:txBody>
          <a:bodyPr wrap="square" rtlCol="0">
            <a:spAutoFit/>
          </a:bodyPr>
          <a:lstStyle/>
          <a:p>
            <a:pPr algn="just"/>
            <a:r>
              <a:rPr lang="en-US" b="1" smtClean="0">
                <a:latin typeface="Arial" pitchFamily="34" charset="0"/>
                <a:cs typeface="Arial" pitchFamily="34" charset="0"/>
              </a:rPr>
              <a:t>K</a:t>
            </a:r>
            <a:r>
              <a:rPr lang="vi-VN" b="1" smtClean="0">
                <a:latin typeface="Arial" pitchFamily="34" charset="0"/>
                <a:cs typeface="Arial" pitchFamily="34" charset="0"/>
              </a:rPr>
              <a:t>hi </a:t>
            </a:r>
            <a:r>
              <a:rPr lang="vi-VN" b="1">
                <a:latin typeface="Arial" pitchFamily="34" charset="0"/>
                <a:cs typeface="Arial" pitchFamily="34" charset="0"/>
              </a:rPr>
              <a:t>đó bốn điểm </a:t>
            </a:r>
            <a:r>
              <a:rPr lang="vi-VN" b="1" smtClean="0">
                <a:latin typeface="Arial" pitchFamily="34" charset="0"/>
                <a:cs typeface="Arial" pitchFamily="34" charset="0"/>
              </a:rPr>
              <a:t>A</a:t>
            </a:r>
            <a:r>
              <a:rPr lang="en-US" b="1" smtClean="0">
                <a:latin typeface="Arial" pitchFamily="34" charset="0"/>
                <a:cs typeface="Arial" pitchFamily="34" charset="0"/>
              </a:rPr>
              <a:t>,</a:t>
            </a:r>
            <a:r>
              <a:rPr lang="vi-VN" b="1" smtClean="0">
                <a:latin typeface="Arial" pitchFamily="34" charset="0"/>
                <a:cs typeface="Arial" pitchFamily="34" charset="0"/>
              </a:rPr>
              <a:t> B</a:t>
            </a:r>
            <a:r>
              <a:rPr lang="en-US" b="1" smtClean="0">
                <a:latin typeface="Arial" pitchFamily="34" charset="0"/>
                <a:cs typeface="Arial" pitchFamily="34" charset="0"/>
              </a:rPr>
              <a:t>,</a:t>
            </a:r>
            <a:r>
              <a:rPr lang="vi-VN" b="1" smtClean="0">
                <a:latin typeface="Arial" pitchFamily="34" charset="0"/>
                <a:cs typeface="Arial" pitchFamily="34" charset="0"/>
              </a:rPr>
              <a:t> C</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D đồng phẳng trái với giả thiết </a:t>
            </a:r>
            <a:r>
              <a:rPr lang="vi-VN" b="1" smtClean="0">
                <a:latin typeface="Arial" pitchFamily="34" charset="0"/>
                <a:cs typeface="Arial" pitchFamily="34" charset="0"/>
              </a:rPr>
              <a:t>ABCD </a:t>
            </a:r>
            <a:r>
              <a:rPr lang="vi-VN" b="1">
                <a:latin typeface="Arial" pitchFamily="34" charset="0"/>
                <a:cs typeface="Arial" pitchFamily="34" charset="0"/>
              </a:rPr>
              <a:t>là hình tứ </a:t>
            </a:r>
            <a:r>
              <a:rPr lang="vi-VN" b="1" smtClean="0">
                <a:latin typeface="Arial" pitchFamily="34" charset="0"/>
                <a:cs typeface="Arial" pitchFamily="34" charset="0"/>
              </a:rPr>
              <a:t>diện</a:t>
            </a:r>
            <a:r>
              <a:rPr lang="en-US" b="1" smtClean="0">
                <a:latin typeface="Arial" pitchFamily="34" charset="0"/>
                <a:cs typeface="Arial" pitchFamily="34" charset="0"/>
              </a:rPr>
              <a:t>,</a:t>
            </a:r>
            <a:r>
              <a:rPr lang="vi-VN" b="1" smtClean="0">
                <a:latin typeface="Arial" pitchFamily="34" charset="0"/>
                <a:cs typeface="Arial" pitchFamily="34" charset="0"/>
              </a:rPr>
              <a:t> </a:t>
            </a:r>
            <a:r>
              <a:rPr lang="vi-VN" b="1">
                <a:latin typeface="Arial" pitchFamily="34" charset="0"/>
                <a:cs typeface="Arial" pitchFamily="34" charset="0"/>
              </a:rPr>
              <a:t>do đó hai đường thẳng </a:t>
            </a:r>
            <a:r>
              <a:rPr lang="vi-VN" b="1">
                <a:solidFill>
                  <a:schemeClr val="accent2">
                    <a:lumMod val="75000"/>
                  </a:schemeClr>
                </a:solidFill>
                <a:latin typeface="Arial" pitchFamily="34" charset="0"/>
                <a:cs typeface="Arial" pitchFamily="34" charset="0"/>
              </a:rPr>
              <a:t>AB và CD chéo nhau</a:t>
            </a:r>
          </a:p>
        </p:txBody>
      </p:sp>
      <p:grpSp>
        <p:nvGrpSpPr>
          <p:cNvPr id="4" name="Group 3"/>
          <p:cNvGrpSpPr/>
          <p:nvPr/>
        </p:nvGrpSpPr>
        <p:grpSpPr>
          <a:xfrm>
            <a:off x="8637885" y="2315033"/>
            <a:ext cx="2876550" cy="3162300"/>
            <a:chOff x="8637885" y="2315033"/>
            <a:chExt cx="2876550" cy="3162300"/>
          </a:xfrm>
        </p:grpSpPr>
        <p:sp>
          <p:nvSpPr>
            <p:cNvPr id="20" name="TextBox 19"/>
            <p:cNvSpPr txBox="1"/>
            <p:nvPr/>
          </p:nvSpPr>
          <p:spPr>
            <a:xfrm>
              <a:off x="10103147" y="4976515"/>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4.18</a:t>
              </a:r>
              <a:endParaRPr lang="en-US" sz="1600" b="1">
                <a:solidFill>
                  <a:srgbClr val="0F3D13"/>
                </a:solidFill>
                <a:latin typeface="Arial" pitchFamily="34" charset="0"/>
                <a:cs typeface="Arial" pitchFamily="34" charset="0"/>
              </a:endParaRPr>
            </a:p>
          </p:txBody>
        </p:sp>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37885" y="2315033"/>
              <a:ext cx="28765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p:cNvGrpSpPr/>
          <p:nvPr/>
        </p:nvGrpSpPr>
        <p:grpSpPr>
          <a:xfrm>
            <a:off x="150376" y="733406"/>
            <a:ext cx="11735236" cy="1523605"/>
            <a:chOff x="150376" y="733406"/>
            <a:chExt cx="11735236" cy="1523605"/>
          </a:xfrm>
        </p:grpSpPr>
        <p:sp>
          <p:nvSpPr>
            <p:cNvPr id="8" name="Rounded Rectangle 7"/>
            <p:cNvSpPr/>
            <p:nvPr/>
          </p:nvSpPr>
          <p:spPr>
            <a:xfrm>
              <a:off x="1742930" y="764983"/>
              <a:ext cx="10142682" cy="14448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27212" y="790575"/>
              <a:ext cx="9982200" cy="1323417"/>
            </a:xfrm>
            <a:prstGeom prst="rect">
              <a:avLst/>
            </a:prstGeom>
            <a:noFill/>
          </p:spPr>
          <p:txBody>
            <a:bodyPr wrap="square" lIns="121899" tIns="60949" rIns="121899" bIns="60949" rtlCol="0">
              <a:spAutoFit/>
            </a:bodyPr>
            <a:lstStyle/>
            <a:p>
              <a:r>
                <a:rPr lang="vi-VN" sz="2600" b="1">
                  <a:latin typeface="Arial" pitchFamily="34" charset="0"/>
                  <a:cs typeface="Arial" pitchFamily="34" charset="0"/>
                </a:rPr>
                <a:t>Cho hình tứ diện </a:t>
              </a:r>
              <a:r>
                <a:rPr lang="vi-VN" sz="2600" b="1" smtClean="0">
                  <a:latin typeface="Arial" pitchFamily="34" charset="0"/>
                  <a:cs typeface="Arial" pitchFamily="34" charset="0"/>
                </a:rPr>
                <a:t>ABCD</a:t>
              </a:r>
              <a:r>
                <a:rPr lang="en-US" sz="2600" b="1" smtClean="0">
                  <a:latin typeface="Arial" pitchFamily="34" charset="0"/>
                  <a:cs typeface="Arial" pitchFamily="34" charset="0"/>
                </a:rPr>
                <a:t> (H 4.18).</a:t>
              </a:r>
              <a:r>
                <a:rPr lang="vi-VN" sz="2600" b="1" smtClean="0">
                  <a:latin typeface="Arial" pitchFamily="34" charset="0"/>
                  <a:cs typeface="Arial" pitchFamily="34" charset="0"/>
                </a:rPr>
                <a:t> </a:t>
              </a:r>
              <a:r>
                <a:rPr lang="en-US" sz="2600" b="1" smtClean="0">
                  <a:latin typeface="Arial" pitchFamily="34" charset="0"/>
                  <a:cs typeface="Arial" pitchFamily="34" charset="0"/>
                </a:rPr>
                <a:t>H</a:t>
              </a:r>
              <a:r>
                <a:rPr lang="vi-VN" sz="2600" b="1" smtClean="0">
                  <a:latin typeface="Arial" pitchFamily="34" charset="0"/>
                  <a:cs typeface="Arial" pitchFamily="34" charset="0"/>
                </a:rPr>
                <a:t>ai </a:t>
              </a:r>
              <a:r>
                <a:rPr lang="vi-VN" sz="2600" b="1">
                  <a:latin typeface="Arial" pitchFamily="34" charset="0"/>
                  <a:cs typeface="Arial" pitchFamily="34" charset="0"/>
                </a:rPr>
                <a:t>đường thẳng AB và CD có chéo nhau hay </a:t>
              </a:r>
              <a:r>
                <a:rPr lang="vi-VN" sz="2600" b="1" smtClean="0">
                  <a:latin typeface="Arial" pitchFamily="34" charset="0"/>
                  <a:cs typeface="Arial" pitchFamily="34" charset="0"/>
                </a:rPr>
                <a:t>không</a:t>
              </a:r>
              <a:r>
                <a:rPr lang="en-US" sz="2600" b="1" smtClean="0">
                  <a:latin typeface="Arial" pitchFamily="34" charset="0"/>
                  <a:cs typeface="Arial" pitchFamily="34" charset="0"/>
                </a:rPr>
                <a:t>?</a:t>
              </a:r>
              <a:r>
                <a:rPr lang="vi-VN" sz="2600" b="1" smtClean="0">
                  <a:latin typeface="Arial" pitchFamily="34" charset="0"/>
                  <a:cs typeface="Arial" pitchFamily="34" charset="0"/>
                </a:rPr>
                <a:t> </a:t>
              </a:r>
              <a:r>
                <a:rPr lang="en-US" sz="2600" b="1" smtClean="0">
                  <a:latin typeface="Arial" pitchFamily="34" charset="0"/>
                  <a:cs typeface="Arial" pitchFamily="34" charset="0"/>
                </a:rPr>
                <a:t>C</a:t>
              </a:r>
              <a:r>
                <a:rPr lang="vi-VN" sz="2600" b="1" smtClean="0">
                  <a:latin typeface="Arial" pitchFamily="34" charset="0"/>
                  <a:cs typeface="Arial" pitchFamily="34" charset="0"/>
                </a:rPr>
                <a:t>hỉ </a:t>
              </a:r>
              <a:r>
                <a:rPr lang="vi-VN" sz="2600" b="1">
                  <a:latin typeface="Arial" pitchFamily="34" charset="0"/>
                  <a:cs typeface="Arial" pitchFamily="34" charset="0"/>
                </a:rPr>
                <a:t>ra các cặp đường thẳng chéo nhau có trong hình tứ diện </a:t>
              </a:r>
              <a:r>
                <a:rPr lang="vi-VN" sz="2600" b="1" smtClean="0">
                  <a:latin typeface="Arial" pitchFamily="34" charset="0"/>
                  <a:cs typeface="Arial" pitchFamily="34" charset="0"/>
                </a:rPr>
                <a:t>đó</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2"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37384</TotalTime>
  <Words>2184</Words>
  <PresentationFormat>Custom</PresentationFormat>
  <Paragraphs>166</Paragraphs>
  <Slides>24</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2024-03-12T04:15:36Z</dcterms:modified>
</cp:coreProperties>
</file>