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909" r:id="rId2"/>
    <p:sldId id="808" r:id="rId3"/>
    <p:sldId id="809" r:id="rId4"/>
    <p:sldId id="937" r:id="rId5"/>
    <p:sldId id="852" r:id="rId6"/>
    <p:sldId id="978" r:id="rId7"/>
    <p:sldId id="979" r:id="rId8"/>
    <p:sldId id="970" r:id="rId9"/>
    <p:sldId id="980" r:id="rId10"/>
    <p:sldId id="897" r:id="rId11"/>
    <p:sldId id="971" r:id="rId12"/>
    <p:sldId id="966" r:id="rId13"/>
    <p:sldId id="981" r:id="rId14"/>
    <p:sldId id="982" r:id="rId15"/>
    <p:sldId id="983" r:id="rId16"/>
    <p:sldId id="984" r:id="rId17"/>
    <p:sldId id="985" r:id="rId18"/>
    <p:sldId id="986" r:id="rId19"/>
    <p:sldId id="987" r:id="rId20"/>
    <p:sldId id="972" r:id="rId21"/>
    <p:sldId id="973" r:id="rId22"/>
    <p:sldId id="988" r:id="rId23"/>
    <p:sldId id="989" r:id="rId24"/>
    <p:sldId id="990" r:id="rId25"/>
    <p:sldId id="991" r:id="rId26"/>
    <p:sldId id="992" r:id="rId27"/>
    <p:sldId id="723" r:id="rId28"/>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E8867AD-EF16-4402-9E9E-3FA5D933B004}">
          <p14:sldIdLst>
            <p14:sldId id="909"/>
            <p14:sldId id="808"/>
            <p14:sldId id="809"/>
            <p14:sldId id="937"/>
            <p14:sldId id="852"/>
            <p14:sldId id="978"/>
            <p14:sldId id="979"/>
            <p14:sldId id="970"/>
            <p14:sldId id="980"/>
            <p14:sldId id="897"/>
            <p14:sldId id="971"/>
            <p14:sldId id="966"/>
            <p14:sldId id="981"/>
            <p14:sldId id="982"/>
            <p14:sldId id="983"/>
            <p14:sldId id="984"/>
            <p14:sldId id="985"/>
            <p14:sldId id="986"/>
            <p14:sldId id="987"/>
            <p14:sldId id="972"/>
            <p14:sldId id="973"/>
            <p14:sldId id="988"/>
            <p14:sldId id="989"/>
            <p14:sldId id="990"/>
            <p14:sldId id="991"/>
            <p14:sldId id="992"/>
            <p14:sldId id="72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3D13"/>
    <a:srgbClr val="F4F7ED"/>
    <a:srgbClr val="FEF6F0"/>
    <a:srgbClr val="E4FEDE"/>
    <a:srgbClr val="1D5E75"/>
    <a:srgbClr val="255997"/>
    <a:srgbClr val="FDEDD3"/>
    <a:srgbClr val="FEF5E6"/>
    <a:srgbClr val="FDEED3"/>
    <a:srgbClr val="FBE9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75" autoAdjust="0"/>
    <p:restoredTop sz="94057" autoAdjust="0"/>
  </p:normalViewPr>
  <p:slideViewPr>
    <p:cSldViewPr>
      <p:cViewPr>
        <p:scale>
          <a:sx n="100" d="100"/>
          <a:sy n="100" d="100"/>
        </p:scale>
        <p:origin x="-546" y="-174"/>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 Id="rId4"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9.wmf"/><Relationship Id="rId4" Type="http://schemas.openxmlformats.org/officeDocument/2006/relationships/image" Target="../media/image2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 Id="rId4" Type="http://schemas.openxmlformats.org/officeDocument/2006/relationships/image" Target="../media/image36.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image" Target="../media/image6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8553F7-B9DF-40E4-9460-D9E3E4AC60BE}" type="datetimeFigureOut">
              <a:rPr lang="en-US" smtClean="0"/>
              <a:t>14/03/2024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6F3B7D-E3BB-4AF2-97E7-41990B22480D}" type="slidenum">
              <a:rPr lang="en-US" smtClean="0"/>
              <a:t>‹#›</a:t>
            </a:fld>
            <a:endParaRPr lang="en-US"/>
          </a:p>
        </p:txBody>
      </p:sp>
    </p:spTree>
    <p:extLst>
      <p:ext uri="{BB962C8B-B14F-4D97-AF65-F5344CB8AC3E}">
        <p14:creationId xmlns:p14="http://schemas.microsoft.com/office/powerpoint/2010/main" val="186657369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a:t>
            </a:fld>
            <a:endParaRPr lang="en-US"/>
          </a:p>
        </p:txBody>
      </p:sp>
    </p:spTree>
    <p:extLst>
      <p:ext uri="{BB962C8B-B14F-4D97-AF65-F5344CB8AC3E}">
        <p14:creationId xmlns:p14="http://schemas.microsoft.com/office/powerpoint/2010/main" val="840713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19</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27</a:t>
            </a:fld>
            <a:endParaRPr lang="en-US"/>
          </a:p>
        </p:txBody>
      </p:sp>
    </p:spTree>
    <p:extLst>
      <p:ext uri="{BB962C8B-B14F-4D97-AF65-F5344CB8AC3E}">
        <p14:creationId xmlns:p14="http://schemas.microsoft.com/office/powerpoint/2010/main" val="1143432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9</a:t>
            </a:fld>
            <a:endParaRPr lang="en-US"/>
          </a:p>
        </p:txBody>
      </p:sp>
    </p:spTree>
    <p:extLst>
      <p:ext uri="{BB962C8B-B14F-4D97-AF65-F5344CB8AC3E}">
        <p14:creationId xmlns:p14="http://schemas.microsoft.com/office/powerpoint/2010/main" val="818611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14/03/2024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684431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14/03/2024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722964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06374"/>
            <a:ext cx="2742486"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06374"/>
            <a:ext cx="802431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14/03/2024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372447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14/03/2024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8186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611894-28B8-4005-BA35-73238799DD5F}" type="datetimeFigureOut">
              <a:rPr lang="en-US" smtClean="0"/>
              <a:t>14/03/2024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19283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611894-28B8-4005-BA35-73238799DD5F}" type="datetimeFigureOut">
              <a:rPr lang="en-US" smtClean="0"/>
              <a:t>14/03/2024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3634785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7"/>
            <a:ext cx="10969943"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611894-28B8-4005-BA35-73238799DD5F}" type="datetimeFigureOut">
              <a:rPr lang="en-US" smtClean="0"/>
              <a:t>14/03/2024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437921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611894-28B8-4005-BA35-73238799DD5F}" type="datetimeFigureOut">
              <a:rPr lang="en-US" smtClean="0"/>
              <a:t>14/03/2024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72831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611894-28B8-4005-BA35-73238799DD5F}" type="datetimeFigureOut">
              <a:rPr lang="en-US" smtClean="0"/>
              <a:t>14/03/2024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590025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14/03/2024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8749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14/03/2024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327877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7"/>
            <a:ext cx="10969943" cy="1143000"/>
          </a:xfrm>
          <a:prstGeom prst="rect">
            <a:avLst/>
          </a:prstGeom>
        </p:spPr>
        <p:txBody>
          <a:bodyPr vert="horz" lIns="121899" tIns="60949" rIns="121899" bIns="6094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BF611894-28B8-4005-BA35-73238799DD5F}" type="datetimeFigureOut">
              <a:rPr lang="en-US" smtClean="0"/>
              <a:t>14/03/2024</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D0E06FD8-449D-4F0F-BCDD-5B30A88EA0EC}" type="slidenum">
              <a:rPr lang="en-US" smtClean="0"/>
              <a:t>‹#›</a:t>
            </a:fld>
            <a:endParaRPr lang="en-US"/>
          </a:p>
        </p:txBody>
      </p:sp>
    </p:spTree>
    <p:extLst>
      <p:ext uri="{BB962C8B-B14F-4D97-AF65-F5344CB8AC3E}">
        <p14:creationId xmlns:p14="http://schemas.microsoft.com/office/powerpoint/2010/main" val="815303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8987" rtl="0" eaLnBrk="1" latinLnBrk="0" hangingPunct="1">
        <a:spcBef>
          <a:spcPct val="0"/>
        </a:spcBef>
        <a:buNone/>
        <a:defRPr sz="5900"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427" indent="-380933" algn="l" defTabSz="1218987"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3733" indent="-304747" algn="l" defTabSz="121898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23.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3.png"/><Relationship Id="rId7"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9.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4.png"/><Relationship Id="rId7"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5.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7.png"/><Relationship Id="rId7"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23.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oleObject" Target="../embeddings/oleObject14.bin"/><Relationship Id="rId3" Type="http://schemas.openxmlformats.org/officeDocument/2006/relationships/notesSlide" Target="../notesSlides/notesSlide21.xml"/><Relationship Id="rId7" Type="http://schemas.openxmlformats.org/officeDocument/2006/relationships/image" Target="../media/image66.png"/><Relationship Id="rId12" Type="http://schemas.openxmlformats.org/officeDocument/2006/relationships/image" Target="../media/image63.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3.png"/><Relationship Id="rId11" Type="http://schemas.openxmlformats.org/officeDocument/2006/relationships/oleObject" Target="../embeddings/oleObject13.bin"/><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7.png"/><Relationship Id="rId9" Type="http://schemas.openxmlformats.org/officeDocument/2006/relationships/image" Target="../media/image69.png"/><Relationship Id="rId14" Type="http://schemas.openxmlformats.org/officeDocument/2006/relationships/image" Target="../media/image64.wmf"/></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2.png"/><Relationship Id="rId7"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23.png"/><Relationship Id="rId4" Type="http://schemas.openxmlformats.org/officeDocument/2006/relationships/image" Target="../media/image65.png"/><Relationship Id="rId9" Type="http://schemas.openxmlformats.org/officeDocument/2006/relationships/image" Target="../media/image74.png"/></Relationships>
</file>

<file path=ppt/slides/_rels/slide2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65.png"/><Relationship Id="rId7" Type="http://schemas.openxmlformats.org/officeDocument/2006/relationships/image" Target="../media/image77.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23.png"/><Relationship Id="rId9" Type="http://schemas.openxmlformats.org/officeDocument/2006/relationships/image" Target="../media/image80.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79.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79.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slideLayout" Target="../slideLayouts/slideLayout2.xml"/><Relationship Id="rId7" Type="http://schemas.openxmlformats.org/officeDocument/2006/relationships/image" Target="../media/image8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85.png"/><Relationship Id="rId5" Type="http://schemas.openxmlformats.org/officeDocument/2006/relationships/image" Target="../media/image84.jpg"/><Relationship Id="rId4" Type="http://schemas.openxmlformats.org/officeDocument/2006/relationships/notesSlide" Target="../notesSlides/notesSlide27.xml"/><Relationship Id="rId9" Type="http://schemas.openxmlformats.org/officeDocument/2006/relationships/image" Target="../media/image8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13.wmf"/><Relationship Id="rId3" Type="http://schemas.openxmlformats.org/officeDocument/2006/relationships/notesSlide" Target="../notesSlides/notesSlide4.xml"/><Relationship Id="rId7" Type="http://schemas.openxmlformats.org/officeDocument/2006/relationships/image" Target="../media/image18.emf"/><Relationship Id="rId12"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7.png"/><Relationship Id="rId11" Type="http://schemas.openxmlformats.org/officeDocument/2006/relationships/image" Target="../media/image12.wmf"/><Relationship Id="rId5" Type="http://schemas.openxmlformats.org/officeDocument/2006/relationships/image" Target="../media/image16.png"/><Relationship Id="rId15" Type="http://schemas.openxmlformats.org/officeDocument/2006/relationships/image" Target="../media/image14.wmf"/><Relationship Id="rId10" Type="http://schemas.openxmlformats.org/officeDocument/2006/relationships/oleObject" Target="../embeddings/oleObject2.bin"/><Relationship Id="rId4" Type="http://schemas.openxmlformats.org/officeDocument/2006/relationships/image" Target="../media/image15.png"/><Relationship Id="rId9" Type="http://schemas.openxmlformats.org/officeDocument/2006/relationships/image" Target="../media/image11.wmf"/><Relationship Id="rId14" Type="http://schemas.openxmlformats.org/officeDocument/2006/relationships/oleObject" Target="../embeddings/oleObject4.bin"/></Relationships>
</file>

<file path=ppt/slides/_rels/slide5.xml.rels><?xml version="1.0" encoding="UTF-8" standalone="yes"?>
<Relationships xmlns="http://schemas.openxmlformats.org/package/2006/relationships"><Relationship Id="rId8" Type="http://schemas.openxmlformats.org/officeDocument/2006/relationships/image" Target="../media/image19.wmf"/><Relationship Id="rId13" Type="http://schemas.openxmlformats.org/officeDocument/2006/relationships/image" Target="../media/image21.wmf"/><Relationship Id="rId3" Type="http://schemas.openxmlformats.org/officeDocument/2006/relationships/notesSlide" Target="../notesSlides/notesSlide5.xml"/><Relationship Id="rId7" Type="http://schemas.openxmlformats.org/officeDocument/2006/relationships/oleObject" Target="../embeddings/oleObject5.bin"/><Relationship Id="rId12"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5.png"/><Relationship Id="rId11" Type="http://schemas.openxmlformats.org/officeDocument/2006/relationships/image" Target="../media/image20.wmf"/><Relationship Id="rId5" Type="http://schemas.openxmlformats.org/officeDocument/2006/relationships/image" Target="../media/image24.png"/><Relationship Id="rId15" Type="http://schemas.openxmlformats.org/officeDocument/2006/relationships/image" Target="../media/image22.wmf"/><Relationship Id="rId10" Type="http://schemas.openxmlformats.org/officeDocument/2006/relationships/oleObject" Target="../embeddings/oleObject6.bin"/><Relationship Id="rId4" Type="http://schemas.openxmlformats.org/officeDocument/2006/relationships/image" Target="../media/image23.png"/><Relationship Id="rId9" Type="http://schemas.openxmlformats.org/officeDocument/2006/relationships/image" Target="../media/image26.png"/><Relationship Id="rId14" Type="http://schemas.openxmlformats.org/officeDocument/2006/relationships/oleObject" Target="../embeddings/oleObject8.bin"/></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3.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9.png"/><Relationship Id="rId7" Type="http://schemas.openxmlformats.org/officeDocument/2006/relationships/image" Target="../media/image32.png"/><Relationship Id="rId12"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11" Type="http://schemas.openxmlformats.org/officeDocument/2006/relationships/image" Target="../media/image28.png"/><Relationship Id="rId10" Type="http://schemas.openxmlformats.org/officeDocument/2006/relationships/image" Target="../media/image27.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11.wmf"/><Relationship Id="rId13" Type="http://schemas.openxmlformats.org/officeDocument/2006/relationships/image" Target="../media/image13.wmf"/><Relationship Id="rId3" Type="http://schemas.openxmlformats.org/officeDocument/2006/relationships/notesSlide" Target="../notesSlides/notesSlide9.xml"/><Relationship Id="rId7" Type="http://schemas.openxmlformats.org/officeDocument/2006/relationships/oleObject" Target="../embeddings/oleObject9.bin"/><Relationship Id="rId12"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7.png"/><Relationship Id="rId11" Type="http://schemas.openxmlformats.org/officeDocument/2006/relationships/image" Target="../media/image12.wmf"/><Relationship Id="rId5" Type="http://schemas.openxmlformats.org/officeDocument/2006/relationships/image" Target="../media/image37.png"/><Relationship Id="rId15" Type="http://schemas.openxmlformats.org/officeDocument/2006/relationships/image" Target="../media/image36.wmf"/><Relationship Id="rId10" Type="http://schemas.openxmlformats.org/officeDocument/2006/relationships/oleObject" Target="../embeddings/oleObject10.bin"/><Relationship Id="rId4" Type="http://schemas.openxmlformats.org/officeDocument/2006/relationships/image" Target="../media/image15.png"/><Relationship Id="rId9" Type="http://schemas.openxmlformats.org/officeDocument/2006/relationships/image" Target="../media/image38.emf"/><Relationship Id="rId14" Type="http://schemas.openxmlformats.org/officeDocument/2006/relationships/oleObject" Target="../embeddings/oleObject12.bin"/></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484813" y="2362201"/>
            <a:ext cx="5943599" cy="1139638"/>
          </a:xfrm>
          <a:prstGeom prst="roundRect">
            <a:avLst>
              <a:gd name="adj" fmla="val 12012"/>
            </a:avLst>
          </a:prstGeom>
          <a:solidFill>
            <a:schemeClr val="bg1"/>
          </a:solidFill>
          <a:ln w="3175">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0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4111" b="20626"/>
          <a:stretch/>
        </p:blipFill>
        <p:spPr bwMode="auto">
          <a:xfrm>
            <a:off x="4875212" y="1600200"/>
            <a:ext cx="5038016" cy="732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4"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5747" r="3824" b="24947"/>
          <a:stretch/>
        </p:blipFill>
        <p:spPr bwMode="auto">
          <a:xfrm>
            <a:off x="5678488" y="2515197"/>
            <a:ext cx="5445124" cy="837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2827" y="2381250"/>
            <a:ext cx="1440295" cy="1440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257613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8412" y="384810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227012" y="104775"/>
            <a:ext cx="11658599" cy="3613425"/>
            <a:chOff x="227012" y="104775"/>
            <a:chExt cx="11658599" cy="3613425"/>
          </a:xfrm>
        </p:grpSpPr>
        <p:sp>
          <p:nvSpPr>
            <p:cNvPr id="14" name="Rounded Rectangle 13"/>
            <p:cNvSpPr/>
            <p:nvPr/>
          </p:nvSpPr>
          <p:spPr>
            <a:xfrm>
              <a:off x="1714586" y="104775"/>
              <a:ext cx="10171025" cy="3613425"/>
            </a:xfrm>
            <a:prstGeom prst="roundRect">
              <a:avLst>
                <a:gd name="adj" fmla="val 3946"/>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12" y="114301"/>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701270" y="548331"/>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2</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13" name="TextBox 12"/>
            <p:cNvSpPr txBox="1"/>
            <p:nvPr/>
          </p:nvSpPr>
          <p:spPr>
            <a:xfrm>
              <a:off x="1827212" y="209569"/>
              <a:ext cx="9982200" cy="3508631"/>
            </a:xfrm>
            <a:prstGeom prst="rect">
              <a:avLst/>
            </a:prstGeom>
            <a:noFill/>
          </p:spPr>
          <p:txBody>
            <a:bodyPr wrap="square" lIns="121899" tIns="60949" rIns="121899" bIns="60949" rtlCol="0">
              <a:spAutoFit/>
            </a:bodyPr>
            <a:lstStyle/>
            <a:p>
              <a:pPr algn="just"/>
              <a:r>
                <a:rPr lang="en-US" sz="2200" b="1" smtClean="0">
                  <a:latin typeface="Arial" pitchFamily="34" charset="0"/>
                  <a:cs typeface="Arial" pitchFamily="34" charset="0"/>
                </a:rPr>
                <a:t>Một tổ trong lớp 11C có 9 học sinh. Phỏng vấn 9 bạn này với câu hỏi: “Bạn có biết chơi môn thể thao nào trong hai môn này không? Nếu biết thì đánh dấu X vào ô ghi tên môn thể thao đó, không biết thì để trống. Kết quả thu được như sau :</a:t>
              </a:r>
            </a:p>
            <a:p>
              <a:r>
                <a:rPr lang="en-US" sz="2200" b="1" smtClean="0">
                  <a:latin typeface="Arial" pitchFamily="34" charset="0"/>
                  <a:cs typeface="Arial" pitchFamily="34" charset="0"/>
                </a:rPr>
                <a:t>Chọn ngẫu nhiên một học sinh trong tổ. Xét các bc sau :</a:t>
              </a:r>
              <a:br>
                <a:rPr lang="en-US" sz="2200" b="1" smtClean="0">
                  <a:latin typeface="Arial" pitchFamily="34" charset="0"/>
                  <a:cs typeface="Arial" pitchFamily="34" charset="0"/>
                </a:rPr>
              </a:br>
              <a:r>
                <a:rPr lang="en-US" sz="2200" b="1" smtClean="0">
                  <a:latin typeface="Arial" pitchFamily="34" charset="0"/>
                  <a:cs typeface="Arial" pitchFamily="34" charset="0"/>
                </a:rPr>
                <a:t>	U: “Học sinh được chọn biết chơi cầu lông”</a:t>
              </a:r>
            </a:p>
            <a:p>
              <a:r>
                <a:rPr lang="en-US" sz="2200" b="1">
                  <a:latin typeface="Arial" pitchFamily="34" charset="0"/>
                  <a:cs typeface="Arial" pitchFamily="34" charset="0"/>
                </a:rPr>
                <a:t>	</a:t>
              </a:r>
              <a:r>
                <a:rPr lang="en-US" sz="2200" b="1" smtClean="0">
                  <a:latin typeface="Arial" pitchFamily="34" charset="0"/>
                  <a:cs typeface="Arial" pitchFamily="34" charset="0"/>
                </a:rPr>
                <a:t>V: “Học sinh được chọn biết chơi bóng bàn”</a:t>
              </a:r>
            </a:p>
            <a:p>
              <a:pPr marL="457200" indent="-457200">
                <a:buAutoNum type="alphaLcParenR"/>
              </a:pPr>
              <a:r>
                <a:rPr lang="en-US" sz="2200" b="1" smtClean="0">
                  <a:latin typeface="Arial" pitchFamily="34" charset="0"/>
                  <a:cs typeface="Arial" pitchFamily="34" charset="0"/>
                </a:rPr>
                <a:t>Mô tả không gian mẫu</a:t>
              </a:r>
            </a:p>
            <a:p>
              <a:pPr marL="457200" indent="-457200">
                <a:buAutoNum type="alphaLcParenR"/>
              </a:pPr>
              <a:r>
                <a:rPr lang="en-US" sz="2200" b="1" smtClean="0">
                  <a:latin typeface="Arial" pitchFamily="34" charset="0"/>
                  <a:cs typeface="Arial" pitchFamily="34" charset="0"/>
                </a:rPr>
                <a:t>Nội dung của biến cố giao T = UV là gì? Mỗi biến cố U, V, T là tập con nào của không gian mẫu?</a:t>
              </a:r>
              <a:endParaRPr lang="vi-VN" sz="2200" b="1">
                <a:latin typeface="Arial" pitchFamily="34" charset="0"/>
                <a:cs typeface="Arial" pitchFamily="34" charset="0"/>
              </a:endParaRPr>
            </a:p>
          </p:txBody>
        </p:sp>
      </p:grpSp>
      <p:sp>
        <p:nvSpPr>
          <p:cNvPr id="22" name="TextBox 21"/>
          <p:cNvSpPr txBox="1"/>
          <p:nvPr/>
        </p:nvSpPr>
        <p:spPr>
          <a:xfrm>
            <a:off x="293464" y="4114800"/>
            <a:ext cx="6778847" cy="738664"/>
          </a:xfrm>
          <a:prstGeom prst="rect">
            <a:avLst/>
          </a:prstGeom>
          <a:noFill/>
        </p:spPr>
        <p:txBody>
          <a:bodyPr wrap="square" rtlCol="0">
            <a:spAutoFit/>
          </a:bodyPr>
          <a:lstStyle/>
          <a:p>
            <a:pPr algn="just"/>
            <a:r>
              <a:rPr lang="en-US" sz="2200" b="1" smtClean="0">
                <a:latin typeface="Arial" pitchFamily="34" charset="0"/>
                <a:cs typeface="Arial" pitchFamily="34" charset="0"/>
              </a:rPr>
              <a:t>a) Không gian mẫu </a:t>
            </a:r>
            <a:r>
              <a:rPr lang="en-US" sz="2000" b="1">
                <a:solidFill>
                  <a:schemeClr val="accent2">
                    <a:lumMod val="75000"/>
                  </a:schemeClr>
                </a:solidFill>
                <a:latin typeface="Arial" pitchFamily="34" charset="0"/>
                <a:cs typeface="Arial" pitchFamily="34" charset="0"/>
              </a:rPr>
              <a:t> </a:t>
            </a:r>
            <a:r>
              <a:rPr lang="el-GR" sz="2000" b="1">
                <a:solidFill>
                  <a:srgbClr val="C00000"/>
                </a:solidFill>
                <a:latin typeface="Arial" pitchFamily="34" charset="0"/>
                <a:cs typeface="Arial" pitchFamily="34" charset="0"/>
              </a:rPr>
              <a:t>Ω</a:t>
            </a:r>
            <a:r>
              <a:rPr lang="el-GR" sz="2000" b="1">
                <a:latin typeface="Arial" pitchFamily="34" charset="0"/>
                <a:cs typeface="Arial" pitchFamily="34" charset="0"/>
              </a:rPr>
              <a:t> = </a:t>
            </a:r>
            <a:r>
              <a:rPr lang="en-US" sz="2000" b="1" smtClean="0">
                <a:latin typeface="Times New Roman" pitchFamily="18" charset="0"/>
                <a:cs typeface="Times New Roman" pitchFamily="18" charset="0"/>
              </a:rPr>
              <a:t>{</a:t>
            </a:r>
            <a:r>
              <a:rPr lang="en-US" sz="2000" b="1" smtClean="0">
                <a:latin typeface="Arial" pitchFamily="34" charset="0"/>
                <a:cs typeface="Arial" pitchFamily="34" charset="0"/>
              </a:rPr>
              <a:t>Bảo; Đăng; Giang; Hoa; Long; Mai; Phúc; Tuấn; Yến</a:t>
            </a:r>
            <a:r>
              <a:rPr lang="en-US" sz="2000" b="1" smtClean="0">
                <a:latin typeface="Times New Roman" pitchFamily="18" charset="0"/>
                <a:cs typeface="Times New Roman" pitchFamily="18" charset="0"/>
              </a:rPr>
              <a:t>}</a:t>
            </a:r>
            <a:endParaRPr lang="en-US" sz="2200" b="1">
              <a:latin typeface="Times New Roman" pitchFamily="18" charset="0"/>
              <a:cs typeface="Times New Roman" pitchFamily="18" charset="0"/>
            </a:endParaRPr>
          </a:p>
        </p:txBody>
      </p:sp>
      <p:pic>
        <p:nvPicPr>
          <p:cNvPr id="4915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0124" y="3886200"/>
            <a:ext cx="4659463" cy="2519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293464" y="4858703"/>
            <a:ext cx="6778847" cy="769441"/>
          </a:xfrm>
          <a:prstGeom prst="rect">
            <a:avLst/>
          </a:prstGeom>
          <a:noFill/>
        </p:spPr>
        <p:txBody>
          <a:bodyPr wrap="square" rtlCol="0">
            <a:spAutoFit/>
          </a:bodyPr>
          <a:lstStyle/>
          <a:p>
            <a:pPr algn="just"/>
            <a:r>
              <a:rPr lang="en-US" sz="2200" b="1">
                <a:latin typeface="Arial" pitchFamily="34" charset="0"/>
                <a:cs typeface="Arial" pitchFamily="34" charset="0"/>
              </a:rPr>
              <a:t>b) T là biến cố </a:t>
            </a:r>
            <a:r>
              <a:rPr lang="en-US" sz="2200" b="1" smtClean="0">
                <a:latin typeface="Arial" pitchFamily="34" charset="0"/>
                <a:cs typeface="Arial" pitchFamily="34" charset="0"/>
              </a:rPr>
              <a:t>“Học </a:t>
            </a:r>
            <a:r>
              <a:rPr lang="en-US" sz="2200" b="1">
                <a:latin typeface="Arial" pitchFamily="34" charset="0"/>
                <a:cs typeface="Arial" pitchFamily="34" charset="0"/>
              </a:rPr>
              <a:t>sinh được chọn biết chơi </a:t>
            </a:r>
            <a:r>
              <a:rPr lang="en-US" sz="2200" b="1" smtClean="0">
                <a:latin typeface="Arial" pitchFamily="34" charset="0"/>
                <a:cs typeface="Arial" pitchFamily="34" charset="0"/>
              </a:rPr>
              <a:t>cả cầu </a:t>
            </a:r>
            <a:r>
              <a:rPr lang="en-US" sz="2200" b="1">
                <a:latin typeface="Arial" pitchFamily="34" charset="0"/>
                <a:cs typeface="Arial" pitchFamily="34" charset="0"/>
              </a:rPr>
              <a:t>lông </a:t>
            </a:r>
            <a:r>
              <a:rPr lang="en-US" sz="2200" b="1" smtClean="0">
                <a:latin typeface="Arial" pitchFamily="34" charset="0"/>
                <a:cs typeface="Arial" pitchFamily="34" charset="0"/>
              </a:rPr>
              <a:t>và bóng bàn”</a:t>
            </a:r>
            <a:endParaRPr lang="en-US" sz="2200" b="1">
              <a:latin typeface="Times New Roman" pitchFamily="18" charset="0"/>
              <a:cs typeface="Times New Roman" pitchFamily="18" charset="0"/>
            </a:endParaRPr>
          </a:p>
        </p:txBody>
      </p:sp>
      <p:sp>
        <p:nvSpPr>
          <p:cNvPr id="25" name="TextBox 24"/>
          <p:cNvSpPr txBox="1"/>
          <p:nvPr/>
        </p:nvSpPr>
        <p:spPr>
          <a:xfrm>
            <a:off x="293464" y="5580519"/>
            <a:ext cx="6778847" cy="769441"/>
          </a:xfrm>
          <a:prstGeom prst="rect">
            <a:avLst/>
          </a:prstGeom>
          <a:noFill/>
        </p:spPr>
        <p:txBody>
          <a:bodyPr wrap="square" rtlCol="0">
            <a:spAutoFit/>
          </a:bodyPr>
          <a:lstStyle/>
          <a:p>
            <a:pPr algn="just"/>
            <a:r>
              <a:rPr lang="en-US" sz="2200" b="1" smtClean="0">
                <a:latin typeface="Arial" pitchFamily="34" charset="0"/>
                <a:cs typeface="Arial" pitchFamily="34" charset="0"/>
              </a:rPr>
              <a:t>Ta có : </a:t>
            </a:r>
            <a:r>
              <a:rPr lang="en-US" sz="2200" b="1" smtClean="0">
                <a:solidFill>
                  <a:srgbClr val="C00000"/>
                </a:solidFill>
                <a:latin typeface="Arial" pitchFamily="34" charset="0"/>
                <a:cs typeface="Arial" pitchFamily="34" charset="0"/>
              </a:rPr>
              <a:t>U</a:t>
            </a:r>
            <a:r>
              <a:rPr lang="en-US" sz="2200" b="1" smtClean="0">
                <a:latin typeface="Arial" pitchFamily="34" charset="0"/>
                <a:cs typeface="Arial" pitchFamily="34" charset="0"/>
              </a:rPr>
              <a:t> = </a:t>
            </a:r>
            <a:r>
              <a:rPr lang="en-US" sz="2200" b="1">
                <a:latin typeface="Times New Roman" pitchFamily="18" charset="0"/>
                <a:cs typeface="Times New Roman" pitchFamily="18" charset="0"/>
              </a:rPr>
              <a:t>{</a:t>
            </a:r>
            <a:r>
              <a:rPr lang="en-US" sz="2200" b="1" smtClean="0">
                <a:latin typeface="Arial" pitchFamily="34" charset="0"/>
                <a:cs typeface="Arial" pitchFamily="34" charset="0"/>
              </a:rPr>
              <a:t>Bảo; Đăng; Long; Phúc; Tuấn; Yến</a:t>
            </a:r>
            <a:r>
              <a:rPr lang="en-US" sz="2200" b="1" smtClean="0">
                <a:latin typeface="Times New Roman" pitchFamily="18" charset="0"/>
                <a:cs typeface="Times New Roman" pitchFamily="18" charset="0"/>
              </a:rPr>
              <a:t>}</a:t>
            </a:r>
            <a:r>
              <a:rPr lang="en-US" sz="2200" b="1" smtClean="0">
                <a:latin typeface="Arial" pitchFamily="34" charset="0"/>
                <a:cs typeface="Arial" pitchFamily="34" charset="0"/>
              </a:rPr>
              <a:t/>
            </a:r>
            <a:br>
              <a:rPr lang="en-US" sz="2200" b="1" smtClean="0">
                <a:latin typeface="Arial" pitchFamily="34" charset="0"/>
                <a:cs typeface="Arial" pitchFamily="34" charset="0"/>
              </a:rPr>
            </a:br>
            <a:r>
              <a:rPr lang="en-US" sz="2200" b="1" smtClean="0">
                <a:latin typeface="Arial" pitchFamily="34" charset="0"/>
                <a:cs typeface="Arial" pitchFamily="34" charset="0"/>
              </a:rPr>
              <a:t>              </a:t>
            </a:r>
            <a:r>
              <a:rPr lang="en-US" sz="2200" b="1" smtClean="0">
                <a:solidFill>
                  <a:srgbClr val="C00000"/>
                </a:solidFill>
                <a:latin typeface="Arial" pitchFamily="34" charset="0"/>
                <a:cs typeface="Arial" pitchFamily="34" charset="0"/>
              </a:rPr>
              <a:t>V</a:t>
            </a:r>
            <a:r>
              <a:rPr lang="en-US" sz="2200" b="1" smtClean="0">
                <a:latin typeface="Arial" pitchFamily="34" charset="0"/>
                <a:cs typeface="Arial" pitchFamily="34" charset="0"/>
              </a:rPr>
              <a:t> = </a:t>
            </a:r>
            <a:r>
              <a:rPr lang="en-US" sz="2200" b="1">
                <a:latin typeface="Times New Roman" pitchFamily="18" charset="0"/>
                <a:cs typeface="Times New Roman" pitchFamily="18" charset="0"/>
              </a:rPr>
              <a:t>{</a:t>
            </a:r>
            <a:r>
              <a:rPr lang="en-US" sz="2200" b="1" smtClean="0">
                <a:latin typeface="Arial" pitchFamily="34" charset="0"/>
                <a:cs typeface="Arial" pitchFamily="34" charset="0"/>
              </a:rPr>
              <a:t>Giang; Long; Phúc; Tuấn}</a:t>
            </a:r>
            <a:endParaRPr lang="en-US" sz="2200" b="1">
              <a:latin typeface="Times New Roman" pitchFamily="18" charset="0"/>
              <a:cs typeface="Times New Roman" pitchFamily="18" charset="0"/>
            </a:endParaRPr>
          </a:p>
        </p:txBody>
      </p:sp>
      <mc:AlternateContent xmlns:mc="http://schemas.openxmlformats.org/markup-compatibility/2006">
        <mc:Choice xmlns:a14="http://schemas.microsoft.com/office/drawing/2010/main" Requires="a14">
          <p:sp>
            <p:nvSpPr>
              <p:cNvPr id="27" name="TextBox 26"/>
              <p:cNvSpPr txBox="1"/>
              <p:nvPr/>
            </p:nvSpPr>
            <p:spPr>
              <a:xfrm>
                <a:off x="307155" y="6358339"/>
                <a:ext cx="6778847" cy="430887"/>
              </a:xfrm>
              <a:prstGeom prst="rect">
                <a:avLst/>
              </a:prstGeom>
              <a:noFill/>
            </p:spPr>
            <p:txBody>
              <a:bodyPr wrap="square" rtlCol="0">
                <a:spAutoFit/>
              </a:bodyPr>
              <a:lstStyle/>
              <a:p>
                <a:pPr algn="just"/>
                <a:r>
                  <a:rPr lang="en-US" sz="2200" b="1" smtClean="0">
                    <a:latin typeface="Arial" pitchFamily="34" charset="0"/>
                    <a:cs typeface="Arial" pitchFamily="34" charset="0"/>
                  </a:rPr>
                  <a:t>Vậy </a:t>
                </a:r>
                <a:r>
                  <a:rPr lang="en-US" sz="2200" b="1" smtClean="0">
                    <a:solidFill>
                      <a:srgbClr val="C00000"/>
                    </a:solidFill>
                    <a:latin typeface="Arial" pitchFamily="34" charset="0"/>
                    <a:cs typeface="Arial" pitchFamily="34" charset="0"/>
                  </a:rPr>
                  <a:t>T</a:t>
                </a:r>
                <a:r>
                  <a:rPr lang="en-US" sz="2200" b="1" smtClean="0">
                    <a:latin typeface="Arial" pitchFamily="34" charset="0"/>
                    <a:cs typeface="Arial" pitchFamily="34" charset="0"/>
                  </a:rPr>
                  <a:t> = U</a:t>
                </a:r>
                <a14:m>
                  <m:oMath xmlns:m="http://schemas.openxmlformats.org/officeDocument/2006/math">
                    <m:r>
                      <a:rPr lang="en-US" sz="2200" b="1" i="1" smtClean="0">
                        <a:latin typeface="Cambria Math"/>
                        <a:ea typeface="Cambria Math"/>
                        <a:cs typeface="Arial" pitchFamily="34" charset="0"/>
                      </a:rPr>
                      <m:t>∩</m:t>
                    </m:r>
                  </m:oMath>
                </a14:m>
                <a:r>
                  <a:rPr lang="en-US" sz="2200" b="1">
                    <a:latin typeface="Arial" pitchFamily="34" charset="0"/>
                    <a:cs typeface="Arial" pitchFamily="34" charset="0"/>
                  </a:rPr>
                  <a:t>V </a:t>
                </a:r>
                <a:r>
                  <a:rPr lang="en-US" sz="2200" b="1" smtClean="0">
                    <a:latin typeface="Arial" pitchFamily="34" charset="0"/>
                    <a:cs typeface="Arial" pitchFamily="34" charset="0"/>
                  </a:rPr>
                  <a:t>= </a:t>
                </a:r>
                <a:r>
                  <a:rPr lang="en-US" sz="2200" b="1">
                    <a:latin typeface="Times New Roman" pitchFamily="18" charset="0"/>
                    <a:cs typeface="Times New Roman" pitchFamily="18" charset="0"/>
                  </a:rPr>
                  <a:t>{</a:t>
                </a:r>
                <a:r>
                  <a:rPr lang="en-US" sz="2200" b="1" smtClean="0">
                    <a:latin typeface="Arial" pitchFamily="34" charset="0"/>
                    <a:cs typeface="Arial" pitchFamily="34" charset="0"/>
                  </a:rPr>
                  <a:t>Long; Phúc; Tuấn</a:t>
                </a:r>
                <a:r>
                  <a:rPr lang="en-US" sz="2200" b="1">
                    <a:latin typeface="Times New Roman" pitchFamily="18" charset="0"/>
                    <a:cs typeface="Times New Roman" pitchFamily="18" charset="0"/>
                  </a:rPr>
                  <a:t>}</a:t>
                </a:r>
                <a:r>
                  <a:rPr lang="en-US" sz="2200" b="1" smtClean="0">
                    <a:latin typeface="Arial" pitchFamily="34" charset="0"/>
                    <a:cs typeface="Arial" pitchFamily="34" charset="0"/>
                  </a:rPr>
                  <a:t> </a:t>
                </a:r>
                <a:endParaRPr lang="en-US" sz="2200" b="1">
                  <a:latin typeface="Arial" pitchFamily="34" charset="0"/>
                  <a:cs typeface="Arial" pitchFamily="34" charset="0"/>
                </a:endParaRPr>
              </a:p>
            </p:txBody>
          </p:sp>
        </mc:Choice>
        <mc:Fallback>
          <p:sp>
            <p:nvSpPr>
              <p:cNvPr id="27" name="TextBox 26"/>
              <p:cNvSpPr txBox="1">
                <a:spLocks noRot="1" noChangeAspect="1" noMove="1" noResize="1" noEditPoints="1" noAdjustHandles="1" noChangeArrowheads="1" noChangeShapeType="1" noTextEdit="1"/>
              </p:cNvSpPr>
              <p:nvPr/>
            </p:nvSpPr>
            <p:spPr>
              <a:xfrm>
                <a:off x="307155" y="6358339"/>
                <a:ext cx="6778847" cy="430887"/>
              </a:xfrm>
              <a:prstGeom prst="rect">
                <a:avLst/>
              </a:prstGeom>
              <a:blipFill rotWithShape="1">
                <a:blip r:embed="rId6"/>
                <a:stretch>
                  <a:fillRect l="-1079" t="-8451" b="-26761"/>
                </a:stretch>
              </a:blipFill>
            </p:spPr>
            <p:txBody>
              <a:bodyPr/>
              <a:lstStyle/>
              <a:p>
                <a:r>
                  <a:rPr lang="en-US">
                    <a:noFill/>
                  </a:rPr>
                  <a:t> </a:t>
                </a:r>
              </a:p>
            </p:txBody>
          </p:sp>
        </mc:Fallback>
      </mc:AlternateContent>
    </p:spTree>
    <p:extLst>
      <p:ext uri="{BB962C8B-B14F-4D97-AF65-F5344CB8AC3E}">
        <p14:creationId xmlns:p14="http://schemas.microsoft.com/office/powerpoint/2010/main" val="3063724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wipe(left)">
                                      <p:cBhvr>
                                        <p:cTn id="7" dur="500"/>
                                        <p:tgtEl>
                                          <p:spTgt spid="4915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left)">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1" grpId="0"/>
      <p:bldP spid="25"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7012" y="723900"/>
            <a:ext cx="11582400" cy="2415280"/>
            <a:chOff x="227012" y="762000"/>
            <a:chExt cx="11582400" cy="2415280"/>
          </a:xfrm>
        </p:grpSpPr>
        <p:sp>
          <p:nvSpPr>
            <p:cNvPr id="17" name="Rounded Rectangle 16"/>
            <p:cNvSpPr/>
            <p:nvPr/>
          </p:nvSpPr>
          <p:spPr>
            <a:xfrm>
              <a:off x="1979612" y="762000"/>
              <a:ext cx="9829800" cy="2415280"/>
            </a:xfrm>
            <a:prstGeom prst="roundRect">
              <a:avLst>
                <a:gd name="adj" fmla="val 5952"/>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012" y="809731"/>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789634" y="1345644"/>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2</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1"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9096" b="19797"/>
            <a:stretch/>
          </p:blipFill>
          <p:spPr bwMode="auto">
            <a:xfrm>
              <a:off x="466264" y="982579"/>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109786" y="838200"/>
              <a:ext cx="9448800" cy="2339080"/>
            </a:xfrm>
            <a:prstGeom prst="rect">
              <a:avLst/>
            </a:prstGeom>
            <a:noFill/>
          </p:spPr>
          <p:txBody>
            <a:bodyPr wrap="square" lIns="121899" tIns="60949" rIns="121899" bIns="60949" rtlCol="0">
              <a:spAutoFit/>
            </a:bodyPr>
            <a:lstStyle/>
            <a:p>
              <a:pPr algn="just"/>
              <a:r>
                <a:rPr lang="vi-VN" b="1">
                  <a:latin typeface="Arial" pitchFamily="34" charset="0"/>
                  <a:cs typeface="Arial" pitchFamily="34" charset="0"/>
                </a:rPr>
                <a:t>Một hộp đựng 25 tấm thẻ cùng loại được đánh số từ 1 đến 25. Rút ngẫu nhiên một tấm thẻ trong hộp. Xét các biến cố P: “Số ghi trên tấm thẻ là số chia hết cho 4”; Q: “Số ghi trên tấm thẻ là số chia hết cho 6</a:t>
              </a:r>
              <a:r>
                <a:rPr lang="vi-VN" b="1" smtClean="0">
                  <a:latin typeface="Arial" pitchFamily="34" charset="0"/>
                  <a:cs typeface="Arial" pitchFamily="34" charset="0"/>
                </a:rPr>
                <a:t>”.</a:t>
              </a:r>
              <a:endParaRPr lang="en-US" b="1" smtClean="0">
                <a:latin typeface="Arial" pitchFamily="34" charset="0"/>
                <a:cs typeface="Arial" pitchFamily="34" charset="0"/>
              </a:endParaRPr>
            </a:p>
            <a:p>
              <a:pPr marL="457200" indent="-457200" algn="just">
                <a:buAutoNum type="alphaLcParenR"/>
              </a:pPr>
              <a:r>
                <a:rPr lang="vi-VN" b="1" smtClean="0">
                  <a:latin typeface="Arial" pitchFamily="34" charset="0"/>
                  <a:cs typeface="Arial" pitchFamily="34" charset="0"/>
                </a:rPr>
                <a:t>Mô </a:t>
              </a:r>
              <a:r>
                <a:rPr lang="vi-VN" b="1">
                  <a:latin typeface="Arial" pitchFamily="34" charset="0"/>
                  <a:cs typeface="Arial" pitchFamily="34" charset="0"/>
                </a:rPr>
                <a:t>tả không gian mẫu</a:t>
              </a:r>
              <a:r>
                <a:rPr lang="vi-VN" b="1" smtClean="0">
                  <a:latin typeface="Arial" pitchFamily="34" charset="0"/>
                  <a:cs typeface="Arial" pitchFamily="34" charset="0"/>
                </a:rPr>
                <a:t>.</a:t>
              </a:r>
              <a:endParaRPr lang="en-US" b="1" smtClean="0">
                <a:latin typeface="Arial" pitchFamily="34" charset="0"/>
                <a:cs typeface="Arial" pitchFamily="34" charset="0"/>
              </a:endParaRPr>
            </a:p>
            <a:p>
              <a:pPr marL="457200" indent="-457200" algn="just">
                <a:buAutoNum type="alphaLcParenR"/>
              </a:pPr>
              <a:r>
                <a:rPr lang="vi-VN" b="1">
                  <a:latin typeface="Arial" pitchFamily="34" charset="0"/>
                  <a:cs typeface="Arial" pitchFamily="34" charset="0"/>
                </a:rPr>
                <a:t>Nội dung của biến cố giao S = PQ là gì? Mỗi biến cố P, Q, </a:t>
              </a:r>
              <a:r>
                <a:rPr lang="vi-VN" b="1" smtClean="0">
                  <a:latin typeface="Arial" pitchFamily="34" charset="0"/>
                  <a:cs typeface="Arial" pitchFamily="34" charset="0"/>
                </a:rPr>
                <a:t>S</a:t>
              </a:r>
              <a:endParaRPr lang="vi-VN" b="1">
                <a:latin typeface="Arial" pitchFamily="34" charset="0"/>
                <a:cs typeface="Arial" pitchFamily="34" charset="0"/>
              </a:endParaRPr>
            </a:p>
          </p:txBody>
        </p:sp>
      </p:grpSp>
      <p:sp>
        <p:nvSpPr>
          <p:cNvPr id="19" name="AutoShape 4"/>
          <p:cNvSpPr>
            <a:spLocks noChangeArrowheads="1"/>
          </p:cNvSpPr>
          <p:nvPr/>
        </p:nvSpPr>
        <p:spPr bwMode="gray">
          <a:xfrm>
            <a:off x="447214" y="95249"/>
            <a:ext cx="29801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2 . BIẾN CỐ GIAO .</a:t>
            </a:r>
            <a:endParaRPr lang="vi-VN" sz="1900" b="1">
              <a:solidFill>
                <a:schemeClr val="bg1"/>
              </a:solidFill>
              <a:latin typeface="Arial" pitchFamily="34" charset="0"/>
              <a:cs typeface="Arial" pitchFamily="34" charset="0"/>
            </a:endParaRPr>
          </a:p>
        </p:txBody>
      </p:sp>
      <p:pic>
        <p:nvPicPr>
          <p:cNvPr id="24"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5812" y="3261836"/>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1674812" y="3630036"/>
            <a:ext cx="10113294" cy="461665"/>
          </a:xfrm>
          <a:prstGeom prst="rect">
            <a:avLst/>
          </a:prstGeom>
          <a:noFill/>
        </p:spPr>
        <p:txBody>
          <a:bodyPr wrap="square" rtlCol="0">
            <a:spAutoFit/>
          </a:bodyPr>
          <a:lstStyle/>
          <a:p>
            <a:r>
              <a:rPr lang="vi-VN" b="1">
                <a:latin typeface="Arial" pitchFamily="34" charset="0"/>
                <a:cs typeface="Arial" pitchFamily="34" charset="0"/>
              </a:rPr>
              <a:t>a) Không gian mẫu là tập hợp các số từ 1 đến 25, </a:t>
            </a:r>
            <a:r>
              <a:rPr lang="vi-VN" b="1" smtClean="0">
                <a:latin typeface="Arial" pitchFamily="34" charset="0"/>
                <a:cs typeface="Arial" pitchFamily="34" charset="0"/>
              </a:rPr>
              <a:t>là </a:t>
            </a:r>
            <a:r>
              <a:rPr lang="el-GR" b="1" smtClean="0">
                <a:solidFill>
                  <a:schemeClr val="accent2">
                    <a:lumMod val="75000"/>
                  </a:schemeClr>
                </a:solidFill>
                <a:latin typeface="Arial" pitchFamily="34" charset="0"/>
                <a:cs typeface="Arial" pitchFamily="34" charset="0"/>
              </a:rPr>
              <a:t>Ω</a:t>
            </a:r>
            <a:r>
              <a:rPr lang="el-GR" b="1" smtClean="0">
                <a:latin typeface="Arial" pitchFamily="34" charset="0"/>
                <a:cs typeface="Arial" pitchFamily="34" charset="0"/>
              </a:rPr>
              <a:t> </a:t>
            </a:r>
            <a:r>
              <a:rPr lang="el-GR" b="1">
                <a:latin typeface="Arial" pitchFamily="34" charset="0"/>
                <a:cs typeface="Arial" pitchFamily="34" charset="0"/>
              </a:rPr>
              <a:t>= 1,2,3,…,25</a:t>
            </a:r>
            <a:r>
              <a:rPr lang="el-GR" b="1" smtClean="0">
                <a:latin typeface="Arial" pitchFamily="34" charset="0"/>
                <a:cs typeface="Arial" pitchFamily="34" charset="0"/>
              </a:rPr>
              <a:t>.</a:t>
            </a:r>
            <a:endParaRPr lang="el-GR" b="1">
              <a:latin typeface="Arial" pitchFamily="34" charset="0"/>
              <a:cs typeface="Arial" pitchFamily="34" charset="0"/>
            </a:endParaRPr>
          </a:p>
        </p:txBody>
      </p:sp>
      <p:sp>
        <p:nvSpPr>
          <p:cNvPr id="27" name="TextBox 26"/>
          <p:cNvSpPr txBox="1"/>
          <p:nvPr/>
        </p:nvSpPr>
        <p:spPr>
          <a:xfrm>
            <a:off x="1674812" y="4156233"/>
            <a:ext cx="10265694" cy="461665"/>
          </a:xfrm>
          <a:prstGeom prst="rect">
            <a:avLst/>
          </a:prstGeom>
          <a:noFill/>
        </p:spPr>
        <p:txBody>
          <a:bodyPr wrap="square" rtlCol="0">
            <a:spAutoFit/>
          </a:bodyPr>
          <a:lstStyle/>
          <a:p>
            <a:r>
              <a:rPr lang="vi-VN" b="1">
                <a:latin typeface="Arial" pitchFamily="34" charset="0"/>
                <a:cs typeface="Arial" pitchFamily="34" charset="0"/>
              </a:rPr>
              <a:t>b) Biến cố P là tập hợp các số chia hết cho 4, </a:t>
            </a:r>
            <a:r>
              <a:rPr lang="vi-VN" b="1" smtClean="0">
                <a:latin typeface="Arial" pitchFamily="34" charset="0"/>
                <a:cs typeface="Arial" pitchFamily="34" charset="0"/>
              </a:rPr>
              <a:t>là </a:t>
            </a:r>
            <a:r>
              <a:rPr lang="vi-VN" b="1" smtClean="0">
                <a:solidFill>
                  <a:schemeClr val="accent2">
                    <a:lumMod val="75000"/>
                  </a:schemeClr>
                </a:solidFill>
                <a:latin typeface="Arial" pitchFamily="34" charset="0"/>
                <a:cs typeface="Arial" pitchFamily="34" charset="0"/>
              </a:rPr>
              <a:t>P</a:t>
            </a:r>
            <a:r>
              <a:rPr lang="vi-VN" b="1" smtClean="0">
                <a:latin typeface="Arial" pitchFamily="34" charset="0"/>
                <a:cs typeface="Arial" pitchFamily="34" charset="0"/>
              </a:rPr>
              <a:t> </a:t>
            </a:r>
            <a:r>
              <a:rPr lang="vi-VN" b="1">
                <a:latin typeface="Arial" pitchFamily="34" charset="0"/>
                <a:cs typeface="Arial" pitchFamily="34" charset="0"/>
              </a:rPr>
              <a:t>= </a:t>
            </a:r>
            <a:r>
              <a:rPr lang="vi-VN" b="1">
                <a:latin typeface="Times New Roman" pitchFamily="18" charset="0"/>
                <a:cs typeface="Times New Roman" pitchFamily="18" charset="0"/>
              </a:rPr>
              <a:t>{</a:t>
            </a:r>
            <a:r>
              <a:rPr lang="vi-VN" b="1">
                <a:latin typeface="Arial" pitchFamily="34" charset="0"/>
                <a:cs typeface="Arial" pitchFamily="34" charset="0"/>
              </a:rPr>
              <a:t>4,8,12,16,20,24</a:t>
            </a:r>
            <a:r>
              <a:rPr lang="vi-VN" b="1">
                <a:latin typeface="Times New Roman" pitchFamily="18" charset="0"/>
                <a:cs typeface="Times New Roman" pitchFamily="18" charset="0"/>
              </a:rPr>
              <a:t>}</a:t>
            </a:r>
            <a:r>
              <a:rPr lang="vi-VN" b="1" smtClean="0">
                <a:latin typeface="Arial" pitchFamily="34" charset="0"/>
                <a:cs typeface="Arial" pitchFamily="34" charset="0"/>
              </a:rPr>
              <a:t>.</a:t>
            </a:r>
            <a:endParaRPr lang="vi-VN" b="1">
              <a:latin typeface="Arial" pitchFamily="34" charset="0"/>
              <a:cs typeface="Arial" pitchFamily="34" charset="0"/>
            </a:endParaRPr>
          </a:p>
        </p:txBody>
      </p:sp>
      <p:sp>
        <p:nvSpPr>
          <p:cNvPr id="28" name="TextBox 27"/>
          <p:cNvSpPr txBox="1"/>
          <p:nvPr/>
        </p:nvSpPr>
        <p:spPr>
          <a:xfrm>
            <a:off x="1973825" y="4719935"/>
            <a:ext cx="9808494" cy="461665"/>
          </a:xfrm>
          <a:prstGeom prst="rect">
            <a:avLst/>
          </a:prstGeom>
          <a:noFill/>
        </p:spPr>
        <p:txBody>
          <a:bodyPr wrap="square" rtlCol="0">
            <a:spAutoFit/>
          </a:bodyPr>
          <a:lstStyle/>
          <a:p>
            <a:pPr algn="just"/>
            <a:r>
              <a:rPr lang="vi-VN" b="1">
                <a:latin typeface="Arial" pitchFamily="34" charset="0"/>
                <a:cs typeface="Arial" pitchFamily="34" charset="0"/>
              </a:rPr>
              <a:t>Biến cố Q là tập hợp các số chia hết cho </a:t>
            </a:r>
            <a:r>
              <a:rPr lang="vi-VN" b="1" smtClean="0">
                <a:latin typeface="Arial" pitchFamily="34" charset="0"/>
                <a:cs typeface="Arial" pitchFamily="34" charset="0"/>
              </a:rPr>
              <a:t>6</a:t>
            </a:r>
            <a:r>
              <a:rPr lang="en-US" b="1" smtClean="0">
                <a:latin typeface="Arial" pitchFamily="34" charset="0"/>
                <a:cs typeface="Arial" pitchFamily="34" charset="0"/>
              </a:rPr>
              <a:t> là </a:t>
            </a:r>
            <a:r>
              <a:rPr lang="vi-VN" b="1" smtClean="0">
                <a:latin typeface="Arial" pitchFamily="34" charset="0"/>
                <a:cs typeface="Arial" pitchFamily="34" charset="0"/>
              </a:rPr>
              <a:t>Q </a:t>
            </a:r>
            <a:r>
              <a:rPr lang="vi-VN" b="1">
                <a:latin typeface="Arial" pitchFamily="34" charset="0"/>
                <a:cs typeface="Arial" pitchFamily="34" charset="0"/>
              </a:rPr>
              <a:t>= </a:t>
            </a:r>
            <a:r>
              <a:rPr lang="vi-VN" b="1">
                <a:latin typeface="Times New Roman" pitchFamily="18" charset="0"/>
                <a:cs typeface="Times New Roman" pitchFamily="18" charset="0"/>
              </a:rPr>
              <a:t>{</a:t>
            </a:r>
            <a:r>
              <a:rPr lang="vi-VN" b="1">
                <a:latin typeface="Arial" pitchFamily="34" charset="0"/>
                <a:cs typeface="Arial" pitchFamily="34" charset="0"/>
              </a:rPr>
              <a:t>6,12,18,24</a:t>
            </a:r>
            <a:r>
              <a:rPr lang="vi-VN" b="1">
                <a:latin typeface="Times New Roman" pitchFamily="18" charset="0"/>
                <a:cs typeface="Times New Roman" pitchFamily="18" charset="0"/>
              </a:rPr>
              <a:t>}</a:t>
            </a:r>
            <a:r>
              <a:rPr lang="vi-VN" b="1" smtClean="0">
                <a:latin typeface="Arial" pitchFamily="34" charset="0"/>
                <a:cs typeface="Arial" pitchFamily="34" charset="0"/>
              </a:rPr>
              <a:t>.</a:t>
            </a:r>
            <a:endParaRPr lang="vi-VN" b="1">
              <a:latin typeface="Arial" pitchFamily="34" charset="0"/>
              <a:cs typeface="Arial" pitchFamily="34" charset="0"/>
            </a:endParaRPr>
          </a:p>
        </p:txBody>
      </p:sp>
      <mc:AlternateContent xmlns:mc="http://schemas.openxmlformats.org/markup-compatibility/2006">
        <mc:Choice xmlns:a14="http://schemas.microsoft.com/office/drawing/2010/main" Requires="a14">
          <p:sp>
            <p:nvSpPr>
              <p:cNvPr id="29" name="TextBox 28"/>
              <p:cNvSpPr txBox="1"/>
              <p:nvPr/>
            </p:nvSpPr>
            <p:spPr>
              <a:xfrm>
                <a:off x="1973825" y="5259169"/>
                <a:ext cx="9808494" cy="830997"/>
              </a:xfrm>
              <a:prstGeom prst="rect">
                <a:avLst/>
              </a:prstGeom>
              <a:noFill/>
            </p:spPr>
            <p:txBody>
              <a:bodyPr wrap="square" rtlCol="0">
                <a:spAutoFit/>
              </a:bodyPr>
              <a:lstStyle/>
              <a:p>
                <a:pPr algn="just"/>
                <a:r>
                  <a:rPr lang="vi-VN" b="1">
                    <a:latin typeface="Arial" pitchFamily="34" charset="0"/>
                    <a:cs typeface="Arial" pitchFamily="34" charset="0"/>
                  </a:rPr>
                  <a:t>Biến cố S là giao của hai biến cố P và Q, nghĩa là các số vừa chia hết cho 4 và vừa chia hết cho </a:t>
                </a:r>
                <a:r>
                  <a:rPr lang="vi-VN" b="1" smtClean="0">
                    <a:latin typeface="Arial" pitchFamily="34" charset="0"/>
                    <a:cs typeface="Arial" pitchFamily="34" charset="0"/>
                  </a:rPr>
                  <a:t>6</a:t>
                </a:r>
                <a:r>
                  <a:rPr lang="en-US" b="1" smtClean="0">
                    <a:latin typeface="Arial" pitchFamily="34" charset="0"/>
                    <a:cs typeface="Arial" pitchFamily="34" charset="0"/>
                  </a:rPr>
                  <a:t> ,  </a:t>
                </a:r>
                <a:r>
                  <a:rPr lang="en-US" b="1" smtClean="0">
                    <a:solidFill>
                      <a:srgbClr val="C00000"/>
                    </a:solidFill>
                    <a:latin typeface="Arial" pitchFamily="34" charset="0"/>
                    <a:cs typeface="Arial" pitchFamily="34" charset="0"/>
                  </a:rPr>
                  <a:t>S</a:t>
                </a:r>
                <a:r>
                  <a:rPr lang="en-US" b="1" smtClean="0">
                    <a:latin typeface="Arial" pitchFamily="34" charset="0"/>
                    <a:cs typeface="Arial" pitchFamily="34" charset="0"/>
                  </a:rPr>
                  <a:t> = P</a:t>
                </a:r>
                <a14:m>
                  <m:oMath xmlns:m="http://schemas.openxmlformats.org/officeDocument/2006/math">
                    <m:r>
                      <a:rPr lang="en-US" b="1" i="1" smtClean="0">
                        <a:latin typeface="Cambria Math"/>
                        <a:ea typeface="Cambria Math"/>
                        <a:cs typeface="Arial" pitchFamily="34" charset="0"/>
                      </a:rPr>
                      <m:t>∩</m:t>
                    </m:r>
                  </m:oMath>
                </a14:m>
                <a:r>
                  <a:rPr lang="en-US" b="1" smtClean="0">
                    <a:latin typeface="Arial" pitchFamily="34" charset="0"/>
                    <a:cs typeface="Arial" pitchFamily="34" charset="0"/>
                  </a:rPr>
                  <a:t>Q = </a:t>
                </a:r>
                <a:r>
                  <a:rPr lang="en-US" b="1" smtClean="0">
                    <a:latin typeface="Times New Roman" pitchFamily="18" charset="0"/>
                    <a:cs typeface="Times New Roman" pitchFamily="18" charset="0"/>
                  </a:rPr>
                  <a:t>{</a:t>
                </a:r>
                <a:r>
                  <a:rPr lang="en-US" b="1" smtClean="0">
                    <a:latin typeface="Arial" pitchFamily="34" charset="0"/>
                    <a:cs typeface="Arial" pitchFamily="34" charset="0"/>
                  </a:rPr>
                  <a:t>12 ; 24</a:t>
                </a:r>
                <a:r>
                  <a:rPr lang="en-US" b="1">
                    <a:latin typeface="Times New Roman" pitchFamily="18" charset="0"/>
                    <a:cs typeface="Times New Roman" pitchFamily="18" charset="0"/>
                  </a:rPr>
                  <a:t>}</a:t>
                </a:r>
                <a:endParaRPr lang="vi-VN" b="1">
                  <a:latin typeface="Times New Roman" pitchFamily="18" charset="0"/>
                  <a:cs typeface="Times New Roman" pitchFamily="18" charset="0"/>
                </a:endParaRPr>
              </a:p>
            </p:txBody>
          </p:sp>
        </mc:Choice>
        <mc:Fallback>
          <p:sp>
            <p:nvSpPr>
              <p:cNvPr id="29" name="TextBox 28"/>
              <p:cNvSpPr txBox="1">
                <a:spLocks noRot="1" noChangeAspect="1" noMove="1" noResize="1" noEditPoints="1" noAdjustHandles="1" noChangeArrowheads="1" noChangeShapeType="1" noTextEdit="1"/>
              </p:cNvSpPr>
              <p:nvPr/>
            </p:nvSpPr>
            <p:spPr>
              <a:xfrm>
                <a:off x="1973825" y="5259169"/>
                <a:ext cx="9808494" cy="830997"/>
              </a:xfrm>
              <a:prstGeom prst="rect">
                <a:avLst/>
              </a:prstGeom>
              <a:blipFill rotWithShape="1">
                <a:blip r:embed="rId6"/>
                <a:stretch>
                  <a:fillRect l="-994" t="-5147" r="-932" b="-16176"/>
                </a:stretch>
              </a:blipFill>
            </p:spPr>
            <p:txBody>
              <a:bodyPr/>
              <a:lstStyle/>
              <a:p>
                <a:r>
                  <a:rPr lang="en-US">
                    <a:noFill/>
                  </a:rPr>
                  <a:t> </a:t>
                </a:r>
              </a:p>
            </p:txBody>
          </p:sp>
        </mc:Fallback>
      </mc:AlternateContent>
      <p:sp>
        <p:nvSpPr>
          <p:cNvPr id="30" name="TextBox 29"/>
          <p:cNvSpPr txBox="1"/>
          <p:nvPr/>
        </p:nvSpPr>
        <p:spPr>
          <a:xfrm>
            <a:off x="1973825" y="6167735"/>
            <a:ext cx="9808494" cy="461665"/>
          </a:xfrm>
          <a:prstGeom prst="rect">
            <a:avLst/>
          </a:prstGeom>
          <a:noFill/>
        </p:spPr>
        <p:txBody>
          <a:bodyPr wrap="square" rtlCol="0">
            <a:spAutoFit/>
          </a:bodyPr>
          <a:lstStyle/>
          <a:p>
            <a:pPr algn="just"/>
            <a:r>
              <a:rPr lang="vi-VN" b="1">
                <a:latin typeface="Arial" pitchFamily="34" charset="0"/>
                <a:cs typeface="Arial" pitchFamily="34" charset="0"/>
              </a:rPr>
              <a:t>Vậy P, Q và S lần lượt là các tập con của không gian mẫu </a:t>
            </a:r>
            <a:r>
              <a:rPr lang="el-GR" b="1">
                <a:latin typeface="Arial" pitchFamily="34" charset="0"/>
                <a:cs typeface="Arial" pitchFamily="34" charset="0"/>
              </a:rPr>
              <a:t>Ω</a:t>
            </a:r>
            <a:r>
              <a:rPr lang="el-GR" b="1" smtClean="0">
                <a:latin typeface="Arial" pitchFamily="34" charset="0"/>
                <a:cs typeface="Arial" pitchFamily="34" charset="0"/>
              </a:rPr>
              <a:t>.</a:t>
            </a:r>
            <a:endParaRPr lang="el-GR" b="1">
              <a:latin typeface="Arial" pitchFamily="34" charset="0"/>
              <a:cs typeface="Arial" pitchFamily="34" charset="0"/>
            </a:endParaRPr>
          </a:p>
        </p:txBody>
      </p:sp>
    </p:spTree>
    <p:extLst>
      <p:ext uri="{BB962C8B-B14F-4D97-AF65-F5344CB8AC3E}">
        <p14:creationId xmlns:p14="http://schemas.microsoft.com/office/powerpoint/2010/main" val="15066403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left)">
                                      <p:cBhvr>
                                        <p:cTn id="3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5738" y="342932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84137" y="28575"/>
            <a:ext cx="11849206" cy="3293901"/>
            <a:chOff x="84137" y="630257"/>
            <a:chExt cx="11849206" cy="3293901"/>
          </a:xfrm>
        </p:grpSpPr>
        <p:sp>
          <p:nvSpPr>
            <p:cNvPr id="15" name="Rectangle 14"/>
            <p:cNvSpPr/>
            <p:nvPr/>
          </p:nvSpPr>
          <p:spPr>
            <a:xfrm>
              <a:off x="150812" y="630257"/>
              <a:ext cx="11782531" cy="132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4" name="Rounded Rectangle 13"/>
            <p:cNvSpPr/>
            <p:nvPr/>
          </p:nvSpPr>
          <p:spPr>
            <a:xfrm>
              <a:off x="1979613" y="754082"/>
              <a:ext cx="9953730" cy="3170076"/>
            </a:xfrm>
            <a:prstGeom prst="roundRect">
              <a:avLst>
                <a:gd name="adj" fmla="val 4169"/>
              </a:avLst>
            </a:prstGeom>
            <a:solidFill>
              <a:srgbClr val="ECEADC"/>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mc:AlternateContent xmlns:mc="http://schemas.openxmlformats.org/markup-compatibility/2006" xmlns:a14="http://schemas.microsoft.com/office/drawing/2010/main">
          <mc:Choice Requires="a14">
            <p:sp>
              <p:nvSpPr>
                <p:cNvPr id="16" name="TextBox 15"/>
                <p:cNvSpPr txBox="1"/>
                <p:nvPr/>
              </p:nvSpPr>
              <p:spPr>
                <a:xfrm>
                  <a:off x="2208212" y="754082"/>
                  <a:ext cx="9725130" cy="3170076"/>
                </a:xfrm>
                <a:prstGeom prst="rect">
                  <a:avLst/>
                </a:prstGeom>
                <a:noFill/>
              </p:spPr>
              <p:txBody>
                <a:bodyPr wrap="square" lIns="121899" tIns="60949" rIns="121899" bIns="60949" rtlCol="0">
                  <a:spAutoFit/>
                </a:bodyPr>
                <a:lstStyle/>
                <a:p>
                  <a:pPr algn="just"/>
                  <a:r>
                    <a:rPr lang="vi-VN" sz="2200" b="1" smtClean="0">
                      <a:latin typeface="Arial" pitchFamily="34" charset="0"/>
                      <a:cs typeface="Arial" pitchFamily="34" charset="0"/>
                    </a:rPr>
                    <a:t>Trở lại tình huống mở đầu. Sử dụng khái niệm biến cố hợp, biến cố giao, biến cố đối, ta biểu diễn biến cố G, H theo các biến cố M và N như </a:t>
                  </a:r>
                  <a:r>
                    <a:rPr lang="vi-VN" sz="2200" b="1">
                      <a:latin typeface="Arial" pitchFamily="34" charset="0"/>
                      <a:cs typeface="Arial" pitchFamily="34" charset="0"/>
                    </a:rPr>
                    <a:t>sau</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pPr algn="just"/>
                  <a:r>
                    <a:rPr lang="en-US" sz="2200" b="1" smtClean="0">
                      <a:latin typeface="Arial" pitchFamily="34" charset="0"/>
                      <a:cs typeface="Arial" pitchFamily="34" charset="0"/>
                    </a:rPr>
                    <a:t>Biến cố G xảy ra khi và chỉ khi hoặc gia đình đó có tivi và không có máy vi tính hoặc gia đình </a:t>
                  </a:r>
                  <a:r>
                    <a:rPr lang="vi-VN" sz="2200" b="1">
                      <a:latin typeface="Arial" pitchFamily="34" charset="0"/>
                      <a:cs typeface="Arial" pitchFamily="34" charset="0"/>
                    </a:rPr>
                    <a:t>đó không có ti vi và có máy vi tính. Vậy </a:t>
                  </a:r>
                  <a14:m>
                    <m:oMath xmlns:m="http://schemas.openxmlformats.org/officeDocument/2006/math">
                      <m:r>
                        <a:rPr lang="en-US" sz="2200" b="1" i="1" smtClean="0">
                          <a:latin typeface="Cambria Math"/>
                          <a:cs typeface="Arial" pitchFamily="34" charset="0"/>
                        </a:rPr>
                        <m:t>𝑮</m:t>
                      </m:r>
                      <m:r>
                        <a:rPr lang="en-US" sz="2200" b="1" i="1" smtClean="0">
                          <a:latin typeface="Cambria Math"/>
                          <a:cs typeface="Arial" pitchFamily="34" charset="0"/>
                        </a:rPr>
                        <m:t>=</m:t>
                      </m:r>
                      <m:r>
                        <a:rPr lang="en-US" sz="2200" b="1" i="1" smtClean="0">
                          <a:latin typeface="Cambria Math"/>
                          <a:cs typeface="Arial" pitchFamily="34" charset="0"/>
                        </a:rPr>
                        <m:t>𝑴</m:t>
                      </m:r>
                      <m:acc>
                        <m:accPr>
                          <m:chr m:val="̅"/>
                          <m:ctrlPr>
                            <a:rPr lang="en-US" sz="2200" b="1" i="1" smtClean="0">
                              <a:latin typeface="Cambria Math"/>
                              <a:cs typeface="Arial" pitchFamily="34" charset="0"/>
                            </a:rPr>
                          </m:ctrlPr>
                        </m:accPr>
                        <m:e>
                          <m:r>
                            <a:rPr lang="en-US" sz="2200" b="1" i="1" smtClean="0">
                              <a:latin typeface="Cambria Math"/>
                              <a:cs typeface="Arial" pitchFamily="34" charset="0"/>
                            </a:rPr>
                            <m:t>𝑵</m:t>
                          </m:r>
                        </m:e>
                      </m:acc>
                      <m:r>
                        <a:rPr lang="en-US" sz="2200" b="1" i="1">
                          <a:latin typeface="Cambria Math"/>
                          <a:ea typeface="Cambria Math"/>
                          <a:cs typeface="Arial" pitchFamily="34" charset="0"/>
                        </a:rPr>
                        <m:t>∪</m:t>
                      </m:r>
                      <m:acc>
                        <m:accPr>
                          <m:chr m:val="̅"/>
                          <m:ctrlPr>
                            <a:rPr lang="en-US" sz="2200" b="1" i="1" smtClean="0">
                              <a:latin typeface="Cambria Math"/>
                              <a:ea typeface="Cambria Math"/>
                              <a:cs typeface="Arial" pitchFamily="34" charset="0"/>
                            </a:rPr>
                          </m:ctrlPr>
                        </m:accPr>
                        <m:e>
                          <m:r>
                            <a:rPr lang="en-US" sz="2200" b="1" i="1" smtClean="0">
                              <a:latin typeface="Cambria Math"/>
                              <a:ea typeface="Cambria Math"/>
                              <a:cs typeface="Arial" pitchFamily="34" charset="0"/>
                            </a:rPr>
                            <m:t>𝑴</m:t>
                          </m:r>
                        </m:e>
                      </m:acc>
                      <m:r>
                        <a:rPr lang="en-US" sz="2200" b="1" i="1" smtClean="0">
                          <a:latin typeface="Cambria Math"/>
                          <a:cs typeface="Arial" pitchFamily="34" charset="0"/>
                        </a:rPr>
                        <m:t>𝑵</m:t>
                      </m:r>
                    </m:oMath>
                  </a14:m>
                  <a:r>
                    <a:rPr lang="en-US" sz="2200" b="1" smtClean="0">
                      <a:latin typeface="Arial" pitchFamily="34" charset="0"/>
                      <a:cs typeface="Arial" pitchFamily="34" charset="0"/>
                    </a:rPr>
                    <a:t> </a:t>
                  </a:r>
                </a:p>
                <a:p>
                  <a:pPr algn="just"/>
                  <a:r>
                    <a:rPr lang="en-US" sz="2200" b="1" smtClean="0">
                      <a:latin typeface="Arial" pitchFamily="34" charset="0"/>
                      <a:cs typeface="Arial" pitchFamily="34" charset="0"/>
                    </a:rPr>
                    <a:t>Biến cố H xảy ra khi và chỉ khi gia đình đó không có cả tivi và máy vi tính . Vậy </a:t>
                  </a:r>
                  <a14:m>
                    <m:oMath xmlns:m="http://schemas.openxmlformats.org/officeDocument/2006/math">
                      <m:r>
                        <a:rPr lang="en-US" sz="2200" b="1" i="1" smtClean="0">
                          <a:latin typeface="Cambria Math"/>
                          <a:cs typeface="Arial" pitchFamily="34" charset="0"/>
                        </a:rPr>
                        <m:t>𝑯</m:t>
                      </m:r>
                      <m:r>
                        <a:rPr lang="en-US" sz="2200" b="1" i="1" smtClean="0">
                          <a:latin typeface="Cambria Math"/>
                          <a:cs typeface="Arial" pitchFamily="34" charset="0"/>
                        </a:rPr>
                        <m:t>=</m:t>
                      </m:r>
                      <m:acc>
                        <m:accPr>
                          <m:chr m:val="̅"/>
                          <m:ctrlPr>
                            <a:rPr lang="en-US" sz="2200" b="1" i="1" smtClean="0">
                              <a:latin typeface="Cambria Math"/>
                              <a:cs typeface="Arial" pitchFamily="34" charset="0"/>
                            </a:rPr>
                          </m:ctrlPr>
                        </m:accPr>
                        <m:e>
                          <m:r>
                            <a:rPr lang="en-US" sz="2200" b="1" i="1" smtClean="0">
                              <a:latin typeface="Cambria Math"/>
                              <a:cs typeface="Arial" pitchFamily="34" charset="0"/>
                            </a:rPr>
                            <m:t>𝑴</m:t>
                          </m:r>
                        </m:e>
                      </m:acc>
                      <m:acc>
                        <m:accPr>
                          <m:chr m:val="̅"/>
                          <m:ctrlPr>
                            <a:rPr lang="en-US" sz="2200" b="1" i="1" smtClean="0">
                              <a:latin typeface="Cambria Math"/>
                              <a:cs typeface="Arial" pitchFamily="34" charset="0"/>
                            </a:rPr>
                          </m:ctrlPr>
                        </m:accPr>
                        <m:e>
                          <m:r>
                            <a:rPr lang="en-US" sz="2200" b="1" i="1" smtClean="0">
                              <a:latin typeface="Cambria Math"/>
                              <a:cs typeface="Arial" pitchFamily="34" charset="0"/>
                            </a:rPr>
                            <m:t>𝑵</m:t>
                          </m:r>
                        </m:e>
                      </m:acc>
                    </m:oMath>
                  </a14:m>
                  <a:endParaRPr lang="en-US" sz="2200" b="1" smtClean="0">
                    <a:latin typeface="Arial" pitchFamily="34" charset="0"/>
                    <a:cs typeface="Arial" pitchFamily="34" charset="0"/>
                  </a:endParaRPr>
                </a:p>
                <a:p>
                  <a:pPr algn="just"/>
                  <a:r>
                    <a:rPr lang="en-US" sz="2200" b="1" smtClean="0">
                      <a:latin typeface="Arial" pitchFamily="34" charset="0"/>
                      <a:cs typeface="Arial" pitchFamily="34" charset="0"/>
                    </a:rPr>
                    <a:t>Hãy biểu diễn mỗi biến cố E, F theo các biến cố M và N.</a:t>
                  </a:r>
                  <a:endParaRPr lang="vi-VN" sz="2200" b="1">
                    <a:latin typeface="Arial" pitchFamily="34" charset="0"/>
                    <a:cs typeface="Arial"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2208212" y="754082"/>
                  <a:ext cx="9725130" cy="3170076"/>
                </a:xfrm>
                <a:prstGeom prst="rect">
                  <a:avLst/>
                </a:prstGeom>
                <a:blipFill rotWithShape="1">
                  <a:blip r:embed="rId4"/>
                  <a:stretch>
                    <a:fillRect l="-439" t="-577" r="-501" b="-2500"/>
                  </a:stretch>
                </a:blipFill>
              </p:spPr>
              <p:txBody>
                <a:bodyPr/>
                <a:lstStyle/>
                <a:p>
                  <a:r>
                    <a:rPr lang="en-US">
                      <a:noFill/>
                    </a:rPr>
                    <a:t> </a:t>
                  </a:r>
                </a:p>
              </p:txBody>
            </p:sp>
          </mc:Fallback>
        </mc:AlternateContent>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137" y="712708"/>
              <a:ext cx="1806542" cy="1569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682" y="1123455"/>
              <a:ext cx="1369451" cy="69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mc:AlternateContent xmlns:mc="http://schemas.openxmlformats.org/markup-compatibility/2006">
        <mc:Choice xmlns:a14="http://schemas.microsoft.com/office/drawing/2010/main" Requires="a14">
          <p:sp>
            <p:nvSpPr>
              <p:cNvPr id="13" name="TextBox 12"/>
              <p:cNvSpPr txBox="1"/>
              <p:nvPr/>
            </p:nvSpPr>
            <p:spPr>
              <a:xfrm>
                <a:off x="1800774" y="3886200"/>
                <a:ext cx="10084837" cy="830997"/>
              </a:xfrm>
              <a:prstGeom prst="rect">
                <a:avLst/>
              </a:prstGeom>
              <a:noFill/>
            </p:spPr>
            <p:txBody>
              <a:bodyPr wrap="square" rtlCol="0">
                <a:spAutoFit/>
              </a:bodyPr>
              <a:lstStyle/>
              <a:p>
                <a:pPr marL="342900" indent="-342900">
                  <a:buFont typeface="Wingdings" pitchFamily="2" charset="2"/>
                  <a:buChar char="v"/>
                </a:pPr>
                <a:r>
                  <a:rPr lang="vi-VN" b="1">
                    <a:latin typeface="Arial" pitchFamily="34" charset="0"/>
                    <a:cs typeface="Arial" pitchFamily="34" charset="0"/>
                  </a:rPr>
                  <a:t>Biến cố E xảy ra khi và chỉ khi gia đình đó có ti vi hoặc máy vi tính. Vậy </a:t>
                </a:r>
                <a:r>
                  <a:rPr lang="en-US" b="1" smtClean="0">
                    <a:solidFill>
                      <a:srgbClr val="C00000"/>
                    </a:solidFill>
                    <a:latin typeface="Arial" pitchFamily="34" charset="0"/>
                    <a:cs typeface="Arial" pitchFamily="34" charset="0"/>
                  </a:rPr>
                  <a:t>E</a:t>
                </a:r>
                <a:r>
                  <a:rPr lang="en-US" b="1" smtClean="0">
                    <a:latin typeface="Arial" pitchFamily="34" charset="0"/>
                    <a:cs typeface="Arial" pitchFamily="34" charset="0"/>
                  </a:rPr>
                  <a:t> = M</a:t>
                </a:r>
                <a14:m>
                  <m:oMath xmlns:m="http://schemas.openxmlformats.org/officeDocument/2006/math">
                    <m:r>
                      <a:rPr lang="en-US" b="1" i="1" smtClean="0">
                        <a:latin typeface="Cambria Math"/>
                        <a:ea typeface="Cambria Math"/>
                        <a:cs typeface="Arial" pitchFamily="34" charset="0"/>
                      </a:rPr>
                      <m:t>∪</m:t>
                    </m:r>
                  </m:oMath>
                </a14:m>
                <a:r>
                  <a:rPr lang="en-US" b="1" smtClean="0">
                    <a:latin typeface="Arial" pitchFamily="34" charset="0"/>
                    <a:cs typeface="Arial" pitchFamily="34" charset="0"/>
                  </a:rPr>
                  <a:t>N</a:t>
                </a:r>
                <a:endParaRPr lang="vi-VN" b="1">
                  <a:latin typeface="Arial" pitchFamily="34" charset="0"/>
                  <a:cs typeface="Arial" pitchFamily="34" charset="0"/>
                </a:endParaRPr>
              </a:p>
            </p:txBody>
          </p:sp>
        </mc:Choice>
        <mc:Fallback>
          <p:sp>
            <p:nvSpPr>
              <p:cNvPr id="13" name="TextBox 12"/>
              <p:cNvSpPr txBox="1">
                <a:spLocks noRot="1" noChangeAspect="1" noMove="1" noResize="1" noEditPoints="1" noAdjustHandles="1" noChangeArrowheads="1" noChangeShapeType="1" noTextEdit="1"/>
              </p:cNvSpPr>
              <p:nvPr/>
            </p:nvSpPr>
            <p:spPr>
              <a:xfrm>
                <a:off x="1800774" y="3886200"/>
                <a:ext cx="10084837" cy="830997"/>
              </a:xfrm>
              <a:prstGeom prst="rect">
                <a:avLst/>
              </a:prstGeom>
              <a:blipFill rotWithShape="1">
                <a:blip r:embed="rId7"/>
                <a:stretch>
                  <a:fillRect l="-785" t="-5147" b="-16176"/>
                </a:stretch>
              </a:blipFill>
            </p:spPr>
            <p:txBody>
              <a:bodyPr/>
              <a:lstStyle/>
              <a:p>
                <a:r>
                  <a:rPr lang="en-US">
                    <a:noFill/>
                  </a:rPr>
                  <a:t> </a:t>
                </a:r>
              </a:p>
            </p:txBody>
          </p:sp>
        </mc:Fallback>
      </mc:AlternateContent>
      <p:sp>
        <p:nvSpPr>
          <p:cNvPr id="23" name="TextBox 22"/>
          <p:cNvSpPr txBox="1"/>
          <p:nvPr/>
        </p:nvSpPr>
        <p:spPr>
          <a:xfrm>
            <a:off x="2132012" y="4719519"/>
            <a:ext cx="9742486" cy="830997"/>
          </a:xfrm>
          <a:prstGeom prst="rect">
            <a:avLst/>
          </a:prstGeom>
          <a:noFill/>
        </p:spPr>
        <p:txBody>
          <a:bodyPr wrap="square" rtlCol="0">
            <a:spAutoFit/>
          </a:bodyPr>
          <a:lstStyle/>
          <a:p>
            <a:r>
              <a:rPr lang="vi-VN" b="1">
                <a:latin typeface="Arial" pitchFamily="34" charset="0"/>
                <a:cs typeface="Arial" pitchFamily="34" charset="0"/>
              </a:rPr>
              <a:t>Biến cố F xảy ra khi và chỉ khi gia đình đó có cả ti vi và máy vi tính. </a:t>
            </a:r>
            <a:r>
              <a:rPr lang="vi-VN" b="1" smtClean="0">
                <a:latin typeface="Arial" pitchFamily="34" charset="0"/>
                <a:cs typeface="Arial" pitchFamily="34" charset="0"/>
              </a:rPr>
              <a:t>Vậy</a:t>
            </a:r>
            <a:r>
              <a:rPr lang="en-US" b="1" smtClean="0">
                <a:latin typeface="Arial" pitchFamily="34" charset="0"/>
                <a:cs typeface="Arial" pitchFamily="34" charset="0"/>
              </a:rPr>
              <a:t> </a:t>
            </a:r>
            <a:r>
              <a:rPr lang="en-US" b="1" smtClean="0">
                <a:solidFill>
                  <a:srgbClr val="C00000"/>
                </a:solidFill>
                <a:latin typeface="Arial" pitchFamily="34" charset="0"/>
                <a:cs typeface="Arial" pitchFamily="34" charset="0"/>
              </a:rPr>
              <a:t>F</a:t>
            </a:r>
            <a:r>
              <a:rPr lang="en-US" b="1" smtClean="0">
                <a:latin typeface="Arial" pitchFamily="34" charset="0"/>
                <a:cs typeface="Arial" pitchFamily="34" charset="0"/>
              </a:rPr>
              <a:t> = MN</a:t>
            </a:r>
            <a:endParaRPr lang="vi-VN" b="1">
              <a:latin typeface="Arial" pitchFamily="34" charset="0"/>
              <a:cs typeface="Arial" pitchFamily="34" charset="0"/>
            </a:endParaRPr>
          </a:p>
        </p:txBody>
      </p:sp>
    </p:spTree>
    <p:extLst>
      <p:ext uri="{BB962C8B-B14F-4D97-AF65-F5344CB8AC3E}">
        <p14:creationId xmlns:p14="http://schemas.microsoft.com/office/powerpoint/2010/main" val="2449880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7612" y="34290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AutoShape 4"/>
          <p:cNvSpPr>
            <a:spLocks noChangeArrowheads="1"/>
          </p:cNvSpPr>
          <p:nvPr/>
        </p:nvSpPr>
        <p:spPr bwMode="gray">
          <a:xfrm>
            <a:off x="447214" y="95249"/>
            <a:ext cx="33611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3 . BIẾN CỐ ĐỘC LẬP .</a:t>
            </a:r>
            <a:endParaRPr lang="vi-VN" sz="1900" b="1">
              <a:solidFill>
                <a:schemeClr val="bg1"/>
              </a:solidFill>
              <a:latin typeface="Arial" pitchFamily="34" charset="0"/>
              <a:cs typeface="Arial" pitchFamily="34" charset="0"/>
            </a:endParaRPr>
          </a:p>
        </p:txBody>
      </p:sp>
      <p:sp>
        <p:nvSpPr>
          <p:cNvPr id="11" name="TextBox 10"/>
          <p:cNvSpPr txBox="1"/>
          <p:nvPr/>
        </p:nvSpPr>
        <p:spPr>
          <a:xfrm>
            <a:off x="608012" y="3856946"/>
            <a:ext cx="8610600" cy="830997"/>
          </a:xfrm>
          <a:prstGeom prst="rect">
            <a:avLst/>
          </a:prstGeom>
          <a:noFill/>
        </p:spPr>
        <p:txBody>
          <a:bodyPr wrap="square" rtlCol="0">
            <a:spAutoFit/>
          </a:bodyPr>
          <a:lstStyle/>
          <a:p>
            <a:pPr marL="457200" indent="-457200" algn="just">
              <a:buFont typeface="Wingdings" pitchFamily="2" charset="2"/>
              <a:buChar char="v"/>
            </a:pPr>
            <a:r>
              <a:rPr lang="vi-VN" b="1">
                <a:latin typeface="Arial" pitchFamily="34" charset="0"/>
                <a:cs typeface="Arial" pitchFamily="34" charset="0"/>
              </a:rPr>
              <a:t>Việc xảy ra biến cố A không ảnh hưởng tới xác suất xảy ra của biến cố </a:t>
            </a:r>
            <a:r>
              <a:rPr lang="vi-VN" b="1" smtClean="0">
                <a:latin typeface="Arial" pitchFamily="34" charset="0"/>
                <a:cs typeface="Arial" pitchFamily="34" charset="0"/>
              </a:rPr>
              <a:t>B</a:t>
            </a:r>
            <a:r>
              <a:rPr lang="en-US" b="1">
                <a:latin typeface="Arial" pitchFamily="34" charset="0"/>
                <a:cs typeface="Arial" pitchFamily="34" charset="0"/>
              </a:rPr>
              <a:t>.</a:t>
            </a:r>
            <a:endParaRPr lang="vi-VN" b="1">
              <a:latin typeface="Arial" pitchFamily="34" charset="0"/>
              <a:cs typeface="Arial" pitchFamily="34" charset="0"/>
            </a:endParaRPr>
          </a:p>
        </p:txBody>
      </p:sp>
      <p:grpSp>
        <p:nvGrpSpPr>
          <p:cNvPr id="2" name="Group 1"/>
          <p:cNvGrpSpPr/>
          <p:nvPr/>
        </p:nvGrpSpPr>
        <p:grpSpPr>
          <a:xfrm>
            <a:off x="289088" y="761999"/>
            <a:ext cx="11672724" cy="2523769"/>
            <a:chOff x="289088" y="761999"/>
            <a:chExt cx="11672724" cy="2523769"/>
          </a:xfrm>
        </p:grpSpPr>
        <p:sp>
          <p:nvSpPr>
            <p:cNvPr id="16" name="Rounded Rectangle 15"/>
            <p:cNvSpPr/>
            <p:nvPr/>
          </p:nvSpPr>
          <p:spPr>
            <a:xfrm>
              <a:off x="289088" y="761999"/>
              <a:ext cx="11672724" cy="2523769"/>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3" name="TextBox 22"/>
            <p:cNvSpPr txBox="1"/>
            <p:nvPr/>
          </p:nvSpPr>
          <p:spPr>
            <a:xfrm>
              <a:off x="379412" y="762000"/>
              <a:ext cx="11506200" cy="2523768"/>
            </a:xfrm>
            <a:prstGeom prst="rect">
              <a:avLst/>
            </a:prstGeom>
            <a:noFill/>
          </p:spPr>
          <p:txBody>
            <a:bodyPr wrap="square" rtlCol="0">
              <a:spAutoFit/>
            </a:bodyPr>
            <a:lstStyle/>
            <a:p>
              <a:r>
                <a:rPr lang="en-US" sz="2600" b="1" smtClean="0">
                  <a:latin typeface="Arial" pitchFamily="34" charset="0"/>
                  <a:cs typeface="Arial" pitchFamily="34" charset="0"/>
                </a:rPr>
                <a:t>	  </a:t>
              </a:r>
              <a:r>
                <a:rPr lang="vi-VN" sz="2200" b="1">
                  <a:latin typeface="Arial" pitchFamily="34" charset="0"/>
                  <a:cs typeface="Arial" pitchFamily="34" charset="0"/>
                </a:rPr>
                <a:t>Hai bạn Minh và Sơn, mỗi người gieo đồng thời một con xúc xắc cân đối, đồng chất. Xét hai biến cố sau</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r>
                <a:rPr lang="en-US" sz="2200" b="1" smtClean="0">
                  <a:latin typeface="Arial" pitchFamily="34" charset="0"/>
                  <a:cs typeface="Arial" pitchFamily="34" charset="0"/>
                </a:rPr>
                <a:t>    </a:t>
              </a:r>
              <a:r>
                <a:rPr lang="vi-VN" sz="2200" b="1" smtClean="0">
                  <a:latin typeface="Arial" pitchFamily="34" charset="0"/>
                  <a:cs typeface="Arial" pitchFamily="34" charset="0"/>
                </a:rPr>
                <a:t>A</a:t>
              </a:r>
              <a:r>
                <a:rPr lang="vi-VN" sz="2200" b="1">
                  <a:latin typeface="Arial" pitchFamily="34" charset="0"/>
                  <a:cs typeface="Arial" pitchFamily="34" charset="0"/>
                </a:rPr>
                <a:t>: "Số chấm xuất hiện trên con xúc xắc bạn Minh gieo là số </a:t>
              </a:r>
              <a:r>
                <a:rPr lang="vi-VN" sz="2200" b="1" smtClean="0">
                  <a:latin typeface="Arial" pitchFamily="34" charset="0"/>
                  <a:cs typeface="Arial" pitchFamily="34" charset="0"/>
                </a:rPr>
                <a:t>chẵn“</a:t>
              </a:r>
              <a:endParaRPr lang="en-US" sz="2200" b="1" smtClean="0">
                <a:latin typeface="Arial" pitchFamily="34" charset="0"/>
                <a:cs typeface="Arial" pitchFamily="34" charset="0"/>
              </a:endParaRPr>
            </a:p>
            <a:p>
              <a:r>
                <a:rPr lang="en-US" sz="2200" b="1" smtClean="0">
                  <a:latin typeface="Arial" pitchFamily="34" charset="0"/>
                  <a:cs typeface="Arial" pitchFamily="34" charset="0"/>
                </a:rPr>
                <a:t>    </a:t>
              </a:r>
              <a:r>
                <a:rPr lang="vi-VN" sz="2200" b="1" smtClean="0">
                  <a:latin typeface="Arial" pitchFamily="34" charset="0"/>
                  <a:cs typeface="Arial" pitchFamily="34" charset="0"/>
                </a:rPr>
                <a:t>B</a:t>
              </a:r>
              <a:r>
                <a:rPr lang="vi-VN" sz="2200" b="1">
                  <a:latin typeface="Arial" pitchFamily="34" charset="0"/>
                  <a:cs typeface="Arial" pitchFamily="34" charset="0"/>
                </a:rPr>
                <a:t>: “Số chấm xuất hiện trên con xúc xắc bạn Sơn gieo là số chia hết cho 3</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pPr algn="just"/>
              <a:r>
                <a:rPr lang="vi-VN" sz="2200" b="1">
                  <a:latin typeface="Arial" pitchFamily="34" charset="0"/>
                  <a:cs typeface="Arial" pitchFamily="34" charset="0"/>
                </a:rPr>
                <a:t>Việc xảy ra hay không xảy ra biến cố A có ảnh hưởng tới xác suất xảy ra của biến cố</a:t>
              </a:r>
            </a:p>
            <a:p>
              <a:r>
                <a:rPr lang="vi-VN" sz="2200" b="1">
                  <a:latin typeface="Arial" pitchFamily="34" charset="0"/>
                  <a:cs typeface="Arial" pitchFamily="34" charset="0"/>
                </a:rPr>
                <a:t>B không? Việc xảy ra hay không xảy ra biến cố B có ảnh hưởng tới xác suất xảy ra của biến cố A không</a:t>
              </a:r>
              <a:r>
                <a:rPr lang="vi-VN" sz="2200" b="1" smtClean="0">
                  <a:latin typeface="Arial" pitchFamily="34" charset="0"/>
                  <a:cs typeface="Arial" pitchFamily="34" charset="0"/>
                </a:rPr>
                <a:t>?</a:t>
              </a:r>
              <a:endParaRPr lang="vi-VN" sz="2200" b="1">
                <a:latin typeface="Arial" pitchFamily="34" charset="0"/>
                <a:cs typeface="Arial" pitchFamily="34" charset="0"/>
              </a:endParaRPr>
            </a:p>
          </p:txBody>
        </p:sp>
        <p:pic>
          <p:nvPicPr>
            <p:cNvPr id="5017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0891" r="15485" b="30712"/>
            <a:stretch/>
          </p:blipFill>
          <p:spPr bwMode="auto">
            <a:xfrm>
              <a:off x="531812" y="771525"/>
              <a:ext cx="1234251"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23478" r="30195"/>
          <a:stretch/>
        </p:blipFill>
        <p:spPr>
          <a:xfrm>
            <a:off x="9828212" y="3352851"/>
            <a:ext cx="1827212" cy="1952573"/>
          </a:xfrm>
          <a:prstGeom prst="rect">
            <a:avLst/>
          </a:prstGeom>
        </p:spPr>
      </p:pic>
      <p:sp>
        <p:nvSpPr>
          <p:cNvPr id="13" name="TextBox 12"/>
          <p:cNvSpPr txBox="1"/>
          <p:nvPr/>
        </p:nvSpPr>
        <p:spPr>
          <a:xfrm>
            <a:off x="1027112" y="4743271"/>
            <a:ext cx="8229600" cy="1200329"/>
          </a:xfrm>
          <a:prstGeom prst="rect">
            <a:avLst/>
          </a:prstGeom>
          <a:noFill/>
        </p:spPr>
        <p:txBody>
          <a:bodyPr wrap="square" rtlCol="0">
            <a:spAutoFit/>
          </a:bodyPr>
          <a:lstStyle/>
          <a:p>
            <a:pPr algn="just"/>
            <a:r>
              <a:rPr lang="en-US" b="1">
                <a:latin typeface="Arial" pitchFamily="34" charset="0"/>
                <a:cs typeface="Arial" pitchFamily="34" charset="0"/>
              </a:rPr>
              <a:t>N</a:t>
            </a:r>
            <a:r>
              <a:rPr lang="vi-VN" b="1" smtClean="0">
                <a:latin typeface="Arial" pitchFamily="34" charset="0"/>
                <a:cs typeface="Arial" pitchFamily="34" charset="0"/>
              </a:rPr>
              <a:t>gược </a:t>
            </a:r>
            <a:r>
              <a:rPr lang="vi-VN" b="1">
                <a:latin typeface="Arial" pitchFamily="34" charset="0"/>
                <a:cs typeface="Arial" pitchFamily="34" charset="0"/>
              </a:rPr>
              <a:t>lại, việc xảy ra biến cố B cũng không ảnh hưởng tới xác suất xảy ra của biến cố A vì 2 bạn mỗi người 1 con xúc xắc và gieo đồng thời</a:t>
            </a:r>
            <a:r>
              <a:rPr lang="vi-VN" b="1" smtClean="0">
                <a:latin typeface="Arial" pitchFamily="34" charset="0"/>
                <a:cs typeface="Arial" pitchFamily="34" charset="0"/>
              </a:rPr>
              <a:t>.</a:t>
            </a:r>
            <a:endParaRPr lang="vi-VN" b="1">
              <a:latin typeface="Arial" pitchFamily="34" charset="0"/>
              <a:cs typeface="Arial" pitchFamily="34" charset="0"/>
            </a:endParaRPr>
          </a:p>
        </p:txBody>
      </p:sp>
    </p:spTree>
    <p:extLst>
      <p:ext uri="{BB962C8B-B14F-4D97-AF65-F5344CB8AC3E}">
        <p14:creationId xmlns:p14="http://schemas.microsoft.com/office/powerpoint/2010/main" val="2438641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9037" y="5908156"/>
            <a:ext cx="1431375" cy="1113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598487" y="779711"/>
            <a:ext cx="10874649" cy="1755272"/>
            <a:chOff x="608012" y="836861"/>
            <a:chExt cx="10874649" cy="1755272"/>
          </a:xfrm>
        </p:grpSpPr>
        <p:sp>
          <p:nvSpPr>
            <p:cNvPr id="21" name="Rounded Rectangle 20"/>
            <p:cNvSpPr/>
            <p:nvPr/>
          </p:nvSpPr>
          <p:spPr>
            <a:xfrm>
              <a:off x="608012" y="836861"/>
              <a:ext cx="10668000" cy="1582489"/>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2" name="TextBox 21"/>
            <p:cNvSpPr txBox="1"/>
            <p:nvPr/>
          </p:nvSpPr>
          <p:spPr>
            <a:xfrm>
              <a:off x="989012" y="1015902"/>
              <a:ext cx="9829800" cy="1292662"/>
            </a:xfrm>
            <a:prstGeom prst="rect">
              <a:avLst/>
            </a:prstGeom>
            <a:noFill/>
          </p:spPr>
          <p:txBody>
            <a:bodyPr wrap="square" rtlCol="0">
              <a:spAutoFit/>
            </a:bodyPr>
            <a:lstStyle/>
            <a:p>
              <a:pPr marL="342900" indent="-342900">
                <a:buFont typeface="Arial" pitchFamily="34" charset="0"/>
                <a:buChar char="•"/>
              </a:pPr>
              <a:r>
                <a:rPr lang="en-US" sz="2600" b="1" smtClean="0">
                  <a:latin typeface="Arial" pitchFamily="34" charset="0"/>
                  <a:cs typeface="Arial" pitchFamily="34" charset="0"/>
                </a:rPr>
                <a:t>Cặp biến cố A và B được gọi là độc lập nếu việc xảy ra hay không xảy ra của biến cố này không ảnh hưởng tới xác suất xảy ra của biến cố kia.</a:t>
              </a:r>
              <a:endParaRPr lang="vi-VN" sz="2600" b="1">
                <a:latin typeface="Arial" pitchFamily="34" charset="0"/>
                <a:cs typeface="Arial" pitchFamily="34" charset="0"/>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470223" y="1504950"/>
              <a:ext cx="1012438" cy="1087183"/>
            </a:xfrm>
            <a:prstGeom prst="rect">
              <a:avLst/>
            </a:prstGeom>
          </p:spPr>
        </p:pic>
      </p:grpSp>
      <p:sp>
        <p:nvSpPr>
          <p:cNvPr id="17" name="AutoShape 4"/>
          <p:cNvSpPr>
            <a:spLocks noChangeArrowheads="1"/>
          </p:cNvSpPr>
          <p:nvPr/>
        </p:nvSpPr>
        <p:spPr bwMode="gray">
          <a:xfrm>
            <a:off x="447214" y="95249"/>
            <a:ext cx="33611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3 . BIẾN CỐ ĐỘC LẬP .</a:t>
            </a:r>
            <a:endParaRPr lang="vi-VN" sz="1900" b="1">
              <a:solidFill>
                <a:schemeClr val="bg1"/>
              </a:solidFill>
              <a:latin typeface="Arial" pitchFamily="34" charset="0"/>
              <a:cs typeface="Arial" pitchFamily="34" charset="0"/>
            </a:endParaRPr>
          </a:p>
        </p:txBody>
      </p:sp>
      <p:grpSp>
        <p:nvGrpSpPr>
          <p:cNvPr id="2" name="Group 1"/>
          <p:cNvGrpSpPr/>
          <p:nvPr/>
        </p:nvGrpSpPr>
        <p:grpSpPr>
          <a:xfrm>
            <a:off x="937092" y="2895600"/>
            <a:ext cx="10301613" cy="1752600"/>
            <a:chOff x="937092" y="2895600"/>
            <a:chExt cx="10301613" cy="1752600"/>
          </a:xfrm>
        </p:grpSpPr>
        <p:grpSp>
          <p:nvGrpSpPr>
            <p:cNvPr id="4" name="Group 3"/>
            <p:cNvGrpSpPr/>
            <p:nvPr/>
          </p:nvGrpSpPr>
          <p:grpSpPr>
            <a:xfrm>
              <a:off x="937092" y="3505200"/>
              <a:ext cx="10301613" cy="1143000"/>
              <a:chOff x="964874" y="3886200"/>
              <a:chExt cx="10301613" cy="1143000"/>
            </a:xfrm>
          </p:grpSpPr>
          <p:sp>
            <p:nvSpPr>
              <p:cNvPr id="20" name="Rounded Rectangle 19"/>
              <p:cNvSpPr/>
              <p:nvPr/>
            </p:nvSpPr>
            <p:spPr>
              <a:xfrm>
                <a:off x="964874" y="3886200"/>
                <a:ext cx="10301613" cy="1143000"/>
              </a:xfrm>
              <a:prstGeom prst="roundRect">
                <a:avLst>
                  <a:gd name="adj" fmla="val 3662"/>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19" name="TextBox 18"/>
                  <p:cNvSpPr txBox="1"/>
                  <p:nvPr/>
                </p:nvSpPr>
                <p:spPr>
                  <a:xfrm>
                    <a:off x="964874" y="3962400"/>
                    <a:ext cx="10029825" cy="892552"/>
                  </a:xfrm>
                  <a:prstGeom prst="rect">
                    <a:avLst/>
                  </a:prstGeom>
                  <a:noFill/>
                </p:spPr>
                <p:txBody>
                  <a:bodyPr wrap="square" rtlCol="0">
                    <a:spAutoFit/>
                  </a:bodyPr>
                  <a:lstStyle/>
                  <a:p>
                    <a:pPr marL="342900" indent="-342900">
                      <a:buFont typeface="Arial" pitchFamily="34" charset="0"/>
                      <a:buChar char="•"/>
                    </a:pPr>
                    <a:r>
                      <a:rPr lang="en-US" sz="2600" b="1" smtClean="0">
                        <a:latin typeface="Arial" pitchFamily="34" charset="0"/>
                        <a:cs typeface="Arial" pitchFamily="34" charset="0"/>
                      </a:rPr>
                      <a:t>Nếu cặp biến cố A và B độc lập thì các cặp biến cố : A và </a:t>
                    </a:r>
                    <a14:m>
                      <m:oMath xmlns:m="http://schemas.openxmlformats.org/officeDocument/2006/math">
                        <m:acc>
                          <m:accPr>
                            <m:chr m:val="̅"/>
                            <m:ctrlPr>
                              <a:rPr lang="en-US" sz="2600" b="1" i="1" smtClean="0">
                                <a:latin typeface="Cambria Math"/>
                                <a:cs typeface="Arial" pitchFamily="34" charset="0"/>
                              </a:rPr>
                            </m:ctrlPr>
                          </m:accPr>
                          <m:e>
                            <m:r>
                              <a:rPr lang="en-US" sz="2600" b="1" i="1" smtClean="0">
                                <a:latin typeface="Cambria Math"/>
                                <a:cs typeface="Arial" pitchFamily="34" charset="0"/>
                              </a:rPr>
                              <m:t>𝑩</m:t>
                            </m:r>
                          </m:e>
                        </m:acc>
                      </m:oMath>
                    </a14:m>
                    <a:r>
                      <a:rPr lang="en-US" sz="2600" b="1" smtClean="0">
                        <a:latin typeface="Arial" pitchFamily="34" charset="0"/>
                        <a:cs typeface="Arial" pitchFamily="34" charset="0"/>
                      </a:rPr>
                      <a:t> ; </a:t>
                    </a:r>
                    <a14:m>
                      <m:oMath xmlns:m="http://schemas.openxmlformats.org/officeDocument/2006/math">
                        <m:acc>
                          <m:accPr>
                            <m:chr m:val="̅"/>
                            <m:ctrlPr>
                              <a:rPr lang="en-US" sz="2600" b="1" i="1" smtClean="0">
                                <a:latin typeface="Cambria Math"/>
                                <a:cs typeface="Arial" pitchFamily="34" charset="0"/>
                              </a:rPr>
                            </m:ctrlPr>
                          </m:accPr>
                          <m:e>
                            <m:r>
                              <a:rPr lang="en-US" sz="2600" b="1" i="1" smtClean="0">
                                <a:latin typeface="Cambria Math"/>
                                <a:cs typeface="Arial" pitchFamily="34" charset="0"/>
                              </a:rPr>
                              <m:t>𝑨</m:t>
                            </m:r>
                          </m:e>
                        </m:acc>
                      </m:oMath>
                    </a14:m>
                    <a:r>
                      <a:rPr lang="en-US" sz="2600" b="1">
                        <a:latin typeface="Arial" pitchFamily="34" charset="0"/>
                        <a:cs typeface="Arial" pitchFamily="34" charset="0"/>
                      </a:rPr>
                      <a:t> và B ; </a:t>
                    </a:r>
                    <a14:m>
                      <m:oMath xmlns:m="http://schemas.openxmlformats.org/officeDocument/2006/math">
                        <m:acc>
                          <m:accPr>
                            <m:chr m:val="̅"/>
                            <m:ctrlPr>
                              <a:rPr lang="en-US" sz="2600" b="1" i="1">
                                <a:latin typeface="Cambria Math"/>
                                <a:cs typeface="Arial" pitchFamily="34" charset="0"/>
                              </a:rPr>
                            </m:ctrlPr>
                          </m:accPr>
                          <m:e>
                            <m:r>
                              <a:rPr lang="en-US" sz="2600" b="1" i="1">
                                <a:latin typeface="Cambria Math"/>
                                <a:cs typeface="Arial" pitchFamily="34" charset="0"/>
                              </a:rPr>
                              <m:t>𝑨</m:t>
                            </m:r>
                          </m:e>
                        </m:acc>
                      </m:oMath>
                    </a14:m>
                    <a:r>
                      <a:rPr lang="en-US" sz="2600" b="1">
                        <a:latin typeface="Arial" pitchFamily="34" charset="0"/>
                        <a:cs typeface="Arial" pitchFamily="34" charset="0"/>
                      </a:rPr>
                      <a:t> </a:t>
                    </a:r>
                    <a:r>
                      <a:rPr lang="en-US" sz="2600" b="1" smtClean="0">
                        <a:latin typeface="Arial" pitchFamily="34" charset="0"/>
                        <a:cs typeface="Arial" pitchFamily="34" charset="0"/>
                      </a:rPr>
                      <a:t>và </a:t>
                    </a:r>
                    <a14:m>
                      <m:oMath xmlns:m="http://schemas.openxmlformats.org/officeDocument/2006/math">
                        <m:acc>
                          <m:accPr>
                            <m:chr m:val="̅"/>
                            <m:ctrlPr>
                              <a:rPr lang="en-US" sz="2600" b="1" i="1">
                                <a:latin typeface="Cambria Math"/>
                                <a:cs typeface="Arial" pitchFamily="34" charset="0"/>
                              </a:rPr>
                            </m:ctrlPr>
                          </m:accPr>
                          <m:e>
                            <m:r>
                              <a:rPr lang="en-US" sz="2600" b="1" i="1">
                                <a:latin typeface="Cambria Math"/>
                                <a:cs typeface="Arial" pitchFamily="34" charset="0"/>
                              </a:rPr>
                              <m:t>𝑩</m:t>
                            </m:r>
                          </m:e>
                        </m:acc>
                      </m:oMath>
                    </a14:m>
                    <a:r>
                      <a:rPr lang="en-US" sz="2600" b="1" smtClean="0">
                        <a:latin typeface="Arial" pitchFamily="34" charset="0"/>
                        <a:cs typeface="Arial" pitchFamily="34" charset="0"/>
                      </a:rPr>
                      <a:t> cũng độc lập.</a:t>
                    </a:r>
                    <a:endParaRPr lang="vi-VN" sz="2600" b="1">
                      <a:latin typeface="Arial" pitchFamily="34" charset="0"/>
                      <a:cs typeface="Arial"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964874" y="3962400"/>
                    <a:ext cx="10029825" cy="892552"/>
                  </a:xfrm>
                  <a:prstGeom prst="rect">
                    <a:avLst/>
                  </a:prstGeom>
                  <a:blipFill rotWithShape="1">
                    <a:blip r:embed="rId5"/>
                    <a:stretch>
                      <a:fillRect l="-973" t="-6164" r="-1277" b="-15753"/>
                    </a:stretch>
                  </a:blipFill>
                </p:spPr>
                <p:txBody>
                  <a:bodyPr/>
                  <a:lstStyle/>
                  <a:p>
                    <a:r>
                      <a:rPr lang="en-US">
                        <a:noFill/>
                      </a:rPr>
                      <a:t> </a:t>
                    </a:r>
                  </a:p>
                </p:txBody>
              </p:sp>
            </mc:Fallback>
          </mc:AlternateContent>
        </p:grpSp>
        <p:sp>
          <p:nvSpPr>
            <p:cNvPr id="11" name="Rectangle 10"/>
            <p:cNvSpPr/>
            <p:nvPr/>
          </p:nvSpPr>
          <p:spPr>
            <a:xfrm>
              <a:off x="1217612" y="2895600"/>
              <a:ext cx="1143000" cy="4572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latin typeface="Arial" pitchFamily="34" charset="0"/>
                  <a:cs typeface="Arial" pitchFamily="34" charset="0"/>
                </a:rPr>
                <a:t>Chú ý</a:t>
              </a:r>
              <a:endParaRPr lang="en-US" sz="2000" b="1">
                <a:latin typeface="Arial" pitchFamily="34" charset="0"/>
                <a:cs typeface="Arial" pitchFamily="34" charset="0"/>
              </a:endParaRPr>
            </a:p>
          </p:txBody>
        </p:sp>
      </p:grpSp>
    </p:spTree>
    <p:extLst>
      <p:ext uri="{BB962C8B-B14F-4D97-AF65-F5344CB8AC3E}">
        <p14:creationId xmlns:p14="http://schemas.microsoft.com/office/powerpoint/2010/main" val="6817012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4243" y="3171825"/>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227012" y="104775"/>
            <a:ext cx="11658599" cy="2945841"/>
            <a:chOff x="227012" y="104775"/>
            <a:chExt cx="11658599" cy="2945841"/>
          </a:xfrm>
        </p:grpSpPr>
        <p:sp>
          <p:nvSpPr>
            <p:cNvPr id="25" name="Rounded Rectangle 24"/>
            <p:cNvSpPr/>
            <p:nvPr/>
          </p:nvSpPr>
          <p:spPr>
            <a:xfrm>
              <a:off x="1714586" y="104775"/>
              <a:ext cx="10171025" cy="2945841"/>
            </a:xfrm>
            <a:prstGeom prst="roundRect">
              <a:avLst>
                <a:gd name="adj" fmla="val 3946"/>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12" y="114301"/>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701270" y="548331"/>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3</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13" name="TextBox 12"/>
            <p:cNvSpPr txBox="1"/>
            <p:nvPr/>
          </p:nvSpPr>
          <p:spPr>
            <a:xfrm>
              <a:off x="1827212" y="219094"/>
              <a:ext cx="9982200" cy="2831522"/>
            </a:xfrm>
            <a:prstGeom prst="rect">
              <a:avLst/>
            </a:prstGeom>
            <a:noFill/>
          </p:spPr>
          <p:txBody>
            <a:bodyPr wrap="square" lIns="121899" tIns="60949" rIns="121899" bIns="60949" rtlCol="0">
              <a:spAutoFit/>
            </a:bodyPr>
            <a:lstStyle/>
            <a:p>
              <a:pPr algn="just"/>
              <a:r>
                <a:rPr lang="en-US" sz="2200" b="1" smtClean="0">
                  <a:latin typeface="Arial" pitchFamily="34" charset="0"/>
                  <a:cs typeface="Arial" pitchFamily="34" charset="0"/>
                </a:rPr>
                <a:t>Một hộp đựng 4 viên bi màu đỏ và 5 viên bi màu xanh, có cùng kích thước và khối lượng .</a:t>
              </a:r>
            </a:p>
            <a:p>
              <a:pPr algn="just"/>
              <a:r>
                <a:rPr lang="en-US" sz="2200" b="1" smtClean="0">
                  <a:latin typeface="Arial" pitchFamily="34" charset="0"/>
                  <a:cs typeface="Arial" pitchFamily="34" charset="0"/>
                </a:rPr>
                <a:t>a) Bạn Minh lấy ngẫu nhiên một viên bi, ghi lại màu của viên bi được lấy ra rồi trả lại viên bi vào hộp . Tiếp theo, bạn Hùng lấy ngẫu nhiên một viên bi từ hộp đó. Xét 2 biến cố sau :</a:t>
              </a:r>
            </a:p>
            <a:p>
              <a:pPr algn="just"/>
              <a:r>
                <a:rPr lang="en-US" sz="2200" b="1" smtClean="0">
                  <a:latin typeface="Arial" pitchFamily="34" charset="0"/>
                  <a:cs typeface="Arial" pitchFamily="34" charset="0"/>
                </a:rPr>
                <a:t>	A: “Minh lấy được viên bi màu đỏ”</a:t>
              </a:r>
            </a:p>
            <a:p>
              <a:pPr algn="just"/>
              <a:r>
                <a:rPr lang="en-US" sz="2200" b="1">
                  <a:latin typeface="Arial" pitchFamily="34" charset="0"/>
                  <a:cs typeface="Arial" pitchFamily="34" charset="0"/>
                </a:rPr>
                <a:t>	</a:t>
              </a:r>
              <a:r>
                <a:rPr lang="en-US" sz="2200" b="1" smtClean="0">
                  <a:latin typeface="Arial" pitchFamily="34" charset="0"/>
                  <a:cs typeface="Arial" pitchFamily="34" charset="0"/>
                </a:rPr>
                <a:t>B: “Hùng lấy được viên bi màu xanh”</a:t>
              </a:r>
            </a:p>
            <a:p>
              <a:pPr algn="just"/>
              <a:r>
                <a:rPr lang="en-US" sz="2200" b="1" smtClean="0">
                  <a:latin typeface="Arial" pitchFamily="34" charset="0"/>
                  <a:cs typeface="Arial" pitchFamily="34" charset="0"/>
                </a:rPr>
                <a:t>Chứng tỏ rằng hai biến cố A và B độc lập.</a:t>
              </a:r>
              <a:endParaRPr lang="vi-VN" sz="2200" b="1">
                <a:latin typeface="Arial" pitchFamily="34" charset="0"/>
                <a:cs typeface="Arial" pitchFamily="34" charset="0"/>
              </a:endParaRPr>
            </a:p>
          </p:txBody>
        </p:sp>
      </p:grpSp>
      <mc:AlternateContent xmlns:mc="http://schemas.openxmlformats.org/markup-compatibility/2006">
        <mc:Choice xmlns:a14="http://schemas.microsoft.com/office/drawing/2010/main" Requires="a14">
          <p:sp>
            <p:nvSpPr>
              <p:cNvPr id="22" name="TextBox 21"/>
              <p:cNvSpPr txBox="1"/>
              <p:nvPr/>
            </p:nvSpPr>
            <p:spPr>
              <a:xfrm>
                <a:off x="455612" y="3541932"/>
                <a:ext cx="6778847" cy="1278170"/>
              </a:xfrm>
              <a:prstGeom prst="rect">
                <a:avLst/>
              </a:prstGeom>
              <a:noFill/>
            </p:spPr>
            <p:txBody>
              <a:bodyPr wrap="square" rtlCol="0">
                <a:spAutoFit/>
              </a:bodyPr>
              <a:lstStyle/>
              <a:p>
                <a:pPr algn="just"/>
                <a:r>
                  <a:rPr lang="en-US" sz="2200" b="1" smtClean="0">
                    <a:latin typeface="Arial" pitchFamily="34" charset="0"/>
                    <a:cs typeface="Arial" pitchFamily="34" charset="0"/>
                  </a:rPr>
                  <a:t>a) Nếu A xảy ra, tức là Minh lấy được viên bi màu đỏ. Vì Minh trả lại viên bi đã lấy vào hộp nên trong hộp có 4 bi đỏ và 5 bi xanh. </a:t>
                </a:r>
                <a14:m>
                  <m:oMath xmlns:m="http://schemas.openxmlformats.org/officeDocument/2006/math">
                    <m:r>
                      <a:rPr lang="en-US" sz="2200" b="1" i="1" smtClean="0">
                        <a:latin typeface="Cambria Math"/>
                        <a:cs typeface="Arial" pitchFamily="34" charset="0"/>
                      </a:rPr>
                      <m:t>⇒</m:t>
                    </m:r>
                    <m:r>
                      <a:rPr lang="en-US" sz="2200" b="1" i="1" smtClean="0">
                        <a:solidFill>
                          <a:schemeClr val="tx1"/>
                        </a:solidFill>
                        <a:latin typeface="Cambria Math"/>
                        <a:cs typeface="Arial" pitchFamily="34" charset="0"/>
                      </a:rPr>
                      <m:t>𝑷</m:t>
                    </m:r>
                    <m:d>
                      <m:dPr>
                        <m:ctrlPr>
                          <a:rPr lang="en-US" sz="2200" b="1" i="1" smtClean="0">
                            <a:solidFill>
                              <a:schemeClr val="tx1"/>
                            </a:solidFill>
                            <a:latin typeface="Cambria Math"/>
                            <a:cs typeface="Arial" pitchFamily="34" charset="0"/>
                          </a:rPr>
                        </m:ctrlPr>
                      </m:dPr>
                      <m:e>
                        <m:r>
                          <a:rPr lang="en-US" sz="2200" b="1" i="1" smtClean="0">
                            <a:solidFill>
                              <a:schemeClr val="tx1"/>
                            </a:solidFill>
                            <a:latin typeface="Cambria Math"/>
                            <a:cs typeface="Arial" pitchFamily="34" charset="0"/>
                          </a:rPr>
                          <m:t>𝑩</m:t>
                        </m:r>
                      </m:e>
                    </m:d>
                    <m:r>
                      <a:rPr lang="en-US" sz="2200" b="1" i="1" smtClean="0">
                        <a:latin typeface="Cambria Math"/>
                        <a:cs typeface="Arial" pitchFamily="34" charset="0"/>
                      </a:rPr>
                      <m:t>=</m:t>
                    </m:r>
                    <m:f>
                      <m:fPr>
                        <m:ctrlPr>
                          <a:rPr lang="en-US" sz="2200" b="1" i="1" smtClean="0">
                            <a:solidFill>
                              <a:srgbClr val="C00000"/>
                            </a:solidFill>
                            <a:latin typeface="Cambria Math"/>
                            <a:cs typeface="Arial" pitchFamily="34" charset="0"/>
                          </a:rPr>
                        </m:ctrlPr>
                      </m:fPr>
                      <m:num>
                        <m:r>
                          <a:rPr lang="en-US" sz="2200" b="1" i="1" smtClean="0">
                            <a:solidFill>
                              <a:srgbClr val="C00000"/>
                            </a:solidFill>
                            <a:latin typeface="Cambria Math"/>
                            <a:cs typeface="Arial" pitchFamily="34" charset="0"/>
                          </a:rPr>
                          <m:t>𝟓</m:t>
                        </m:r>
                      </m:num>
                      <m:den>
                        <m:r>
                          <a:rPr lang="en-US" sz="2200" b="1" i="1" smtClean="0">
                            <a:solidFill>
                              <a:srgbClr val="C00000"/>
                            </a:solidFill>
                            <a:latin typeface="Cambria Math"/>
                            <a:cs typeface="Arial" pitchFamily="34" charset="0"/>
                          </a:rPr>
                          <m:t>𝟗</m:t>
                        </m:r>
                      </m:den>
                    </m:f>
                  </m:oMath>
                </a14:m>
                <a:endParaRPr lang="en-US" sz="2200" b="1">
                  <a:latin typeface="Times New Roman" pitchFamily="18" charset="0"/>
                  <a:cs typeface="Times New Roman" pitchFamily="18" charset="0"/>
                </a:endParaRPr>
              </a:p>
            </p:txBody>
          </p:sp>
        </mc:Choice>
        <mc:Fallback>
          <p:sp>
            <p:nvSpPr>
              <p:cNvPr id="22" name="TextBox 21"/>
              <p:cNvSpPr txBox="1">
                <a:spLocks noRot="1" noChangeAspect="1" noMove="1" noResize="1" noEditPoints="1" noAdjustHandles="1" noChangeArrowheads="1" noChangeShapeType="1" noTextEdit="1"/>
              </p:cNvSpPr>
              <p:nvPr/>
            </p:nvSpPr>
            <p:spPr>
              <a:xfrm>
                <a:off x="455612" y="3541932"/>
                <a:ext cx="6778847" cy="1278170"/>
              </a:xfrm>
              <a:prstGeom prst="rect">
                <a:avLst/>
              </a:prstGeom>
              <a:blipFill rotWithShape="1">
                <a:blip r:embed="rId5"/>
                <a:stretch>
                  <a:fillRect l="-1169" t="-2381" r="-1169" b="-1429"/>
                </a:stretch>
              </a:blipFill>
            </p:spPr>
            <p:txBody>
              <a:bodyPr/>
              <a:lstStyle/>
              <a:p>
                <a:r>
                  <a:rPr lang="en-US">
                    <a:noFill/>
                  </a:rPr>
                  <a:t> </a:t>
                </a:r>
              </a:p>
            </p:txBody>
          </p:sp>
        </mc:Fallback>
      </mc:AlternateContent>
      <p:grpSp>
        <p:nvGrpSpPr>
          <p:cNvPr id="2" name="Group 1"/>
          <p:cNvGrpSpPr/>
          <p:nvPr/>
        </p:nvGrpSpPr>
        <p:grpSpPr>
          <a:xfrm>
            <a:off x="7783881" y="3276600"/>
            <a:ext cx="4101731" cy="1721198"/>
            <a:chOff x="7631481" y="3276600"/>
            <a:chExt cx="4101731" cy="1721198"/>
          </a:xfrm>
        </p:grpSpPr>
        <p:sp>
          <p:nvSpPr>
            <p:cNvPr id="16" name="Rounded Rectangle 15"/>
            <p:cNvSpPr/>
            <p:nvPr/>
          </p:nvSpPr>
          <p:spPr>
            <a:xfrm>
              <a:off x="7631481" y="3276600"/>
              <a:ext cx="4101731" cy="1721198"/>
            </a:xfrm>
            <a:prstGeom prst="roundRect">
              <a:avLst>
                <a:gd name="adj" fmla="val 4212"/>
              </a:avLst>
            </a:prstGeom>
            <a:solidFill>
              <a:schemeClr val="bg1"/>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2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69199" y="3429000"/>
              <a:ext cx="791961"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5003" y="4043954"/>
              <a:ext cx="788383"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54510" y="3429000"/>
              <a:ext cx="791961"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39821" y="3429000"/>
              <a:ext cx="791961"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5133" y="3429000"/>
              <a:ext cx="791961"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88410" y="4043954"/>
              <a:ext cx="788383"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81817" y="4043954"/>
              <a:ext cx="788383"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75223" y="4043954"/>
              <a:ext cx="788383"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68629" y="4043954"/>
              <a:ext cx="788383"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mc:AlternateContent xmlns:mc="http://schemas.openxmlformats.org/markup-compatibility/2006">
        <mc:Choice xmlns:a14="http://schemas.microsoft.com/office/drawing/2010/main" Requires="a14">
          <p:sp>
            <p:nvSpPr>
              <p:cNvPr id="100" name="TextBox 99"/>
              <p:cNvSpPr txBox="1"/>
              <p:nvPr/>
            </p:nvSpPr>
            <p:spPr>
              <a:xfrm>
                <a:off x="463549" y="4800600"/>
                <a:ext cx="6778847" cy="1263487"/>
              </a:xfrm>
              <a:prstGeom prst="rect">
                <a:avLst/>
              </a:prstGeom>
              <a:noFill/>
            </p:spPr>
            <p:txBody>
              <a:bodyPr wrap="square" rtlCol="0">
                <a:spAutoFit/>
              </a:bodyPr>
              <a:lstStyle/>
              <a:p>
                <a:pPr algn="just"/>
                <a:r>
                  <a:rPr lang="en-US" sz="2200" b="1">
                    <a:latin typeface="Arial" pitchFamily="34" charset="0"/>
                    <a:cs typeface="Arial" pitchFamily="34" charset="0"/>
                  </a:rPr>
                  <a:t>Nếu A không xảy ra, tức là Minh lấy được viên bi </a:t>
                </a:r>
                <a:r>
                  <a:rPr lang="en-US" sz="2200" b="1" smtClean="0">
                    <a:latin typeface="Arial" pitchFamily="34" charset="0"/>
                    <a:cs typeface="Arial" pitchFamily="34" charset="0"/>
                  </a:rPr>
                  <a:t>xanh</a:t>
                </a:r>
                <a:r>
                  <a:rPr lang="en-US" sz="2200" b="1">
                    <a:latin typeface="Arial" pitchFamily="34" charset="0"/>
                    <a:cs typeface="Arial" pitchFamily="34" charset="0"/>
                  </a:rPr>
                  <a:t>. Vì Minh trả lại viên bi đã lấy vào hộp nên trong hộp có 4 bi đỏ và 5 bi xanh . </a:t>
                </a:r>
                <a14:m>
                  <m:oMath xmlns:m="http://schemas.openxmlformats.org/officeDocument/2006/math">
                    <m:r>
                      <a:rPr lang="en-US" sz="2200" b="1" i="1" smtClean="0">
                        <a:latin typeface="Cambria Math"/>
                        <a:cs typeface="Arial" pitchFamily="34" charset="0"/>
                      </a:rPr>
                      <m:t>⇒</m:t>
                    </m:r>
                    <m:r>
                      <a:rPr lang="en-US" sz="2200" b="1" i="1" smtClean="0">
                        <a:solidFill>
                          <a:schemeClr val="tx1"/>
                        </a:solidFill>
                        <a:latin typeface="Cambria Math"/>
                        <a:cs typeface="Arial" pitchFamily="34" charset="0"/>
                      </a:rPr>
                      <m:t>𝑷</m:t>
                    </m:r>
                    <m:d>
                      <m:dPr>
                        <m:ctrlPr>
                          <a:rPr lang="en-US" sz="2200" b="1" i="1" smtClean="0">
                            <a:solidFill>
                              <a:schemeClr val="tx1"/>
                            </a:solidFill>
                            <a:latin typeface="Cambria Math"/>
                            <a:cs typeface="Arial" pitchFamily="34" charset="0"/>
                          </a:rPr>
                        </m:ctrlPr>
                      </m:dPr>
                      <m:e>
                        <m:r>
                          <a:rPr lang="en-US" sz="2200" b="1" i="1" smtClean="0">
                            <a:solidFill>
                              <a:schemeClr val="tx1"/>
                            </a:solidFill>
                            <a:latin typeface="Cambria Math"/>
                            <a:cs typeface="Arial" pitchFamily="34" charset="0"/>
                          </a:rPr>
                          <m:t>𝑩</m:t>
                        </m:r>
                      </m:e>
                    </m:d>
                    <m:r>
                      <a:rPr lang="en-US" sz="2200" b="1" i="1" smtClean="0">
                        <a:latin typeface="Cambria Math"/>
                        <a:cs typeface="Arial" pitchFamily="34" charset="0"/>
                      </a:rPr>
                      <m:t>=</m:t>
                    </m:r>
                    <m:f>
                      <m:fPr>
                        <m:ctrlPr>
                          <a:rPr lang="en-US" sz="2200" b="1" i="1" smtClean="0">
                            <a:solidFill>
                              <a:srgbClr val="C00000"/>
                            </a:solidFill>
                            <a:latin typeface="Cambria Math"/>
                            <a:cs typeface="Arial" pitchFamily="34" charset="0"/>
                          </a:rPr>
                        </m:ctrlPr>
                      </m:fPr>
                      <m:num>
                        <m:r>
                          <a:rPr lang="en-US" sz="2200" b="1" i="1" smtClean="0">
                            <a:solidFill>
                              <a:srgbClr val="C00000"/>
                            </a:solidFill>
                            <a:latin typeface="Cambria Math"/>
                            <a:cs typeface="Arial" pitchFamily="34" charset="0"/>
                          </a:rPr>
                          <m:t>𝟓</m:t>
                        </m:r>
                      </m:num>
                      <m:den>
                        <m:r>
                          <a:rPr lang="en-US" sz="2200" b="1" i="1" smtClean="0">
                            <a:solidFill>
                              <a:srgbClr val="C00000"/>
                            </a:solidFill>
                            <a:latin typeface="Cambria Math"/>
                            <a:cs typeface="Arial" pitchFamily="34" charset="0"/>
                          </a:rPr>
                          <m:t>𝟗</m:t>
                        </m:r>
                      </m:den>
                    </m:f>
                  </m:oMath>
                </a14:m>
                <a:endParaRPr lang="en-US" sz="2200" b="1">
                  <a:latin typeface="Times New Roman" pitchFamily="18" charset="0"/>
                  <a:cs typeface="Times New Roman" pitchFamily="18" charset="0"/>
                </a:endParaRPr>
              </a:p>
            </p:txBody>
          </p:sp>
        </mc:Choice>
        <mc:Fallback>
          <p:sp>
            <p:nvSpPr>
              <p:cNvPr id="100" name="TextBox 99"/>
              <p:cNvSpPr txBox="1">
                <a:spLocks noRot="1" noChangeAspect="1" noMove="1" noResize="1" noEditPoints="1" noAdjustHandles="1" noChangeArrowheads="1" noChangeShapeType="1" noTextEdit="1"/>
              </p:cNvSpPr>
              <p:nvPr/>
            </p:nvSpPr>
            <p:spPr>
              <a:xfrm>
                <a:off x="463549" y="4800600"/>
                <a:ext cx="6778847" cy="1263487"/>
              </a:xfrm>
              <a:prstGeom prst="rect">
                <a:avLst/>
              </a:prstGeom>
              <a:blipFill rotWithShape="1">
                <a:blip r:embed="rId8"/>
                <a:stretch>
                  <a:fillRect l="-1079" t="-2415" r="-1259" b="-2415"/>
                </a:stretch>
              </a:blipFill>
            </p:spPr>
            <p:txBody>
              <a:bodyPr/>
              <a:lstStyle/>
              <a:p>
                <a:r>
                  <a:rPr lang="en-US">
                    <a:noFill/>
                  </a:rPr>
                  <a:t> </a:t>
                </a:r>
              </a:p>
            </p:txBody>
          </p:sp>
        </mc:Fallback>
      </mc:AlternateContent>
      <p:sp>
        <p:nvSpPr>
          <p:cNvPr id="101" name="TextBox 100"/>
          <p:cNvSpPr txBox="1"/>
          <p:nvPr/>
        </p:nvSpPr>
        <p:spPr>
          <a:xfrm>
            <a:off x="455611" y="6019800"/>
            <a:ext cx="11353801" cy="769441"/>
          </a:xfrm>
          <a:prstGeom prst="rect">
            <a:avLst/>
          </a:prstGeom>
          <a:noFill/>
        </p:spPr>
        <p:txBody>
          <a:bodyPr wrap="square" rtlCol="0">
            <a:spAutoFit/>
          </a:bodyPr>
          <a:lstStyle/>
          <a:p>
            <a:pPr algn="just"/>
            <a:r>
              <a:rPr lang="en-US" sz="2200" b="1" smtClean="0">
                <a:latin typeface="Arial" pitchFamily="34" charset="0"/>
                <a:cs typeface="Arial" pitchFamily="34" charset="0"/>
              </a:rPr>
              <a:t>Như vậy , sác xuất xảy ra của biến cố B không thay đổi bởi việc xảy ra hay không xảy ra của biến cố A</a:t>
            </a:r>
            <a:endParaRPr lang="en-US" sz="2200" b="1">
              <a:latin typeface="Times New Roman" pitchFamily="18" charset="0"/>
              <a:cs typeface="Times New Roman" pitchFamily="18" charset="0"/>
            </a:endParaRPr>
          </a:p>
        </p:txBody>
      </p:sp>
    </p:spTree>
    <p:extLst>
      <p:ext uri="{BB962C8B-B14F-4D97-AF65-F5344CB8AC3E}">
        <p14:creationId xmlns:p14="http://schemas.microsoft.com/office/powerpoint/2010/main" val="215590976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0"/>
                                        </p:tgtEl>
                                        <p:attrNameLst>
                                          <p:attrName>style.visibility</p:attrName>
                                        </p:attrNameLst>
                                      </p:cBhvr>
                                      <p:to>
                                        <p:strVal val="visible"/>
                                      </p:to>
                                    </p:set>
                                    <p:animEffect transition="in" filter="wipe(left)">
                                      <p:cBhvr>
                                        <p:cTn id="21" dur="500"/>
                                        <p:tgtEl>
                                          <p:spTgt spid="10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1"/>
                                        </p:tgtEl>
                                        <p:attrNameLst>
                                          <p:attrName>style.visibility</p:attrName>
                                        </p:attrNameLst>
                                      </p:cBhvr>
                                      <p:to>
                                        <p:strVal val="visible"/>
                                      </p:to>
                                    </p:set>
                                    <p:animEffect transition="in" filter="wipe(left)">
                                      <p:cBhvr>
                                        <p:cTn id="26"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00" grpId="0"/>
      <p:bldP spid="10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3843" y="321945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22" name="TextBox 21"/>
              <p:cNvSpPr txBox="1"/>
              <p:nvPr/>
            </p:nvSpPr>
            <p:spPr>
              <a:xfrm>
                <a:off x="455612" y="3611434"/>
                <a:ext cx="6778847" cy="994118"/>
              </a:xfrm>
              <a:prstGeom prst="rect">
                <a:avLst/>
              </a:prstGeom>
              <a:noFill/>
            </p:spPr>
            <p:txBody>
              <a:bodyPr wrap="square" rtlCol="0">
                <a:spAutoFit/>
              </a:bodyPr>
              <a:lstStyle/>
              <a:p>
                <a:pPr algn="just"/>
                <a:r>
                  <a:rPr lang="en-US" b="1" smtClean="0">
                    <a:latin typeface="Arial" pitchFamily="34" charset="0"/>
                    <a:cs typeface="Arial" pitchFamily="34" charset="0"/>
                  </a:rPr>
                  <a:t>Vì Hùng lấy sau Minh nên </a:t>
                </a:r>
                <a14:m>
                  <m:oMath xmlns:m="http://schemas.openxmlformats.org/officeDocument/2006/math">
                    <m:r>
                      <a:rPr lang="en-US" b="1" i="1" smtClean="0">
                        <a:solidFill>
                          <a:schemeClr val="tx1"/>
                        </a:solidFill>
                        <a:latin typeface="Cambria Math"/>
                        <a:cs typeface="Arial" pitchFamily="34" charset="0"/>
                      </a:rPr>
                      <m:t>𝑷</m:t>
                    </m:r>
                    <m:d>
                      <m:dPr>
                        <m:ctrlPr>
                          <a:rPr lang="en-US" b="1" i="1">
                            <a:solidFill>
                              <a:schemeClr val="tx1"/>
                            </a:solidFill>
                            <a:latin typeface="Cambria Math"/>
                            <a:cs typeface="Arial" pitchFamily="34" charset="0"/>
                          </a:rPr>
                        </m:ctrlPr>
                      </m:dPr>
                      <m:e>
                        <m:r>
                          <a:rPr lang="en-US" b="1" i="1" smtClean="0">
                            <a:solidFill>
                              <a:schemeClr val="tx1"/>
                            </a:solidFill>
                            <a:latin typeface="Cambria Math"/>
                            <a:cs typeface="Arial" pitchFamily="34" charset="0"/>
                          </a:rPr>
                          <m:t>𝑨</m:t>
                        </m:r>
                      </m:e>
                    </m:d>
                    <m:r>
                      <a:rPr lang="en-US" b="1" i="1">
                        <a:solidFill>
                          <a:schemeClr val="tx1"/>
                        </a:solidFill>
                        <a:latin typeface="Cambria Math"/>
                        <a:cs typeface="Arial" pitchFamily="34" charset="0"/>
                      </a:rPr>
                      <m:t>=</m:t>
                    </m:r>
                    <m:f>
                      <m:fPr>
                        <m:ctrlPr>
                          <a:rPr lang="en-US" b="1" i="1" smtClean="0">
                            <a:solidFill>
                              <a:srgbClr val="C00000"/>
                            </a:solidFill>
                            <a:latin typeface="Cambria Math"/>
                            <a:cs typeface="Arial" pitchFamily="34" charset="0"/>
                          </a:rPr>
                        </m:ctrlPr>
                      </m:fPr>
                      <m:num>
                        <m:r>
                          <a:rPr lang="en-US" b="1" i="1" smtClean="0">
                            <a:solidFill>
                              <a:srgbClr val="C00000"/>
                            </a:solidFill>
                            <a:latin typeface="Cambria Math"/>
                            <a:cs typeface="Arial" pitchFamily="34" charset="0"/>
                          </a:rPr>
                          <m:t>𝟒</m:t>
                        </m:r>
                      </m:num>
                      <m:den>
                        <m:r>
                          <a:rPr lang="en-US" b="1" i="1">
                            <a:solidFill>
                              <a:srgbClr val="C00000"/>
                            </a:solidFill>
                            <a:latin typeface="Cambria Math"/>
                            <a:cs typeface="Arial" pitchFamily="34" charset="0"/>
                          </a:rPr>
                          <m:t>𝟗</m:t>
                        </m:r>
                      </m:den>
                    </m:f>
                  </m:oMath>
                </a14:m>
                <a:r>
                  <a:rPr lang="en-US" b="1" smtClean="0">
                    <a:latin typeface="Arial" pitchFamily="34" charset="0"/>
                    <a:cs typeface="Arial" pitchFamily="34" charset="0"/>
                  </a:rPr>
                  <a:t> </a:t>
                </a:r>
                <a:r>
                  <a:rPr lang="en-US" b="1" smtClean="0">
                    <a:latin typeface="Arial" pitchFamily="34" charset="0"/>
                    <a:cs typeface="Arial" pitchFamily="34" charset="0"/>
                  </a:rPr>
                  <a:t> dù </a:t>
                </a:r>
                <a:r>
                  <a:rPr lang="en-US" b="1" smtClean="0">
                    <a:latin typeface="Arial" pitchFamily="34" charset="0"/>
                    <a:cs typeface="Arial" pitchFamily="34" charset="0"/>
                  </a:rPr>
                  <a:t>biến cố B xảy ra hay không xảy ra . </a:t>
                </a:r>
                <a:endParaRPr lang="en-US" b="1">
                  <a:latin typeface="Times New Roman" pitchFamily="18" charset="0"/>
                  <a:cs typeface="Times New Roman" pitchFamily="18" charset="0"/>
                </a:endParaRPr>
              </a:p>
            </p:txBody>
          </p:sp>
        </mc:Choice>
        <mc:Fallback>
          <p:sp>
            <p:nvSpPr>
              <p:cNvPr id="22" name="TextBox 21"/>
              <p:cNvSpPr txBox="1">
                <a:spLocks noRot="1" noChangeAspect="1" noMove="1" noResize="1" noEditPoints="1" noAdjustHandles="1" noChangeArrowheads="1" noChangeShapeType="1" noTextEdit="1"/>
              </p:cNvSpPr>
              <p:nvPr/>
            </p:nvSpPr>
            <p:spPr>
              <a:xfrm>
                <a:off x="455612" y="3611434"/>
                <a:ext cx="6778847" cy="994118"/>
              </a:xfrm>
              <a:prstGeom prst="rect">
                <a:avLst/>
              </a:prstGeom>
              <a:blipFill rotWithShape="1">
                <a:blip r:embed="rId4"/>
                <a:stretch>
                  <a:fillRect l="-1439" r="-1349" b="-12805"/>
                </a:stretch>
              </a:blipFill>
            </p:spPr>
            <p:txBody>
              <a:bodyPr/>
              <a:lstStyle/>
              <a:p>
                <a:r>
                  <a:rPr lang="en-US">
                    <a:noFill/>
                  </a:rPr>
                  <a:t> </a:t>
                </a:r>
              </a:p>
            </p:txBody>
          </p:sp>
        </mc:Fallback>
      </mc:AlternateContent>
      <p:grpSp>
        <p:nvGrpSpPr>
          <p:cNvPr id="2" name="Group 1"/>
          <p:cNvGrpSpPr/>
          <p:nvPr/>
        </p:nvGrpSpPr>
        <p:grpSpPr>
          <a:xfrm>
            <a:off x="7783881" y="3276600"/>
            <a:ext cx="4101731" cy="1721198"/>
            <a:chOff x="7631481" y="3276600"/>
            <a:chExt cx="4101731" cy="1721198"/>
          </a:xfrm>
        </p:grpSpPr>
        <p:sp>
          <p:nvSpPr>
            <p:cNvPr id="16" name="Rounded Rectangle 15"/>
            <p:cNvSpPr/>
            <p:nvPr/>
          </p:nvSpPr>
          <p:spPr>
            <a:xfrm>
              <a:off x="7631481" y="3276600"/>
              <a:ext cx="4101731" cy="1721198"/>
            </a:xfrm>
            <a:prstGeom prst="roundRect">
              <a:avLst>
                <a:gd name="adj" fmla="val 4212"/>
              </a:avLst>
            </a:prstGeom>
            <a:solidFill>
              <a:schemeClr val="bg1"/>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2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9199" y="3429000"/>
              <a:ext cx="791961"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5003" y="4043954"/>
              <a:ext cx="788383"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4510" y="3429000"/>
              <a:ext cx="791961"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9821" y="3429000"/>
              <a:ext cx="791961"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5133" y="3429000"/>
              <a:ext cx="791961"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88410" y="4043954"/>
              <a:ext cx="788383"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81817" y="4043954"/>
              <a:ext cx="788383"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75223" y="4043954"/>
              <a:ext cx="788383"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68629" y="4043954"/>
              <a:ext cx="788383"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0" name="TextBox 99"/>
          <p:cNvSpPr txBox="1"/>
          <p:nvPr/>
        </p:nvSpPr>
        <p:spPr>
          <a:xfrm>
            <a:off x="463549" y="4643735"/>
            <a:ext cx="6778847" cy="461665"/>
          </a:xfrm>
          <a:prstGeom prst="rect">
            <a:avLst/>
          </a:prstGeom>
          <a:noFill/>
        </p:spPr>
        <p:txBody>
          <a:bodyPr wrap="square" rtlCol="0">
            <a:spAutoFit/>
          </a:bodyPr>
          <a:lstStyle/>
          <a:p>
            <a:pPr algn="just"/>
            <a:r>
              <a:rPr lang="en-US" b="1" smtClean="0">
                <a:latin typeface="Arial" pitchFamily="34" charset="0"/>
                <a:cs typeface="Arial" pitchFamily="34" charset="0"/>
              </a:rPr>
              <a:t>Vậy A và B độc lập.</a:t>
            </a:r>
            <a:endParaRPr lang="en-US" b="1">
              <a:latin typeface="Times New Roman" pitchFamily="18" charset="0"/>
              <a:cs typeface="Times New Roman" pitchFamily="18" charset="0"/>
            </a:endParaRPr>
          </a:p>
        </p:txBody>
      </p:sp>
      <p:grpSp>
        <p:nvGrpSpPr>
          <p:cNvPr id="25" name="Group 24"/>
          <p:cNvGrpSpPr/>
          <p:nvPr/>
        </p:nvGrpSpPr>
        <p:grpSpPr>
          <a:xfrm>
            <a:off x="227012" y="104775"/>
            <a:ext cx="11658599" cy="2945841"/>
            <a:chOff x="227012" y="104775"/>
            <a:chExt cx="11658599" cy="2945841"/>
          </a:xfrm>
        </p:grpSpPr>
        <p:sp>
          <p:nvSpPr>
            <p:cNvPr id="26" name="Rounded Rectangle 25"/>
            <p:cNvSpPr/>
            <p:nvPr/>
          </p:nvSpPr>
          <p:spPr>
            <a:xfrm>
              <a:off x="1714586" y="104775"/>
              <a:ext cx="10171025" cy="2945841"/>
            </a:xfrm>
            <a:prstGeom prst="roundRect">
              <a:avLst>
                <a:gd name="adj" fmla="val 3946"/>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012" y="114301"/>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27"/>
            <p:cNvSpPr/>
            <p:nvPr/>
          </p:nvSpPr>
          <p:spPr>
            <a:xfrm>
              <a:off x="701270" y="548331"/>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3</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29" name="TextBox 28"/>
            <p:cNvSpPr txBox="1"/>
            <p:nvPr/>
          </p:nvSpPr>
          <p:spPr>
            <a:xfrm>
              <a:off x="1827212" y="219094"/>
              <a:ext cx="9982200" cy="2831522"/>
            </a:xfrm>
            <a:prstGeom prst="rect">
              <a:avLst/>
            </a:prstGeom>
            <a:noFill/>
          </p:spPr>
          <p:txBody>
            <a:bodyPr wrap="square" lIns="121899" tIns="60949" rIns="121899" bIns="60949" rtlCol="0">
              <a:spAutoFit/>
            </a:bodyPr>
            <a:lstStyle/>
            <a:p>
              <a:pPr algn="just"/>
              <a:r>
                <a:rPr lang="en-US" sz="2200" b="1" smtClean="0">
                  <a:latin typeface="Arial" pitchFamily="34" charset="0"/>
                  <a:cs typeface="Arial" pitchFamily="34" charset="0"/>
                </a:rPr>
                <a:t>Một hộp đựng 4 viên bi màu đỏ và 5 viên bi màu xanh, có cùng kích thước và khối lượng .</a:t>
              </a:r>
            </a:p>
            <a:p>
              <a:pPr algn="just"/>
              <a:r>
                <a:rPr lang="en-US" sz="2200" b="1" smtClean="0">
                  <a:latin typeface="Arial" pitchFamily="34" charset="0"/>
                  <a:cs typeface="Arial" pitchFamily="34" charset="0"/>
                </a:rPr>
                <a:t>a) Bạn Minh lấy ngẫu nhiên một viên bi, ghi lại màu của viên bi được lấy ra rồi trả lại viên bi vào hộp . Tiếp theo, bạn Hùng lấy ngẫu nhiên một viên bi từ hộp đó. Xét 2 biến cố sau :</a:t>
              </a:r>
            </a:p>
            <a:p>
              <a:pPr algn="just"/>
              <a:r>
                <a:rPr lang="en-US" sz="2200" b="1" smtClean="0">
                  <a:latin typeface="Arial" pitchFamily="34" charset="0"/>
                  <a:cs typeface="Arial" pitchFamily="34" charset="0"/>
                </a:rPr>
                <a:t>	A: “Minh lấy được viên bi màu đỏ”</a:t>
              </a:r>
            </a:p>
            <a:p>
              <a:pPr algn="just"/>
              <a:r>
                <a:rPr lang="en-US" sz="2200" b="1">
                  <a:latin typeface="Arial" pitchFamily="34" charset="0"/>
                  <a:cs typeface="Arial" pitchFamily="34" charset="0"/>
                </a:rPr>
                <a:t>	</a:t>
              </a:r>
              <a:r>
                <a:rPr lang="en-US" sz="2200" b="1" smtClean="0">
                  <a:latin typeface="Arial" pitchFamily="34" charset="0"/>
                  <a:cs typeface="Arial" pitchFamily="34" charset="0"/>
                </a:rPr>
                <a:t>B: “Hùng lấy được viên bi màu xanh”</a:t>
              </a:r>
            </a:p>
            <a:p>
              <a:pPr algn="just"/>
              <a:r>
                <a:rPr lang="en-US" sz="2200" b="1" smtClean="0">
                  <a:latin typeface="Arial" pitchFamily="34" charset="0"/>
                  <a:cs typeface="Arial" pitchFamily="34" charset="0"/>
                </a:rPr>
                <a:t>Chứng tỏ rằng hai biến cố A và B độc lập.</a:t>
              </a:r>
              <a:endParaRPr lang="vi-VN" sz="2200" b="1">
                <a:latin typeface="Arial" pitchFamily="34" charset="0"/>
                <a:cs typeface="Arial" pitchFamily="34" charset="0"/>
              </a:endParaRPr>
            </a:p>
          </p:txBody>
        </p:sp>
      </p:grpSp>
    </p:spTree>
    <p:extLst>
      <p:ext uri="{BB962C8B-B14F-4D97-AF65-F5344CB8AC3E}">
        <p14:creationId xmlns:p14="http://schemas.microsoft.com/office/powerpoint/2010/main" val="10691738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wipe(left)">
                                      <p:cBhvr>
                                        <p:cTn id="12"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0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1714586" y="104775"/>
            <a:ext cx="10171025" cy="2714625"/>
          </a:xfrm>
          <a:prstGeom prst="roundRect">
            <a:avLst>
              <a:gd name="adj" fmla="val 3946"/>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12" y="114301"/>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701270" y="548331"/>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3</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pic>
        <p:nvPicPr>
          <p:cNvPr id="17"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4243" y="2935784"/>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1827212" y="219094"/>
            <a:ext cx="9982200" cy="2492968"/>
          </a:xfrm>
          <a:prstGeom prst="rect">
            <a:avLst/>
          </a:prstGeom>
          <a:noFill/>
        </p:spPr>
        <p:txBody>
          <a:bodyPr wrap="square" lIns="121899" tIns="60949" rIns="121899" bIns="60949" rtlCol="0">
            <a:spAutoFit/>
          </a:bodyPr>
          <a:lstStyle/>
          <a:p>
            <a:pPr algn="just"/>
            <a:r>
              <a:rPr lang="en-US" sz="2200" b="1" smtClean="0">
                <a:latin typeface="Arial" pitchFamily="34" charset="0"/>
                <a:cs typeface="Arial" pitchFamily="34" charset="0"/>
              </a:rPr>
              <a:t>Một hộp đựng 4 viên bi màu đỏ và 5 viên bi màu xanh, có cùng kích thước và khối lượng .</a:t>
            </a:r>
          </a:p>
          <a:p>
            <a:pPr algn="just"/>
            <a:r>
              <a:rPr lang="en-US" sz="2200" b="1" smtClean="0">
                <a:latin typeface="Arial" pitchFamily="34" charset="0"/>
                <a:cs typeface="Arial" pitchFamily="34" charset="0"/>
              </a:rPr>
              <a:t>b) Bạn Sơn lấy ngẫu nhiên một viên bi và không trả vào hộp. Tiếp theo, bạn Tùng lấy ngẫu nhiên một viên bi từ hộp đó. Xét 2 biến cố sau :</a:t>
            </a:r>
            <a:br>
              <a:rPr lang="en-US" sz="2200" b="1" smtClean="0">
                <a:latin typeface="Arial" pitchFamily="34" charset="0"/>
                <a:cs typeface="Arial" pitchFamily="34" charset="0"/>
              </a:rPr>
            </a:br>
            <a:r>
              <a:rPr lang="en-US" sz="2200" b="1" smtClean="0">
                <a:latin typeface="Arial" pitchFamily="34" charset="0"/>
                <a:cs typeface="Arial" pitchFamily="34" charset="0"/>
              </a:rPr>
              <a:t>	C: “Sơn lấy được viên bi màu đỏ”</a:t>
            </a:r>
          </a:p>
          <a:p>
            <a:pPr algn="just"/>
            <a:r>
              <a:rPr lang="en-US" sz="2200" b="1">
                <a:latin typeface="Arial" pitchFamily="34" charset="0"/>
                <a:cs typeface="Arial" pitchFamily="34" charset="0"/>
              </a:rPr>
              <a:t>	</a:t>
            </a:r>
            <a:r>
              <a:rPr lang="en-US" sz="2200" b="1" smtClean="0">
                <a:latin typeface="Arial" pitchFamily="34" charset="0"/>
                <a:cs typeface="Arial" pitchFamily="34" charset="0"/>
              </a:rPr>
              <a:t>D: “Tùng lấy được viên bi màu xanh”</a:t>
            </a:r>
          </a:p>
          <a:p>
            <a:pPr algn="just"/>
            <a:r>
              <a:rPr lang="en-US" sz="2200" b="1" smtClean="0">
                <a:latin typeface="Arial" pitchFamily="34" charset="0"/>
                <a:cs typeface="Arial" pitchFamily="34" charset="0"/>
              </a:rPr>
              <a:t>Chứng tỏ rằng hai biến cố C và D không độc lập.</a:t>
            </a:r>
            <a:endParaRPr lang="vi-VN" sz="2200" b="1">
              <a:latin typeface="Arial" pitchFamily="34" charset="0"/>
              <a:cs typeface="Arial" pitchFamily="34" charset="0"/>
            </a:endParaRPr>
          </a:p>
        </p:txBody>
      </p:sp>
      <mc:AlternateContent xmlns:mc="http://schemas.openxmlformats.org/markup-compatibility/2006">
        <mc:Choice xmlns:a14="http://schemas.microsoft.com/office/drawing/2010/main" Requires="a14">
          <p:sp>
            <p:nvSpPr>
              <p:cNvPr id="22" name="TextBox 21"/>
              <p:cNvSpPr txBox="1"/>
              <p:nvPr/>
            </p:nvSpPr>
            <p:spPr>
              <a:xfrm>
                <a:off x="455612" y="3305891"/>
                <a:ext cx="6778847" cy="1263487"/>
              </a:xfrm>
              <a:prstGeom prst="rect">
                <a:avLst/>
              </a:prstGeom>
              <a:noFill/>
            </p:spPr>
            <p:txBody>
              <a:bodyPr wrap="square" rtlCol="0">
                <a:spAutoFit/>
              </a:bodyPr>
              <a:lstStyle/>
              <a:p>
                <a:pPr algn="just"/>
                <a:r>
                  <a:rPr lang="en-US" sz="2200" b="1" smtClean="0">
                    <a:latin typeface="Arial" pitchFamily="34" charset="0"/>
                    <a:cs typeface="Arial" pitchFamily="34" charset="0"/>
                  </a:rPr>
                  <a:t>b) Nếu C xảy ra, tức là Sơn lấy được bi đỏ. </a:t>
                </a:r>
                <a:r>
                  <a:rPr lang="vi-VN" sz="2200" b="1">
                    <a:latin typeface="Arial" pitchFamily="34" charset="0"/>
                    <a:cs typeface="Arial" pitchFamily="34" charset="0"/>
                  </a:rPr>
                  <a:t>Vì </a:t>
                </a:r>
                <a:r>
                  <a:rPr lang="en-US" sz="2200" b="1" smtClean="0">
                    <a:latin typeface="Arial" pitchFamily="34" charset="0"/>
                    <a:cs typeface="Arial" pitchFamily="34" charset="0"/>
                  </a:rPr>
                  <a:t>Sơn không</a:t>
                </a:r>
                <a:r>
                  <a:rPr lang="vi-VN" sz="2200" b="1" smtClean="0">
                    <a:latin typeface="Arial" pitchFamily="34" charset="0"/>
                    <a:cs typeface="Arial" pitchFamily="34" charset="0"/>
                  </a:rPr>
                  <a:t> </a:t>
                </a:r>
                <a:r>
                  <a:rPr lang="vi-VN" sz="2200" b="1">
                    <a:latin typeface="Arial" pitchFamily="34" charset="0"/>
                    <a:cs typeface="Arial" pitchFamily="34" charset="0"/>
                  </a:rPr>
                  <a:t>trả lại viên bi đã lấy vào hộp nên trong hộp có </a:t>
                </a:r>
                <a:r>
                  <a:rPr lang="en-US" sz="2200" b="1" smtClean="0">
                    <a:latin typeface="Arial" pitchFamily="34" charset="0"/>
                    <a:cs typeface="Arial" pitchFamily="34" charset="0"/>
                  </a:rPr>
                  <a:t>3</a:t>
                </a:r>
                <a:r>
                  <a:rPr lang="vi-VN" sz="2200" b="1" smtClean="0">
                    <a:latin typeface="Arial" pitchFamily="34" charset="0"/>
                    <a:cs typeface="Arial" pitchFamily="34" charset="0"/>
                  </a:rPr>
                  <a:t> </a:t>
                </a:r>
                <a:r>
                  <a:rPr lang="vi-VN" sz="2200" b="1">
                    <a:latin typeface="Arial" pitchFamily="34" charset="0"/>
                    <a:cs typeface="Arial" pitchFamily="34" charset="0"/>
                  </a:rPr>
                  <a:t>bi đỏ và 5 bi xanh</a:t>
                </a:r>
                <a:r>
                  <a:rPr lang="en-US" sz="2200" b="1" smtClean="0">
                    <a:latin typeface="Arial" pitchFamily="34" charset="0"/>
                    <a:cs typeface="Arial" pitchFamily="34" charset="0"/>
                  </a:rPr>
                  <a:t> . </a:t>
                </a:r>
                <a14:m>
                  <m:oMath xmlns:m="http://schemas.openxmlformats.org/officeDocument/2006/math">
                    <m:r>
                      <a:rPr lang="en-US" sz="2200" b="1" i="1" smtClean="0">
                        <a:latin typeface="Cambria Math"/>
                        <a:cs typeface="Arial" pitchFamily="34" charset="0"/>
                      </a:rPr>
                      <m:t>⇒</m:t>
                    </m:r>
                    <m:r>
                      <a:rPr lang="en-US" sz="2200" b="1" i="1" smtClean="0">
                        <a:solidFill>
                          <a:schemeClr val="tx1"/>
                        </a:solidFill>
                        <a:latin typeface="Cambria Math"/>
                        <a:cs typeface="Arial" pitchFamily="34" charset="0"/>
                      </a:rPr>
                      <m:t>𝑷</m:t>
                    </m:r>
                    <m:d>
                      <m:dPr>
                        <m:ctrlPr>
                          <a:rPr lang="en-US" sz="2200" b="1" i="1" smtClean="0">
                            <a:solidFill>
                              <a:schemeClr val="tx1"/>
                            </a:solidFill>
                            <a:latin typeface="Cambria Math"/>
                            <a:cs typeface="Arial" pitchFamily="34" charset="0"/>
                          </a:rPr>
                        </m:ctrlPr>
                      </m:dPr>
                      <m:e>
                        <m:r>
                          <a:rPr lang="en-US" sz="2200" b="1" i="1" smtClean="0">
                            <a:solidFill>
                              <a:schemeClr val="tx1"/>
                            </a:solidFill>
                            <a:latin typeface="Cambria Math"/>
                            <a:cs typeface="Arial" pitchFamily="34" charset="0"/>
                          </a:rPr>
                          <m:t>𝑫</m:t>
                        </m:r>
                      </m:e>
                    </m:d>
                    <m:r>
                      <a:rPr lang="en-US" sz="2200" b="1" i="1" smtClean="0">
                        <a:solidFill>
                          <a:schemeClr val="tx1"/>
                        </a:solidFill>
                        <a:latin typeface="Cambria Math"/>
                        <a:cs typeface="Arial" pitchFamily="34" charset="0"/>
                      </a:rPr>
                      <m:t>=</m:t>
                    </m:r>
                    <m:f>
                      <m:fPr>
                        <m:ctrlPr>
                          <a:rPr lang="en-US" sz="2200" b="1" i="1" smtClean="0">
                            <a:solidFill>
                              <a:srgbClr val="C00000"/>
                            </a:solidFill>
                            <a:latin typeface="Cambria Math"/>
                            <a:cs typeface="Arial" pitchFamily="34" charset="0"/>
                          </a:rPr>
                        </m:ctrlPr>
                      </m:fPr>
                      <m:num>
                        <m:r>
                          <a:rPr lang="en-US" sz="2200" b="1" i="1" smtClean="0">
                            <a:solidFill>
                              <a:srgbClr val="C00000"/>
                            </a:solidFill>
                            <a:latin typeface="Cambria Math"/>
                            <a:cs typeface="Arial" pitchFamily="34" charset="0"/>
                          </a:rPr>
                          <m:t>𝟓</m:t>
                        </m:r>
                      </m:num>
                      <m:den>
                        <m:r>
                          <a:rPr lang="en-US" sz="2200" b="1" i="1" smtClean="0">
                            <a:solidFill>
                              <a:srgbClr val="C00000"/>
                            </a:solidFill>
                            <a:latin typeface="Cambria Math"/>
                            <a:cs typeface="Arial" pitchFamily="34" charset="0"/>
                          </a:rPr>
                          <m:t>𝟖</m:t>
                        </m:r>
                      </m:den>
                    </m:f>
                  </m:oMath>
                </a14:m>
                <a:endParaRPr lang="en-US" sz="2200" b="1">
                  <a:latin typeface="Times New Roman" pitchFamily="18" charset="0"/>
                  <a:cs typeface="Times New Roman" pitchFamily="18" charset="0"/>
                </a:endParaRPr>
              </a:p>
            </p:txBody>
          </p:sp>
        </mc:Choice>
        <mc:Fallback>
          <p:sp>
            <p:nvSpPr>
              <p:cNvPr id="22" name="TextBox 21"/>
              <p:cNvSpPr txBox="1">
                <a:spLocks noRot="1" noChangeAspect="1" noMove="1" noResize="1" noEditPoints="1" noAdjustHandles="1" noChangeArrowheads="1" noChangeShapeType="1" noTextEdit="1"/>
              </p:cNvSpPr>
              <p:nvPr/>
            </p:nvSpPr>
            <p:spPr>
              <a:xfrm>
                <a:off x="455612" y="3305891"/>
                <a:ext cx="6778847" cy="1263487"/>
              </a:xfrm>
              <a:prstGeom prst="rect">
                <a:avLst/>
              </a:prstGeom>
              <a:blipFill rotWithShape="1">
                <a:blip r:embed="rId5"/>
                <a:stretch>
                  <a:fillRect l="-1169" t="-2404" r="-1169" b="-2404"/>
                </a:stretch>
              </a:blipFill>
            </p:spPr>
            <p:txBody>
              <a:bodyPr/>
              <a:lstStyle/>
              <a:p>
                <a:r>
                  <a:rPr lang="en-US">
                    <a:noFill/>
                  </a:rPr>
                  <a:t> </a:t>
                </a:r>
              </a:p>
            </p:txBody>
          </p:sp>
        </mc:Fallback>
      </mc:AlternateContent>
      <p:grpSp>
        <p:nvGrpSpPr>
          <p:cNvPr id="2" name="Group 1"/>
          <p:cNvGrpSpPr/>
          <p:nvPr/>
        </p:nvGrpSpPr>
        <p:grpSpPr>
          <a:xfrm>
            <a:off x="7783881" y="3048000"/>
            <a:ext cx="4101731" cy="1721198"/>
            <a:chOff x="7631481" y="3276600"/>
            <a:chExt cx="4101731" cy="1721198"/>
          </a:xfrm>
        </p:grpSpPr>
        <p:sp>
          <p:nvSpPr>
            <p:cNvPr id="16" name="Rounded Rectangle 15"/>
            <p:cNvSpPr/>
            <p:nvPr/>
          </p:nvSpPr>
          <p:spPr>
            <a:xfrm>
              <a:off x="7631481" y="3276600"/>
              <a:ext cx="4101731" cy="1721198"/>
            </a:xfrm>
            <a:prstGeom prst="roundRect">
              <a:avLst>
                <a:gd name="adj" fmla="val 4212"/>
              </a:avLst>
            </a:prstGeom>
            <a:solidFill>
              <a:schemeClr val="bg1"/>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2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69199" y="3429000"/>
              <a:ext cx="791961"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5003" y="4043954"/>
              <a:ext cx="788383"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54510" y="3429000"/>
              <a:ext cx="791961"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39821" y="3429000"/>
              <a:ext cx="791961"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5133" y="3429000"/>
              <a:ext cx="791961"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88410" y="4043954"/>
              <a:ext cx="788383"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81817" y="4043954"/>
              <a:ext cx="788383"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75223" y="4043954"/>
              <a:ext cx="788383"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68629" y="4043954"/>
              <a:ext cx="788383"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mc:AlternateContent xmlns:mc="http://schemas.openxmlformats.org/markup-compatibility/2006">
        <mc:Choice xmlns:a14="http://schemas.microsoft.com/office/drawing/2010/main" Requires="a14">
          <p:sp>
            <p:nvSpPr>
              <p:cNvPr id="100" name="TextBox 99"/>
              <p:cNvSpPr txBox="1"/>
              <p:nvPr/>
            </p:nvSpPr>
            <p:spPr>
              <a:xfrm>
                <a:off x="463549" y="4564559"/>
                <a:ext cx="6778847" cy="1263487"/>
              </a:xfrm>
              <a:prstGeom prst="rect">
                <a:avLst/>
              </a:prstGeom>
              <a:noFill/>
            </p:spPr>
            <p:txBody>
              <a:bodyPr wrap="square" rtlCol="0">
                <a:spAutoFit/>
              </a:bodyPr>
              <a:lstStyle/>
              <a:p>
                <a:pPr algn="just"/>
                <a:r>
                  <a:rPr lang="en-US" sz="2200" b="1" smtClean="0">
                    <a:latin typeface="Arial" pitchFamily="34" charset="0"/>
                    <a:cs typeface="Arial" pitchFamily="34" charset="0"/>
                  </a:rPr>
                  <a:t>Nếu C không </a:t>
                </a:r>
                <a:r>
                  <a:rPr lang="en-US" sz="2200" b="1">
                    <a:latin typeface="Arial" pitchFamily="34" charset="0"/>
                    <a:cs typeface="Arial" pitchFamily="34" charset="0"/>
                  </a:rPr>
                  <a:t>xảy ra, tức là Sơn lấy được bi </a:t>
                </a:r>
                <a:r>
                  <a:rPr lang="en-US" sz="2200" b="1" smtClean="0">
                    <a:latin typeface="Arial" pitchFamily="34" charset="0"/>
                    <a:cs typeface="Arial" pitchFamily="34" charset="0"/>
                  </a:rPr>
                  <a:t>xanh. </a:t>
                </a:r>
                <a:r>
                  <a:rPr lang="vi-VN" sz="2200" b="1">
                    <a:latin typeface="Arial" pitchFamily="34" charset="0"/>
                    <a:cs typeface="Arial" pitchFamily="34" charset="0"/>
                  </a:rPr>
                  <a:t>Vì </a:t>
                </a:r>
                <a:r>
                  <a:rPr lang="en-US" sz="2200" b="1">
                    <a:latin typeface="Arial" pitchFamily="34" charset="0"/>
                    <a:cs typeface="Arial" pitchFamily="34" charset="0"/>
                  </a:rPr>
                  <a:t>Sơn không</a:t>
                </a:r>
                <a:r>
                  <a:rPr lang="vi-VN" sz="2200" b="1">
                    <a:latin typeface="Arial" pitchFamily="34" charset="0"/>
                    <a:cs typeface="Arial" pitchFamily="34" charset="0"/>
                  </a:rPr>
                  <a:t> trả lại viên bi đã lấy vào hộp nên trong hộp có </a:t>
                </a:r>
                <a:r>
                  <a:rPr lang="en-US" sz="2200" b="1" smtClean="0">
                    <a:latin typeface="Arial" pitchFamily="34" charset="0"/>
                    <a:cs typeface="Arial" pitchFamily="34" charset="0"/>
                  </a:rPr>
                  <a:t>4</a:t>
                </a:r>
                <a:r>
                  <a:rPr lang="vi-VN" sz="2200" b="1" smtClean="0">
                    <a:latin typeface="Arial" pitchFamily="34" charset="0"/>
                    <a:cs typeface="Arial" pitchFamily="34" charset="0"/>
                  </a:rPr>
                  <a:t> </a:t>
                </a:r>
                <a:r>
                  <a:rPr lang="vi-VN" sz="2200" b="1">
                    <a:latin typeface="Arial" pitchFamily="34" charset="0"/>
                    <a:cs typeface="Arial" pitchFamily="34" charset="0"/>
                  </a:rPr>
                  <a:t>bi đỏ và </a:t>
                </a:r>
                <a:r>
                  <a:rPr lang="en-US" sz="2200" b="1" smtClean="0">
                    <a:latin typeface="Arial" pitchFamily="34" charset="0"/>
                    <a:cs typeface="Arial" pitchFamily="34" charset="0"/>
                  </a:rPr>
                  <a:t>4</a:t>
                </a:r>
                <a:r>
                  <a:rPr lang="vi-VN" sz="2200" b="1" smtClean="0">
                    <a:latin typeface="Arial" pitchFamily="34" charset="0"/>
                    <a:cs typeface="Arial" pitchFamily="34" charset="0"/>
                  </a:rPr>
                  <a:t> </a:t>
                </a:r>
                <a:r>
                  <a:rPr lang="vi-VN" sz="2200" b="1">
                    <a:latin typeface="Arial" pitchFamily="34" charset="0"/>
                    <a:cs typeface="Arial" pitchFamily="34" charset="0"/>
                  </a:rPr>
                  <a:t>bi xanh</a:t>
                </a:r>
                <a:r>
                  <a:rPr lang="en-US" sz="2200" b="1">
                    <a:latin typeface="Arial" pitchFamily="34" charset="0"/>
                    <a:cs typeface="Arial" pitchFamily="34" charset="0"/>
                  </a:rPr>
                  <a:t> . </a:t>
                </a:r>
                <a14:m>
                  <m:oMath xmlns:m="http://schemas.openxmlformats.org/officeDocument/2006/math">
                    <m:r>
                      <a:rPr lang="en-US" sz="2200" b="1" i="1">
                        <a:latin typeface="Cambria Math"/>
                        <a:cs typeface="Arial" pitchFamily="34" charset="0"/>
                      </a:rPr>
                      <m:t>⇒</m:t>
                    </m:r>
                    <m:r>
                      <a:rPr lang="en-US" sz="2200" b="1" i="1" smtClean="0">
                        <a:solidFill>
                          <a:schemeClr val="tx1"/>
                        </a:solidFill>
                        <a:latin typeface="Cambria Math"/>
                        <a:cs typeface="Arial" pitchFamily="34" charset="0"/>
                      </a:rPr>
                      <m:t>𝑷</m:t>
                    </m:r>
                    <m:d>
                      <m:dPr>
                        <m:ctrlPr>
                          <a:rPr lang="en-US" sz="2200" b="1" i="1">
                            <a:solidFill>
                              <a:schemeClr val="tx1"/>
                            </a:solidFill>
                            <a:latin typeface="Cambria Math"/>
                            <a:cs typeface="Arial" pitchFamily="34" charset="0"/>
                          </a:rPr>
                        </m:ctrlPr>
                      </m:dPr>
                      <m:e>
                        <m:r>
                          <a:rPr lang="en-US" sz="2200" b="1" i="1">
                            <a:solidFill>
                              <a:schemeClr val="tx1"/>
                            </a:solidFill>
                            <a:latin typeface="Cambria Math"/>
                            <a:cs typeface="Arial" pitchFamily="34" charset="0"/>
                          </a:rPr>
                          <m:t>𝑫</m:t>
                        </m:r>
                      </m:e>
                    </m:d>
                    <m:r>
                      <a:rPr lang="en-US" sz="2200" b="1" i="1">
                        <a:solidFill>
                          <a:schemeClr val="tx1"/>
                        </a:solidFill>
                        <a:latin typeface="Cambria Math"/>
                        <a:cs typeface="Arial" pitchFamily="34" charset="0"/>
                      </a:rPr>
                      <m:t>=</m:t>
                    </m:r>
                    <m:f>
                      <m:fPr>
                        <m:ctrlPr>
                          <a:rPr lang="en-US" sz="2200" b="1" i="1" smtClean="0">
                            <a:solidFill>
                              <a:srgbClr val="C00000"/>
                            </a:solidFill>
                            <a:latin typeface="Cambria Math"/>
                            <a:cs typeface="Arial" pitchFamily="34" charset="0"/>
                          </a:rPr>
                        </m:ctrlPr>
                      </m:fPr>
                      <m:num>
                        <m:r>
                          <a:rPr lang="en-US" sz="2200" b="1" i="1" smtClean="0">
                            <a:solidFill>
                              <a:srgbClr val="C00000"/>
                            </a:solidFill>
                            <a:latin typeface="Cambria Math"/>
                            <a:cs typeface="Arial" pitchFamily="34" charset="0"/>
                          </a:rPr>
                          <m:t>𝟒</m:t>
                        </m:r>
                      </m:num>
                      <m:den>
                        <m:r>
                          <a:rPr lang="en-US" sz="2200" b="1" i="1">
                            <a:solidFill>
                              <a:srgbClr val="C00000"/>
                            </a:solidFill>
                            <a:latin typeface="Cambria Math"/>
                            <a:cs typeface="Arial" pitchFamily="34" charset="0"/>
                          </a:rPr>
                          <m:t>𝟖</m:t>
                        </m:r>
                      </m:den>
                    </m:f>
                  </m:oMath>
                </a14:m>
                <a:endParaRPr lang="en-US" sz="2200" b="1">
                  <a:latin typeface="Times New Roman" pitchFamily="18" charset="0"/>
                  <a:cs typeface="Times New Roman" pitchFamily="18" charset="0"/>
                </a:endParaRPr>
              </a:p>
            </p:txBody>
          </p:sp>
        </mc:Choice>
        <mc:Fallback>
          <p:sp>
            <p:nvSpPr>
              <p:cNvPr id="100" name="TextBox 99"/>
              <p:cNvSpPr txBox="1">
                <a:spLocks noRot="1" noChangeAspect="1" noMove="1" noResize="1" noEditPoints="1" noAdjustHandles="1" noChangeArrowheads="1" noChangeShapeType="1" noTextEdit="1"/>
              </p:cNvSpPr>
              <p:nvPr/>
            </p:nvSpPr>
            <p:spPr>
              <a:xfrm>
                <a:off x="463549" y="4564559"/>
                <a:ext cx="6778847" cy="1263487"/>
              </a:xfrm>
              <a:prstGeom prst="rect">
                <a:avLst/>
              </a:prstGeom>
              <a:blipFill rotWithShape="1">
                <a:blip r:embed="rId8"/>
                <a:stretch>
                  <a:fillRect l="-1079" t="-2415" r="-1259" b="-2415"/>
                </a:stretch>
              </a:blipFill>
            </p:spPr>
            <p:txBody>
              <a:bodyPr/>
              <a:lstStyle/>
              <a:p>
                <a:r>
                  <a:rPr lang="en-US">
                    <a:noFill/>
                  </a:rPr>
                  <a:t> </a:t>
                </a:r>
              </a:p>
            </p:txBody>
          </p:sp>
        </mc:Fallback>
      </mc:AlternateContent>
      <p:sp>
        <p:nvSpPr>
          <p:cNvPr id="101" name="TextBox 100"/>
          <p:cNvSpPr txBox="1"/>
          <p:nvPr/>
        </p:nvSpPr>
        <p:spPr>
          <a:xfrm>
            <a:off x="455611" y="5783759"/>
            <a:ext cx="11353801" cy="769441"/>
          </a:xfrm>
          <a:prstGeom prst="rect">
            <a:avLst/>
          </a:prstGeom>
          <a:noFill/>
        </p:spPr>
        <p:txBody>
          <a:bodyPr wrap="square" rtlCol="0">
            <a:spAutoFit/>
          </a:bodyPr>
          <a:lstStyle/>
          <a:p>
            <a:pPr algn="just"/>
            <a:r>
              <a:rPr lang="en-US" sz="2200" b="1" smtClean="0">
                <a:latin typeface="Arial" pitchFamily="34" charset="0"/>
                <a:cs typeface="Arial" pitchFamily="34" charset="0"/>
              </a:rPr>
              <a:t>Như vậy , sác xuất xảy ra của biến cố D đã thay đổi phụ thuộc vào việc biến cố C có xảy ra hay không xảy ra. Do đó, 2 biến cố C và D không độc lập.</a:t>
            </a:r>
            <a:endParaRPr lang="en-US" sz="2200" b="1">
              <a:latin typeface="Times New Roman" pitchFamily="18" charset="0"/>
              <a:cs typeface="Times New Roman" pitchFamily="18" charset="0"/>
            </a:endParaRPr>
          </a:p>
        </p:txBody>
      </p:sp>
    </p:spTree>
    <p:extLst>
      <p:ext uri="{BB962C8B-B14F-4D97-AF65-F5344CB8AC3E}">
        <p14:creationId xmlns:p14="http://schemas.microsoft.com/office/powerpoint/2010/main" val="15719084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0"/>
                                        </p:tgtEl>
                                        <p:attrNameLst>
                                          <p:attrName>style.visibility</p:attrName>
                                        </p:attrNameLst>
                                      </p:cBhvr>
                                      <p:to>
                                        <p:strVal val="visible"/>
                                      </p:to>
                                    </p:set>
                                    <p:animEffect transition="in" filter="wipe(left)">
                                      <p:cBhvr>
                                        <p:cTn id="21" dur="500"/>
                                        <p:tgtEl>
                                          <p:spTgt spid="10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1"/>
                                        </p:tgtEl>
                                        <p:attrNameLst>
                                          <p:attrName>style.visibility</p:attrName>
                                        </p:attrNameLst>
                                      </p:cBhvr>
                                      <p:to>
                                        <p:strVal val="visible"/>
                                      </p:to>
                                    </p:set>
                                    <p:animEffect transition="in" filter="wipe(left)">
                                      <p:cBhvr>
                                        <p:cTn id="26"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00" grpId="0"/>
      <p:bldP spid="10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9387" y="152400"/>
            <a:ext cx="11620500" cy="2367655"/>
            <a:chOff x="179387" y="152400"/>
            <a:chExt cx="11620500" cy="2367655"/>
          </a:xfrm>
        </p:grpSpPr>
        <p:sp>
          <p:nvSpPr>
            <p:cNvPr id="19" name="Rounded Rectangle 18"/>
            <p:cNvSpPr/>
            <p:nvPr/>
          </p:nvSpPr>
          <p:spPr>
            <a:xfrm>
              <a:off x="1970087" y="152400"/>
              <a:ext cx="9829800" cy="2367655"/>
            </a:xfrm>
            <a:prstGeom prst="roundRect">
              <a:avLst>
                <a:gd name="adj" fmla="val 5952"/>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7" y="200131"/>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742009" y="736044"/>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1</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7"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9096" b="19797"/>
            <a:stretch/>
          </p:blipFill>
          <p:spPr bwMode="auto">
            <a:xfrm>
              <a:off x="418639" y="372979"/>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208212" y="180975"/>
              <a:ext cx="9448800" cy="2339080"/>
            </a:xfrm>
            <a:prstGeom prst="rect">
              <a:avLst/>
            </a:prstGeom>
            <a:noFill/>
          </p:spPr>
          <p:txBody>
            <a:bodyPr wrap="square" lIns="121899" tIns="60949" rIns="121899" bIns="60949" rtlCol="0">
              <a:spAutoFit/>
            </a:bodyPr>
            <a:lstStyle/>
            <a:p>
              <a:pPr algn="just"/>
              <a:r>
                <a:rPr lang="vi-VN" b="1">
                  <a:latin typeface="Arial" pitchFamily="34" charset="0"/>
                  <a:cs typeface="Arial" pitchFamily="34" charset="0"/>
                </a:rPr>
                <a:t>Trở lại tình huống trong HĐ3. Xét hai biến cố sau</a:t>
              </a:r>
              <a:r>
                <a:rPr lang="vi-VN" b="1" smtClean="0">
                  <a:latin typeface="Arial" pitchFamily="34" charset="0"/>
                  <a:cs typeface="Arial" pitchFamily="34" charset="0"/>
                </a:rPr>
                <a:t>:</a:t>
              </a:r>
              <a:endParaRPr lang="en-US" b="1" smtClean="0">
                <a:latin typeface="Arial" pitchFamily="34" charset="0"/>
                <a:cs typeface="Arial" pitchFamily="34" charset="0"/>
              </a:endParaRPr>
            </a:p>
            <a:p>
              <a:pPr algn="just"/>
              <a:r>
                <a:rPr lang="vi-VN" b="1" i="1">
                  <a:solidFill>
                    <a:srgbClr val="C00000"/>
                  </a:solidFill>
                  <a:latin typeface="Arial" pitchFamily="34" charset="0"/>
                  <a:cs typeface="Arial" pitchFamily="34" charset="0"/>
                </a:rPr>
                <a:t>E:</a:t>
              </a:r>
              <a:r>
                <a:rPr lang="vi-VN" b="1">
                  <a:latin typeface="Arial" pitchFamily="34" charset="0"/>
                  <a:cs typeface="Arial" pitchFamily="34" charset="0"/>
                </a:rPr>
                <a:t> “Số chấm xuất hiện trên con xúc xắc bạn Minh gieo là số nguyên tố</a:t>
              </a:r>
              <a:r>
                <a:rPr lang="vi-VN" b="1" smtClean="0">
                  <a:latin typeface="Arial" pitchFamily="34" charset="0"/>
                  <a:cs typeface="Arial" pitchFamily="34" charset="0"/>
                </a:rPr>
                <a:t>”</a:t>
              </a:r>
              <a:endParaRPr lang="en-US" b="1" smtClean="0">
                <a:latin typeface="Arial" pitchFamily="34" charset="0"/>
                <a:cs typeface="Arial" pitchFamily="34" charset="0"/>
              </a:endParaRPr>
            </a:p>
            <a:p>
              <a:pPr algn="just"/>
              <a:r>
                <a:rPr lang="vi-VN" b="1" i="1">
                  <a:solidFill>
                    <a:srgbClr val="C00000"/>
                  </a:solidFill>
                  <a:latin typeface="Arial" pitchFamily="34" charset="0"/>
                  <a:cs typeface="Arial" pitchFamily="34" charset="0"/>
                </a:rPr>
                <a:t>B:</a:t>
              </a:r>
              <a:r>
                <a:rPr lang="vi-VN" b="1">
                  <a:latin typeface="Arial" pitchFamily="34" charset="0"/>
                  <a:cs typeface="Arial" pitchFamily="34" charset="0"/>
                </a:rPr>
                <a:t> “Số chấm xuất hiện trên con xúc xắc bạn Sơn gieo là số chia hết cho 3</a:t>
              </a:r>
              <a:r>
                <a:rPr lang="vi-VN" b="1" smtClean="0">
                  <a:latin typeface="Arial" pitchFamily="34" charset="0"/>
                  <a:cs typeface="Arial" pitchFamily="34" charset="0"/>
                </a:rPr>
                <a:t>”.</a:t>
              </a:r>
              <a:endParaRPr lang="en-US" b="1" smtClean="0">
                <a:latin typeface="Arial" pitchFamily="34" charset="0"/>
                <a:cs typeface="Arial" pitchFamily="34" charset="0"/>
              </a:endParaRPr>
            </a:p>
            <a:p>
              <a:pPr algn="just"/>
              <a:r>
                <a:rPr lang="vi-VN" b="1">
                  <a:latin typeface="Arial" pitchFamily="34" charset="0"/>
                  <a:cs typeface="Arial" pitchFamily="34" charset="0"/>
                </a:rPr>
                <a:t>Hai biến cố E và B độc lập hay không độc lập</a:t>
              </a:r>
              <a:r>
                <a:rPr lang="vi-VN" b="1" smtClean="0">
                  <a:latin typeface="Arial" pitchFamily="34" charset="0"/>
                  <a:cs typeface="Arial" pitchFamily="34" charset="0"/>
                </a:rPr>
                <a:t>?</a:t>
              </a:r>
              <a:endParaRPr lang="vi-VN" b="1">
                <a:latin typeface="Arial" pitchFamily="34" charset="0"/>
                <a:cs typeface="Arial" pitchFamily="34" charset="0"/>
              </a:endParaRPr>
            </a:p>
          </p:txBody>
        </p:sp>
      </p:grpSp>
      <p:pic>
        <p:nvPicPr>
          <p:cNvPr id="24"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1342" y="2673727"/>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739774" y="3048000"/>
            <a:ext cx="8153400" cy="830997"/>
          </a:xfrm>
          <a:prstGeom prst="rect">
            <a:avLst/>
          </a:prstGeom>
          <a:noFill/>
        </p:spPr>
        <p:txBody>
          <a:bodyPr wrap="square" rtlCol="0">
            <a:spAutoFit/>
          </a:bodyPr>
          <a:lstStyle/>
          <a:p>
            <a:r>
              <a:rPr lang="vi-VN" b="1">
                <a:latin typeface="Arial" pitchFamily="34" charset="0"/>
                <a:cs typeface="Arial" pitchFamily="34" charset="0"/>
              </a:rPr>
              <a:t>Nếu E xảy ra tức là số chấm xuất hiện trên con xúc xắc bạn Minh gieo là số nguyên tố. </a:t>
            </a:r>
          </a:p>
        </p:txBody>
      </p:sp>
      <mc:AlternateContent xmlns:mc="http://schemas.openxmlformats.org/markup-compatibility/2006">
        <mc:Choice xmlns:a14="http://schemas.microsoft.com/office/drawing/2010/main" Requires="a14">
          <p:sp>
            <p:nvSpPr>
              <p:cNvPr id="17" name="TextBox 16"/>
              <p:cNvSpPr txBox="1"/>
              <p:nvPr/>
            </p:nvSpPr>
            <p:spPr>
              <a:xfrm>
                <a:off x="739774" y="3810000"/>
                <a:ext cx="7010400" cy="714683"/>
              </a:xfrm>
              <a:prstGeom prst="rect">
                <a:avLst/>
              </a:prstGeom>
              <a:noFill/>
            </p:spPr>
            <p:txBody>
              <a:bodyPr wrap="square" rtlCol="0">
                <a:spAutoFit/>
              </a:bodyPr>
              <a:lstStyle/>
              <a:p>
                <a:r>
                  <a:rPr lang="vi-VN" b="1" smtClean="0">
                    <a:latin typeface="Arial" pitchFamily="34" charset="0"/>
                    <a:cs typeface="Arial" pitchFamily="34" charset="0"/>
                  </a:rPr>
                  <a:t>Vì mỗi bạn một con xúc </a:t>
                </a:r>
                <a:r>
                  <a:rPr lang="vi-VN" b="1">
                    <a:latin typeface="Arial" pitchFamily="34" charset="0"/>
                    <a:cs typeface="Arial" pitchFamily="34" charset="0"/>
                  </a:rPr>
                  <a:t>xắc </a:t>
                </a:r>
                <a:r>
                  <a:rPr lang="vi-VN" b="1" smtClean="0">
                    <a:latin typeface="Arial" pitchFamily="34" charset="0"/>
                    <a:cs typeface="Arial" pitchFamily="34" charset="0"/>
                  </a:rPr>
                  <a:t>nên</a:t>
                </a:r>
                <a:r>
                  <a:rPr lang="en-US" b="1" smtClean="0">
                    <a:latin typeface="Arial" pitchFamily="34" charset="0"/>
                    <a:cs typeface="Arial" pitchFamily="34" charset="0"/>
                  </a:rPr>
                  <a:t> </a:t>
                </a:r>
                <a14:m>
                  <m:oMath xmlns:m="http://schemas.openxmlformats.org/officeDocument/2006/math">
                    <m:r>
                      <a:rPr lang="en-US" sz="2800" b="1" i="1" smtClean="0">
                        <a:solidFill>
                          <a:srgbClr val="C00000"/>
                        </a:solidFill>
                        <a:latin typeface="Cambria Math"/>
                        <a:cs typeface="Arial" pitchFamily="34" charset="0"/>
                      </a:rPr>
                      <m:t>𝑷</m:t>
                    </m:r>
                    <m:d>
                      <m:dPr>
                        <m:ctrlPr>
                          <a:rPr lang="en-US" sz="2800" b="1" i="1" smtClean="0">
                            <a:solidFill>
                              <a:srgbClr val="C00000"/>
                            </a:solidFill>
                            <a:latin typeface="Cambria Math"/>
                            <a:cs typeface="Arial" pitchFamily="34" charset="0"/>
                          </a:rPr>
                        </m:ctrlPr>
                      </m:dPr>
                      <m:e>
                        <m:r>
                          <a:rPr lang="en-US" sz="2800" b="1" i="1" smtClean="0">
                            <a:solidFill>
                              <a:srgbClr val="C00000"/>
                            </a:solidFill>
                            <a:latin typeface="Cambria Math"/>
                            <a:cs typeface="Arial" pitchFamily="34" charset="0"/>
                          </a:rPr>
                          <m:t>𝑩</m:t>
                        </m:r>
                      </m:e>
                    </m:d>
                    <m:r>
                      <a:rPr lang="en-US" sz="2800" b="1" i="1" smtClean="0">
                        <a:solidFill>
                          <a:srgbClr val="C00000"/>
                        </a:solidFill>
                        <a:latin typeface="Cambria Math"/>
                        <a:cs typeface="Arial" pitchFamily="34" charset="0"/>
                      </a:rPr>
                      <m:t>=</m:t>
                    </m:r>
                    <m:f>
                      <m:fPr>
                        <m:ctrlPr>
                          <a:rPr lang="en-US" sz="2800" b="1" i="1" smtClean="0">
                            <a:latin typeface="Cambria Math"/>
                            <a:cs typeface="Arial" pitchFamily="34" charset="0"/>
                          </a:rPr>
                        </m:ctrlPr>
                      </m:fPr>
                      <m:num>
                        <m:r>
                          <a:rPr lang="en-US" sz="2800" b="1" i="1" smtClean="0">
                            <a:latin typeface="Cambria Math"/>
                            <a:cs typeface="Arial" pitchFamily="34" charset="0"/>
                          </a:rPr>
                          <m:t>𝟐</m:t>
                        </m:r>
                      </m:num>
                      <m:den>
                        <m:r>
                          <a:rPr lang="en-US" sz="2800" b="1" i="1" smtClean="0">
                            <a:latin typeface="Cambria Math"/>
                            <a:cs typeface="Arial" pitchFamily="34" charset="0"/>
                          </a:rPr>
                          <m:t>𝟔</m:t>
                        </m:r>
                      </m:den>
                    </m:f>
                    <m:r>
                      <a:rPr lang="en-US" sz="2800" b="1" i="1" smtClean="0">
                        <a:latin typeface="Cambria Math"/>
                        <a:cs typeface="Arial" pitchFamily="34" charset="0"/>
                      </a:rPr>
                      <m:t>=</m:t>
                    </m:r>
                    <m:f>
                      <m:fPr>
                        <m:ctrlPr>
                          <a:rPr lang="en-US" sz="2800" b="1" i="1" smtClean="0">
                            <a:latin typeface="Cambria Math"/>
                            <a:cs typeface="Arial" pitchFamily="34" charset="0"/>
                          </a:rPr>
                        </m:ctrlPr>
                      </m:fPr>
                      <m:num>
                        <m:r>
                          <a:rPr lang="en-US" sz="2800" b="1" i="1" smtClean="0">
                            <a:latin typeface="Cambria Math"/>
                            <a:cs typeface="Arial" pitchFamily="34" charset="0"/>
                          </a:rPr>
                          <m:t>𝟏</m:t>
                        </m:r>
                      </m:num>
                      <m:den>
                        <m:r>
                          <a:rPr lang="en-US" sz="2800" b="1" i="1" smtClean="0">
                            <a:latin typeface="Cambria Math"/>
                            <a:cs typeface="Arial" pitchFamily="34" charset="0"/>
                          </a:rPr>
                          <m:t>𝟑</m:t>
                        </m:r>
                      </m:den>
                    </m:f>
                  </m:oMath>
                </a14:m>
                <a:endParaRPr lang="vi-VN" b="1">
                  <a:latin typeface="Arial" pitchFamily="34" charset="0"/>
                  <a:cs typeface="Arial" pitchFamily="34" charset="0"/>
                </a:endParaRPr>
              </a:p>
            </p:txBody>
          </p:sp>
        </mc:Choice>
        <mc:Fallback>
          <p:sp>
            <p:nvSpPr>
              <p:cNvPr id="17" name="TextBox 16"/>
              <p:cNvSpPr txBox="1">
                <a:spLocks noRot="1" noChangeAspect="1" noMove="1" noResize="1" noEditPoints="1" noAdjustHandles="1" noChangeArrowheads="1" noChangeShapeType="1" noTextEdit="1"/>
              </p:cNvSpPr>
              <p:nvPr/>
            </p:nvSpPr>
            <p:spPr>
              <a:xfrm>
                <a:off x="739774" y="3810000"/>
                <a:ext cx="7010400" cy="714683"/>
              </a:xfrm>
              <a:prstGeom prst="rect">
                <a:avLst/>
              </a:prstGeom>
              <a:blipFill rotWithShape="1">
                <a:blip r:embed="rId6"/>
                <a:stretch>
                  <a:fillRect l="-1304" b="-3419"/>
                </a:stretch>
              </a:blipFill>
            </p:spPr>
            <p:txBody>
              <a:bodyPr/>
              <a:lstStyle/>
              <a:p>
                <a:r>
                  <a:rPr lang="en-US">
                    <a:noFill/>
                  </a:rPr>
                  <a:t> </a:t>
                </a:r>
              </a:p>
            </p:txBody>
          </p:sp>
        </mc:Fallback>
      </mc:AlternateContent>
      <p:sp>
        <p:nvSpPr>
          <p:cNvPr id="18" name="TextBox 17"/>
          <p:cNvSpPr txBox="1"/>
          <p:nvPr/>
        </p:nvSpPr>
        <p:spPr>
          <a:xfrm>
            <a:off x="739774" y="4495800"/>
            <a:ext cx="8153400" cy="830997"/>
          </a:xfrm>
          <a:prstGeom prst="rect">
            <a:avLst/>
          </a:prstGeom>
          <a:noFill/>
        </p:spPr>
        <p:txBody>
          <a:bodyPr wrap="square" rtlCol="0">
            <a:spAutoFit/>
          </a:bodyPr>
          <a:lstStyle/>
          <a:p>
            <a:r>
              <a:rPr lang="vi-VN" b="1">
                <a:latin typeface="Arial" pitchFamily="34" charset="0"/>
                <a:cs typeface="Arial" pitchFamily="34" charset="0"/>
              </a:rPr>
              <a:t>Nếu E không xảy ra tức là số chấm xuất hiện trên con xúc xắc bạn Minh gieo không là số nguyên </a:t>
            </a:r>
            <a:r>
              <a:rPr lang="vi-VN" b="1" smtClean="0">
                <a:latin typeface="Arial" pitchFamily="34" charset="0"/>
                <a:cs typeface="Arial" pitchFamily="34" charset="0"/>
              </a:rPr>
              <a:t>tố</a:t>
            </a:r>
            <a:r>
              <a:rPr lang="en-US" b="1" smtClean="0">
                <a:latin typeface="Arial" pitchFamily="34" charset="0"/>
                <a:cs typeface="Arial" pitchFamily="34" charset="0"/>
              </a:rPr>
              <a:t>.</a:t>
            </a:r>
            <a:endParaRPr lang="vi-VN" b="1">
              <a:latin typeface="Arial" pitchFamily="34" charset="0"/>
              <a:cs typeface="Arial" pitchFamily="34" charset="0"/>
            </a:endParaRPr>
          </a:p>
        </p:txBody>
      </p:sp>
      <mc:AlternateContent xmlns:mc="http://schemas.openxmlformats.org/markup-compatibility/2006">
        <mc:Choice xmlns:a14="http://schemas.microsoft.com/office/drawing/2010/main" Requires="a14">
          <p:sp>
            <p:nvSpPr>
              <p:cNvPr id="20" name="TextBox 19"/>
              <p:cNvSpPr txBox="1"/>
              <p:nvPr/>
            </p:nvSpPr>
            <p:spPr>
              <a:xfrm>
                <a:off x="739774" y="5311520"/>
                <a:ext cx="7010400" cy="714683"/>
              </a:xfrm>
              <a:prstGeom prst="rect">
                <a:avLst/>
              </a:prstGeom>
              <a:noFill/>
            </p:spPr>
            <p:txBody>
              <a:bodyPr wrap="square" rtlCol="0">
                <a:spAutoFit/>
              </a:bodyPr>
              <a:lstStyle/>
              <a:p>
                <a:r>
                  <a:rPr lang="vi-VN" b="1" smtClean="0">
                    <a:latin typeface="Arial" pitchFamily="34" charset="0"/>
                    <a:cs typeface="Arial" pitchFamily="34" charset="0"/>
                  </a:rPr>
                  <a:t>Vì mỗi bạn một con xúc </a:t>
                </a:r>
                <a:r>
                  <a:rPr lang="vi-VN" b="1">
                    <a:latin typeface="Arial" pitchFamily="34" charset="0"/>
                    <a:cs typeface="Arial" pitchFamily="34" charset="0"/>
                  </a:rPr>
                  <a:t>xắc </a:t>
                </a:r>
                <a:r>
                  <a:rPr lang="vi-VN" b="1" smtClean="0">
                    <a:latin typeface="Arial" pitchFamily="34" charset="0"/>
                    <a:cs typeface="Arial" pitchFamily="34" charset="0"/>
                  </a:rPr>
                  <a:t>nên</a:t>
                </a:r>
                <a:r>
                  <a:rPr lang="en-US" b="1" smtClean="0">
                    <a:latin typeface="Arial" pitchFamily="34" charset="0"/>
                    <a:cs typeface="Arial" pitchFamily="34" charset="0"/>
                  </a:rPr>
                  <a:t> </a:t>
                </a:r>
                <a14:m>
                  <m:oMath xmlns:m="http://schemas.openxmlformats.org/officeDocument/2006/math">
                    <m:r>
                      <a:rPr lang="en-US" sz="2800" b="1" i="1" smtClean="0">
                        <a:solidFill>
                          <a:srgbClr val="C00000"/>
                        </a:solidFill>
                        <a:latin typeface="Cambria Math"/>
                        <a:cs typeface="Arial" pitchFamily="34" charset="0"/>
                      </a:rPr>
                      <m:t>𝑷</m:t>
                    </m:r>
                    <m:d>
                      <m:dPr>
                        <m:ctrlPr>
                          <a:rPr lang="en-US" sz="2800" b="1" i="1" smtClean="0">
                            <a:solidFill>
                              <a:srgbClr val="C00000"/>
                            </a:solidFill>
                            <a:latin typeface="Cambria Math"/>
                            <a:cs typeface="Arial" pitchFamily="34" charset="0"/>
                          </a:rPr>
                        </m:ctrlPr>
                      </m:dPr>
                      <m:e>
                        <m:r>
                          <a:rPr lang="en-US" sz="2800" b="1" i="1" smtClean="0">
                            <a:solidFill>
                              <a:srgbClr val="C00000"/>
                            </a:solidFill>
                            <a:latin typeface="Cambria Math"/>
                            <a:cs typeface="Arial" pitchFamily="34" charset="0"/>
                          </a:rPr>
                          <m:t>𝑩</m:t>
                        </m:r>
                      </m:e>
                    </m:d>
                    <m:r>
                      <a:rPr lang="en-US" sz="2800" b="1" i="1" smtClean="0">
                        <a:latin typeface="Cambria Math"/>
                        <a:cs typeface="Arial" pitchFamily="34" charset="0"/>
                      </a:rPr>
                      <m:t>=</m:t>
                    </m:r>
                    <m:f>
                      <m:fPr>
                        <m:ctrlPr>
                          <a:rPr lang="en-US" sz="2800" b="1" i="1" smtClean="0">
                            <a:latin typeface="Cambria Math"/>
                            <a:cs typeface="Arial" pitchFamily="34" charset="0"/>
                          </a:rPr>
                        </m:ctrlPr>
                      </m:fPr>
                      <m:num>
                        <m:r>
                          <a:rPr lang="en-US" sz="2800" b="1" i="1" smtClean="0">
                            <a:latin typeface="Cambria Math"/>
                            <a:cs typeface="Arial" pitchFamily="34" charset="0"/>
                          </a:rPr>
                          <m:t>𝟐</m:t>
                        </m:r>
                      </m:num>
                      <m:den>
                        <m:r>
                          <a:rPr lang="en-US" sz="2800" b="1" i="1" smtClean="0">
                            <a:latin typeface="Cambria Math"/>
                            <a:cs typeface="Arial" pitchFamily="34" charset="0"/>
                          </a:rPr>
                          <m:t>𝟔</m:t>
                        </m:r>
                      </m:den>
                    </m:f>
                    <m:r>
                      <a:rPr lang="en-US" sz="2800" b="1" i="1" smtClean="0">
                        <a:latin typeface="Cambria Math"/>
                        <a:cs typeface="Arial" pitchFamily="34" charset="0"/>
                      </a:rPr>
                      <m:t>=</m:t>
                    </m:r>
                    <m:f>
                      <m:fPr>
                        <m:ctrlPr>
                          <a:rPr lang="en-US" sz="2800" b="1" i="1" smtClean="0">
                            <a:latin typeface="Cambria Math"/>
                            <a:cs typeface="Arial" pitchFamily="34" charset="0"/>
                          </a:rPr>
                        </m:ctrlPr>
                      </m:fPr>
                      <m:num>
                        <m:r>
                          <a:rPr lang="en-US" sz="2800" b="1" i="1" smtClean="0">
                            <a:latin typeface="Cambria Math"/>
                            <a:cs typeface="Arial" pitchFamily="34" charset="0"/>
                          </a:rPr>
                          <m:t>𝟏</m:t>
                        </m:r>
                      </m:num>
                      <m:den>
                        <m:r>
                          <a:rPr lang="en-US" sz="2800" b="1" i="1" smtClean="0">
                            <a:latin typeface="Cambria Math"/>
                            <a:cs typeface="Arial" pitchFamily="34" charset="0"/>
                          </a:rPr>
                          <m:t>𝟑</m:t>
                        </m:r>
                      </m:den>
                    </m:f>
                  </m:oMath>
                </a14:m>
                <a:endParaRPr lang="vi-VN" b="1">
                  <a:latin typeface="Arial" pitchFamily="34" charset="0"/>
                  <a:cs typeface="Arial" pitchFamily="34" charset="0"/>
                </a:endParaRPr>
              </a:p>
            </p:txBody>
          </p:sp>
        </mc:Choice>
        <mc:Fallback>
          <p:sp>
            <p:nvSpPr>
              <p:cNvPr id="20" name="TextBox 19"/>
              <p:cNvSpPr txBox="1">
                <a:spLocks noRot="1" noChangeAspect="1" noMove="1" noResize="1" noEditPoints="1" noAdjustHandles="1" noChangeArrowheads="1" noChangeShapeType="1" noTextEdit="1"/>
              </p:cNvSpPr>
              <p:nvPr/>
            </p:nvSpPr>
            <p:spPr>
              <a:xfrm>
                <a:off x="739774" y="5311520"/>
                <a:ext cx="7010400" cy="714683"/>
              </a:xfrm>
              <a:prstGeom prst="rect">
                <a:avLst/>
              </a:prstGeom>
              <a:blipFill rotWithShape="1">
                <a:blip r:embed="rId7"/>
                <a:stretch>
                  <a:fillRect l="-1304" b="-2542"/>
                </a:stretch>
              </a:blipFill>
            </p:spPr>
            <p:txBody>
              <a:bodyPr/>
              <a:lstStyle/>
              <a:p>
                <a:r>
                  <a:rPr lang="en-US">
                    <a:noFill/>
                  </a:rPr>
                  <a:t> </a:t>
                </a:r>
              </a:p>
            </p:txBody>
          </p:sp>
        </mc:Fallback>
      </mc:AlternateContent>
      <p:sp>
        <p:nvSpPr>
          <p:cNvPr id="21" name="TextBox 20"/>
          <p:cNvSpPr txBox="1"/>
          <p:nvPr/>
        </p:nvSpPr>
        <p:spPr>
          <a:xfrm>
            <a:off x="739774" y="5943600"/>
            <a:ext cx="11374438" cy="830997"/>
          </a:xfrm>
          <a:prstGeom prst="rect">
            <a:avLst/>
          </a:prstGeom>
          <a:noFill/>
        </p:spPr>
        <p:txBody>
          <a:bodyPr wrap="square" rtlCol="0">
            <a:spAutoFit/>
          </a:bodyPr>
          <a:lstStyle/>
          <a:p>
            <a:r>
              <a:rPr lang="vi-VN" b="1">
                <a:latin typeface="Arial" pitchFamily="34" charset="0"/>
                <a:cs typeface="Arial" pitchFamily="34" charset="0"/>
              </a:rPr>
              <a:t>Như vậy xác suất xảy ra của biến cố E không thay đổi bởi việc xảy ra hay không xảy ra của biến cố B</a:t>
            </a:r>
            <a:r>
              <a:rPr lang="vi-VN" b="1" smtClean="0">
                <a:latin typeface="Arial" pitchFamily="34" charset="0"/>
                <a:cs typeface="Arial" pitchFamily="34" charset="0"/>
              </a:rPr>
              <a:t>.</a:t>
            </a:r>
            <a:endParaRPr lang="vi-VN" b="1">
              <a:latin typeface="Arial" pitchFamily="34" charset="0"/>
              <a:cs typeface="Arial" pitchFamily="34" charset="0"/>
            </a:endParaRPr>
          </a:p>
        </p:txBody>
      </p:sp>
      <p:pic>
        <p:nvPicPr>
          <p:cNvPr id="22" name="Picture 21"/>
          <p:cNvPicPr>
            <a:picLocks noChangeAspect="1"/>
          </p:cNvPicPr>
          <p:nvPr/>
        </p:nvPicPr>
        <p:blipFill rotWithShape="1">
          <a:blip r:embed="rId8" cstate="print">
            <a:extLst>
              <a:ext uri="{28A0092B-C50C-407E-A947-70E740481C1C}">
                <a14:useLocalDpi xmlns:a14="http://schemas.microsoft.com/office/drawing/2010/main" val="0"/>
              </a:ext>
            </a:extLst>
          </a:blip>
          <a:srcRect l="23478" r="30195"/>
          <a:stretch/>
        </p:blipFill>
        <p:spPr>
          <a:xfrm>
            <a:off x="9371012" y="2673727"/>
            <a:ext cx="1827212" cy="1952573"/>
          </a:xfrm>
          <a:prstGeom prst="rect">
            <a:avLst/>
          </a:prstGeom>
        </p:spPr>
      </p:pic>
    </p:spTree>
    <p:extLst>
      <p:ext uri="{BB962C8B-B14F-4D97-AF65-F5344CB8AC3E}">
        <p14:creationId xmlns:p14="http://schemas.microsoft.com/office/powerpoint/2010/main" val="34910677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left)">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7" grpId="0"/>
      <p:bldP spid="18"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1342" y="2673727"/>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17" name="TextBox 16"/>
              <p:cNvSpPr txBox="1"/>
              <p:nvPr/>
            </p:nvSpPr>
            <p:spPr>
              <a:xfrm>
                <a:off x="946918" y="3048000"/>
                <a:ext cx="7010400" cy="1084015"/>
              </a:xfrm>
              <a:prstGeom prst="rect">
                <a:avLst/>
              </a:prstGeom>
              <a:noFill/>
            </p:spPr>
            <p:txBody>
              <a:bodyPr wrap="square" rtlCol="0">
                <a:spAutoFit/>
              </a:bodyPr>
              <a:lstStyle/>
              <a:p>
                <a:r>
                  <a:rPr lang="vi-VN" b="1" smtClean="0">
                    <a:latin typeface="Arial" pitchFamily="34" charset="0"/>
                    <a:cs typeface="Arial" pitchFamily="34" charset="0"/>
                  </a:rPr>
                  <a:t>Vì mỗi bạn một con xúc </a:t>
                </a:r>
                <a:r>
                  <a:rPr lang="vi-VN" b="1">
                    <a:latin typeface="Arial" pitchFamily="34" charset="0"/>
                    <a:cs typeface="Arial" pitchFamily="34" charset="0"/>
                  </a:rPr>
                  <a:t>xắc </a:t>
                </a:r>
                <a:r>
                  <a:rPr lang="vi-VN" b="1" smtClean="0">
                    <a:latin typeface="Arial" pitchFamily="34" charset="0"/>
                    <a:cs typeface="Arial" pitchFamily="34" charset="0"/>
                  </a:rPr>
                  <a:t>nên</a:t>
                </a:r>
                <a:r>
                  <a:rPr lang="en-US" b="1" smtClean="0">
                    <a:latin typeface="Arial" pitchFamily="34" charset="0"/>
                    <a:cs typeface="Arial" pitchFamily="34" charset="0"/>
                  </a:rPr>
                  <a:t> </a:t>
                </a:r>
                <a14:m>
                  <m:oMath xmlns:m="http://schemas.openxmlformats.org/officeDocument/2006/math">
                    <m:r>
                      <a:rPr lang="en-US" sz="2800" b="1" i="1" smtClean="0">
                        <a:solidFill>
                          <a:srgbClr val="C00000"/>
                        </a:solidFill>
                        <a:latin typeface="Cambria Math"/>
                        <a:cs typeface="Arial" pitchFamily="34" charset="0"/>
                      </a:rPr>
                      <m:t>𝑷</m:t>
                    </m:r>
                    <m:d>
                      <m:dPr>
                        <m:ctrlPr>
                          <a:rPr lang="en-US" sz="2800" b="1" i="1" smtClean="0">
                            <a:solidFill>
                              <a:srgbClr val="C00000"/>
                            </a:solidFill>
                            <a:latin typeface="Cambria Math"/>
                            <a:cs typeface="Arial" pitchFamily="34" charset="0"/>
                          </a:rPr>
                        </m:ctrlPr>
                      </m:dPr>
                      <m:e>
                        <m:r>
                          <a:rPr lang="en-US" sz="2800" b="1" i="1" smtClean="0">
                            <a:solidFill>
                              <a:srgbClr val="C00000"/>
                            </a:solidFill>
                            <a:latin typeface="Cambria Math"/>
                            <a:cs typeface="Arial" pitchFamily="34" charset="0"/>
                          </a:rPr>
                          <m:t>𝑬</m:t>
                        </m:r>
                      </m:e>
                    </m:d>
                    <m:r>
                      <a:rPr lang="en-US" sz="2800" b="1" i="1" smtClean="0">
                        <a:latin typeface="Cambria Math"/>
                        <a:cs typeface="Arial" pitchFamily="34" charset="0"/>
                      </a:rPr>
                      <m:t>=</m:t>
                    </m:r>
                    <m:f>
                      <m:fPr>
                        <m:ctrlPr>
                          <a:rPr lang="en-US" sz="2800" b="1" i="1" smtClean="0">
                            <a:latin typeface="Cambria Math"/>
                            <a:cs typeface="Arial" pitchFamily="34" charset="0"/>
                          </a:rPr>
                        </m:ctrlPr>
                      </m:fPr>
                      <m:num>
                        <m:r>
                          <a:rPr lang="en-US" sz="2800" b="1" i="1" smtClean="0">
                            <a:latin typeface="Cambria Math"/>
                            <a:cs typeface="Arial" pitchFamily="34" charset="0"/>
                          </a:rPr>
                          <m:t>𝟑</m:t>
                        </m:r>
                      </m:num>
                      <m:den>
                        <m:r>
                          <a:rPr lang="en-US" sz="2800" b="1" i="1" smtClean="0">
                            <a:latin typeface="Cambria Math"/>
                            <a:cs typeface="Arial" pitchFamily="34" charset="0"/>
                          </a:rPr>
                          <m:t>𝟔</m:t>
                        </m:r>
                      </m:den>
                    </m:f>
                    <m:r>
                      <a:rPr lang="en-US" sz="2800" b="1" i="1" smtClean="0">
                        <a:latin typeface="Cambria Math"/>
                        <a:cs typeface="Arial" pitchFamily="34" charset="0"/>
                      </a:rPr>
                      <m:t>=</m:t>
                    </m:r>
                    <m:f>
                      <m:fPr>
                        <m:ctrlPr>
                          <a:rPr lang="en-US" sz="2800" b="1" i="1" smtClean="0">
                            <a:latin typeface="Cambria Math"/>
                            <a:cs typeface="Arial" pitchFamily="34" charset="0"/>
                          </a:rPr>
                        </m:ctrlPr>
                      </m:fPr>
                      <m:num>
                        <m:r>
                          <a:rPr lang="en-US" sz="2800" b="1" i="1" smtClean="0">
                            <a:latin typeface="Cambria Math"/>
                            <a:cs typeface="Arial" pitchFamily="34" charset="0"/>
                          </a:rPr>
                          <m:t>𝟏</m:t>
                        </m:r>
                      </m:num>
                      <m:den>
                        <m:r>
                          <a:rPr lang="en-US" sz="2800" b="1" i="1" smtClean="0">
                            <a:latin typeface="Cambria Math"/>
                            <a:cs typeface="Arial" pitchFamily="34" charset="0"/>
                          </a:rPr>
                          <m:t>𝟐</m:t>
                        </m:r>
                      </m:den>
                    </m:f>
                  </m:oMath>
                </a14:m>
                <a:endParaRPr lang="en-US" b="1" smtClean="0">
                  <a:latin typeface="Arial" pitchFamily="34" charset="0"/>
                  <a:cs typeface="Arial" pitchFamily="34" charset="0"/>
                </a:endParaRPr>
              </a:p>
              <a:p>
                <a:r>
                  <a:rPr lang="en-US" b="1">
                    <a:latin typeface="Arial" pitchFamily="34" charset="0"/>
                    <a:cs typeface="Arial" pitchFamily="34" charset="0"/>
                  </a:rPr>
                  <a:t>d</a:t>
                </a:r>
                <a:r>
                  <a:rPr lang="en-US" b="1" smtClean="0">
                    <a:latin typeface="Arial" pitchFamily="34" charset="0"/>
                    <a:cs typeface="Arial" pitchFamily="34" charset="0"/>
                  </a:rPr>
                  <a:t>ù biến cố B xảy ra hay không xảy ra.</a:t>
                </a:r>
                <a:endParaRPr lang="vi-VN" b="1">
                  <a:latin typeface="Arial" pitchFamily="34" charset="0"/>
                  <a:cs typeface="Arial" pitchFamily="34" charset="0"/>
                </a:endParaRPr>
              </a:p>
            </p:txBody>
          </p:sp>
        </mc:Choice>
        <mc:Fallback>
          <p:sp>
            <p:nvSpPr>
              <p:cNvPr id="17" name="TextBox 16"/>
              <p:cNvSpPr txBox="1">
                <a:spLocks noRot="1" noChangeAspect="1" noMove="1" noResize="1" noEditPoints="1" noAdjustHandles="1" noChangeArrowheads="1" noChangeShapeType="1" noTextEdit="1"/>
              </p:cNvSpPr>
              <p:nvPr/>
            </p:nvSpPr>
            <p:spPr>
              <a:xfrm>
                <a:off x="946918" y="3048000"/>
                <a:ext cx="7010400" cy="1084015"/>
              </a:xfrm>
              <a:prstGeom prst="rect">
                <a:avLst/>
              </a:prstGeom>
              <a:blipFill rotWithShape="1">
                <a:blip r:embed="rId4"/>
                <a:stretch>
                  <a:fillRect l="-1304" b="-12360"/>
                </a:stretch>
              </a:blipFill>
            </p:spPr>
            <p:txBody>
              <a:bodyPr/>
              <a:lstStyle/>
              <a:p>
                <a:r>
                  <a:rPr lang="en-US">
                    <a:noFill/>
                  </a:rPr>
                  <a:t> </a:t>
                </a:r>
              </a:p>
            </p:txBody>
          </p:sp>
        </mc:Fallback>
      </mc:AlternateContent>
      <p:sp>
        <p:nvSpPr>
          <p:cNvPr id="18" name="TextBox 17"/>
          <p:cNvSpPr txBox="1"/>
          <p:nvPr/>
        </p:nvSpPr>
        <p:spPr>
          <a:xfrm>
            <a:off x="946918" y="4267200"/>
            <a:ext cx="7751762" cy="461665"/>
          </a:xfrm>
          <a:prstGeom prst="rect">
            <a:avLst/>
          </a:prstGeom>
          <a:noFill/>
        </p:spPr>
        <p:txBody>
          <a:bodyPr wrap="square" rtlCol="0">
            <a:spAutoFit/>
          </a:bodyPr>
          <a:lstStyle/>
          <a:p>
            <a:r>
              <a:rPr lang="en-US" b="1" smtClean="0">
                <a:latin typeface="Arial" pitchFamily="34" charset="0"/>
                <a:cs typeface="Arial" pitchFamily="34" charset="0"/>
              </a:rPr>
              <a:t>Hai biến cố E và B độc lập.</a:t>
            </a:r>
            <a:endParaRPr lang="vi-VN" b="1">
              <a:latin typeface="Arial" pitchFamily="34" charset="0"/>
              <a:cs typeface="Arial" pitchFamily="34" charset="0"/>
            </a:endParaRPr>
          </a:p>
        </p:txBody>
      </p:sp>
      <p:pic>
        <p:nvPicPr>
          <p:cNvPr id="552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1012" y="2644314"/>
            <a:ext cx="1828800" cy="195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179387" y="152400"/>
            <a:ext cx="11620500" cy="2367655"/>
            <a:chOff x="179387" y="152400"/>
            <a:chExt cx="11620500" cy="2367655"/>
          </a:xfrm>
        </p:grpSpPr>
        <p:sp>
          <p:nvSpPr>
            <p:cNvPr id="13" name="Rounded Rectangle 12"/>
            <p:cNvSpPr/>
            <p:nvPr/>
          </p:nvSpPr>
          <p:spPr>
            <a:xfrm>
              <a:off x="1970087" y="152400"/>
              <a:ext cx="9829800" cy="2367655"/>
            </a:xfrm>
            <a:prstGeom prst="roundRect">
              <a:avLst>
                <a:gd name="adj" fmla="val 5952"/>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387" y="200131"/>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742009" y="736044"/>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1</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0"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r="9096" b="19797"/>
            <a:stretch/>
          </p:blipFill>
          <p:spPr bwMode="auto">
            <a:xfrm>
              <a:off x="418639" y="372979"/>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2208212" y="180975"/>
              <a:ext cx="9448800" cy="2339080"/>
            </a:xfrm>
            <a:prstGeom prst="rect">
              <a:avLst/>
            </a:prstGeom>
            <a:noFill/>
          </p:spPr>
          <p:txBody>
            <a:bodyPr wrap="square" lIns="121899" tIns="60949" rIns="121899" bIns="60949" rtlCol="0">
              <a:spAutoFit/>
            </a:bodyPr>
            <a:lstStyle/>
            <a:p>
              <a:pPr algn="just"/>
              <a:r>
                <a:rPr lang="vi-VN" b="1">
                  <a:latin typeface="Arial" pitchFamily="34" charset="0"/>
                  <a:cs typeface="Arial" pitchFamily="34" charset="0"/>
                </a:rPr>
                <a:t>Trở lại tình huống trong HĐ3. Xét hai biến cố sau</a:t>
              </a:r>
              <a:r>
                <a:rPr lang="vi-VN" b="1" smtClean="0">
                  <a:latin typeface="Arial" pitchFamily="34" charset="0"/>
                  <a:cs typeface="Arial" pitchFamily="34" charset="0"/>
                </a:rPr>
                <a:t>:</a:t>
              </a:r>
              <a:endParaRPr lang="en-US" b="1" smtClean="0">
                <a:latin typeface="Arial" pitchFamily="34" charset="0"/>
                <a:cs typeface="Arial" pitchFamily="34" charset="0"/>
              </a:endParaRPr>
            </a:p>
            <a:p>
              <a:pPr algn="just"/>
              <a:r>
                <a:rPr lang="vi-VN" b="1" i="1">
                  <a:solidFill>
                    <a:srgbClr val="C00000"/>
                  </a:solidFill>
                  <a:latin typeface="Arial" pitchFamily="34" charset="0"/>
                  <a:cs typeface="Arial" pitchFamily="34" charset="0"/>
                </a:rPr>
                <a:t>E:</a:t>
              </a:r>
              <a:r>
                <a:rPr lang="vi-VN" b="1">
                  <a:latin typeface="Arial" pitchFamily="34" charset="0"/>
                  <a:cs typeface="Arial" pitchFamily="34" charset="0"/>
                </a:rPr>
                <a:t> “Số chấm xuất hiện trên con xúc xắc bạn Minh gieo là số nguyên tố</a:t>
              </a:r>
              <a:r>
                <a:rPr lang="vi-VN" b="1" smtClean="0">
                  <a:latin typeface="Arial" pitchFamily="34" charset="0"/>
                  <a:cs typeface="Arial" pitchFamily="34" charset="0"/>
                </a:rPr>
                <a:t>”</a:t>
              </a:r>
              <a:endParaRPr lang="en-US" b="1" smtClean="0">
                <a:latin typeface="Arial" pitchFamily="34" charset="0"/>
                <a:cs typeface="Arial" pitchFamily="34" charset="0"/>
              </a:endParaRPr>
            </a:p>
            <a:p>
              <a:pPr algn="just"/>
              <a:r>
                <a:rPr lang="vi-VN" b="1" i="1">
                  <a:solidFill>
                    <a:srgbClr val="C00000"/>
                  </a:solidFill>
                  <a:latin typeface="Arial" pitchFamily="34" charset="0"/>
                  <a:cs typeface="Arial" pitchFamily="34" charset="0"/>
                </a:rPr>
                <a:t>B:</a:t>
              </a:r>
              <a:r>
                <a:rPr lang="vi-VN" b="1">
                  <a:latin typeface="Arial" pitchFamily="34" charset="0"/>
                  <a:cs typeface="Arial" pitchFamily="34" charset="0"/>
                </a:rPr>
                <a:t> “Số chấm xuất hiện trên con xúc xắc bạn Sơn gieo là số chia hết cho 3</a:t>
              </a:r>
              <a:r>
                <a:rPr lang="vi-VN" b="1" smtClean="0">
                  <a:latin typeface="Arial" pitchFamily="34" charset="0"/>
                  <a:cs typeface="Arial" pitchFamily="34" charset="0"/>
                </a:rPr>
                <a:t>”.</a:t>
              </a:r>
              <a:endParaRPr lang="en-US" b="1" smtClean="0">
                <a:latin typeface="Arial" pitchFamily="34" charset="0"/>
                <a:cs typeface="Arial" pitchFamily="34" charset="0"/>
              </a:endParaRPr>
            </a:p>
            <a:p>
              <a:pPr algn="just"/>
              <a:r>
                <a:rPr lang="vi-VN" b="1">
                  <a:latin typeface="Arial" pitchFamily="34" charset="0"/>
                  <a:cs typeface="Arial" pitchFamily="34" charset="0"/>
                </a:rPr>
                <a:t>Hai biến cố E và B độc lập hay không độc lập</a:t>
              </a:r>
              <a:r>
                <a:rPr lang="vi-VN" b="1" smtClean="0">
                  <a:latin typeface="Arial" pitchFamily="34" charset="0"/>
                  <a:cs typeface="Arial" pitchFamily="34" charset="0"/>
                </a:rPr>
                <a:t>?</a:t>
              </a:r>
              <a:endParaRPr lang="vi-VN" b="1">
                <a:latin typeface="Arial" pitchFamily="34" charset="0"/>
                <a:cs typeface="Arial" pitchFamily="34" charset="0"/>
              </a:endParaRPr>
            </a:p>
          </p:txBody>
        </p:sp>
      </p:grpSp>
    </p:spTree>
    <p:extLst>
      <p:ext uri="{BB962C8B-B14F-4D97-AF65-F5344CB8AC3E}">
        <p14:creationId xmlns:p14="http://schemas.microsoft.com/office/powerpoint/2010/main" val="42144894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11175" y="800457"/>
            <a:ext cx="5430837" cy="1637943"/>
            <a:chOff x="282575" y="840611"/>
            <a:chExt cx="5430837" cy="1637943"/>
          </a:xfrm>
        </p:grpSpPr>
        <p:sp>
          <p:nvSpPr>
            <p:cNvPr id="3" name="Rounded Rectangle 2"/>
            <p:cNvSpPr/>
            <p:nvPr/>
          </p:nvSpPr>
          <p:spPr>
            <a:xfrm>
              <a:off x="282575" y="840611"/>
              <a:ext cx="5430837" cy="1637943"/>
            </a:xfrm>
            <a:prstGeom prst="roundRect">
              <a:avLst>
                <a:gd name="adj" fmla="val 4061"/>
              </a:avLst>
            </a:prstGeom>
            <a:solidFill>
              <a:schemeClr val="accent3">
                <a:lumMod val="20000"/>
                <a:lumOff val="80000"/>
              </a:schemeClr>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60375" y="840611"/>
              <a:ext cx="5100637" cy="1508105"/>
            </a:xfrm>
            <a:prstGeom prst="rect">
              <a:avLst/>
            </a:prstGeom>
            <a:noFill/>
          </p:spPr>
          <p:txBody>
            <a:bodyPr wrap="square" rtlCol="0">
              <a:spAutoFit/>
            </a:bodyPr>
            <a:lstStyle/>
            <a:p>
              <a:pPr algn="just"/>
              <a:r>
                <a:rPr lang="en-US" sz="2600" b="1" smtClean="0">
                  <a:latin typeface="Arial" pitchFamily="34" charset="0"/>
                  <a:cs typeface="Arial" pitchFamily="34" charset="0"/>
                </a:rPr>
                <a:t>      </a:t>
              </a:r>
              <a:r>
                <a:rPr lang="en-US" sz="2200" b="1" smtClean="0">
                  <a:latin typeface="Arial" pitchFamily="34" charset="0"/>
                  <a:cs typeface="Arial" pitchFamily="34" charset="0"/>
                </a:rPr>
                <a:t>Trong một cuộc khảo sát về mức sống của người Hà Nội, người khảo sát chọn ngẫu nhiên một gia đình ở Hà Nội. Xét các biến sau :</a:t>
              </a:r>
              <a:endParaRPr lang="vi-VN" sz="2200" b="1">
                <a:latin typeface="Arial" pitchFamily="34" charset="0"/>
                <a:cs typeface="Arial" pitchFamily="34" charset="0"/>
              </a:endParaRPr>
            </a:p>
          </p:txBody>
        </p:sp>
      </p:grpSp>
      <p:sp>
        <p:nvSpPr>
          <p:cNvPr id="4" name="AutoShape 2" descr="Cơ cấu dân số theo giới là gì? Công thức tính và Ý nghĩ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31" y="78224"/>
            <a:ext cx="2720181"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6454775" y="609600"/>
            <a:ext cx="5430837" cy="4990743"/>
            <a:chOff x="6454775" y="609600"/>
            <a:chExt cx="5430837" cy="4990743"/>
          </a:xfrm>
        </p:grpSpPr>
        <p:sp>
          <p:nvSpPr>
            <p:cNvPr id="13" name="Rounded Rectangle 12"/>
            <p:cNvSpPr/>
            <p:nvPr/>
          </p:nvSpPr>
          <p:spPr>
            <a:xfrm>
              <a:off x="6454775" y="609600"/>
              <a:ext cx="5430837" cy="4990743"/>
            </a:xfrm>
            <a:prstGeom prst="roundRect">
              <a:avLst>
                <a:gd name="adj" fmla="val 4061"/>
              </a:avLst>
            </a:prstGeom>
            <a:solidFill>
              <a:schemeClr val="accent5">
                <a:lumMod val="50000"/>
              </a:schemeClr>
            </a:solidFill>
            <a:ln w="9525">
              <a:solidFill>
                <a:schemeClr val="accent5">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708775" y="914400"/>
              <a:ext cx="5100637" cy="400110"/>
            </a:xfrm>
            <a:prstGeom prst="rect">
              <a:avLst/>
            </a:prstGeom>
            <a:noFill/>
          </p:spPr>
          <p:txBody>
            <a:bodyPr wrap="square" rtlCol="0">
              <a:spAutoFit/>
            </a:bodyPr>
            <a:lstStyle/>
            <a:p>
              <a:r>
                <a:rPr lang="en-US" sz="2000" b="1" smtClean="0">
                  <a:solidFill>
                    <a:srgbClr val="FFC000"/>
                  </a:solidFill>
                  <a:latin typeface="Arial" pitchFamily="34" charset="0"/>
                  <a:cs typeface="Arial" pitchFamily="34" charset="0"/>
                </a:rPr>
                <a:t>M</a:t>
              </a:r>
              <a:r>
                <a:rPr lang="en-US" sz="2000" b="1" smtClean="0">
                  <a:solidFill>
                    <a:schemeClr val="bg1"/>
                  </a:solidFill>
                  <a:latin typeface="Arial" pitchFamily="34" charset="0"/>
                  <a:cs typeface="Arial" pitchFamily="34" charset="0"/>
                </a:rPr>
                <a:t>: “Gia đình đó có tivi”</a:t>
              </a:r>
              <a:endParaRPr lang="vi-VN" sz="2000" b="1">
                <a:solidFill>
                  <a:schemeClr val="bg1"/>
                </a:solidFill>
                <a:latin typeface="Arial" pitchFamily="34" charset="0"/>
                <a:cs typeface="Arial" pitchFamily="34" charset="0"/>
              </a:endParaRPr>
            </a:p>
          </p:txBody>
        </p:sp>
        <p:sp>
          <p:nvSpPr>
            <p:cNvPr id="16" name="TextBox 15"/>
            <p:cNvSpPr txBox="1"/>
            <p:nvPr/>
          </p:nvSpPr>
          <p:spPr>
            <a:xfrm>
              <a:off x="6708775" y="1564708"/>
              <a:ext cx="5100637" cy="400110"/>
            </a:xfrm>
            <a:prstGeom prst="rect">
              <a:avLst/>
            </a:prstGeom>
            <a:noFill/>
          </p:spPr>
          <p:txBody>
            <a:bodyPr wrap="square" rtlCol="0">
              <a:spAutoFit/>
            </a:bodyPr>
            <a:lstStyle/>
            <a:p>
              <a:r>
                <a:rPr lang="en-US" sz="2000" b="1">
                  <a:solidFill>
                    <a:srgbClr val="FFC000"/>
                  </a:solidFill>
                  <a:latin typeface="Arial" pitchFamily="34" charset="0"/>
                  <a:cs typeface="Arial" pitchFamily="34" charset="0"/>
                </a:rPr>
                <a:t>N</a:t>
              </a:r>
              <a:r>
                <a:rPr lang="en-US" sz="2000" b="1" smtClean="0">
                  <a:solidFill>
                    <a:schemeClr val="bg1"/>
                  </a:solidFill>
                  <a:latin typeface="Arial" pitchFamily="34" charset="0"/>
                  <a:cs typeface="Arial" pitchFamily="34" charset="0"/>
                </a:rPr>
                <a:t>: “Gia đình đó có máy vi tính”</a:t>
              </a:r>
              <a:endParaRPr lang="vi-VN" sz="2000" b="1">
                <a:solidFill>
                  <a:schemeClr val="bg1"/>
                </a:solidFill>
                <a:latin typeface="Arial" pitchFamily="34" charset="0"/>
                <a:cs typeface="Arial" pitchFamily="34" charset="0"/>
              </a:endParaRPr>
            </a:p>
          </p:txBody>
        </p:sp>
        <p:sp>
          <p:nvSpPr>
            <p:cNvPr id="17" name="TextBox 16"/>
            <p:cNvSpPr txBox="1"/>
            <p:nvPr/>
          </p:nvSpPr>
          <p:spPr>
            <a:xfrm>
              <a:off x="6708775" y="2215016"/>
              <a:ext cx="5100637" cy="400110"/>
            </a:xfrm>
            <a:prstGeom prst="rect">
              <a:avLst/>
            </a:prstGeom>
            <a:noFill/>
          </p:spPr>
          <p:txBody>
            <a:bodyPr wrap="square" rtlCol="0">
              <a:spAutoFit/>
            </a:bodyPr>
            <a:lstStyle/>
            <a:p>
              <a:r>
                <a:rPr lang="en-US" sz="2000" b="1">
                  <a:solidFill>
                    <a:srgbClr val="FFC000"/>
                  </a:solidFill>
                  <a:latin typeface="Arial" pitchFamily="34" charset="0"/>
                  <a:cs typeface="Arial" pitchFamily="34" charset="0"/>
                </a:rPr>
                <a:t>E</a:t>
              </a:r>
              <a:r>
                <a:rPr lang="en-US" sz="2000" b="1">
                  <a:solidFill>
                    <a:schemeClr val="bg1"/>
                  </a:solidFill>
                  <a:latin typeface="Arial" pitchFamily="34" charset="0"/>
                  <a:cs typeface="Arial" pitchFamily="34" charset="0"/>
                </a:rPr>
                <a:t>: “Gia đình đó có </a:t>
              </a:r>
              <a:r>
                <a:rPr lang="en-US" sz="2000" b="1" smtClean="0">
                  <a:solidFill>
                    <a:schemeClr val="bg1"/>
                  </a:solidFill>
                  <a:latin typeface="Arial" pitchFamily="34" charset="0"/>
                  <a:cs typeface="Arial" pitchFamily="34" charset="0"/>
                </a:rPr>
                <a:t>tivi hoặc </a:t>
              </a:r>
              <a:r>
                <a:rPr lang="en-US" sz="2000" b="1">
                  <a:solidFill>
                    <a:schemeClr val="bg1"/>
                  </a:solidFill>
                  <a:latin typeface="Arial" pitchFamily="34" charset="0"/>
                  <a:cs typeface="Arial" pitchFamily="34" charset="0"/>
                </a:rPr>
                <a:t>máy vi tính”</a:t>
              </a:r>
              <a:endParaRPr lang="vi-VN" sz="2000" b="1">
                <a:solidFill>
                  <a:schemeClr val="bg1"/>
                </a:solidFill>
                <a:latin typeface="Arial" pitchFamily="34" charset="0"/>
                <a:cs typeface="Arial" pitchFamily="34" charset="0"/>
              </a:endParaRPr>
            </a:p>
          </p:txBody>
        </p:sp>
        <p:sp>
          <p:nvSpPr>
            <p:cNvPr id="18" name="TextBox 17"/>
            <p:cNvSpPr txBox="1"/>
            <p:nvPr/>
          </p:nvSpPr>
          <p:spPr>
            <a:xfrm>
              <a:off x="6708775" y="2865324"/>
              <a:ext cx="5100637" cy="400110"/>
            </a:xfrm>
            <a:prstGeom prst="rect">
              <a:avLst/>
            </a:prstGeom>
            <a:noFill/>
          </p:spPr>
          <p:txBody>
            <a:bodyPr wrap="square" rtlCol="0">
              <a:spAutoFit/>
            </a:bodyPr>
            <a:lstStyle/>
            <a:p>
              <a:r>
                <a:rPr lang="en-US" sz="2000" b="1">
                  <a:solidFill>
                    <a:srgbClr val="FFC000"/>
                  </a:solidFill>
                  <a:latin typeface="Arial" pitchFamily="34" charset="0"/>
                  <a:cs typeface="Arial" pitchFamily="34" charset="0"/>
                </a:rPr>
                <a:t>F</a:t>
              </a:r>
              <a:r>
                <a:rPr lang="en-US" sz="2000" b="1" smtClean="0">
                  <a:solidFill>
                    <a:schemeClr val="bg1"/>
                  </a:solidFill>
                  <a:latin typeface="Arial" pitchFamily="34" charset="0"/>
                  <a:cs typeface="Arial" pitchFamily="34" charset="0"/>
                </a:rPr>
                <a:t>: </a:t>
              </a:r>
              <a:r>
                <a:rPr lang="en-US" sz="2000" b="1">
                  <a:solidFill>
                    <a:schemeClr val="bg1"/>
                  </a:solidFill>
                  <a:latin typeface="Arial" pitchFamily="34" charset="0"/>
                  <a:cs typeface="Arial" pitchFamily="34" charset="0"/>
                </a:rPr>
                <a:t>“Gia đình đó </a:t>
              </a:r>
              <a:r>
                <a:rPr lang="en-US" sz="2000" b="1" smtClean="0">
                  <a:solidFill>
                    <a:schemeClr val="bg1"/>
                  </a:solidFill>
                  <a:latin typeface="Arial" pitchFamily="34" charset="0"/>
                  <a:cs typeface="Arial" pitchFamily="34" charset="0"/>
                </a:rPr>
                <a:t>có cả tivi và </a:t>
              </a:r>
              <a:r>
                <a:rPr lang="en-US" sz="2000" b="1">
                  <a:solidFill>
                    <a:schemeClr val="bg1"/>
                  </a:solidFill>
                  <a:latin typeface="Arial" pitchFamily="34" charset="0"/>
                  <a:cs typeface="Arial" pitchFamily="34" charset="0"/>
                </a:rPr>
                <a:t>máy vi tính”</a:t>
              </a:r>
              <a:endParaRPr lang="vi-VN" sz="2000" b="1">
                <a:solidFill>
                  <a:schemeClr val="bg1"/>
                </a:solidFill>
                <a:latin typeface="Arial" pitchFamily="34" charset="0"/>
                <a:cs typeface="Arial" pitchFamily="34" charset="0"/>
              </a:endParaRPr>
            </a:p>
          </p:txBody>
        </p:sp>
        <p:sp>
          <p:nvSpPr>
            <p:cNvPr id="22" name="TextBox 21"/>
            <p:cNvSpPr txBox="1"/>
            <p:nvPr/>
          </p:nvSpPr>
          <p:spPr>
            <a:xfrm>
              <a:off x="6708775" y="3515632"/>
              <a:ext cx="5100637" cy="707886"/>
            </a:xfrm>
            <a:prstGeom prst="rect">
              <a:avLst/>
            </a:prstGeom>
            <a:noFill/>
          </p:spPr>
          <p:txBody>
            <a:bodyPr wrap="square" rtlCol="0">
              <a:spAutoFit/>
            </a:bodyPr>
            <a:lstStyle/>
            <a:p>
              <a:r>
                <a:rPr lang="en-US" sz="2000" b="1">
                  <a:solidFill>
                    <a:srgbClr val="FFC000"/>
                  </a:solidFill>
                  <a:latin typeface="Arial" pitchFamily="34" charset="0"/>
                  <a:cs typeface="Arial" pitchFamily="34" charset="0"/>
                </a:rPr>
                <a:t>G</a:t>
              </a:r>
              <a:r>
                <a:rPr lang="en-US" sz="2000" b="1" smtClean="0">
                  <a:solidFill>
                    <a:schemeClr val="bg1"/>
                  </a:solidFill>
                  <a:latin typeface="Arial" pitchFamily="34" charset="0"/>
                  <a:cs typeface="Arial" pitchFamily="34" charset="0"/>
                </a:rPr>
                <a:t>: </a:t>
              </a:r>
              <a:r>
                <a:rPr lang="en-US" sz="2000" b="1">
                  <a:solidFill>
                    <a:schemeClr val="bg1"/>
                  </a:solidFill>
                  <a:latin typeface="Arial" pitchFamily="34" charset="0"/>
                  <a:cs typeface="Arial" pitchFamily="34" charset="0"/>
                </a:rPr>
                <a:t>“Gia đình đó </a:t>
              </a:r>
              <a:r>
                <a:rPr lang="en-US" sz="2000" b="1" smtClean="0">
                  <a:solidFill>
                    <a:schemeClr val="bg1"/>
                  </a:solidFill>
                  <a:latin typeface="Arial" pitchFamily="34" charset="0"/>
                  <a:cs typeface="Arial" pitchFamily="34" charset="0"/>
                </a:rPr>
                <a:t>có </a:t>
              </a:r>
              <a:r>
                <a:rPr lang="en-US" sz="2000" b="1">
                  <a:solidFill>
                    <a:schemeClr val="bg1"/>
                  </a:solidFill>
                  <a:latin typeface="Arial" pitchFamily="34" charset="0"/>
                  <a:cs typeface="Arial" pitchFamily="34" charset="0"/>
                </a:rPr>
                <a:t>tivi hoặc máy vi </a:t>
              </a:r>
              <a:r>
                <a:rPr lang="en-US" sz="2000" b="1" smtClean="0">
                  <a:solidFill>
                    <a:schemeClr val="bg1"/>
                  </a:solidFill>
                  <a:latin typeface="Arial" pitchFamily="34" charset="0"/>
                  <a:cs typeface="Arial" pitchFamily="34" charset="0"/>
                </a:rPr>
                <a:t>tính nhưng không có cả hai thiết bị nói trên”</a:t>
              </a:r>
              <a:endParaRPr lang="vi-VN" sz="2000" b="1">
                <a:solidFill>
                  <a:schemeClr val="bg1"/>
                </a:solidFill>
                <a:latin typeface="Arial" pitchFamily="34" charset="0"/>
                <a:cs typeface="Arial" pitchFamily="34" charset="0"/>
              </a:endParaRPr>
            </a:p>
          </p:txBody>
        </p:sp>
        <p:sp>
          <p:nvSpPr>
            <p:cNvPr id="25" name="TextBox 24"/>
            <p:cNvSpPr txBox="1"/>
            <p:nvPr/>
          </p:nvSpPr>
          <p:spPr>
            <a:xfrm>
              <a:off x="6708775" y="4473714"/>
              <a:ext cx="5100637" cy="707886"/>
            </a:xfrm>
            <a:prstGeom prst="rect">
              <a:avLst/>
            </a:prstGeom>
            <a:noFill/>
          </p:spPr>
          <p:txBody>
            <a:bodyPr wrap="square" rtlCol="0">
              <a:spAutoFit/>
            </a:bodyPr>
            <a:lstStyle/>
            <a:p>
              <a:r>
                <a:rPr lang="en-US" sz="2000" b="1">
                  <a:solidFill>
                    <a:srgbClr val="FFC000"/>
                  </a:solidFill>
                  <a:latin typeface="Arial" pitchFamily="34" charset="0"/>
                  <a:cs typeface="Arial" pitchFamily="34" charset="0"/>
                </a:rPr>
                <a:t>H</a:t>
              </a:r>
              <a:r>
                <a:rPr lang="en-US" sz="2000" b="1" smtClean="0">
                  <a:solidFill>
                    <a:schemeClr val="bg1"/>
                  </a:solidFill>
                  <a:latin typeface="Arial" pitchFamily="34" charset="0"/>
                  <a:cs typeface="Arial" pitchFamily="34" charset="0"/>
                </a:rPr>
                <a:t>: </a:t>
              </a:r>
              <a:r>
                <a:rPr lang="en-US" sz="2000" b="1">
                  <a:solidFill>
                    <a:schemeClr val="bg1"/>
                  </a:solidFill>
                  <a:latin typeface="Arial" pitchFamily="34" charset="0"/>
                  <a:cs typeface="Arial" pitchFamily="34" charset="0"/>
                </a:rPr>
                <a:t>“Gia đình đó </a:t>
              </a:r>
              <a:r>
                <a:rPr lang="en-US" sz="2000" b="1" smtClean="0">
                  <a:solidFill>
                    <a:schemeClr val="bg1"/>
                  </a:solidFill>
                  <a:latin typeface="Arial" pitchFamily="34" charset="0"/>
                  <a:cs typeface="Arial" pitchFamily="34" charset="0"/>
                </a:rPr>
                <a:t>không có cả </a:t>
              </a:r>
              <a:r>
                <a:rPr lang="en-US" sz="2000" b="1">
                  <a:solidFill>
                    <a:schemeClr val="bg1"/>
                  </a:solidFill>
                  <a:latin typeface="Arial" pitchFamily="34" charset="0"/>
                  <a:cs typeface="Arial" pitchFamily="34" charset="0"/>
                </a:rPr>
                <a:t>tivi </a:t>
              </a:r>
              <a:r>
                <a:rPr lang="en-US" sz="2000" b="1" smtClean="0">
                  <a:solidFill>
                    <a:schemeClr val="bg1"/>
                  </a:solidFill>
                  <a:latin typeface="Arial" pitchFamily="34" charset="0"/>
                  <a:cs typeface="Arial" pitchFamily="34" charset="0"/>
                </a:rPr>
                <a:t>và </a:t>
              </a:r>
              <a:r>
                <a:rPr lang="en-US" sz="2000" b="1">
                  <a:solidFill>
                    <a:schemeClr val="bg1"/>
                  </a:solidFill>
                  <a:latin typeface="Arial" pitchFamily="34" charset="0"/>
                  <a:cs typeface="Arial" pitchFamily="34" charset="0"/>
                </a:rPr>
                <a:t>máy vi </a:t>
              </a:r>
              <a:r>
                <a:rPr lang="en-US" sz="2000" b="1" smtClean="0">
                  <a:solidFill>
                    <a:schemeClr val="bg1"/>
                  </a:solidFill>
                  <a:latin typeface="Arial" pitchFamily="34" charset="0"/>
                  <a:cs typeface="Arial" pitchFamily="34" charset="0"/>
                </a:rPr>
                <a:t>tính”</a:t>
              </a:r>
              <a:endParaRPr lang="vi-VN" sz="2000" b="1">
                <a:solidFill>
                  <a:schemeClr val="bg1"/>
                </a:solidFill>
                <a:latin typeface="Arial" pitchFamily="34" charset="0"/>
                <a:cs typeface="Arial" pitchFamily="34" charset="0"/>
              </a:endParaRPr>
            </a:p>
          </p:txBody>
        </p:sp>
      </p:grpSp>
      <p:grpSp>
        <p:nvGrpSpPr>
          <p:cNvPr id="19" name="Group 18"/>
          <p:cNvGrpSpPr/>
          <p:nvPr/>
        </p:nvGrpSpPr>
        <p:grpSpPr>
          <a:xfrm>
            <a:off x="106362" y="2971383"/>
            <a:ext cx="6184900" cy="2795675"/>
            <a:chOff x="-232569" y="2668074"/>
            <a:chExt cx="6184900" cy="2795675"/>
          </a:xfrm>
        </p:grpSpPr>
        <p:sp>
          <p:nvSpPr>
            <p:cNvPr id="20" name="AutoShape 26"/>
            <p:cNvSpPr>
              <a:spLocks noChangeArrowheads="1"/>
            </p:cNvSpPr>
            <p:nvPr/>
          </p:nvSpPr>
          <p:spPr bwMode="auto">
            <a:xfrm>
              <a:off x="-232569" y="2668074"/>
              <a:ext cx="6096000" cy="2686229"/>
            </a:xfrm>
            <a:prstGeom prst="cloudCallout">
              <a:avLst>
                <a:gd name="adj1" fmla="val 15297"/>
                <a:gd name="adj2" fmla="val 12005"/>
              </a:avLst>
            </a:prstGeom>
            <a:solidFill>
              <a:schemeClr val="accent2">
                <a:lumMod val="20000"/>
                <a:lumOff val="80000"/>
              </a:scheme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lIns="91429" tIns="45715" rIns="91429" bIns="45715"/>
            <a:lstStyle/>
            <a:p>
              <a:pPr algn="ctr" eaLnBrk="1" hangingPunct="1"/>
              <a:endParaRPr lang="en-US" altLang="en-US" sz="2400" dirty="0">
                <a:latin typeface="Times New Roman" pitchFamily="18" charset="0"/>
                <a:cs typeface="Times New Roman" pitchFamily="18" charset="0"/>
                <a:sym typeface="Symbol" pitchFamily="18" charset="2"/>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298370" y="3627272"/>
              <a:ext cx="1653961" cy="1836477"/>
            </a:xfrm>
            <a:prstGeom prst="rect">
              <a:avLst/>
            </a:prstGeom>
          </p:spPr>
        </p:pic>
        <p:sp>
          <p:nvSpPr>
            <p:cNvPr id="21" name="TextBox 20"/>
            <p:cNvSpPr txBox="1"/>
            <p:nvPr/>
          </p:nvSpPr>
          <p:spPr>
            <a:xfrm>
              <a:off x="384176" y="3237264"/>
              <a:ext cx="4567237" cy="1631216"/>
            </a:xfrm>
            <a:prstGeom prst="rect">
              <a:avLst/>
            </a:prstGeom>
            <a:noFill/>
          </p:spPr>
          <p:txBody>
            <a:bodyPr wrap="square" rtlCol="0">
              <a:spAutoFit/>
            </a:bodyPr>
            <a:lstStyle/>
            <a:p>
              <a:pPr algn="ctr"/>
              <a:r>
                <a:rPr lang="en-US" sz="2000" b="1" smtClean="0">
                  <a:solidFill>
                    <a:schemeClr val="tx2">
                      <a:lumMod val="75000"/>
                    </a:schemeClr>
                  </a:solidFill>
                  <a:latin typeface="Arial" pitchFamily="34" charset="0"/>
                  <a:cs typeface="Arial" pitchFamily="34" charset="0"/>
                </a:rPr>
                <a:t>Các biến cố trên rõ ràng có mối liện hệ với nhau. Chúng ta có thể mô tả các mối liên hệ đó một cách cô đọng, súc tích bằng các khái niệm và kí hiệu toán học được không?</a:t>
              </a:r>
              <a:endParaRPr lang="vi-VN" sz="2000" b="1">
                <a:solidFill>
                  <a:schemeClr val="tx2">
                    <a:lumMod val="75000"/>
                  </a:schemeClr>
                </a:solidFill>
                <a:latin typeface="Arial" pitchFamily="34" charset="0"/>
                <a:cs typeface="Arial" pitchFamily="34" charset="0"/>
              </a:endParaRPr>
            </a:p>
          </p:txBody>
        </p:sp>
      </p:grpSp>
    </p:spTree>
    <p:extLst>
      <p:ext uri="{BB962C8B-B14F-4D97-AF65-F5344CB8AC3E}">
        <p14:creationId xmlns:p14="http://schemas.microsoft.com/office/powerpoint/2010/main" val="11272107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7812" y="1447800"/>
            <a:ext cx="7182151" cy="368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723966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0" y="161925"/>
            <a:ext cx="9837881" cy="2386705"/>
          </a:xfrm>
          <a:prstGeom prst="roundRect">
            <a:avLst>
              <a:gd name="adj" fmla="val 4429"/>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8" name="TextBox 7"/>
              <p:cNvSpPr txBox="1"/>
              <p:nvPr/>
            </p:nvSpPr>
            <p:spPr>
              <a:xfrm>
                <a:off x="2284411" y="209550"/>
                <a:ext cx="9677399" cy="2339080"/>
              </a:xfrm>
              <a:prstGeom prst="rect">
                <a:avLst/>
              </a:prstGeom>
              <a:noFill/>
            </p:spPr>
            <p:txBody>
              <a:bodyPr wrap="square" lIns="121899" tIns="60949" rIns="121899" bIns="60949" rtlCol="0">
                <a:spAutoFit/>
              </a:bodyPr>
              <a:lstStyle/>
              <a:p>
                <a:r>
                  <a:rPr lang="vi-VN" b="1">
                    <a:latin typeface="Arial" pitchFamily="34" charset="0"/>
                    <a:cs typeface="Arial" pitchFamily="34" charset="0"/>
                  </a:rPr>
                  <a:t>Một hộp đựng 15 tấm thẻ cùng loại được đánh số từ 1 đến 15. Rút ngẫu nhiên một tấm thẻ và quan sát số ghi trên thẻ. Gọi A là biến cố “Số ghi trên tấm thẻ nhỏ hơn 7”; B là biến cố “Số ghi trên tấm thẻ là số nguyên tố</a:t>
                </a:r>
                <a:r>
                  <a:rPr lang="vi-VN" b="1" smtClean="0">
                    <a:latin typeface="Arial" pitchFamily="34" charset="0"/>
                    <a:cs typeface="Arial" pitchFamily="34" charset="0"/>
                  </a:rPr>
                  <a:t>”.</a:t>
                </a:r>
                <a:endParaRPr lang="en-US" b="1" smtClean="0">
                  <a:latin typeface="Arial" pitchFamily="34" charset="0"/>
                  <a:cs typeface="Arial" pitchFamily="34" charset="0"/>
                </a:endParaRPr>
              </a:p>
              <a:p>
                <a:pPr marL="457200" indent="-457200">
                  <a:buAutoNum type="alphaLcParenR"/>
                </a:pPr>
                <a:r>
                  <a:rPr lang="vi-VN" b="1" smtClean="0">
                    <a:latin typeface="Arial" pitchFamily="34" charset="0"/>
                    <a:cs typeface="Arial" pitchFamily="34" charset="0"/>
                  </a:rPr>
                  <a:t>Mô </a:t>
                </a:r>
                <a:r>
                  <a:rPr lang="vi-VN" b="1">
                    <a:latin typeface="Arial" pitchFamily="34" charset="0"/>
                    <a:cs typeface="Arial" pitchFamily="34" charset="0"/>
                  </a:rPr>
                  <a:t>tả không gian mẫu</a:t>
                </a:r>
                <a:r>
                  <a:rPr lang="vi-VN" b="1" smtClean="0">
                    <a:latin typeface="Arial" pitchFamily="34" charset="0"/>
                    <a:cs typeface="Arial" pitchFamily="34" charset="0"/>
                  </a:rPr>
                  <a:t>.</a:t>
                </a:r>
                <a:endParaRPr lang="en-US" b="1" smtClean="0">
                  <a:latin typeface="Arial" pitchFamily="34" charset="0"/>
                  <a:cs typeface="Arial" pitchFamily="34" charset="0"/>
                </a:endParaRPr>
              </a:p>
              <a:p>
                <a:pPr marL="457200" indent="-457200">
                  <a:buAutoNum type="alphaLcParenR"/>
                </a:pPr>
                <a:r>
                  <a:rPr lang="vi-VN" b="1">
                    <a:latin typeface="Arial" pitchFamily="34" charset="0"/>
                    <a:cs typeface="Arial" pitchFamily="34" charset="0"/>
                  </a:rPr>
                  <a:t>Mỗi biến </a:t>
                </a:r>
                <a:r>
                  <a:rPr lang="vi-VN" b="1" smtClean="0">
                    <a:latin typeface="Arial" pitchFamily="34" charset="0"/>
                    <a:cs typeface="Arial" pitchFamily="34" charset="0"/>
                  </a:rPr>
                  <a:t>cố</a:t>
                </a:r>
                <a:r>
                  <a:rPr lang="en-US" b="1" smtClean="0">
                    <a:latin typeface="Arial" pitchFamily="34" charset="0"/>
                    <a:cs typeface="Arial" pitchFamily="34" charset="0"/>
                  </a:rPr>
                  <a:t> A </a:t>
                </a:r>
                <a14:m>
                  <m:oMath xmlns:m="http://schemas.openxmlformats.org/officeDocument/2006/math">
                    <m:r>
                      <a:rPr lang="en-US" b="1" i="1" smtClean="0">
                        <a:latin typeface="Cambria Math"/>
                        <a:ea typeface="Cambria Math"/>
                        <a:cs typeface="Arial" pitchFamily="34" charset="0"/>
                      </a:rPr>
                      <m:t>∪</m:t>
                    </m:r>
                  </m:oMath>
                </a14:m>
                <a:r>
                  <a:rPr lang="en-US" b="1" smtClean="0">
                    <a:latin typeface="Arial" pitchFamily="34" charset="0"/>
                    <a:cs typeface="Arial" pitchFamily="34" charset="0"/>
                  </a:rPr>
                  <a:t> B </a:t>
                </a:r>
                <a:r>
                  <a:rPr lang="vi-VN" b="1" smtClean="0">
                    <a:latin typeface="Arial" pitchFamily="34" charset="0"/>
                    <a:cs typeface="Arial" pitchFamily="34" charset="0"/>
                  </a:rPr>
                  <a:t>và </a:t>
                </a:r>
                <a:r>
                  <a:rPr lang="vi-VN" b="1">
                    <a:latin typeface="Arial" pitchFamily="34" charset="0"/>
                    <a:cs typeface="Arial" pitchFamily="34" charset="0"/>
                  </a:rPr>
                  <a:t>AB là tập con nào của không gian mẫu</a:t>
                </a:r>
                <a:r>
                  <a:rPr lang="vi-VN" b="1" smtClean="0">
                    <a:latin typeface="Arial" pitchFamily="34" charset="0"/>
                    <a:cs typeface="Arial" pitchFamily="34" charset="0"/>
                  </a:rPr>
                  <a:t>?</a:t>
                </a:r>
                <a:endParaRPr lang="vi-VN" b="1">
                  <a:latin typeface="Arial" pitchFamily="34" charset="0"/>
                  <a:cs typeface="Arial"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284411" y="209550"/>
                <a:ext cx="9677399" cy="2339080"/>
              </a:xfrm>
              <a:prstGeom prst="rect">
                <a:avLst/>
              </a:prstGeom>
              <a:blipFill rotWithShape="1">
                <a:blip r:embed="rId4"/>
                <a:stretch>
                  <a:fillRect l="-693" t="-1042" b="-4688"/>
                </a:stretch>
              </a:blipFill>
            </p:spPr>
            <p:txBody>
              <a:bodyPr/>
              <a:lstStyle/>
              <a:p>
                <a:r>
                  <a:rPr lang="en-US">
                    <a:noFill/>
                  </a:rPr>
                  <a:t> </a:t>
                </a:r>
              </a:p>
            </p:txBody>
          </p:sp>
        </mc:Fallback>
      </mc:AlternateContent>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812" y="15240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43762" y="381000"/>
            <a:ext cx="1310103"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8</a:t>
            </a:r>
            <a:r>
              <a:rPr lang="en-US" sz="60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.1</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17" name="Picture 4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60583" y="268213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29" name="TextBox 28"/>
              <p:cNvSpPr txBox="1"/>
              <p:nvPr/>
            </p:nvSpPr>
            <p:spPr>
              <a:xfrm>
                <a:off x="485630" y="3048000"/>
                <a:ext cx="7208982" cy="861774"/>
              </a:xfrm>
              <a:prstGeom prst="rect">
                <a:avLst/>
              </a:prstGeom>
              <a:noFill/>
            </p:spPr>
            <p:txBody>
              <a:bodyPr wrap="square" rtlCol="0">
                <a:spAutoFit/>
              </a:bodyPr>
              <a:lstStyle/>
              <a:p>
                <a:pPr algn="just"/>
                <a:r>
                  <a:rPr lang="vi-VN" b="1" smtClean="0">
                    <a:latin typeface="Arial" pitchFamily="34" charset="0"/>
                    <a:cs typeface="Arial" pitchFamily="34" charset="0"/>
                  </a:rPr>
                  <a:t>a) Không gian mẫu là các tấm thẻ được đánh số nên nó gồm 15 </a:t>
                </a:r>
                <a:r>
                  <a:rPr lang="vi-VN" b="1">
                    <a:latin typeface="Arial" pitchFamily="34" charset="0"/>
                    <a:cs typeface="Arial" pitchFamily="34" charset="0"/>
                  </a:rPr>
                  <a:t>phần </a:t>
                </a:r>
                <a:r>
                  <a:rPr lang="vi-VN" b="1" smtClean="0">
                    <a:latin typeface="Arial" pitchFamily="34" charset="0"/>
                    <a:cs typeface="Arial" pitchFamily="34" charset="0"/>
                  </a:rPr>
                  <a:t>tử</a:t>
                </a:r>
                <a:r>
                  <a:rPr lang="en-US" b="1">
                    <a:latin typeface="Arial" pitchFamily="34" charset="0"/>
                    <a:cs typeface="Arial" pitchFamily="34" charset="0"/>
                  </a:rPr>
                  <a:t> </a:t>
                </a:r>
                <a:r>
                  <a:rPr lang="en-US" b="1" smtClean="0">
                    <a:latin typeface="Arial" pitchFamily="34" charset="0"/>
                    <a:cs typeface="Arial" pitchFamily="34" charset="0"/>
                  </a:rPr>
                  <a:t>: </a:t>
                </a:r>
                <a14:m>
                  <m:oMath xmlns:m="http://schemas.openxmlformats.org/officeDocument/2006/math">
                    <m:r>
                      <a:rPr lang="en-US" sz="2600" b="1" i="1" smtClean="0">
                        <a:solidFill>
                          <a:srgbClr val="C00000"/>
                        </a:solidFill>
                        <a:latin typeface="Cambria Math"/>
                        <a:ea typeface="Cambria Math"/>
                        <a:cs typeface="Arial" pitchFamily="34" charset="0"/>
                      </a:rPr>
                      <m:t>𝛀</m:t>
                    </m:r>
                    <m:r>
                      <a:rPr lang="en-US" sz="2600" b="1" i="1" smtClean="0">
                        <a:latin typeface="Cambria Math"/>
                        <a:cs typeface="Arial" pitchFamily="34" charset="0"/>
                      </a:rPr>
                      <m:t>=</m:t>
                    </m:r>
                    <m:d>
                      <m:dPr>
                        <m:begChr m:val="{"/>
                        <m:endChr m:val="}"/>
                        <m:ctrlPr>
                          <a:rPr lang="en-US" sz="2600" b="1" i="1" smtClean="0">
                            <a:latin typeface="Cambria Math"/>
                            <a:cs typeface="Arial" pitchFamily="34" charset="0"/>
                          </a:rPr>
                        </m:ctrlPr>
                      </m:dPr>
                      <m:e>
                        <m:r>
                          <a:rPr lang="en-US" sz="2600" b="1" i="1" smtClean="0">
                            <a:latin typeface="Cambria Math"/>
                            <a:cs typeface="Arial" pitchFamily="34" charset="0"/>
                          </a:rPr>
                          <m:t>𝟏</m:t>
                        </m:r>
                        <m:r>
                          <a:rPr lang="en-US" sz="2600" b="1" i="1" smtClean="0">
                            <a:latin typeface="Cambria Math"/>
                            <a:cs typeface="Arial" pitchFamily="34" charset="0"/>
                          </a:rPr>
                          <m:t>;</m:t>
                        </m:r>
                        <m:r>
                          <a:rPr lang="en-US" sz="2600" b="1" i="1" smtClean="0">
                            <a:latin typeface="Cambria Math"/>
                            <a:cs typeface="Arial" pitchFamily="34" charset="0"/>
                          </a:rPr>
                          <m:t>𝟐</m:t>
                        </m:r>
                        <m:r>
                          <a:rPr lang="en-US" sz="2600" b="1" i="1" smtClean="0">
                            <a:latin typeface="Cambria Math"/>
                            <a:cs typeface="Arial" pitchFamily="34" charset="0"/>
                          </a:rPr>
                          <m:t>;</m:t>
                        </m:r>
                        <m:r>
                          <a:rPr lang="en-US" sz="2600" b="1" i="1" smtClean="0">
                            <a:latin typeface="Cambria Math"/>
                            <a:cs typeface="Arial" pitchFamily="34" charset="0"/>
                          </a:rPr>
                          <m:t>𝟑</m:t>
                        </m:r>
                        <m:r>
                          <a:rPr lang="en-US" sz="2600" b="1" i="1" smtClean="0">
                            <a:latin typeface="Cambria Math"/>
                            <a:cs typeface="Arial" pitchFamily="34" charset="0"/>
                          </a:rPr>
                          <m:t>;…;</m:t>
                        </m:r>
                        <m:r>
                          <a:rPr lang="en-US" sz="2600" b="1" i="1" smtClean="0">
                            <a:latin typeface="Cambria Math"/>
                            <a:cs typeface="Arial" pitchFamily="34" charset="0"/>
                          </a:rPr>
                          <m:t>𝟏𝟓</m:t>
                        </m:r>
                      </m:e>
                    </m:d>
                  </m:oMath>
                </a14:m>
                <a:endParaRPr lang="vi-VN" sz="2600" b="1">
                  <a:latin typeface="Arial" pitchFamily="34" charset="0"/>
                  <a:cs typeface="Arial" pitchFamily="34" charset="0"/>
                </a:endParaRPr>
              </a:p>
            </p:txBody>
          </p:sp>
        </mc:Choice>
        <mc:Fallback>
          <p:sp>
            <p:nvSpPr>
              <p:cNvPr id="29" name="TextBox 28"/>
              <p:cNvSpPr txBox="1">
                <a:spLocks noRot="1" noChangeAspect="1" noMove="1" noResize="1" noEditPoints="1" noAdjustHandles="1" noChangeArrowheads="1" noChangeShapeType="1" noTextEdit="1"/>
              </p:cNvSpPr>
              <p:nvPr/>
            </p:nvSpPr>
            <p:spPr>
              <a:xfrm>
                <a:off x="485630" y="3048000"/>
                <a:ext cx="7208982" cy="861774"/>
              </a:xfrm>
              <a:prstGeom prst="rect">
                <a:avLst/>
              </a:prstGeom>
              <a:blipFill rotWithShape="1">
                <a:blip r:embed="rId7"/>
                <a:stretch>
                  <a:fillRect l="-1354" t="-4965" r="-1269" b="-15603"/>
                </a:stretch>
              </a:blipFill>
            </p:spPr>
            <p:txBody>
              <a:bodyPr/>
              <a:lstStyle/>
              <a:p>
                <a:r>
                  <a:rPr lang="en-US">
                    <a:noFill/>
                  </a:rPr>
                  <a:t> </a:t>
                </a:r>
              </a:p>
            </p:txBody>
          </p:sp>
        </mc:Fallback>
      </mc:AlternateContent>
      <p:sp>
        <p:nvSpPr>
          <p:cNvPr id="2" name="Rectangle 1"/>
          <p:cNvSpPr/>
          <p:nvPr/>
        </p:nvSpPr>
        <p:spPr>
          <a:xfrm>
            <a:off x="5294889" y="3915056"/>
            <a:ext cx="494723" cy="8373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8228012" y="2772057"/>
            <a:ext cx="3581400" cy="1876144"/>
            <a:chOff x="8228012" y="2772057"/>
            <a:chExt cx="3581400" cy="1876144"/>
          </a:xfrm>
        </p:grpSpPr>
        <p:sp>
          <p:nvSpPr>
            <p:cNvPr id="12" name="Rounded Rectangle 11"/>
            <p:cNvSpPr/>
            <p:nvPr/>
          </p:nvSpPr>
          <p:spPr>
            <a:xfrm>
              <a:off x="8228012" y="2772057"/>
              <a:ext cx="3581400" cy="1876144"/>
            </a:xfrm>
            <a:prstGeom prst="roundRect">
              <a:avLst>
                <a:gd name="adj" fmla="val 5668"/>
              </a:avLst>
            </a:prstGeom>
            <a:solidFill>
              <a:schemeClr val="bg1"/>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956" name="Picture 4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56612" y="2980824"/>
              <a:ext cx="2977010" cy="1511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mc:AlternateContent xmlns:mc="http://schemas.openxmlformats.org/markup-compatibility/2006">
        <mc:Choice xmlns:a14="http://schemas.microsoft.com/office/drawing/2010/main" Requires="a14">
          <p:sp>
            <p:nvSpPr>
              <p:cNvPr id="31" name="TextBox 30"/>
              <p:cNvSpPr txBox="1"/>
              <p:nvPr/>
            </p:nvSpPr>
            <p:spPr>
              <a:xfrm>
                <a:off x="443762" y="3948155"/>
                <a:ext cx="7208982" cy="892552"/>
              </a:xfrm>
              <a:prstGeom prst="rect">
                <a:avLst/>
              </a:prstGeom>
              <a:noFill/>
            </p:spPr>
            <p:txBody>
              <a:bodyPr wrap="square" rtlCol="0">
                <a:spAutoFit/>
              </a:bodyPr>
              <a:lstStyle/>
              <a:p>
                <a:pPr algn="just"/>
                <a:r>
                  <a:rPr lang="vi-VN" b="1" smtClean="0">
                    <a:latin typeface="Arial" pitchFamily="34" charset="0"/>
                    <a:cs typeface="Arial" pitchFamily="34" charset="0"/>
                  </a:rPr>
                  <a:t>b) A là biến cố “Số ghi trên tấm thẻ nhỏ hơn 7” </a:t>
                </a:r>
                <a:r>
                  <a:rPr lang="en-US" b="1" smtClean="0">
                    <a:latin typeface="Arial" pitchFamily="34" charset="0"/>
                    <a:cs typeface="Arial" pitchFamily="34" charset="0"/>
                  </a:rPr>
                  <a:t/>
                </a:r>
                <a:br>
                  <a:rPr lang="en-US" b="1" smtClean="0">
                    <a:latin typeface="Arial" pitchFamily="34" charset="0"/>
                    <a:cs typeface="Arial" pitchFamily="34" charset="0"/>
                  </a:rPr>
                </a:br>
                <a:r>
                  <a:rPr lang="en-US" b="1" smtClean="0">
                    <a:latin typeface="Arial" pitchFamily="34" charset="0"/>
                    <a:cs typeface="Arial" pitchFamily="34" charset="0"/>
                  </a:rPr>
                  <a:t>    </a:t>
                </a:r>
                <a:r>
                  <a:rPr lang="vi-VN" b="1" smtClean="0">
                    <a:latin typeface="Arial" pitchFamily="34" charset="0"/>
                    <a:cs typeface="Arial" pitchFamily="34" charset="0"/>
                  </a:rPr>
                  <a:t>nên </a:t>
                </a:r>
                <a14:m>
                  <m:oMath xmlns:m="http://schemas.openxmlformats.org/officeDocument/2006/math">
                    <m:r>
                      <a:rPr lang="en-US" sz="2600" b="1" i="1" smtClean="0">
                        <a:solidFill>
                          <a:srgbClr val="C00000"/>
                        </a:solidFill>
                        <a:latin typeface="Cambria Math"/>
                        <a:ea typeface="Cambria Math"/>
                        <a:cs typeface="Arial" pitchFamily="34" charset="0"/>
                      </a:rPr>
                      <m:t>𝑨</m:t>
                    </m:r>
                    <m:r>
                      <a:rPr lang="en-US" sz="2600" b="1" i="1">
                        <a:latin typeface="Cambria Math"/>
                        <a:cs typeface="Arial" pitchFamily="34" charset="0"/>
                      </a:rPr>
                      <m:t>=</m:t>
                    </m:r>
                    <m:d>
                      <m:dPr>
                        <m:begChr m:val="{"/>
                        <m:endChr m:val="}"/>
                        <m:ctrlPr>
                          <a:rPr lang="en-US" sz="2600" b="1" i="1">
                            <a:latin typeface="Cambria Math"/>
                            <a:cs typeface="Arial" pitchFamily="34" charset="0"/>
                          </a:rPr>
                        </m:ctrlPr>
                      </m:dPr>
                      <m:e>
                        <m:r>
                          <a:rPr lang="en-US" sz="2600" b="1" i="1">
                            <a:latin typeface="Cambria Math"/>
                            <a:cs typeface="Arial" pitchFamily="34" charset="0"/>
                          </a:rPr>
                          <m:t>𝟏</m:t>
                        </m:r>
                        <m:r>
                          <a:rPr lang="en-US" sz="2600" b="1" i="1">
                            <a:latin typeface="Cambria Math"/>
                            <a:cs typeface="Arial" pitchFamily="34" charset="0"/>
                          </a:rPr>
                          <m:t>;</m:t>
                        </m:r>
                        <m:r>
                          <a:rPr lang="en-US" sz="2600" b="1" i="1">
                            <a:latin typeface="Cambria Math"/>
                            <a:cs typeface="Arial" pitchFamily="34" charset="0"/>
                          </a:rPr>
                          <m:t>𝟐</m:t>
                        </m:r>
                        <m:r>
                          <a:rPr lang="en-US" sz="2600" b="1" i="1">
                            <a:latin typeface="Cambria Math"/>
                            <a:cs typeface="Arial" pitchFamily="34" charset="0"/>
                          </a:rPr>
                          <m:t>;</m:t>
                        </m:r>
                        <m:r>
                          <a:rPr lang="en-US" sz="2600" b="1" i="1">
                            <a:latin typeface="Cambria Math"/>
                            <a:cs typeface="Arial" pitchFamily="34" charset="0"/>
                          </a:rPr>
                          <m:t>𝟑</m:t>
                        </m:r>
                        <m:r>
                          <a:rPr lang="en-US" sz="2600" b="1" i="1" smtClean="0">
                            <a:latin typeface="Cambria Math"/>
                            <a:cs typeface="Arial" pitchFamily="34" charset="0"/>
                          </a:rPr>
                          <m:t>;</m:t>
                        </m:r>
                        <m:r>
                          <a:rPr lang="en-US" sz="2600" b="1" i="1" smtClean="0">
                            <a:latin typeface="Cambria Math"/>
                            <a:cs typeface="Arial" pitchFamily="34" charset="0"/>
                          </a:rPr>
                          <m:t>𝟑</m:t>
                        </m:r>
                        <m:r>
                          <a:rPr lang="en-US" sz="2600" b="1" i="1" smtClean="0">
                            <a:latin typeface="Cambria Math"/>
                            <a:cs typeface="Arial" pitchFamily="34" charset="0"/>
                          </a:rPr>
                          <m:t>;</m:t>
                        </m:r>
                        <m:r>
                          <a:rPr lang="en-US" sz="2600" b="1" i="1" smtClean="0">
                            <a:latin typeface="Cambria Math"/>
                            <a:cs typeface="Arial" pitchFamily="34" charset="0"/>
                          </a:rPr>
                          <m:t>𝟒</m:t>
                        </m:r>
                        <m:r>
                          <a:rPr lang="en-US" sz="2600" b="1" i="1" smtClean="0">
                            <a:latin typeface="Cambria Math"/>
                            <a:cs typeface="Arial" pitchFamily="34" charset="0"/>
                          </a:rPr>
                          <m:t>;</m:t>
                        </m:r>
                        <m:r>
                          <a:rPr lang="en-US" sz="2600" b="1" i="1" smtClean="0">
                            <a:latin typeface="Cambria Math"/>
                            <a:cs typeface="Arial" pitchFamily="34" charset="0"/>
                          </a:rPr>
                          <m:t>𝟓</m:t>
                        </m:r>
                        <m:r>
                          <a:rPr lang="en-US" sz="2600" b="1" i="1" smtClean="0">
                            <a:latin typeface="Cambria Math"/>
                            <a:cs typeface="Arial" pitchFamily="34" charset="0"/>
                          </a:rPr>
                          <m:t>;</m:t>
                        </m:r>
                        <m:r>
                          <a:rPr lang="en-US" sz="2600" b="1" i="1" smtClean="0">
                            <a:latin typeface="Cambria Math"/>
                            <a:cs typeface="Arial" pitchFamily="34" charset="0"/>
                          </a:rPr>
                          <m:t>𝟔</m:t>
                        </m:r>
                      </m:e>
                    </m:d>
                  </m:oMath>
                </a14:m>
                <a:endParaRPr lang="vi-VN" sz="2600" b="1">
                  <a:latin typeface="Arial" pitchFamily="34" charset="0"/>
                  <a:cs typeface="Arial" pitchFamily="34" charset="0"/>
                </a:endParaRPr>
              </a:p>
            </p:txBody>
          </p:sp>
        </mc:Choice>
        <mc:Fallback>
          <p:sp>
            <p:nvSpPr>
              <p:cNvPr id="31" name="TextBox 30"/>
              <p:cNvSpPr txBox="1">
                <a:spLocks noRot="1" noChangeAspect="1" noMove="1" noResize="1" noEditPoints="1" noAdjustHandles="1" noChangeArrowheads="1" noChangeShapeType="1" noTextEdit="1"/>
              </p:cNvSpPr>
              <p:nvPr/>
            </p:nvSpPr>
            <p:spPr>
              <a:xfrm>
                <a:off x="443762" y="3948155"/>
                <a:ext cx="7208982" cy="892552"/>
              </a:xfrm>
              <a:prstGeom prst="rect">
                <a:avLst/>
              </a:prstGeom>
              <a:blipFill rotWithShape="1">
                <a:blip r:embed="rId9"/>
                <a:stretch>
                  <a:fillRect l="-1354" t="-4795" r="-1269" b="-1164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3" name="TextBox 32"/>
              <p:cNvSpPr txBox="1"/>
              <p:nvPr/>
            </p:nvSpPr>
            <p:spPr>
              <a:xfrm>
                <a:off x="608012" y="4853226"/>
                <a:ext cx="7391400" cy="861774"/>
              </a:xfrm>
              <a:prstGeom prst="rect">
                <a:avLst/>
              </a:prstGeom>
              <a:noFill/>
            </p:spPr>
            <p:txBody>
              <a:bodyPr wrap="square" rtlCol="0">
                <a:spAutoFit/>
              </a:bodyPr>
              <a:lstStyle/>
              <a:p>
                <a:pPr algn="just"/>
                <a:r>
                  <a:rPr lang="vi-VN" b="1" smtClean="0">
                    <a:latin typeface="Arial" pitchFamily="34" charset="0"/>
                    <a:cs typeface="Arial" pitchFamily="34" charset="0"/>
                  </a:rPr>
                  <a:t>B là biến cố “Số ghi trên tấm thẻ là số nguyên tố” nên</a:t>
                </a:r>
                <a:r>
                  <a:rPr lang="en-US" b="1" smtClean="0">
                    <a:latin typeface="Arial" pitchFamily="34" charset="0"/>
                    <a:cs typeface="Arial" pitchFamily="34" charset="0"/>
                  </a:rPr>
                  <a:t> </a:t>
                </a:r>
                <a14:m>
                  <m:oMath xmlns:m="http://schemas.openxmlformats.org/officeDocument/2006/math">
                    <m:r>
                      <a:rPr lang="en-US" sz="2600" b="1" i="1" smtClean="0">
                        <a:solidFill>
                          <a:srgbClr val="C00000"/>
                        </a:solidFill>
                        <a:latin typeface="Cambria Math"/>
                        <a:ea typeface="Cambria Math"/>
                        <a:cs typeface="Arial" pitchFamily="34" charset="0"/>
                      </a:rPr>
                      <m:t>𝑩</m:t>
                    </m:r>
                    <m:r>
                      <a:rPr lang="en-US" sz="2600" b="1" i="1">
                        <a:latin typeface="Cambria Math"/>
                        <a:cs typeface="Arial" pitchFamily="34" charset="0"/>
                      </a:rPr>
                      <m:t>=</m:t>
                    </m:r>
                    <m:d>
                      <m:dPr>
                        <m:begChr m:val="{"/>
                        <m:endChr m:val="}"/>
                        <m:ctrlPr>
                          <a:rPr lang="en-US" sz="2600" b="1" i="1">
                            <a:latin typeface="Cambria Math"/>
                            <a:cs typeface="Arial" pitchFamily="34" charset="0"/>
                          </a:rPr>
                        </m:ctrlPr>
                      </m:dPr>
                      <m:e>
                        <m:r>
                          <a:rPr lang="en-US" sz="2600" b="1" i="1">
                            <a:latin typeface="Cambria Math"/>
                            <a:cs typeface="Arial" pitchFamily="34" charset="0"/>
                          </a:rPr>
                          <m:t>𝟐</m:t>
                        </m:r>
                        <m:r>
                          <a:rPr lang="en-US" sz="2600" b="1" i="1">
                            <a:latin typeface="Cambria Math"/>
                            <a:cs typeface="Arial" pitchFamily="34" charset="0"/>
                          </a:rPr>
                          <m:t>;</m:t>
                        </m:r>
                        <m:r>
                          <a:rPr lang="en-US" sz="2600" b="1" i="1">
                            <a:latin typeface="Cambria Math"/>
                            <a:cs typeface="Arial" pitchFamily="34" charset="0"/>
                          </a:rPr>
                          <m:t>𝟑</m:t>
                        </m:r>
                        <m:r>
                          <a:rPr lang="en-US" sz="2600" b="1" i="1" smtClean="0">
                            <a:latin typeface="Cambria Math"/>
                            <a:cs typeface="Arial" pitchFamily="34" charset="0"/>
                          </a:rPr>
                          <m:t>; </m:t>
                        </m:r>
                        <m:r>
                          <a:rPr lang="en-US" sz="2600" b="1" i="1" smtClean="0">
                            <a:latin typeface="Cambria Math"/>
                            <a:cs typeface="Arial" pitchFamily="34" charset="0"/>
                          </a:rPr>
                          <m:t>𝟓</m:t>
                        </m:r>
                        <m:r>
                          <a:rPr lang="en-US" sz="2600" b="1" i="1" smtClean="0">
                            <a:latin typeface="Cambria Math"/>
                            <a:cs typeface="Arial" pitchFamily="34" charset="0"/>
                          </a:rPr>
                          <m:t>;</m:t>
                        </m:r>
                        <m:r>
                          <a:rPr lang="en-US" sz="2600" b="1" i="1" smtClean="0">
                            <a:latin typeface="Cambria Math"/>
                            <a:cs typeface="Arial" pitchFamily="34" charset="0"/>
                          </a:rPr>
                          <m:t>𝟕</m:t>
                        </m:r>
                        <m:r>
                          <a:rPr lang="en-US" sz="2600" b="1" i="1" smtClean="0">
                            <a:latin typeface="Cambria Math"/>
                            <a:cs typeface="Arial" pitchFamily="34" charset="0"/>
                          </a:rPr>
                          <m:t>;</m:t>
                        </m:r>
                        <m:r>
                          <a:rPr lang="en-US" sz="2600" b="1" i="1" smtClean="0">
                            <a:latin typeface="Cambria Math"/>
                            <a:cs typeface="Arial" pitchFamily="34" charset="0"/>
                          </a:rPr>
                          <m:t>𝟏𝟏</m:t>
                        </m:r>
                        <m:r>
                          <a:rPr lang="en-US" sz="2600" b="1" i="1" smtClean="0">
                            <a:latin typeface="Cambria Math"/>
                            <a:cs typeface="Arial" pitchFamily="34" charset="0"/>
                          </a:rPr>
                          <m:t>;</m:t>
                        </m:r>
                        <m:r>
                          <a:rPr lang="en-US" sz="2600" b="1" i="1" smtClean="0">
                            <a:latin typeface="Cambria Math"/>
                            <a:cs typeface="Arial" pitchFamily="34" charset="0"/>
                          </a:rPr>
                          <m:t>𝟏𝟑</m:t>
                        </m:r>
                      </m:e>
                    </m:d>
                  </m:oMath>
                </a14:m>
                <a:endParaRPr lang="vi-VN" sz="2600" b="1">
                  <a:latin typeface="Arial" pitchFamily="34" charset="0"/>
                  <a:cs typeface="Arial" pitchFamily="34" charset="0"/>
                </a:endParaRPr>
              </a:p>
            </p:txBody>
          </p:sp>
        </mc:Choice>
        <mc:Fallback>
          <p:sp>
            <p:nvSpPr>
              <p:cNvPr id="33" name="TextBox 32"/>
              <p:cNvSpPr txBox="1">
                <a:spLocks noRot="1" noChangeAspect="1" noMove="1" noResize="1" noEditPoints="1" noAdjustHandles="1" noChangeArrowheads="1" noChangeShapeType="1" noTextEdit="1"/>
              </p:cNvSpPr>
              <p:nvPr/>
            </p:nvSpPr>
            <p:spPr>
              <a:xfrm>
                <a:off x="608012" y="4853226"/>
                <a:ext cx="7391400" cy="861774"/>
              </a:xfrm>
              <a:prstGeom prst="rect">
                <a:avLst/>
              </a:prstGeom>
              <a:blipFill rotWithShape="1">
                <a:blip r:embed="rId10"/>
                <a:stretch>
                  <a:fillRect l="-1320" t="-4930" r="-1238" b="-14789"/>
                </a:stretch>
              </a:blipFill>
            </p:spPr>
            <p:txBody>
              <a:bodyPr/>
              <a:lstStyle/>
              <a:p>
                <a:r>
                  <a:rPr lang="en-US">
                    <a:noFill/>
                  </a:rPr>
                  <a:t> </a:t>
                </a:r>
              </a:p>
            </p:txBody>
          </p:sp>
        </mc:Fallback>
      </mc:AlternateContent>
      <p:graphicFrame>
        <p:nvGraphicFramePr>
          <p:cNvPr id="4" name="Object 3"/>
          <p:cNvGraphicFramePr>
            <a:graphicFrameLocks noChangeAspect="1"/>
          </p:cNvGraphicFramePr>
          <p:nvPr>
            <p:extLst>
              <p:ext uri="{D42A27DB-BD31-4B8C-83A1-F6EECF244321}">
                <p14:modId xmlns:p14="http://schemas.microsoft.com/office/powerpoint/2010/main" val="136104110"/>
              </p:ext>
            </p:extLst>
          </p:nvPr>
        </p:nvGraphicFramePr>
        <p:xfrm>
          <a:off x="2047320" y="5715000"/>
          <a:ext cx="4001866" cy="544471"/>
        </p:xfrm>
        <a:graphic>
          <a:graphicData uri="http://schemas.openxmlformats.org/presentationml/2006/ole">
            <mc:AlternateContent xmlns:mc="http://schemas.openxmlformats.org/markup-compatibility/2006">
              <mc:Choice xmlns:v="urn:schemas-microsoft-com:vml" Requires="v">
                <p:oleObj spid="_x0000_s38986" name="Equation" r:id="rId11" imgW="1866600" imgH="253800" progId="Equation.DSMT4">
                  <p:embed/>
                </p:oleObj>
              </mc:Choice>
              <mc:Fallback>
                <p:oleObj name="Equation" r:id="rId11" imgW="1866600" imgH="253800" progId="Equation.DSMT4">
                  <p:embed/>
                  <p:pic>
                    <p:nvPicPr>
                      <p:cNvPr id="0" name=""/>
                      <p:cNvPicPr/>
                      <p:nvPr/>
                    </p:nvPicPr>
                    <p:blipFill>
                      <a:blip r:embed="rId12"/>
                      <a:stretch>
                        <a:fillRect/>
                      </a:stretch>
                    </p:blipFill>
                    <p:spPr>
                      <a:xfrm>
                        <a:off x="2047320" y="5715000"/>
                        <a:ext cx="4001866" cy="544471"/>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3498333061"/>
              </p:ext>
            </p:extLst>
          </p:nvPr>
        </p:nvGraphicFramePr>
        <p:xfrm>
          <a:off x="2047320" y="6237288"/>
          <a:ext cx="1824038" cy="544512"/>
        </p:xfrm>
        <a:graphic>
          <a:graphicData uri="http://schemas.openxmlformats.org/presentationml/2006/ole">
            <mc:AlternateContent xmlns:mc="http://schemas.openxmlformats.org/markup-compatibility/2006">
              <mc:Choice xmlns:v="urn:schemas-microsoft-com:vml" Requires="v">
                <p:oleObj spid="_x0000_s38987" name="Equation" r:id="rId13" imgW="850680" imgH="253800" progId="Equation.DSMT4">
                  <p:embed/>
                </p:oleObj>
              </mc:Choice>
              <mc:Fallback>
                <p:oleObj name="Equation" r:id="rId13" imgW="850680" imgH="253800" progId="Equation.DSMT4">
                  <p:embed/>
                  <p:pic>
                    <p:nvPicPr>
                      <p:cNvPr id="0" name=""/>
                      <p:cNvPicPr/>
                      <p:nvPr/>
                    </p:nvPicPr>
                    <p:blipFill>
                      <a:blip r:embed="rId14"/>
                      <a:stretch>
                        <a:fillRect/>
                      </a:stretch>
                    </p:blipFill>
                    <p:spPr>
                      <a:xfrm>
                        <a:off x="2047320" y="6237288"/>
                        <a:ext cx="1824038" cy="544512"/>
                      </a:xfrm>
                      <a:prstGeom prst="rect">
                        <a:avLst/>
                      </a:prstGeom>
                    </p:spPr>
                  </p:pic>
                </p:oleObj>
              </mc:Fallback>
            </mc:AlternateContent>
          </a:graphicData>
        </a:graphic>
      </p:graphicFrame>
    </p:spTree>
    <p:extLst>
      <p:ext uri="{BB962C8B-B14F-4D97-AF65-F5344CB8AC3E}">
        <p14:creationId xmlns:p14="http://schemas.microsoft.com/office/powerpoint/2010/main" val="13541053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left)">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left)">
                                      <p:cBhvr>
                                        <p:cTn id="3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0" y="161925"/>
            <a:ext cx="9837881" cy="2017373"/>
          </a:xfrm>
          <a:prstGeom prst="roundRect">
            <a:avLst>
              <a:gd name="adj" fmla="val 4429"/>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8" name="TextBox 7"/>
          <p:cNvSpPr txBox="1"/>
          <p:nvPr/>
        </p:nvSpPr>
        <p:spPr>
          <a:xfrm>
            <a:off x="2284411" y="209550"/>
            <a:ext cx="9677399" cy="1969748"/>
          </a:xfrm>
          <a:prstGeom prst="rect">
            <a:avLst/>
          </a:prstGeom>
          <a:noFill/>
        </p:spPr>
        <p:txBody>
          <a:bodyPr wrap="square" lIns="121899" tIns="60949" rIns="121899" bIns="60949" rtlCol="0">
            <a:spAutoFit/>
          </a:bodyPr>
          <a:lstStyle/>
          <a:p>
            <a:r>
              <a:rPr lang="vi-VN" b="1">
                <a:latin typeface="Arial" pitchFamily="34" charset="0"/>
                <a:cs typeface="Arial" pitchFamily="34" charset="0"/>
              </a:rPr>
              <a:t>Gieo hai con xúc xắc cân đối, đồng chất. Xét các biến cố sau</a:t>
            </a:r>
            <a:r>
              <a:rPr lang="vi-VN" b="1" smtClean="0">
                <a:latin typeface="Arial" pitchFamily="34" charset="0"/>
                <a:cs typeface="Arial" pitchFamily="34" charset="0"/>
              </a:rPr>
              <a:t>:</a:t>
            </a:r>
            <a:endParaRPr lang="en-US" b="1" smtClean="0">
              <a:latin typeface="Arial" pitchFamily="34" charset="0"/>
              <a:cs typeface="Arial" pitchFamily="34" charset="0"/>
            </a:endParaRPr>
          </a:p>
          <a:p>
            <a:r>
              <a:rPr lang="vi-VN" b="1">
                <a:latin typeface="Arial" pitchFamily="34" charset="0"/>
                <a:cs typeface="Arial" pitchFamily="34" charset="0"/>
              </a:rPr>
              <a:t>E: “Số chấm xuất hiện trên hai con xúc xắc đều là số chẵn</a:t>
            </a:r>
            <a:r>
              <a:rPr lang="vi-VN" b="1" smtClean="0">
                <a:latin typeface="Arial" pitchFamily="34" charset="0"/>
                <a:cs typeface="Arial" pitchFamily="34" charset="0"/>
              </a:rPr>
              <a:t>”</a:t>
            </a:r>
            <a:endParaRPr lang="en-US" b="1" smtClean="0">
              <a:latin typeface="Arial" pitchFamily="34" charset="0"/>
              <a:cs typeface="Arial" pitchFamily="34" charset="0"/>
            </a:endParaRPr>
          </a:p>
          <a:p>
            <a:r>
              <a:rPr lang="vi-VN" b="1">
                <a:latin typeface="Arial" pitchFamily="34" charset="0"/>
                <a:cs typeface="Arial" pitchFamily="34" charset="0"/>
              </a:rPr>
              <a:t>F: “Số chấm xuất hiện trên hai con xúc xắc khác tính chẵn lẻ</a:t>
            </a:r>
            <a:r>
              <a:rPr lang="vi-VN" b="1" smtClean="0">
                <a:latin typeface="Arial" pitchFamily="34" charset="0"/>
                <a:cs typeface="Arial" pitchFamily="34" charset="0"/>
              </a:rPr>
              <a:t>”</a:t>
            </a:r>
            <a:endParaRPr lang="en-US" b="1" smtClean="0">
              <a:latin typeface="Arial" pitchFamily="34" charset="0"/>
              <a:cs typeface="Arial" pitchFamily="34" charset="0"/>
            </a:endParaRPr>
          </a:p>
          <a:p>
            <a:r>
              <a:rPr lang="vi-VN" b="1">
                <a:latin typeface="Arial" pitchFamily="34" charset="0"/>
                <a:cs typeface="Arial" pitchFamily="34" charset="0"/>
              </a:rPr>
              <a:t>K: “Tích số chấm xuất hiện trên hai con xúc xắc là số chẵn</a:t>
            </a:r>
            <a:r>
              <a:rPr lang="vi-VN" b="1" smtClean="0">
                <a:latin typeface="Arial" pitchFamily="34" charset="0"/>
                <a:cs typeface="Arial" pitchFamily="34" charset="0"/>
              </a:rPr>
              <a:t>”</a:t>
            </a:r>
            <a:endParaRPr lang="en-US" b="1" smtClean="0">
              <a:latin typeface="Arial" pitchFamily="34" charset="0"/>
              <a:cs typeface="Arial" pitchFamily="34" charset="0"/>
            </a:endParaRPr>
          </a:p>
          <a:p>
            <a:r>
              <a:rPr lang="vi-VN" b="1">
                <a:latin typeface="Arial" pitchFamily="34" charset="0"/>
                <a:cs typeface="Arial" pitchFamily="34" charset="0"/>
              </a:rPr>
              <a:t>Chứng minh rằng K là biến cố hợp của E và F</a:t>
            </a:r>
            <a:r>
              <a:rPr lang="vi-VN" b="1" smtClean="0">
                <a:latin typeface="Arial" pitchFamily="34" charset="0"/>
                <a:cs typeface="Arial" pitchFamily="34" charset="0"/>
              </a:rPr>
              <a:t>.</a:t>
            </a:r>
            <a:endParaRPr lang="vi-VN" b="1">
              <a:latin typeface="Arial" pitchFamily="34" charset="0"/>
              <a:cs typeface="Arial" pitchFamily="34" charset="0"/>
            </a:endParaRP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12" y="15240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43762" y="381000"/>
            <a:ext cx="1310103"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8.2</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17"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7199" y="228600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807109" y="2784157"/>
            <a:ext cx="7208982" cy="892552"/>
          </a:xfrm>
          <a:prstGeom prst="rect">
            <a:avLst/>
          </a:prstGeom>
          <a:noFill/>
        </p:spPr>
        <p:txBody>
          <a:bodyPr wrap="square" rtlCol="0">
            <a:spAutoFit/>
          </a:bodyPr>
          <a:lstStyle/>
          <a:p>
            <a:pPr algn="just"/>
            <a:r>
              <a:rPr lang="pt-BR" b="1">
                <a:solidFill>
                  <a:srgbClr val="C00000"/>
                </a:solidFill>
                <a:latin typeface="Arial" pitchFamily="34" charset="0"/>
                <a:cs typeface="Arial" pitchFamily="34" charset="0"/>
              </a:rPr>
              <a:t>E</a:t>
            </a:r>
            <a:r>
              <a:rPr lang="pt-BR" b="1">
                <a:latin typeface="Arial" pitchFamily="34" charset="0"/>
                <a:cs typeface="Arial" pitchFamily="34" charset="0"/>
              </a:rPr>
              <a:t> = </a:t>
            </a:r>
            <a:r>
              <a:rPr lang="pt-BR" sz="2600" b="1">
                <a:latin typeface="Times New Roman" pitchFamily="18" charset="0"/>
                <a:cs typeface="Times New Roman" pitchFamily="18" charset="0"/>
              </a:rPr>
              <a:t>{</a:t>
            </a:r>
            <a:r>
              <a:rPr lang="pt-BR" sz="2600" b="1">
                <a:latin typeface="Arial" pitchFamily="34" charset="0"/>
                <a:cs typeface="Arial" pitchFamily="34" charset="0"/>
              </a:rPr>
              <a:t>(2,2); (2, 4); (2, 6); (4, 2); (4, 4); (4, 6); </a:t>
            </a:r>
            <a:r>
              <a:rPr lang="pt-BR" sz="2600" b="1" smtClean="0">
                <a:latin typeface="Arial" pitchFamily="34" charset="0"/>
                <a:cs typeface="Arial" pitchFamily="34" charset="0"/>
              </a:rPr>
              <a:t/>
            </a:r>
            <a:br>
              <a:rPr lang="pt-BR" sz="2600" b="1" smtClean="0">
                <a:latin typeface="Arial" pitchFamily="34" charset="0"/>
                <a:cs typeface="Arial" pitchFamily="34" charset="0"/>
              </a:rPr>
            </a:br>
            <a:r>
              <a:rPr lang="pt-BR" sz="2600" b="1" smtClean="0">
                <a:latin typeface="Arial" pitchFamily="34" charset="0"/>
                <a:cs typeface="Arial" pitchFamily="34" charset="0"/>
              </a:rPr>
              <a:t>         (</a:t>
            </a:r>
            <a:r>
              <a:rPr lang="pt-BR" sz="2600" b="1">
                <a:latin typeface="Arial" pitchFamily="34" charset="0"/>
                <a:cs typeface="Arial" pitchFamily="34" charset="0"/>
              </a:rPr>
              <a:t>6, 2); (6, 4); (6, 6</a:t>
            </a:r>
            <a:r>
              <a:rPr lang="pt-BR" sz="2600" b="1" smtClean="0">
                <a:latin typeface="Arial" pitchFamily="34" charset="0"/>
                <a:cs typeface="Arial" pitchFamily="34" charset="0"/>
              </a:rPr>
              <a:t>)</a:t>
            </a:r>
            <a:r>
              <a:rPr lang="pt-BR" sz="2600" b="1" smtClean="0">
                <a:latin typeface="Times New Roman" pitchFamily="18" charset="0"/>
                <a:cs typeface="Times New Roman" pitchFamily="18" charset="0"/>
              </a:rPr>
              <a:t>}</a:t>
            </a:r>
            <a:endParaRPr lang="pt-BR" sz="2600" b="1">
              <a:latin typeface="Times New Roman" pitchFamily="18" charset="0"/>
              <a:cs typeface="Times New Roman" pitchFamily="18" charset="0"/>
            </a:endParaRPr>
          </a:p>
        </p:txBody>
      </p:sp>
      <p:grpSp>
        <p:nvGrpSpPr>
          <p:cNvPr id="5" name="Group 4"/>
          <p:cNvGrpSpPr/>
          <p:nvPr/>
        </p:nvGrpSpPr>
        <p:grpSpPr>
          <a:xfrm>
            <a:off x="8637109" y="2286000"/>
            <a:ext cx="2929969" cy="2299483"/>
            <a:chOff x="8637109" y="2334124"/>
            <a:chExt cx="2929969" cy="2299483"/>
          </a:xfrm>
        </p:grpSpPr>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07091">
              <a:off x="9738278" y="2682570"/>
              <a:ext cx="1828800" cy="195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7109" y="2334124"/>
              <a:ext cx="1828800" cy="195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 name="TextBox 19"/>
          <p:cNvSpPr txBox="1"/>
          <p:nvPr/>
        </p:nvSpPr>
        <p:spPr>
          <a:xfrm>
            <a:off x="776946" y="3676709"/>
            <a:ext cx="7208982" cy="892552"/>
          </a:xfrm>
          <a:prstGeom prst="rect">
            <a:avLst/>
          </a:prstGeom>
          <a:noFill/>
        </p:spPr>
        <p:txBody>
          <a:bodyPr wrap="square" rtlCol="0">
            <a:spAutoFit/>
          </a:bodyPr>
          <a:lstStyle/>
          <a:p>
            <a:pPr algn="just"/>
            <a:r>
              <a:rPr lang="pt-BR" b="1" smtClean="0">
                <a:solidFill>
                  <a:srgbClr val="C00000"/>
                </a:solidFill>
                <a:latin typeface="Arial" pitchFamily="34" charset="0"/>
                <a:cs typeface="Arial" pitchFamily="34" charset="0"/>
              </a:rPr>
              <a:t>F</a:t>
            </a:r>
            <a:r>
              <a:rPr lang="pt-BR" b="1" smtClean="0">
                <a:latin typeface="Arial" pitchFamily="34" charset="0"/>
                <a:cs typeface="Arial" pitchFamily="34" charset="0"/>
              </a:rPr>
              <a:t> </a:t>
            </a:r>
            <a:r>
              <a:rPr lang="pt-BR" b="1">
                <a:latin typeface="Arial" pitchFamily="34" charset="0"/>
                <a:cs typeface="Arial" pitchFamily="34" charset="0"/>
              </a:rPr>
              <a:t>= </a:t>
            </a:r>
            <a:r>
              <a:rPr lang="pt-BR" sz="2600" b="1">
                <a:latin typeface="Times New Roman" pitchFamily="18" charset="0"/>
                <a:cs typeface="Times New Roman" pitchFamily="18" charset="0"/>
              </a:rPr>
              <a:t>{</a:t>
            </a:r>
            <a:r>
              <a:rPr lang="pt-BR" b="1">
                <a:latin typeface="Arial" pitchFamily="34" charset="0"/>
                <a:cs typeface="Arial" pitchFamily="34" charset="0"/>
              </a:rPr>
              <a:t>(1,2); (1, 4); (1, 6); (3, 2); (3, 4); (3, 6); (5, 2); </a:t>
            </a:r>
            <a:r>
              <a:rPr lang="pt-BR" b="1" smtClean="0">
                <a:latin typeface="Arial" pitchFamily="34" charset="0"/>
                <a:cs typeface="Arial" pitchFamily="34" charset="0"/>
              </a:rPr>
              <a:t/>
            </a:r>
            <a:br>
              <a:rPr lang="pt-BR" b="1" smtClean="0">
                <a:latin typeface="Arial" pitchFamily="34" charset="0"/>
                <a:cs typeface="Arial" pitchFamily="34" charset="0"/>
              </a:rPr>
            </a:br>
            <a:r>
              <a:rPr lang="pt-BR" b="1" smtClean="0">
                <a:latin typeface="Arial" pitchFamily="34" charset="0"/>
                <a:cs typeface="Arial" pitchFamily="34" charset="0"/>
              </a:rPr>
              <a:t>        (</a:t>
            </a:r>
            <a:r>
              <a:rPr lang="pt-BR" b="1">
                <a:latin typeface="Arial" pitchFamily="34" charset="0"/>
                <a:cs typeface="Arial" pitchFamily="34" charset="0"/>
              </a:rPr>
              <a:t>5, 4); (5, 6</a:t>
            </a:r>
            <a:r>
              <a:rPr lang="pt-BR" sz="2600" b="1">
                <a:latin typeface="Times New Roman" pitchFamily="18" charset="0"/>
                <a:cs typeface="Times New Roman" pitchFamily="18" charset="0"/>
              </a:rPr>
              <a:t>)}</a:t>
            </a:r>
          </a:p>
        </p:txBody>
      </p:sp>
      <p:sp>
        <p:nvSpPr>
          <p:cNvPr id="21" name="TextBox 20"/>
          <p:cNvSpPr txBox="1"/>
          <p:nvPr/>
        </p:nvSpPr>
        <p:spPr>
          <a:xfrm>
            <a:off x="776945" y="4620160"/>
            <a:ext cx="9965667" cy="892552"/>
          </a:xfrm>
          <a:prstGeom prst="rect">
            <a:avLst/>
          </a:prstGeom>
          <a:noFill/>
        </p:spPr>
        <p:txBody>
          <a:bodyPr wrap="square" rtlCol="0">
            <a:spAutoFit/>
          </a:bodyPr>
          <a:lstStyle/>
          <a:p>
            <a:pPr algn="just"/>
            <a:r>
              <a:rPr lang="pt-BR" b="1">
                <a:solidFill>
                  <a:srgbClr val="C00000"/>
                </a:solidFill>
                <a:latin typeface="Arial" pitchFamily="34" charset="0"/>
                <a:cs typeface="Arial" pitchFamily="34" charset="0"/>
              </a:rPr>
              <a:t>K</a:t>
            </a:r>
            <a:r>
              <a:rPr lang="pt-BR" b="1">
                <a:latin typeface="Arial" pitchFamily="34" charset="0"/>
                <a:cs typeface="Arial" pitchFamily="34" charset="0"/>
              </a:rPr>
              <a:t> = </a:t>
            </a:r>
            <a:r>
              <a:rPr lang="pt-BR" sz="2600" b="1">
                <a:latin typeface="Times New Roman" pitchFamily="18" charset="0"/>
                <a:cs typeface="Times New Roman" pitchFamily="18" charset="0"/>
              </a:rPr>
              <a:t>{</a:t>
            </a:r>
            <a:r>
              <a:rPr lang="pt-BR" b="1">
                <a:latin typeface="Arial" pitchFamily="34" charset="0"/>
                <a:cs typeface="Arial" pitchFamily="34" charset="0"/>
              </a:rPr>
              <a:t>(2,2); (2, 4); (2, 6); (4, 2); (4, 4); (4, 6); (6, 2); (6, 4); </a:t>
            </a:r>
            <a:r>
              <a:rPr lang="pt-BR" b="1" smtClean="0">
                <a:latin typeface="Arial" pitchFamily="34" charset="0"/>
                <a:cs typeface="Arial" pitchFamily="34" charset="0"/>
              </a:rPr>
              <a:t/>
            </a:r>
            <a:br>
              <a:rPr lang="pt-BR" b="1" smtClean="0">
                <a:latin typeface="Arial" pitchFamily="34" charset="0"/>
                <a:cs typeface="Arial" pitchFamily="34" charset="0"/>
              </a:rPr>
            </a:br>
            <a:r>
              <a:rPr lang="pt-BR" b="1" smtClean="0">
                <a:latin typeface="Arial" pitchFamily="34" charset="0"/>
                <a:cs typeface="Arial" pitchFamily="34" charset="0"/>
              </a:rPr>
              <a:t>         (</a:t>
            </a:r>
            <a:r>
              <a:rPr lang="pt-BR" b="1">
                <a:latin typeface="Arial" pitchFamily="34" charset="0"/>
                <a:cs typeface="Arial" pitchFamily="34" charset="0"/>
              </a:rPr>
              <a:t>6, 6); (1,2); (1, 4); (1, 6); (3, 2); (3, 4); (3, 6); (5, 2); (5, 4); (5, 6</a:t>
            </a:r>
            <a:r>
              <a:rPr lang="pt-BR" sz="2600" b="1">
                <a:latin typeface="Times New Roman" pitchFamily="18" charset="0"/>
                <a:cs typeface="Times New Roman" pitchFamily="18" charset="0"/>
              </a:rPr>
              <a:t>)}</a:t>
            </a:r>
          </a:p>
        </p:txBody>
      </p:sp>
      <p:sp>
        <p:nvSpPr>
          <p:cNvPr id="22" name="TextBox 21"/>
          <p:cNvSpPr txBox="1"/>
          <p:nvPr/>
        </p:nvSpPr>
        <p:spPr>
          <a:xfrm>
            <a:off x="1733805" y="5679757"/>
            <a:ext cx="5309066" cy="492443"/>
          </a:xfrm>
          <a:prstGeom prst="rect">
            <a:avLst/>
          </a:prstGeom>
          <a:noFill/>
        </p:spPr>
        <p:txBody>
          <a:bodyPr wrap="square" rtlCol="0">
            <a:spAutoFit/>
          </a:bodyPr>
          <a:lstStyle/>
          <a:p>
            <a:pPr algn="just"/>
            <a:r>
              <a:rPr lang="pt-BR" sz="2600" b="1">
                <a:latin typeface="Arial" pitchFamily="34" charset="0"/>
                <a:cs typeface="Arial" pitchFamily="34" charset="0"/>
              </a:rPr>
              <a:t>Vậy K là biến cố hợp của E và </a:t>
            </a:r>
            <a:r>
              <a:rPr lang="pt-BR" sz="2600" b="1" smtClean="0">
                <a:latin typeface="Arial" pitchFamily="34" charset="0"/>
                <a:cs typeface="Arial" pitchFamily="34" charset="0"/>
              </a:rPr>
              <a:t>F</a:t>
            </a:r>
            <a:endParaRPr lang="pt-BR" sz="2600" b="1">
              <a:latin typeface="Arial" pitchFamily="34" charset="0"/>
              <a:cs typeface="Arial" pitchFamily="34" charset="0"/>
            </a:endParaRPr>
          </a:p>
        </p:txBody>
      </p:sp>
    </p:spTree>
    <p:extLst>
      <p:ext uri="{BB962C8B-B14F-4D97-AF65-F5344CB8AC3E}">
        <p14:creationId xmlns:p14="http://schemas.microsoft.com/office/powerpoint/2010/main" val="12060615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left)">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0" grpId="0"/>
      <p:bldP spid="21"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0" y="161925"/>
            <a:ext cx="9837881" cy="1743075"/>
          </a:xfrm>
          <a:prstGeom prst="roundRect">
            <a:avLst>
              <a:gd name="adj" fmla="val 4429"/>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8" name="TextBox 7"/>
              <p:cNvSpPr txBox="1"/>
              <p:nvPr/>
            </p:nvSpPr>
            <p:spPr>
              <a:xfrm>
                <a:off x="2208212" y="209550"/>
                <a:ext cx="9905999" cy="1617665"/>
              </a:xfrm>
              <a:prstGeom prst="rect">
                <a:avLst/>
              </a:prstGeom>
              <a:noFill/>
            </p:spPr>
            <p:txBody>
              <a:bodyPr wrap="square" lIns="121899" tIns="60949" rIns="121899" bIns="60949" rtlCol="0">
                <a:spAutoFit/>
              </a:bodyPr>
              <a:lstStyle/>
              <a:p>
                <a:r>
                  <a:rPr lang="vi-VN" sz="2300" b="1" smtClean="0">
                    <a:latin typeface="Arial" pitchFamily="34" charset="0"/>
                    <a:cs typeface="Arial" pitchFamily="34" charset="0"/>
                  </a:rPr>
                  <a:t>Chọn ngẫu nhiên một học sinh trong trường em. Xét hai biến cố </a:t>
                </a:r>
                <a:r>
                  <a:rPr lang="vi-VN" sz="2300" b="1">
                    <a:latin typeface="Arial" pitchFamily="34" charset="0"/>
                    <a:cs typeface="Arial" pitchFamily="34" charset="0"/>
                  </a:rPr>
                  <a:t>sau</a:t>
                </a:r>
                <a:r>
                  <a:rPr lang="vi-VN" sz="2300" b="1" smtClean="0">
                    <a:latin typeface="Arial" pitchFamily="34" charset="0"/>
                    <a:cs typeface="Arial" pitchFamily="34" charset="0"/>
                  </a:rPr>
                  <a:t>:</a:t>
                </a:r>
                <a:endParaRPr lang="en-US" sz="2300" b="1" smtClean="0">
                  <a:latin typeface="Arial" pitchFamily="34" charset="0"/>
                  <a:cs typeface="Arial" pitchFamily="34" charset="0"/>
                </a:endParaRPr>
              </a:p>
              <a:p>
                <a:r>
                  <a:rPr lang="en-US" b="1" smtClean="0">
                    <a:latin typeface="Arial" pitchFamily="34" charset="0"/>
                    <a:cs typeface="Arial" pitchFamily="34" charset="0"/>
                  </a:rPr>
                  <a:t>	</a:t>
                </a:r>
                <a:r>
                  <a:rPr lang="vi-VN" b="1" smtClean="0">
                    <a:latin typeface="Arial" pitchFamily="34" charset="0"/>
                    <a:cs typeface="Arial" pitchFamily="34" charset="0"/>
                  </a:rPr>
                  <a:t>P</a:t>
                </a:r>
                <a:r>
                  <a:rPr lang="vi-VN" b="1">
                    <a:latin typeface="Arial" pitchFamily="34" charset="0"/>
                    <a:cs typeface="Arial" pitchFamily="34" charset="0"/>
                  </a:rPr>
                  <a:t>: “Học sinh đó bị cận thị</a:t>
                </a:r>
                <a:r>
                  <a:rPr lang="vi-VN" b="1" smtClean="0">
                    <a:latin typeface="Arial" pitchFamily="34" charset="0"/>
                    <a:cs typeface="Arial" pitchFamily="34" charset="0"/>
                  </a:rPr>
                  <a:t>”</a:t>
                </a:r>
                <a:endParaRPr lang="en-US" b="1" smtClean="0">
                  <a:latin typeface="Arial" pitchFamily="34" charset="0"/>
                  <a:cs typeface="Arial" pitchFamily="34" charset="0"/>
                </a:endParaRPr>
              </a:p>
              <a:p>
                <a:r>
                  <a:rPr lang="en-US" b="1" smtClean="0">
                    <a:latin typeface="Arial" pitchFamily="34" charset="0"/>
                    <a:cs typeface="Arial" pitchFamily="34" charset="0"/>
                  </a:rPr>
                  <a:t>	</a:t>
                </a:r>
                <a:r>
                  <a:rPr lang="vi-VN" b="1" smtClean="0">
                    <a:latin typeface="Arial" pitchFamily="34" charset="0"/>
                    <a:cs typeface="Arial" pitchFamily="34" charset="0"/>
                  </a:rPr>
                  <a:t>Q</a:t>
                </a:r>
                <a:r>
                  <a:rPr lang="vi-VN" b="1">
                    <a:latin typeface="Arial" pitchFamily="34" charset="0"/>
                    <a:cs typeface="Arial" pitchFamily="34" charset="0"/>
                  </a:rPr>
                  <a:t>: “Học sinh đó học giỏi môn Toán</a:t>
                </a:r>
                <a:r>
                  <a:rPr lang="vi-VN" b="1" smtClean="0">
                    <a:latin typeface="Arial" pitchFamily="34" charset="0"/>
                    <a:cs typeface="Arial" pitchFamily="34" charset="0"/>
                  </a:rPr>
                  <a:t>”.</a:t>
                </a:r>
                <a:endParaRPr lang="en-US" b="1" smtClean="0">
                  <a:latin typeface="Arial" pitchFamily="34" charset="0"/>
                  <a:cs typeface="Arial" pitchFamily="34" charset="0"/>
                </a:endParaRPr>
              </a:p>
              <a:p>
                <a:r>
                  <a:rPr lang="vi-VN" b="1">
                    <a:latin typeface="Arial" pitchFamily="34" charset="0"/>
                    <a:cs typeface="Arial" pitchFamily="34" charset="0"/>
                  </a:rPr>
                  <a:t>Nêu nội dung của các biến </a:t>
                </a:r>
                <a:r>
                  <a:rPr lang="vi-VN" b="1" smtClean="0">
                    <a:latin typeface="Arial" pitchFamily="34" charset="0"/>
                    <a:cs typeface="Arial" pitchFamily="34" charset="0"/>
                  </a:rPr>
                  <a:t>cố</a:t>
                </a:r>
                <a:r>
                  <a:rPr lang="en-US" b="1" smtClean="0">
                    <a:latin typeface="Arial" pitchFamily="34" charset="0"/>
                    <a:cs typeface="Arial" pitchFamily="34" charset="0"/>
                  </a:rPr>
                  <a:t> </a:t>
                </a:r>
                <a:r>
                  <a:rPr lang="en-US" sz="2600" b="1" smtClean="0">
                    <a:latin typeface="Arial" pitchFamily="34" charset="0"/>
                    <a:cs typeface="Arial" pitchFamily="34" charset="0"/>
                  </a:rPr>
                  <a:t>P</a:t>
                </a:r>
                <a14:m>
                  <m:oMath xmlns:m="http://schemas.openxmlformats.org/officeDocument/2006/math">
                    <m:r>
                      <a:rPr lang="en-US" sz="2600" b="1" i="1" smtClean="0">
                        <a:latin typeface="Cambria Math"/>
                        <a:ea typeface="Cambria Math"/>
                        <a:cs typeface="Arial" pitchFamily="34" charset="0"/>
                      </a:rPr>
                      <m:t>∪</m:t>
                    </m:r>
                  </m:oMath>
                </a14:m>
                <a:r>
                  <a:rPr lang="en-US" sz="2600" b="1" smtClean="0">
                    <a:latin typeface="Arial" pitchFamily="34" charset="0"/>
                    <a:cs typeface="Arial" pitchFamily="34" charset="0"/>
                  </a:rPr>
                  <a:t>Q , PQ</a:t>
                </a:r>
                <a:r>
                  <a:rPr lang="en-US" b="1" smtClean="0">
                    <a:latin typeface="Arial" pitchFamily="34" charset="0"/>
                    <a:cs typeface="Arial" pitchFamily="34" charset="0"/>
                  </a:rPr>
                  <a:t> và </a:t>
                </a:r>
                <a14:m>
                  <m:oMath xmlns:m="http://schemas.openxmlformats.org/officeDocument/2006/math">
                    <m:acc>
                      <m:accPr>
                        <m:chr m:val="̅"/>
                        <m:ctrlPr>
                          <a:rPr lang="en-US" sz="2600" b="1" i="1" smtClean="0">
                            <a:latin typeface="Cambria Math"/>
                            <a:cs typeface="Arial" pitchFamily="34" charset="0"/>
                          </a:rPr>
                        </m:ctrlPr>
                      </m:accPr>
                      <m:e>
                        <m:r>
                          <a:rPr lang="en-US" sz="2600" b="1" i="1" smtClean="0">
                            <a:latin typeface="Cambria Math"/>
                            <a:cs typeface="Arial" pitchFamily="34" charset="0"/>
                          </a:rPr>
                          <m:t>𝑷𝑸</m:t>
                        </m:r>
                      </m:e>
                    </m:acc>
                  </m:oMath>
                </a14:m>
                <a:endParaRPr lang="vi-VN" sz="2600" b="1">
                  <a:latin typeface="Arial" pitchFamily="34" charset="0"/>
                  <a:cs typeface="Arial"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208212" y="209550"/>
                <a:ext cx="9905999" cy="1617665"/>
              </a:xfrm>
              <a:prstGeom prst="rect">
                <a:avLst/>
              </a:prstGeom>
              <a:blipFill rotWithShape="1">
                <a:blip r:embed="rId3"/>
                <a:stretch>
                  <a:fillRect l="-615" t="-1504" b="-7143"/>
                </a:stretch>
              </a:blipFill>
            </p:spPr>
            <p:txBody>
              <a:bodyPr/>
              <a:lstStyle/>
              <a:p>
                <a:r>
                  <a:rPr lang="en-US">
                    <a:noFill/>
                  </a:rPr>
                  <a:t> </a:t>
                </a:r>
              </a:p>
            </p:txBody>
          </p:sp>
        </mc:Fallback>
      </mc:AlternateContent>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2" y="15240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43762" y="381000"/>
            <a:ext cx="1310103"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8.3</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17"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7036" y="2059253"/>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29" name="TextBox 28"/>
              <p:cNvSpPr txBox="1"/>
              <p:nvPr/>
            </p:nvSpPr>
            <p:spPr>
              <a:xfrm>
                <a:off x="608012" y="2487804"/>
                <a:ext cx="9079650" cy="492443"/>
              </a:xfrm>
              <a:prstGeom prst="rect">
                <a:avLst/>
              </a:prstGeom>
              <a:noFill/>
            </p:spPr>
            <p:txBody>
              <a:bodyPr wrap="square" rtlCol="0">
                <a:spAutoFit/>
              </a:bodyPr>
              <a:lstStyle/>
              <a:p>
                <a:pPr algn="just"/>
                <a:r>
                  <a:rPr lang="pt-BR" b="1" smtClean="0">
                    <a:solidFill>
                      <a:srgbClr val="C00000"/>
                    </a:solidFill>
                    <a:latin typeface="Arial" pitchFamily="34" charset="0"/>
                    <a:cs typeface="Arial" pitchFamily="34" charset="0"/>
                  </a:rPr>
                  <a:t>P</a:t>
                </a:r>
                <a14:m>
                  <m:oMath xmlns:m="http://schemas.openxmlformats.org/officeDocument/2006/math">
                    <m:r>
                      <a:rPr lang="pt-BR" b="1" i="1" smtClean="0">
                        <a:solidFill>
                          <a:srgbClr val="C00000"/>
                        </a:solidFill>
                        <a:latin typeface="Cambria Math"/>
                        <a:ea typeface="Cambria Math"/>
                        <a:cs typeface="Arial" pitchFamily="34" charset="0"/>
                      </a:rPr>
                      <m:t>∪</m:t>
                    </m:r>
                  </m:oMath>
                </a14:m>
                <a:r>
                  <a:rPr lang="pt-BR" b="1" smtClean="0">
                    <a:solidFill>
                      <a:srgbClr val="C00000"/>
                    </a:solidFill>
                    <a:latin typeface="Arial" pitchFamily="34" charset="0"/>
                    <a:cs typeface="Arial" pitchFamily="34" charset="0"/>
                  </a:rPr>
                  <a:t>Q</a:t>
                </a:r>
                <a:r>
                  <a:rPr lang="pt-BR" b="1" smtClean="0">
                    <a:latin typeface="Arial" pitchFamily="34" charset="0"/>
                    <a:cs typeface="Arial" pitchFamily="34" charset="0"/>
                  </a:rPr>
                  <a:t> </a:t>
                </a:r>
                <a:r>
                  <a:rPr lang="pt-BR" b="1">
                    <a:latin typeface="Arial" pitchFamily="34" charset="0"/>
                    <a:cs typeface="Arial" pitchFamily="34" charset="0"/>
                  </a:rPr>
                  <a:t>= </a:t>
                </a:r>
                <a:r>
                  <a:rPr lang="vi-VN" sz="2600" b="1">
                    <a:cs typeface="Times New Roman" pitchFamily="18" charset="0"/>
                  </a:rPr>
                  <a:t>“Học sinh đó bị cận thị hoặc học giỏi môn Toán</a:t>
                </a:r>
                <a:r>
                  <a:rPr lang="vi-VN" sz="2600" b="1" smtClean="0">
                    <a:cs typeface="Times New Roman" pitchFamily="18" charset="0"/>
                  </a:rPr>
                  <a:t>”.</a:t>
                </a:r>
                <a:endParaRPr lang="vi-VN" sz="2600" b="1">
                  <a:cs typeface="Times New Roman" pitchFamily="18" charset="0"/>
                </a:endParaRPr>
              </a:p>
            </p:txBody>
          </p:sp>
        </mc:Choice>
        <mc:Fallback>
          <p:sp>
            <p:nvSpPr>
              <p:cNvPr id="29" name="TextBox 28"/>
              <p:cNvSpPr txBox="1">
                <a:spLocks noRot="1" noChangeAspect="1" noMove="1" noResize="1" noEditPoints="1" noAdjustHandles="1" noChangeArrowheads="1" noChangeShapeType="1" noTextEdit="1"/>
              </p:cNvSpPr>
              <p:nvPr/>
            </p:nvSpPr>
            <p:spPr>
              <a:xfrm>
                <a:off x="608012" y="2487804"/>
                <a:ext cx="9079650" cy="492443"/>
              </a:xfrm>
              <a:prstGeom prst="rect">
                <a:avLst/>
              </a:prstGeom>
              <a:blipFill rotWithShape="1">
                <a:blip r:embed="rId6"/>
                <a:stretch>
                  <a:fillRect l="-1075" t="-11111" b="-29630"/>
                </a:stretch>
              </a:blipFill>
            </p:spPr>
            <p:txBody>
              <a:bodyPr/>
              <a:lstStyle/>
              <a:p>
                <a:r>
                  <a:rPr lang="en-US">
                    <a:noFill/>
                  </a:rPr>
                  <a:t> </a:t>
                </a:r>
              </a:p>
            </p:txBody>
          </p:sp>
        </mc:Fallback>
      </mc:AlternateContent>
      <p:grpSp>
        <p:nvGrpSpPr>
          <p:cNvPr id="2" name="Group 1"/>
          <p:cNvGrpSpPr/>
          <p:nvPr/>
        </p:nvGrpSpPr>
        <p:grpSpPr>
          <a:xfrm>
            <a:off x="9752012" y="2210560"/>
            <a:ext cx="2072918" cy="2280395"/>
            <a:chOff x="9333080" y="2210560"/>
            <a:chExt cx="2072918" cy="2280395"/>
          </a:xfrm>
        </p:grpSpPr>
        <p:pic>
          <p:nvPicPr>
            <p:cNvPr id="57347"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20155"/>
            <a:stretch/>
          </p:blipFill>
          <p:spPr bwMode="auto">
            <a:xfrm>
              <a:off x="9333080" y="3537601"/>
              <a:ext cx="2072918" cy="953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752012" y="2210560"/>
              <a:ext cx="1347555" cy="1447040"/>
            </a:xfrm>
            <a:prstGeom prst="rect">
              <a:avLst/>
            </a:prstGeom>
          </p:spPr>
        </p:pic>
      </p:grpSp>
      <p:sp>
        <p:nvSpPr>
          <p:cNvPr id="23" name="TextBox 22"/>
          <p:cNvSpPr txBox="1"/>
          <p:nvPr/>
        </p:nvSpPr>
        <p:spPr>
          <a:xfrm>
            <a:off x="608012" y="3200400"/>
            <a:ext cx="8393850" cy="492443"/>
          </a:xfrm>
          <a:prstGeom prst="rect">
            <a:avLst/>
          </a:prstGeom>
          <a:noFill/>
        </p:spPr>
        <p:txBody>
          <a:bodyPr wrap="square" rtlCol="0">
            <a:spAutoFit/>
          </a:bodyPr>
          <a:lstStyle/>
          <a:p>
            <a:pPr algn="just"/>
            <a:r>
              <a:rPr lang="pt-BR" b="1" smtClean="0">
                <a:solidFill>
                  <a:srgbClr val="C00000"/>
                </a:solidFill>
                <a:latin typeface="Arial" pitchFamily="34" charset="0"/>
                <a:cs typeface="Arial" pitchFamily="34" charset="0"/>
              </a:rPr>
              <a:t>PQ</a:t>
            </a:r>
            <a:r>
              <a:rPr lang="pt-BR" b="1" smtClean="0">
                <a:latin typeface="Arial" pitchFamily="34" charset="0"/>
                <a:cs typeface="Arial" pitchFamily="34" charset="0"/>
              </a:rPr>
              <a:t> </a:t>
            </a:r>
            <a:r>
              <a:rPr lang="pt-BR" b="1">
                <a:latin typeface="Arial" pitchFamily="34" charset="0"/>
                <a:cs typeface="Arial" pitchFamily="34" charset="0"/>
              </a:rPr>
              <a:t>= </a:t>
            </a:r>
            <a:r>
              <a:rPr lang="vi-VN" sz="2600" b="1">
                <a:cs typeface="Times New Roman" pitchFamily="18" charset="0"/>
              </a:rPr>
              <a:t>“Học sinh đó bị cận thị và học giỏi môn Toán</a:t>
            </a:r>
            <a:r>
              <a:rPr lang="vi-VN" sz="2600" b="1" smtClean="0">
                <a:cs typeface="Times New Roman" pitchFamily="18" charset="0"/>
              </a:rPr>
              <a:t>”.</a:t>
            </a:r>
            <a:endParaRPr lang="vi-VN" sz="2600" b="1">
              <a:cs typeface="Times New Roman" pitchFamily="18" charset="0"/>
            </a:endParaRPr>
          </a:p>
        </p:txBody>
      </p:sp>
      <mc:AlternateContent xmlns:mc="http://schemas.openxmlformats.org/markup-compatibility/2006">
        <mc:Choice xmlns:a14="http://schemas.microsoft.com/office/drawing/2010/main" Requires="a14">
          <p:sp>
            <p:nvSpPr>
              <p:cNvPr id="24" name="TextBox 23"/>
              <p:cNvSpPr txBox="1"/>
              <p:nvPr/>
            </p:nvSpPr>
            <p:spPr>
              <a:xfrm>
                <a:off x="608012" y="3962400"/>
                <a:ext cx="8458200" cy="892552"/>
              </a:xfrm>
              <a:prstGeom prst="rect">
                <a:avLst/>
              </a:prstGeom>
              <a:noFill/>
            </p:spPr>
            <p:txBody>
              <a:bodyPr wrap="square" rtlCol="0">
                <a:spAutoFit/>
              </a:bodyPr>
              <a:lstStyle/>
              <a:p>
                <a:pPr algn="just"/>
                <a14:m>
                  <m:oMath xmlns:m="http://schemas.openxmlformats.org/officeDocument/2006/math">
                    <m:acc>
                      <m:accPr>
                        <m:chr m:val="̅"/>
                        <m:ctrlPr>
                          <a:rPr lang="pt-BR" b="1" i="1" smtClean="0">
                            <a:solidFill>
                              <a:srgbClr val="C00000"/>
                            </a:solidFill>
                            <a:latin typeface="Cambria Math"/>
                            <a:cs typeface="Arial" pitchFamily="34" charset="0"/>
                          </a:rPr>
                        </m:ctrlPr>
                      </m:accPr>
                      <m:e>
                        <m:r>
                          <a:rPr lang="en-US" b="1" i="1" smtClean="0">
                            <a:solidFill>
                              <a:srgbClr val="C00000"/>
                            </a:solidFill>
                            <a:latin typeface="Cambria Math"/>
                            <a:cs typeface="Arial" pitchFamily="34" charset="0"/>
                          </a:rPr>
                          <m:t>𝑷𝑸</m:t>
                        </m:r>
                      </m:e>
                    </m:acc>
                  </m:oMath>
                </a14:m>
                <a:r>
                  <a:rPr lang="pt-BR" b="1" smtClean="0">
                    <a:solidFill>
                      <a:srgbClr val="C00000"/>
                    </a:solidFill>
                    <a:latin typeface="Arial" pitchFamily="34" charset="0"/>
                    <a:cs typeface="Arial" pitchFamily="34" charset="0"/>
                  </a:rPr>
                  <a:t> </a:t>
                </a:r>
                <a:r>
                  <a:rPr lang="pt-BR" b="1" smtClean="0">
                    <a:latin typeface="Arial" pitchFamily="34" charset="0"/>
                    <a:cs typeface="Arial" pitchFamily="34" charset="0"/>
                  </a:rPr>
                  <a:t>= </a:t>
                </a:r>
                <a:r>
                  <a:rPr lang="vi-VN" sz="2600" b="1">
                    <a:cs typeface="Times New Roman" pitchFamily="18" charset="0"/>
                  </a:rPr>
                  <a:t>“Học sinh đó không bị cận thị và không học </a:t>
                </a:r>
                <a:r>
                  <a:rPr lang="en-US" sz="2600" b="1" smtClean="0">
                    <a:cs typeface="Times New Roman" pitchFamily="18" charset="0"/>
                  </a:rPr>
                  <a:t/>
                </a:r>
                <a:br>
                  <a:rPr lang="en-US" sz="2600" b="1" smtClean="0">
                    <a:cs typeface="Times New Roman" pitchFamily="18" charset="0"/>
                  </a:rPr>
                </a:br>
                <a:r>
                  <a:rPr lang="en-US" sz="2600" b="1" smtClean="0">
                    <a:cs typeface="Times New Roman" pitchFamily="18" charset="0"/>
                  </a:rPr>
                  <a:t>              </a:t>
                </a:r>
                <a:r>
                  <a:rPr lang="vi-VN" sz="2600" b="1" smtClean="0">
                    <a:cs typeface="Times New Roman" pitchFamily="18" charset="0"/>
                  </a:rPr>
                  <a:t>giỏi </a:t>
                </a:r>
                <a:r>
                  <a:rPr lang="vi-VN" sz="2600" b="1">
                    <a:cs typeface="Times New Roman" pitchFamily="18" charset="0"/>
                  </a:rPr>
                  <a:t>môn Toán</a:t>
                </a:r>
                <a:r>
                  <a:rPr lang="vi-VN" sz="2600" b="1" smtClean="0">
                    <a:cs typeface="Times New Roman" pitchFamily="18" charset="0"/>
                  </a:rPr>
                  <a:t>”</a:t>
                </a:r>
                <a:endParaRPr lang="vi-VN" sz="2600" b="1">
                  <a:cs typeface="Times New Roman" pitchFamily="18" charset="0"/>
                </a:endParaRPr>
              </a:p>
            </p:txBody>
          </p:sp>
        </mc:Choice>
        <mc:Fallback>
          <p:sp>
            <p:nvSpPr>
              <p:cNvPr id="24" name="TextBox 23"/>
              <p:cNvSpPr txBox="1">
                <a:spLocks noRot="1" noChangeAspect="1" noMove="1" noResize="1" noEditPoints="1" noAdjustHandles="1" noChangeArrowheads="1" noChangeShapeType="1" noTextEdit="1"/>
              </p:cNvSpPr>
              <p:nvPr/>
            </p:nvSpPr>
            <p:spPr>
              <a:xfrm>
                <a:off x="608012" y="3962400"/>
                <a:ext cx="8458200" cy="892552"/>
              </a:xfrm>
              <a:prstGeom prst="rect">
                <a:avLst/>
              </a:prstGeom>
              <a:blipFill rotWithShape="1">
                <a:blip r:embed="rId9"/>
                <a:stretch>
                  <a:fillRect t="-7534" r="-1298" b="-15068"/>
                </a:stretch>
              </a:blipFill>
            </p:spPr>
            <p:txBody>
              <a:bodyPr/>
              <a:lstStyle/>
              <a:p>
                <a:r>
                  <a:rPr lang="en-US">
                    <a:noFill/>
                  </a:rPr>
                  <a:t> </a:t>
                </a:r>
              </a:p>
            </p:txBody>
          </p:sp>
        </mc:Fallback>
      </mc:AlternateContent>
    </p:spTree>
    <p:extLst>
      <p:ext uri="{BB962C8B-B14F-4D97-AF65-F5344CB8AC3E}">
        <p14:creationId xmlns:p14="http://schemas.microsoft.com/office/powerpoint/2010/main" val="4456181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left)">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left)">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3"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0" y="123825"/>
            <a:ext cx="9837881" cy="2294372"/>
          </a:xfrm>
          <a:prstGeom prst="roundRect">
            <a:avLst>
              <a:gd name="adj" fmla="val 4429"/>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8" name="TextBox 7"/>
          <p:cNvSpPr txBox="1"/>
          <p:nvPr/>
        </p:nvSpPr>
        <p:spPr>
          <a:xfrm>
            <a:off x="2208212" y="171450"/>
            <a:ext cx="9753599" cy="2246747"/>
          </a:xfrm>
          <a:prstGeom prst="rect">
            <a:avLst/>
          </a:prstGeom>
          <a:noFill/>
        </p:spPr>
        <p:txBody>
          <a:bodyPr wrap="square" lIns="121899" tIns="60949" rIns="121899" bIns="60949" rtlCol="0">
            <a:spAutoFit/>
          </a:bodyPr>
          <a:lstStyle/>
          <a:p>
            <a:r>
              <a:rPr lang="vi-VN" sz="2300" b="1">
                <a:latin typeface="Arial" pitchFamily="34" charset="0"/>
                <a:cs typeface="Arial" pitchFamily="34" charset="0"/>
              </a:rPr>
              <a:t>Có hai chuồng nuôi thỏ. Chuồng I có 5 con thỏ đen và 10 con thỏ trắng. Chuồng II có 3 con thỏ trắng và 7 con thỏ đen. Từ mỗi chuồng bắt ngẫu nhiên ra một con thỏ. Xét hai biến cố sau</a:t>
            </a:r>
            <a:r>
              <a:rPr lang="vi-VN" sz="2300" b="1" smtClean="0">
                <a:latin typeface="Arial" pitchFamily="34" charset="0"/>
                <a:cs typeface="Arial" pitchFamily="34" charset="0"/>
              </a:rPr>
              <a:t>:</a:t>
            </a:r>
            <a:endParaRPr lang="en-US" sz="2300" b="1" smtClean="0">
              <a:latin typeface="Arial" pitchFamily="34" charset="0"/>
              <a:cs typeface="Arial" pitchFamily="34" charset="0"/>
            </a:endParaRPr>
          </a:p>
          <a:p>
            <a:r>
              <a:rPr lang="en-US" sz="2300" b="1" smtClean="0">
                <a:latin typeface="Arial" pitchFamily="34" charset="0"/>
                <a:cs typeface="Arial" pitchFamily="34" charset="0"/>
              </a:rPr>
              <a:t>	</a:t>
            </a:r>
            <a:r>
              <a:rPr lang="vi-VN" sz="2300" b="1" smtClean="0">
                <a:solidFill>
                  <a:srgbClr val="C00000"/>
                </a:solidFill>
                <a:latin typeface="Arial" pitchFamily="34" charset="0"/>
                <a:cs typeface="Arial" pitchFamily="34" charset="0"/>
              </a:rPr>
              <a:t>A</a:t>
            </a:r>
            <a:r>
              <a:rPr lang="vi-VN" sz="2300" b="1" smtClean="0">
                <a:latin typeface="Arial" pitchFamily="34" charset="0"/>
                <a:cs typeface="Arial" pitchFamily="34" charset="0"/>
              </a:rPr>
              <a:t>: “Bắt được con thỏ trắng từ chuồng I”</a:t>
            </a:r>
            <a:endParaRPr lang="en-US" sz="2300" b="1" smtClean="0">
              <a:latin typeface="Arial" pitchFamily="34" charset="0"/>
              <a:cs typeface="Arial" pitchFamily="34" charset="0"/>
            </a:endParaRPr>
          </a:p>
          <a:p>
            <a:r>
              <a:rPr lang="en-US" sz="2300" b="1" smtClean="0">
                <a:latin typeface="Arial" pitchFamily="34" charset="0"/>
                <a:cs typeface="Arial" pitchFamily="34" charset="0"/>
              </a:rPr>
              <a:t>	</a:t>
            </a:r>
            <a:r>
              <a:rPr lang="vi-VN" sz="2300" b="1" smtClean="0">
                <a:solidFill>
                  <a:srgbClr val="C00000"/>
                </a:solidFill>
                <a:latin typeface="Arial" pitchFamily="34" charset="0"/>
                <a:cs typeface="Arial" pitchFamily="34" charset="0"/>
              </a:rPr>
              <a:t>B</a:t>
            </a:r>
            <a:r>
              <a:rPr lang="vi-VN" sz="2300" b="1">
                <a:latin typeface="Arial" pitchFamily="34" charset="0"/>
                <a:cs typeface="Arial" pitchFamily="34" charset="0"/>
              </a:rPr>
              <a:t>: “Bắt được con thỏ đen từ chuồng II</a:t>
            </a:r>
            <a:r>
              <a:rPr lang="vi-VN" sz="2300" b="1" smtClean="0">
                <a:latin typeface="Arial" pitchFamily="34" charset="0"/>
                <a:cs typeface="Arial" pitchFamily="34" charset="0"/>
              </a:rPr>
              <a:t>”</a:t>
            </a:r>
            <a:endParaRPr lang="en-US" sz="2300" b="1" smtClean="0">
              <a:latin typeface="Arial" pitchFamily="34" charset="0"/>
              <a:cs typeface="Arial" pitchFamily="34" charset="0"/>
            </a:endParaRPr>
          </a:p>
          <a:p>
            <a:r>
              <a:rPr lang="vi-VN" sz="2300" b="1">
                <a:latin typeface="Arial" pitchFamily="34" charset="0"/>
                <a:cs typeface="Arial" pitchFamily="34" charset="0"/>
              </a:rPr>
              <a:t>Chứng tỏ rằng hai biến cố A và B độc lập</a:t>
            </a:r>
            <a:r>
              <a:rPr lang="vi-VN" sz="2300" b="1" smtClean="0">
                <a:latin typeface="Arial" pitchFamily="34" charset="0"/>
                <a:cs typeface="Arial" pitchFamily="34" charset="0"/>
              </a:rPr>
              <a:t>.</a:t>
            </a:r>
            <a:endParaRPr lang="vi-VN" sz="2300" b="1">
              <a:latin typeface="Arial" pitchFamily="34" charset="0"/>
              <a:cs typeface="Arial" pitchFamily="34" charset="0"/>
            </a:endParaRP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12" y="15240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43762" y="381000"/>
            <a:ext cx="1310103"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8.4</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17"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2812" y="251460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29" name="TextBox 28"/>
              <p:cNvSpPr txBox="1"/>
              <p:nvPr/>
            </p:nvSpPr>
            <p:spPr>
              <a:xfrm>
                <a:off x="531812" y="2882416"/>
                <a:ext cx="7022250" cy="1016689"/>
              </a:xfrm>
              <a:prstGeom prst="rect">
                <a:avLst/>
              </a:prstGeom>
              <a:noFill/>
            </p:spPr>
            <p:txBody>
              <a:bodyPr wrap="square" rtlCol="0">
                <a:spAutoFit/>
              </a:bodyPr>
              <a:lstStyle/>
              <a:p>
                <a:pPr algn="just"/>
                <a:r>
                  <a:rPr lang="vi-VN" sz="2300" b="1">
                    <a:latin typeface="Arial" pitchFamily="34" charset="0"/>
                    <a:cs typeface="Arial" pitchFamily="34" charset="0"/>
                  </a:rPr>
                  <a:t>Nếu A xảy ra tức là bắt được con thỏ trắng từ chuồng I. Vậy</a:t>
                </a:r>
                <a:r>
                  <a:rPr lang="en-US" sz="2300" b="1">
                    <a:latin typeface="Arial" pitchFamily="34" charset="0"/>
                    <a:cs typeface="Arial" pitchFamily="34" charset="0"/>
                  </a:rPr>
                  <a:t> </a:t>
                </a:r>
                <a14:m>
                  <m:oMath xmlns:m="http://schemas.openxmlformats.org/officeDocument/2006/math">
                    <m:r>
                      <a:rPr lang="en-US" b="1" i="1" smtClean="0">
                        <a:solidFill>
                          <a:srgbClr val="C00000"/>
                        </a:solidFill>
                        <a:latin typeface="Cambria Math"/>
                        <a:cs typeface="Arial" pitchFamily="34" charset="0"/>
                      </a:rPr>
                      <m:t>𝑷</m:t>
                    </m:r>
                    <m:d>
                      <m:dPr>
                        <m:ctrlPr>
                          <a:rPr lang="en-US" b="1" i="1" smtClean="0">
                            <a:solidFill>
                              <a:srgbClr val="C00000"/>
                            </a:solidFill>
                            <a:latin typeface="Cambria Math"/>
                            <a:cs typeface="Arial" pitchFamily="34" charset="0"/>
                          </a:rPr>
                        </m:ctrlPr>
                      </m:dPr>
                      <m:e>
                        <m:r>
                          <a:rPr lang="en-US" b="1" i="1" smtClean="0">
                            <a:solidFill>
                              <a:srgbClr val="C00000"/>
                            </a:solidFill>
                            <a:latin typeface="Cambria Math"/>
                            <a:cs typeface="Arial" pitchFamily="34" charset="0"/>
                          </a:rPr>
                          <m:t>𝑩</m:t>
                        </m:r>
                      </m:e>
                    </m:d>
                    <m:r>
                      <a:rPr lang="en-US" b="1" i="1" smtClean="0">
                        <a:solidFill>
                          <a:schemeClr val="accent2">
                            <a:lumMod val="75000"/>
                          </a:schemeClr>
                        </a:solidFill>
                        <a:latin typeface="Cambria Math"/>
                        <a:cs typeface="Arial" pitchFamily="34" charset="0"/>
                      </a:rPr>
                      <m:t>=</m:t>
                    </m:r>
                    <m:f>
                      <m:fPr>
                        <m:ctrlPr>
                          <a:rPr lang="en-US" b="1" i="1" smtClean="0">
                            <a:latin typeface="Cambria Math"/>
                            <a:cs typeface="Arial" pitchFamily="34" charset="0"/>
                          </a:rPr>
                        </m:ctrlPr>
                      </m:fPr>
                      <m:num>
                        <m:r>
                          <a:rPr lang="en-US" b="1" i="1" smtClean="0">
                            <a:latin typeface="Cambria Math"/>
                            <a:cs typeface="Arial" pitchFamily="34" charset="0"/>
                          </a:rPr>
                          <m:t>𝟏</m:t>
                        </m:r>
                      </m:num>
                      <m:den>
                        <m:r>
                          <a:rPr lang="en-US" b="1" i="1" smtClean="0">
                            <a:latin typeface="Cambria Math"/>
                            <a:cs typeface="Arial" pitchFamily="34" charset="0"/>
                          </a:rPr>
                          <m:t>𝟏𝟎</m:t>
                        </m:r>
                      </m:den>
                    </m:f>
                  </m:oMath>
                </a14:m>
                <a:endParaRPr lang="vi-VN" b="1">
                  <a:latin typeface="Arial" pitchFamily="34" charset="0"/>
                  <a:cs typeface="Arial" pitchFamily="34" charset="0"/>
                </a:endParaRPr>
              </a:p>
            </p:txBody>
          </p:sp>
        </mc:Choice>
        <mc:Fallback>
          <p:sp>
            <p:nvSpPr>
              <p:cNvPr id="29" name="TextBox 28"/>
              <p:cNvSpPr txBox="1">
                <a:spLocks noRot="1" noChangeAspect="1" noMove="1" noResize="1" noEditPoints="1" noAdjustHandles="1" noChangeArrowheads="1" noChangeShapeType="1" noTextEdit="1"/>
              </p:cNvSpPr>
              <p:nvPr/>
            </p:nvSpPr>
            <p:spPr>
              <a:xfrm>
                <a:off x="531812" y="2882416"/>
                <a:ext cx="7022250" cy="1016689"/>
              </a:xfrm>
              <a:prstGeom prst="rect">
                <a:avLst/>
              </a:prstGeom>
              <a:blipFill rotWithShape="1">
                <a:blip r:embed="rId5"/>
                <a:stretch>
                  <a:fillRect l="-1215" t="-4192" r="-1302"/>
                </a:stretch>
              </a:blipFill>
            </p:spPr>
            <p:txBody>
              <a:bodyPr/>
              <a:lstStyle/>
              <a:p>
                <a:r>
                  <a:rPr lang="en-US">
                    <a:noFill/>
                  </a:rPr>
                  <a:t> </a:t>
                </a:r>
              </a:p>
            </p:txBody>
          </p:sp>
        </mc:Fallback>
      </mc:AlternateContent>
      <p:grpSp>
        <p:nvGrpSpPr>
          <p:cNvPr id="13" name="Group 12"/>
          <p:cNvGrpSpPr/>
          <p:nvPr/>
        </p:nvGrpSpPr>
        <p:grpSpPr>
          <a:xfrm>
            <a:off x="8111133" y="2514600"/>
            <a:ext cx="3698279" cy="1687131"/>
            <a:chOff x="8111133" y="2503869"/>
            <a:chExt cx="3698279" cy="1687131"/>
          </a:xfrm>
        </p:grpSpPr>
        <p:pic>
          <p:nvPicPr>
            <p:cNvPr id="5837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483" t="18405" r="18116" b="7170"/>
            <a:stretch/>
          </p:blipFill>
          <p:spPr bwMode="auto">
            <a:xfrm>
              <a:off x="8995810" y="2741814"/>
              <a:ext cx="1046964" cy="1007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72" name="Picture 4" descr="Source Thỏ Thỏ Thỏ Mềm Màu Trắng Đen Nâu Xám Chất Lượng Cao Trực Tiếp Từ  Nhà Máy Đồ Chơi Thỏ Nhồi Bông Mô Phỏng Động Vật on m.alibaba.co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83274" y="2690307"/>
              <a:ext cx="1121338" cy="1121338"/>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p:cNvSpPr/>
            <p:nvPr/>
          </p:nvSpPr>
          <p:spPr>
            <a:xfrm>
              <a:off x="8293278" y="2643353"/>
              <a:ext cx="3516134" cy="1547647"/>
            </a:xfrm>
            <a:prstGeom prst="roundRect">
              <a:avLst>
                <a:gd name="adj" fmla="val 4429"/>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6" name="Rectangle 15"/>
            <p:cNvSpPr/>
            <p:nvPr/>
          </p:nvSpPr>
          <p:spPr>
            <a:xfrm>
              <a:off x="9281568" y="3606225"/>
              <a:ext cx="428900" cy="58477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5</a:t>
              </a:r>
              <a:endParaRPr lang="en-US" sz="3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18" name="Rectangle 17"/>
            <p:cNvSpPr/>
            <p:nvPr/>
          </p:nvSpPr>
          <p:spPr>
            <a:xfrm>
              <a:off x="10668875" y="3606225"/>
              <a:ext cx="661912" cy="58477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10</a:t>
              </a:r>
              <a:endParaRPr lang="en-US" sz="3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5" name="Oval 4"/>
            <p:cNvSpPr/>
            <p:nvPr/>
          </p:nvSpPr>
          <p:spPr>
            <a:xfrm>
              <a:off x="8111133" y="2503869"/>
              <a:ext cx="567490" cy="567490"/>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smtClean="0">
                  <a:latin typeface="Times New Roman" pitchFamily="18" charset="0"/>
                  <a:cs typeface="Times New Roman" pitchFamily="18" charset="0"/>
                </a:rPr>
                <a:t>I</a:t>
              </a:r>
              <a:endParaRPr lang="en-US" b="1" i="1">
                <a:latin typeface="Times New Roman" pitchFamily="18" charset="0"/>
                <a:cs typeface="Times New Roman" pitchFamily="18" charset="0"/>
              </a:endParaRPr>
            </a:p>
          </p:txBody>
        </p:sp>
      </p:grpSp>
      <p:grpSp>
        <p:nvGrpSpPr>
          <p:cNvPr id="12" name="Group 11"/>
          <p:cNvGrpSpPr/>
          <p:nvPr/>
        </p:nvGrpSpPr>
        <p:grpSpPr>
          <a:xfrm>
            <a:off x="8111133" y="4277931"/>
            <a:ext cx="3698279" cy="1719097"/>
            <a:chOff x="8111133" y="4343400"/>
            <a:chExt cx="3698279" cy="1719097"/>
          </a:xfrm>
        </p:grpSpPr>
        <p:pic>
          <p:nvPicPr>
            <p:cNvPr id="21"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483" t="18405" r="18116" b="7170"/>
            <a:stretch/>
          </p:blipFill>
          <p:spPr bwMode="auto">
            <a:xfrm>
              <a:off x="8995810" y="4613311"/>
              <a:ext cx="1046964" cy="1007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descr="Source Thỏ Thỏ Thỏ Mềm Màu Trắng Đen Nâu Xám Chất Lượng Cao Trực Tiếp Từ  Nhà Máy Đồ Chơi Thỏ Nhồi Bông Mô Phỏng Động Vật on m.alibaba.co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83274" y="4561804"/>
              <a:ext cx="1121338" cy="1121338"/>
            </a:xfrm>
            <a:prstGeom prst="rect">
              <a:avLst/>
            </a:prstGeom>
            <a:noFill/>
            <a:extLst>
              <a:ext uri="{909E8E84-426E-40DD-AFC4-6F175D3DCCD1}">
                <a14:hiddenFill xmlns:a14="http://schemas.microsoft.com/office/drawing/2010/main">
                  <a:solidFill>
                    <a:srgbClr val="FFFFFF"/>
                  </a:solidFill>
                </a14:hiddenFill>
              </a:ext>
            </a:extLst>
          </p:spPr>
        </p:pic>
        <p:sp>
          <p:nvSpPr>
            <p:cNvPr id="25" name="Rounded Rectangle 24"/>
            <p:cNvSpPr/>
            <p:nvPr/>
          </p:nvSpPr>
          <p:spPr>
            <a:xfrm>
              <a:off x="8293278" y="4514850"/>
              <a:ext cx="3516134" cy="1547647"/>
            </a:xfrm>
            <a:prstGeom prst="roundRect">
              <a:avLst>
                <a:gd name="adj" fmla="val 4429"/>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6" name="Rectangle 25"/>
            <p:cNvSpPr/>
            <p:nvPr/>
          </p:nvSpPr>
          <p:spPr>
            <a:xfrm>
              <a:off x="9281568" y="5477722"/>
              <a:ext cx="428900" cy="58477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7</a:t>
              </a:r>
              <a:endParaRPr lang="en-US" sz="3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27" name="Rectangle 26"/>
            <p:cNvSpPr/>
            <p:nvPr/>
          </p:nvSpPr>
          <p:spPr>
            <a:xfrm>
              <a:off x="10785381" y="5477722"/>
              <a:ext cx="428900" cy="58477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3</a:t>
              </a:r>
              <a:endParaRPr lang="en-US" sz="3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31" name="Oval 30"/>
            <p:cNvSpPr/>
            <p:nvPr/>
          </p:nvSpPr>
          <p:spPr>
            <a:xfrm>
              <a:off x="8111133" y="4343400"/>
              <a:ext cx="567490" cy="567490"/>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smtClean="0">
                  <a:latin typeface="Times New Roman" pitchFamily="18" charset="0"/>
                  <a:cs typeface="Times New Roman" pitchFamily="18" charset="0"/>
                </a:rPr>
                <a:t>II</a:t>
              </a:r>
              <a:endParaRPr lang="en-US" b="1" i="1">
                <a:latin typeface="Times New Roman" pitchFamily="18" charset="0"/>
                <a:cs typeface="Times New Roman" pitchFamily="18" charset="0"/>
              </a:endParaRPr>
            </a:p>
          </p:txBody>
        </p:sp>
      </p:grpSp>
      <mc:AlternateContent xmlns:mc="http://schemas.openxmlformats.org/markup-compatibility/2006">
        <mc:Choice xmlns:a14="http://schemas.microsoft.com/office/drawing/2010/main" Requires="a14">
          <p:sp>
            <p:nvSpPr>
              <p:cNvPr id="35" name="TextBox 34"/>
              <p:cNvSpPr txBox="1"/>
              <p:nvPr/>
            </p:nvSpPr>
            <p:spPr>
              <a:xfrm>
                <a:off x="531812" y="3844407"/>
                <a:ext cx="7022250" cy="995144"/>
              </a:xfrm>
              <a:prstGeom prst="rect">
                <a:avLst/>
              </a:prstGeom>
              <a:noFill/>
            </p:spPr>
            <p:txBody>
              <a:bodyPr wrap="square" rtlCol="0">
                <a:spAutoFit/>
              </a:bodyPr>
              <a:lstStyle/>
              <a:p>
                <a:pPr algn="just"/>
                <a:r>
                  <a:rPr lang="vi-VN" sz="2300" b="1">
                    <a:latin typeface="Arial" pitchFamily="34" charset="0"/>
                    <a:cs typeface="Arial" pitchFamily="34" charset="0"/>
                  </a:rPr>
                  <a:t>Nếu A không xảy ra tức là bắt được con thỏ đen từ chuồng I. Vậy</a:t>
                </a:r>
                <a:r>
                  <a:rPr lang="en-US" sz="2300" b="1">
                    <a:latin typeface="Arial" pitchFamily="34" charset="0"/>
                    <a:cs typeface="Arial" pitchFamily="34" charset="0"/>
                  </a:rPr>
                  <a:t> </a:t>
                </a:r>
                <a14:m>
                  <m:oMath xmlns:m="http://schemas.openxmlformats.org/officeDocument/2006/math">
                    <m:r>
                      <a:rPr lang="en-US" b="1" i="1" smtClean="0">
                        <a:solidFill>
                          <a:srgbClr val="C00000"/>
                        </a:solidFill>
                        <a:latin typeface="Cambria Math"/>
                        <a:cs typeface="Arial" pitchFamily="34" charset="0"/>
                      </a:rPr>
                      <m:t>𝑷</m:t>
                    </m:r>
                    <m:d>
                      <m:dPr>
                        <m:ctrlPr>
                          <a:rPr lang="en-US" b="1" i="1" smtClean="0">
                            <a:solidFill>
                              <a:srgbClr val="C00000"/>
                            </a:solidFill>
                            <a:latin typeface="Cambria Math"/>
                            <a:cs typeface="Arial" pitchFamily="34" charset="0"/>
                          </a:rPr>
                        </m:ctrlPr>
                      </m:dPr>
                      <m:e>
                        <m:r>
                          <a:rPr lang="en-US" b="1" i="1" smtClean="0">
                            <a:solidFill>
                              <a:srgbClr val="C00000"/>
                            </a:solidFill>
                            <a:latin typeface="Cambria Math"/>
                            <a:cs typeface="Arial" pitchFamily="34" charset="0"/>
                          </a:rPr>
                          <m:t>𝑩</m:t>
                        </m:r>
                      </m:e>
                    </m:d>
                    <m:r>
                      <a:rPr lang="en-US" b="1" i="1" smtClean="0">
                        <a:latin typeface="Cambria Math"/>
                        <a:cs typeface="Arial" pitchFamily="34" charset="0"/>
                      </a:rPr>
                      <m:t>=</m:t>
                    </m:r>
                    <m:f>
                      <m:fPr>
                        <m:ctrlPr>
                          <a:rPr lang="en-US" b="1" i="1" smtClean="0">
                            <a:latin typeface="Cambria Math"/>
                            <a:cs typeface="Arial" pitchFamily="34" charset="0"/>
                          </a:rPr>
                        </m:ctrlPr>
                      </m:fPr>
                      <m:num>
                        <m:r>
                          <a:rPr lang="en-US" b="1" i="1" smtClean="0">
                            <a:latin typeface="Cambria Math"/>
                            <a:cs typeface="Arial" pitchFamily="34" charset="0"/>
                          </a:rPr>
                          <m:t>𝟕</m:t>
                        </m:r>
                      </m:num>
                      <m:den>
                        <m:r>
                          <a:rPr lang="en-US" b="1" i="1" smtClean="0">
                            <a:latin typeface="Cambria Math"/>
                            <a:cs typeface="Arial" pitchFamily="34" charset="0"/>
                          </a:rPr>
                          <m:t>𝟏𝟎</m:t>
                        </m:r>
                      </m:den>
                    </m:f>
                  </m:oMath>
                </a14:m>
                <a:endParaRPr lang="vi-VN" b="1">
                  <a:latin typeface="Arial" pitchFamily="34" charset="0"/>
                  <a:cs typeface="Arial" pitchFamily="34" charset="0"/>
                </a:endParaRPr>
              </a:p>
            </p:txBody>
          </p:sp>
        </mc:Choice>
        <mc:Fallback>
          <p:sp>
            <p:nvSpPr>
              <p:cNvPr id="35" name="TextBox 34"/>
              <p:cNvSpPr txBox="1">
                <a:spLocks noRot="1" noChangeAspect="1" noMove="1" noResize="1" noEditPoints="1" noAdjustHandles="1" noChangeArrowheads="1" noChangeShapeType="1" noTextEdit="1"/>
              </p:cNvSpPr>
              <p:nvPr/>
            </p:nvSpPr>
            <p:spPr>
              <a:xfrm>
                <a:off x="531812" y="3844407"/>
                <a:ext cx="7022250" cy="995144"/>
              </a:xfrm>
              <a:prstGeom prst="rect">
                <a:avLst/>
              </a:prstGeom>
              <a:blipFill rotWithShape="1">
                <a:blip r:embed="rId8"/>
                <a:stretch>
                  <a:fillRect l="-1215" t="-4294" r="-1302" b="-1840"/>
                </a:stretch>
              </a:blipFill>
            </p:spPr>
            <p:txBody>
              <a:bodyPr/>
              <a:lstStyle/>
              <a:p>
                <a:r>
                  <a:rPr lang="en-US">
                    <a:noFill/>
                  </a:rPr>
                  <a:t> </a:t>
                </a:r>
              </a:p>
            </p:txBody>
          </p:sp>
        </mc:Fallback>
      </mc:AlternateContent>
      <p:sp>
        <p:nvSpPr>
          <p:cNvPr id="36" name="TextBox 35"/>
          <p:cNvSpPr txBox="1"/>
          <p:nvPr/>
        </p:nvSpPr>
        <p:spPr>
          <a:xfrm>
            <a:off x="531812" y="4800600"/>
            <a:ext cx="7555650" cy="800219"/>
          </a:xfrm>
          <a:prstGeom prst="rect">
            <a:avLst/>
          </a:prstGeom>
          <a:noFill/>
        </p:spPr>
        <p:txBody>
          <a:bodyPr wrap="square" rtlCol="0">
            <a:spAutoFit/>
          </a:bodyPr>
          <a:lstStyle/>
          <a:p>
            <a:pPr algn="just"/>
            <a:r>
              <a:rPr lang="vi-VN" sz="2300" b="1">
                <a:latin typeface="Arial" pitchFamily="34" charset="0"/>
                <a:cs typeface="Arial" pitchFamily="34" charset="0"/>
              </a:rPr>
              <a:t>Như vậy xác suất xảy ra của biến cố B không thay đổi bởi việc xảy ra hay không xảy ra của biến cố A</a:t>
            </a:r>
            <a:r>
              <a:rPr lang="vi-VN" sz="2300" b="1" smtClean="0">
                <a:latin typeface="Arial" pitchFamily="34" charset="0"/>
                <a:cs typeface="Arial" pitchFamily="34" charset="0"/>
              </a:rPr>
              <a:t>.</a:t>
            </a:r>
            <a:endParaRPr lang="vi-VN" sz="2300" b="1">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37" name="TextBox 36"/>
              <p:cNvSpPr txBox="1"/>
              <p:nvPr/>
            </p:nvSpPr>
            <p:spPr>
              <a:xfrm>
                <a:off x="531812" y="5791200"/>
                <a:ext cx="9448800" cy="890885"/>
              </a:xfrm>
              <a:prstGeom prst="rect">
                <a:avLst/>
              </a:prstGeom>
              <a:noFill/>
            </p:spPr>
            <p:txBody>
              <a:bodyPr wrap="square" rtlCol="0">
                <a:spAutoFit/>
              </a:bodyPr>
              <a:lstStyle/>
              <a:p>
                <a:r>
                  <a:rPr lang="vi-VN" sz="2300" b="1" smtClean="0">
                    <a:latin typeface="Arial" pitchFamily="34" charset="0"/>
                    <a:cs typeface="Arial" pitchFamily="34" charset="0"/>
                  </a:rPr>
                  <a:t>Vì từ mỗi chuống bắt một con </a:t>
                </a:r>
                <a:r>
                  <a:rPr lang="vi-VN" sz="2300" b="1">
                    <a:latin typeface="Arial" pitchFamily="34" charset="0"/>
                    <a:cs typeface="Arial" pitchFamily="34" charset="0"/>
                  </a:rPr>
                  <a:t>thỏ </a:t>
                </a:r>
                <a:r>
                  <a:rPr lang="vi-VN" sz="2300" b="1" smtClean="0">
                    <a:latin typeface="Arial" pitchFamily="34" charset="0"/>
                    <a:cs typeface="Arial" pitchFamily="34" charset="0"/>
                  </a:rPr>
                  <a:t>nên</a:t>
                </a:r>
                <a:r>
                  <a:rPr lang="en-US" sz="2300" b="1" smtClean="0">
                    <a:latin typeface="Arial" pitchFamily="34" charset="0"/>
                    <a:cs typeface="Arial" pitchFamily="34" charset="0"/>
                  </a:rPr>
                  <a:t> </a:t>
                </a:r>
                <a14:m>
                  <m:oMath xmlns:m="http://schemas.openxmlformats.org/officeDocument/2006/math">
                    <m:r>
                      <a:rPr lang="en-US" sz="2000" b="1" i="1" smtClean="0">
                        <a:solidFill>
                          <a:schemeClr val="accent2">
                            <a:lumMod val="75000"/>
                          </a:schemeClr>
                        </a:solidFill>
                        <a:latin typeface="Cambria Math"/>
                        <a:cs typeface="Arial" pitchFamily="34" charset="0"/>
                      </a:rPr>
                      <m:t>𝑷</m:t>
                    </m:r>
                    <m:d>
                      <m:dPr>
                        <m:ctrlPr>
                          <a:rPr lang="en-US" sz="2000" b="1" i="1">
                            <a:solidFill>
                              <a:schemeClr val="accent2">
                                <a:lumMod val="75000"/>
                              </a:schemeClr>
                            </a:solidFill>
                            <a:latin typeface="Cambria Math"/>
                            <a:cs typeface="Arial" pitchFamily="34" charset="0"/>
                          </a:rPr>
                        </m:ctrlPr>
                      </m:dPr>
                      <m:e>
                        <m:r>
                          <a:rPr lang="en-US" sz="2000" b="1" i="1" smtClean="0">
                            <a:solidFill>
                              <a:schemeClr val="accent2">
                                <a:lumMod val="75000"/>
                              </a:schemeClr>
                            </a:solidFill>
                            <a:latin typeface="Cambria Math"/>
                            <a:cs typeface="Arial" pitchFamily="34" charset="0"/>
                          </a:rPr>
                          <m:t>𝑨</m:t>
                        </m:r>
                      </m:e>
                    </m:d>
                    <m:r>
                      <a:rPr lang="en-US" sz="2000" b="1" i="1">
                        <a:latin typeface="Cambria Math"/>
                        <a:cs typeface="Arial" pitchFamily="34" charset="0"/>
                      </a:rPr>
                      <m:t>=</m:t>
                    </m:r>
                    <m:f>
                      <m:fPr>
                        <m:ctrlPr>
                          <a:rPr lang="en-US" sz="2000" b="1" i="1">
                            <a:latin typeface="Cambria Math"/>
                            <a:cs typeface="Arial" pitchFamily="34" charset="0"/>
                          </a:rPr>
                        </m:ctrlPr>
                      </m:fPr>
                      <m:num>
                        <m:r>
                          <a:rPr lang="en-US" sz="2000" b="1" i="1">
                            <a:latin typeface="Cambria Math"/>
                            <a:cs typeface="Arial" pitchFamily="34" charset="0"/>
                          </a:rPr>
                          <m:t>𝟏</m:t>
                        </m:r>
                        <m:r>
                          <a:rPr lang="en-US" sz="2000" b="1" i="1" smtClean="0">
                            <a:latin typeface="Cambria Math"/>
                            <a:cs typeface="Arial" pitchFamily="34" charset="0"/>
                          </a:rPr>
                          <m:t>𝟎</m:t>
                        </m:r>
                      </m:num>
                      <m:den>
                        <m:r>
                          <a:rPr lang="en-US" sz="2000" b="1" i="1">
                            <a:latin typeface="Cambria Math"/>
                            <a:cs typeface="Arial" pitchFamily="34" charset="0"/>
                          </a:rPr>
                          <m:t>𝟏</m:t>
                        </m:r>
                        <m:r>
                          <a:rPr lang="en-US" sz="2000" b="1" i="1" smtClean="0">
                            <a:latin typeface="Cambria Math"/>
                            <a:cs typeface="Arial" pitchFamily="34" charset="0"/>
                          </a:rPr>
                          <m:t>𝟓</m:t>
                        </m:r>
                      </m:den>
                    </m:f>
                    <m:r>
                      <a:rPr lang="en-US" sz="2000" b="1" i="1" smtClean="0">
                        <a:latin typeface="Cambria Math"/>
                        <a:cs typeface="Arial" pitchFamily="34" charset="0"/>
                      </a:rPr>
                      <m:t>=</m:t>
                    </m:r>
                    <m:f>
                      <m:fPr>
                        <m:ctrlPr>
                          <a:rPr lang="en-US" sz="2000" b="1" i="1" smtClean="0">
                            <a:latin typeface="Cambria Math"/>
                            <a:cs typeface="Arial" pitchFamily="34" charset="0"/>
                          </a:rPr>
                        </m:ctrlPr>
                      </m:fPr>
                      <m:num>
                        <m:r>
                          <a:rPr lang="en-US" sz="2000" b="1" i="1" smtClean="0">
                            <a:latin typeface="Cambria Math"/>
                            <a:cs typeface="Arial" pitchFamily="34" charset="0"/>
                          </a:rPr>
                          <m:t>𝟐</m:t>
                        </m:r>
                      </m:num>
                      <m:den>
                        <m:r>
                          <a:rPr lang="en-US" sz="2000" b="1" i="1" smtClean="0">
                            <a:latin typeface="Cambria Math"/>
                            <a:cs typeface="Arial" pitchFamily="34" charset="0"/>
                          </a:rPr>
                          <m:t>𝟑</m:t>
                        </m:r>
                      </m:den>
                    </m:f>
                  </m:oMath>
                </a14:m>
                <a:r>
                  <a:rPr lang="en-US" sz="2300" b="1" smtClean="0">
                    <a:latin typeface="Arial" pitchFamily="34" charset="0"/>
                    <a:cs typeface="Arial" pitchFamily="34" charset="0"/>
                  </a:rPr>
                  <a:t> </a:t>
                </a:r>
                <a:br>
                  <a:rPr lang="en-US" sz="2300" b="1" smtClean="0">
                    <a:latin typeface="Arial" pitchFamily="34" charset="0"/>
                    <a:cs typeface="Arial" pitchFamily="34" charset="0"/>
                  </a:rPr>
                </a:br>
                <a:r>
                  <a:rPr lang="en-US" sz="2300" b="1" smtClean="0">
                    <a:latin typeface="Arial" pitchFamily="34" charset="0"/>
                    <a:cs typeface="Arial" pitchFamily="34" charset="0"/>
                  </a:rPr>
                  <a:t>dù biến cố B có xảy ra hay không. Vậy 2 biến cố A và B độc lập. </a:t>
                </a:r>
                <a:endParaRPr lang="vi-VN" sz="2300" b="1">
                  <a:latin typeface="Arial" pitchFamily="34" charset="0"/>
                  <a:cs typeface="Arial" pitchFamily="34" charset="0"/>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531812" y="5791200"/>
                <a:ext cx="9448800" cy="890885"/>
              </a:xfrm>
              <a:prstGeom prst="rect">
                <a:avLst/>
              </a:prstGeom>
              <a:blipFill rotWithShape="1">
                <a:blip r:embed="rId9"/>
                <a:stretch>
                  <a:fillRect l="-903" t="-2055" b="-14384"/>
                </a:stretch>
              </a:blipFill>
            </p:spPr>
            <p:txBody>
              <a:bodyPr/>
              <a:lstStyle/>
              <a:p>
                <a:r>
                  <a:rPr lang="en-US">
                    <a:noFill/>
                  </a:rPr>
                  <a:t> </a:t>
                </a:r>
              </a:p>
            </p:txBody>
          </p:sp>
        </mc:Fallback>
      </mc:AlternateContent>
    </p:spTree>
    <p:extLst>
      <p:ext uri="{BB962C8B-B14F-4D97-AF65-F5344CB8AC3E}">
        <p14:creationId xmlns:p14="http://schemas.microsoft.com/office/powerpoint/2010/main" val="364318497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left)">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left)">
                                      <p:cBhvr>
                                        <p:cTn id="3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5" grpId="0"/>
      <p:bldP spid="36" grpId="0"/>
      <p:bldP spid="3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0" y="123824"/>
            <a:ext cx="9837881" cy="2879147"/>
          </a:xfrm>
          <a:prstGeom prst="roundRect">
            <a:avLst>
              <a:gd name="adj" fmla="val 4429"/>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8" name="TextBox 7"/>
          <p:cNvSpPr txBox="1"/>
          <p:nvPr/>
        </p:nvSpPr>
        <p:spPr>
          <a:xfrm>
            <a:off x="2208212" y="171450"/>
            <a:ext cx="9753599" cy="2831522"/>
          </a:xfrm>
          <a:prstGeom prst="rect">
            <a:avLst/>
          </a:prstGeom>
          <a:noFill/>
        </p:spPr>
        <p:txBody>
          <a:bodyPr wrap="square" lIns="121899" tIns="60949" rIns="121899" bIns="60949" rtlCol="0">
            <a:spAutoFit/>
          </a:bodyPr>
          <a:lstStyle/>
          <a:p>
            <a:r>
              <a:rPr lang="vi-VN" sz="2200" b="1">
                <a:latin typeface="Arial" pitchFamily="34" charset="0"/>
                <a:cs typeface="Arial" pitchFamily="34" charset="0"/>
              </a:rPr>
              <a:t>Có hai chuồng nuôi gà. Chuồng I có 9 con gà mái và 3 con gà trống. Chuồng II có 3 con gà mái và 6 con gà trống. Bắt ngẫu nhiên một con gà của chuồng I để đem bán rồi dồn các con gà còn lại của chuồng I vào chuồng II. Sau đó bắt ngẫu nhiên một con gà của chuồng II. Xét hai biến cố sau</a:t>
            </a:r>
            <a:r>
              <a:rPr lang="vi-VN" sz="2200" b="1" smtClean="0">
                <a:latin typeface="Arial" pitchFamily="34" charset="0"/>
                <a:cs typeface="Arial" pitchFamily="34" charset="0"/>
              </a:rPr>
              <a:t>:</a:t>
            </a:r>
            <a:endParaRPr lang="en-US" sz="2200" b="1">
              <a:latin typeface="Arial" pitchFamily="34" charset="0"/>
              <a:cs typeface="Arial" pitchFamily="34" charset="0"/>
            </a:endParaRPr>
          </a:p>
          <a:p>
            <a:r>
              <a:rPr lang="en-US" sz="2200" b="1" smtClean="0">
                <a:latin typeface="Arial" pitchFamily="34" charset="0"/>
                <a:cs typeface="Arial" pitchFamily="34" charset="0"/>
              </a:rPr>
              <a:t>	</a:t>
            </a:r>
            <a:r>
              <a:rPr lang="vi-VN" sz="2200" b="1" smtClean="0">
                <a:solidFill>
                  <a:srgbClr val="C00000"/>
                </a:solidFill>
                <a:latin typeface="Arial" pitchFamily="34" charset="0"/>
                <a:cs typeface="Arial" pitchFamily="34" charset="0"/>
              </a:rPr>
              <a:t>E</a:t>
            </a:r>
            <a:r>
              <a:rPr lang="vi-VN" sz="2200" b="1">
                <a:latin typeface="Arial" pitchFamily="34" charset="0"/>
                <a:cs typeface="Arial" pitchFamily="34" charset="0"/>
              </a:rPr>
              <a:t>: “Bắt được con gà trống từ chuồng I</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r>
              <a:rPr lang="en-US" sz="2200" b="1" smtClean="0">
                <a:latin typeface="Arial" pitchFamily="34" charset="0"/>
                <a:cs typeface="Arial" pitchFamily="34" charset="0"/>
              </a:rPr>
              <a:t>	</a:t>
            </a:r>
            <a:r>
              <a:rPr lang="vi-VN" sz="2200" b="1" smtClean="0">
                <a:solidFill>
                  <a:srgbClr val="C00000"/>
                </a:solidFill>
                <a:latin typeface="Arial" pitchFamily="34" charset="0"/>
                <a:cs typeface="Arial" pitchFamily="34" charset="0"/>
              </a:rPr>
              <a:t>F</a:t>
            </a:r>
            <a:r>
              <a:rPr lang="vi-VN" sz="2200" b="1">
                <a:latin typeface="Arial" pitchFamily="34" charset="0"/>
                <a:cs typeface="Arial" pitchFamily="34" charset="0"/>
              </a:rPr>
              <a:t>: “Bắt được con gà mái từ chuồng II</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r>
              <a:rPr lang="vi-VN" sz="2200" b="1">
                <a:latin typeface="Arial" pitchFamily="34" charset="0"/>
                <a:cs typeface="Arial" pitchFamily="34" charset="0"/>
              </a:rPr>
              <a:t>Chứng tỏ rằng hai biến cố E và F không độc lập</a:t>
            </a:r>
            <a:r>
              <a:rPr lang="vi-VN" sz="2200" b="1" smtClean="0">
                <a:latin typeface="Arial" pitchFamily="34" charset="0"/>
                <a:cs typeface="Arial" pitchFamily="34" charset="0"/>
              </a:rPr>
              <a:t>.</a:t>
            </a:r>
            <a:endParaRPr lang="vi-VN" sz="2200" b="1">
              <a:latin typeface="Arial" pitchFamily="34" charset="0"/>
              <a:cs typeface="Arial" pitchFamily="34" charset="0"/>
            </a:endParaRP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12" y="15240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43762" y="381000"/>
            <a:ext cx="1310103"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8.5</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17"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0412" y="3074313"/>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379412" y="3455313"/>
            <a:ext cx="7543800" cy="430887"/>
          </a:xfrm>
          <a:prstGeom prst="rect">
            <a:avLst/>
          </a:prstGeom>
          <a:noFill/>
        </p:spPr>
        <p:txBody>
          <a:bodyPr wrap="square" rtlCol="0">
            <a:spAutoFit/>
          </a:bodyPr>
          <a:lstStyle/>
          <a:p>
            <a:pPr algn="just"/>
            <a:r>
              <a:rPr lang="vi-VN" sz="2200" b="1">
                <a:latin typeface="Arial" pitchFamily="34" charset="0"/>
                <a:cs typeface="Arial" pitchFamily="34" charset="0"/>
              </a:rPr>
              <a:t>Nếu E xảy ra </a:t>
            </a:r>
            <a:r>
              <a:rPr lang="en-US" sz="2200" b="1" smtClean="0">
                <a:latin typeface="Arial" pitchFamily="34" charset="0"/>
                <a:cs typeface="Arial" pitchFamily="34" charset="0"/>
              </a:rPr>
              <a:t>tức</a:t>
            </a:r>
            <a:r>
              <a:rPr lang="vi-VN" sz="2200" b="1" smtClean="0">
                <a:latin typeface="Arial" pitchFamily="34" charset="0"/>
                <a:cs typeface="Arial" pitchFamily="34" charset="0"/>
              </a:rPr>
              <a:t> </a:t>
            </a:r>
            <a:r>
              <a:rPr lang="vi-VN" sz="2200" b="1">
                <a:latin typeface="Arial" pitchFamily="34" charset="0"/>
                <a:cs typeface="Arial" pitchFamily="34" charset="0"/>
              </a:rPr>
              <a:t>là bắt được con gà trống từ chuồng </a:t>
            </a:r>
            <a:r>
              <a:rPr lang="vi-VN" sz="2200" b="1" smtClean="0">
                <a:latin typeface="Arial" pitchFamily="34" charset="0"/>
                <a:cs typeface="Arial" pitchFamily="34" charset="0"/>
              </a:rPr>
              <a:t>I</a:t>
            </a:r>
            <a:endParaRPr lang="vi-VN" sz="2200" b="1">
              <a:latin typeface="Arial" pitchFamily="34" charset="0"/>
              <a:cs typeface="Arial" pitchFamily="34" charset="0"/>
            </a:endParaRPr>
          </a:p>
        </p:txBody>
      </p:sp>
      <p:grpSp>
        <p:nvGrpSpPr>
          <p:cNvPr id="4" name="Group 3"/>
          <p:cNvGrpSpPr/>
          <p:nvPr/>
        </p:nvGrpSpPr>
        <p:grpSpPr>
          <a:xfrm>
            <a:off x="8252956" y="3213680"/>
            <a:ext cx="3644065" cy="1497741"/>
            <a:chOff x="8252956" y="3213680"/>
            <a:chExt cx="3644065" cy="1497741"/>
          </a:xfrm>
        </p:grpSpPr>
        <p:pic>
          <p:nvPicPr>
            <p:cNvPr id="614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3079" y="3303913"/>
              <a:ext cx="1285875"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26168" t="10582" r="22895" b="8995"/>
            <a:stretch/>
          </p:blipFill>
          <p:spPr bwMode="auto">
            <a:xfrm>
              <a:off x="10498621" y="3303913"/>
              <a:ext cx="1177636" cy="1316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ounded Rectangle 14"/>
            <p:cNvSpPr/>
            <p:nvPr/>
          </p:nvSpPr>
          <p:spPr>
            <a:xfrm>
              <a:off x="8380887" y="3302915"/>
              <a:ext cx="3516134" cy="1403386"/>
            </a:xfrm>
            <a:prstGeom prst="roundRect">
              <a:avLst>
                <a:gd name="adj" fmla="val 4429"/>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6" name="Rectangle 15"/>
            <p:cNvSpPr/>
            <p:nvPr/>
          </p:nvSpPr>
          <p:spPr>
            <a:xfrm>
              <a:off x="9066212" y="4188201"/>
              <a:ext cx="40004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9</a:t>
              </a:r>
              <a:endParaRPr lang="en-US" sz="32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18" name="Rectangle 17"/>
            <p:cNvSpPr/>
            <p:nvPr/>
          </p:nvSpPr>
          <p:spPr>
            <a:xfrm>
              <a:off x="10742612" y="4188201"/>
              <a:ext cx="40004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3</a:t>
              </a:r>
              <a:endParaRPr lang="en-US" sz="32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5" name="Oval 4"/>
            <p:cNvSpPr/>
            <p:nvPr/>
          </p:nvSpPr>
          <p:spPr>
            <a:xfrm>
              <a:off x="8252956" y="3213680"/>
              <a:ext cx="567490" cy="567490"/>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smtClean="0">
                  <a:latin typeface="Times New Roman" pitchFamily="18" charset="0"/>
                  <a:cs typeface="Times New Roman" pitchFamily="18" charset="0"/>
                </a:rPr>
                <a:t>I</a:t>
              </a:r>
              <a:endParaRPr lang="en-US" b="1" i="1">
                <a:latin typeface="Times New Roman" pitchFamily="18" charset="0"/>
                <a:cs typeface="Times New Roman" pitchFamily="18" charset="0"/>
              </a:endParaRPr>
            </a:p>
          </p:txBody>
        </p:sp>
      </p:grpSp>
      <p:sp>
        <p:nvSpPr>
          <p:cNvPr id="2" name="AutoShape 2" descr="data:image/jpeg;base64,/9j/4AAQSkZJRgABAQAAAQABAAD/2wCEAAkGBwgHBgkIBwgKCgkLDRYPDQwMDRsUFRAWIB0iIiAdHx8kKDQsJCYxJx8fLT0tMTU3Ojo6Iys/RD84QzQ5OjcBCgoKDQwNGg8PGjclHyU3Nzc3Nzc3Nzc3Nzc3Nzc3Nzc3Nzc3Nzc3Nzc3Nzc3Nzc3Nzc3Nzc3Nzc3Nzc3Nzc3N//AABEIAIcAhwMBEQACEQEDEQH/xAAbAAEAAgMBAQAAAAAAAAAAAAAAAwQCBQYBB//EAD0QAAIBAwIEAwYDBAkFAAAAAAECAwAEESExBRJBURNhcQYiMoGRoRSxwQdSYvAVJDNCQ3KS0fEjNGOi4f/EABoBAQADAQEBAAAAAAAAAAAAAAACAwQFAQb/xAAwEQADAAEDAwIDBwQDAAAAAAAAAQIDBBExEiFBBRNRYXEiQoGhsdHwFCPB4TJikf/aAAwDAQACEQMRAD8A+40AoBQCgFAKAUAoBQCgFAKA8zQHtAKAUAoBQCgMPEUtyhhkdKAzoBQCgFAKAUAoBQFPil9Fw61aeUk9EQbu3QCqc+eMGN5L4RPHjrJaieWcJxfjd+0M1093JF4allWJyir20G/zzXy0+qanU6mVL2W/C/ydt6HFixPfu9uT6DZ3EV1bRTwyI6SKCGQ5Br65NPujg8E1egUAoBQGLglSFOPOgK/IYygPLocrj4moCyp5hkEH0oD2gFAKAUAoBQGErMq+4vMaA4j2oujLxVYOclIEHMCNnbGfty/evmfX8z3nEvqdn0vF2eT8DmeLt48sNgh1kYNJ5KDXO0ELHFaivHH1NmofU1j+J0PsXxuOy4jPwiRD4Mk+YpObRHZfhx54+pr6H0vUdWGJvl7nJ1uHa6qeEd8Nq6xgPaAUAoBQEcsfPseUkYJG+KAhVnRcA8zdF5enegLCNzIDnORQGVAKAUAoBQFe7uo7aPMmcnRVG7HsP59ajVKVuz1Lc+f+0/D7mFLnirXkrTuTI0YA8NAMaDTJ90YznpsK4Wpx4suXqqef/Tp6fJcT0p8HP8PkRXe8uHOcYBJyW+VYNXNVKwY1+xtwtJvJZGjyxWc14p5bh7lJIjj4XDZT6e79KulqNTjifuz/AD8yul1Yqb8s+s+znEjxXhMVy6hJsskqjo6nB+R3HkRX0eHKsuNWvJxcke3bl+DZ1aQFAKAUAoCN4+ZuYEq22R2oCCN3QjX3QcEdqAsqwYZU5FAZUAoDwkAEkgAbk0BrpeJc45bICTP+K3wD0/e+WnnVGTPMfNk5hsrKpLmSRi8hGrtv6DsPIVgyZKt7svUpGp44wllhtdDn3nH8II/PQfOseZ7Pf4GrCu31OH45bx2/FJI4woVkDhduT+SM1LHTcJlm2zMYZFuZba2UHw4zzEk/F5mseSXhi8tP7T7fT5GiWrcyuEdv+zjiCz299ahcMk5lBz8QOn2Kn6iu/odpwrH5RydWm8nV8TtK2mUUAoBQGDSKrKpZQW+EE6n0oDOgI5ULjT6HY0BEpdGCLhjpzkDrQEc3EY0YpEpmcaELsp8z+mp8qrvLMckplsqNcXspP/VSIfuxJzEfM7/QVlrVvwixY15ZUe5tpD/WLxZiDs8ox/pGn2qqsmWl3JKZRPFNFMCYZUkxuUYHHriqWmuSYmkWKNnbYdO/lULpSt2SmXT2RrVtmCTXVx/aSfCO3b8z9azuX0uqNKpdSiTT3NtHdWNwXVT4gLoSNRgYU/bPzqCpzSSLNk02clFKyw8tqmZJdA+5HlUsmNVSvI/sz32JTTS2nlna/s6t1hvr3kJKxRRwg9zqx/nzFdH0vqqKyV5Zi1200oXg76uoYBQCgB2oD45+0n2kuYPa6D8I7r/RjBlU6KzYBJ9DkqfQ1j1GRza28H1Po2gjNpMjvmk1/PxR1cXtLwDil+LRuIx3Vy591HRvDz2XI5T9ST3OKpvNkp8nHegz48Xu1D6fibqKCOAf1Yfhz/4QFH02+1QnNc8MzuJZ60bSaTzzTDs7YH0GAfnXtZ8j8niiUeuRHGeUqoUYXTQfKqiZBHEkhxcIXbceLhhj02H0r3d+DzYtZI20FRPSOWGKYgyxq5GxYZI+fSvU2uBsRtG8OHTmlQboxyw/ynf5H7dfez55HdcFS9b8e6W8BDRHV2G2KzZG6vpXg0QuiepkHG0UIkC/4ieH6g5z9BzGoZEptbeCeJty9/LNFxbh091f2kfDYczyqyNyaDA5cEnoBk/WpafG832OSWS1i7nd+z3BoeDcNjtYyHcEvJIRqznc+nQeQFd/HCielHJu3ddTNrUyIoBQHh2oD4X+0+wum9s7hUhd/wAVyGJY0JLDkUHHfUH71z9T2vdn2XoubGtDtVcPv9H3/M56T8TYYtZ7NYrpJlljkIw4308xnB+WKo6pcpJdzoTj/qLvMsu8UttvC+f8R9x4PNdXHCrSbiEYjupIg0qAY5SemOnp0qLPjMsxOSlje87vb6eC5XhWYsisPeGa9BCR4bZAfGgyTq3kKAnBztQHteAxkRXQqwyD54o1ueptcGuaKXhYeWKQSwFssjDDLnrnrrVTXR3RaqV9qKcjtPdNO2gGiD9f0/5rLd9X4mqI6Vsbb2bhLXM85+FFEa+p1b8k+prq+mY9odPz/gw62t6U/A6LauoYhQCgFAKA5r23sL+6sUl4VBHLcxBwObHMoI3TP97Tlxp8VUZ8XuykX6e1GRdT7efofIfZG3vn9reGmVJHm8Tmd5Bn3QPeJ7dR5HArA5afdH2eurBHprmH2aW23ng+1dKgfICvAKAwkjWRSCBnGhNegrtgZ5Qq8mDj96vQWidDy4J7ZqLPUVJri8UHw7RDj+80un5VW7peCxRL8movJrm5KLNIACwIijGhHXJO4x/t1qj3Orc0LGpM3blRmC5wM4G58qomXdKV5LafSmzr+GWv4OyhhJBdVy5GxY7n65r6nHCiVK8HEundOn5LVTIigFAKAUAoDnYoorfiN9FHGiO0niZCgFgwB3665/kVy9RusrX4mqF9hMs1SeigFegV4DGRA6nQZxoe1egpSXCWZDMQG25Br+VRrJK8k5x1XgqXfEZZISUi8CMjV5j+n/FZ7ydXZF+PGl3KltGQWkcuWY7uNcenT0+utUW12SLpXkuWS+JfW0ZGeaUf+vvH7Kav0M9WefkV6mtsTOyFfRnIFAKAUAoBQGLOqjLEDPegNNx61kUpf2ykyQjEiqMlk/XGpx2J64rHq8DyT1T/AMkX4Mimtq4ZFa3MdzGGRgTgHA/MdxXOjIqXzL7hy/kSSxJMnLIoI79R6HpU9tyKexSe1vYP+0u2Zf3Jxz4+eQfvVbVrjuWJw+TH8XxGP+1sFfzjkOvyI/WvPca5X8/M99uXwz3+kbnpw2YH+Jxj7Zr33fl+v7HntfMgeO9uPgtYbb+IDJ/Sq+74kn9lcsxj4Yyzie6Z7mfdY2OVU9D2FeuWls/59QrT44LYhWEeNcFefoo2z2qPtqft2Hbp9EGfs1beLeS3TD3IR4SEjdjqx+QwM+bCuh6bh6ZeR+f0KdZk3rpXg6WumYhQCgFAKAUBWdH5y7BX0xgnRaAkhOY1GScDfvQGl4hwd4pTPw3TJ5mhzjXqVPQ+W3prnBqdEsj68fajVi1HSumu6K0PEMMY7hWDruMYI9RXNeSsb6cq2NHtTa6oZbSeKT4JFNWzkmuGVuKXKJPtUiBi0iJq7qPUivHSXLPVLfCIGvYRomXPQKN6qeeVx3LZwV57GP4ll96bljHRN2b/AGosrXeux77afae5rzDc8VuGVBhQNZOkP/3sP0qeHFWprfiULtYJ2+8dZYwRW1tHDApEaDAyck+eeud813Eklsjmtt8livQKAUAoBQCgMXUOMNqO1AVyrxyEsyajJYr9t6Alhl8QnIxjp1oDC7s7e7AFxErgbE7j0O4qNTNraluezTl7pmtl9nYicw3M8fZWwy/cZ+9ZL9PwV42NE6vKivL7PzqmYrmJiOjRlc/PJx9Kor0uPu0yxa2vKKElrLFKYnUCQDJQsM47juKwZdHlxvbbc0xqYpfArNdGHAj8TDMU50RiMjUjIG/lUJw5Znr22RJ3jqlPLLvD+H3HEQsoDQ276mVscxHXC7g/5sY7Haten9Pq2qycfqU5dVKW0cnSw2kUFuIYUCouw7nz712ZlStkuxzm23uzFfEjZ+YpkYJbXXyqR4TQv4i82Ma7daAkoBQCgFAKAUBhIgkTlNAV3MiSH3ssRvy/agJ4pA4397Gq9qAkoDwnSgOU4hycYvVtwiuJpPcYjJSJcgt88kg/xJ3rl5P7+pULieTVj/t4nb88G14nJZSWDQW0kLSR4MUURBOV2UAbA7ehNbs/RUObfJnndPdFXhF9BYNNaXcvhqJiY2fIXXcE7DXJ171k0Oohx0N90aNRje/Wl2Z0Oa6JlI5Yw4GNCDkGgIC7xu+ACdCcDegLKOrDIPr5UBlQCgFAKAUAoDFlDDz6HtQFbDRkuwBOfdA6mgKl9xj8JLHCyKHdebL5GdSMAAHJ019RVGbM8eyUtsnEdRWXiov+eETcseoleOJlx3HMTp2017YrHl1uSVs52+pJYm32e5QtJbSW/uLSVXLXJEcbREe5GNQCNwMjsQRjOlQ0Fw5c7Pd+f9l+oikl8EXIuC3RvZHluR4PN7r+IWk5cbAEBUOc5IrQ9FDv/r8P3ZSsu07eTYycE4dNEUe30YYLB2Df6s5rR/T4ttulEPcv4mwVQihRsKuIHtAYOmfeXHONiRQFdcwjmK6k4Cg0BZRuZQT1FAZUAoBQCgFAKA8IBxkbUBBf27Xdo8KyeGWI1IyNCDgjIyDjBHY1G56paCKkPBoch7wi6cDADqORPJU2A9cnzqnFpcePulu/iybyU1suyL8MMcCckMaRp+6igCtBAkoBQCgFAKA8wM5wM96A9oBQCgFAKAUAoBQCgFAKAUAoBQCgFAKAUAo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 name="Group 2"/>
          <p:cNvGrpSpPr/>
          <p:nvPr/>
        </p:nvGrpSpPr>
        <p:grpSpPr>
          <a:xfrm>
            <a:off x="8220323" y="4876800"/>
            <a:ext cx="3644065" cy="1497741"/>
            <a:chOff x="8220323" y="5019789"/>
            <a:chExt cx="3644065" cy="1497741"/>
          </a:xfrm>
        </p:grpSpPr>
        <p:pic>
          <p:nvPicPr>
            <p:cNvPr id="2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0446" y="5110022"/>
              <a:ext cx="1285875"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26168" t="10582" r="22895" b="8995"/>
            <a:stretch/>
          </p:blipFill>
          <p:spPr bwMode="auto">
            <a:xfrm>
              <a:off x="10465988" y="5110022"/>
              <a:ext cx="1177636" cy="1316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ounded Rectangle 31"/>
            <p:cNvSpPr/>
            <p:nvPr/>
          </p:nvSpPr>
          <p:spPr>
            <a:xfrm>
              <a:off x="8348254" y="5109024"/>
              <a:ext cx="3516134" cy="1403386"/>
            </a:xfrm>
            <a:prstGeom prst="roundRect">
              <a:avLst>
                <a:gd name="adj" fmla="val 4429"/>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33" name="Rectangle 32"/>
            <p:cNvSpPr/>
            <p:nvPr/>
          </p:nvSpPr>
          <p:spPr>
            <a:xfrm>
              <a:off x="8990012" y="5994310"/>
              <a:ext cx="40004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3</a:t>
              </a:r>
              <a:endParaRPr lang="en-US" sz="32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34" name="Rectangle 33"/>
            <p:cNvSpPr/>
            <p:nvPr/>
          </p:nvSpPr>
          <p:spPr>
            <a:xfrm>
              <a:off x="10742612" y="5994310"/>
              <a:ext cx="40004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6</a:t>
              </a:r>
              <a:endParaRPr lang="en-US" sz="32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38" name="Oval 37"/>
            <p:cNvSpPr/>
            <p:nvPr/>
          </p:nvSpPr>
          <p:spPr>
            <a:xfrm>
              <a:off x="8220323" y="5019789"/>
              <a:ext cx="567490" cy="567490"/>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smtClean="0">
                  <a:latin typeface="Times New Roman" pitchFamily="18" charset="0"/>
                  <a:cs typeface="Times New Roman" pitchFamily="18" charset="0"/>
                </a:rPr>
                <a:t>II</a:t>
              </a:r>
              <a:endParaRPr lang="en-US" b="1" i="1">
                <a:latin typeface="Times New Roman" pitchFamily="18" charset="0"/>
                <a:cs typeface="Times New Roman" pitchFamily="18" charset="0"/>
              </a:endParaRPr>
            </a:p>
          </p:txBody>
        </p:sp>
      </p:grpSp>
      <mc:AlternateContent xmlns:mc="http://schemas.openxmlformats.org/markup-compatibility/2006">
        <mc:Choice xmlns:a14="http://schemas.microsoft.com/office/drawing/2010/main" Requires="a14">
          <p:sp>
            <p:nvSpPr>
              <p:cNvPr id="39" name="TextBox 38"/>
              <p:cNvSpPr txBox="1"/>
              <p:nvPr/>
            </p:nvSpPr>
            <p:spPr>
              <a:xfrm>
                <a:off x="307974" y="3962004"/>
                <a:ext cx="7462837" cy="1664751"/>
              </a:xfrm>
              <a:prstGeom prst="rect">
                <a:avLst/>
              </a:prstGeom>
              <a:noFill/>
            </p:spPr>
            <p:txBody>
              <a:bodyPr wrap="square" rtlCol="0">
                <a:spAutoFit/>
              </a:bodyPr>
              <a:lstStyle/>
              <a:p>
                <a:pPr algn="just"/>
                <a:r>
                  <a:rPr lang="vi-VN" sz="2200" b="1" smtClean="0">
                    <a:latin typeface="Arial" pitchFamily="34" charset="0"/>
                    <a:cs typeface="Arial" pitchFamily="34" charset="0"/>
                  </a:rPr>
                  <a:t>Vì bắt ngẫu nhiên một con gà của chuồng I để đem bán rồi dồn các con gà còn lại của chuồng I vào chuồng II nên chuồng II có 12 con gà mái và 8 con gà trống. Vậy</a:t>
                </a:r>
                <a:r>
                  <a:rPr lang="en-US" sz="2200" b="1" smtClean="0">
                    <a:latin typeface="Arial" pitchFamily="34" charset="0"/>
                    <a:cs typeface="Arial" pitchFamily="34" charset="0"/>
                  </a:rPr>
                  <a:t> </a:t>
                </a:r>
                <a14:m>
                  <m:oMath xmlns:m="http://schemas.openxmlformats.org/officeDocument/2006/math">
                    <m:r>
                      <a:rPr lang="en-US" b="1" i="1" smtClean="0">
                        <a:solidFill>
                          <a:srgbClr val="C00000"/>
                        </a:solidFill>
                        <a:latin typeface="Cambria Math"/>
                        <a:cs typeface="Arial" pitchFamily="34" charset="0"/>
                      </a:rPr>
                      <m:t>𝑷</m:t>
                    </m:r>
                    <m:d>
                      <m:dPr>
                        <m:ctrlPr>
                          <a:rPr lang="en-US" b="1" i="1" smtClean="0">
                            <a:solidFill>
                              <a:srgbClr val="C00000"/>
                            </a:solidFill>
                            <a:latin typeface="Cambria Math"/>
                            <a:cs typeface="Arial" pitchFamily="34" charset="0"/>
                          </a:rPr>
                        </m:ctrlPr>
                      </m:dPr>
                      <m:e>
                        <m:r>
                          <a:rPr lang="en-US" b="1" i="1" smtClean="0">
                            <a:solidFill>
                              <a:srgbClr val="C00000"/>
                            </a:solidFill>
                            <a:latin typeface="Cambria Math"/>
                            <a:cs typeface="Arial" pitchFamily="34" charset="0"/>
                          </a:rPr>
                          <m:t>𝑭</m:t>
                        </m:r>
                      </m:e>
                    </m:d>
                    <m:r>
                      <a:rPr lang="en-US" b="1" i="1" smtClean="0">
                        <a:solidFill>
                          <a:schemeClr val="accent2">
                            <a:lumMod val="75000"/>
                          </a:schemeClr>
                        </a:solidFill>
                        <a:latin typeface="Cambria Math"/>
                        <a:cs typeface="Arial" pitchFamily="34" charset="0"/>
                      </a:rPr>
                      <m:t>=</m:t>
                    </m:r>
                    <m:f>
                      <m:fPr>
                        <m:ctrlPr>
                          <a:rPr lang="en-US" b="1" i="1" smtClean="0">
                            <a:latin typeface="Cambria Math"/>
                            <a:cs typeface="Arial" pitchFamily="34" charset="0"/>
                          </a:rPr>
                        </m:ctrlPr>
                      </m:fPr>
                      <m:num>
                        <m:r>
                          <a:rPr lang="en-US" b="1" i="1" smtClean="0">
                            <a:latin typeface="Cambria Math"/>
                            <a:cs typeface="Arial" pitchFamily="34" charset="0"/>
                          </a:rPr>
                          <m:t>𝟏𝟐</m:t>
                        </m:r>
                      </m:num>
                      <m:den>
                        <m:r>
                          <a:rPr lang="en-US" b="1" i="1" smtClean="0">
                            <a:latin typeface="Cambria Math"/>
                            <a:cs typeface="Arial" pitchFamily="34" charset="0"/>
                          </a:rPr>
                          <m:t>𝟐𝟎</m:t>
                        </m:r>
                      </m:den>
                    </m:f>
                    <m:r>
                      <a:rPr lang="en-US" b="1" i="1" smtClean="0">
                        <a:latin typeface="Cambria Math"/>
                        <a:cs typeface="Arial" pitchFamily="34" charset="0"/>
                      </a:rPr>
                      <m:t>=</m:t>
                    </m:r>
                    <m:f>
                      <m:fPr>
                        <m:ctrlPr>
                          <a:rPr lang="en-US" b="1" i="1" smtClean="0">
                            <a:latin typeface="Cambria Math"/>
                            <a:cs typeface="Arial" pitchFamily="34" charset="0"/>
                          </a:rPr>
                        </m:ctrlPr>
                      </m:fPr>
                      <m:num>
                        <m:r>
                          <a:rPr lang="en-US" b="1" i="1" smtClean="0">
                            <a:latin typeface="Cambria Math"/>
                            <a:cs typeface="Arial" pitchFamily="34" charset="0"/>
                          </a:rPr>
                          <m:t>𝟑</m:t>
                        </m:r>
                      </m:num>
                      <m:den>
                        <m:r>
                          <a:rPr lang="en-US" b="1" i="1" smtClean="0">
                            <a:latin typeface="Cambria Math"/>
                            <a:cs typeface="Arial" pitchFamily="34" charset="0"/>
                          </a:rPr>
                          <m:t>𝟓</m:t>
                        </m:r>
                      </m:den>
                    </m:f>
                  </m:oMath>
                </a14:m>
                <a:endParaRPr lang="vi-VN" b="1">
                  <a:latin typeface="Arial" pitchFamily="34" charset="0"/>
                  <a:cs typeface="Arial" pitchFamily="34" charset="0"/>
                </a:endParaRPr>
              </a:p>
            </p:txBody>
          </p:sp>
        </mc:Choice>
        <mc:Fallback>
          <p:sp>
            <p:nvSpPr>
              <p:cNvPr id="39" name="TextBox 38"/>
              <p:cNvSpPr txBox="1">
                <a:spLocks noRot="1" noChangeAspect="1" noMove="1" noResize="1" noEditPoints="1" noAdjustHandles="1" noChangeArrowheads="1" noChangeShapeType="1" noTextEdit="1"/>
              </p:cNvSpPr>
              <p:nvPr/>
            </p:nvSpPr>
            <p:spPr>
              <a:xfrm>
                <a:off x="307974" y="3962004"/>
                <a:ext cx="7462837" cy="1664751"/>
              </a:xfrm>
              <a:prstGeom prst="rect">
                <a:avLst/>
              </a:prstGeom>
              <a:blipFill rotWithShape="1">
                <a:blip r:embed="rId7"/>
                <a:stretch>
                  <a:fillRect l="-1062" t="-1832" r="-1062"/>
                </a:stretch>
              </a:blipFill>
            </p:spPr>
            <p:txBody>
              <a:bodyPr/>
              <a:lstStyle/>
              <a:p>
                <a:r>
                  <a:rPr lang="en-US">
                    <a:noFill/>
                  </a:rPr>
                  <a:t> </a:t>
                </a:r>
              </a:p>
            </p:txBody>
          </p:sp>
        </mc:Fallback>
      </mc:AlternateContent>
      <p:sp>
        <p:nvSpPr>
          <p:cNvPr id="40" name="TextBox 39"/>
          <p:cNvSpPr txBox="1"/>
          <p:nvPr/>
        </p:nvSpPr>
        <p:spPr>
          <a:xfrm>
            <a:off x="379412" y="5707559"/>
            <a:ext cx="7543800" cy="769441"/>
          </a:xfrm>
          <a:prstGeom prst="rect">
            <a:avLst/>
          </a:prstGeom>
          <a:noFill/>
        </p:spPr>
        <p:txBody>
          <a:bodyPr wrap="square" rtlCol="0">
            <a:spAutoFit/>
          </a:bodyPr>
          <a:lstStyle/>
          <a:p>
            <a:pPr algn="just"/>
            <a:r>
              <a:rPr lang="vi-VN" sz="2200" b="1">
                <a:latin typeface="Arial" pitchFamily="34" charset="0"/>
                <a:cs typeface="Arial" pitchFamily="34" charset="0"/>
              </a:rPr>
              <a:t>Nếu E không xảy ra </a:t>
            </a:r>
            <a:r>
              <a:rPr lang="en-US" sz="2200" b="1" smtClean="0">
                <a:latin typeface="Arial" pitchFamily="34" charset="0"/>
                <a:cs typeface="Arial" pitchFamily="34" charset="0"/>
              </a:rPr>
              <a:t>tức</a:t>
            </a:r>
            <a:r>
              <a:rPr lang="vi-VN" sz="2200" b="1" smtClean="0">
                <a:latin typeface="Arial" pitchFamily="34" charset="0"/>
                <a:cs typeface="Arial" pitchFamily="34" charset="0"/>
              </a:rPr>
              <a:t> </a:t>
            </a:r>
            <a:r>
              <a:rPr lang="vi-VN" sz="2200" b="1">
                <a:latin typeface="Arial" pitchFamily="34" charset="0"/>
                <a:cs typeface="Arial" pitchFamily="34" charset="0"/>
              </a:rPr>
              <a:t>là bắt được con gà mái từ chuồng </a:t>
            </a:r>
            <a:r>
              <a:rPr lang="vi-VN" sz="2200" b="1" smtClean="0">
                <a:latin typeface="Arial" pitchFamily="34" charset="0"/>
                <a:cs typeface="Arial" pitchFamily="34" charset="0"/>
              </a:rPr>
              <a:t>I</a:t>
            </a:r>
            <a:endParaRPr lang="vi-VN" sz="2200" b="1">
              <a:latin typeface="Arial" pitchFamily="34" charset="0"/>
              <a:cs typeface="Arial" pitchFamily="34" charset="0"/>
            </a:endParaRPr>
          </a:p>
        </p:txBody>
      </p:sp>
    </p:spTree>
    <p:extLst>
      <p:ext uri="{BB962C8B-B14F-4D97-AF65-F5344CB8AC3E}">
        <p14:creationId xmlns:p14="http://schemas.microsoft.com/office/powerpoint/2010/main" val="13927554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wipe(left)">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left)">
                                      <p:cBhvr>
                                        <p:cTn id="3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9" grpId="0"/>
      <p:bldP spid="4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0" y="123824"/>
            <a:ext cx="9837881" cy="2879147"/>
          </a:xfrm>
          <a:prstGeom prst="roundRect">
            <a:avLst>
              <a:gd name="adj" fmla="val 4429"/>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8" name="TextBox 7"/>
          <p:cNvSpPr txBox="1"/>
          <p:nvPr/>
        </p:nvSpPr>
        <p:spPr>
          <a:xfrm>
            <a:off x="2208212" y="171450"/>
            <a:ext cx="9753599" cy="2831522"/>
          </a:xfrm>
          <a:prstGeom prst="rect">
            <a:avLst/>
          </a:prstGeom>
          <a:noFill/>
        </p:spPr>
        <p:txBody>
          <a:bodyPr wrap="square" lIns="121899" tIns="60949" rIns="121899" bIns="60949" rtlCol="0">
            <a:spAutoFit/>
          </a:bodyPr>
          <a:lstStyle/>
          <a:p>
            <a:r>
              <a:rPr lang="vi-VN" sz="2200" b="1">
                <a:latin typeface="Arial" pitchFamily="34" charset="0"/>
                <a:cs typeface="Arial" pitchFamily="34" charset="0"/>
              </a:rPr>
              <a:t>Có hai chuồng nuôi gà. Chuồng I có 9 con gà mái và 3 con gà trống. Chuồng II có 3 con gà mái và 6 con gà trống. Bắt ngẫu nhiên một con gà của chuồng I để đem bán rồi dồn các con gà còn lại của chuồng I vào chuồng II. Sau đó bắt ngẫu nhiên một con gà của chuồng II. Xét hai biến cố sau</a:t>
            </a:r>
            <a:r>
              <a:rPr lang="vi-VN" sz="2200" b="1" smtClean="0">
                <a:latin typeface="Arial" pitchFamily="34" charset="0"/>
                <a:cs typeface="Arial" pitchFamily="34" charset="0"/>
              </a:rPr>
              <a:t>:</a:t>
            </a:r>
            <a:endParaRPr lang="en-US" sz="2200" b="1">
              <a:latin typeface="Arial" pitchFamily="34" charset="0"/>
              <a:cs typeface="Arial" pitchFamily="34" charset="0"/>
            </a:endParaRPr>
          </a:p>
          <a:p>
            <a:r>
              <a:rPr lang="en-US" sz="2200" b="1" smtClean="0">
                <a:latin typeface="Arial" pitchFamily="34" charset="0"/>
                <a:cs typeface="Arial" pitchFamily="34" charset="0"/>
              </a:rPr>
              <a:t>	</a:t>
            </a:r>
            <a:r>
              <a:rPr lang="vi-VN" sz="2200" b="1" smtClean="0">
                <a:solidFill>
                  <a:srgbClr val="C00000"/>
                </a:solidFill>
                <a:latin typeface="Arial" pitchFamily="34" charset="0"/>
                <a:cs typeface="Arial" pitchFamily="34" charset="0"/>
              </a:rPr>
              <a:t>E</a:t>
            </a:r>
            <a:r>
              <a:rPr lang="vi-VN" sz="2200" b="1">
                <a:latin typeface="Arial" pitchFamily="34" charset="0"/>
                <a:cs typeface="Arial" pitchFamily="34" charset="0"/>
              </a:rPr>
              <a:t>: “Bắt được con gà trống từ chuồng I</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r>
              <a:rPr lang="en-US" sz="2200" b="1" smtClean="0">
                <a:latin typeface="Arial" pitchFamily="34" charset="0"/>
                <a:cs typeface="Arial" pitchFamily="34" charset="0"/>
              </a:rPr>
              <a:t>	</a:t>
            </a:r>
            <a:r>
              <a:rPr lang="vi-VN" sz="2200" b="1" smtClean="0">
                <a:solidFill>
                  <a:srgbClr val="C00000"/>
                </a:solidFill>
                <a:latin typeface="Arial" pitchFamily="34" charset="0"/>
                <a:cs typeface="Arial" pitchFamily="34" charset="0"/>
              </a:rPr>
              <a:t>F</a:t>
            </a:r>
            <a:r>
              <a:rPr lang="vi-VN" sz="2200" b="1">
                <a:latin typeface="Arial" pitchFamily="34" charset="0"/>
                <a:cs typeface="Arial" pitchFamily="34" charset="0"/>
              </a:rPr>
              <a:t>: “Bắt được con gà mái từ chuồng II</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r>
              <a:rPr lang="vi-VN" sz="2200" b="1">
                <a:latin typeface="Arial" pitchFamily="34" charset="0"/>
                <a:cs typeface="Arial" pitchFamily="34" charset="0"/>
              </a:rPr>
              <a:t>Chứng tỏ rằng hai biến cố E và F không độc lập</a:t>
            </a:r>
            <a:r>
              <a:rPr lang="vi-VN" sz="2200" b="1" smtClean="0">
                <a:latin typeface="Arial" pitchFamily="34" charset="0"/>
                <a:cs typeface="Arial" pitchFamily="34" charset="0"/>
              </a:rPr>
              <a:t>.</a:t>
            </a:r>
            <a:endParaRPr lang="vi-VN" sz="2200" b="1">
              <a:latin typeface="Arial" pitchFamily="34" charset="0"/>
              <a:cs typeface="Arial" pitchFamily="34" charset="0"/>
            </a:endParaRP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12" y="15240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43762" y="381000"/>
            <a:ext cx="1310103"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8.5</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17"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0412" y="3074313"/>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8252956" y="3213680"/>
            <a:ext cx="3644065" cy="1497741"/>
            <a:chOff x="8252956" y="3213680"/>
            <a:chExt cx="3644065" cy="1497741"/>
          </a:xfrm>
        </p:grpSpPr>
        <p:pic>
          <p:nvPicPr>
            <p:cNvPr id="614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3079" y="3303913"/>
              <a:ext cx="1285875"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26168" t="10582" r="22895" b="8995"/>
            <a:stretch/>
          </p:blipFill>
          <p:spPr bwMode="auto">
            <a:xfrm>
              <a:off x="10498621" y="3303913"/>
              <a:ext cx="1177636" cy="1316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ounded Rectangle 14"/>
            <p:cNvSpPr/>
            <p:nvPr/>
          </p:nvSpPr>
          <p:spPr>
            <a:xfrm>
              <a:off x="8380887" y="3302915"/>
              <a:ext cx="3516134" cy="1403386"/>
            </a:xfrm>
            <a:prstGeom prst="roundRect">
              <a:avLst>
                <a:gd name="adj" fmla="val 4429"/>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6" name="Rectangle 15"/>
            <p:cNvSpPr/>
            <p:nvPr/>
          </p:nvSpPr>
          <p:spPr>
            <a:xfrm>
              <a:off x="9066212" y="4188201"/>
              <a:ext cx="40004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9</a:t>
              </a:r>
              <a:endParaRPr lang="en-US" sz="32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18" name="Rectangle 17"/>
            <p:cNvSpPr/>
            <p:nvPr/>
          </p:nvSpPr>
          <p:spPr>
            <a:xfrm>
              <a:off x="10742612" y="4188201"/>
              <a:ext cx="40004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3</a:t>
              </a:r>
              <a:endParaRPr lang="en-US" sz="32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5" name="Oval 4"/>
            <p:cNvSpPr/>
            <p:nvPr/>
          </p:nvSpPr>
          <p:spPr>
            <a:xfrm>
              <a:off x="8252956" y="3213680"/>
              <a:ext cx="567490" cy="567490"/>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smtClean="0">
                  <a:latin typeface="Times New Roman" pitchFamily="18" charset="0"/>
                  <a:cs typeface="Times New Roman" pitchFamily="18" charset="0"/>
                </a:rPr>
                <a:t>I</a:t>
              </a:r>
              <a:endParaRPr lang="en-US" b="1" i="1">
                <a:latin typeface="Times New Roman" pitchFamily="18" charset="0"/>
                <a:cs typeface="Times New Roman" pitchFamily="18" charset="0"/>
              </a:endParaRPr>
            </a:p>
          </p:txBody>
        </p:sp>
      </p:grpSp>
      <p:sp>
        <p:nvSpPr>
          <p:cNvPr id="2" name="AutoShape 2" descr="data:image/jpeg;base64,/9j/4AAQSkZJRgABAQAAAQABAAD/2wCEAAkGBwgHBgkIBwgKCgkLDRYPDQwMDRsUFRAWIB0iIiAdHx8kKDQsJCYxJx8fLT0tMTU3Ojo6Iys/RD84QzQ5OjcBCgoKDQwNGg8PGjclHyU3Nzc3Nzc3Nzc3Nzc3Nzc3Nzc3Nzc3Nzc3Nzc3Nzc3Nzc3Nzc3Nzc3Nzc3Nzc3Nzc3N//AABEIAIcAhwMBEQACEQEDEQH/xAAbAAEAAgMBAQAAAAAAAAAAAAAAAwQCBQYBB//EAD0QAAIBAwIEAwYDBAkFAAAAAAECAwAEESExBRJBURNhcQYiMoGRoRSxwQdSYvAVJDNCQ3KS0fEjNGOi4f/EABoBAQADAQEBAAAAAAAAAAAAAAACAwQFAQb/xAAwEQADAAEDAwIDBwQDAAAAAAAAAQIDBBExEiFBBRNRYXEiQoGhsdHwFCPB4TJikf/aAAwDAQACEQMRAD8A+40AoBQCgFAKAUAoBQCgFAKA8zQHtAKAUAoBQCgMPEUtyhhkdKAzoBQCgFAKAUAoBQFPil9Fw61aeUk9EQbu3QCqc+eMGN5L4RPHjrJaieWcJxfjd+0M1093JF4allWJyir20G/zzXy0+qanU6mVL2W/C/ydt6HFixPfu9uT6DZ3EV1bRTwyI6SKCGQ5Br65NPujg8E1egUAoBQGLglSFOPOgK/IYygPLocrj4moCyp5hkEH0oD2gFAKAUAoBQGErMq+4vMaA4j2oujLxVYOclIEHMCNnbGfty/evmfX8z3nEvqdn0vF2eT8DmeLt48sNgh1kYNJ5KDXO0ELHFaivHH1NmofU1j+J0PsXxuOy4jPwiRD4Mk+YpObRHZfhx54+pr6H0vUdWGJvl7nJ1uHa6qeEd8Nq6xgPaAUAoBQEcsfPseUkYJG+KAhVnRcA8zdF5enegLCNzIDnORQGVAKAUAoBQFe7uo7aPMmcnRVG7HsP59ajVKVuz1Lc+f+0/D7mFLnirXkrTuTI0YA8NAMaDTJ90YznpsK4Wpx4suXqqef/Tp6fJcT0p8HP8PkRXe8uHOcYBJyW+VYNXNVKwY1+xtwtJvJZGjyxWc14p5bh7lJIjj4XDZT6e79KulqNTjifuz/AD8yul1Yqb8s+s+znEjxXhMVy6hJsskqjo6nB+R3HkRX0eHKsuNWvJxcke3bl+DZ1aQFAKAUAoCN4+ZuYEq22R2oCCN3QjX3QcEdqAsqwYZU5FAZUAoDwkAEkgAbk0BrpeJc45bICTP+K3wD0/e+WnnVGTPMfNk5hsrKpLmSRi8hGrtv6DsPIVgyZKt7svUpGp44wllhtdDn3nH8II/PQfOseZ7Pf4GrCu31OH45bx2/FJI4woVkDhduT+SM1LHTcJlm2zMYZFuZba2UHw4zzEk/F5mseSXhi8tP7T7fT5GiWrcyuEdv+zjiCz299ahcMk5lBz8QOn2Kn6iu/odpwrH5RydWm8nV8TtK2mUUAoBQGDSKrKpZQW+EE6n0oDOgI5ULjT6HY0BEpdGCLhjpzkDrQEc3EY0YpEpmcaELsp8z+mp8qrvLMckplsqNcXspP/VSIfuxJzEfM7/QVlrVvwixY15ZUe5tpD/WLxZiDs8ox/pGn2qqsmWl3JKZRPFNFMCYZUkxuUYHHriqWmuSYmkWKNnbYdO/lULpSt2SmXT2RrVtmCTXVx/aSfCO3b8z9azuX0uqNKpdSiTT3NtHdWNwXVT4gLoSNRgYU/bPzqCpzSSLNk02clFKyw8tqmZJdA+5HlUsmNVSvI/sz32JTTS2nlna/s6t1hvr3kJKxRRwg9zqx/nzFdH0vqqKyV5Zi1200oXg76uoYBQCgB2oD45+0n2kuYPa6D8I7r/RjBlU6KzYBJ9DkqfQ1j1GRza28H1Po2gjNpMjvmk1/PxR1cXtLwDil+LRuIx3Vy591HRvDz2XI5T9ST3OKpvNkp8nHegz48Xu1D6fibqKCOAf1Yfhz/4QFH02+1QnNc8MzuJZ60bSaTzzTDs7YH0GAfnXtZ8j8niiUeuRHGeUqoUYXTQfKqiZBHEkhxcIXbceLhhj02H0r3d+DzYtZI20FRPSOWGKYgyxq5GxYZI+fSvU2uBsRtG8OHTmlQboxyw/ynf5H7dfez55HdcFS9b8e6W8BDRHV2G2KzZG6vpXg0QuiepkHG0UIkC/4ieH6g5z9BzGoZEptbeCeJty9/LNFxbh091f2kfDYczyqyNyaDA5cEnoBk/WpafG832OSWS1i7nd+z3BoeDcNjtYyHcEvJIRqznc+nQeQFd/HCielHJu3ddTNrUyIoBQHh2oD4X+0+wum9s7hUhd/wAVyGJY0JLDkUHHfUH71z9T2vdn2XoubGtDtVcPv9H3/M56T8TYYtZ7NYrpJlljkIw4308xnB+WKo6pcpJdzoTj/qLvMsu8UttvC+f8R9x4PNdXHCrSbiEYjupIg0qAY5SemOnp0qLPjMsxOSlje87vb6eC5XhWYsisPeGa9BCR4bZAfGgyTq3kKAnBztQHteAxkRXQqwyD54o1ueptcGuaKXhYeWKQSwFssjDDLnrnrrVTXR3RaqV9qKcjtPdNO2gGiD9f0/5rLd9X4mqI6Vsbb2bhLXM85+FFEa+p1b8k+prq+mY9odPz/gw62t6U/A6LauoYhQCgFAKA5r23sL+6sUl4VBHLcxBwObHMoI3TP97Tlxp8VUZ8XuykX6e1GRdT7efofIfZG3vn9reGmVJHm8Tmd5Bn3QPeJ7dR5HArA5afdH2eurBHprmH2aW23ng+1dKgfICvAKAwkjWRSCBnGhNegrtgZ5Qq8mDj96vQWidDy4J7ZqLPUVJri8UHw7RDj+80un5VW7peCxRL8movJrm5KLNIACwIijGhHXJO4x/t1qj3Orc0LGpM3blRmC5wM4G58qomXdKV5LafSmzr+GWv4OyhhJBdVy5GxY7n65r6nHCiVK8HEundOn5LVTIigFAKAUAoDnYoorfiN9FHGiO0niZCgFgwB3665/kVy9RusrX4mqF9hMs1SeigFegV4DGRA6nQZxoe1egpSXCWZDMQG25Br+VRrJK8k5x1XgqXfEZZISUi8CMjV5j+n/FZ7ydXZF+PGl3KltGQWkcuWY7uNcenT0+utUW12SLpXkuWS+JfW0ZGeaUf+vvH7Kav0M9WefkV6mtsTOyFfRnIFAKAUAoBQGLOqjLEDPegNNx61kUpf2ykyQjEiqMlk/XGpx2J64rHq8DyT1T/AMkX4Mimtq4ZFa3MdzGGRgTgHA/MdxXOjIqXzL7hy/kSSxJMnLIoI79R6HpU9tyKexSe1vYP+0u2Zf3Jxz4+eQfvVbVrjuWJw+TH8XxGP+1sFfzjkOvyI/WvPca5X8/M99uXwz3+kbnpw2YH+Jxj7Zr33fl+v7HntfMgeO9uPgtYbb+IDJ/Sq+74kn9lcsxj4Yyzie6Z7mfdY2OVU9D2FeuWls/59QrT44LYhWEeNcFefoo2z2qPtqft2Hbp9EGfs1beLeS3TD3IR4SEjdjqx+QwM+bCuh6bh6ZeR+f0KdZk3rpXg6WumYhQCgFAKAUBWdH5y7BX0xgnRaAkhOY1GScDfvQGl4hwd4pTPw3TJ5mhzjXqVPQ+W3prnBqdEsj68fajVi1HSumu6K0PEMMY7hWDruMYI9RXNeSsb6cq2NHtTa6oZbSeKT4JFNWzkmuGVuKXKJPtUiBi0iJq7qPUivHSXLPVLfCIGvYRomXPQKN6qeeVx3LZwV57GP4ll96bljHRN2b/AGosrXeux77afae5rzDc8VuGVBhQNZOkP/3sP0qeHFWprfiULtYJ2+8dZYwRW1tHDApEaDAyck+eeud813Eklsjmtt8livQKAUAoBQCgMXUOMNqO1AVyrxyEsyajJYr9t6Alhl8QnIxjp1oDC7s7e7AFxErgbE7j0O4qNTNraluezTl7pmtl9nYicw3M8fZWwy/cZ+9ZL9PwV42NE6vKivL7PzqmYrmJiOjRlc/PJx9Kor0uPu0yxa2vKKElrLFKYnUCQDJQsM47juKwZdHlxvbbc0xqYpfArNdGHAj8TDMU50RiMjUjIG/lUJw5Znr22RJ3jqlPLLvD+H3HEQsoDQ276mVscxHXC7g/5sY7Haten9Pq2qycfqU5dVKW0cnSw2kUFuIYUCouw7nz712ZlStkuxzm23uzFfEjZ+YpkYJbXXyqR4TQv4i82Ma7daAkoBQCgFAKAUBhIgkTlNAV3MiSH3ssRvy/agJ4pA4397Gq9qAkoDwnSgOU4hycYvVtwiuJpPcYjJSJcgt88kg/xJ3rl5P7+pULieTVj/t4nb88G14nJZSWDQW0kLSR4MUURBOV2UAbA7ehNbs/RUObfJnndPdFXhF9BYNNaXcvhqJiY2fIXXcE7DXJ171k0Oohx0N90aNRje/Wl2Z0Oa6JlI5Yw4GNCDkGgIC7xu+ACdCcDegLKOrDIPr5UBlQCgFAKAUAoDFlDDz6HtQFbDRkuwBOfdA6mgKl9xj8JLHCyKHdebL5GdSMAAHJ019RVGbM8eyUtsnEdRWXiov+eETcseoleOJlx3HMTp2017YrHl1uSVs52+pJYm32e5QtJbSW/uLSVXLXJEcbREe5GNQCNwMjsQRjOlQ0Fw5c7Pd+f9l+oikl8EXIuC3RvZHluR4PN7r+IWk5cbAEBUOc5IrQ9FDv/r8P3ZSsu07eTYycE4dNEUe30YYLB2Df6s5rR/T4ttulEPcv4mwVQihRsKuIHtAYOmfeXHONiRQFdcwjmK6k4Cg0BZRuZQT1FAZUAoBQCgFAKA8IBxkbUBBf27Xdo8KyeGWI1IyNCDgjIyDjBHY1G56paCKkPBoch7wi6cDADqORPJU2A9cnzqnFpcePulu/iybyU1suyL8MMcCckMaRp+6igCtBAkoBQCgFAKA8wM5wM96A9oBQCgFAKAUAoBQCgFAKAUAoBQCgFAKAUAo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 name="Group 2"/>
          <p:cNvGrpSpPr/>
          <p:nvPr/>
        </p:nvGrpSpPr>
        <p:grpSpPr>
          <a:xfrm>
            <a:off x="8220323" y="4876800"/>
            <a:ext cx="3644065" cy="1497741"/>
            <a:chOff x="8220323" y="5019789"/>
            <a:chExt cx="3644065" cy="1497741"/>
          </a:xfrm>
        </p:grpSpPr>
        <p:pic>
          <p:nvPicPr>
            <p:cNvPr id="2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0446" y="5110022"/>
              <a:ext cx="1285875"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26168" t="10582" r="22895" b="8995"/>
            <a:stretch/>
          </p:blipFill>
          <p:spPr bwMode="auto">
            <a:xfrm>
              <a:off x="10465988" y="5110022"/>
              <a:ext cx="1177636" cy="1316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ounded Rectangle 31"/>
            <p:cNvSpPr/>
            <p:nvPr/>
          </p:nvSpPr>
          <p:spPr>
            <a:xfrm>
              <a:off x="8348254" y="5109024"/>
              <a:ext cx="3516134" cy="1403386"/>
            </a:xfrm>
            <a:prstGeom prst="roundRect">
              <a:avLst>
                <a:gd name="adj" fmla="val 4429"/>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33" name="Rectangle 32"/>
            <p:cNvSpPr/>
            <p:nvPr/>
          </p:nvSpPr>
          <p:spPr>
            <a:xfrm>
              <a:off x="8990012" y="5994310"/>
              <a:ext cx="40004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3</a:t>
              </a:r>
              <a:endParaRPr lang="en-US" sz="32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34" name="Rectangle 33"/>
            <p:cNvSpPr/>
            <p:nvPr/>
          </p:nvSpPr>
          <p:spPr>
            <a:xfrm>
              <a:off x="10742612" y="5994310"/>
              <a:ext cx="40004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6</a:t>
              </a:r>
              <a:endParaRPr lang="en-US" sz="32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38" name="Oval 37"/>
            <p:cNvSpPr/>
            <p:nvPr/>
          </p:nvSpPr>
          <p:spPr>
            <a:xfrm>
              <a:off x="8220323" y="5019789"/>
              <a:ext cx="567490" cy="567490"/>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smtClean="0">
                  <a:latin typeface="Times New Roman" pitchFamily="18" charset="0"/>
                  <a:cs typeface="Times New Roman" pitchFamily="18" charset="0"/>
                </a:rPr>
                <a:t>II</a:t>
              </a:r>
              <a:endParaRPr lang="en-US" b="1" i="1">
                <a:latin typeface="Times New Roman" pitchFamily="18" charset="0"/>
                <a:cs typeface="Times New Roman" pitchFamily="18" charset="0"/>
              </a:endParaRPr>
            </a:p>
          </p:txBody>
        </p:sp>
      </p:grpSp>
      <mc:AlternateContent xmlns:mc="http://schemas.openxmlformats.org/markup-compatibility/2006">
        <mc:Choice xmlns:a14="http://schemas.microsoft.com/office/drawing/2010/main" Requires="a14">
          <p:sp>
            <p:nvSpPr>
              <p:cNvPr id="39" name="TextBox 38"/>
              <p:cNvSpPr txBox="1"/>
              <p:nvPr/>
            </p:nvSpPr>
            <p:spPr>
              <a:xfrm>
                <a:off x="460375" y="3477979"/>
                <a:ext cx="7462837" cy="1641540"/>
              </a:xfrm>
              <a:prstGeom prst="rect">
                <a:avLst/>
              </a:prstGeom>
              <a:noFill/>
            </p:spPr>
            <p:txBody>
              <a:bodyPr wrap="square" rtlCol="0">
                <a:spAutoFit/>
              </a:bodyPr>
              <a:lstStyle/>
              <a:p>
                <a:pPr algn="just"/>
                <a:r>
                  <a:rPr lang="vi-VN" sz="2200" b="1" smtClean="0">
                    <a:latin typeface="Arial" pitchFamily="34" charset="0"/>
                    <a:cs typeface="Arial" pitchFamily="34" charset="0"/>
                  </a:rPr>
                  <a:t>Vì bắt ngẫu nhiên một con gà của chuồng I để đem bán rồi dồn các con gà còn lại của chuồng I vào chuồng II nên chuồng II có 11 con gà mái và 9 con gà trống. Vậy</a:t>
                </a:r>
                <a:r>
                  <a:rPr lang="en-US" sz="2200" b="1" smtClean="0">
                    <a:latin typeface="Arial" pitchFamily="34" charset="0"/>
                    <a:cs typeface="Arial" pitchFamily="34" charset="0"/>
                  </a:rPr>
                  <a:t> </a:t>
                </a:r>
                <a14:m>
                  <m:oMath xmlns:m="http://schemas.openxmlformats.org/officeDocument/2006/math">
                    <m:r>
                      <a:rPr lang="en-US" b="1" i="1" smtClean="0">
                        <a:solidFill>
                          <a:srgbClr val="C00000"/>
                        </a:solidFill>
                        <a:latin typeface="Cambria Math"/>
                        <a:cs typeface="Arial" pitchFamily="34" charset="0"/>
                      </a:rPr>
                      <m:t>𝑷</m:t>
                    </m:r>
                    <m:d>
                      <m:dPr>
                        <m:ctrlPr>
                          <a:rPr lang="en-US" b="1" i="1" smtClean="0">
                            <a:solidFill>
                              <a:srgbClr val="C00000"/>
                            </a:solidFill>
                            <a:latin typeface="Cambria Math"/>
                            <a:cs typeface="Arial" pitchFamily="34" charset="0"/>
                          </a:rPr>
                        </m:ctrlPr>
                      </m:dPr>
                      <m:e>
                        <m:r>
                          <a:rPr lang="en-US" b="1" i="1" smtClean="0">
                            <a:solidFill>
                              <a:srgbClr val="C00000"/>
                            </a:solidFill>
                            <a:latin typeface="Cambria Math"/>
                            <a:cs typeface="Arial" pitchFamily="34" charset="0"/>
                          </a:rPr>
                          <m:t>𝑭</m:t>
                        </m:r>
                      </m:e>
                    </m:d>
                    <m:r>
                      <a:rPr lang="en-US" b="1" i="1" smtClean="0">
                        <a:solidFill>
                          <a:schemeClr val="accent2">
                            <a:lumMod val="75000"/>
                          </a:schemeClr>
                        </a:solidFill>
                        <a:latin typeface="Cambria Math"/>
                        <a:cs typeface="Arial" pitchFamily="34" charset="0"/>
                      </a:rPr>
                      <m:t>=</m:t>
                    </m:r>
                    <m:f>
                      <m:fPr>
                        <m:ctrlPr>
                          <a:rPr lang="en-US" b="1" i="1" smtClean="0">
                            <a:latin typeface="Cambria Math"/>
                            <a:cs typeface="Arial" pitchFamily="34" charset="0"/>
                          </a:rPr>
                        </m:ctrlPr>
                      </m:fPr>
                      <m:num>
                        <m:r>
                          <a:rPr lang="en-US" b="1" i="1" smtClean="0">
                            <a:latin typeface="Cambria Math"/>
                            <a:cs typeface="Arial" pitchFamily="34" charset="0"/>
                          </a:rPr>
                          <m:t>𝟏𝟏</m:t>
                        </m:r>
                      </m:num>
                      <m:den>
                        <m:r>
                          <a:rPr lang="en-US" b="1" i="1" smtClean="0">
                            <a:latin typeface="Cambria Math"/>
                            <a:cs typeface="Arial" pitchFamily="34" charset="0"/>
                          </a:rPr>
                          <m:t>𝟐𝟎</m:t>
                        </m:r>
                      </m:den>
                    </m:f>
                  </m:oMath>
                </a14:m>
                <a:endParaRPr lang="vi-VN" b="1">
                  <a:latin typeface="Arial" pitchFamily="34" charset="0"/>
                  <a:cs typeface="Arial" pitchFamily="34" charset="0"/>
                </a:endParaRPr>
              </a:p>
            </p:txBody>
          </p:sp>
        </mc:Choice>
        <mc:Fallback>
          <p:sp>
            <p:nvSpPr>
              <p:cNvPr id="39" name="TextBox 38"/>
              <p:cNvSpPr txBox="1">
                <a:spLocks noRot="1" noChangeAspect="1" noMove="1" noResize="1" noEditPoints="1" noAdjustHandles="1" noChangeArrowheads="1" noChangeShapeType="1" noTextEdit="1"/>
              </p:cNvSpPr>
              <p:nvPr/>
            </p:nvSpPr>
            <p:spPr>
              <a:xfrm>
                <a:off x="460375" y="3477979"/>
                <a:ext cx="7462837" cy="1641540"/>
              </a:xfrm>
              <a:prstGeom prst="rect">
                <a:avLst/>
              </a:prstGeom>
              <a:blipFill rotWithShape="1">
                <a:blip r:embed="rId7"/>
                <a:stretch>
                  <a:fillRect l="-1062" t="-1859" r="-1062" b="-1115"/>
                </a:stretch>
              </a:blipFill>
            </p:spPr>
            <p:txBody>
              <a:bodyPr/>
              <a:lstStyle/>
              <a:p>
                <a:r>
                  <a:rPr lang="en-US">
                    <a:noFill/>
                  </a:rPr>
                  <a:t> </a:t>
                </a:r>
              </a:p>
            </p:txBody>
          </p:sp>
        </mc:Fallback>
      </mc:AlternateContent>
      <p:sp>
        <p:nvSpPr>
          <p:cNvPr id="40" name="TextBox 39"/>
          <p:cNvSpPr txBox="1"/>
          <p:nvPr/>
        </p:nvSpPr>
        <p:spPr>
          <a:xfrm>
            <a:off x="379412" y="5181600"/>
            <a:ext cx="7543800" cy="1107996"/>
          </a:xfrm>
          <a:prstGeom prst="rect">
            <a:avLst/>
          </a:prstGeom>
          <a:noFill/>
        </p:spPr>
        <p:txBody>
          <a:bodyPr wrap="square" rtlCol="0">
            <a:spAutoFit/>
          </a:bodyPr>
          <a:lstStyle/>
          <a:p>
            <a:pPr algn="just"/>
            <a:r>
              <a:rPr lang="vi-VN" sz="2200" b="1">
                <a:latin typeface="Arial" pitchFamily="34" charset="0"/>
                <a:cs typeface="Arial" pitchFamily="34" charset="0"/>
              </a:rPr>
              <a:t>Như vậy, xác suất của biế cố F đã thay đổi phụ thuộc vào biến cố E xảy ra hay không xảy ra. Do đó hai biến cố E và F không độc lập</a:t>
            </a:r>
            <a:r>
              <a:rPr lang="vi-VN" sz="2200" b="1" smtClean="0">
                <a:latin typeface="Arial" pitchFamily="34" charset="0"/>
                <a:cs typeface="Arial" pitchFamily="34" charset="0"/>
              </a:rPr>
              <a:t>.</a:t>
            </a:r>
            <a:endParaRPr lang="vi-VN" sz="2200" b="1">
              <a:latin typeface="Arial" pitchFamily="34" charset="0"/>
              <a:cs typeface="Arial" pitchFamily="34" charset="0"/>
            </a:endParaRPr>
          </a:p>
        </p:txBody>
      </p:sp>
    </p:spTree>
    <p:extLst>
      <p:ext uri="{BB962C8B-B14F-4D97-AF65-F5344CB8AC3E}">
        <p14:creationId xmlns:p14="http://schemas.microsoft.com/office/powerpoint/2010/main" val="4476928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left)">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4" name="Rectangle 13"/>
          <p:cNvSpPr/>
          <p:nvPr/>
        </p:nvSpPr>
        <p:spPr>
          <a:xfrm>
            <a:off x="-812588" y="464057"/>
            <a:ext cx="5463146" cy="5892800"/>
          </a:xfrm>
          <a:custGeom>
            <a:avLst/>
            <a:gdLst/>
            <a:ahLst/>
            <a:cxnLst/>
            <a:rect l="l" t="t" r="r" b="b"/>
            <a:pathLst>
              <a:path w="4098427" h="4419600">
                <a:moveTo>
                  <a:pt x="0" y="0"/>
                </a:moveTo>
                <a:lnTo>
                  <a:pt x="4098427" y="0"/>
                </a:lnTo>
                <a:lnTo>
                  <a:pt x="2588032" y="4419600"/>
                </a:lnTo>
                <a:lnTo>
                  <a:pt x="0" y="44196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5" name="Rectangle 15"/>
          <p:cNvSpPr/>
          <p:nvPr/>
        </p:nvSpPr>
        <p:spPr>
          <a:xfrm rot="1132070">
            <a:off x="3697390" y="-30659"/>
            <a:ext cx="1915577" cy="6882235"/>
          </a:xfrm>
          <a:custGeom>
            <a:avLst/>
            <a:gdLst/>
            <a:ahLst/>
            <a:cxnLst/>
            <a:rect l="l" t="t" r="r" b="b"/>
            <a:pathLst>
              <a:path w="1437057" h="5161676">
                <a:moveTo>
                  <a:pt x="1437057" y="0"/>
                </a:moveTo>
                <a:lnTo>
                  <a:pt x="1437057" y="4670563"/>
                </a:lnTo>
                <a:lnTo>
                  <a:pt x="0" y="5161676"/>
                </a:lnTo>
                <a:lnTo>
                  <a:pt x="0" y="491114"/>
                </a:lnTo>
                <a:close/>
              </a:path>
            </a:pathLst>
          </a:custGeom>
          <a:gradFill>
            <a:gsLst>
              <a:gs pos="0">
                <a:schemeClr val="tx1">
                  <a:alpha val="40000"/>
                </a:schemeClr>
              </a:gs>
              <a:gs pos="100000">
                <a:schemeClr val="bg1">
                  <a:alpha val="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6" name="Rectangle 15"/>
          <p:cNvSpPr/>
          <p:nvPr/>
        </p:nvSpPr>
        <p:spPr>
          <a:xfrm rot="1132070">
            <a:off x="5733438" y="-30659"/>
            <a:ext cx="1915577" cy="6882235"/>
          </a:xfrm>
          <a:custGeom>
            <a:avLst/>
            <a:gdLst/>
            <a:ahLst/>
            <a:cxnLst/>
            <a:rect l="l" t="t" r="r" b="b"/>
            <a:pathLst>
              <a:path w="1437057" h="5161676">
                <a:moveTo>
                  <a:pt x="1437057" y="0"/>
                </a:moveTo>
                <a:lnTo>
                  <a:pt x="1437057" y="4670563"/>
                </a:lnTo>
                <a:lnTo>
                  <a:pt x="0" y="5161676"/>
                </a:lnTo>
                <a:lnTo>
                  <a:pt x="0" y="491114"/>
                </a:lnTo>
                <a:close/>
              </a:path>
            </a:pathLst>
          </a:custGeom>
          <a:gradFill>
            <a:gsLst>
              <a:gs pos="0">
                <a:schemeClr val="tx1">
                  <a:alpha val="20000"/>
                </a:schemeClr>
              </a:gs>
              <a:gs pos="100000">
                <a:schemeClr val="bg1">
                  <a:alpha val="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pic>
        <p:nvPicPr>
          <p:cNvPr id="11"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8043" t="17982" r="12601" b="22046"/>
          <a:stretch/>
        </p:blipFill>
        <p:spPr bwMode="auto">
          <a:xfrm>
            <a:off x="1167199" y="869115"/>
            <a:ext cx="1660188" cy="297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6471" t="11198" r="6916" b="28723"/>
          <a:stretch/>
        </p:blipFill>
        <p:spPr bwMode="auto">
          <a:xfrm>
            <a:off x="1115994" y="1219200"/>
            <a:ext cx="2507896" cy="333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055" t="19121" r="17589" b="20906"/>
          <a:stretch/>
        </p:blipFill>
        <p:spPr bwMode="auto">
          <a:xfrm>
            <a:off x="990697" y="1018100"/>
            <a:ext cx="542890" cy="349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1. Nhac nen.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743612" y="-2209800"/>
            <a:ext cx="304800" cy="304800"/>
          </a:xfrm>
          <a:prstGeom prst="rect">
            <a:avLst/>
          </a:prstGeom>
        </p:spPr>
      </p:pic>
    </p:spTree>
    <p:extLst>
      <p:ext uri="{BB962C8B-B14F-4D97-AF65-F5344CB8AC3E}">
        <p14:creationId xmlns:p14="http://schemas.microsoft.com/office/powerpoint/2010/main" val="4632446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0-#ppt_w/2"/>
                                          </p:val>
                                        </p:tav>
                                        <p:tav tm="100000">
                                          <p:val>
                                            <p:strVal val="#ppt_x"/>
                                          </p:val>
                                        </p:tav>
                                      </p:tavLst>
                                    </p:anim>
                                    <p:anim calcmode="lin" valueType="num">
                                      <p:cBhvr additive="base">
                                        <p:cTn id="12" dur="500" fill="hold"/>
                                        <p:tgtEl>
                                          <p:spTgt spid="4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additive="base">
                                        <p:cTn id="16" dur="600" fill="hold"/>
                                        <p:tgtEl>
                                          <p:spTgt spid="46"/>
                                        </p:tgtEl>
                                        <p:attrNameLst>
                                          <p:attrName>ppt_x</p:attrName>
                                        </p:attrNameLst>
                                      </p:cBhvr>
                                      <p:tavLst>
                                        <p:tav tm="0">
                                          <p:val>
                                            <p:strVal val="0-#ppt_w/2"/>
                                          </p:val>
                                        </p:tav>
                                        <p:tav tm="100000">
                                          <p:val>
                                            <p:strVal val="#ppt_x"/>
                                          </p:val>
                                        </p:tav>
                                      </p:tavLst>
                                    </p:anim>
                                    <p:anim calcmode="lin" valueType="num">
                                      <p:cBhvr additive="base">
                                        <p:cTn id="17" dur="600" fill="hold"/>
                                        <p:tgtEl>
                                          <p:spTgt spid="46"/>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00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1+#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100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0-#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par>
                                <p:cTn id="26" presetID="2" presetClass="entr" presetSubtype="4" fill="hold" nodeType="withEffect">
                                  <p:stCondLst>
                                    <p:cond delay="100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1" presetClass="mediacall" presetSubtype="0" fill="hold" nodeType="afterEffect">
                                  <p:stCondLst>
                                    <p:cond delay="0"/>
                                  </p:stCondLst>
                                  <p:childTnLst>
                                    <p:cmd type="call" cmd="playFrom(0.0)">
                                      <p:cBhvr>
                                        <p:cTn id="32" dur="56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bldLst>
      <p:bldP spid="44" grpId="0" animBg="1"/>
      <p:bldP spid="45" grpId="0" animBg="1"/>
      <p:bldP spid="4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47216" y="707025"/>
            <a:ext cx="11400298" cy="2874375"/>
            <a:chOff x="447216" y="1086761"/>
            <a:chExt cx="11400298" cy="2874375"/>
          </a:xfrm>
        </p:grpSpPr>
        <p:sp>
          <p:nvSpPr>
            <p:cNvPr id="17" name="Rounded Rectangle 16"/>
            <p:cNvSpPr/>
            <p:nvPr/>
          </p:nvSpPr>
          <p:spPr>
            <a:xfrm>
              <a:off x="447216" y="1086761"/>
              <a:ext cx="11400298" cy="2874375"/>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18" name="TextBox 17"/>
                <p:cNvSpPr txBox="1"/>
                <p:nvPr/>
              </p:nvSpPr>
              <p:spPr>
                <a:xfrm>
                  <a:off x="684211" y="1098814"/>
                  <a:ext cx="11163301" cy="2862322"/>
                </a:xfrm>
                <a:prstGeom prst="rect">
                  <a:avLst/>
                </a:prstGeom>
                <a:noFill/>
              </p:spPr>
              <p:txBody>
                <a:bodyPr wrap="square" rtlCol="0">
                  <a:spAutoFit/>
                </a:bodyPr>
                <a:lstStyle/>
                <a:p>
                  <a:r>
                    <a:rPr lang="en-US" sz="2600" b="1" smtClean="0">
                      <a:latin typeface="Arial" pitchFamily="34" charset="0"/>
                      <a:cs typeface="Arial" pitchFamily="34" charset="0"/>
                    </a:rPr>
                    <a:t>	</a:t>
                  </a:r>
                  <a:r>
                    <a:rPr lang="en-US" b="1" smtClean="0">
                      <a:latin typeface="Arial" pitchFamily="34" charset="0"/>
                      <a:cs typeface="Arial" pitchFamily="34" charset="0"/>
                    </a:rPr>
                    <a:t>     </a:t>
                  </a:r>
                  <a:r>
                    <a:rPr lang="vi-VN" sz="2200" b="1">
                      <a:latin typeface="Arial" pitchFamily="34" charset="0"/>
                      <a:cs typeface="Arial" pitchFamily="34" charset="0"/>
                    </a:rPr>
                    <a:t>Một tổ trong lớp 11A có 10 học sinh. Điểm kiểm tra học kì I của 10 bạn này ở hai môn Toán và Ngữ văn được cho như sau</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r>
                    <a:rPr lang="vi-VN" sz="2200" b="1">
                      <a:latin typeface="Arial" pitchFamily="34" charset="0"/>
                      <a:cs typeface="Arial" pitchFamily="34" charset="0"/>
                    </a:rPr>
                    <a:t>Chọn ngẫu nhiên một học sinh trong tổ. Xét các biến cố sau</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r>
                    <a:rPr lang="vi-VN" sz="2200" b="1">
                      <a:latin typeface="Arial" pitchFamily="34" charset="0"/>
                      <a:cs typeface="Arial" pitchFamily="34" charset="0"/>
                    </a:rPr>
                    <a:t>A: “Học sinh đó được điểm giỏi môn Ngữ văn</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r>
                    <a:rPr lang="vi-VN" sz="2200" b="1">
                      <a:latin typeface="Arial" pitchFamily="34" charset="0"/>
                      <a:cs typeface="Arial" pitchFamily="34" charset="0"/>
                    </a:rPr>
                    <a:t>B: “Học sinh đó được điểm giỏi môn Toán</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r>
                    <a:rPr lang="vi-VN" sz="2200" b="1">
                      <a:latin typeface="Arial" pitchFamily="34" charset="0"/>
                      <a:cs typeface="Arial" pitchFamily="34" charset="0"/>
                    </a:rPr>
                    <a:t>C: “Học sinh đó được điểm giỏi môn Ngữ văn hoặc điểm giỏi môn Toán</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pPr marL="457200" indent="-457200">
                    <a:buAutoNum type="alphaLcParenR"/>
                  </a:pPr>
                  <a:r>
                    <a:rPr lang="vi-VN" sz="2200" b="1" smtClean="0">
                      <a:latin typeface="Arial" pitchFamily="34" charset="0"/>
                      <a:cs typeface="Arial" pitchFamily="34" charset="0"/>
                    </a:rPr>
                    <a:t>Mô </a:t>
                  </a:r>
                  <a:r>
                    <a:rPr lang="vi-VN" sz="2200" b="1">
                      <a:latin typeface="Arial" pitchFamily="34" charset="0"/>
                      <a:cs typeface="Arial" pitchFamily="34" charset="0"/>
                    </a:rPr>
                    <a:t>tả không gian mẫu và các tập con A, B, C của không gian mẫu</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pPr marL="457200" indent="-457200">
                    <a:buAutoNum type="alphaLcParenR"/>
                  </a:pPr>
                  <a:r>
                    <a:rPr lang="vi-VN" sz="2200" b="1" smtClean="0">
                      <a:latin typeface="Arial" pitchFamily="34" charset="0"/>
                      <a:cs typeface="Arial" pitchFamily="34" charset="0"/>
                    </a:rPr>
                    <a:t>Tìm </a:t>
                  </a:r>
                  <a14:m>
                    <m:oMath xmlns:m="http://schemas.openxmlformats.org/officeDocument/2006/math">
                      <m:r>
                        <a:rPr lang="en-US" sz="2200" b="1" i="1" smtClean="0">
                          <a:latin typeface="Cambria Math"/>
                          <a:cs typeface="Arial" pitchFamily="34" charset="0"/>
                        </a:rPr>
                        <m:t>𝑨</m:t>
                      </m:r>
                      <m:r>
                        <a:rPr lang="en-US" sz="2200" b="1" i="1" smtClean="0">
                          <a:latin typeface="Cambria Math"/>
                          <a:ea typeface="Cambria Math"/>
                          <a:cs typeface="Arial" pitchFamily="34" charset="0"/>
                        </a:rPr>
                        <m:t>∪</m:t>
                      </m:r>
                      <m:r>
                        <a:rPr lang="en-US" sz="2200" b="1" i="1" smtClean="0">
                          <a:latin typeface="Cambria Math"/>
                          <a:ea typeface="Cambria Math"/>
                          <a:cs typeface="Arial" pitchFamily="34" charset="0"/>
                        </a:rPr>
                        <m:t>𝑩</m:t>
                      </m:r>
                    </m:oMath>
                  </a14:m>
                  <a:endParaRPr lang="vi-VN" sz="2200" b="1">
                    <a:latin typeface="Arial" pitchFamily="34" charset="0"/>
                    <a:cs typeface="Arial"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684211" y="1098814"/>
                  <a:ext cx="11163301" cy="2862322"/>
                </a:xfrm>
                <a:prstGeom prst="rect">
                  <a:avLst/>
                </a:prstGeom>
                <a:blipFill rotWithShape="1">
                  <a:blip r:embed="rId3"/>
                  <a:stretch>
                    <a:fillRect l="-655" r="-1147" b="-3404"/>
                  </a:stretch>
                </a:blipFill>
              </p:spPr>
              <p:txBody>
                <a:bodyPr/>
                <a:lstStyle/>
                <a:p>
                  <a:r>
                    <a:rPr lang="en-US">
                      <a:noFill/>
                    </a:rPr>
                    <a:t> </a:t>
                  </a:r>
                </a:p>
              </p:txBody>
            </p:sp>
          </mc:Fallback>
        </mc:AlternateContent>
        <p:pic>
          <p:nvPicPr>
            <p:cNvPr id="3072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900" t="8129" r="23873" b="34426"/>
            <a:stretch/>
          </p:blipFill>
          <p:spPr bwMode="auto">
            <a:xfrm>
              <a:off x="825792" y="1122686"/>
              <a:ext cx="1382420" cy="426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9"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7849" y="3657601"/>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AutoShape 4"/>
          <p:cNvSpPr>
            <a:spLocks noChangeArrowheads="1"/>
          </p:cNvSpPr>
          <p:nvPr/>
        </p:nvSpPr>
        <p:spPr bwMode="gray">
          <a:xfrm>
            <a:off x="447214" y="95249"/>
            <a:ext cx="31325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1  . BIẾN CỐ HỢP </a:t>
            </a:r>
            <a:endParaRPr lang="vi-VN" sz="1900" b="1">
              <a:solidFill>
                <a:schemeClr val="bg1"/>
              </a:solidFill>
              <a:latin typeface="Arial" pitchFamily="34" charset="0"/>
              <a:cs typeface="Arial" pitchFamily="34" charset="0"/>
            </a:endParaRPr>
          </a:p>
        </p:txBody>
      </p:sp>
      <p:sp>
        <p:nvSpPr>
          <p:cNvPr id="11" name="TextBox 10"/>
          <p:cNvSpPr txBox="1"/>
          <p:nvPr/>
        </p:nvSpPr>
        <p:spPr>
          <a:xfrm>
            <a:off x="336713" y="4114800"/>
            <a:ext cx="6443499" cy="461665"/>
          </a:xfrm>
          <a:prstGeom prst="rect">
            <a:avLst/>
          </a:prstGeom>
          <a:noFill/>
        </p:spPr>
        <p:txBody>
          <a:bodyPr wrap="square" rtlCol="0">
            <a:spAutoFit/>
          </a:bodyPr>
          <a:lstStyle/>
          <a:p>
            <a:pPr algn="just"/>
            <a:r>
              <a:rPr lang="en-US" b="1">
                <a:latin typeface="Arial" pitchFamily="34" charset="0"/>
                <a:cs typeface="Arial" pitchFamily="34" charset="0"/>
              </a:rPr>
              <a:t>a) </a:t>
            </a:r>
            <a:r>
              <a:rPr lang="en-US" b="1" smtClean="0">
                <a:latin typeface="Arial" pitchFamily="34" charset="0"/>
                <a:cs typeface="Arial" pitchFamily="34" charset="0"/>
              </a:rPr>
              <a:t>  </a:t>
            </a:r>
            <a:r>
              <a:rPr lang="en-US" b="1" smtClean="0">
                <a:solidFill>
                  <a:srgbClr val="C00000"/>
                </a:solidFill>
                <a:latin typeface="Arial" pitchFamily="34" charset="0"/>
                <a:cs typeface="Arial" pitchFamily="34" charset="0"/>
              </a:rPr>
              <a:t>A</a:t>
            </a:r>
            <a:r>
              <a:rPr lang="en-US" b="1" smtClean="0">
                <a:latin typeface="Arial" pitchFamily="34" charset="0"/>
                <a:cs typeface="Arial" pitchFamily="34" charset="0"/>
              </a:rPr>
              <a:t> </a:t>
            </a:r>
            <a:r>
              <a:rPr lang="en-US" b="1">
                <a:latin typeface="Arial" pitchFamily="34" charset="0"/>
                <a:cs typeface="Arial" pitchFamily="34" charset="0"/>
              </a:rPr>
              <a:t>= {Dung, Long, Cường, Trang}</a:t>
            </a:r>
            <a:endParaRPr lang="vi-VN" b="1">
              <a:latin typeface="Arial" pitchFamily="34" charset="0"/>
              <a:cs typeface="Arial" pitchFamily="34" charset="0"/>
            </a:endParaRPr>
          </a:p>
        </p:txBody>
      </p:sp>
      <p:sp>
        <p:nvSpPr>
          <p:cNvPr id="13" name="TextBox 12"/>
          <p:cNvSpPr txBox="1"/>
          <p:nvPr/>
        </p:nvSpPr>
        <p:spPr>
          <a:xfrm>
            <a:off x="785893" y="4633724"/>
            <a:ext cx="7434099" cy="461665"/>
          </a:xfrm>
          <a:prstGeom prst="rect">
            <a:avLst/>
          </a:prstGeom>
          <a:noFill/>
        </p:spPr>
        <p:txBody>
          <a:bodyPr wrap="square" rtlCol="0">
            <a:spAutoFit/>
          </a:bodyPr>
          <a:lstStyle/>
          <a:p>
            <a:pPr algn="just"/>
            <a:r>
              <a:rPr lang="en-US" b="1" smtClean="0">
                <a:solidFill>
                  <a:srgbClr val="C00000"/>
                </a:solidFill>
                <a:latin typeface="Arial" pitchFamily="34" charset="0"/>
                <a:cs typeface="Arial" pitchFamily="34" charset="0"/>
              </a:rPr>
              <a:t> </a:t>
            </a:r>
            <a:r>
              <a:rPr lang="vi-VN" b="1" smtClean="0">
                <a:solidFill>
                  <a:srgbClr val="C00000"/>
                </a:solidFill>
                <a:latin typeface="Arial" pitchFamily="34" charset="0"/>
                <a:cs typeface="Arial" pitchFamily="34" charset="0"/>
              </a:rPr>
              <a:t>B</a:t>
            </a:r>
            <a:r>
              <a:rPr lang="vi-VN" b="1" smtClean="0">
                <a:latin typeface="Arial" pitchFamily="34" charset="0"/>
                <a:cs typeface="Arial" pitchFamily="34" charset="0"/>
              </a:rPr>
              <a:t> </a:t>
            </a:r>
            <a:r>
              <a:rPr lang="vi-VN" b="1">
                <a:latin typeface="Arial" pitchFamily="34" charset="0"/>
                <a:cs typeface="Arial" pitchFamily="34" charset="0"/>
              </a:rPr>
              <a:t>= {Lan, Hương, Phúc, Cường, Trang}</a:t>
            </a:r>
          </a:p>
        </p:txBody>
      </p:sp>
      <p:sp>
        <p:nvSpPr>
          <p:cNvPr id="15" name="TextBox 14"/>
          <p:cNvSpPr txBox="1"/>
          <p:nvPr/>
        </p:nvSpPr>
        <p:spPr>
          <a:xfrm>
            <a:off x="819394" y="5141724"/>
            <a:ext cx="6680119" cy="830997"/>
          </a:xfrm>
          <a:prstGeom prst="rect">
            <a:avLst/>
          </a:prstGeom>
          <a:noFill/>
        </p:spPr>
        <p:txBody>
          <a:bodyPr wrap="square" rtlCol="0">
            <a:spAutoFit/>
          </a:bodyPr>
          <a:lstStyle/>
          <a:p>
            <a:r>
              <a:rPr lang="vi-VN" b="1">
                <a:solidFill>
                  <a:srgbClr val="C00000"/>
                </a:solidFill>
                <a:latin typeface="Arial" pitchFamily="34" charset="0"/>
                <a:cs typeface="Arial" pitchFamily="34" charset="0"/>
              </a:rPr>
              <a:t>C</a:t>
            </a:r>
            <a:r>
              <a:rPr lang="vi-VN" b="1">
                <a:latin typeface="Arial" pitchFamily="34" charset="0"/>
                <a:cs typeface="Arial" pitchFamily="34" charset="0"/>
              </a:rPr>
              <a:t> = {Dung, Long, Lan, Hương, Phúc, Cường, </a:t>
            </a:r>
            <a:r>
              <a:rPr lang="en-US" b="1" smtClean="0">
                <a:latin typeface="Arial" pitchFamily="34" charset="0"/>
                <a:cs typeface="Arial" pitchFamily="34" charset="0"/>
              </a:rPr>
              <a:t/>
            </a:r>
            <a:br>
              <a:rPr lang="en-US" b="1" smtClean="0">
                <a:latin typeface="Arial" pitchFamily="34" charset="0"/>
                <a:cs typeface="Arial" pitchFamily="34" charset="0"/>
              </a:rPr>
            </a:br>
            <a:r>
              <a:rPr lang="en-US" b="1" smtClean="0">
                <a:latin typeface="Arial" pitchFamily="34" charset="0"/>
                <a:cs typeface="Arial" pitchFamily="34" charset="0"/>
              </a:rPr>
              <a:t>                                                                 </a:t>
            </a:r>
            <a:r>
              <a:rPr lang="vi-VN" b="1" smtClean="0">
                <a:latin typeface="Arial" pitchFamily="34" charset="0"/>
                <a:cs typeface="Arial" pitchFamily="34" charset="0"/>
              </a:rPr>
              <a:t>Trang}</a:t>
            </a:r>
            <a:endParaRPr lang="vi-VN" b="1">
              <a:latin typeface="Arial" pitchFamily="34" charset="0"/>
              <a:cs typeface="Arial" pitchFamily="34" charset="0"/>
            </a:endParaRPr>
          </a:p>
        </p:txBody>
      </p:sp>
      <p:sp>
        <p:nvSpPr>
          <p:cNvPr id="16" name="TextBox 15"/>
          <p:cNvSpPr txBox="1"/>
          <p:nvPr/>
        </p:nvSpPr>
        <p:spPr>
          <a:xfrm>
            <a:off x="336713" y="5950803"/>
            <a:ext cx="7543800" cy="830997"/>
          </a:xfrm>
          <a:prstGeom prst="rect">
            <a:avLst/>
          </a:prstGeom>
          <a:noFill/>
        </p:spPr>
        <p:txBody>
          <a:bodyPr wrap="square" rtlCol="0">
            <a:spAutoFit/>
          </a:bodyPr>
          <a:lstStyle/>
          <a:p>
            <a:pPr algn="just"/>
            <a:r>
              <a:rPr lang="vi-VN" b="1" smtClean="0">
                <a:latin typeface="Arial" pitchFamily="34" charset="0"/>
                <a:cs typeface="Arial" pitchFamily="34" charset="0"/>
              </a:rPr>
              <a:t>b) </a:t>
            </a:r>
            <a:r>
              <a:rPr lang="en-US" b="1" smtClean="0">
                <a:latin typeface="Arial" pitchFamily="34" charset="0"/>
                <a:cs typeface="Arial" pitchFamily="34" charset="0"/>
              </a:rPr>
              <a:t>  </a:t>
            </a:r>
            <a:r>
              <a:rPr lang="vi-VN" b="1" smtClean="0">
                <a:solidFill>
                  <a:srgbClr val="C00000"/>
                </a:solidFill>
                <a:latin typeface="Arial" pitchFamily="34" charset="0"/>
                <a:cs typeface="Arial" pitchFamily="34" charset="0"/>
              </a:rPr>
              <a:t>A</a:t>
            </a:r>
            <a:r>
              <a:rPr lang="vi-VN" b="1">
                <a:solidFill>
                  <a:srgbClr val="C00000"/>
                </a:solidFill>
                <a:latin typeface="Arial" pitchFamily="34" charset="0"/>
                <a:cs typeface="Arial" pitchFamily="34" charset="0"/>
              </a:rPr>
              <a:t>∪B</a:t>
            </a:r>
            <a:r>
              <a:rPr lang="en-US" b="1" smtClean="0">
                <a:latin typeface="Arial" pitchFamily="34" charset="0"/>
                <a:cs typeface="Arial" pitchFamily="34" charset="0"/>
              </a:rPr>
              <a:t> </a:t>
            </a:r>
            <a:r>
              <a:rPr lang="vi-VN" b="1" smtClean="0">
                <a:latin typeface="Arial" pitchFamily="34" charset="0"/>
                <a:cs typeface="Arial" pitchFamily="34" charset="0"/>
              </a:rPr>
              <a:t>= </a:t>
            </a:r>
            <a:r>
              <a:rPr lang="vi-VN" b="1">
                <a:latin typeface="Arial" pitchFamily="34" charset="0"/>
                <a:cs typeface="Arial" pitchFamily="34" charset="0"/>
              </a:rPr>
              <a:t>{Dung, Long, Cường, Trang, Lan, </a:t>
            </a:r>
            <a:endParaRPr lang="en-US" b="1" smtClean="0">
              <a:latin typeface="Arial" pitchFamily="34" charset="0"/>
              <a:cs typeface="Arial" pitchFamily="34" charset="0"/>
            </a:endParaRPr>
          </a:p>
          <a:p>
            <a:pPr algn="just"/>
            <a:r>
              <a:rPr lang="en-US" b="1" smtClean="0">
                <a:latin typeface="Arial" pitchFamily="34" charset="0"/>
                <a:cs typeface="Arial" pitchFamily="34" charset="0"/>
              </a:rPr>
              <a:t>                                                   </a:t>
            </a:r>
            <a:r>
              <a:rPr lang="vi-VN" b="1" smtClean="0">
                <a:latin typeface="Arial" pitchFamily="34" charset="0"/>
                <a:cs typeface="Arial" pitchFamily="34" charset="0"/>
              </a:rPr>
              <a:t>Hương</a:t>
            </a:r>
            <a:r>
              <a:rPr lang="vi-VN" b="1">
                <a:latin typeface="Arial" pitchFamily="34" charset="0"/>
                <a:cs typeface="Arial" pitchFamily="34" charset="0"/>
              </a:rPr>
              <a:t>, Phúc</a:t>
            </a:r>
            <a:r>
              <a:rPr lang="vi-VN" b="1" smtClean="0">
                <a:latin typeface="Arial" pitchFamily="34" charset="0"/>
                <a:cs typeface="Arial" pitchFamily="34" charset="0"/>
              </a:rPr>
              <a:t>}</a:t>
            </a:r>
            <a:endParaRPr lang="vi-VN" b="1">
              <a:latin typeface="Arial" pitchFamily="34" charset="0"/>
              <a:cs typeface="Arial" pitchFamily="34" charset="0"/>
            </a:endParaRPr>
          </a:p>
        </p:txBody>
      </p:sp>
      <p:pic>
        <p:nvPicPr>
          <p:cNvPr id="4505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7012" y="3699965"/>
            <a:ext cx="3792825" cy="300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09437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5058"/>
                                        </p:tgtEl>
                                        <p:attrNameLst>
                                          <p:attrName>style.visibility</p:attrName>
                                        </p:attrNameLst>
                                      </p:cBhvr>
                                      <p:to>
                                        <p:strVal val="visible"/>
                                      </p:to>
                                    </p:set>
                                    <p:animEffect transition="in" filter="wipe(left)">
                                      <p:cBhvr>
                                        <p:cTn id="11" dur="500"/>
                                        <p:tgtEl>
                                          <p:spTgt spid="4505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9037" y="5908156"/>
            <a:ext cx="1431375" cy="1113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608012" y="836861"/>
            <a:ext cx="10668000" cy="2312342"/>
            <a:chOff x="608012" y="836861"/>
            <a:chExt cx="10668000" cy="2312342"/>
          </a:xfrm>
        </p:grpSpPr>
        <p:sp>
          <p:nvSpPr>
            <p:cNvPr id="21" name="Rounded Rectangle 20"/>
            <p:cNvSpPr/>
            <p:nvPr/>
          </p:nvSpPr>
          <p:spPr>
            <a:xfrm>
              <a:off x="608012" y="836861"/>
              <a:ext cx="10668000" cy="1982540"/>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mc:Choice xmlns:a14="http://schemas.microsoft.com/office/drawing/2010/main" Requires="a14">
            <p:sp>
              <p:nvSpPr>
                <p:cNvPr id="22" name="TextBox 21"/>
                <p:cNvSpPr txBox="1"/>
                <p:nvPr/>
              </p:nvSpPr>
              <p:spPr>
                <a:xfrm>
                  <a:off x="989012" y="1015902"/>
                  <a:ext cx="9829800" cy="1692771"/>
                </a:xfrm>
                <a:prstGeom prst="rect">
                  <a:avLst/>
                </a:prstGeom>
                <a:noFill/>
              </p:spPr>
              <p:txBody>
                <a:bodyPr wrap="square" rtlCol="0">
                  <a:spAutoFit/>
                </a:bodyPr>
                <a:lstStyle/>
                <a:p>
                  <a:pPr marL="342900" indent="-342900">
                    <a:buFont typeface="Arial" pitchFamily="34" charset="0"/>
                    <a:buChar char="•"/>
                  </a:pPr>
                  <a:r>
                    <a:rPr lang="en-US" sz="2600" b="1" smtClean="0">
                      <a:latin typeface="Arial" pitchFamily="34" charset="0"/>
                      <a:cs typeface="Arial" pitchFamily="34" charset="0"/>
                    </a:rPr>
                    <a:t>Cho A và B là hai biến cố. Biến cố : “A hoặc B xảy ra” được gọi là </a:t>
                  </a:r>
                  <a:r>
                    <a:rPr lang="en-US" sz="2600" b="1" i="1" smtClean="0">
                      <a:solidFill>
                        <a:srgbClr val="C00000"/>
                      </a:solidFill>
                      <a:latin typeface="Arial" pitchFamily="34" charset="0"/>
                      <a:cs typeface="Arial" pitchFamily="34" charset="0"/>
                    </a:rPr>
                    <a:t>biến cố hợp </a:t>
                  </a:r>
                  <a:r>
                    <a:rPr lang="en-US" sz="2600" b="1" smtClean="0">
                      <a:latin typeface="Arial" pitchFamily="34" charset="0"/>
                      <a:cs typeface="Arial" pitchFamily="34" charset="0"/>
                    </a:rPr>
                    <a:t>của A và B, kí hiệu là </a:t>
                  </a:r>
                  <a:r>
                    <a:rPr lang="en-US" sz="2600" b="1" smtClean="0">
                      <a:solidFill>
                        <a:schemeClr val="accent2">
                          <a:lumMod val="75000"/>
                        </a:schemeClr>
                      </a:solidFill>
                      <a:latin typeface="Arial" pitchFamily="34" charset="0"/>
                      <a:cs typeface="Arial" pitchFamily="34" charset="0"/>
                    </a:rPr>
                    <a:t>A</a:t>
                  </a:r>
                  <a14:m>
                    <m:oMath xmlns:m="http://schemas.openxmlformats.org/officeDocument/2006/math">
                      <m:r>
                        <a:rPr lang="en-US" sz="2600" b="1" i="1" smtClean="0">
                          <a:solidFill>
                            <a:schemeClr val="accent2">
                              <a:lumMod val="75000"/>
                            </a:schemeClr>
                          </a:solidFill>
                          <a:latin typeface="Cambria Math"/>
                          <a:ea typeface="Cambria Math"/>
                          <a:cs typeface="Arial" pitchFamily="34" charset="0"/>
                        </a:rPr>
                        <m:t>∪</m:t>
                      </m:r>
                    </m:oMath>
                  </a14:m>
                  <a:r>
                    <a:rPr lang="en-US" sz="2600" b="1">
                      <a:solidFill>
                        <a:schemeClr val="accent2">
                          <a:lumMod val="75000"/>
                        </a:schemeClr>
                      </a:solidFill>
                      <a:latin typeface="Arial" pitchFamily="34" charset="0"/>
                      <a:cs typeface="Arial" pitchFamily="34" charset="0"/>
                    </a:rPr>
                    <a:t>B</a:t>
                  </a:r>
                  <a:r>
                    <a:rPr lang="en-US" sz="2600" b="1">
                      <a:latin typeface="Arial" pitchFamily="34" charset="0"/>
                      <a:cs typeface="Arial" pitchFamily="34" charset="0"/>
                    </a:rPr>
                    <a:t/>
                  </a:r>
                  <a:br>
                    <a:rPr lang="en-US" sz="2600" b="1">
                      <a:latin typeface="Arial" pitchFamily="34" charset="0"/>
                      <a:cs typeface="Arial" pitchFamily="34" charset="0"/>
                    </a:rPr>
                  </a:br>
                  <a:r>
                    <a:rPr lang="en-US" sz="2600" b="1">
                      <a:latin typeface="Arial" pitchFamily="34" charset="0"/>
                      <a:cs typeface="Arial" pitchFamily="34" charset="0"/>
                    </a:rPr>
                    <a:t>Biến cố hợp của A và B là tập con A</a:t>
                  </a:r>
                  <a14:m>
                    <m:oMath xmlns:m="http://schemas.openxmlformats.org/officeDocument/2006/math">
                      <m:r>
                        <a:rPr lang="en-US" sz="2600" b="1" i="1">
                          <a:latin typeface="Cambria Math"/>
                          <a:ea typeface="Cambria Math"/>
                          <a:cs typeface="Arial" pitchFamily="34" charset="0"/>
                        </a:rPr>
                        <m:t>∪</m:t>
                      </m:r>
                    </m:oMath>
                  </a14:m>
                  <a:r>
                    <a:rPr lang="en-US" sz="2600" b="1" smtClean="0">
                      <a:latin typeface="Arial" pitchFamily="34" charset="0"/>
                      <a:cs typeface="Arial" pitchFamily="34" charset="0"/>
                    </a:rPr>
                    <a:t>B </a:t>
                  </a:r>
                  <a:br>
                    <a:rPr lang="en-US" sz="2600" b="1" smtClean="0">
                      <a:latin typeface="Arial" pitchFamily="34" charset="0"/>
                      <a:cs typeface="Arial" pitchFamily="34" charset="0"/>
                    </a:rPr>
                  </a:br>
                  <a:r>
                    <a:rPr lang="en-US" sz="2600" b="1" smtClean="0">
                      <a:latin typeface="Arial" pitchFamily="34" charset="0"/>
                      <a:cs typeface="Arial" pitchFamily="34" charset="0"/>
                    </a:rPr>
                    <a:t>của không gian mẫu </a:t>
                  </a:r>
                  <a14:m>
                    <m:oMath xmlns:m="http://schemas.openxmlformats.org/officeDocument/2006/math">
                      <m:r>
                        <a:rPr lang="en-US" sz="2600" b="1" i="1" smtClean="0">
                          <a:latin typeface="Cambria Math"/>
                          <a:ea typeface="Cambria Math"/>
                          <a:cs typeface="Arial" pitchFamily="34" charset="0"/>
                        </a:rPr>
                        <m:t>𝛀</m:t>
                      </m:r>
                    </m:oMath>
                  </a14:m>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mc:Choice>
          <mc:Fallback>
            <p:sp>
              <p:nvSpPr>
                <p:cNvPr id="22" name="TextBox 21"/>
                <p:cNvSpPr txBox="1">
                  <a:spLocks noRot="1" noChangeAspect="1" noMove="1" noResize="1" noEditPoints="1" noAdjustHandles="1" noChangeArrowheads="1" noChangeShapeType="1" noTextEdit="1"/>
                </p:cNvSpPr>
                <p:nvPr/>
              </p:nvSpPr>
              <p:spPr>
                <a:xfrm>
                  <a:off x="989012" y="1015902"/>
                  <a:ext cx="9829800" cy="1692771"/>
                </a:xfrm>
                <a:prstGeom prst="rect">
                  <a:avLst/>
                </a:prstGeom>
                <a:blipFill rotWithShape="1">
                  <a:blip r:embed="rId5"/>
                  <a:stretch>
                    <a:fillRect l="-930" t="-3249" b="-8303"/>
                  </a:stretch>
                </a:blipFill>
              </p:spPr>
              <p:txBody>
                <a:bodyPr/>
                <a:lstStyle/>
                <a:p>
                  <a:r>
                    <a:rPr lang="en-US">
                      <a:noFill/>
                    </a:rPr>
                    <a:t> </a:t>
                  </a:r>
                </a:p>
              </p:txBody>
            </p:sp>
          </mc:Fallback>
        </mc:AlternateContent>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050962" y="1833712"/>
              <a:ext cx="1225050" cy="1315491"/>
            </a:xfrm>
            <a:prstGeom prst="rect">
              <a:avLst/>
            </a:prstGeom>
          </p:spPr>
        </p:pic>
      </p:grpSp>
      <p:sp>
        <p:nvSpPr>
          <p:cNvPr id="15" name="AutoShape 4"/>
          <p:cNvSpPr>
            <a:spLocks noChangeArrowheads="1"/>
          </p:cNvSpPr>
          <p:nvPr/>
        </p:nvSpPr>
        <p:spPr bwMode="gray">
          <a:xfrm>
            <a:off x="447214" y="95249"/>
            <a:ext cx="31325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1  . BIẾN CỐ HỢP </a:t>
            </a:r>
            <a:endParaRPr lang="vi-VN" sz="1900" b="1">
              <a:solidFill>
                <a:schemeClr val="bg1"/>
              </a:solidFill>
              <a:latin typeface="Arial" pitchFamily="34" charset="0"/>
              <a:cs typeface="Arial" pitchFamily="34" charset="0"/>
            </a:endParaRPr>
          </a:p>
        </p:txBody>
      </p:sp>
      <p:grpSp>
        <p:nvGrpSpPr>
          <p:cNvPr id="4" name="Group 3"/>
          <p:cNvGrpSpPr/>
          <p:nvPr/>
        </p:nvGrpSpPr>
        <p:grpSpPr>
          <a:xfrm>
            <a:off x="4113212" y="3124200"/>
            <a:ext cx="3810000" cy="2700754"/>
            <a:chOff x="4113212" y="3124200"/>
            <a:chExt cx="3810000" cy="2700754"/>
          </a:xfrm>
        </p:grpSpPr>
        <p:sp>
          <p:nvSpPr>
            <p:cNvPr id="26" name="Rounded Rectangle 25"/>
            <p:cNvSpPr/>
            <p:nvPr/>
          </p:nvSpPr>
          <p:spPr>
            <a:xfrm>
              <a:off x="4113212" y="3124200"/>
              <a:ext cx="3810000" cy="2212180"/>
            </a:xfrm>
            <a:prstGeom prst="roundRect">
              <a:avLst>
                <a:gd name="adj" fmla="val 3662"/>
              </a:avLst>
            </a:prstGeom>
            <a:solidFill>
              <a:srgbClr val="FEF6F0"/>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46084"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6612" y="3282033"/>
              <a:ext cx="2724150"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Object 1"/>
            <p:cNvGraphicFramePr>
              <a:graphicFrameLocks noChangeAspect="1"/>
            </p:cNvGraphicFramePr>
            <p:nvPr>
              <p:extLst>
                <p:ext uri="{D42A27DB-BD31-4B8C-83A1-F6EECF244321}">
                  <p14:modId xmlns:p14="http://schemas.microsoft.com/office/powerpoint/2010/main" val="520172157"/>
                </p:ext>
              </p:extLst>
            </p:nvPr>
          </p:nvGraphicFramePr>
          <p:xfrm>
            <a:off x="7548086" y="5345905"/>
            <a:ext cx="354488" cy="354489"/>
          </p:xfrm>
          <a:graphic>
            <a:graphicData uri="http://schemas.openxmlformats.org/presentationml/2006/ole">
              <mc:AlternateContent xmlns:mc="http://schemas.openxmlformats.org/markup-compatibility/2006">
                <mc:Choice xmlns:v="urn:schemas-microsoft-com:vml" Requires="v">
                  <p:oleObj spid="_x0000_s46239" name="Equation" r:id="rId8" imgW="164880" imgH="164880" progId="Equation.DSMT4">
                    <p:embed/>
                  </p:oleObj>
                </mc:Choice>
                <mc:Fallback>
                  <p:oleObj name="Equation" r:id="rId8" imgW="164880" imgH="164880" progId="Equation.DSMT4">
                    <p:embed/>
                    <p:pic>
                      <p:nvPicPr>
                        <p:cNvPr id="0" name="Object 20"/>
                        <p:cNvPicPr>
                          <a:picLocks noChangeAspect="1" noChangeArrowheads="1"/>
                        </p:cNvPicPr>
                        <p:nvPr/>
                      </p:nvPicPr>
                      <p:blipFill>
                        <a:blip r:embed="rId9"/>
                        <a:srcRect/>
                        <a:stretch>
                          <a:fillRect/>
                        </a:stretch>
                      </p:blipFill>
                      <p:spPr bwMode="auto">
                        <a:xfrm>
                          <a:off x="7548086" y="5345905"/>
                          <a:ext cx="354488" cy="35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1126597726"/>
                </p:ext>
              </p:extLst>
            </p:nvPr>
          </p:nvGraphicFramePr>
          <p:xfrm>
            <a:off x="5157855" y="3559244"/>
            <a:ext cx="326548" cy="326549"/>
          </p:xfrm>
          <a:graphic>
            <a:graphicData uri="http://schemas.openxmlformats.org/presentationml/2006/ole">
              <mc:AlternateContent xmlns:mc="http://schemas.openxmlformats.org/markup-compatibility/2006">
                <mc:Choice xmlns:v="urn:schemas-microsoft-com:vml" Requires="v">
                  <p:oleObj spid="_x0000_s46240" name="Equation" r:id="rId10" imgW="152280" imgH="152280" progId="Equation.DSMT4">
                    <p:embed/>
                  </p:oleObj>
                </mc:Choice>
                <mc:Fallback>
                  <p:oleObj name="Equation" r:id="rId10" imgW="152280" imgH="152280" progId="Equation.DSMT4">
                    <p:embed/>
                    <p:pic>
                      <p:nvPicPr>
                        <p:cNvPr id="0" name=""/>
                        <p:cNvPicPr>
                          <a:picLocks noChangeAspect="1" noChangeArrowheads="1"/>
                        </p:cNvPicPr>
                        <p:nvPr/>
                      </p:nvPicPr>
                      <p:blipFill>
                        <a:blip r:embed="rId11"/>
                        <a:srcRect/>
                        <a:stretch>
                          <a:fillRect/>
                        </a:stretch>
                      </p:blipFill>
                      <p:spPr bwMode="auto">
                        <a:xfrm>
                          <a:off x="5157855" y="3559244"/>
                          <a:ext cx="326548" cy="32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3359839441"/>
                </p:ext>
              </p:extLst>
            </p:nvPr>
          </p:nvGraphicFramePr>
          <p:xfrm>
            <a:off x="6491739" y="3521528"/>
            <a:ext cx="326548" cy="326549"/>
          </p:xfrm>
          <a:graphic>
            <a:graphicData uri="http://schemas.openxmlformats.org/presentationml/2006/ole">
              <mc:AlternateContent xmlns:mc="http://schemas.openxmlformats.org/markup-compatibility/2006">
                <mc:Choice xmlns:v="urn:schemas-microsoft-com:vml" Requires="v">
                  <p:oleObj spid="_x0000_s46241" name="Equation" r:id="rId12" imgW="152280" imgH="152280" progId="Equation.DSMT4">
                    <p:embed/>
                  </p:oleObj>
                </mc:Choice>
                <mc:Fallback>
                  <p:oleObj name="Equation" r:id="rId12" imgW="152280" imgH="152280" progId="Equation.DSMT4">
                    <p:embed/>
                    <p:pic>
                      <p:nvPicPr>
                        <p:cNvPr id="0" name=""/>
                        <p:cNvPicPr>
                          <a:picLocks noChangeAspect="1" noChangeArrowheads="1"/>
                        </p:cNvPicPr>
                        <p:nvPr/>
                      </p:nvPicPr>
                      <p:blipFill>
                        <a:blip r:embed="rId13"/>
                        <a:srcRect/>
                        <a:stretch>
                          <a:fillRect/>
                        </a:stretch>
                      </p:blipFill>
                      <p:spPr bwMode="auto">
                        <a:xfrm>
                          <a:off x="6491739" y="3521528"/>
                          <a:ext cx="326548" cy="32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3717974346"/>
                </p:ext>
              </p:extLst>
            </p:nvPr>
          </p:nvGraphicFramePr>
          <p:xfrm>
            <a:off x="5561012" y="4893180"/>
            <a:ext cx="868795" cy="327603"/>
          </p:xfrm>
          <a:graphic>
            <a:graphicData uri="http://schemas.openxmlformats.org/presentationml/2006/ole">
              <mc:AlternateContent xmlns:mc="http://schemas.openxmlformats.org/markup-compatibility/2006">
                <mc:Choice xmlns:v="urn:schemas-microsoft-com:vml" Requires="v">
                  <p:oleObj spid="_x0000_s46242" name="Equation" r:id="rId14" imgW="406080" imgH="152280" progId="Equation.DSMT4">
                    <p:embed/>
                  </p:oleObj>
                </mc:Choice>
                <mc:Fallback>
                  <p:oleObj name="Equation" r:id="rId14" imgW="406080" imgH="152280" progId="Equation.DSMT4">
                    <p:embed/>
                    <p:pic>
                      <p:nvPicPr>
                        <p:cNvPr id="0" name=""/>
                        <p:cNvPicPr>
                          <a:picLocks noChangeAspect="1" noChangeArrowheads="1"/>
                        </p:cNvPicPr>
                        <p:nvPr/>
                      </p:nvPicPr>
                      <p:blipFill>
                        <a:blip r:embed="rId15"/>
                        <a:srcRect/>
                        <a:stretch>
                          <a:fillRect/>
                        </a:stretch>
                      </p:blipFill>
                      <p:spPr bwMode="auto">
                        <a:xfrm>
                          <a:off x="5561012" y="4893180"/>
                          <a:ext cx="868795" cy="327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 name="TextBox 29"/>
            <p:cNvSpPr txBox="1"/>
            <p:nvPr/>
          </p:nvSpPr>
          <p:spPr>
            <a:xfrm>
              <a:off x="5408612" y="5486400"/>
              <a:ext cx="1066800" cy="338554"/>
            </a:xfrm>
            <a:prstGeom prst="rect">
              <a:avLst/>
            </a:prstGeom>
            <a:noFill/>
          </p:spPr>
          <p:txBody>
            <a:bodyPr wrap="square" rtlCol="0">
              <a:spAutoFit/>
            </a:bodyPr>
            <a:lstStyle/>
            <a:p>
              <a:pPr algn="just"/>
              <a:r>
                <a:rPr lang="en-US" sz="1600" b="1" smtClean="0">
                  <a:solidFill>
                    <a:schemeClr val="accent6">
                      <a:lumMod val="75000"/>
                    </a:schemeClr>
                  </a:solidFill>
                  <a:latin typeface="Arial" pitchFamily="34" charset="0"/>
                  <a:cs typeface="Arial" pitchFamily="34" charset="0"/>
                </a:rPr>
                <a:t>Hình 8.1</a:t>
              </a:r>
              <a:endParaRPr lang="en-US" sz="1600" b="1">
                <a:solidFill>
                  <a:schemeClr val="accent6">
                    <a:lumMod val="75000"/>
                  </a:schemeClr>
                </a:solidFill>
                <a:latin typeface="Arial" pitchFamily="34" charset="0"/>
                <a:cs typeface="Arial" pitchFamily="34" charset="0"/>
              </a:endParaRPr>
            </a:p>
          </p:txBody>
        </p:sp>
      </p:grpSp>
    </p:spTree>
    <p:extLst>
      <p:ext uri="{BB962C8B-B14F-4D97-AF65-F5344CB8AC3E}">
        <p14:creationId xmlns:p14="http://schemas.microsoft.com/office/powerpoint/2010/main" val="29983044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98981" y="3223206"/>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227012" y="733424"/>
            <a:ext cx="11658600" cy="2383495"/>
            <a:chOff x="227012" y="761999"/>
            <a:chExt cx="11658600" cy="2383495"/>
          </a:xfrm>
        </p:grpSpPr>
        <p:sp>
          <p:nvSpPr>
            <p:cNvPr id="21" name="Rounded Rectangle 20"/>
            <p:cNvSpPr/>
            <p:nvPr/>
          </p:nvSpPr>
          <p:spPr>
            <a:xfrm>
              <a:off x="1714586" y="761999"/>
              <a:ext cx="10171025" cy="2383495"/>
            </a:xfrm>
            <a:prstGeom prst="roundRect">
              <a:avLst>
                <a:gd name="adj" fmla="val 4423"/>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012" y="771525"/>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701270" y="1205555"/>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1</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mc:AlternateContent xmlns:mc="http://schemas.openxmlformats.org/markup-compatibility/2006">
          <mc:Choice xmlns:a14="http://schemas.microsoft.com/office/drawing/2010/main" Requires="a14">
            <p:sp>
              <p:nvSpPr>
                <p:cNvPr id="13" name="TextBox 12"/>
                <p:cNvSpPr txBox="1"/>
                <p:nvPr/>
              </p:nvSpPr>
              <p:spPr>
                <a:xfrm>
                  <a:off x="1903412" y="806414"/>
                  <a:ext cx="9982200" cy="2339080"/>
                </a:xfrm>
                <a:prstGeom prst="rect">
                  <a:avLst/>
                </a:prstGeom>
                <a:noFill/>
              </p:spPr>
              <p:txBody>
                <a:bodyPr wrap="square" lIns="121899" tIns="60949" rIns="121899" bIns="60949" rtlCol="0">
                  <a:spAutoFit/>
                </a:bodyPr>
                <a:lstStyle/>
                <a:p>
                  <a:pPr algn="just"/>
                  <a:r>
                    <a:rPr lang="en-US" b="1" smtClean="0">
                      <a:latin typeface="Arial" pitchFamily="34" charset="0"/>
                      <a:cs typeface="Arial" pitchFamily="34" charset="0"/>
                    </a:rPr>
                    <a:t>Một hộp đựng 15 thẻ cùng loại được đánh số từ 1 đến 15. Rút ngẫu nhiên một tấm thẻ trong hộp. Gọi E là biến cố “</a:t>
                  </a:r>
                  <a:r>
                    <a:rPr lang="en-US" b="1" i="1">
                      <a:solidFill>
                        <a:schemeClr val="accent5">
                          <a:lumMod val="50000"/>
                        </a:schemeClr>
                      </a:solidFill>
                      <a:latin typeface="Arial" pitchFamily="34" charset="0"/>
                      <a:cs typeface="Arial" pitchFamily="34" charset="0"/>
                    </a:rPr>
                    <a:t>Số ghi trên tấm thẻ là số lẻ</a:t>
                  </a:r>
                  <a:r>
                    <a:rPr lang="en-US" b="1" i="1" smtClean="0">
                      <a:latin typeface="Arial" pitchFamily="34" charset="0"/>
                      <a:cs typeface="Arial" pitchFamily="34" charset="0"/>
                    </a:rPr>
                    <a:t>”, </a:t>
                  </a:r>
                  <a:r>
                    <a:rPr lang="en-US" b="1" smtClean="0">
                      <a:latin typeface="Arial" pitchFamily="34" charset="0"/>
                      <a:cs typeface="Arial" pitchFamily="34" charset="0"/>
                    </a:rPr>
                    <a:t>F là biến cố “</a:t>
                  </a:r>
                  <a:r>
                    <a:rPr lang="en-US" b="1" i="1" smtClean="0">
                      <a:solidFill>
                        <a:schemeClr val="accent5">
                          <a:lumMod val="50000"/>
                        </a:schemeClr>
                      </a:solidFill>
                      <a:latin typeface="Arial" pitchFamily="34" charset="0"/>
                      <a:cs typeface="Arial" pitchFamily="34" charset="0"/>
                    </a:rPr>
                    <a:t>Số ghi trên tấm thẻ là số nguyên tố</a:t>
                  </a:r>
                  <a:r>
                    <a:rPr lang="en-US" b="1" smtClean="0">
                      <a:latin typeface="Arial" pitchFamily="34" charset="0"/>
                      <a:cs typeface="Arial" pitchFamily="34" charset="0"/>
                    </a:rPr>
                    <a:t>”</a:t>
                  </a:r>
                </a:p>
                <a:p>
                  <a:pPr marL="457200" indent="-457200">
                    <a:buAutoNum type="alphaLcParenR"/>
                  </a:pPr>
                  <a:r>
                    <a:rPr lang="en-US" b="1" smtClean="0">
                      <a:latin typeface="Arial" pitchFamily="34" charset="0"/>
                      <a:cs typeface="Arial" pitchFamily="34" charset="0"/>
                    </a:rPr>
                    <a:t>Mô tả không gian mẫu</a:t>
                  </a:r>
                </a:p>
                <a:p>
                  <a:pPr marL="457200" indent="-457200">
                    <a:buAutoNum type="alphaLcParenR"/>
                  </a:pPr>
                  <a:r>
                    <a:rPr lang="en-US" b="1" smtClean="0">
                      <a:latin typeface="Arial" pitchFamily="34" charset="0"/>
                      <a:cs typeface="Arial" pitchFamily="34" charset="0"/>
                    </a:rPr>
                    <a:t>Nêu nội dung của biến cố hợp </a:t>
                  </a:r>
                  <a14:m>
                    <m:oMath xmlns:m="http://schemas.openxmlformats.org/officeDocument/2006/math">
                      <m:r>
                        <a:rPr lang="en-US" b="1" i="1" smtClean="0">
                          <a:latin typeface="Cambria Math"/>
                          <a:cs typeface="Arial" pitchFamily="34" charset="0"/>
                        </a:rPr>
                        <m:t>𝑮</m:t>
                      </m:r>
                      <m:r>
                        <a:rPr lang="en-US" b="1" i="1" smtClean="0">
                          <a:latin typeface="Cambria Math"/>
                          <a:cs typeface="Arial" pitchFamily="34" charset="0"/>
                        </a:rPr>
                        <m:t>=</m:t>
                      </m:r>
                      <m:r>
                        <a:rPr lang="en-US" b="1" i="1" smtClean="0">
                          <a:latin typeface="Cambria Math"/>
                          <a:cs typeface="Arial" pitchFamily="34" charset="0"/>
                        </a:rPr>
                        <m:t>𝑬</m:t>
                      </m:r>
                      <m:r>
                        <a:rPr lang="en-US" b="1" i="1" smtClean="0">
                          <a:latin typeface="Cambria Math"/>
                          <a:ea typeface="Cambria Math"/>
                          <a:cs typeface="Arial" pitchFamily="34" charset="0"/>
                        </a:rPr>
                        <m:t>∪</m:t>
                      </m:r>
                      <m:r>
                        <a:rPr lang="en-US" b="1" i="1" smtClean="0">
                          <a:latin typeface="Cambria Math"/>
                          <a:ea typeface="Cambria Math"/>
                          <a:cs typeface="Arial" pitchFamily="34" charset="0"/>
                        </a:rPr>
                        <m:t>𝑭</m:t>
                      </m:r>
                    </m:oMath>
                  </a14:m>
                  <a:r>
                    <a:rPr lang="en-US" b="1" smtClean="0">
                      <a:latin typeface="Arial" pitchFamily="34" charset="0"/>
                      <a:cs typeface="Arial" pitchFamily="34" charset="0"/>
                    </a:rPr>
                    <a:t> . </a:t>
                  </a:r>
                </a:p>
                <a:p>
                  <a:pPr marL="457200" indent="-457200">
                    <a:buAutoNum type="alphaLcParenR"/>
                  </a:pPr>
                  <a:r>
                    <a:rPr lang="en-US" b="1" smtClean="0">
                      <a:latin typeface="Arial" pitchFamily="34" charset="0"/>
                      <a:cs typeface="Arial" pitchFamily="34" charset="0"/>
                    </a:rPr>
                    <a:t>Hỏi G là tập con nào của không gian mẫu.</a:t>
                  </a:r>
                  <a:endParaRPr lang="vi-VN" b="1">
                    <a:latin typeface="Arial" pitchFamily="34" charset="0"/>
                    <a:cs typeface="Arial" pitchFamily="34" charset="0"/>
                  </a:endParaRPr>
                </a:p>
              </p:txBody>
            </p:sp>
          </mc:Choice>
          <mc:Fallback>
            <p:sp>
              <p:nvSpPr>
                <p:cNvPr id="13" name="TextBox 12"/>
                <p:cNvSpPr txBox="1">
                  <a:spLocks noRot="1" noChangeAspect="1" noMove="1" noResize="1" noEditPoints="1" noAdjustHandles="1" noChangeArrowheads="1" noChangeShapeType="1" noTextEdit="1"/>
                </p:cNvSpPr>
                <p:nvPr/>
              </p:nvSpPr>
              <p:spPr>
                <a:xfrm>
                  <a:off x="1903412" y="806414"/>
                  <a:ext cx="9982200" cy="2339080"/>
                </a:xfrm>
                <a:prstGeom prst="rect">
                  <a:avLst/>
                </a:prstGeom>
                <a:blipFill rotWithShape="1">
                  <a:blip r:embed="rId6"/>
                  <a:stretch>
                    <a:fillRect l="-611" t="-1305" r="-611" b="-4700"/>
                  </a:stretch>
                </a:blipFill>
              </p:spPr>
              <p:txBody>
                <a:bodyPr/>
                <a:lstStyle/>
                <a:p>
                  <a:r>
                    <a:rPr lang="en-US">
                      <a:noFill/>
                    </a:rPr>
                    <a:t> </a:t>
                  </a:r>
                </a:p>
              </p:txBody>
            </p:sp>
          </mc:Fallback>
        </mc:AlternateContent>
      </p:grpSp>
      <p:graphicFrame>
        <p:nvGraphicFramePr>
          <p:cNvPr id="19" name="Object 18"/>
          <p:cNvGraphicFramePr>
            <a:graphicFrameLocks noChangeAspect="1"/>
          </p:cNvGraphicFramePr>
          <p:nvPr>
            <p:extLst>
              <p:ext uri="{D42A27DB-BD31-4B8C-83A1-F6EECF244321}">
                <p14:modId xmlns:p14="http://schemas.microsoft.com/office/powerpoint/2010/main" val="1244159559"/>
              </p:ext>
            </p:extLst>
          </p:nvPr>
        </p:nvGraphicFramePr>
        <p:xfrm>
          <a:off x="5089048" y="3681591"/>
          <a:ext cx="6186964" cy="478473"/>
        </p:xfrm>
        <a:graphic>
          <a:graphicData uri="http://schemas.openxmlformats.org/presentationml/2006/ole">
            <mc:AlternateContent xmlns:mc="http://schemas.openxmlformats.org/markup-compatibility/2006">
              <mc:Choice xmlns:v="urn:schemas-microsoft-com:vml" Requires="v">
                <p:oleObj spid="_x0000_s35248" name="Equation" r:id="rId7" imgW="2628720" imgH="203040" progId="Equation.DSMT4">
                  <p:embed/>
                </p:oleObj>
              </mc:Choice>
              <mc:Fallback>
                <p:oleObj name="Equation" r:id="rId7" imgW="2628720" imgH="203040" progId="Equation.DSMT4">
                  <p:embed/>
                  <p:pic>
                    <p:nvPicPr>
                      <p:cNvPr id="0" name=""/>
                      <p:cNvPicPr/>
                      <p:nvPr/>
                    </p:nvPicPr>
                    <p:blipFill>
                      <a:blip r:embed="rId8"/>
                      <a:stretch>
                        <a:fillRect/>
                      </a:stretch>
                    </p:blipFill>
                    <p:spPr>
                      <a:xfrm>
                        <a:off x="5089048" y="3681591"/>
                        <a:ext cx="6186964" cy="478473"/>
                      </a:xfrm>
                      <a:prstGeom prst="rect">
                        <a:avLst/>
                      </a:prstGeom>
                    </p:spPr>
                  </p:pic>
                </p:oleObj>
              </mc:Fallback>
            </mc:AlternateContent>
          </a:graphicData>
        </a:graphic>
      </p:graphicFrame>
      <p:sp>
        <p:nvSpPr>
          <p:cNvPr id="18" name="TextBox 17"/>
          <p:cNvSpPr txBox="1"/>
          <p:nvPr/>
        </p:nvSpPr>
        <p:spPr>
          <a:xfrm>
            <a:off x="1742930" y="3657600"/>
            <a:ext cx="3352800" cy="461665"/>
          </a:xfrm>
          <a:prstGeom prst="rect">
            <a:avLst/>
          </a:prstGeom>
          <a:noFill/>
        </p:spPr>
        <p:txBody>
          <a:bodyPr wrap="square" rtlCol="0">
            <a:spAutoFit/>
          </a:bodyPr>
          <a:lstStyle/>
          <a:p>
            <a:pPr algn="just"/>
            <a:r>
              <a:rPr lang="en-US" b="1" smtClean="0">
                <a:latin typeface="Arial" pitchFamily="34" charset="0"/>
                <a:cs typeface="Arial" pitchFamily="34" charset="0"/>
              </a:rPr>
              <a:t>a)  Không gian mẫu :</a:t>
            </a:r>
            <a:endParaRPr lang="en-US" b="1">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2" name="TextBox 21"/>
              <p:cNvSpPr txBox="1"/>
              <p:nvPr/>
            </p:nvSpPr>
            <p:spPr>
              <a:xfrm>
                <a:off x="1781030" y="4274403"/>
                <a:ext cx="9647382" cy="461665"/>
              </a:xfrm>
              <a:prstGeom prst="rect">
                <a:avLst/>
              </a:prstGeom>
              <a:noFill/>
            </p:spPr>
            <p:txBody>
              <a:bodyPr wrap="square" rtlCol="0">
                <a:spAutoFit/>
              </a:bodyPr>
              <a:lstStyle/>
              <a:p>
                <a:pPr algn="just"/>
                <a:r>
                  <a:rPr lang="en-US" b="1" smtClean="0">
                    <a:latin typeface="Arial" pitchFamily="34" charset="0"/>
                    <a:cs typeface="Arial" pitchFamily="34" charset="0"/>
                  </a:rPr>
                  <a:t>b) E</a:t>
                </a:r>
                <a14:m>
                  <m:oMath xmlns:m="http://schemas.openxmlformats.org/officeDocument/2006/math">
                    <m:r>
                      <a:rPr lang="en-US" b="1" i="0" smtClean="0">
                        <a:latin typeface="Cambria Math"/>
                        <a:ea typeface="Cambria Math"/>
                        <a:cs typeface="Arial" pitchFamily="34" charset="0"/>
                      </a:rPr>
                      <m:t> </m:t>
                    </m:r>
                    <m:r>
                      <a:rPr lang="en-US" b="1" i="1" smtClean="0">
                        <a:latin typeface="Cambria Math"/>
                        <a:ea typeface="Cambria Math"/>
                        <a:cs typeface="Arial" pitchFamily="34" charset="0"/>
                      </a:rPr>
                      <m:t>∪ </m:t>
                    </m:r>
                  </m:oMath>
                </a14:m>
                <a:r>
                  <a:rPr lang="en-US" b="1">
                    <a:latin typeface="Arial" pitchFamily="34" charset="0"/>
                    <a:cs typeface="Arial" pitchFamily="34" charset="0"/>
                  </a:rPr>
                  <a:t>F là biến cố “</a:t>
                </a:r>
                <a:r>
                  <a:rPr lang="en-US" b="1" i="1">
                    <a:latin typeface="Arial" pitchFamily="34" charset="0"/>
                    <a:cs typeface="Arial" pitchFamily="34" charset="0"/>
                  </a:rPr>
                  <a:t>Số ghi trên tấm thẻ là số </a:t>
                </a:r>
                <a:r>
                  <a:rPr lang="en-US" b="1" i="1" smtClean="0">
                    <a:latin typeface="Arial" pitchFamily="34" charset="0"/>
                    <a:cs typeface="Arial" pitchFamily="34" charset="0"/>
                  </a:rPr>
                  <a:t>lẻ hoặc nguyên tố” </a:t>
                </a:r>
                <a:endParaRPr lang="en-US" b="1">
                  <a:latin typeface="Arial" pitchFamily="34" charset="0"/>
                  <a:cs typeface="Arial"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1781030" y="4274403"/>
                <a:ext cx="9647382" cy="461665"/>
              </a:xfrm>
              <a:prstGeom prst="rect">
                <a:avLst/>
              </a:prstGeom>
              <a:blipFill rotWithShape="1">
                <a:blip r:embed="rId9"/>
                <a:stretch>
                  <a:fillRect l="-948" t="-9211" b="-30263"/>
                </a:stretch>
              </a:blipFill>
            </p:spPr>
            <p:txBody>
              <a:bodyPr/>
              <a:lstStyle/>
              <a:p>
                <a:r>
                  <a:rPr lang="en-US">
                    <a:noFill/>
                  </a:rPr>
                  <a:t> </a:t>
                </a:r>
              </a:p>
            </p:txBody>
          </p:sp>
        </mc:Fallback>
      </mc:AlternateContent>
      <p:sp>
        <p:nvSpPr>
          <p:cNvPr id="20" name="AutoShape 4"/>
          <p:cNvSpPr>
            <a:spLocks noChangeArrowheads="1"/>
          </p:cNvSpPr>
          <p:nvPr/>
        </p:nvSpPr>
        <p:spPr bwMode="gray">
          <a:xfrm>
            <a:off x="447214" y="95249"/>
            <a:ext cx="31325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1  . BIẾN CỐ HỢP </a:t>
            </a:r>
            <a:endParaRPr lang="vi-VN" sz="1900" b="1">
              <a:solidFill>
                <a:schemeClr val="bg1"/>
              </a:solidFill>
              <a:latin typeface="Arial" pitchFamily="34" charset="0"/>
              <a:cs typeface="Arial" pitchFamily="34" charset="0"/>
            </a:endParaRPr>
          </a:p>
        </p:txBody>
      </p:sp>
      <p:sp>
        <p:nvSpPr>
          <p:cNvPr id="23" name="TextBox 22"/>
          <p:cNvSpPr txBox="1"/>
          <p:nvPr/>
        </p:nvSpPr>
        <p:spPr>
          <a:xfrm>
            <a:off x="2107333" y="4871740"/>
            <a:ext cx="1385227" cy="461665"/>
          </a:xfrm>
          <a:prstGeom prst="rect">
            <a:avLst/>
          </a:prstGeom>
          <a:noFill/>
        </p:spPr>
        <p:txBody>
          <a:bodyPr wrap="square" rtlCol="0">
            <a:spAutoFit/>
          </a:bodyPr>
          <a:lstStyle/>
          <a:p>
            <a:pPr algn="just"/>
            <a:r>
              <a:rPr lang="en-US" b="1" smtClean="0">
                <a:latin typeface="Arial" pitchFamily="34" charset="0"/>
                <a:cs typeface="Arial" pitchFamily="34" charset="0"/>
              </a:rPr>
              <a:t>Ta có : </a:t>
            </a:r>
            <a:endParaRPr lang="en-US" b="1">
              <a:latin typeface="Arial" pitchFamily="34" charset="0"/>
              <a:cs typeface="Arial" pitchFamily="34" charset="0"/>
            </a:endParaRPr>
          </a:p>
        </p:txBody>
      </p:sp>
      <p:graphicFrame>
        <p:nvGraphicFramePr>
          <p:cNvPr id="30" name="Object 29"/>
          <p:cNvGraphicFramePr>
            <a:graphicFrameLocks noChangeAspect="1"/>
          </p:cNvGraphicFramePr>
          <p:nvPr>
            <p:extLst>
              <p:ext uri="{D42A27DB-BD31-4B8C-83A1-F6EECF244321}">
                <p14:modId xmlns:p14="http://schemas.microsoft.com/office/powerpoint/2010/main" val="1467217445"/>
              </p:ext>
            </p:extLst>
          </p:nvPr>
        </p:nvGraphicFramePr>
        <p:xfrm>
          <a:off x="3574414" y="4863335"/>
          <a:ext cx="3586798" cy="478473"/>
        </p:xfrm>
        <a:graphic>
          <a:graphicData uri="http://schemas.openxmlformats.org/presentationml/2006/ole">
            <mc:AlternateContent xmlns:mc="http://schemas.openxmlformats.org/markup-compatibility/2006">
              <mc:Choice xmlns:v="urn:schemas-microsoft-com:vml" Requires="v">
                <p:oleObj spid="_x0000_s35249" name="Equation" r:id="rId10" imgW="1523880" imgH="203040" progId="Equation.DSMT4">
                  <p:embed/>
                </p:oleObj>
              </mc:Choice>
              <mc:Fallback>
                <p:oleObj name="Equation" r:id="rId10" imgW="1523880" imgH="203040" progId="Equation.DSMT4">
                  <p:embed/>
                  <p:pic>
                    <p:nvPicPr>
                      <p:cNvPr id="0" name=""/>
                      <p:cNvPicPr/>
                      <p:nvPr/>
                    </p:nvPicPr>
                    <p:blipFill>
                      <a:blip r:embed="rId11"/>
                      <a:stretch>
                        <a:fillRect/>
                      </a:stretch>
                    </p:blipFill>
                    <p:spPr>
                      <a:xfrm>
                        <a:off x="3574414" y="4863335"/>
                        <a:ext cx="3586798" cy="478473"/>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1297229717"/>
              </p:ext>
            </p:extLst>
          </p:nvPr>
        </p:nvGraphicFramePr>
        <p:xfrm>
          <a:off x="3574414" y="5312251"/>
          <a:ext cx="2900521" cy="478473"/>
        </p:xfrm>
        <a:graphic>
          <a:graphicData uri="http://schemas.openxmlformats.org/presentationml/2006/ole">
            <mc:AlternateContent xmlns:mc="http://schemas.openxmlformats.org/markup-compatibility/2006">
              <mc:Choice xmlns:v="urn:schemas-microsoft-com:vml" Requires="v">
                <p:oleObj spid="_x0000_s35250" name="Equation" r:id="rId12" imgW="1231560" imgH="203040" progId="Equation.DSMT4">
                  <p:embed/>
                </p:oleObj>
              </mc:Choice>
              <mc:Fallback>
                <p:oleObj name="Equation" r:id="rId12" imgW="1231560" imgH="203040" progId="Equation.DSMT4">
                  <p:embed/>
                  <p:pic>
                    <p:nvPicPr>
                      <p:cNvPr id="0" name=""/>
                      <p:cNvPicPr/>
                      <p:nvPr/>
                    </p:nvPicPr>
                    <p:blipFill>
                      <a:blip r:embed="rId13"/>
                      <a:stretch>
                        <a:fillRect/>
                      </a:stretch>
                    </p:blipFill>
                    <p:spPr>
                      <a:xfrm>
                        <a:off x="3574414" y="5312251"/>
                        <a:ext cx="2900521" cy="478473"/>
                      </a:xfrm>
                      <a:prstGeom prst="rect">
                        <a:avLst/>
                      </a:prstGeom>
                    </p:spPr>
                  </p:pic>
                </p:oleObj>
              </mc:Fallback>
            </mc:AlternateContent>
          </a:graphicData>
        </a:graphic>
      </p:graphicFrame>
      <p:sp>
        <p:nvSpPr>
          <p:cNvPr id="32" name="TextBox 31"/>
          <p:cNvSpPr txBox="1"/>
          <p:nvPr/>
        </p:nvSpPr>
        <p:spPr>
          <a:xfrm>
            <a:off x="2436813" y="5867400"/>
            <a:ext cx="838200" cy="461665"/>
          </a:xfrm>
          <a:prstGeom prst="rect">
            <a:avLst/>
          </a:prstGeom>
          <a:noFill/>
        </p:spPr>
        <p:txBody>
          <a:bodyPr wrap="square" rtlCol="0">
            <a:spAutoFit/>
          </a:bodyPr>
          <a:lstStyle/>
          <a:p>
            <a:pPr algn="just"/>
            <a:r>
              <a:rPr lang="en-US" b="1" smtClean="0">
                <a:latin typeface="Arial" pitchFamily="34" charset="0"/>
                <a:cs typeface="Arial" pitchFamily="34" charset="0"/>
              </a:rPr>
              <a:t>Vậy </a:t>
            </a:r>
            <a:endParaRPr lang="en-US" b="1">
              <a:latin typeface="Arial" pitchFamily="34" charset="0"/>
              <a:cs typeface="Arial" pitchFamily="34" charset="0"/>
            </a:endParaRPr>
          </a:p>
        </p:txBody>
      </p:sp>
      <p:graphicFrame>
        <p:nvGraphicFramePr>
          <p:cNvPr id="33" name="Object 32"/>
          <p:cNvGraphicFramePr>
            <a:graphicFrameLocks noChangeAspect="1"/>
          </p:cNvGraphicFramePr>
          <p:nvPr>
            <p:extLst>
              <p:ext uri="{D42A27DB-BD31-4B8C-83A1-F6EECF244321}">
                <p14:modId xmlns:p14="http://schemas.microsoft.com/office/powerpoint/2010/main" val="2498172108"/>
              </p:ext>
            </p:extLst>
          </p:nvPr>
        </p:nvGraphicFramePr>
        <p:xfrm>
          <a:off x="3198812" y="5924550"/>
          <a:ext cx="5140960" cy="478473"/>
        </p:xfrm>
        <a:graphic>
          <a:graphicData uri="http://schemas.openxmlformats.org/presentationml/2006/ole">
            <mc:AlternateContent xmlns:mc="http://schemas.openxmlformats.org/markup-compatibility/2006">
              <mc:Choice xmlns:v="urn:schemas-microsoft-com:vml" Requires="v">
                <p:oleObj spid="_x0000_s35251" name="Equation" r:id="rId14" imgW="2184120" imgH="203040" progId="Equation.DSMT4">
                  <p:embed/>
                </p:oleObj>
              </mc:Choice>
              <mc:Fallback>
                <p:oleObj name="Equation" r:id="rId14" imgW="2184120" imgH="203040" progId="Equation.DSMT4">
                  <p:embed/>
                  <p:pic>
                    <p:nvPicPr>
                      <p:cNvPr id="0" name=""/>
                      <p:cNvPicPr/>
                      <p:nvPr/>
                    </p:nvPicPr>
                    <p:blipFill>
                      <a:blip r:embed="rId15"/>
                      <a:stretch>
                        <a:fillRect/>
                      </a:stretch>
                    </p:blipFill>
                    <p:spPr>
                      <a:xfrm>
                        <a:off x="3198812" y="5924550"/>
                        <a:ext cx="5140960" cy="478473"/>
                      </a:xfrm>
                      <a:prstGeom prst="rect">
                        <a:avLst/>
                      </a:prstGeom>
                    </p:spPr>
                  </p:pic>
                </p:oleObj>
              </mc:Fallback>
            </mc:AlternateContent>
          </a:graphicData>
        </a:graphic>
      </p:graphicFrame>
    </p:spTree>
    <p:extLst>
      <p:ext uri="{BB962C8B-B14F-4D97-AF65-F5344CB8AC3E}">
        <p14:creationId xmlns:p14="http://schemas.microsoft.com/office/powerpoint/2010/main" val="35357067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left)">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left)">
                                      <p:cBhvr>
                                        <p:cTn id="39" dur="500"/>
                                        <p:tgtEl>
                                          <p:spTgt spid="32"/>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left)">
                                      <p:cBhvr>
                                        <p:cTn id="4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3" grpId="0"/>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3443" y="344413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179387" y="147729"/>
            <a:ext cx="11620500" cy="3170076"/>
            <a:chOff x="179387" y="147729"/>
            <a:chExt cx="11620500" cy="3170076"/>
          </a:xfrm>
        </p:grpSpPr>
        <p:sp>
          <p:nvSpPr>
            <p:cNvPr id="17" name="Rounded Rectangle 16"/>
            <p:cNvSpPr/>
            <p:nvPr/>
          </p:nvSpPr>
          <p:spPr>
            <a:xfrm>
              <a:off x="1970087" y="152400"/>
              <a:ext cx="9829800" cy="3165405"/>
            </a:xfrm>
            <a:prstGeom prst="roundRect">
              <a:avLst>
                <a:gd name="adj" fmla="val 5952"/>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387" y="200131"/>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742009" y="736044"/>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1</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9096" b="19797"/>
            <a:stretch/>
          </p:blipFill>
          <p:spPr bwMode="auto">
            <a:xfrm>
              <a:off x="418639" y="372979"/>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10" name="TextBox 9"/>
                <p:cNvSpPr txBox="1"/>
                <p:nvPr/>
              </p:nvSpPr>
              <p:spPr>
                <a:xfrm>
                  <a:off x="2013513" y="147729"/>
                  <a:ext cx="9691124" cy="3170076"/>
                </a:xfrm>
                <a:prstGeom prst="rect">
                  <a:avLst/>
                </a:prstGeom>
                <a:noFill/>
              </p:spPr>
              <p:txBody>
                <a:bodyPr wrap="square" lIns="121899" tIns="60949" rIns="121899" bIns="60949" rtlCol="0">
                  <a:spAutoFit/>
                </a:bodyPr>
                <a:lstStyle/>
                <a:p>
                  <a:pPr algn="just"/>
                  <a:r>
                    <a:rPr lang="vi-VN" sz="2200" b="1">
                      <a:latin typeface="Arial" pitchFamily="34" charset="0"/>
                      <a:cs typeface="Arial" pitchFamily="34" charset="0"/>
                    </a:rPr>
                    <a:t>Một tổ trong lớp 11B có 4 học sinh nữ là Hương, Hồng, Dung, Phương và 5 học sinh nam là Sơn, Tùng, Hoàng, Tiến, Hải. Trong giờ học, giáo viên chọn ngẫu nhiên một học sinh trong tổ đó lên bảng để kiểm tra bài. Xét các biến cố sau</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pPr algn="just"/>
                  <a:r>
                    <a:rPr lang="vi-VN" sz="2200" b="1">
                      <a:latin typeface="Arial" pitchFamily="34" charset="0"/>
                      <a:cs typeface="Arial" pitchFamily="34" charset="0"/>
                    </a:rPr>
                    <a:t>H: “Học sinh đó là một bạn nữ</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pPr algn="just"/>
                  <a:r>
                    <a:rPr lang="vi-VN" sz="2200" b="1">
                      <a:latin typeface="Arial" pitchFamily="34" charset="0"/>
                      <a:cs typeface="Arial" pitchFamily="34" charset="0"/>
                    </a:rPr>
                    <a:t>K: “Học sinh đó có tên bắt đầu là chữ cái H</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pPr marL="457200" indent="-457200" algn="just">
                    <a:buAutoNum type="alphaLcParenR"/>
                  </a:pPr>
                  <a:r>
                    <a:rPr lang="vi-VN" sz="2200" b="1" smtClean="0">
                      <a:latin typeface="Arial" pitchFamily="34" charset="0"/>
                      <a:cs typeface="Arial" pitchFamily="34" charset="0"/>
                    </a:rPr>
                    <a:t>Mô </a:t>
                  </a:r>
                  <a:r>
                    <a:rPr lang="vi-VN" sz="2200" b="1">
                      <a:latin typeface="Arial" pitchFamily="34" charset="0"/>
                      <a:cs typeface="Arial" pitchFamily="34" charset="0"/>
                    </a:rPr>
                    <a:t>tả không gian mẫu</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pPr marL="457200" indent="-457200" algn="just">
                    <a:buAutoNum type="alphaLcParenR"/>
                  </a:pPr>
                  <a:r>
                    <a:rPr lang="vi-VN" sz="2200" b="1" smtClean="0">
                      <a:latin typeface="Arial" pitchFamily="34" charset="0"/>
                      <a:cs typeface="Arial" pitchFamily="34" charset="0"/>
                    </a:rPr>
                    <a:t>Nêu </a:t>
                  </a:r>
                  <a:r>
                    <a:rPr lang="vi-VN" sz="2200" b="1">
                      <a:latin typeface="Arial" pitchFamily="34" charset="0"/>
                      <a:cs typeface="Arial" pitchFamily="34" charset="0"/>
                    </a:rPr>
                    <a:t>nội dung của biến cố </a:t>
                  </a:r>
                  <a:r>
                    <a:rPr lang="vi-VN" sz="2200" b="1" smtClean="0">
                      <a:latin typeface="Arial" pitchFamily="34" charset="0"/>
                      <a:cs typeface="Arial" pitchFamily="34" charset="0"/>
                    </a:rPr>
                    <a:t>hợp</a:t>
                  </a:r>
                  <a:r>
                    <a:rPr lang="en-US" sz="2200" b="1" smtClean="0">
                      <a:latin typeface="Arial" pitchFamily="34" charset="0"/>
                      <a:cs typeface="Arial" pitchFamily="34" charset="0"/>
                    </a:rPr>
                    <a:t> M = H</a:t>
                  </a:r>
                  <a14:m>
                    <m:oMath xmlns:m="http://schemas.openxmlformats.org/officeDocument/2006/math">
                      <m:r>
                        <a:rPr lang="en-US" sz="2200" b="1" i="1" smtClean="0">
                          <a:latin typeface="Cambria Math"/>
                          <a:ea typeface="Cambria Math"/>
                          <a:cs typeface="Arial" pitchFamily="34" charset="0"/>
                        </a:rPr>
                        <m:t>∪</m:t>
                      </m:r>
                    </m:oMath>
                  </a14:m>
                  <a:r>
                    <a:rPr lang="en-US" sz="2200" b="1" smtClean="0">
                      <a:latin typeface="Arial" pitchFamily="34" charset="0"/>
                      <a:cs typeface="Arial" pitchFamily="34" charset="0"/>
                    </a:rPr>
                    <a:t>K . </a:t>
                  </a:r>
                  <a:r>
                    <a:rPr lang="en-US" sz="2200" b="1">
                      <a:latin typeface="Arial" pitchFamily="34" charset="0"/>
                      <a:cs typeface="Arial" pitchFamily="34" charset="0"/>
                    </a:rPr>
                    <a:t>Mỗi biến cố H, K, M là tập con nào của không gian mẫu</a:t>
                  </a:r>
                  <a:r>
                    <a:rPr lang="en-US" sz="2200" b="1" smtClean="0">
                      <a:latin typeface="Arial" pitchFamily="34" charset="0"/>
                      <a:cs typeface="Arial" pitchFamily="34" charset="0"/>
                    </a:rPr>
                    <a:t>?</a:t>
                  </a:r>
                  <a:endParaRPr lang="en-US" sz="2200" b="1">
                    <a:latin typeface="Arial" pitchFamily="34" charset="0"/>
                    <a:cs typeface="Arial" pitchFamily="34"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2013513" y="147729"/>
                  <a:ext cx="9691124" cy="3170076"/>
                </a:xfrm>
                <a:prstGeom prst="rect">
                  <a:avLst/>
                </a:prstGeom>
                <a:blipFill rotWithShape="1">
                  <a:blip r:embed="rId6"/>
                  <a:stretch>
                    <a:fillRect l="-440" t="-385" r="-566" b="-2692"/>
                  </a:stretch>
                </a:blipFill>
              </p:spPr>
              <p:txBody>
                <a:bodyPr/>
                <a:lstStyle/>
                <a:p>
                  <a:r>
                    <a:rPr lang="en-US">
                      <a:noFill/>
                    </a:rPr>
                    <a:t> </a:t>
                  </a:r>
                </a:p>
              </p:txBody>
            </p:sp>
          </mc:Fallback>
        </mc:AlternateContent>
      </p:grpSp>
      <p:sp>
        <p:nvSpPr>
          <p:cNvPr id="11" name="TextBox 10"/>
          <p:cNvSpPr txBox="1"/>
          <p:nvPr/>
        </p:nvSpPr>
        <p:spPr>
          <a:xfrm>
            <a:off x="608012" y="3810000"/>
            <a:ext cx="7304088" cy="1631216"/>
          </a:xfrm>
          <a:prstGeom prst="rect">
            <a:avLst/>
          </a:prstGeom>
          <a:noFill/>
        </p:spPr>
        <p:txBody>
          <a:bodyPr wrap="square" rtlCol="0">
            <a:spAutoFit/>
          </a:bodyPr>
          <a:lstStyle/>
          <a:p>
            <a:pPr algn="just"/>
            <a:r>
              <a:rPr lang="vi-VN" b="1" smtClean="0">
                <a:latin typeface="Arial" pitchFamily="34" charset="0"/>
                <a:cs typeface="Arial" pitchFamily="34" charset="0"/>
              </a:rPr>
              <a:t>a) Không </a:t>
            </a:r>
            <a:r>
              <a:rPr lang="vi-VN" b="1">
                <a:latin typeface="Arial" pitchFamily="34" charset="0"/>
                <a:cs typeface="Arial" pitchFamily="34" charset="0"/>
              </a:rPr>
              <a:t>gian mẫu </a:t>
            </a:r>
            <a:r>
              <a:rPr lang="vi-VN" b="1" smtClean="0">
                <a:latin typeface="Arial" pitchFamily="34" charset="0"/>
                <a:cs typeface="Arial" pitchFamily="34" charset="0"/>
              </a:rPr>
              <a:t>là </a:t>
            </a:r>
            <a:r>
              <a:rPr lang="vi-VN" b="1">
                <a:latin typeface="Arial" pitchFamily="34" charset="0"/>
                <a:cs typeface="Arial" pitchFamily="34" charset="0"/>
              </a:rPr>
              <a:t>tập hợp các học sinh trong tổ lớp, nó có 9 phần tử và được ký hiệu là </a:t>
            </a:r>
            <a:endParaRPr lang="en-US" b="1" smtClean="0">
              <a:latin typeface="Arial" pitchFamily="34" charset="0"/>
              <a:cs typeface="Arial" pitchFamily="34" charset="0"/>
            </a:endParaRPr>
          </a:p>
          <a:p>
            <a:pPr algn="just"/>
            <a:r>
              <a:rPr lang="en-US" b="1" smtClean="0">
                <a:solidFill>
                  <a:schemeClr val="accent2">
                    <a:lumMod val="75000"/>
                  </a:schemeClr>
                </a:solidFill>
                <a:latin typeface="Arial" pitchFamily="34" charset="0"/>
                <a:cs typeface="Arial" pitchFamily="34" charset="0"/>
              </a:rPr>
              <a:t>    </a:t>
            </a:r>
            <a:r>
              <a:rPr lang="el-GR" b="1" smtClean="0">
                <a:solidFill>
                  <a:srgbClr val="C00000"/>
                </a:solidFill>
                <a:latin typeface="Arial" pitchFamily="34" charset="0"/>
                <a:cs typeface="Arial" pitchFamily="34" charset="0"/>
              </a:rPr>
              <a:t>Ω</a:t>
            </a:r>
            <a:r>
              <a:rPr lang="el-GR" b="1" smtClean="0">
                <a:latin typeface="Arial" pitchFamily="34" charset="0"/>
                <a:cs typeface="Arial" pitchFamily="34" charset="0"/>
              </a:rPr>
              <a:t> </a:t>
            </a:r>
            <a:r>
              <a:rPr lang="el-GR" b="1">
                <a:latin typeface="Arial" pitchFamily="34" charset="0"/>
                <a:cs typeface="Arial" pitchFamily="34" charset="0"/>
              </a:rPr>
              <a:t>= </a:t>
            </a:r>
            <a:r>
              <a:rPr lang="el-GR" sz="2600" b="1">
                <a:latin typeface="+mj-lt"/>
                <a:cs typeface="Arial" pitchFamily="34" charset="0"/>
              </a:rPr>
              <a:t>{</a:t>
            </a:r>
            <a:r>
              <a:rPr lang="vi-VN" b="1">
                <a:latin typeface="Arial" pitchFamily="34" charset="0"/>
                <a:cs typeface="Arial" pitchFamily="34" charset="0"/>
              </a:rPr>
              <a:t>Hương, Hồng, Dung, Phương, Sơn, Tùng, Hoàng, Tiến, Hải</a:t>
            </a:r>
            <a:r>
              <a:rPr lang="vi-VN" sz="2600" b="1">
                <a:latin typeface="+mj-lt"/>
                <a:cs typeface="Arial" pitchFamily="34" charset="0"/>
              </a:rPr>
              <a:t>}</a:t>
            </a:r>
            <a:r>
              <a:rPr lang="vi-VN" b="1" smtClean="0">
                <a:latin typeface="Arial" pitchFamily="34" charset="0"/>
                <a:cs typeface="Arial" pitchFamily="34" charset="0"/>
              </a:rPr>
              <a:t>.</a:t>
            </a:r>
            <a:endParaRPr lang="vi-VN" b="1">
              <a:latin typeface="Arial" pitchFamily="34" charset="0"/>
              <a:cs typeface="Arial" pitchFamily="34" charset="0"/>
            </a:endParaRPr>
          </a:p>
        </p:txBody>
      </p:sp>
      <p:sp>
        <p:nvSpPr>
          <p:cNvPr id="28" name="TextBox 27"/>
          <p:cNvSpPr txBox="1"/>
          <p:nvPr/>
        </p:nvSpPr>
        <p:spPr>
          <a:xfrm>
            <a:off x="608012" y="5490506"/>
            <a:ext cx="7304088" cy="1231106"/>
          </a:xfrm>
          <a:prstGeom prst="rect">
            <a:avLst/>
          </a:prstGeom>
          <a:noFill/>
        </p:spPr>
        <p:txBody>
          <a:bodyPr wrap="square" rtlCol="0">
            <a:spAutoFit/>
          </a:bodyPr>
          <a:lstStyle/>
          <a:p>
            <a:pPr algn="just"/>
            <a:r>
              <a:rPr lang="vi-VN" b="1">
                <a:latin typeface="Arial" pitchFamily="34" charset="0"/>
                <a:cs typeface="Arial" pitchFamily="34" charset="0"/>
              </a:rPr>
              <a:t>b) Biến cố H xảy ra khi học sinh được chọn là một bạn </a:t>
            </a:r>
            <a:r>
              <a:rPr lang="vi-VN" b="1" smtClean="0">
                <a:latin typeface="Arial" pitchFamily="34" charset="0"/>
                <a:cs typeface="Arial" pitchFamily="34" charset="0"/>
              </a:rPr>
              <a:t>nữ</a:t>
            </a:r>
            <a:endParaRPr lang="en-US" b="1">
              <a:latin typeface="Arial" pitchFamily="34" charset="0"/>
              <a:cs typeface="Arial" pitchFamily="34" charset="0"/>
            </a:endParaRPr>
          </a:p>
          <a:p>
            <a:pPr algn="just"/>
            <a:r>
              <a:rPr lang="en-US" b="1" smtClean="0">
                <a:latin typeface="Arial" pitchFamily="34" charset="0"/>
                <a:cs typeface="Arial" pitchFamily="34" charset="0"/>
              </a:rPr>
              <a:t>    </a:t>
            </a:r>
            <a:r>
              <a:rPr lang="vi-VN" b="1" smtClean="0">
                <a:solidFill>
                  <a:srgbClr val="C00000"/>
                </a:solidFill>
                <a:latin typeface="Arial" pitchFamily="34" charset="0"/>
                <a:cs typeface="Arial" pitchFamily="34" charset="0"/>
              </a:rPr>
              <a:t>H</a:t>
            </a:r>
            <a:r>
              <a:rPr lang="vi-VN" b="1" smtClean="0">
                <a:latin typeface="Arial" pitchFamily="34" charset="0"/>
                <a:cs typeface="Arial" pitchFamily="34" charset="0"/>
              </a:rPr>
              <a:t> </a:t>
            </a:r>
            <a:r>
              <a:rPr lang="vi-VN" b="1">
                <a:latin typeface="Arial" pitchFamily="34" charset="0"/>
                <a:cs typeface="Arial" pitchFamily="34" charset="0"/>
              </a:rPr>
              <a:t>= </a:t>
            </a:r>
            <a:r>
              <a:rPr lang="vi-VN" sz="2600" b="1">
                <a:latin typeface="+mj-lt"/>
                <a:cs typeface="Arial" pitchFamily="34" charset="0"/>
              </a:rPr>
              <a:t>{</a:t>
            </a:r>
            <a:r>
              <a:rPr lang="vi-VN" b="1">
                <a:latin typeface="Arial" pitchFamily="34" charset="0"/>
                <a:cs typeface="Arial" pitchFamily="34" charset="0"/>
              </a:rPr>
              <a:t>Hương, Hồng, Dung, Phương</a:t>
            </a:r>
            <a:r>
              <a:rPr lang="vi-VN" sz="2600" b="1">
                <a:latin typeface="+mj-lt"/>
                <a:cs typeface="Arial" pitchFamily="34" charset="0"/>
              </a:rPr>
              <a:t>}</a:t>
            </a:r>
            <a:r>
              <a:rPr lang="vi-VN" b="1">
                <a:latin typeface="Arial" pitchFamily="34" charset="0"/>
                <a:cs typeface="Arial" pitchFamily="34" charset="0"/>
              </a:rPr>
              <a:t>.</a:t>
            </a:r>
          </a:p>
        </p:txBody>
      </p:sp>
      <p:grpSp>
        <p:nvGrpSpPr>
          <p:cNvPr id="4" name="Group 3"/>
          <p:cNvGrpSpPr/>
          <p:nvPr/>
        </p:nvGrpSpPr>
        <p:grpSpPr>
          <a:xfrm>
            <a:off x="8685212" y="3407966"/>
            <a:ext cx="3159240" cy="2840434"/>
            <a:chOff x="8761412" y="3317805"/>
            <a:chExt cx="3159240" cy="2840434"/>
          </a:xfrm>
        </p:grpSpPr>
        <p:sp>
          <p:nvSpPr>
            <p:cNvPr id="26" name="TextBox 25"/>
            <p:cNvSpPr txBox="1"/>
            <p:nvPr/>
          </p:nvSpPr>
          <p:spPr>
            <a:xfrm>
              <a:off x="8931333" y="5819685"/>
              <a:ext cx="2971005" cy="338554"/>
            </a:xfrm>
            <a:prstGeom prst="rect">
              <a:avLst/>
            </a:prstGeom>
            <a:noFill/>
          </p:spPr>
          <p:txBody>
            <a:bodyPr wrap="square" rtlCol="0">
              <a:spAutoFit/>
            </a:bodyPr>
            <a:lstStyle/>
            <a:p>
              <a:pPr algn="just"/>
              <a:r>
                <a:rPr lang="vi-VN" sz="1600" b="1">
                  <a:solidFill>
                    <a:schemeClr val="accent6">
                      <a:lumMod val="75000"/>
                    </a:schemeClr>
                  </a:solidFill>
                  <a:latin typeface="Arial" pitchFamily="34" charset="0"/>
                  <a:cs typeface="Arial" pitchFamily="34" charset="0"/>
                </a:rPr>
                <a:t>Sơn, Tùng, Hoàng, Tiến, Hải</a:t>
              </a:r>
            </a:p>
          </p:txBody>
        </p:sp>
        <p:sp>
          <p:nvSpPr>
            <p:cNvPr id="27" name="TextBox 26"/>
            <p:cNvSpPr txBox="1"/>
            <p:nvPr/>
          </p:nvSpPr>
          <p:spPr>
            <a:xfrm>
              <a:off x="8761412" y="4393941"/>
              <a:ext cx="3159240" cy="338554"/>
            </a:xfrm>
            <a:prstGeom prst="rect">
              <a:avLst/>
            </a:prstGeom>
            <a:noFill/>
          </p:spPr>
          <p:txBody>
            <a:bodyPr wrap="square" rtlCol="0">
              <a:spAutoFit/>
            </a:bodyPr>
            <a:lstStyle/>
            <a:p>
              <a:pPr algn="just"/>
              <a:r>
                <a:rPr lang="vi-VN" sz="1600" b="1">
                  <a:solidFill>
                    <a:schemeClr val="tx2">
                      <a:lumMod val="75000"/>
                    </a:schemeClr>
                  </a:solidFill>
                  <a:latin typeface="Arial" pitchFamily="34" charset="0"/>
                  <a:cs typeface="Arial" pitchFamily="34" charset="0"/>
                </a:rPr>
                <a:t>Hương, Hồng, Dung, Phương </a:t>
              </a:r>
            </a:p>
          </p:txBody>
        </p:sp>
        <p:pic>
          <p:nvPicPr>
            <p:cNvPr id="4710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52012" y="3317805"/>
              <a:ext cx="1012851" cy="1032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34725" y="4836976"/>
              <a:ext cx="1012613" cy="1085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9194302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0012" y="34290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608012" y="3810000"/>
            <a:ext cx="7304088" cy="1231106"/>
          </a:xfrm>
          <a:prstGeom prst="rect">
            <a:avLst/>
          </a:prstGeom>
          <a:noFill/>
        </p:spPr>
        <p:txBody>
          <a:bodyPr wrap="square" rtlCol="0">
            <a:spAutoFit/>
          </a:bodyPr>
          <a:lstStyle/>
          <a:p>
            <a:r>
              <a:rPr lang="vi-VN" b="1">
                <a:latin typeface="Arial" pitchFamily="34" charset="0"/>
                <a:cs typeface="Arial" pitchFamily="34" charset="0"/>
              </a:rPr>
              <a:t>Biến cố K xảy ra khi học sinh được chọn có tên bắt đầu là chữ cái </a:t>
            </a:r>
            <a:r>
              <a:rPr lang="vi-VN" b="1" smtClean="0">
                <a:latin typeface="Arial" pitchFamily="34" charset="0"/>
                <a:cs typeface="Arial" pitchFamily="34" charset="0"/>
              </a:rPr>
              <a:t>H</a:t>
            </a:r>
            <a:r>
              <a:rPr lang="en-US" b="1" smtClean="0">
                <a:latin typeface="Arial" pitchFamily="34" charset="0"/>
                <a:cs typeface="Arial" pitchFamily="34" charset="0"/>
              </a:rPr>
              <a:t> .</a:t>
            </a:r>
            <a:br>
              <a:rPr lang="en-US" b="1" smtClean="0">
                <a:latin typeface="Arial" pitchFamily="34" charset="0"/>
                <a:cs typeface="Arial" pitchFamily="34" charset="0"/>
              </a:rPr>
            </a:br>
            <a:r>
              <a:rPr lang="en-US" b="1" smtClean="0">
                <a:latin typeface="Arial" pitchFamily="34" charset="0"/>
                <a:cs typeface="Arial" pitchFamily="34" charset="0"/>
              </a:rPr>
              <a:t>    </a:t>
            </a:r>
            <a:r>
              <a:rPr lang="vi-VN" b="1" smtClean="0">
                <a:solidFill>
                  <a:schemeClr val="accent2">
                    <a:lumMod val="75000"/>
                  </a:schemeClr>
                </a:solidFill>
                <a:latin typeface="Arial" pitchFamily="34" charset="0"/>
                <a:cs typeface="Arial" pitchFamily="34" charset="0"/>
              </a:rPr>
              <a:t>K</a:t>
            </a:r>
            <a:r>
              <a:rPr lang="vi-VN" b="1" smtClean="0">
                <a:latin typeface="Arial" pitchFamily="34" charset="0"/>
                <a:cs typeface="Arial" pitchFamily="34" charset="0"/>
              </a:rPr>
              <a:t> </a:t>
            </a:r>
            <a:r>
              <a:rPr lang="vi-VN" b="1">
                <a:latin typeface="Arial" pitchFamily="34" charset="0"/>
                <a:cs typeface="Arial" pitchFamily="34" charset="0"/>
              </a:rPr>
              <a:t>= </a:t>
            </a:r>
            <a:r>
              <a:rPr lang="vi-VN" sz="2600" b="1">
                <a:latin typeface="+mj-lt"/>
                <a:cs typeface="Arial" pitchFamily="34" charset="0"/>
              </a:rPr>
              <a:t>{</a:t>
            </a:r>
            <a:r>
              <a:rPr lang="vi-VN" b="1">
                <a:latin typeface="Arial" pitchFamily="34" charset="0"/>
                <a:cs typeface="Arial" pitchFamily="34" charset="0"/>
              </a:rPr>
              <a:t>Hương, Hồng, Hoàng</a:t>
            </a:r>
            <a:r>
              <a:rPr lang="vi-VN" sz="2600" b="1">
                <a:latin typeface="+mj-lt"/>
                <a:cs typeface="Arial" pitchFamily="34" charset="0"/>
              </a:rPr>
              <a:t>}</a:t>
            </a:r>
            <a:r>
              <a:rPr lang="vi-VN" b="1">
                <a:latin typeface="Arial" pitchFamily="34" charset="0"/>
                <a:cs typeface="Arial" pitchFamily="34" charset="0"/>
              </a:rPr>
              <a:t>.</a:t>
            </a:r>
          </a:p>
        </p:txBody>
      </p:sp>
      <mc:AlternateContent xmlns:mc="http://schemas.openxmlformats.org/markup-compatibility/2006" xmlns:a14="http://schemas.microsoft.com/office/drawing/2010/main">
        <mc:Choice Requires="a14">
          <p:sp>
            <p:nvSpPr>
              <p:cNvPr id="28" name="TextBox 27"/>
              <p:cNvSpPr txBox="1"/>
              <p:nvPr/>
            </p:nvSpPr>
            <p:spPr>
              <a:xfrm>
                <a:off x="608012" y="5081022"/>
                <a:ext cx="7620000" cy="1600438"/>
              </a:xfrm>
              <a:prstGeom prst="rect">
                <a:avLst/>
              </a:prstGeom>
              <a:noFill/>
            </p:spPr>
            <p:txBody>
              <a:bodyPr wrap="square" rtlCol="0">
                <a:spAutoFit/>
              </a:bodyPr>
              <a:lstStyle/>
              <a:p>
                <a:pPr algn="just"/>
                <a:r>
                  <a:rPr lang="vi-VN" b="1">
                    <a:latin typeface="Arial" pitchFamily="34" charset="0"/>
                    <a:cs typeface="Arial" pitchFamily="34" charset="0"/>
                  </a:rPr>
                  <a:t>Biến cố hợp M xảy ra khi học sinh được chọn là một bạn nữ hoặc có tên bắt đầu bằng chữ H, nó là tập hợp các học sinh trong tập H hoặc </a:t>
                </a:r>
                <a:r>
                  <a:rPr lang="vi-VN" b="1" smtClean="0">
                    <a:latin typeface="Arial" pitchFamily="34" charset="0"/>
                    <a:cs typeface="Arial" pitchFamily="34" charset="0"/>
                  </a:rPr>
                  <a:t>K</a:t>
                </a:r>
                <a:endParaRPr lang="en-US" b="1" smtClean="0">
                  <a:latin typeface="Arial" pitchFamily="34" charset="0"/>
                  <a:cs typeface="Arial" pitchFamily="34" charset="0"/>
                </a:endParaRPr>
              </a:p>
              <a:p>
                <a:pPr algn="just"/>
                <a:r>
                  <a:rPr lang="en-US" b="1" smtClean="0">
                    <a:solidFill>
                      <a:schemeClr val="accent2">
                        <a:lumMod val="75000"/>
                      </a:schemeClr>
                    </a:solidFill>
                    <a:latin typeface="Arial" pitchFamily="34" charset="0"/>
                    <a:cs typeface="Arial" pitchFamily="34" charset="0"/>
                  </a:rPr>
                  <a:t>M = H</a:t>
                </a:r>
                <a14:m>
                  <m:oMath xmlns:m="http://schemas.openxmlformats.org/officeDocument/2006/math">
                    <m:r>
                      <a:rPr lang="en-US" b="1" i="1">
                        <a:solidFill>
                          <a:schemeClr val="accent2">
                            <a:lumMod val="75000"/>
                          </a:schemeClr>
                        </a:solidFill>
                        <a:latin typeface="Cambria Math"/>
                        <a:ea typeface="Cambria Math"/>
                        <a:cs typeface="Arial" pitchFamily="34" charset="0"/>
                      </a:rPr>
                      <m:t>∪</m:t>
                    </m:r>
                  </m:oMath>
                </a14:m>
                <a:r>
                  <a:rPr lang="en-US" b="1">
                    <a:solidFill>
                      <a:schemeClr val="accent2">
                        <a:lumMod val="75000"/>
                      </a:schemeClr>
                    </a:solidFill>
                    <a:latin typeface="Arial" pitchFamily="34" charset="0"/>
                    <a:cs typeface="Arial" pitchFamily="34" charset="0"/>
                  </a:rPr>
                  <a:t>K </a:t>
                </a:r>
                <a:r>
                  <a:rPr lang="vi-VN" b="1">
                    <a:latin typeface="Arial" pitchFamily="34" charset="0"/>
                    <a:cs typeface="Arial" pitchFamily="34" charset="0"/>
                  </a:rPr>
                  <a:t>= </a:t>
                </a:r>
                <a:r>
                  <a:rPr lang="vi-VN" sz="2600" b="1">
                    <a:latin typeface="+mj-lt"/>
                    <a:cs typeface="Arial" pitchFamily="34" charset="0"/>
                  </a:rPr>
                  <a:t>{</a:t>
                </a:r>
                <a:r>
                  <a:rPr lang="vi-VN" b="1">
                    <a:latin typeface="Arial" pitchFamily="34" charset="0"/>
                    <a:cs typeface="Arial" pitchFamily="34" charset="0"/>
                  </a:rPr>
                  <a:t>Hương, Hồng, Dung, Phương, Hoàng</a:t>
                </a:r>
                <a:r>
                  <a:rPr lang="vi-VN" sz="2600" b="1">
                    <a:latin typeface="+mj-lt"/>
                    <a:cs typeface="Arial" pitchFamily="34" charset="0"/>
                  </a:rPr>
                  <a:t>}</a:t>
                </a:r>
                <a:r>
                  <a:rPr lang="vi-VN" b="1">
                    <a:latin typeface="Arial" pitchFamily="34" charset="0"/>
                    <a:cs typeface="Arial" pitchFamily="34" charset="0"/>
                  </a:rPr>
                  <a:t>.</a:t>
                </a:r>
              </a:p>
            </p:txBody>
          </p:sp>
        </mc:Choice>
        <mc:Fallback xmlns="">
          <p:sp>
            <p:nvSpPr>
              <p:cNvPr id="28" name="TextBox 27"/>
              <p:cNvSpPr txBox="1">
                <a:spLocks noRot="1" noChangeAspect="1" noMove="1" noResize="1" noEditPoints="1" noAdjustHandles="1" noChangeArrowheads="1" noChangeShapeType="1" noTextEdit="1"/>
              </p:cNvSpPr>
              <p:nvPr/>
            </p:nvSpPr>
            <p:spPr>
              <a:xfrm>
                <a:off x="608012" y="5081022"/>
                <a:ext cx="7620000" cy="1600438"/>
              </a:xfrm>
              <a:prstGeom prst="rect">
                <a:avLst/>
              </a:prstGeom>
              <a:blipFill rotWithShape="1">
                <a:blip r:embed="rId7"/>
                <a:stretch>
                  <a:fillRect l="-1280" t="-2672" r="-1200" b="-8779"/>
                </a:stretch>
              </a:blipFill>
            </p:spPr>
            <p:txBody>
              <a:bodyPr/>
              <a:lstStyle/>
              <a:p>
                <a:r>
                  <a:rPr lang="en-US">
                    <a:noFill/>
                  </a:rPr>
                  <a:t> </a:t>
                </a:r>
              </a:p>
            </p:txBody>
          </p:sp>
        </mc:Fallback>
      </mc:AlternateContent>
      <p:grpSp>
        <p:nvGrpSpPr>
          <p:cNvPr id="17" name="Group 16"/>
          <p:cNvGrpSpPr/>
          <p:nvPr/>
        </p:nvGrpSpPr>
        <p:grpSpPr>
          <a:xfrm>
            <a:off x="8609012" y="3484166"/>
            <a:ext cx="3159240" cy="2840434"/>
            <a:chOff x="8761412" y="3317805"/>
            <a:chExt cx="3159240" cy="2840434"/>
          </a:xfrm>
        </p:grpSpPr>
        <p:sp>
          <p:nvSpPr>
            <p:cNvPr id="18" name="TextBox 17"/>
            <p:cNvSpPr txBox="1"/>
            <p:nvPr/>
          </p:nvSpPr>
          <p:spPr>
            <a:xfrm>
              <a:off x="8931333" y="5819685"/>
              <a:ext cx="2971005" cy="338554"/>
            </a:xfrm>
            <a:prstGeom prst="rect">
              <a:avLst/>
            </a:prstGeom>
            <a:noFill/>
          </p:spPr>
          <p:txBody>
            <a:bodyPr wrap="square" rtlCol="0">
              <a:spAutoFit/>
            </a:bodyPr>
            <a:lstStyle/>
            <a:p>
              <a:pPr algn="just"/>
              <a:r>
                <a:rPr lang="vi-VN" sz="1600" b="1">
                  <a:solidFill>
                    <a:schemeClr val="accent6">
                      <a:lumMod val="75000"/>
                    </a:schemeClr>
                  </a:solidFill>
                  <a:latin typeface="Arial" pitchFamily="34" charset="0"/>
                  <a:cs typeface="Arial" pitchFamily="34" charset="0"/>
                </a:rPr>
                <a:t>Sơn, Tùng, Hoàng, Tiến, Hải</a:t>
              </a:r>
            </a:p>
          </p:txBody>
        </p:sp>
        <p:sp>
          <p:nvSpPr>
            <p:cNvPr id="19" name="TextBox 18"/>
            <p:cNvSpPr txBox="1"/>
            <p:nvPr/>
          </p:nvSpPr>
          <p:spPr>
            <a:xfrm>
              <a:off x="8761412" y="4393941"/>
              <a:ext cx="3159240" cy="338554"/>
            </a:xfrm>
            <a:prstGeom prst="rect">
              <a:avLst/>
            </a:prstGeom>
            <a:noFill/>
          </p:spPr>
          <p:txBody>
            <a:bodyPr wrap="square" rtlCol="0">
              <a:spAutoFit/>
            </a:bodyPr>
            <a:lstStyle/>
            <a:p>
              <a:pPr algn="just"/>
              <a:r>
                <a:rPr lang="vi-VN" sz="1600" b="1">
                  <a:solidFill>
                    <a:schemeClr val="tx2">
                      <a:lumMod val="75000"/>
                    </a:schemeClr>
                  </a:solidFill>
                  <a:latin typeface="Arial" pitchFamily="34" charset="0"/>
                  <a:cs typeface="Arial" pitchFamily="34" charset="0"/>
                </a:rPr>
                <a:t>Hương, Hồng, Dung, Phương </a:t>
              </a:r>
            </a:p>
          </p:txBody>
        </p:sp>
        <p:pic>
          <p:nvPicPr>
            <p:cNvPr id="2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52012" y="3317805"/>
              <a:ext cx="1012851" cy="1032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34725" y="4836976"/>
              <a:ext cx="1012613" cy="1085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1" name="Group 20"/>
          <p:cNvGrpSpPr/>
          <p:nvPr/>
        </p:nvGrpSpPr>
        <p:grpSpPr>
          <a:xfrm>
            <a:off x="179387" y="147729"/>
            <a:ext cx="11620500" cy="3170076"/>
            <a:chOff x="179387" y="147729"/>
            <a:chExt cx="11620500" cy="3170076"/>
          </a:xfrm>
        </p:grpSpPr>
        <p:sp>
          <p:nvSpPr>
            <p:cNvPr id="22" name="Rounded Rectangle 21"/>
            <p:cNvSpPr/>
            <p:nvPr/>
          </p:nvSpPr>
          <p:spPr>
            <a:xfrm>
              <a:off x="1970087" y="152400"/>
              <a:ext cx="9829800" cy="3165405"/>
            </a:xfrm>
            <a:prstGeom prst="roundRect">
              <a:avLst>
                <a:gd name="adj" fmla="val 5952"/>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5"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9387" y="200131"/>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p:cNvSpPr/>
            <p:nvPr/>
          </p:nvSpPr>
          <p:spPr>
            <a:xfrm>
              <a:off x="742009" y="736044"/>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1</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7" name="Picture 4"/>
            <p:cNvPicPr>
              <a:picLocks noChangeAspect="1" noChangeArrowheads="1"/>
            </p:cNvPicPr>
            <p:nvPr/>
          </p:nvPicPr>
          <p:blipFill rotWithShape="1">
            <a:blip r:embed="rId11">
              <a:extLst>
                <a:ext uri="{28A0092B-C50C-407E-A947-70E740481C1C}">
                  <a14:useLocalDpi xmlns:a14="http://schemas.microsoft.com/office/drawing/2010/main" val="0"/>
                </a:ext>
              </a:extLst>
            </a:blip>
            <a:srcRect r="9096" b="19797"/>
            <a:stretch/>
          </p:blipFill>
          <p:spPr bwMode="auto">
            <a:xfrm>
              <a:off x="418639" y="372979"/>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29" name="TextBox 28"/>
                <p:cNvSpPr txBox="1"/>
                <p:nvPr/>
              </p:nvSpPr>
              <p:spPr>
                <a:xfrm>
                  <a:off x="2013513" y="147729"/>
                  <a:ext cx="9691124" cy="3170076"/>
                </a:xfrm>
                <a:prstGeom prst="rect">
                  <a:avLst/>
                </a:prstGeom>
                <a:noFill/>
              </p:spPr>
              <p:txBody>
                <a:bodyPr wrap="square" lIns="121899" tIns="60949" rIns="121899" bIns="60949" rtlCol="0">
                  <a:spAutoFit/>
                </a:bodyPr>
                <a:lstStyle/>
                <a:p>
                  <a:pPr algn="just"/>
                  <a:r>
                    <a:rPr lang="vi-VN" sz="2200" b="1">
                      <a:latin typeface="Arial" pitchFamily="34" charset="0"/>
                      <a:cs typeface="Arial" pitchFamily="34" charset="0"/>
                    </a:rPr>
                    <a:t>Một tổ trong lớp 11B có 4 học sinh nữ là Hương, Hồng, Dung, Phương và 5 học sinh nam là Sơn, Tùng, Hoàng, Tiến, Hải. Trong giờ học, giáo viên chọn ngẫu nhiên một học sinh trong tổ đó lên bảng để kiểm tra bài. Xét các biến cố sau</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pPr algn="just"/>
                  <a:r>
                    <a:rPr lang="vi-VN" sz="2200" b="1">
                      <a:latin typeface="Arial" pitchFamily="34" charset="0"/>
                      <a:cs typeface="Arial" pitchFamily="34" charset="0"/>
                    </a:rPr>
                    <a:t>H: “Học sinh đó là một bạn nữ</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pPr algn="just"/>
                  <a:r>
                    <a:rPr lang="vi-VN" sz="2200" b="1">
                      <a:latin typeface="Arial" pitchFamily="34" charset="0"/>
                      <a:cs typeface="Arial" pitchFamily="34" charset="0"/>
                    </a:rPr>
                    <a:t>K: “Học sinh đó có tên bắt đầu là chữ cái H</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pPr marL="457200" indent="-457200" algn="just">
                    <a:buAutoNum type="alphaLcParenR"/>
                  </a:pPr>
                  <a:r>
                    <a:rPr lang="vi-VN" sz="2200" b="1" smtClean="0">
                      <a:latin typeface="Arial" pitchFamily="34" charset="0"/>
                      <a:cs typeface="Arial" pitchFamily="34" charset="0"/>
                    </a:rPr>
                    <a:t>Mô </a:t>
                  </a:r>
                  <a:r>
                    <a:rPr lang="vi-VN" sz="2200" b="1">
                      <a:latin typeface="Arial" pitchFamily="34" charset="0"/>
                      <a:cs typeface="Arial" pitchFamily="34" charset="0"/>
                    </a:rPr>
                    <a:t>tả không gian mẫu</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pPr marL="457200" indent="-457200" algn="just">
                    <a:buAutoNum type="alphaLcParenR"/>
                  </a:pPr>
                  <a:r>
                    <a:rPr lang="vi-VN" sz="2200" b="1" smtClean="0">
                      <a:latin typeface="Arial" pitchFamily="34" charset="0"/>
                      <a:cs typeface="Arial" pitchFamily="34" charset="0"/>
                    </a:rPr>
                    <a:t>Nêu </a:t>
                  </a:r>
                  <a:r>
                    <a:rPr lang="vi-VN" sz="2200" b="1">
                      <a:latin typeface="Arial" pitchFamily="34" charset="0"/>
                      <a:cs typeface="Arial" pitchFamily="34" charset="0"/>
                    </a:rPr>
                    <a:t>nội dung của biến cố </a:t>
                  </a:r>
                  <a:r>
                    <a:rPr lang="vi-VN" sz="2200" b="1" smtClean="0">
                      <a:latin typeface="Arial" pitchFamily="34" charset="0"/>
                      <a:cs typeface="Arial" pitchFamily="34" charset="0"/>
                    </a:rPr>
                    <a:t>hợp</a:t>
                  </a:r>
                  <a:r>
                    <a:rPr lang="en-US" sz="2200" b="1" smtClean="0">
                      <a:latin typeface="Arial" pitchFamily="34" charset="0"/>
                      <a:cs typeface="Arial" pitchFamily="34" charset="0"/>
                    </a:rPr>
                    <a:t> M = H</a:t>
                  </a:r>
                  <a14:m>
                    <m:oMath xmlns:m="http://schemas.openxmlformats.org/officeDocument/2006/math">
                      <m:r>
                        <a:rPr lang="en-US" sz="2200" b="1" i="1" smtClean="0">
                          <a:latin typeface="Cambria Math"/>
                          <a:ea typeface="Cambria Math"/>
                          <a:cs typeface="Arial" pitchFamily="34" charset="0"/>
                        </a:rPr>
                        <m:t>∪</m:t>
                      </m:r>
                    </m:oMath>
                  </a14:m>
                  <a:r>
                    <a:rPr lang="en-US" sz="2200" b="1" smtClean="0">
                      <a:latin typeface="Arial" pitchFamily="34" charset="0"/>
                      <a:cs typeface="Arial" pitchFamily="34" charset="0"/>
                    </a:rPr>
                    <a:t>K . </a:t>
                  </a:r>
                  <a:r>
                    <a:rPr lang="en-US" sz="2200" b="1">
                      <a:latin typeface="Arial" pitchFamily="34" charset="0"/>
                      <a:cs typeface="Arial" pitchFamily="34" charset="0"/>
                    </a:rPr>
                    <a:t>Mỗi biến cố H, K, M là tập con nào của không gian mẫu</a:t>
                  </a:r>
                  <a:r>
                    <a:rPr lang="en-US" sz="2200" b="1" smtClean="0">
                      <a:latin typeface="Arial" pitchFamily="34" charset="0"/>
                      <a:cs typeface="Arial" pitchFamily="34" charset="0"/>
                    </a:rPr>
                    <a:t>?</a:t>
                  </a:r>
                  <a:endParaRPr lang="en-US" sz="2200" b="1">
                    <a:latin typeface="Arial" pitchFamily="34" charset="0"/>
                    <a:cs typeface="Arial" pitchFamily="34" charset="0"/>
                  </a:endParaRPr>
                </a:p>
              </p:txBody>
            </p:sp>
          </mc:Choice>
          <mc:Fallback>
            <p:sp>
              <p:nvSpPr>
                <p:cNvPr id="29" name="TextBox 28"/>
                <p:cNvSpPr txBox="1">
                  <a:spLocks noRot="1" noChangeAspect="1" noMove="1" noResize="1" noEditPoints="1" noAdjustHandles="1" noChangeArrowheads="1" noChangeShapeType="1" noTextEdit="1"/>
                </p:cNvSpPr>
                <p:nvPr/>
              </p:nvSpPr>
              <p:spPr>
                <a:xfrm>
                  <a:off x="2013513" y="147729"/>
                  <a:ext cx="9691124" cy="3170076"/>
                </a:xfrm>
                <a:prstGeom prst="rect">
                  <a:avLst/>
                </a:prstGeom>
                <a:blipFill rotWithShape="1">
                  <a:blip r:embed="rId12"/>
                  <a:stretch>
                    <a:fillRect l="-440" t="-385" r="-566" b="-2692"/>
                  </a:stretch>
                </a:blipFill>
              </p:spPr>
              <p:txBody>
                <a:bodyPr/>
                <a:lstStyle/>
                <a:p>
                  <a:r>
                    <a:rPr lang="en-US">
                      <a:noFill/>
                    </a:rPr>
                    <a:t> </a:t>
                  </a:r>
                </a:p>
              </p:txBody>
            </p:sp>
          </mc:Fallback>
        </mc:AlternateContent>
      </p:grpSp>
    </p:spTree>
    <p:extLst>
      <p:ext uri="{BB962C8B-B14F-4D97-AF65-F5344CB8AC3E}">
        <p14:creationId xmlns:p14="http://schemas.microsoft.com/office/powerpoint/2010/main" val="73910439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6088" y="28194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AutoShape 4"/>
          <p:cNvSpPr>
            <a:spLocks noChangeArrowheads="1"/>
          </p:cNvSpPr>
          <p:nvPr/>
        </p:nvSpPr>
        <p:spPr bwMode="gray">
          <a:xfrm>
            <a:off x="447214" y="95249"/>
            <a:ext cx="29801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2 . BIẾN CỐ GIAO .</a:t>
            </a:r>
            <a:endParaRPr lang="vi-VN" sz="1900" b="1">
              <a:solidFill>
                <a:schemeClr val="bg1"/>
              </a:solidFill>
              <a:latin typeface="Arial" pitchFamily="34" charset="0"/>
              <a:cs typeface="Arial" pitchFamily="34" charset="0"/>
            </a:endParaRPr>
          </a:p>
        </p:txBody>
      </p:sp>
      <p:sp>
        <p:nvSpPr>
          <p:cNvPr id="11" name="TextBox 10"/>
          <p:cNvSpPr txBox="1"/>
          <p:nvPr/>
        </p:nvSpPr>
        <p:spPr>
          <a:xfrm>
            <a:off x="2901949" y="3348335"/>
            <a:ext cx="4495800" cy="492443"/>
          </a:xfrm>
          <a:prstGeom prst="rect">
            <a:avLst/>
          </a:prstGeom>
          <a:noFill/>
        </p:spPr>
        <p:txBody>
          <a:bodyPr wrap="square" rtlCol="0">
            <a:spAutoFit/>
          </a:bodyPr>
          <a:lstStyle/>
          <a:p>
            <a:pPr algn="just"/>
            <a:r>
              <a:rPr lang="en-US" sz="2600" b="1" smtClean="0">
                <a:latin typeface="Arial" pitchFamily="34" charset="0"/>
                <a:cs typeface="Arial" pitchFamily="34" charset="0"/>
              </a:rPr>
              <a:t>a)  </a:t>
            </a:r>
            <a:r>
              <a:rPr lang="vi-VN" sz="2600" b="1" smtClean="0">
                <a:solidFill>
                  <a:srgbClr val="C00000"/>
                </a:solidFill>
                <a:latin typeface="Arial" pitchFamily="34" charset="0"/>
                <a:cs typeface="Arial" pitchFamily="34" charset="0"/>
              </a:rPr>
              <a:t>D</a:t>
            </a:r>
            <a:r>
              <a:rPr lang="vi-VN" sz="2600" b="1" smtClean="0">
                <a:latin typeface="Arial" pitchFamily="34" charset="0"/>
                <a:cs typeface="Arial" pitchFamily="34" charset="0"/>
              </a:rPr>
              <a:t> </a:t>
            </a:r>
            <a:r>
              <a:rPr lang="vi-VN" sz="2600" b="1">
                <a:latin typeface="Arial" pitchFamily="34" charset="0"/>
                <a:cs typeface="Arial" pitchFamily="34" charset="0"/>
              </a:rPr>
              <a:t>= </a:t>
            </a:r>
            <a:r>
              <a:rPr lang="vi-VN" sz="2600" b="1">
                <a:latin typeface="+mj-lt"/>
                <a:cs typeface="Arial" pitchFamily="34" charset="0"/>
              </a:rPr>
              <a:t>{</a:t>
            </a:r>
            <a:r>
              <a:rPr lang="vi-VN" sz="2600" b="1">
                <a:latin typeface="Arial" pitchFamily="34" charset="0"/>
                <a:cs typeface="Arial" pitchFamily="34" charset="0"/>
              </a:rPr>
              <a:t>Cường, Trang</a:t>
            </a:r>
            <a:r>
              <a:rPr lang="vi-VN" sz="2600" b="1">
                <a:latin typeface="+mj-lt"/>
                <a:cs typeface="Arial" pitchFamily="34" charset="0"/>
              </a:rPr>
              <a:t>}</a:t>
            </a:r>
          </a:p>
        </p:txBody>
      </p:sp>
      <p:grpSp>
        <p:nvGrpSpPr>
          <p:cNvPr id="15" name="Group 14"/>
          <p:cNvGrpSpPr/>
          <p:nvPr/>
        </p:nvGrpSpPr>
        <p:grpSpPr>
          <a:xfrm>
            <a:off x="289088" y="761999"/>
            <a:ext cx="11558425" cy="1905001"/>
            <a:chOff x="289088" y="761999"/>
            <a:chExt cx="11558425" cy="1905001"/>
          </a:xfrm>
        </p:grpSpPr>
        <p:sp>
          <p:nvSpPr>
            <p:cNvPr id="16" name="Rounded Rectangle 15"/>
            <p:cNvSpPr/>
            <p:nvPr/>
          </p:nvSpPr>
          <p:spPr>
            <a:xfrm>
              <a:off x="289088" y="761999"/>
              <a:ext cx="11558425" cy="1905001"/>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mc:Choice xmlns:a14="http://schemas.microsoft.com/office/drawing/2010/main" Requires="a14">
            <p:sp>
              <p:nvSpPr>
                <p:cNvPr id="23" name="TextBox 22"/>
                <p:cNvSpPr txBox="1"/>
                <p:nvPr/>
              </p:nvSpPr>
              <p:spPr>
                <a:xfrm>
                  <a:off x="1937312" y="898029"/>
                  <a:ext cx="9833999" cy="1692771"/>
                </a:xfrm>
                <a:prstGeom prst="rect">
                  <a:avLst/>
                </a:prstGeom>
                <a:noFill/>
              </p:spPr>
              <p:txBody>
                <a:bodyPr wrap="square" rtlCol="0">
                  <a:spAutoFit/>
                </a:bodyPr>
                <a:lstStyle/>
                <a:p>
                  <a:r>
                    <a:rPr lang="vi-VN" sz="2600" b="1" smtClean="0">
                      <a:latin typeface="Arial" pitchFamily="34" charset="0"/>
                      <a:cs typeface="Arial" pitchFamily="34" charset="0"/>
                    </a:rPr>
                    <a:t>Trở </a:t>
                  </a:r>
                  <a:r>
                    <a:rPr lang="vi-VN" sz="2600" b="1">
                      <a:latin typeface="Arial" pitchFamily="34" charset="0"/>
                      <a:cs typeface="Arial" pitchFamily="34" charset="0"/>
                    </a:rPr>
                    <a:t>lại tình huống trong HĐ1. Xét biến cố D: “</a:t>
                  </a:r>
                  <a:r>
                    <a:rPr lang="vi-VN" sz="2600" b="1" i="1">
                      <a:solidFill>
                        <a:schemeClr val="accent5">
                          <a:lumMod val="50000"/>
                        </a:schemeClr>
                      </a:solidFill>
                      <a:latin typeface="Arial" pitchFamily="34" charset="0"/>
                      <a:cs typeface="Arial" pitchFamily="34" charset="0"/>
                    </a:rPr>
                    <a:t>Học sinh đó được điểm giỏi môn Ngữ văn và điểm giỏi môn Toán</a:t>
                  </a:r>
                  <a:r>
                    <a:rPr lang="vi-VN" sz="2600" b="1" smtClean="0">
                      <a:latin typeface="Arial" pitchFamily="34" charset="0"/>
                      <a:cs typeface="Arial" pitchFamily="34" charset="0"/>
                    </a:rPr>
                    <a:t>”.</a:t>
                  </a:r>
                  <a:endParaRPr lang="en-US" sz="2600" b="1" smtClean="0">
                    <a:latin typeface="Arial" pitchFamily="34" charset="0"/>
                    <a:cs typeface="Arial" pitchFamily="34" charset="0"/>
                  </a:endParaRPr>
                </a:p>
                <a:p>
                  <a:pPr marL="514350" indent="-514350">
                    <a:buAutoNum type="alphaLcParenR"/>
                  </a:pPr>
                  <a:r>
                    <a:rPr lang="vi-VN" sz="2600" b="1" smtClean="0">
                      <a:latin typeface="Arial" pitchFamily="34" charset="0"/>
                      <a:cs typeface="Arial" pitchFamily="34" charset="0"/>
                    </a:rPr>
                    <a:t>Hỏi </a:t>
                  </a:r>
                  <a:r>
                    <a:rPr lang="vi-VN" sz="2600" b="1">
                      <a:latin typeface="Arial" pitchFamily="34" charset="0"/>
                      <a:cs typeface="Arial" pitchFamily="34" charset="0"/>
                    </a:rPr>
                    <a:t>D là tập con nào của không gian mẫu</a:t>
                  </a:r>
                  <a:r>
                    <a:rPr lang="vi-VN" sz="2600" b="1" smtClean="0">
                      <a:latin typeface="Arial" pitchFamily="34" charset="0"/>
                      <a:cs typeface="Arial" pitchFamily="34" charset="0"/>
                    </a:rPr>
                    <a:t>?</a:t>
                  </a:r>
                  <a:endParaRPr lang="en-US" sz="2600" b="1" smtClean="0">
                    <a:latin typeface="Arial" pitchFamily="34" charset="0"/>
                    <a:cs typeface="Arial" pitchFamily="34" charset="0"/>
                  </a:endParaRPr>
                </a:p>
                <a:p>
                  <a:pPr marL="514350" indent="-514350">
                    <a:buAutoNum type="alphaLcParenR"/>
                  </a:pPr>
                  <a:r>
                    <a:rPr lang="vi-VN" sz="2600" b="1" smtClean="0">
                      <a:latin typeface="Arial" pitchFamily="34" charset="0"/>
                      <a:cs typeface="Arial" pitchFamily="34" charset="0"/>
                    </a:rPr>
                    <a:t>Tìm</a:t>
                  </a:r>
                  <a:r>
                    <a:rPr lang="en-US" sz="2600" b="1" smtClean="0">
                      <a:latin typeface="Arial" pitchFamily="34" charset="0"/>
                      <a:cs typeface="Arial" pitchFamily="34" charset="0"/>
                    </a:rPr>
                    <a:t>  A </a:t>
                  </a:r>
                  <a14:m>
                    <m:oMath xmlns:m="http://schemas.openxmlformats.org/officeDocument/2006/math">
                      <m:r>
                        <a:rPr lang="en-US" sz="2600" b="1" i="1" smtClean="0">
                          <a:latin typeface="Cambria Math"/>
                          <a:ea typeface="Cambria Math"/>
                          <a:cs typeface="Arial" pitchFamily="34" charset="0"/>
                        </a:rPr>
                        <m:t>∩</m:t>
                      </m:r>
                    </m:oMath>
                  </a14:m>
                  <a:r>
                    <a:rPr lang="en-US" sz="2600" b="1" smtClean="0">
                      <a:latin typeface="Arial" pitchFamily="34" charset="0"/>
                      <a:cs typeface="Arial" pitchFamily="34" charset="0"/>
                    </a:rPr>
                    <a:t> B</a:t>
                  </a:r>
                  <a:endParaRPr lang="vi-VN" sz="2600" b="1">
                    <a:latin typeface="Arial" pitchFamily="34" charset="0"/>
                    <a:cs typeface="Arial" pitchFamily="34" charset="0"/>
                  </a:endParaRPr>
                </a:p>
              </p:txBody>
            </p:sp>
          </mc:Choice>
          <mc:Fallback>
            <p:sp>
              <p:nvSpPr>
                <p:cNvPr id="23" name="TextBox 22"/>
                <p:cNvSpPr txBox="1">
                  <a:spLocks noRot="1" noChangeAspect="1" noMove="1" noResize="1" noEditPoints="1" noAdjustHandles="1" noChangeArrowheads="1" noChangeShapeType="1" noTextEdit="1"/>
                </p:cNvSpPr>
                <p:nvPr/>
              </p:nvSpPr>
              <p:spPr>
                <a:xfrm>
                  <a:off x="1937312" y="898029"/>
                  <a:ext cx="9833999" cy="1692771"/>
                </a:xfrm>
                <a:prstGeom prst="rect">
                  <a:avLst/>
                </a:prstGeom>
                <a:blipFill rotWithShape="1">
                  <a:blip r:embed="rId4"/>
                  <a:stretch>
                    <a:fillRect l="-1116" t="-3237" b="-7914"/>
                  </a:stretch>
                </a:blipFill>
              </p:spPr>
              <p:txBody>
                <a:bodyPr/>
                <a:lstStyle/>
                <a:p>
                  <a:r>
                    <a:rPr lang="en-US">
                      <a:noFill/>
                    </a:rPr>
                    <a:t> </a:t>
                  </a:r>
                </a:p>
              </p:txBody>
            </p:sp>
          </mc:Fallback>
        </mc:AlternateContent>
        <p:pic>
          <p:nvPicPr>
            <p:cNvPr id="2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14758" b="30807"/>
            <a:stretch/>
          </p:blipFill>
          <p:spPr bwMode="auto">
            <a:xfrm>
              <a:off x="385710" y="818063"/>
              <a:ext cx="1511405" cy="500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mc:AlternateContent xmlns:mc="http://schemas.openxmlformats.org/markup-compatibility/2006">
        <mc:Choice xmlns:a14="http://schemas.microsoft.com/office/drawing/2010/main" Requires="a14">
          <p:sp>
            <p:nvSpPr>
              <p:cNvPr id="25" name="TextBox 24"/>
              <p:cNvSpPr txBox="1"/>
              <p:nvPr/>
            </p:nvSpPr>
            <p:spPr>
              <a:xfrm>
                <a:off x="2901949" y="3957935"/>
                <a:ext cx="4495800" cy="492443"/>
              </a:xfrm>
              <a:prstGeom prst="rect">
                <a:avLst/>
              </a:prstGeom>
              <a:noFill/>
            </p:spPr>
            <p:txBody>
              <a:bodyPr wrap="square" rtlCol="0">
                <a:spAutoFit/>
              </a:bodyPr>
              <a:lstStyle/>
              <a:p>
                <a:pPr algn="just"/>
                <a:r>
                  <a:rPr lang="en-US" sz="2600" b="1">
                    <a:latin typeface="Arial" pitchFamily="34" charset="0"/>
                    <a:cs typeface="Arial" pitchFamily="34" charset="0"/>
                  </a:rPr>
                  <a:t>b) </a:t>
                </a:r>
                <a:r>
                  <a:rPr lang="en-US" sz="2600" b="1" smtClean="0">
                    <a:solidFill>
                      <a:srgbClr val="C00000"/>
                    </a:solidFill>
                    <a:latin typeface="Arial" pitchFamily="34" charset="0"/>
                    <a:cs typeface="Arial" pitchFamily="34" charset="0"/>
                  </a:rPr>
                  <a:t>A </a:t>
                </a:r>
                <a14:m>
                  <m:oMath xmlns:m="http://schemas.openxmlformats.org/officeDocument/2006/math">
                    <m:r>
                      <a:rPr lang="en-US" sz="2600" b="1" i="1">
                        <a:solidFill>
                          <a:srgbClr val="C00000"/>
                        </a:solidFill>
                        <a:latin typeface="Cambria Math"/>
                        <a:ea typeface="Cambria Math"/>
                        <a:cs typeface="Arial" pitchFamily="34" charset="0"/>
                      </a:rPr>
                      <m:t>∩</m:t>
                    </m:r>
                  </m:oMath>
                </a14:m>
                <a:r>
                  <a:rPr lang="en-US" sz="2600" b="1">
                    <a:solidFill>
                      <a:srgbClr val="C00000"/>
                    </a:solidFill>
                    <a:latin typeface="Arial" pitchFamily="34" charset="0"/>
                    <a:cs typeface="Arial" pitchFamily="34" charset="0"/>
                  </a:rPr>
                  <a:t> </a:t>
                </a:r>
                <a:r>
                  <a:rPr lang="en-US" sz="2600" b="1" smtClean="0">
                    <a:solidFill>
                      <a:srgbClr val="C00000"/>
                    </a:solidFill>
                    <a:latin typeface="Arial" pitchFamily="34" charset="0"/>
                    <a:cs typeface="Arial" pitchFamily="34" charset="0"/>
                  </a:rPr>
                  <a:t>B </a:t>
                </a:r>
                <a:r>
                  <a:rPr lang="vi-VN" sz="2600" b="1" smtClean="0">
                    <a:solidFill>
                      <a:srgbClr val="C00000"/>
                    </a:solidFill>
                    <a:latin typeface="Arial" pitchFamily="34" charset="0"/>
                    <a:cs typeface="Arial" pitchFamily="34" charset="0"/>
                  </a:rPr>
                  <a:t> </a:t>
                </a:r>
                <a:r>
                  <a:rPr lang="vi-VN" sz="2600" b="1">
                    <a:latin typeface="Arial" pitchFamily="34" charset="0"/>
                    <a:cs typeface="Arial" pitchFamily="34" charset="0"/>
                  </a:rPr>
                  <a:t>= </a:t>
                </a:r>
                <a:r>
                  <a:rPr lang="vi-VN" sz="2600" b="1">
                    <a:latin typeface="+mj-lt"/>
                    <a:cs typeface="Arial" pitchFamily="34" charset="0"/>
                  </a:rPr>
                  <a:t>{</a:t>
                </a:r>
                <a:r>
                  <a:rPr lang="vi-VN" sz="2600" b="1">
                    <a:latin typeface="Arial" pitchFamily="34" charset="0"/>
                    <a:cs typeface="Arial" pitchFamily="34" charset="0"/>
                  </a:rPr>
                  <a:t>Cường, Trang</a:t>
                </a:r>
                <a:r>
                  <a:rPr lang="vi-VN" sz="2600" b="1">
                    <a:latin typeface="+mj-lt"/>
                    <a:cs typeface="Arial" pitchFamily="34" charset="0"/>
                  </a:rPr>
                  <a:t>}</a:t>
                </a:r>
              </a:p>
            </p:txBody>
          </p:sp>
        </mc:Choice>
        <mc:Fallback>
          <p:sp>
            <p:nvSpPr>
              <p:cNvPr id="25" name="TextBox 24"/>
              <p:cNvSpPr txBox="1">
                <a:spLocks noRot="1" noChangeAspect="1" noMove="1" noResize="1" noEditPoints="1" noAdjustHandles="1" noChangeArrowheads="1" noChangeShapeType="1" noTextEdit="1"/>
              </p:cNvSpPr>
              <p:nvPr/>
            </p:nvSpPr>
            <p:spPr>
              <a:xfrm>
                <a:off x="2901949" y="3957935"/>
                <a:ext cx="4495800" cy="492443"/>
              </a:xfrm>
              <a:prstGeom prst="rect">
                <a:avLst/>
              </a:prstGeom>
              <a:blipFill rotWithShape="1">
                <a:blip r:embed="rId6"/>
                <a:stretch>
                  <a:fillRect l="-2304" t="-12346" b="-29630"/>
                </a:stretch>
              </a:blipFill>
            </p:spPr>
            <p:txBody>
              <a:bodyPr/>
              <a:lstStyle/>
              <a:p>
                <a:r>
                  <a:rPr lang="en-US">
                    <a:noFill/>
                  </a:rPr>
                  <a:t> </a:t>
                </a:r>
              </a:p>
            </p:txBody>
          </p:sp>
        </mc:Fallback>
      </mc:AlternateContent>
    </p:spTree>
    <p:extLst>
      <p:ext uri="{BB962C8B-B14F-4D97-AF65-F5344CB8AC3E}">
        <p14:creationId xmlns:p14="http://schemas.microsoft.com/office/powerpoint/2010/main" val="40454144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9037" y="5908156"/>
            <a:ext cx="1431375" cy="1113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598487" y="779711"/>
            <a:ext cx="10668000" cy="2312342"/>
            <a:chOff x="608012" y="836861"/>
            <a:chExt cx="10668000" cy="2312342"/>
          </a:xfrm>
        </p:grpSpPr>
        <p:sp>
          <p:nvSpPr>
            <p:cNvPr id="21" name="Rounded Rectangle 20"/>
            <p:cNvSpPr/>
            <p:nvPr/>
          </p:nvSpPr>
          <p:spPr>
            <a:xfrm>
              <a:off x="608012" y="836861"/>
              <a:ext cx="10668000" cy="1982540"/>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mc:Choice xmlns:a14="http://schemas.microsoft.com/office/drawing/2010/main" Requires="a14">
            <p:sp>
              <p:nvSpPr>
                <p:cNvPr id="22" name="TextBox 21"/>
                <p:cNvSpPr txBox="1"/>
                <p:nvPr/>
              </p:nvSpPr>
              <p:spPr>
                <a:xfrm>
                  <a:off x="989012" y="1015902"/>
                  <a:ext cx="9829800" cy="1692771"/>
                </a:xfrm>
                <a:prstGeom prst="rect">
                  <a:avLst/>
                </a:prstGeom>
                <a:noFill/>
              </p:spPr>
              <p:txBody>
                <a:bodyPr wrap="square" rtlCol="0">
                  <a:spAutoFit/>
                </a:bodyPr>
                <a:lstStyle/>
                <a:p>
                  <a:pPr marL="342900" indent="-342900">
                    <a:buFont typeface="Arial" pitchFamily="34" charset="0"/>
                    <a:buChar char="•"/>
                  </a:pPr>
                  <a:r>
                    <a:rPr lang="en-US" sz="2600" b="1" smtClean="0">
                      <a:latin typeface="Arial" pitchFamily="34" charset="0"/>
                      <a:cs typeface="Arial" pitchFamily="34" charset="0"/>
                    </a:rPr>
                    <a:t>Cho A và B là hai biến cố. Biến cố : “Cả A và B đều xảy ra” được gọi là </a:t>
                  </a:r>
                  <a:r>
                    <a:rPr lang="en-US" sz="2600" b="1" i="1" smtClean="0">
                      <a:solidFill>
                        <a:srgbClr val="C00000"/>
                      </a:solidFill>
                      <a:latin typeface="Arial" pitchFamily="34" charset="0"/>
                      <a:cs typeface="Arial" pitchFamily="34" charset="0"/>
                    </a:rPr>
                    <a:t>biến cố giao </a:t>
                  </a:r>
                  <a:r>
                    <a:rPr lang="en-US" sz="2600" b="1" smtClean="0">
                      <a:latin typeface="Arial" pitchFamily="34" charset="0"/>
                      <a:cs typeface="Arial" pitchFamily="34" charset="0"/>
                    </a:rPr>
                    <a:t>của A và B, kí hiệu là </a:t>
                  </a:r>
                  <a:r>
                    <a:rPr lang="en-US" sz="2600" b="1" smtClean="0">
                      <a:solidFill>
                        <a:srgbClr val="C00000"/>
                      </a:solidFill>
                      <a:latin typeface="Arial" pitchFamily="34" charset="0"/>
                      <a:cs typeface="Arial" pitchFamily="34" charset="0"/>
                    </a:rPr>
                    <a:t>AB</a:t>
                  </a:r>
                  <a:r>
                    <a:rPr lang="en-US" sz="2600" b="1">
                      <a:latin typeface="Arial" pitchFamily="34" charset="0"/>
                      <a:cs typeface="Arial" pitchFamily="34" charset="0"/>
                    </a:rPr>
                    <a:t/>
                  </a:r>
                  <a:br>
                    <a:rPr lang="en-US" sz="2600" b="1">
                      <a:latin typeface="Arial" pitchFamily="34" charset="0"/>
                      <a:cs typeface="Arial" pitchFamily="34" charset="0"/>
                    </a:rPr>
                  </a:br>
                  <a:r>
                    <a:rPr lang="en-US" sz="2600" b="1">
                      <a:latin typeface="Arial" pitchFamily="34" charset="0"/>
                      <a:cs typeface="Arial" pitchFamily="34" charset="0"/>
                    </a:rPr>
                    <a:t>Biến cố </a:t>
                  </a:r>
                  <a:r>
                    <a:rPr lang="en-US" sz="2600" b="1" smtClean="0">
                      <a:latin typeface="Arial" pitchFamily="34" charset="0"/>
                      <a:cs typeface="Arial" pitchFamily="34" charset="0"/>
                    </a:rPr>
                    <a:t>giao </a:t>
                  </a:r>
                  <a:r>
                    <a:rPr lang="en-US" sz="2600" b="1">
                      <a:latin typeface="Arial" pitchFamily="34" charset="0"/>
                      <a:cs typeface="Arial" pitchFamily="34" charset="0"/>
                    </a:rPr>
                    <a:t>của A và B là tập con A</a:t>
                  </a:r>
                  <a14:m>
                    <m:oMath xmlns:m="http://schemas.openxmlformats.org/officeDocument/2006/math">
                      <m:r>
                        <a:rPr lang="en-US" sz="2600" b="1" i="1" smtClean="0">
                          <a:solidFill>
                            <a:schemeClr val="tx1"/>
                          </a:solidFill>
                          <a:latin typeface="Cambria Math"/>
                          <a:ea typeface="Cambria Math"/>
                          <a:cs typeface="Arial" pitchFamily="34" charset="0"/>
                        </a:rPr>
                        <m:t>∩</m:t>
                      </m:r>
                    </m:oMath>
                  </a14:m>
                  <a:r>
                    <a:rPr lang="en-US" sz="2600" b="1" smtClean="0">
                      <a:latin typeface="Arial" pitchFamily="34" charset="0"/>
                      <a:cs typeface="Arial" pitchFamily="34" charset="0"/>
                    </a:rPr>
                    <a:t>B </a:t>
                  </a:r>
                  <a:br>
                    <a:rPr lang="en-US" sz="2600" b="1" smtClean="0">
                      <a:latin typeface="Arial" pitchFamily="34" charset="0"/>
                      <a:cs typeface="Arial" pitchFamily="34" charset="0"/>
                    </a:rPr>
                  </a:br>
                  <a:r>
                    <a:rPr lang="en-US" sz="2600" b="1" smtClean="0">
                      <a:latin typeface="Arial" pitchFamily="34" charset="0"/>
                      <a:cs typeface="Arial" pitchFamily="34" charset="0"/>
                    </a:rPr>
                    <a:t>của không gian mẫu </a:t>
                  </a:r>
                  <a14:m>
                    <m:oMath xmlns:m="http://schemas.openxmlformats.org/officeDocument/2006/math">
                      <m:r>
                        <a:rPr lang="en-US" sz="2600" b="1" i="1" smtClean="0">
                          <a:latin typeface="Cambria Math"/>
                          <a:ea typeface="Cambria Math"/>
                          <a:cs typeface="Arial" pitchFamily="34" charset="0"/>
                        </a:rPr>
                        <m:t>𝛀</m:t>
                      </m:r>
                    </m:oMath>
                  </a14:m>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mc:Choice>
          <mc:Fallback>
            <p:sp>
              <p:nvSpPr>
                <p:cNvPr id="22" name="TextBox 21"/>
                <p:cNvSpPr txBox="1">
                  <a:spLocks noRot="1" noChangeAspect="1" noMove="1" noResize="1" noEditPoints="1" noAdjustHandles="1" noChangeArrowheads="1" noChangeShapeType="1" noTextEdit="1"/>
                </p:cNvSpPr>
                <p:nvPr/>
              </p:nvSpPr>
              <p:spPr>
                <a:xfrm>
                  <a:off x="989012" y="1015902"/>
                  <a:ext cx="9829800" cy="1692771"/>
                </a:xfrm>
                <a:prstGeom prst="rect">
                  <a:avLst/>
                </a:prstGeom>
                <a:blipFill rotWithShape="1">
                  <a:blip r:embed="rId5"/>
                  <a:stretch>
                    <a:fillRect l="-993" t="-3237" r="-744" b="-7914"/>
                  </a:stretch>
                </a:blipFill>
              </p:spPr>
              <p:txBody>
                <a:bodyPr/>
                <a:lstStyle/>
                <a:p>
                  <a:r>
                    <a:rPr lang="en-US">
                      <a:noFill/>
                    </a:rPr>
                    <a:t> </a:t>
                  </a:r>
                </a:p>
              </p:txBody>
            </p:sp>
          </mc:Fallback>
        </mc:AlternateContent>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050962" y="1833712"/>
              <a:ext cx="1225050" cy="1315491"/>
            </a:xfrm>
            <a:prstGeom prst="rect">
              <a:avLst/>
            </a:prstGeom>
          </p:spPr>
        </p:pic>
      </p:grpSp>
      <p:sp>
        <p:nvSpPr>
          <p:cNvPr id="16" name="AutoShape 4"/>
          <p:cNvSpPr>
            <a:spLocks noChangeArrowheads="1"/>
          </p:cNvSpPr>
          <p:nvPr/>
        </p:nvSpPr>
        <p:spPr bwMode="gray">
          <a:xfrm>
            <a:off x="447214" y="95249"/>
            <a:ext cx="29801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2 . BIẾN CỐ GIAO .</a:t>
            </a:r>
            <a:endParaRPr lang="vi-VN" sz="1900" b="1">
              <a:solidFill>
                <a:schemeClr val="bg1"/>
              </a:solidFill>
              <a:latin typeface="Arial" pitchFamily="34" charset="0"/>
              <a:cs typeface="Arial" pitchFamily="34" charset="0"/>
            </a:endParaRPr>
          </a:p>
        </p:txBody>
      </p:sp>
      <p:grpSp>
        <p:nvGrpSpPr>
          <p:cNvPr id="3" name="Group 2"/>
          <p:cNvGrpSpPr/>
          <p:nvPr/>
        </p:nvGrpSpPr>
        <p:grpSpPr>
          <a:xfrm>
            <a:off x="4113212" y="3048000"/>
            <a:ext cx="3810000" cy="2438400"/>
            <a:chOff x="4113212" y="3048000"/>
            <a:chExt cx="3810000" cy="2438400"/>
          </a:xfrm>
        </p:grpSpPr>
        <p:sp>
          <p:nvSpPr>
            <p:cNvPr id="26" name="Rounded Rectangle 25"/>
            <p:cNvSpPr/>
            <p:nvPr/>
          </p:nvSpPr>
          <p:spPr>
            <a:xfrm>
              <a:off x="4113212" y="3048000"/>
              <a:ext cx="3810000" cy="1981200"/>
            </a:xfrm>
            <a:prstGeom prst="roundRect">
              <a:avLst>
                <a:gd name="adj" fmla="val 3662"/>
              </a:avLst>
            </a:prstGeom>
            <a:solidFill>
              <a:srgbClr val="F4F7ED"/>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graphicFrame>
          <p:nvGraphicFramePr>
            <p:cNvPr id="2" name="Object 1"/>
            <p:cNvGraphicFramePr>
              <a:graphicFrameLocks noChangeAspect="1"/>
            </p:cNvGraphicFramePr>
            <p:nvPr>
              <p:extLst>
                <p:ext uri="{D42A27DB-BD31-4B8C-83A1-F6EECF244321}">
                  <p14:modId xmlns:p14="http://schemas.microsoft.com/office/powerpoint/2010/main" val="2395186334"/>
                </p:ext>
              </p:extLst>
            </p:nvPr>
          </p:nvGraphicFramePr>
          <p:xfrm>
            <a:off x="7568724" y="5055711"/>
            <a:ext cx="354488" cy="354489"/>
          </p:xfrm>
          <a:graphic>
            <a:graphicData uri="http://schemas.openxmlformats.org/presentationml/2006/ole">
              <mc:AlternateContent xmlns:mc="http://schemas.openxmlformats.org/markup-compatibility/2006">
                <mc:Choice xmlns:v="urn:schemas-microsoft-com:vml" Requires="v">
                  <p:oleObj spid="_x0000_s48268" name="Equation" r:id="rId7" imgW="164880" imgH="164880" progId="Equation.DSMT4">
                    <p:embed/>
                  </p:oleObj>
                </mc:Choice>
                <mc:Fallback>
                  <p:oleObj name="Equation" r:id="rId7" imgW="164880" imgH="164880" progId="Equation.DSMT4">
                    <p:embed/>
                    <p:pic>
                      <p:nvPicPr>
                        <p:cNvPr id="0" name=""/>
                        <p:cNvPicPr>
                          <a:picLocks noChangeAspect="1" noChangeArrowheads="1"/>
                        </p:cNvPicPr>
                        <p:nvPr/>
                      </p:nvPicPr>
                      <p:blipFill>
                        <a:blip r:embed="rId8"/>
                        <a:srcRect/>
                        <a:stretch>
                          <a:fillRect/>
                        </a:stretch>
                      </p:blipFill>
                      <p:spPr bwMode="auto">
                        <a:xfrm>
                          <a:off x="7568724" y="5055711"/>
                          <a:ext cx="354488" cy="35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 name="TextBox 29"/>
            <p:cNvSpPr txBox="1"/>
            <p:nvPr/>
          </p:nvSpPr>
          <p:spPr>
            <a:xfrm>
              <a:off x="5484811" y="5147846"/>
              <a:ext cx="1066800" cy="338554"/>
            </a:xfrm>
            <a:prstGeom prst="rect">
              <a:avLst/>
            </a:prstGeom>
            <a:noFill/>
          </p:spPr>
          <p:txBody>
            <a:bodyPr wrap="square" rtlCol="0">
              <a:spAutoFit/>
            </a:bodyPr>
            <a:lstStyle/>
            <a:p>
              <a:pPr algn="just"/>
              <a:r>
                <a:rPr lang="en-US" sz="1600" b="1" smtClean="0">
                  <a:solidFill>
                    <a:schemeClr val="accent6">
                      <a:lumMod val="75000"/>
                    </a:schemeClr>
                  </a:solidFill>
                  <a:latin typeface="Arial" pitchFamily="34" charset="0"/>
                  <a:cs typeface="Arial" pitchFamily="34" charset="0"/>
                </a:rPr>
                <a:t>Hình 8.2</a:t>
              </a:r>
              <a:endParaRPr lang="en-US" sz="1600" b="1">
                <a:solidFill>
                  <a:schemeClr val="accent6">
                    <a:lumMod val="75000"/>
                  </a:schemeClr>
                </a:solidFill>
                <a:latin typeface="Arial" pitchFamily="34" charset="0"/>
                <a:cs typeface="Arial" pitchFamily="34" charset="0"/>
              </a:endParaRPr>
            </a:p>
          </p:txBody>
        </p:sp>
        <p:pic>
          <p:nvPicPr>
            <p:cNvPr id="48130"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46624" y="3200400"/>
              <a:ext cx="2543175"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7" name="Object 26"/>
            <p:cNvGraphicFramePr>
              <a:graphicFrameLocks noChangeAspect="1"/>
            </p:cNvGraphicFramePr>
            <p:nvPr>
              <p:extLst>
                <p:ext uri="{D42A27DB-BD31-4B8C-83A1-F6EECF244321}">
                  <p14:modId xmlns:p14="http://schemas.microsoft.com/office/powerpoint/2010/main" val="472714738"/>
                </p:ext>
              </p:extLst>
            </p:nvPr>
          </p:nvGraphicFramePr>
          <p:xfrm>
            <a:off x="5157855" y="3559244"/>
            <a:ext cx="326548" cy="326549"/>
          </p:xfrm>
          <a:graphic>
            <a:graphicData uri="http://schemas.openxmlformats.org/presentationml/2006/ole">
              <mc:AlternateContent xmlns:mc="http://schemas.openxmlformats.org/markup-compatibility/2006">
                <mc:Choice xmlns:v="urn:schemas-microsoft-com:vml" Requires="v">
                  <p:oleObj spid="_x0000_s48269" name="Equation" r:id="rId10" imgW="152280" imgH="152280" progId="Equation.DSMT4">
                    <p:embed/>
                  </p:oleObj>
                </mc:Choice>
                <mc:Fallback>
                  <p:oleObj name="Equation" r:id="rId10" imgW="152280" imgH="152280" progId="Equation.DSMT4">
                    <p:embed/>
                    <p:pic>
                      <p:nvPicPr>
                        <p:cNvPr id="0" name=""/>
                        <p:cNvPicPr>
                          <a:picLocks noChangeAspect="1" noChangeArrowheads="1"/>
                        </p:cNvPicPr>
                        <p:nvPr/>
                      </p:nvPicPr>
                      <p:blipFill>
                        <a:blip r:embed="rId11"/>
                        <a:srcRect/>
                        <a:stretch>
                          <a:fillRect/>
                        </a:stretch>
                      </p:blipFill>
                      <p:spPr bwMode="auto">
                        <a:xfrm>
                          <a:off x="5157855" y="3559244"/>
                          <a:ext cx="326548" cy="32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3154110381"/>
                </p:ext>
              </p:extLst>
            </p:nvPr>
          </p:nvGraphicFramePr>
          <p:xfrm>
            <a:off x="6491739" y="3521528"/>
            <a:ext cx="326548" cy="326549"/>
          </p:xfrm>
          <a:graphic>
            <a:graphicData uri="http://schemas.openxmlformats.org/presentationml/2006/ole">
              <mc:AlternateContent xmlns:mc="http://schemas.openxmlformats.org/markup-compatibility/2006">
                <mc:Choice xmlns:v="urn:schemas-microsoft-com:vml" Requires="v">
                  <p:oleObj spid="_x0000_s48270" name="Equation" r:id="rId12" imgW="152280" imgH="152280" progId="Equation.DSMT4">
                    <p:embed/>
                  </p:oleObj>
                </mc:Choice>
                <mc:Fallback>
                  <p:oleObj name="Equation" r:id="rId12" imgW="152280" imgH="152280" progId="Equation.DSMT4">
                    <p:embed/>
                    <p:pic>
                      <p:nvPicPr>
                        <p:cNvPr id="0" name=""/>
                        <p:cNvPicPr>
                          <a:picLocks noChangeAspect="1" noChangeArrowheads="1"/>
                        </p:cNvPicPr>
                        <p:nvPr/>
                      </p:nvPicPr>
                      <p:blipFill>
                        <a:blip r:embed="rId13"/>
                        <a:srcRect/>
                        <a:stretch>
                          <a:fillRect/>
                        </a:stretch>
                      </p:blipFill>
                      <p:spPr bwMode="auto">
                        <a:xfrm>
                          <a:off x="6491739" y="3521528"/>
                          <a:ext cx="326548" cy="32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3559472725"/>
                </p:ext>
              </p:extLst>
            </p:nvPr>
          </p:nvGraphicFramePr>
          <p:xfrm>
            <a:off x="5672792" y="3914701"/>
            <a:ext cx="652739" cy="246133"/>
          </p:xfrm>
          <a:graphic>
            <a:graphicData uri="http://schemas.openxmlformats.org/presentationml/2006/ole">
              <mc:AlternateContent xmlns:mc="http://schemas.openxmlformats.org/markup-compatibility/2006">
                <mc:Choice xmlns:v="urn:schemas-microsoft-com:vml" Requires="v">
                  <p:oleObj spid="_x0000_s48271" name="Equation" r:id="rId14" imgW="406080" imgH="152280" progId="Equation.DSMT4">
                    <p:embed/>
                  </p:oleObj>
                </mc:Choice>
                <mc:Fallback>
                  <p:oleObj name="Equation" r:id="rId14" imgW="406080" imgH="152280" progId="Equation.DSMT4">
                    <p:embed/>
                    <p:pic>
                      <p:nvPicPr>
                        <p:cNvPr id="0" name=""/>
                        <p:cNvPicPr>
                          <a:picLocks noChangeAspect="1" noChangeArrowheads="1"/>
                        </p:cNvPicPr>
                        <p:nvPr/>
                      </p:nvPicPr>
                      <p:blipFill>
                        <a:blip r:embed="rId15"/>
                        <a:srcRect/>
                        <a:stretch>
                          <a:fillRect/>
                        </a:stretch>
                      </p:blipFill>
                      <p:spPr bwMode="auto">
                        <a:xfrm>
                          <a:off x="5672792" y="3914701"/>
                          <a:ext cx="652739" cy="24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extLst>
      <p:ext uri="{BB962C8B-B14F-4D97-AF65-F5344CB8AC3E}">
        <p14:creationId xmlns:p14="http://schemas.microsoft.com/office/powerpoint/2010/main" val="22841665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44272</TotalTime>
  <Words>3350</Words>
  <PresentationFormat>Custom</PresentationFormat>
  <Paragraphs>241</Paragraphs>
  <Slides>27</Slides>
  <Notes>27</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29"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2021-08-04T05:24:17Z</dcterms:created>
  <dcterms:modified xsi:type="dcterms:W3CDTF">2024-03-14T00:10:39Z</dcterms:modified>
</cp:coreProperties>
</file>