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2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A769D55-447A-4CBC-866A-A2E85B48541C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4"/>
            <p14:sldId id="271"/>
            <p14:sldId id="272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7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57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8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88BB-EFE2-4E86-982E-F9D09810A14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FF11-C8E9-4020-8DFC-2689A6CA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2094" y="1008668"/>
            <a:ext cx="7506878" cy="989815"/>
          </a:xfrm>
        </p:spPr>
        <p:txBody>
          <a:bodyPr>
            <a:normAutofit/>
          </a:bodyPr>
          <a:lstStyle/>
          <a:p>
            <a:r>
              <a:rPr lang="en-US" dirty="0"/>
              <a:t>BÀI TẬP CHỦ ĐỀ 1,2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49" y="2177592"/>
            <a:ext cx="11142483" cy="280918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proton, neutron (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)?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C2. Theo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2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51" y="566410"/>
            <a:ext cx="1636335" cy="791050"/>
          </a:xfrm>
        </p:spPr>
        <p:txBody>
          <a:bodyPr/>
          <a:lstStyle/>
          <a:p>
            <a:r>
              <a:rPr lang="en-US" dirty="0"/>
              <a:t>BÀI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34161"/>
            <a:ext cx="10556240" cy="4932176"/>
          </a:xfrm>
        </p:spPr>
      </p:pic>
    </p:spTree>
    <p:extLst>
      <p:ext uri="{BB962C8B-B14F-4D97-AF65-F5344CB8AC3E}">
        <p14:creationId xmlns:p14="http://schemas.microsoft.com/office/powerpoint/2010/main" val="199887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767" y="641824"/>
            <a:ext cx="1843726" cy="894745"/>
          </a:xfrm>
        </p:spPr>
        <p:txBody>
          <a:bodyPr/>
          <a:lstStyle/>
          <a:p>
            <a:r>
              <a:rPr lang="en-US" dirty="0"/>
              <a:t>BÀI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e chia </a:t>
            </a:r>
            <a:r>
              <a:rPr lang="en-US" sz="3200" dirty="0" err="1"/>
              <a:t>hành</a:t>
            </a:r>
            <a:r>
              <a:rPr lang="en-US" sz="3200" dirty="0"/>
              <a:t> 2 </a:t>
            </a:r>
            <a:r>
              <a:rPr lang="en-US" sz="3200" dirty="0" err="1"/>
              <a:t>lớp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e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10,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lớp</a:t>
            </a:r>
            <a:r>
              <a:rPr lang="en-US" sz="3200" dirty="0"/>
              <a:t> 2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chu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 2</a:t>
            </a:r>
          </a:p>
          <a:p>
            <a:pPr marL="0" indent="0">
              <a:buNone/>
            </a:pPr>
            <a:r>
              <a:rPr lang="en-US" sz="3200" dirty="0" err="1"/>
              <a:t>vậy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Ne</a:t>
            </a:r>
          </a:p>
          <a:p>
            <a:pPr marL="0" indent="0">
              <a:buNone/>
            </a:pPr>
            <a:r>
              <a:rPr lang="en-US" sz="3200" dirty="0"/>
              <a:t>c)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chu</a:t>
            </a:r>
            <a:r>
              <a:rPr lang="en-US" sz="3200" dirty="0"/>
              <a:t> </a:t>
            </a:r>
            <a:r>
              <a:rPr lang="en-US" sz="3200" dirty="0" err="1"/>
              <a:t>kỳ</a:t>
            </a:r>
            <a:r>
              <a:rPr lang="en-US" sz="3200" dirty="0"/>
              <a:t> 2. VD: Li</a:t>
            </a:r>
          </a:p>
        </p:txBody>
      </p:sp>
    </p:spTree>
    <p:extLst>
      <p:ext uri="{BB962C8B-B14F-4D97-AF65-F5344CB8AC3E}">
        <p14:creationId xmlns:p14="http://schemas.microsoft.com/office/powerpoint/2010/main" val="381969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26" y="530693"/>
            <a:ext cx="1691640" cy="678347"/>
          </a:xfrm>
        </p:spPr>
        <p:txBody>
          <a:bodyPr/>
          <a:lstStyle/>
          <a:p>
            <a:r>
              <a:rPr lang="en-US" dirty="0"/>
              <a:t>BÀI 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2" y="1209041"/>
            <a:ext cx="11080307" cy="5059680"/>
          </a:xfrm>
        </p:spPr>
      </p:pic>
    </p:spTree>
    <p:extLst>
      <p:ext uri="{BB962C8B-B14F-4D97-AF65-F5344CB8AC3E}">
        <p14:creationId xmlns:p14="http://schemas.microsoft.com/office/powerpoint/2010/main" val="403530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352" y="613544"/>
            <a:ext cx="1721177" cy="687355"/>
          </a:xfrm>
        </p:spPr>
        <p:txBody>
          <a:bodyPr/>
          <a:lstStyle/>
          <a:p>
            <a:r>
              <a:rPr lang="en-US" dirty="0"/>
              <a:t>BÀI 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33559"/>
              </p:ext>
            </p:extLst>
          </p:nvPr>
        </p:nvGraphicFramePr>
        <p:xfrm>
          <a:off x="1008669" y="1838226"/>
          <a:ext cx="10661713" cy="4138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038">
                  <a:extLst>
                    <a:ext uri="{9D8B030D-6E8A-4147-A177-3AD203B41FA5}">
                      <a16:colId xmlns:a16="http://schemas.microsoft.com/office/drawing/2014/main" val="3087621125"/>
                    </a:ext>
                  </a:extLst>
                </a:gridCol>
                <a:gridCol w="1350847">
                  <a:extLst>
                    <a:ext uri="{9D8B030D-6E8A-4147-A177-3AD203B41FA5}">
                      <a16:colId xmlns:a16="http://schemas.microsoft.com/office/drawing/2014/main" val="2380188018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3572595264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2100198184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3420982705"/>
                    </a:ext>
                  </a:extLst>
                </a:gridCol>
                <a:gridCol w="1777707">
                  <a:extLst>
                    <a:ext uri="{9D8B030D-6E8A-4147-A177-3AD203B41FA5}">
                      <a16:colId xmlns:a16="http://schemas.microsoft.com/office/drawing/2014/main" val="2708314627"/>
                    </a:ext>
                  </a:extLst>
                </a:gridCol>
              </a:tblGrid>
              <a:tr h="509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136741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Fluorine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527754"/>
                  </a:ext>
                </a:extLst>
              </a:tr>
              <a:tr h="704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Sulfur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360374"/>
                  </a:ext>
                </a:extLst>
              </a:tr>
              <a:tr h="694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Magnesium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504864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Hydrogen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353348"/>
                  </a:ext>
                </a:extLst>
              </a:tr>
              <a:tr h="742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Sodium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61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0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267" y="679532"/>
            <a:ext cx="2088823" cy="875891"/>
          </a:xfrm>
        </p:spPr>
        <p:txBody>
          <a:bodyPr/>
          <a:lstStyle/>
          <a:p>
            <a:r>
              <a:rPr lang="en-US" dirty="0"/>
              <a:t>BÀI 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1"/>
            <a:ext cx="10820400" cy="3820160"/>
          </a:xfrm>
        </p:spPr>
      </p:pic>
    </p:spTree>
    <p:extLst>
      <p:ext uri="{BB962C8B-B14F-4D97-AF65-F5344CB8AC3E}">
        <p14:creationId xmlns:p14="http://schemas.microsoft.com/office/powerpoint/2010/main" val="389314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125109"/>
              </p:ext>
            </p:extLst>
          </p:nvPr>
        </p:nvGraphicFramePr>
        <p:xfrm>
          <a:off x="904975" y="1809947"/>
          <a:ext cx="10890465" cy="3983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670">
                  <a:extLst>
                    <a:ext uri="{9D8B030D-6E8A-4147-A177-3AD203B41FA5}">
                      <a16:colId xmlns:a16="http://schemas.microsoft.com/office/drawing/2014/main" val="2449272414"/>
                    </a:ext>
                  </a:extLst>
                </a:gridCol>
                <a:gridCol w="2413635">
                  <a:extLst>
                    <a:ext uri="{9D8B030D-6E8A-4147-A177-3AD203B41FA5}">
                      <a16:colId xmlns:a16="http://schemas.microsoft.com/office/drawing/2014/main" val="3111436270"/>
                    </a:ext>
                  </a:extLst>
                </a:gridCol>
                <a:gridCol w="1445112">
                  <a:extLst>
                    <a:ext uri="{9D8B030D-6E8A-4147-A177-3AD203B41FA5}">
                      <a16:colId xmlns:a16="http://schemas.microsoft.com/office/drawing/2014/main" val="2444023813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461489297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1932926281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3835479253"/>
                    </a:ext>
                  </a:extLst>
                </a:gridCol>
                <a:gridCol w="1447262">
                  <a:extLst>
                    <a:ext uri="{9D8B030D-6E8A-4147-A177-3AD203B41FA5}">
                      <a16:colId xmlns:a16="http://schemas.microsoft.com/office/drawing/2014/main" val="1242635375"/>
                    </a:ext>
                  </a:extLst>
                </a:gridCol>
              </a:tblGrid>
              <a:tr h="965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Khối lượng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Chu kì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Nhóm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Kloại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hay Pkim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968564"/>
                  </a:ext>
                </a:extLst>
              </a:tr>
              <a:tr h="106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Magnesium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KL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164757"/>
                  </a:ext>
                </a:extLst>
              </a:tr>
              <a:tr h="1061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Phosphorous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PK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539668"/>
                  </a:ext>
                </a:extLst>
              </a:tr>
              <a:tr h="52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Argon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Hiếm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56229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6267" y="679532"/>
            <a:ext cx="2088823" cy="875891"/>
          </a:xfrm>
        </p:spPr>
        <p:txBody>
          <a:bodyPr/>
          <a:lstStyle/>
          <a:p>
            <a:r>
              <a:rPr lang="en-US" dirty="0"/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328106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913" y="670105"/>
            <a:ext cx="1881432" cy="875891"/>
          </a:xfrm>
        </p:spPr>
        <p:txBody>
          <a:bodyPr/>
          <a:lstStyle/>
          <a:p>
            <a:r>
              <a:rPr lang="en-US" dirty="0"/>
              <a:t>BÀI 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9" y="1688236"/>
            <a:ext cx="11680575" cy="3950564"/>
          </a:xfrm>
        </p:spPr>
      </p:pic>
    </p:spTree>
    <p:extLst>
      <p:ext uri="{BB962C8B-B14F-4D97-AF65-F5344CB8AC3E}">
        <p14:creationId xmlns:p14="http://schemas.microsoft.com/office/powerpoint/2010/main" val="3071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22661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a) m </a:t>
            </a:r>
            <a:r>
              <a:rPr lang="en-US" sz="3200" baseline="-25000" dirty="0"/>
              <a:t>x</a:t>
            </a:r>
            <a:r>
              <a:rPr lang="en-US" sz="3200" dirty="0"/>
              <a:t>= </a:t>
            </a:r>
            <a:r>
              <a:rPr lang="en-US" sz="3200" dirty="0" err="1"/>
              <a:t>m</a:t>
            </a:r>
            <a:r>
              <a:rPr lang="en-US" sz="3200" baseline="-25000" dirty="0" err="1"/>
              <a:t>P</a:t>
            </a:r>
            <a:r>
              <a:rPr lang="en-US" sz="3200" baseline="-25000" dirty="0"/>
              <a:t> </a:t>
            </a:r>
            <a:r>
              <a:rPr lang="en-US" sz="3200" dirty="0"/>
              <a:t>+</a:t>
            </a:r>
            <a:r>
              <a:rPr lang="en-US" sz="3200" dirty="0" err="1"/>
              <a:t>m</a:t>
            </a:r>
            <a:r>
              <a:rPr lang="en-US" sz="3200" baseline="-25000" dirty="0" err="1"/>
              <a:t>n</a:t>
            </a:r>
            <a:r>
              <a:rPr lang="en-US" sz="3200" dirty="0"/>
              <a:t>=6.1+6.1= 12 </a:t>
            </a:r>
            <a:r>
              <a:rPr lang="en-US" sz="3200" dirty="0" err="1"/>
              <a:t>amu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m</a:t>
            </a:r>
            <a:r>
              <a:rPr lang="en-US" sz="3200" baseline="-25000" dirty="0"/>
              <a:t> Y </a:t>
            </a:r>
            <a:r>
              <a:rPr lang="en-US" sz="3200" dirty="0"/>
              <a:t>= </a:t>
            </a:r>
            <a:r>
              <a:rPr lang="en-US" sz="3200" dirty="0" err="1"/>
              <a:t>m</a:t>
            </a:r>
            <a:r>
              <a:rPr lang="en-US" sz="3200" baseline="-25000" dirty="0" err="1"/>
              <a:t>P</a:t>
            </a:r>
            <a:r>
              <a:rPr lang="en-US" sz="3200" baseline="-25000" dirty="0"/>
              <a:t> </a:t>
            </a:r>
            <a:r>
              <a:rPr lang="en-US" sz="3200" dirty="0"/>
              <a:t>+</a:t>
            </a:r>
            <a:r>
              <a:rPr lang="en-US" sz="3200" dirty="0" err="1"/>
              <a:t>m</a:t>
            </a:r>
            <a:r>
              <a:rPr lang="en-US" sz="3200" baseline="-25000" dirty="0" err="1"/>
              <a:t>n</a:t>
            </a:r>
            <a:r>
              <a:rPr lang="en-US" sz="3200" dirty="0"/>
              <a:t>=6.1+8.1= 14 </a:t>
            </a:r>
            <a:r>
              <a:rPr lang="en-US" sz="3200" dirty="0" err="1"/>
              <a:t>amu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b)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1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3913" y="670105"/>
            <a:ext cx="1881432" cy="87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BÀI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9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473" y="519276"/>
            <a:ext cx="1853153" cy="932452"/>
          </a:xfrm>
        </p:spPr>
        <p:txBody>
          <a:bodyPr/>
          <a:lstStyle/>
          <a:p>
            <a:r>
              <a:rPr lang="en-US" dirty="0"/>
              <a:t>BÀI 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01510"/>
            <a:ext cx="11442834" cy="2689209"/>
          </a:xfrm>
        </p:spPr>
      </p:pic>
    </p:spTree>
    <p:extLst>
      <p:ext uri="{BB962C8B-B14F-4D97-AF65-F5344CB8AC3E}">
        <p14:creationId xmlns:p14="http://schemas.microsoft.com/office/powerpoint/2010/main" val="243764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5763" y="753533"/>
            <a:ext cx="1859437" cy="1084695"/>
          </a:xfrm>
        </p:spPr>
        <p:txBody>
          <a:bodyPr/>
          <a:lstStyle/>
          <a:p>
            <a:r>
              <a:rPr lang="en-US" dirty="0"/>
              <a:t>BÀI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986759" y="1649692"/>
            <a:ext cx="10130516" cy="368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a)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nguyên</a:t>
            </a:r>
            <a:r>
              <a:rPr lang="en-US" sz="3300" dirty="0"/>
              <a:t> </a:t>
            </a:r>
            <a:r>
              <a:rPr lang="en-US" sz="3300" dirty="0" err="1"/>
              <a:t>tố</a:t>
            </a:r>
            <a:r>
              <a:rPr lang="en-US" sz="3300" dirty="0"/>
              <a:t> </a:t>
            </a:r>
            <a:r>
              <a:rPr lang="en-US" sz="3300" dirty="0" err="1"/>
              <a:t>theo</a:t>
            </a:r>
            <a:r>
              <a:rPr lang="en-US" sz="3300" dirty="0"/>
              <a:t> </a:t>
            </a:r>
            <a:r>
              <a:rPr lang="en-US" sz="3300" dirty="0" err="1"/>
              <a:t>chiều</a:t>
            </a:r>
            <a:r>
              <a:rPr lang="en-US" sz="3300" dirty="0"/>
              <a:t> </a:t>
            </a:r>
            <a:r>
              <a:rPr lang="en-US" sz="3300" dirty="0" err="1"/>
              <a:t>tăng</a:t>
            </a:r>
            <a:r>
              <a:rPr lang="en-US" sz="3300" dirty="0"/>
              <a:t> </a:t>
            </a:r>
            <a:r>
              <a:rPr lang="en-US" sz="3300" dirty="0" err="1"/>
              <a:t>dần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điện</a:t>
            </a:r>
            <a:r>
              <a:rPr lang="en-US" sz="3300" dirty="0"/>
              <a:t> </a:t>
            </a:r>
            <a:r>
              <a:rPr lang="en-US" sz="3300" dirty="0" err="1"/>
              <a:t>tích</a:t>
            </a:r>
            <a:r>
              <a:rPr lang="en-US" sz="3300" dirty="0"/>
              <a:t>: F, Ne, Na, Mg, S, Ca</a:t>
            </a:r>
          </a:p>
          <a:p>
            <a:pPr marL="0" indent="0">
              <a:buNone/>
            </a:pPr>
            <a:r>
              <a:rPr lang="en-US" sz="3300" dirty="0"/>
              <a:t>b) 	</a:t>
            </a:r>
          </a:p>
          <a:p>
            <a:pPr marL="0" indent="0">
              <a:buNone/>
            </a:pPr>
            <a:r>
              <a:rPr lang="en-US" sz="3300" dirty="0"/>
              <a:t>- Kim </a:t>
            </a:r>
            <a:r>
              <a:rPr lang="en-US" sz="3300" dirty="0" err="1"/>
              <a:t>loại</a:t>
            </a:r>
            <a:r>
              <a:rPr lang="en-US" sz="3300" dirty="0"/>
              <a:t>: Na, Mg, Ca</a:t>
            </a:r>
          </a:p>
          <a:p>
            <a:pPr marL="0" indent="0">
              <a:buNone/>
            </a:pPr>
            <a:r>
              <a:rPr lang="en-US" sz="3300" dirty="0"/>
              <a:t>- Phi </a:t>
            </a:r>
            <a:r>
              <a:rPr lang="en-US" sz="3300" dirty="0" err="1"/>
              <a:t>kim</a:t>
            </a:r>
            <a:r>
              <a:rPr lang="en-US" sz="3300" dirty="0"/>
              <a:t>: F, S</a:t>
            </a:r>
          </a:p>
          <a:p>
            <a:pPr marL="0" indent="0">
              <a:buNone/>
            </a:pPr>
            <a:r>
              <a:rPr lang="en-US" sz="3300" dirty="0"/>
              <a:t>- </a:t>
            </a:r>
            <a:r>
              <a:rPr lang="en-US" sz="3300" dirty="0" err="1"/>
              <a:t>Khí</a:t>
            </a:r>
            <a:r>
              <a:rPr lang="en-US" sz="3300" dirty="0"/>
              <a:t> </a:t>
            </a:r>
            <a:r>
              <a:rPr lang="en-US" sz="3300" dirty="0" err="1"/>
              <a:t>hiếm</a:t>
            </a:r>
            <a:r>
              <a:rPr lang="en-US" sz="3300" dirty="0"/>
              <a:t>: 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769" y="481568"/>
            <a:ext cx="4568072" cy="875891"/>
          </a:xfrm>
        </p:spPr>
        <p:txBody>
          <a:bodyPr/>
          <a:lstStyle/>
          <a:p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65915"/>
              </p:ext>
            </p:extLst>
          </p:nvPr>
        </p:nvGraphicFramePr>
        <p:xfrm>
          <a:off x="348792" y="1687396"/>
          <a:ext cx="11409575" cy="431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4255">
                  <a:extLst>
                    <a:ext uri="{9D8B030D-6E8A-4147-A177-3AD203B41FA5}">
                      <a16:colId xmlns:a16="http://schemas.microsoft.com/office/drawing/2014/main" val="3173050281"/>
                    </a:ext>
                  </a:extLst>
                </a:gridCol>
                <a:gridCol w="2105320">
                  <a:extLst>
                    <a:ext uri="{9D8B030D-6E8A-4147-A177-3AD203B41FA5}">
                      <a16:colId xmlns:a16="http://schemas.microsoft.com/office/drawing/2014/main" val="312712858"/>
                    </a:ext>
                  </a:extLst>
                </a:gridCol>
              </a:tblGrid>
              <a:tr h="850764">
                <a:tc>
                  <a:txBody>
                    <a:bodyPr/>
                    <a:lstStyle/>
                    <a:p>
                      <a:r>
                        <a:rPr lang="en-US" sz="2400" dirty="0"/>
                        <a:t>C1: (10đ)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Thang </a:t>
                      </a:r>
                      <a:r>
                        <a:rPr lang="en-US" sz="2400" dirty="0" err="1"/>
                        <a:t>điểm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17990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electron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vị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trí</a:t>
                      </a:r>
                      <a:r>
                        <a:rPr lang="en-US" sz="2800" dirty="0"/>
                        <a:t> ở </a:t>
                      </a:r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vỏ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tử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tích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âm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0,00055 </a:t>
                      </a:r>
                      <a:r>
                        <a:rPr lang="en-US" sz="2800" dirty="0" err="1"/>
                        <a:t>amu</a:t>
                      </a:r>
                      <a:r>
                        <a:rPr lang="en-US" sz="2800" dirty="0"/>
                        <a:t>(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đáng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kể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153505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Proton: </a:t>
                      </a:r>
                      <a:r>
                        <a:rPr lang="en-US" sz="2800" dirty="0" err="1"/>
                        <a:t>bên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nhân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tích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dương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1 </a:t>
                      </a:r>
                      <a:r>
                        <a:rPr lang="en-US" sz="2800" dirty="0" err="1"/>
                        <a:t>amu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116544"/>
                  </a:ext>
                </a:extLst>
              </a:tr>
              <a:tr h="9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Neutron: </a:t>
                      </a:r>
                      <a:r>
                        <a:rPr lang="en-US" sz="2800" dirty="0" err="1"/>
                        <a:t>bên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hạt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nhân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không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mang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điện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khối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lượng</a:t>
                      </a:r>
                      <a:r>
                        <a:rPr lang="en-US" sz="2800" dirty="0"/>
                        <a:t> 1 </a:t>
                      </a:r>
                      <a:r>
                        <a:rPr lang="en-US" sz="2800" dirty="0" err="1"/>
                        <a:t>amu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34213"/>
                  </a:ext>
                </a:extLst>
              </a:tr>
              <a:tr h="535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e= </a:t>
                      </a:r>
                      <a:r>
                        <a:rPr lang="en-US" sz="2800" dirty="0" err="1"/>
                        <a:t>sô</a:t>
                      </a:r>
                      <a:r>
                        <a:rPr lang="en-US" sz="2800" dirty="0"/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79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23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975815" y="1941923"/>
            <a:ext cx="4886139" cy="2470608"/>
          </a:xfrm>
        </p:spPr>
        <p:txBody>
          <a:bodyPr>
            <a:norm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8,9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28621" y="1092897"/>
            <a:ext cx="3754225" cy="1084695"/>
          </a:xfrm>
        </p:spPr>
        <p:txBody>
          <a:bodyPr/>
          <a:lstStyle/>
          <a:p>
            <a:r>
              <a:rPr lang="en-US" dirty="0"/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290294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413" y="802081"/>
            <a:ext cx="4454951" cy="904171"/>
          </a:xfrm>
        </p:spPr>
        <p:txBody>
          <a:bodyPr/>
          <a:lstStyle/>
          <a:p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13686"/>
              </p:ext>
            </p:extLst>
          </p:nvPr>
        </p:nvGraphicFramePr>
        <p:xfrm>
          <a:off x="431276" y="1706252"/>
          <a:ext cx="1157847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572">
                  <a:extLst>
                    <a:ext uri="{9D8B030D-6E8A-4147-A177-3AD203B41FA5}">
                      <a16:colId xmlns:a16="http://schemas.microsoft.com/office/drawing/2014/main" val="738262881"/>
                    </a:ext>
                  </a:extLst>
                </a:gridCol>
                <a:gridCol w="2166900">
                  <a:extLst>
                    <a:ext uri="{9D8B030D-6E8A-4147-A177-3AD203B41FA5}">
                      <a16:colId xmlns:a16="http://schemas.microsoft.com/office/drawing/2014/main" val="307389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C2. </a:t>
                      </a:r>
                      <a:r>
                        <a:rPr lang="en-US" sz="2800" dirty="0" err="1"/>
                        <a:t>Một</a:t>
                      </a:r>
                      <a:r>
                        <a:rPr lang="en-US" sz="2800" dirty="0"/>
                        <a:t> ô </a:t>
                      </a:r>
                      <a:r>
                        <a:rPr lang="en-US" sz="2800" dirty="0" err="1"/>
                        <a:t>trong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bảng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tuần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hoàn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thể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cho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biết</a:t>
                      </a:r>
                      <a:r>
                        <a:rPr lang="en-US" sz="28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Thang </a:t>
                      </a:r>
                      <a:r>
                        <a:rPr lang="en-US" sz="2800" dirty="0" err="1"/>
                        <a:t>điểm</a:t>
                      </a:r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6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tên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kí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hiệu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hóa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học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hiệu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tử</a:t>
                      </a:r>
                      <a:r>
                        <a:rPr lang="en-US" sz="2800" dirty="0"/>
                        <a:t>: </a:t>
                      </a:r>
                      <a:r>
                        <a:rPr lang="en-US" sz="2800" dirty="0" err="1"/>
                        <a:t>chính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electron (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proton)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71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lớp</a:t>
                      </a:r>
                      <a:r>
                        <a:rPr lang="en-US" sz="2800" dirty="0"/>
                        <a:t> e( </a:t>
                      </a:r>
                      <a:r>
                        <a:rPr lang="en-US" sz="2800" dirty="0" err="1"/>
                        <a:t>chu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kì</a:t>
                      </a:r>
                      <a:r>
                        <a:rPr lang="en-US" sz="2800" dirty="0"/>
                        <a:t>),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896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số</a:t>
                      </a:r>
                      <a:r>
                        <a:rPr lang="en-US" sz="2800" dirty="0"/>
                        <a:t> e </a:t>
                      </a:r>
                      <a:r>
                        <a:rPr lang="en-US" sz="2800" dirty="0" err="1"/>
                        <a:t>ngoài</a:t>
                      </a:r>
                      <a:r>
                        <a:rPr lang="en-US" sz="2800" dirty="0"/>
                        <a:t> ( </a:t>
                      </a:r>
                      <a:r>
                        <a:rPr lang="en-US" sz="2800" dirty="0" err="1"/>
                        <a:t>nhóm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37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+ </a:t>
                      </a:r>
                      <a:r>
                        <a:rPr lang="en-US" sz="2800" dirty="0" err="1"/>
                        <a:t>Nguyên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tố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đó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là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kim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loại</a:t>
                      </a:r>
                      <a:r>
                        <a:rPr lang="en-US" sz="2800" dirty="0"/>
                        <a:t> hay phi </a:t>
                      </a:r>
                      <a:r>
                        <a:rPr lang="en-US" sz="2800" dirty="0" err="1"/>
                        <a:t>kim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8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77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517" y="166504"/>
            <a:ext cx="1758885" cy="1293028"/>
          </a:xfrm>
        </p:spPr>
        <p:txBody>
          <a:bodyPr/>
          <a:lstStyle/>
          <a:p>
            <a:r>
              <a:rPr lang="en-US" dirty="0"/>
              <a:t>BÀI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1313707"/>
            <a:ext cx="10881360" cy="5354320"/>
          </a:xfrm>
        </p:spPr>
      </p:pic>
    </p:spTree>
    <p:extLst>
      <p:ext uri="{BB962C8B-B14F-4D97-AF65-F5344CB8AC3E}">
        <p14:creationId xmlns:p14="http://schemas.microsoft.com/office/powerpoint/2010/main" val="33609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080" y="1027521"/>
            <a:ext cx="1787165" cy="822490"/>
          </a:xfrm>
        </p:spPr>
        <p:txBody>
          <a:bodyPr/>
          <a:lstStyle/>
          <a:p>
            <a:r>
              <a:rPr lang="en-US" dirty="0"/>
              <a:t>BÀI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13531"/>
              </p:ext>
            </p:extLst>
          </p:nvPr>
        </p:nvGraphicFramePr>
        <p:xfrm>
          <a:off x="669303" y="1970201"/>
          <a:ext cx="10284643" cy="3968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3781">
                  <a:extLst>
                    <a:ext uri="{9D8B030D-6E8A-4147-A177-3AD203B41FA5}">
                      <a16:colId xmlns:a16="http://schemas.microsoft.com/office/drawing/2014/main" val="3170530416"/>
                    </a:ext>
                  </a:extLst>
                </a:gridCol>
                <a:gridCol w="1910862">
                  <a:extLst>
                    <a:ext uri="{9D8B030D-6E8A-4147-A177-3AD203B41FA5}">
                      <a16:colId xmlns:a16="http://schemas.microsoft.com/office/drawing/2014/main" val="3630371724"/>
                    </a:ext>
                  </a:extLst>
                </a:gridCol>
              </a:tblGrid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Phát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Loại hạt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775623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(1) 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dương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Proton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531483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(2)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tìm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thấy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cùng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với</a:t>
                      </a:r>
                      <a:r>
                        <a:rPr lang="en-US" sz="2800" baseline="0" dirty="0">
                          <a:effectLst/>
                        </a:rPr>
                        <a:t> proton </a:t>
                      </a:r>
                      <a:r>
                        <a:rPr lang="en-US" sz="2800" baseline="0" dirty="0" err="1">
                          <a:effectLst/>
                        </a:rPr>
                        <a:t>trong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neutron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42265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(3)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thể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xuất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với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số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lượng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khác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nhau</a:t>
                      </a:r>
                      <a:r>
                        <a:rPr lang="en-US" sz="2800" baseline="0" dirty="0">
                          <a:effectLst/>
                        </a:rPr>
                        <a:t> 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neutron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994080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(4)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trong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lớp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vỏ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xung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quanh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99849"/>
                  </a:ext>
                </a:extLst>
              </a:tr>
              <a:tr h="486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(5)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âm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237800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(6)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khối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lượng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nhỏ</a:t>
                      </a:r>
                      <a:r>
                        <a:rPr lang="en-US" sz="2800" baseline="0" dirty="0">
                          <a:effectLst/>
                        </a:rPr>
                        <a:t>, </a:t>
                      </a:r>
                      <a:r>
                        <a:rPr lang="en-US" sz="2800" baseline="0" dirty="0" err="1">
                          <a:effectLst/>
                        </a:rPr>
                        <a:t>có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thể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bỏ</a:t>
                      </a:r>
                      <a:r>
                        <a:rPr lang="en-US" sz="2800" baseline="0" dirty="0">
                          <a:effectLst/>
                        </a:rPr>
                        <a:t> qua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331173"/>
                  </a:ext>
                </a:extLst>
              </a:tr>
              <a:tr h="501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(7) </a:t>
                      </a:r>
                      <a:r>
                        <a:rPr lang="en-US" sz="2800" dirty="0" err="1">
                          <a:effectLst/>
                        </a:rPr>
                        <a:t>Hạt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không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mang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điện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tích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neutron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13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3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20" y="792654"/>
            <a:ext cx="1843726" cy="772196"/>
          </a:xfrm>
        </p:spPr>
        <p:txBody>
          <a:bodyPr/>
          <a:lstStyle/>
          <a:p>
            <a:r>
              <a:rPr lang="en-US" dirty="0"/>
              <a:t>BÀI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736466"/>
            <a:ext cx="11079480" cy="3678813"/>
          </a:xfrm>
        </p:spPr>
      </p:pic>
    </p:spTree>
    <p:extLst>
      <p:ext uri="{BB962C8B-B14F-4D97-AF65-F5344CB8AC3E}">
        <p14:creationId xmlns:p14="http://schemas.microsoft.com/office/powerpoint/2010/main" val="275735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720" y="469733"/>
            <a:ext cx="1691640" cy="962827"/>
          </a:xfrm>
        </p:spPr>
        <p:txBody>
          <a:bodyPr/>
          <a:lstStyle/>
          <a:p>
            <a:r>
              <a:rPr lang="en-US" dirty="0"/>
              <a:t>BÀI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222" y="1638378"/>
            <a:ext cx="6940485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a. Proton </a:t>
            </a:r>
            <a:r>
              <a:rPr lang="en-US" sz="2800" dirty="0" err="1"/>
              <a:t>và</a:t>
            </a:r>
            <a:r>
              <a:rPr lang="en-US" sz="2800" dirty="0"/>
              <a:t> neutron</a:t>
            </a:r>
          </a:p>
          <a:p>
            <a:pPr marL="0" indent="0">
              <a:buNone/>
            </a:pPr>
            <a:r>
              <a:rPr lang="en-US" sz="2800" dirty="0"/>
              <a:t>b. 17</a:t>
            </a:r>
          </a:p>
          <a:p>
            <a:pPr marL="0" indent="0">
              <a:buNone/>
            </a:pPr>
            <a:r>
              <a:rPr lang="en-US" sz="2800" dirty="0"/>
              <a:t>c. 10</a:t>
            </a:r>
          </a:p>
          <a:p>
            <a:pPr marL="0" indent="0">
              <a:buNone/>
            </a:pPr>
            <a:r>
              <a:rPr lang="en-US" sz="2800" dirty="0"/>
              <a:t>d. </a:t>
            </a:r>
          </a:p>
          <a:p>
            <a:pPr marL="914400" lvl="2" indent="0">
              <a:buNone/>
            </a:pPr>
            <a:r>
              <a:rPr lang="en-US" sz="2800" dirty="0"/>
              <a:t>n</a:t>
            </a:r>
            <a:r>
              <a:rPr lang="en-US" sz="2800" baseline="-25000" dirty="0"/>
              <a:t>e</a:t>
            </a:r>
            <a:r>
              <a:rPr lang="en-US" sz="2800" dirty="0"/>
              <a:t>=n</a:t>
            </a:r>
            <a:r>
              <a:rPr lang="en-US" sz="2800" baseline="-25000" dirty="0"/>
              <a:t>p</a:t>
            </a:r>
            <a:r>
              <a:rPr lang="en-US" sz="2800" dirty="0"/>
              <a:t>=9</a:t>
            </a:r>
          </a:p>
          <a:p>
            <a:pPr marL="914400" lvl="2" indent="0">
              <a:buNone/>
            </a:pPr>
            <a:r>
              <a:rPr lang="en-US" sz="2800" dirty="0"/>
              <a:t>m= </a:t>
            </a:r>
            <a:r>
              <a:rPr lang="en-US" sz="2800" dirty="0" err="1"/>
              <a:t>m</a:t>
            </a:r>
            <a:r>
              <a:rPr lang="en-US" sz="2800" baseline="-25000" dirty="0" err="1"/>
              <a:t>p</a:t>
            </a:r>
            <a:r>
              <a:rPr lang="en-US" sz="2800" dirty="0"/>
              <a:t> + </a:t>
            </a:r>
            <a:r>
              <a:rPr lang="en-US" sz="2800" dirty="0" err="1"/>
              <a:t>m</a:t>
            </a:r>
            <a:r>
              <a:rPr lang="en-US" sz="2800" baseline="-25000" dirty="0" err="1"/>
              <a:t>n</a:t>
            </a:r>
            <a:r>
              <a:rPr lang="en-US" sz="2800" dirty="0"/>
              <a:t>=19</a:t>
            </a:r>
          </a:p>
          <a:p>
            <a:pPr marL="914400" lvl="2" indent="0">
              <a:buNone/>
            </a:pPr>
            <a:r>
              <a:rPr lang="en-US" sz="2800" dirty="0"/>
              <a:t>n</a:t>
            </a:r>
            <a:r>
              <a:rPr lang="en-US" sz="2800" baseline="-25000" dirty="0"/>
              <a:t>p</a:t>
            </a:r>
            <a:r>
              <a:rPr lang="en-US" sz="2800" dirty="0"/>
              <a:t>= 10</a:t>
            </a:r>
          </a:p>
          <a:p>
            <a:pPr marL="0" indent="0">
              <a:buNone/>
            </a:pPr>
            <a:r>
              <a:rPr lang="en-US" sz="2800" dirty="0"/>
              <a:t>e. m= </a:t>
            </a:r>
            <a:r>
              <a:rPr lang="en-US" sz="2800" dirty="0" err="1"/>
              <a:t>m</a:t>
            </a:r>
            <a:r>
              <a:rPr lang="en-US" sz="2800" baseline="-25000" dirty="0" err="1"/>
              <a:t>p</a:t>
            </a:r>
            <a:r>
              <a:rPr lang="en-US" sz="2800" dirty="0" err="1"/>
              <a:t>+m</a:t>
            </a:r>
            <a:r>
              <a:rPr lang="en-US" sz="2800" baseline="-25000" dirty="0" err="1"/>
              <a:t>n</a:t>
            </a:r>
            <a:r>
              <a:rPr lang="en-US" sz="2800" dirty="0"/>
              <a:t>= 3.1+4.1=7( </a:t>
            </a:r>
            <a:r>
              <a:rPr lang="en-US" sz="2800" dirty="0" err="1"/>
              <a:t>amu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9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317" y="707812"/>
            <a:ext cx="2239652" cy="847611"/>
          </a:xfrm>
        </p:spPr>
        <p:txBody>
          <a:bodyPr/>
          <a:lstStyle/>
          <a:p>
            <a:r>
              <a:rPr lang="en-US" dirty="0"/>
              <a:t>BÀI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22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hydrogen, helium, carbon, nitrogen, oxygen, sodium ?</a:t>
            </a:r>
          </a:p>
        </p:txBody>
      </p:sp>
    </p:spTree>
    <p:extLst>
      <p:ext uri="{BB962C8B-B14F-4D97-AF65-F5344CB8AC3E}">
        <p14:creationId xmlns:p14="http://schemas.microsoft.com/office/powerpoint/2010/main" val="34336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779" y="754144"/>
            <a:ext cx="1787165" cy="822490"/>
          </a:xfrm>
        </p:spPr>
        <p:txBody>
          <a:bodyPr/>
          <a:lstStyle/>
          <a:p>
            <a:r>
              <a:rPr lang="en-US" dirty="0"/>
              <a:t>BÀI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353" y="1742073"/>
            <a:ext cx="3471421" cy="40241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- Hydrogen: H</a:t>
            </a:r>
          </a:p>
          <a:p>
            <a:pPr marL="0" indent="0">
              <a:buNone/>
            </a:pPr>
            <a:r>
              <a:rPr lang="en-US" sz="3200" dirty="0"/>
              <a:t>- Helium: He</a:t>
            </a:r>
          </a:p>
          <a:p>
            <a:pPr marL="0" indent="0">
              <a:buNone/>
            </a:pPr>
            <a:r>
              <a:rPr lang="en-US" sz="3200" dirty="0"/>
              <a:t>- Carbon: C</a:t>
            </a:r>
          </a:p>
          <a:p>
            <a:pPr marL="0" indent="0">
              <a:buNone/>
            </a:pPr>
            <a:r>
              <a:rPr lang="en-US" sz="3200" dirty="0"/>
              <a:t>- Nitrogen: N</a:t>
            </a:r>
          </a:p>
          <a:p>
            <a:pPr marL="0" indent="0">
              <a:buNone/>
            </a:pPr>
            <a:r>
              <a:rPr lang="en-US" sz="3200" dirty="0"/>
              <a:t>- oxygen: O</a:t>
            </a:r>
          </a:p>
          <a:p>
            <a:pPr marL="0" indent="0">
              <a:buNone/>
            </a:pPr>
            <a:r>
              <a:rPr lang="en-US" sz="3200" dirty="0"/>
              <a:t>- Sodium: 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179</TotalTime>
  <Words>643</Words>
  <PresentationFormat>Widescreen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Times New Roman</vt:lpstr>
      <vt:lpstr>Vapor Trail</vt:lpstr>
      <vt:lpstr>BÀI TẬP CHỦ ĐỀ 1,2</vt:lpstr>
      <vt:lpstr>Gợi ý đáp án</vt:lpstr>
      <vt:lpstr>Gợi ý đáp án</vt:lpstr>
      <vt:lpstr>BÀI 1</vt:lpstr>
      <vt:lpstr>BÀI 1</vt:lpstr>
      <vt:lpstr>BÀI 2</vt:lpstr>
      <vt:lpstr>BÀI 2</vt:lpstr>
      <vt:lpstr>BÀI 3</vt:lpstr>
      <vt:lpstr>BÀI 3</vt:lpstr>
      <vt:lpstr>BÀI 4</vt:lpstr>
      <vt:lpstr>BÀI 4</vt:lpstr>
      <vt:lpstr>BÀI 5</vt:lpstr>
      <vt:lpstr>BÀI 5</vt:lpstr>
      <vt:lpstr>BÀI 8</vt:lpstr>
      <vt:lpstr>BÀI 8</vt:lpstr>
      <vt:lpstr>BÀI 6</vt:lpstr>
      <vt:lpstr>PowerPoint Presentation</vt:lpstr>
      <vt:lpstr>BÀI 7</vt:lpstr>
      <vt:lpstr>BÀI 7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2022-07-24T07:37:48Z</dcterms:created>
  <dcterms:modified xsi:type="dcterms:W3CDTF">2022-10-06T03:27:11Z</dcterms:modified>
</cp:coreProperties>
</file>