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909" r:id="rId2"/>
    <p:sldId id="808" r:id="rId3"/>
    <p:sldId id="809" r:id="rId4"/>
    <p:sldId id="989" r:id="rId5"/>
    <p:sldId id="937" r:id="rId6"/>
    <p:sldId id="951" r:id="rId7"/>
    <p:sldId id="969" r:id="rId8"/>
    <p:sldId id="852" r:id="rId9"/>
    <p:sldId id="815" r:id="rId10"/>
    <p:sldId id="966" r:id="rId11"/>
    <p:sldId id="970" r:id="rId12"/>
    <p:sldId id="971" r:id="rId13"/>
    <p:sldId id="897" r:id="rId14"/>
    <p:sldId id="972" r:id="rId15"/>
    <p:sldId id="973" r:id="rId16"/>
    <p:sldId id="974" r:id="rId17"/>
    <p:sldId id="975" r:id="rId18"/>
    <p:sldId id="976" r:id="rId19"/>
    <p:sldId id="977" r:id="rId20"/>
    <p:sldId id="978" r:id="rId21"/>
    <p:sldId id="979" r:id="rId22"/>
    <p:sldId id="980" r:id="rId23"/>
    <p:sldId id="981" r:id="rId24"/>
    <p:sldId id="982" r:id="rId25"/>
    <p:sldId id="983" r:id="rId26"/>
    <p:sldId id="984" r:id="rId27"/>
    <p:sldId id="985" r:id="rId28"/>
    <p:sldId id="986" r:id="rId29"/>
    <p:sldId id="987" r:id="rId30"/>
    <p:sldId id="988" r:id="rId31"/>
    <p:sldId id="990" r:id="rId32"/>
    <p:sldId id="991" r:id="rId33"/>
    <p:sldId id="992" r:id="rId34"/>
    <p:sldId id="993" r:id="rId35"/>
    <p:sldId id="994" r:id="rId36"/>
    <p:sldId id="995" r:id="rId37"/>
    <p:sldId id="996" r:id="rId38"/>
    <p:sldId id="997" r:id="rId39"/>
    <p:sldId id="998" r:id="rId40"/>
    <p:sldId id="999" r:id="rId41"/>
    <p:sldId id="723" r:id="rId4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89"/>
            <p14:sldId id="937"/>
            <p14:sldId id="951"/>
            <p14:sldId id="969"/>
            <p14:sldId id="852"/>
            <p14:sldId id="815"/>
            <p14:sldId id="966"/>
            <p14:sldId id="970"/>
            <p14:sldId id="971"/>
            <p14:sldId id="897"/>
            <p14:sldId id="972"/>
            <p14:sldId id="973"/>
            <p14:sldId id="974"/>
            <p14:sldId id="975"/>
            <p14:sldId id="976"/>
            <p14:sldId id="977"/>
            <p14:sldId id="978"/>
            <p14:sldId id="979"/>
            <p14:sldId id="980"/>
            <p14:sldId id="981"/>
            <p14:sldId id="982"/>
            <p14:sldId id="983"/>
            <p14:sldId id="984"/>
            <p14:sldId id="985"/>
            <p14:sldId id="986"/>
            <p14:sldId id="987"/>
            <p14:sldId id="988"/>
            <p14:sldId id="990"/>
            <p14:sldId id="991"/>
            <p14:sldId id="992"/>
            <p14:sldId id="993"/>
            <p14:sldId id="994"/>
            <p14:sldId id="995"/>
            <p14:sldId id="996"/>
            <p14:sldId id="997"/>
            <p14:sldId id="998"/>
            <p14:sldId id="99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 Id="rId9" Type="http://schemas.openxmlformats.org/officeDocument/2006/relationships/image" Target="../media/image11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5" Type="http://schemas.openxmlformats.org/officeDocument/2006/relationships/image" Target="../media/image116.wmf"/><Relationship Id="rId4" Type="http://schemas.openxmlformats.org/officeDocument/2006/relationships/image" Target="../media/image1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14/03/2024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41</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14/03/2024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14/03/2024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14/03/2024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14/03/2024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5.wmf"/><Relationship Id="rId3" Type="http://schemas.openxmlformats.org/officeDocument/2006/relationships/notesSlide" Target="../notesSlides/notesSlide11.xml"/><Relationship Id="rId7" Type="http://schemas.openxmlformats.org/officeDocument/2006/relationships/image" Target="../media/image37.png"/><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11" Type="http://schemas.openxmlformats.org/officeDocument/2006/relationships/image" Target="../media/image34.wmf"/><Relationship Id="rId10" Type="http://schemas.openxmlformats.org/officeDocument/2006/relationships/oleObject" Target="../embeddings/oleObject1.bin"/><Relationship Id="rId4" Type="http://schemas.openxmlformats.org/officeDocument/2006/relationships/image" Target="../media/image16.png"/><Relationship Id="rId9" Type="http://schemas.openxmlformats.org/officeDocument/2006/relationships/image" Target="../media/image37.emf"/><Relationship Id="rId14" Type="http://schemas.openxmlformats.org/officeDocument/2006/relationships/image" Target="../media/image38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4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41.wmf"/><Relationship Id="rId3" Type="http://schemas.openxmlformats.org/officeDocument/2006/relationships/notesSlide" Target="../notesSlides/notesSlide14.xml"/><Relationship Id="rId7" Type="http://schemas.openxmlformats.org/officeDocument/2006/relationships/image" Target="../media/image40.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42.wmf"/><Relationship Id="rId10" Type="http://schemas.openxmlformats.org/officeDocument/2006/relationships/image" Target="../media/image45.emf"/><Relationship Id="rId4" Type="http://schemas.openxmlformats.org/officeDocument/2006/relationships/image" Target="../media/image16.png"/><Relationship Id="rId9" Type="http://schemas.openxmlformats.org/officeDocument/2006/relationships/image" Target="../media/image44.png"/><Relationship Id="rId1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2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8.wmf"/><Relationship Id="rId11" Type="http://schemas.openxmlformats.org/officeDocument/2006/relationships/image" Target="../media/image55.png"/><Relationship Id="rId5" Type="http://schemas.openxmlformats.org/officeDocument/2006/relationships/oleObject" Target="../embeddings/oleObject6.bin"/><Relationship Id="rId10" Type="http://schemas.openxmlformats.org/officeDocument/2006/relationships/image" Target="../media/image49.wmf"/><Relationship Id="rId4" Type="http://schemas.openxmlformats.org/officeDocument/2006/relationships/image" Target="../media/image16.png"/><Relationship Id="rId9"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9.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2.wmf"/><Relationship Id="rId5" Type="http://schemas.openxmlformats.org/officeDocument/2006/relationships/oleObject" Target="../embeddings/oleObject8.bin"/><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21.xml"/><Relationship Id="rId7" Type="http://schemas.openxmlformats.org/officeDocument/2006/relationships/image" Target="../media/image550.png"/><Relationship Id="rId2" Type="http://schemas.openxmlformats.org/officeDocument/2006/relationships/slideLayout" Target="../slideLayouts/slideLayout2.xml"/><Relationship Id="rId1" Type="http://schemas.openxmlformats.org/officeDocument/2006/relationships/vmlDrawing" Target="../drawings/vmlDrawing5.vml"/><Relationship Id="rId11" Type="http://schemas.openxmlformats.org/officeDocument/2006/relationships/image" Target="../media/image62.png"/><Relationship Id="rId5" Type="http://schemas.openxmlformats.org/officeDocument/2006/relationships/image" Target="../media/image9.png"/><Relationship Id="rId10" Type="http://schemas.openxmlformats.org/officeDocument/2006/relationships/image" Target="../media/image56.wmf"/><Relationship Id="rId4" Type="http://schemas.openxmlformats.org/officeDocument/2006/relationships/image" Target="../media/image22.png"/><Relationship Id="rId9"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9.wmf"/><Relationship Id="rId18" Type="http://schemas.openxmlformats.org/officeDocument/2006/relationships/image" Target="../media/image69.png"/><Relationship Id="rId3" Type="http://schemas.openxmlformats.org/officeDocument/2006/relationships/notesSlide" Target="../notesSlides/notesSlide22.xml"/><Relationship Id="rId7" Type="http://schemas.openxmlformats.org/officeDocument/2006/relationships/image" Target="../media/image580.png"/><Relationship Id="rId12" Type="http://schemas.openxmlformats.org/officeDocument/2006/relationships/oleObject" Target="../embeddings/oleObject11.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6.vml"/><Relationship Id="rId11" Type="http://schemas.openxmlformats.org/officeDocument/2006/relationships/image" Target="../media/image58.wmf"/><Relationship Id="rId15" Type="http://schemas.openxmlformats.org/officeDocument/2006/relationships/image" Target="../media/image60.wmf"/><Relationship Id="rId10" Type="http://schemas.openxmlformats.org/officeDocument/2006/relationships/oleObject" Target="../embeddings/oleObject10.bin"/><Relationship Id="rId4" Type="http://schemas.openxmlformats.org/officeDocument/2006/relationships/image" Target="../media/image16.png"/><Relationship Id="rId9" Type="http://schemas.openxmlformats.org/officeDocument/2006/relationships/image" Target="../media/image64.emf"/><Relationship Id="rId1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23.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7.emf"/><Relationship Id="rId5" Type="http://schemas.openxmlformats.org/officeDocument/2006/relationships/image" Target="../media/image66.png"/><Relationship Id="rId4" Type="http://schemas.openxmlformats.org/officeDocument/2006/relationships/image" Target="../media/image16.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8.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27.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6.png"/><Relationship Id="rId7" Type="http://schemas.openxmlformats.org/officeDocument/2006/relationships/image" Target="../media/image670.png"/><Relationship Id="rId2" Type="http://schemas.openxmlformats.org/officeDocument/2006/relationships/notesSlide" Target="../notesSlides/notesSlide26.xml"/><Relationship Id="rId1" Type="http://schemas.openxmlformats.org/officeDocument/2006/relationships/slideLayout" Target="../slideLayouts/slideLayout2.xml"/><Relationship Id="rId11" Type="http://schemas.openxmlformats.org/officeDocument/2006/relationships/image" Target="../media/image81.png"/><Relationship Id="rId10"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72.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7.xml"/><Relationship Id="rId7" Type="http://schemas.openxmlformats.org/officeDocument/2006/relationships/image" Target="../media/image77.png"/><Relationship Id="rId12"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3.wmf"/><Relationship Id="rId11" Type="http://schemas.openxmlformats.org/officeDocument/2006/relationships/image" Target="../media/image85.png"/><Relationship Id="rId5" Type="http://schemas.openxmlformats.org/officeDocument/2006/relationships/oleObject" Target="../embeddings/oleObject15.bin"/><Relationship Id="rId10" Type="http://schemas.openxmlformats.org/officeDocument/2006/relationships/image" Target="../media/image840.png"/><Relationship Id="rId4" Type="http://schemas.openxmlformats.org/officeDocument/2006/relationships/image" Target="../media/image16.png"/><Relationship Id="rId9" Type="http://schemas.openxmlformats.org/officeDocument/2006/relationships/image" Target="../media/image74.w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16.png"/><Relationship Id="rId7"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22.png"/><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5.emf"/><Relationship Id="rId13" Type="http://schemas.openxmlformats.org/officeDocument/2006/relationships/oleObject" Target="../embeddings/oleObject19.bin"/><Relationship Id="rId18" Type="http://schemas.openxmlformats.org/officeDocument/2006/relationships/image" Target="../media/image84.wmf"/><Relationship Id="rId3" Type="http://schemas.openxmlformats.org/officeDocument/2006/relationships/notesSlide" Target="../notesSlides/notesSlide30.xml"/><Relationship Id="rId7" Type="http://schemas.openxmlformats.org/officeDocument/2006/relationships/image" Target="../media/image96.png"/><Relationship Id="rId12" Type="http://schemas.openxmlformats.org/officeDocument/2006/relationships/image" Target="../media/image81.w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9.vml"/><Relationship Id="rId6" Type="http://schemas.openxmlformats.org/officeDocument/2006/relationships/image" Target="../media/image27.png"/><Relationship Id="rId11" Type="http://schemas.openxmlformats.org/officeDocument/2006/relationships/oleObject" Target="../embeddings/oleObject18.bin"/><Relationship Id="rId5" Type="http://schemas.openxmlformats.org/officeDocument/2006/relationships/image" Target="../media/image25.png"/><Relationship Id="rId15" Type="http://schemas.openxmlformats.org/officeDocument/2006/relationships/oleObject" Target="../embeddings/oleObject20.bin"/><Relationship Id="rId10" Type="http://schemas.openxmlformats.org/officeDocument/2006/relationships/image" Target="../media/image80.wmf"/><Relationship Id="rId4" Type="http://schemas.openxmlformats.org/officeDocument/2006/relationships/image" Target="../media/image16.png"/><Relationship Id="rId9" Type="http://schemas.openxmlformats.org/officeDocument/2006/relationships/oleObject" Target="../embeddings/oleObject17.bin"/><Relationship Id="rId14" Type="http://schemas.openxmlformats.org/officeDocument/2006/relationships/image" Target="../media/image82.wmf"/></Relationships>
</file>

<file path=ppt/slides/_rels/slide31.xml.rels><?xml version="1.0" encoding="UTF-8" standalone="yes"?>
<Relationships xmlns="http://schemas.openxmlformats.org/package/2006/relationships"><Relationship Id="rId13" Type="http://schemas.openxmlformats.org/officeDocument/2006/relationships/image" Target="../media/image27.png"/><Relationship Id="rId3" Type="http://schemas.openxmlformats.org/officeDocument/2006/relationships/notesSlide" Target="../notesSlides/notesSlide31.xml"/><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0.vml"/><Relationship Id="rId11" Type="http://schemas.openxmlformats.org/officeDocument/2006/relationships/image" Target="../media/image86.wmf"/><Relationship Id="rId5" Type="http://schemas.openxmlformats.org/officeDocument/2006/relationships/image" Target="../media/image85.emf"/><Relationship Id="rId10" Type="http://schemas.openxmlformats.org/officeDocument/2006/relationships/oleObject" Target="../embeddings/oleObject22.bin"/><Relationship Id="rId4" Type="http://schemas.openxmlformats.org/officeDocument/2006/relationships/image" Target="../media/image16.png"/><Relationship Id="rId9" Type="http://schemas.openxmlformats.org/officeDocument/2006/relationships/image" Target="../media/image95.png"/><Relationship Id="rId14"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notesSlide" Target="../notesSlides/notesSlide33.xml"/><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png"/><Relationship Id="rId11" Type="http://schemas.openxmlformats.org/officeDocument/2006/relationships/image" Target="../media/image93.wmf"/><Relationship Id="rId5" Type="http://schemas.openxmlformats.org/officeDocument/2006/relationships/image" Target="../media/image94.png"/><Relationship Id="rId10" Type="http://schemas.openxmlformats.org/officeDocument/2006/relationships/oleObject" Target="../embeddings/oleObject24.bin"/><Relationship Id="rId4" Type="http://schemas.openxmlformats.org/officeDocument/2006/relationships/image" Target="../media/image1000.png"/><Relationship Id="rId9" Type="http://schemas.openxmlformats.org/officeDocument/2006/relationships/image" Target="../media/image95.emf"/></Relationships>
</file>

<file path=ppt/slides/_rels/slide34.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notesSlide" Target="../notesSlides/notesSlide34.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9.png"/><Relationship Id="rId5" Type="http://schemas.openxmlformats.org/officeDocument/2006/relationships/image" Target="../media/image94.png"/><Relationship Id="rId10" Type="http://schemas.openxmlformats.org/officeDocument/2006/relationships/image" Target="../media/image1030.png"/><Relationship Id="rId4" Type="http://schemas.openxmlformats.org/officeDocument/2006/relationships/image" Target="../media/image1000.png"/><Relationship Id="rId9" Type="http://schemas.openxmlformats.org/officeDocument/2006/relationships/image" Target="../media/image95.emf"/></Relationships>
</file>

<file path=ppt/slides/_rels/slide35.x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oleObject" Target="../embeddings/oleObject29.bin"/><Relationship Id="rId18" Type="http://schemas.openxmlformats.org/officeDocument/2006/relationships/image" Target="../media/image102.wmf"/><Relationship Id="rId3" Type="http://schemas.openxmlformats.org/officeDocument/2006/relationships/notesSlide" Target="../notesSlides/notesSlide35.xml"/><Relationship Id="rId7" Type="http://schemas.openxmlformats.org/officeDocument/2006/relationships/image" Target="../media/image97.wmf"/><Relationship Id="rId12" Type="http://schemas.openxmlformats.org/officeDocument/2006/relationships/image" Target="../media/image99.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101.wmf"/><Relationship Id="rId1" Type="http://schemas.openxmlformats.org/officeDocument/2006/relationships/vmlDrawing" Target="../drawings/vmlDrawing13.vml"/><Relationship Id="rId6" Type="http://schemas.openxmlformats.org/officeDocument/2006/relationships/oleObject" Target="../embeddings/oleObject26.bin"/><Relationship Id="rId11" Type="http://schemas.openxmlformats.org/officeDocument/2006/relationships/oleObject" Target="../embeddings/oleObject28.bin"/><Relationship Id="rId5" Type="http://schemas.openxmlformats.org/officeDocument/2006/relationships/image" Target="../media/image9.png"/><Relationship Id="rId15" Type="http://schemas.openxmlformats.org/officeDocument/2006/relationships/oleObject" Target="../embeddings/oleObject30.bin"/><Relationship Id="rId10" Type="http://schemas.openxmlformats.org/officeDocument/2006/relationships/image" Target="../media/image98.wmf"/><Relationship Id="rId19" Type="http://schemas.openxmlformats.org/officeDocument/2006/relationships/image" Target="../media/image111.png"/><Relationship Id="rId4" Type="http://schemas.openxmlformats.org/officeDocument/2006/relationships/image" Target="../media/image94.png"/><Relationship Id="rId9" Type="http://schemas.openxmlformats.org/officeDocument/2006/relationships/oleObject" Target="../embeddings/oleObject27.bin"/><Relationship Id="rId14" Type="http://schemas.openxmlformats.org/officeDocument/2006/relationships/image" Target="../media/image100.wmf"/></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3.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oleObject" Target="../embeddings/oleObject35.bin"/><Relationship Id="rId18" Type="http://schemas.openxmlformats.org/officeDocument/2006/relationships/image" Target="../media/image107.wmf"/><Relationship Id="rId3" Type="http://schemas.openxmlformats.org/officeDocument/2006/relationships/notesSlide" Target="../notesSlides/notesSlide37.xml"/><Relationship Id="rId21" Type="http://schemas.openxmlformats.org/officeDocument/2006/relationships/oleObject" Target="../embeddings/oleObject39.bin"/><Relationship Id="rId7" Type="http://schemas.openxmlformats.org/officeDocument/2006/relationships/image" Target="../media/image97.wmf"/><Relationship Id="rId12" Type="http://schemas.openxmlformats.org/officeDocument/2006/relationships/image" Target="../media/image104.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106.wmf"/><Relationship Id="rId20" Type="http://schemas.openxmlformats.org/officeDocument/2006/relationships/image" Target="../media/image108.wmf"/><Relationship Id="rId1" Type="http://schemas.openxmlformats.org/officeDocument/2006/relationships/vmlDrawing" Target="../drawings/vmlDrawing14.vml"/><Relationship Id="rId6" Type="http://schemas.openxmlformats.org/officeDocument/2006/relationships/oleObject" Target="../embeddings/oleObject32.bin"/><Relationship Id="rId11" Type="http://schemas.openxmlformats.org/officeDocument/2006/relationships/oleObject" Target="../embeddings/oleObject34.bin"/><Relationship Id="rId24" Type="http://schemas.openxmlformats.org/officeDocument/2006/relationships/image" Target="../media/image110.wmf"/><Relationship Id="rId5" Type="http://schemas.openxmlformats.org/officeDocument/2006/relationships/image" Target="../media/image9.png"/><Relationship Id="rId15" Type="http://schemas.openxmlformats.org/officeDocument/2006/relationships/oleObject" Target="../embeddings/oleObject36.bin"/><Relationship Id="rId23" Type="http://schemas.openxmlformats.org/officeDocument/2006/relationships/oleObject" Target="../embeddings/oleObject40.bin"/><Relationship Id="rId10" Type="http://schemas.openxmlformats.org/officeDocument/2006/relationships/image" Target="../media/image111.emf"/><Relationship Id="rId19" Type="http://schemas.openxmlformats.org/officeDocument/2006/relationships/oleObject" Target="../embeddings/oleObject38.bin"/><Relationship Id="rId4" Type="http://schemas.openxmlformats.org/officeDocument/2006/relationships/image" Target="../media/image94.png"/><Relationship Id="rId9" Type="http://schemas.openxmlformats.org/officeDocument/2006/relationships/image" Target="../media/image98.wmf"/><Relationship Id="rId14" Type="http://schemas.openxmlformats.org/officeDocument/2006/relationships/image" Target="../media/image105.wmf"/><Relationship Id="rId22" Type="http://schemas.openxmlformats.org/officeDocument/2006/relationships/image" Target="../media/image109.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oleObject" Target="../embeddings/oleObject44.bin"/><Relationship Id="rId3" Type="http://schemas.openxmlformats.org/officeDocument/2006/relationships/notesSlide" Target="../notesSlides/notesSlide38.xml"/><Relationship Id="rId7" Type="http://schemas.openxmlformats.org/officeDocument/2006/relationships/image" Target="../media/image112.wmf"/><Relationship Id="rId12" Type="http://schemas.openxmlformats.org/officeDocument/2006/relationships/image" Target="../media/image114.wmf"/><Relationship Id="rId2" Type="http://schemas.openxmlformats.org/officeDocument/2006/relationships/slideLayout" Target="../slideLayouts/slideLayout2.xml"/><Relationship Id="rId16" Type="http://schemas.openxmlformats.org/officeDocument/2006/relationships/image" Target="../media/image116.wmf"/><Relationship Id="rId1" Type="http://schemas.openxmlformats.org/officeDocument/2006/relationships/vmlDrawing" Target="../drawings/vmlDrawing15.vml"/><Relationship Id="rId6" Type="http://schemas.openxmlformats.org/officeDocument/2006/relationships/oleObject" Target="../embeddings/oleObject41.bin"/><Relationship Id="rId11" Type="http://schemas.openxmlformats.org/officeDocument/2006/relationships/oleObject" Target="../embeddings/oleObject43.bin"/><Relationship Id="rId5" Type="http://schemas.openxmlformats.org/officeDocument/2006/relationships/image" Target="../media/image9.png"/><Relationship Id="rId15" Type="http://schemas.openxmlformats.org/officeDocument/2006/relationships/oleObject" Target="../embeddings/oleObject45.bin"/><Relationship Id="rId10" Type="http://schemas.openxmlformats.org/officeDocument/2006/relationships/image" Target="../media/image111.emf"/><Relationship Id="rId4" Type="http://schemas.openxmlformats.org/officeDocument/2006/relationships/image" Target="../media/image94.png"/><Relationship Id="rId9" Type="http://schemas.openxmlformats.org/officeDocument/2006/relationships/image" Target="../media/image113.wmf"/><Relationship Id="rId14" Type="http://schemas.openxmlformats.org/officeDocument/2006/relationships/image" Target="../media/image115.wmf"/></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17.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notesSlide" Target="../notesSlides/notesSlide40.xml"/><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9.png"/><Relationship Id="rId5" Type="http://schemas.openxmlformats.org/officeDocument/2006/relationships/image" Target="../media/image9.png"/><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0.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2" y="2362201"/>
            <a:ext cx="62483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004" y="1544644"/>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831" y="2388177"/>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710" r="4348" b="18238"/>
          <a:stretch/>
        </p:blipFill>
        <p:spPr bwMode="auto">
          <a:xfrm>
            <a:off x="5680073" y="2408939"/>
            <a:ext cx="5976938"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034" y="21206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4137" y="28575"/>
            <a:ext cx="11849206" cy="1952625"/>
            <a:chOff x="84137" y="630257"/>
            <a:chExt cx="11849206" cy="1952625"/>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54082"/>
              <a:ext cx="9953730" cy="1828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754082"/>
              <a:ext cx="9725130" cy="172352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Khi làm cột treo quần áo, ta có thể tạo hai thanh đế thẳng đặt dưới sàn nhà và dựng cột treo vuông góc với hai thanh đế đó (H.7.15). Hãy giải thích vì sao bằng cách đó ta có được cột treo vuông góc với sàn nhà</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71270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1123455"/>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9088410" y="2086975"/>
            <a:ext cx="2308278" cy="4277558"/>
            <a:chOff x="9088410" y="2086975"/>
            <a:chExt cx="2308278" cy="4277558"/>
          </a:xfrm>
        </p:grpSpPr>
        <p:sp>
          <p:nvSpPr>
            <p:cNvPr id="12" name="TextBox 11"/>
            <p:cNvSpPr txBox="1"/>
            <p:nvPr/>
          </p:nvSpPr>
          <p:spPr>
            <a:xfrm>
              <a:off x="9675812" y="6025979"/>
              <a:ext cx="1457325"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7.15</a:t>
              </a:r>
              <a:endParaRPr lang="en-US" sz="1600" b="1">
                <a:solidFill>
                  <a:schemeClr val="accent6">
                    <a:lumMod val="75000"/>
                  </a:schemeClr>
                </a:solidFill>
                <a:latin typeface="Arial" pitchFamily="34" charset="0"/>
                <a:cs typeface="Arial" pitchFamily="34" charset="0"/>
              </a:endParaRPr>
            </a:p>
          </p:txBody>
        </p:sp>
        <p:pic>
          <p:nvPicPr>
            <p:cNvPr id="3584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0943" t="5093" r="34001" b="2076"/>
            <a:stretch/>
          </p:blipFill>
          <p:spPr bwMode="auto">
            <a:xfrm>
              <a:off x="9088410" y="2086975"/>
              <a:ext cx="2308278" cy="391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760412" y="2590800"/>
            <a:ext cx="7772400" cy="1246495"/>
          </a:xfrm>
          <a:prstGeom prst="rect">
            <a:avLst/>
          </a:prstGeom>
          <a:noFill/>
        </p:spPr>
        <p:txBody>
          <a:bodyPr wrap="square" rtlCol="0">
            <a:spAutoFit/>
          </a:bodyPr>
          <a:lstStyle/>
          <a:p>
            <a:pPr marL="342900" indent="-342900" algn="just">
              <a:buFont typeface="Wingdings" pitchFamily="2" charset="2"/>
              <a:buChar char="v"/>
            </a:pPr>
            <a:r>
              <a:rPr lang="vi-VN" sz="2500" b="1">
                <a:latin typeface="Arial" pitchFamily="34" charset="0"/>
                <a:cs typeface="Arial" pitchFamily="34" charset="0"/>
              </a:rPr>
              <a:t>Ta coi hai thanh đế thẳng đặt dưới dàn nhà là 2 đường thẳng cắt nhau và sàn nhà là 1 mặt phẳng</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sp>
        <p:nvSpPr>
          <p:cNvPr id="17" name="TextBox 16"/>
          <p:cNvSpPr txBox="1"/>
          <p:nvPr/>
        </p:nvSpPr>
        <p:spPr>
          <a:xfrm>
            <a:off x="1065212" y="3855184"/>
            <a:ext cx="7467600" cy="1631216"/>
          </a:xfrm>
          <a:prstGeom prst="rect">
            <a:avLst/>
          </a:prstGeom>
          <a:noFill/>
        </p:spPr>
        <p:txBody>
          <a:bodyPr wrap="square" rtlCol="0">
            <a:spAutoFit/>
          </a:bodyPr>
          <a:lstStyle/>
          <a:p>
            <a:pPr algn="just"/>
            <a:r>
              <a:rPr lang="vi-VN" sz="2500" b="1">
                <a:latin typeface="Arial" pitchFamily="34" charset="0"/>
                <a:cs typeface="Arial" pitchFamily="34" charset="0"/>
              </a:rPr>
              <a:t>Vì hai thanh đế thẳng đặt dưới sàn nhà và dựng cột treo vuông góc với hai thanh đế đó, hai thanh đế đó cắt nhau và nằm trên mặt phẳng là sàn nhà nên cột treo vuông góc với sàn nhà</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spTree>
    <p:extLst>
      <p:ext uri="{BB962C8B-B14F-4D97-AF65-F5344CB8AC3E}">
        <p14:creationId xmlns:p14="http://schemas.microsoft.com/office/powerpoint/2010/main" val="244988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500" y="28793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93812" y="3332460"/>
            <a:ext cx="1828800" cy="461665"/>
          </a:xfrm>
          <a:prstGeom prst="rect">
            <a:avLst/>
          </a:prstGeom>
          <a:noFill/>
        </p:spPr>
        <p:txBody>
          <a:bodyPr wrap="square" rtlCol="0">
            <a:spAutoFit/>
          </a:bodyPr>
          <a:lstStyle/>
          <a:p>
            <a:pPr marL="457200" indent="-457200" algn="just">
              <a:buFont typeface="Wingdings" pitchFamily="2" charset="2"/>
              <a:buChar char="v"/>
            </a:pPr>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sp>
        <p:nvSpPr>
          <p:cNvPr id="14" name="AutoShape 4"/>
          <p:cNvSpPr>
            <a:spLocks noChangeArrowheads="1"/>
          </p:cNvSpPr>
          <p:nvPr/>
        </p:nvSpPr>
        <p:spPr bwMode="gray">
          <a:xfrm>
            <a:off x="447213" y="95249"/>
            <a:ext cx="267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TÍNH CHẤT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289088" y="761999"/>
            <a:ext cx="11558425" cy="1981201"/>
            <a:chOff x="289088" y="761999"/>
            <a:chExt cx="11558425" cy="1981201"/>
          </a:xfrm>
        </p:grpSpPr>
        <p:sp>
          <p:nvSpPr>
            <p:cNvPr id="17" name="Rounded Rectangle 16"/>
            <p:cNvSpPr/>
            <p:nvPr/>
          </p:nvSpPr>
          <p:spPr>
            <a:xfrm>
              <a:off x="289088" y="761999"/>
              <a:ext cx="11558425" cy="19812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531812" y="838200"/>
                  <a:ext cx="11239500" cy="1846659"/>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Cho điểm O và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không đi qua O. Gọi d là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đi qua O và song song với </a:t>
                  </a:r>
                  <a14:m>
                    <m:oMath xmlns:m="http://schemas.openxmlformats.org/officeDocument/2006/math">
                      <m:r>
                        <a:rPr lang="en-US" sz="2200" b="1" i="1">
                          <a:latin typeface="Cambria Math"/>
                          <a:ea typeface="Cambria Math"/>
                          <a:cs typeface="Arial" pitchFamily="34" charset="0"/>
                        </a:rPr>
                        <m:t>∆</m:t>
                      </m:r>
                    </m:oMath>
                  </a14:m>
                  <a:r>
                    <a:rPr lang="en-US" sz="2200" b="1" smtClean="0">
                      <a:latin typeface="Arial" pitchFamily="34" charset="0"/>
                      <a:cs typeface="Arial" pitchFamily="34" charset="0"/>
                    </a:rPr>
                    <a:t> . Xét hai mặt phẳng phân biệt tuỳ ý (P) và (Q) cùng chứa d. Trong các mặt phẳng (P) , (Q) tương ứng kẻ các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cùng đi qua O và vuông góc với d (H 7.16)</a:t>
                  </a:r>
                  <a:br>
                    <a:rPr lang="en-US" sz="2200" b="1" smtClean="0">
                      <a:latin typeface="Arial" pitchFamily="34" charset="0"/>
                      <a:cs typeface="Arial" pitchFamily="34" charset="0"/>
                    </a:rPr>
                  </a:br>
                  <a:r>
                    <a:rPr lang="en-US" sz="2200" b="1" smtClean="0">
                      <a:latin typeface="Arial" pitchFamily="34" charset="0"/>
                      <a:cs typeface="Arial" pitchFamily="34" charset="0"/>
                    </a:rPr>
                    <a:t>Giải thích vì sao mp(a,b)  đi qua O và vuông góc với </a:t>
                  </a:r>
                  <a14:m>
                    <m:oMath xmlns:m="http://schemas.openxmlformats.org/officeDocument/2006/math">
                      <m:r>
                        <a:rPr lang="en-US" sz="2200" b="1" i="1">
                          <a:latin typeface="Cambria Math"/>
                          <a:ea typeface="Cambria Math"/>
                          <a:cs typeface="Arial" pitchFamily="34" charset="0"/>
                        </a:rPr>
                        <m:t>∆</m:t>
                      </m:r>
                    </m:oMath>
                  </a14:m>
                  <a:endParaRPr lang="en-US"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1812" y="838200"/>
                  <a:ext cx="11239500" cy="1846659"/>
                </a:xfrm>
                <a:prstGeom prst="rect">
                  <a:avLst/>
                </a:prstGeom>
                <a:blipFill rotWithShape="1">
                  <a:blip r:embed="rId7"/>
                  <a:stretch>
                    <a:fillRect l="-651" r="-1302" b="-5960"/>
                  </a:stretch>
                </a:blipFill>
              </p:spPr>
              <p:txBody>
                <a:bodyPr/>
                <a:lstStyle/>
                <a:p>
                  <a:r>
                    <a:rPr lang="en-US">
                      <a:noFill/>
                    </a:rPr>
                    <a:t> </a:t>
                  </a:r>
                </a:p>
              </p:txBody>
            </p:sp>
          </mc:Fallback>
        </mc:AlternateContent>
        <p:pic>
          <p:nvPicPr>
            <p:cNvPr id="3686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18820" b="27119"/>
            <a:stretch/>
          </p:blipFill>
          <p:spPr bwMode="auto">
            <a:xfrm>
              <a:off x="426575" y="761999"/>
              <a:ext cx="1524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8151812" y="2947779"/>
            <a:ext cx="3174683" cy="3072021"/>
            <a:chOff x="8464708" y="2993232"/>
            <a:chExt cx="3174683" cy="3072021"/>
          </a:xfrm>
        </p:grpSpPr>
        <p:pic>
          <p:nvPicPr>
            <p:cNvPr id="3687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4708" y="2993232"/>
              <a:ext cx="3174683"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531508" y="57266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7.16</a:t>
              </a:r>
              <a:endParaRPr lang="en-US" sz="1600" b="1">
                <a:solidFill>
                  <a:schemeClr val="accent6">
                    <a:lumMod val="75000"/>
                  </a:schemeClr>
                </a:solidFill>
                <a:latin typeface="Arial" pitchFamily="34" charset="0"/>
                <a:cs typeface="Arial" pitchFamily="34" charset="0"/>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222261423"/>
              </p:ext>
            </p:extLst>
          </p:nvPr>
        </p:nvGraphicFramePr>
        <p:xfrm>
          <a:off x="2970212" y="3276600"/>
          <a:ext cx="2227262" cy="1035050"/>
        </p:xfrm>
        <a:graphic>
          <a:graphicData uri="http://schemas.openxmlformats.org/presentationml/2006/ole">
            <mc:AlternateContent xmlns:mc="http://schemas.openxmlformats.org/markup-compatibility/2006">
              <mc:Choice xmlns:v="urn:schemas-microsoft-com:vml" Requires="v">
                <p:oleObj spid="_x0000_s36966" name="Equation" r:id="rId10" imgW="1041120" imgH="482400" progId="Equation.DSMT4">
                  <p:embed/>
                </p:oleObj>
              </mc:Choice>
              <mc:Fallback>
                <p:oleObj name="Equation" r:id="rId10" imgW="1041120" imgH="482400" progId="Equation.DSMT4">
                  <p:embed/>
                  <p:pic>
                    <p:nvPicPr>
                      <p:cNvPr id="0" name="Object 1"/>
                      <p:cNvPicPr>
                        <a:picLocks noChangeAspect="1" noChangeArrowheads="1"/>
                      </p:cNvPicPr>
                      <p:nvPr/>
                    </p:nvPicPr>
                    <p:blipFill>
                      <a:blip r:embed="rId11"/>
                      <a:srcRect/>
                      <a:stretch>
                        <a:fillRect/>
                      </a:stretch>
                    </p:blipFill>
                    <p:spPr bwMode="auto">
                      <a:xfrm>
                        <a:off x="2970212" y="3276600"/>
                        <a:ext cx="22272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1277296"/>
              </p:ext>
            </p:extLst>
          </p:nvPr>
        </p:nvGraphicFramePr>
        <p:xfrm>
          <a:off x="2970212" y="4433184"/>
          <a:ext cx="2227262" cy="1035050"/>
        </p:xfrm>
        <a:graphic>
          <a:graphicData uri="http://schemas.openxmlformats.org/presentationml/2006/ole">
            <mc:AlternateContent xmlns:mc="http://schemas.openxmlformats.org/markup-compatibility/2006">
              <mc:Choice xmlns:v="urn:schemas-microsoft-com:vml" Requires="v">
                <p:oleObj spid="_x0000_s36967" name="Equation" r:id="rId12" imgW="1041120" imgH="482400" progId="Equation.DSMT4">
                  <p:embed/>
                </p:oleObj>
              </mc:Choice>
              <mc:Fallback>
                <p:oleObj name="Equation" r:id="rId12" imgW="1041120" imgH="482400" progId="Equation.DSMT4">
                  <p:embed/>
                  <p:pic>
                    <p:nvPicPr>
                      <p:cNvPr id="0" name=""/>
                      <p:cNvPicPr>
                        <a:picLocks noChangeAspect="1" noChangeArrowheads="1"/>
                      </p:cNvPicPr>
                      <p:nvPr/>
                    </p:nvPicPr>
                    <p:blipFill>
                      <a:blip r:embed="rId13"/>
                      <a:srcRect/>
                      <a:stretch>
                        <a:fillRect/>
                      </a:stretch>
                    </p:blipFill>
                    <p:spPr bwMode="auto">
                      <a:xfrm>
                        <a:off x="2970212" y="4433184"/>
                        <a:ext cx="22272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1598612" y="5542260"/>
                <a:ext cx="6172200" cy="830997"/>
              </a:xfrm>
              <a:prstGeom prst="rect">
                <a:avLst/>
              </a:prstGeom>
              <a:noFill/>
            </p:spPr>
            <p:txBody>
              <a:bodyPr wrap="square" rtlCol="0">
                <a:spAutoFit/>
              </a:bodyPr>
              <a:lstStyle/>
              <a:p>
                <a:pPr algn="just"/>
                <a:r>
                  <a:rPr lang="en-US" b="1" smtClean="0">
                    <a:latin typeface="Arial" pitchFamily="34" charset="0"/>
                    <a:cs typeface="Arial" pitchFamily="34" charset="0"/>
                  </a:rPr>
                  <a:t>Mà </a:t>
                </a:r>
                <a14:m>
                  <m:oMath xmlns:m="http://schemas.openxmlformats.org/officeDocument/2006/math">
                    <m:r>
                      <a:rPr lang="en-US" b="1" i="1" smtClean="0">
                        <a:latin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𝒃</m:t>
                    </m:r>
                    <m:r>
                      <a:rPr lang="en-US" b="1" i="1" smtClean="0">
                        <a:latin typeface="Cambria Math"/>
                        <a:ea typeface="Cambria Math"/>
                        <a:cs typeface="Arial" pitchFamily="34" charset="0"/>
                      </a:rPr>
                      <m:t>=</m:t>
                    </m:r>
                    <m:d>
                      <m:dPr>
                        <m:begChr m:val="{"/>
                        <m:endChr m:val="}"/>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𝑶</m:t>
                        </m:r>
                      </m:e>
                    </m:d>
                  </m:oMath>
                </a14:m>
                <a:r>
                  <a:rPr lang="en-US" b="1" smtClean="0">
                    <a:latin typeface="Arial" pitchFamily="34" charset="0"/>
                    <a:cs typeface="Arial" pitchFamily="34" charset="0"/>
                  </a:rPr>
                  <a:t> </a:t>
                </a:r>
                <a:r>
                  <a:rPr lang="vi-VN" b="1">
                    <a:latin typeface="Arial" pitchFamily="34" charset="0"/>
                    <a:cs typeface="Arial" pitchFamily="34" charset="0"/>
                  </a:rPr>
                  <a:t>⇒</a:t>
                </a:r>
              </a:p>
              <a:p>
                <a:pPr algn="just"/>
                <a:r>
                  <a:rPr lang="vi-VN" b="1" smtClean="0">
                    <a:latin typeface="Arial" pitchFamily="34" charset="0"/>
                    <a:cs typeface="Arial" pitchFamily="34" charset="0"/>
                  </a:rPr>
                  <a:t>mp(a</a:t>
                </a:r>
                <a:r>
                  <a:rPr lang="vi-VN" b="1">
                    <a:latin typeface="Arial" pitchFamily="34" charset="0"/>
                    <a:cs typeface="Arial" pitchFamily="34" charset="0"/>
                  </a:rPr>
                  <a:t>, b) đi qua O và vuông góc với </a:t>
                </a:r>
                <a:r>
                  <a:rPr lang="el-GR" b="1" smtClean="0">
                    <a:latin typeface="Arial" pitchFamily="34" charset="0"/>
                    <a:cs typeface="Arial" pitchFamily="34" charset="0"/>
                  </a:rPr>
                  <a:t>Δ</a:t>
                </a:r>
                <a:endParaRPr lang="el-GR"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98612" y="5542260"/>
                <a:ext cx="6172200" cy="830997"/>
              </a:xfrm>
              <a:prstGeom prst="rect">
                <a:avLst/>
              </a:prstGeom>
              <a:blipFill rotWithShape="1">
                <a:blip r:embed="rId14"/>
                <a:stretch>
                  <a:fillRect l="-1481" t="-5882" b="-16912"/>
                </a:stretch>
              </a:blipFill>
            </p:spPr>
            <p:txBody>
              <a:bodyPr/>
              <a:lstStyle/>
              <a:p>
                <a:r>
                  <a:rPr lang="en-US">
                    <a:noFill/>
                  </a:rPr>
                  <a:t> </a:t>
                </a:r>
              </a:p>
            </p:txBody>
          </p:sp>
        </mc:Fallback>
      </mc:AlternateContent>
    </p:spTree>
    <p:extLst>
      <p:ext uri="{BB962C8B-B14F-4D97-AF65-F5344CB8AC3E}">
        <p14:creationId xmlns:p14="http://schemas.microsoft.com/office/powerpoint/2010/main" val="1143573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430001" cy="1601539"/>
            <a:chOff x="379411" y="836861"/>
            <a:chExt cx="11430001" cy="1601539"/>
          </a:xfrm>
        </p:grpSpPr>
        <p:sp>
          <p:nvSpPr>
            <p:cNvPr id="21" name="Rounded Rectangle 20"/>
            <p:cNvSpPr/>
            <p:nvPr/>
          </p:nvSpPr>
          <p:spPr>
            <a:xfrm>
              <a:off x="379411" y="836861"/>
              <a:ext cx="11125201" cy="14491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1025754"/>
              <a:ext cx="9920188" cy="954107"/>
            </a:xfrm>
            <a:prstGeom prst="rect">
              <a:avLst/>
            </a:prstGeom>
            <a:noFill/>
          </p:spPr>
          <p:txBody>
            <a:bodyPr wrap="square" rtlCol="0">
              <a:spAutoFit/>
            </a:bodyPr>
            <a:lstStyle/>
            <a:p>
              <a:pPr marL="457200" indent="-457200" algn="just">
                <a:buFont typeface="Wingdings" pitchFamily="2" charset="2"/>
                <a:buChar char="q"/>
              </a:pPr>
              <a:r>
                <a:rPr lang="en-US" sz="2800" b="1" smtClean="0">
                  <a:latin typeface="Arial" pitchFamily="34" charset="0"/>
                  <a:cs typeface="Arial" pitchFamily="34" charset="0"/>
                </a:rPr>
                <a:t>Có duy nhất một mặt phẳng đi qua một điểm cho trước và vuông góc với một </a:t>
              </a:r>
              <a:r>
                <a:rPr lang="vi-VN" sz="2800" b="1" smtClean="0">
                  <a:latin typeface="Arial" pitchFamily="34" charset="0"/>
                  <a:cs typeface="Arial" pitchFamily="34" charset="0"/>
                </a:rPr>
                <a:t>đường thẳng</a:t>
              </a:r>
              <a:r>
                <a:rPr lang="en-US" sz="2800" b="1" smtClean="0">
                  <a:latin typeface="Arial" pitchFamily="34" charset="0"/>
                  <a:cs typeface="Arial" pitchFamily="34" charset="0"/>
                </a:rPr>
                <a:t> cho trước.</a:t>
              </a:r>
              <a:endParaRPr lang="vi-VN" sz="28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84362" y="1122909"/>
              <a:ext cx="1225050" cy="1315491"/>
            </a:xfrm>
            <a:prstGeom prst="rect">
              <a:avLst/>
            </a:prstGeom>
          </p:spPr>
        </p:pic>
      </p:grpSp>
      <p:grpSp>
        <p:nvGrpSpPr>
          <p:cNvPr id="17" name="Group 16"/>
          <p:cNvGrpSpPr/>
          <p:nvPr/>
        </p:nvGrpSpPr>
        <p:grpSpPr>
          <a:xfrm>
            <a:off x="447213" y="2895600"/>
            <a:ext cx="6866400" cy="2819400"/>
            <a:chOff x="2047412" y="3220197"/>
            <a:chExt cx="6866400" cy="2819400"/>
          </a:xfrm>
        </p:grpSpPr>
        <p:sp>
          <p:nvSpPr>
            <p:cNvPr id="18" name="Oval 17"/>
            <p:cNvSpPr/>
            <p:nvPr/>
          </p:nvSpPr>
          <p:spPr>
            <a:xfrm>
              <a:off x="2047412" y="3220197"/>
              <a:ext cx="6866400" cy="2819400"/>
            </a:xfrm>
            <a:prstGeom prst="ellipse">
              <a:avLst/>
            </a:prstGeom>
            <a:solidFill>
              <a:schemeClr val="accent3">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2208211" y="3504161"/>
              <a:ext cx="6400800" cy="2154436"/>
            </a:xfrm>
            <a:prstGeom prst="rect">
              <a:avLst/>
            </a:prstGeom>
            <a:noFill/>
          </p:spPr>
          <p:txBody>
            <a:bodyPr wrap="square" rtlCol="0">
              <a:spAutoFit/>
            </a:bodyPr>
            <a:lstStyle/>
            <a:p>
              <a:pPr marL="342900" indent="-342900" algn="ctr">
                <a:buFont typeface="Wingdings" pitchFamily="2" charset="2"/>
                <a:buChar char="v"/>
              </a:pPr>
              <a:r>
                <a:rPr lang="en-US" b="1" smtClean="0">
                  <a:solidFill>
                    <a:srgbClr val="C00000"/>
                  </a:solidFill>
                  <a:latin typeface="Arial" pitchFamily="34" charset="0"/>
                  <a:cs typeface="Arial" pitchFamily="34" charset="0"/>
                </a:rPr>
                <a:t>Nhận xét :  </a:t>
              </a:r>
              <a:br>
                <a:rPr lang="en-US" b="1" smtClean="0">
                  <a:solidFill>
                    <a:srgbClr val="C00000"/>
                  </a:solidFill>
                  <a:latin typeface="Arial" pitchFamily="34" charset="0"/>
                  <a:cs typeface="Arial" pitchFamily="34" charset="0"/>
                </a:rPr>
              </a:br>
              <a:r>
                <a:rPr lang="en-US" sz="2200" b="1" smtClean="0">
                  <a:latin typeface="Arial" pitchFamily="34" charset="0"/>
                  <a:cs typeface="Arial" pitchFamily="34" charset="0"/>
                </a:rPr>
                <a:t>Nếu 3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đôi một phân biệt a, b, c cùng đi qua một điểm O và cùng vuông góc với một </a:t>
              </a:r>
              <a:r>
                <a:rPr lang="vi-VN" sz="2200" b="1" smtClean="0">
                  <a:latin typeface="Arial" pitchFamily="34" charset="0"/>
                  <a:cs typeface="Arial" pitchFamily="34" charset="0"/>
                </a:rPr>
                <a:t>đường thẳng ∆</a:t>
              </a:r>
              <a:r>
                <a:rPr lang="en-US" sz="2200" b="1" smtClean="0">
                  <a:latin typeface="Arial" pitchFamily="34" charset="0"/>
                  <a:cs typeface="Arial" pitchFamily="34" charset="0"/>
                </a:rPr>
                <a:t> thì ba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cùng nằm trong mặt phẳng đi qua O và vuông góc với </a:t>
              </a:r>
              <a:r>
                <a:rPr lang="vi-VN" sz="2200" b="1">
                  <a:latin typeface="Arial" pitchFamily="34" charset="0"/>
                  <a:cs typeface="Arial" pitchFamily="34" charset="0"/>
                </a:rPr>
                <a:t>∆</a:t>
              </a:r>
              <a:endParaRPr lang="en-US" sz="2200" b="1">
                <a:latin typeface="Arial" pitchFamily="34" charset="0"/>
                <a:cs typeface="Arial" pitchFamily="34" charset="0"/>
              </a:endParaRPr>
            </a:p>
          </p:txBody>
        </p:sp>
      </p:grpSp>
      <p:sp>
        <p:nvSpPr>
          <p:cNvPr id="16" name="AutoShape 4"/>
          <p:cNvSpPr>
            <a:spLocks noChangeArrowheads="1"/>
          </p:cNvSpPr>
          <p:nvPr/>
        </p:nvSpPr>
        <p:spPr bwMode="gray">
          <a:xfrm>
            <a:off x="447213" y="95249"/>
            <a:ext cx="267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TÍNH CHẤT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7631486" y="2438400"/>
            <a:ext cx="3423000" cy="3064877"/>
            <a:chOff x="7631486" y="2438400"/>
            <a:chExt cx="3423000" cy="3064877"/>
          </a:xfrm>
        </p:grpSpPr>
        <p:pic>
          <p:nvPicPr>
            <p:cNvPr id="378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1486" y="2438400"/>
              <a:ext cx="3423000" cy="30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695286" y="516472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7.17</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3782369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1" y="229493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03212" y="742950"/>
            <a:ext cx="11506200" cy="1380448"/>
            <a:chOff x="303212" y="742950"/>
            <a:chExt cx="11506200" cy="1380448"/>
          </a:xfrm>
        </p:grpSpPr>
        <p:sp>
          <p:nvSpPr>
            <p:cNvPr id="20" name="Rounded Rectangle 19"/>
            <p:cNvSpPr/>
            <p:nvPr/>
          </p:nvSpPr>
          <p:spPr>
            <a:xfrm>
              <a:off x="1714587" y="742950"/>
              <a:ext cx="10044590" cy="13804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38200"/>
              <a:ext cx="99822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Chứng minh rằng điểm M cách đều 2 điểm phân biệt A, B cho trước khi và chỉ khi M thuộc mặt phẳng đi qua trung điểm của đoạn thẳng AB và vuông góc với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AB .</a:t>
              </a:r>
              <a:endParaRPr lang="vi-VN" sz="2500" b="1">
                <a:latin typeface="Arial" pitchFamily="34" charset="0"/>
                <a:cs typeface="Arial" pitchFamily="34" charset="0"/>
              </a:endParaRPr>
            </a:p>
          </p:txBody>
        </p:sp>
      </p:grpSp>
      <p:sp>
        <p:nvSpPr>
          <p:cNvPr id="22" name="TextBox 21"/>
          <p:cNvSpPr txBox="1"/>
          <p:nvPr/>
        </p:nvSpPr>
        <p:spPr>
          <a:xfrm>
            <a:off x="608013" y="2667000"/>
            <a:ext cx="7323598" cy="800219"/>
          </a:xfrm>
          <a:prstGeom prst="rect">
            <a:avLst/>
          </a:prstGeom>
          <a:noFill/>
        </p:spPr>
        <p:txBody>
          <a:bodyPr wrap="square" rtlCol="0">
            <a:spAutoFit/>
          </a:bodyPr>
          <a:lstStyle/>
          <a:p>
            <a:pPr algn="just"/>
            <a:r>
              <a:rPr lang="en-US" sz="2300" b="1" smtClean="0">
                <a:latin typeface="Arial" pitchFamily="34" charset="0"/>
                <a:cs typeface="Arial" pitchFamily="34" charset="0"/>
              </a:rPr>
              <a:t>Gọi (𝛼) là mặt phẳng đi qua trung điểm I của AB và vuông góc với AB</a:t>
            </a:r>
            <a:endParaRPr lang="en-US" sz="23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608013" y="3484795"/>
                <a:ext cx="7323598" cy="800219"/>
              </a:xfrm>
              <a:prstGeom prst="rect">
                <a:avLst/>
              </a:prstGeom>
              <a:noFill/>
            </p:spPr>
            <p:txBody>
              <a:bodyPr wrap="square" rtlCol="0">
                <a:spAutoFit/>
              </a:bodyPr>
              <a:lstStyle/>
              <a:p>
                <a:pPr algn="just"/>
                <a:r>
                  <a:rPr lang="en-US" sz="2300" b="1" smtClean="0">
                    <a:latin typeface="Arial" pitchFamily="34" charset="0"/>
                    <a:cs typeface="Arial" pitchFamily="34" charset="0"/>
                  </a:rPr>
                  <a:t>Ta có : </a:t>
                </a:r>
                <a14:m>
                  <m:oMath xmlns:m="http://schemas.openxmlformats.org/officeDocument/2006/math">
                    <m:r>
                      <a:rPr lang="en-US" sz="2300" b="1" i="1" smtClean="0">
                        <a:latin typeface="Cambria Math"/>
                        <a:cs typeface="Arial" pitchFamily="34" charset="0"/>
                      </a:rPr>
                      <m:t>𝑴𝑨</m:t>
                    </m:r>
                    <m:r>
                      <a:rPr lang="en-US" sz="2300" b="1" i="1" smtClean="0">
                        <a:latin typeface="Cambria Math"/>
                        <a:cs typeface="Arial" pitchFamily="34" charset="0"/>
                      </a:rPr>
                      <m:t>=</m:t>
                    </m:r>
                    <m:r>
                      <a:rPr lang="en-US" sz="2300" b="1" i="1" smtClean="0">
                        <a:latin typeface="Cambria Math"/>
                        <a:cs typeface="Arial" pitchFamily="34" charset="0"/>
                      </a:rPr>
                      <m:t>𝑴𝑩</m:t>
                    </m:r>
                  </m:oMath>
                </a14:m>
                <a:r>
                  <a:rPr lang="en-US" sz="2300" b="1" smtClean="0">
                    <a:latin typeface="Arial" pitchFamily="34" charset="0"/>
                    <a:cs typeface="Arial" pitchFamily="34" charset="0"/>
                  </a:rPr>
                  <a:t> khi và chỉ khi M trùng I hoặc tam giác MAB cân tại M</a:t>
                </a:r>
                <a:endParaRPr lang="en-US" sz="23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08013" y="3484795"/>
                <a:ext cx="7323598" cy="800219"/>
              </a:xfrm>
              <a:prstGeom prst="rect">
                <a:avLst/>
              </a:prstGeom>
              <a:blipFill rotWithShape="1">
                <a:blip r:embed="rId5"/>
                <a:stretch>
                  <a:fillRect l="-1249" t="-5344" r="-1166" b="-16031"/>
                </a:stretch>
              </a:blipFill>
            </p:spPr>
            <p:txBody>
              <a:bodyPr/>
              <a:lstStyle/>
              <a:p>
                <a:r>
                  <a:rPr lang="en-US">
                    <a:noFill/>
                  </a:rPr>
                  <a:t> </a:t>
                </a:r>
              </a:p>
            </p:txBody>
          </p:sp>
        </mc:Fallback>
      </mc:AlternateContent>
      <p:sp>
        <p:nvSpPr>
          <p:cNvPr id="29" name="TextBox 28"/>
          <p:cNvSpPr txBox="1"/>
          <p:nvPr/>
        </p:nvSpPr>
        <p:spPr>
          <a:xfrm>
            <a:off x="447213" y="5562600"/>
            <a:ext cx="11362199" cy="1107996"/>
          </a:xfrm>
          <a:prstGeom prst="rect">
            <a:avLst/>
          </a:prstGeom>
          <a:solidFill>
            <a:schemeClr val="accent6">
              <a:lumMod val="20000"/>
              <a:lumOff val="80000"/>
            </a:schemeClr>
          </a:solidFill>
        </p:spPr>
        <p:txBody>
          <a:bodyPr wrap="square" rtlCol="0">
            <a:spAutoFit/>
          </a:bodyPr>
          <a:lstStyle/>
          <a:p>
            <a:pPr marL="342900" indent="-342900" algn="just">
              <a:buFont typeface="Wingdings" pitchFamily="2" charset="2"/>
              <a:buChar char="v"/>
            </a:pPr>
            <a:r>
              <a:rPr lang="en-US" sz="2200" b="1" smtClean="0">
                <a:solidFill>
                  <a:srgbClr val="C00000"/>
                </a:solidFill>
                <a:latin typeface="Arial" pitchFamily="34" charset="0"/>
                <a:cs typeface="Arial" pitchFamily="34" charset="0"/>
              </a:rPr>
              <a:t>Chú ý</a:t>
            </a:r>
            <a:r>
              <a:rPr lang="en-US" sz="2200" b="1" smtClean="0">
                <a:latin typeface="Arial" pitchFamily="34" charset="0"/>
                <a:cs typeface="Arial" pitchFamily="34" charset="0"/>
              </a:rPr>
              <a:t> : Mặt phẳng đi qua trung điểm của AB và vuông góc với AB được gọi là mặt phẳng trung trực của AB. Mặt phẳng trung trực của AB là tập hợp các điểm cách đều hai điểm A, B.</a:t>
            </a:r>
            <a:endParaRPr lang="en-US" sz="2200" b="1">
              <a:latin typeface="Arial" pitchFamily="34" charset="0"/>
              <a:cs typeface="Arial" pitchFamily="34" charset="0"/>
            </a:endParaRPr>
          </a:p>
        </p:txBody>
      </p:sp>
      <p:sp>
        <p:nvSpPr>
          <p:cNvPr id="16" name="AutoShape 4"/>
          <p:cNvSpPr>
            <a:spLocks noChangeArrowheads="1"/>
          </p:cNvSpPr>
          <p:nvPr/>
        </p:nvSpPr>
        <p:spPr bwMode="gray">
          <a:xfrm>
            <a:off x="447213" y="95249"/>
            <a:ext cx="267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TÍNH CHẤT </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383269" y="2362200"/>
            <a:ext cx="3426143" cy="2942272"/>
            <a:chOff x="8300878" y="2544128"/>
            <a:chExt cx="3426143" cy="2942272"/>
          </a:xfrm>
        </p:grpSpPr>
        <p:sp>
          <p:nvSpPr>
            <p:cNvPr id="18" name="TextBox 17"/>
            <p:cNvSpPr txBox="1"/>
            <p:nvPr/>
          </p:nvSpPr>
          <p:spPr>
            <a:xfrm>
              <a:off x="9675812" y="5147846"/>
              <a:ext cx="1447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7.18</a:t>
              </a:r>
              <a:endParaRPr lang="en-US" sz="1600" b="1">
                <a:solidFill>
                  <a:schemeClr val="accent6">
                    <a:lumMod val="75000"/>
                  </a:schemeClr>
                </a:solidFill>
                <a:latin typeface="Arial" pitchFamily="34" charset="0"/>
                <a:cs typeface="Arial" pitchFamily="34" charset="0"/>
              </a:endParaRPr>
            </a:p>
          </p:txBody>
        </p:sp>
        <p:pic>
          <p:nvPicPr>
            <p:cNvPr id="389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0878" y="2544128"/>
              <a:ext cx="3426143" cy="270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1" name="TextBox 20"/>
              <p:cNvSpPr txBox="1"/>
              <p:nvPr/>
            </p:nvSpPr>
            <p:spPr>
              <a:xfrm>
                <a:off x="608013" y="4256264"/>
                <a:ext cx="7391400" cy="1154162"/>
              </a:xfrm>
              <a:prstGeom prst="rect">
                <a:avLst/>
              </a:prstGeom>
              <a:noFill/>
            </p:spPr>
            <p:txBody>
              <a:bodyPr wrap="square" rtlCol="0">
                <a:spAutoFit/>
              </a:bodyPr>
              <a:lstStyle/>
              <a:p>
                <a:pPr algn="just"/>
                <a:r>
                  <a:rPr lang="en-US" sz="2300" b="1" smtClean="0">
                    <a:latin typeface="Arial" pitchFamily="34" charset="0"/>
                    <a:cs typeface="Arial" pitchFamily="34" charset="0"/>
                  </a:rPr>
                  <a:t>Mặt khác </a:t>
                </a:r>
                <a14:m>
                  <m:oMath xmlns:m="http://schemas.openxmlformats.org/officeDocument/2006/math">
                    <m:r>
                      <a:rPr lang="en-US" sz="2300" b="1" i="1" smtClean="0">
                        <a:latin typeface="Cambria Math"/>
                        <a:ea typeface="Cambria Math"/>
                        <a:cs typeface="Arial" pitchFamily="34" charset="0"/>
                      </a:rPr>
                      <m:t>∆</m:t>
                    </m:r>
                    <m:r>
                      <a:rPr lang="en-US" sz="2300" b="1" i="1" smtClean="0">
                        <a:latin typeface="Cambria Math"/>
                        <a:ea typeface="Cambria Math"/>
                        <a:cs typeface="Arial" pitchFamily="34" charset="0"/>
                      </a:rPr>
                      <m:t>𝑴𝑨𝑩</m:t>
                    </m:r>
                    <m:r>
                      <a:rPr lang="en-US" sz="2300" b="1" i="1" smtClean="0">
                        <a:latin typeface="Cambria Math"/>
                        <a:ea typeface="Cambria Math"/>
                        <a:cs typeface="Arial" pitchFamily="34" charset="0"/>
                      </a:rPr>
                      <m:t> </m:t>
                    </m:r>
                  </m:oMath>
                </a14:m>
                <a:r>
                  <a:rPr lang="en-US" sz="2300" b="1" smtClean="0">
                    <a:latin typeface="Arial" pitchFamily="34" charset="0"/>
                    <a:cs typeface="Arial" pitchFamily="34" charset="0"/>
                  </a:rPr>
                  <a:t>cân tại M khi và chỉ khi </a:t>
                </a:r>
                <a14:m>
                  <m:oMath xmlns:m="http://schemas.openxmlformats.org/officeDocument/2006/math">
                    <m:r>
                      <a:rPr lang="en-US" sz="2300" b="1" i="1" smtClean="0">
                        <a:latin typeface="Cambria Math"/>
                        <a:cs typeface="Arial" pitchFamily="34" charset="0"/>
                      </a:rPr>
                      <m:t>𝑴𝑰</m:t>
                    </m:r>
                    <m:r>
                      <a:rPr lang="en-US" sz="2300" b="1" i="1">
                        <a:latin typeface="Cambria Math"/>
                        <a:ea typeface="Cambria Math"/>
                        <a:cs typeface="Arial" pitchFamily="34" charset="0"/>
                      </a:rPr>
                      <m:t>⊥</m:t>
                    </m:r>
                    <m:r>
                      <a:rPr lang="en-US" sz="2300" b="1" i="1" smtClean="0">
                        <a:latin typeface="Cambria Math"/>
                        <a:ea typeface="Cambria Math"/>
                        <a:cs typeface="Arial" pitchFamily="34" charset="0"/>
                      </a:rPr>
                      <m:t>𝑨𝑩</m:t>
                    </m:r>
                  </m:oMath>
                </a14:m>
                <a:r>
                  <a:rPr lang="en-US" sz="2300" b="1" smtClean="0">
                    <a:latin typeface="Arial" pitchFamily="34" charset="0"/>
                    <a:cs typeface="Arial" pitchFamily="34" charset="0"/>
                  </a:rPr>
                  <a:t>  , tức là </a:t>
                </a:r>
                <a14:m>
                  <m:oMath xmlns:m="http://schemas.openxmlformats.org/officeDocument/2006/math">
                    <m:r>
                      <a:rPr lang="en-US" sz="2300" b="1" i="1" smtClean="0">
                        <a:latin typeface="Cambria Math"/>
                        <a:cs typeface="Arial" pitchFamily="34" charset="0"/>
                      </a:rPr>
                      <m:t>𝑴</m:t>
                    </m:r>
                    <m:r>
                      <a:rPr lang="en-US" sz="2300" b="1" i="1" smtClean="0">
                        <a:latin typeface="Cambria Math"/>
                        <a:ea typeface="Cambria Math"/>
                        <a:cs typeface="Arial" pitchFamily="34" charset="0"/>
                      </a:rPr>
                      <m:t>∈(</m:t>
                    </m:r>
                    <m:r>
                      <a:rPr lang="en-US" sz="2300" b="1" i="1" smtClean="0">
                        <a:latin typeface="Cambria Math"/>
                        <a:ea typeface="Cambria Math"/>
                        <a:cs typeface="Arial" pitchFamily="34" charset="0"/>
                      </a:rPr>
                      <m:t>𝜶</m:t>
                    </m:r>
                    <m:r>
                      <a:rPr lang="en-US" sz="2300" b="1" i="1" smtClean="0">
                        <a:latin typeface="Cambria Math"/>
                        <a:ea typeface="Cambria Math"/>
                        <a:cs typeface="Arial" pitchFamily="34" charset="0"/>
                      </a:rPr>
                      <m:t>)</m:t>
                    </m:r>
                  </m:oMath>
                </a14:m>
                <a:r>
                  <a:rPr lang="en-US" sz="2300" b="1" smtClean="0">
                    <a:latin typeface="Arial" pitchFamily="34" charset="0"/>
                    <a:cs typeface="Arial" pitchFamily="34" charset="0"/>
                  </a:rPr>
                  <a:t> . Do đó , </a:t>
                </a:r>
                <a14:m>
                  <m:oMath xmlns:m="http://schemas.openxmlformats.org/officeDocument/2006/math">
                    <m:r>
                      <a:rPr lang="en-US" sz="2300" b="1" i="1" smtClean="0">
                        <a:latin typeface="Cambria Math"/>
                        <a:cs typeface="Arial" pitchFamily="34" charset="0"/>
                      </a:rPr>
                      <m:t>𝑴𝑨</m:t>
                    </m:r>
                    <m:r>
                      <a:rPr lang="en-US" sz="2300" b="1" i="1" smtClean="0">
                        <a:latin typeface="Cambria Math"/>
                        <a:cs typeface="Arial" pitchFamily="34" charset="0"/>
                      </a:rPr>
                      <m:t>=</m:t>
                    </m:r>
                    <m:r>
                      <a:rPr lang="en-US" sz="2300" b="1" i="1" smtClean="0">
                        <a:latin typeface="Cambria Math"/>
                        <a:cs typeface="Arial" pitchFamily="34" charset="0"/>
                      </a:rPr>
                      <m:t>𝑴𝑩</m:t>
                    </m:r>
                  </m:oMath>
                </a14:m>
                <a:r>
                  <a:rPr lang="en-US" sz="2300" b="1" smtClean="0">
                    <a:latin typeface="Arial" pitchFamily="34" charset="0"/>
                    <a:cs typeface="Arial" pitchFamily="34" charset="0"/>
                  </a:rPr>
                  <a:t> khi và chỉ khi </a:t>
                </a:r>
                <a14:m>
                  <m:oMath xmlns:m="http://schemas.openxmlformats.org/officeDocument/2006/math">
                    <m:r>
                      <a:rPr lang="en-US" sz="2300" b="1" i="1">
                        <a:latin typeface="Cambria Math"/>
                        <a:cs typeface="Arial" pitchFamily="34" charset="0"/>
                      </a:rPr>
                      <m:t>𝑴</m:t>
                    </m:r>
                    <m:r>
                      <a:rPr lang="en-US" sz="2300" b="1" i="1">
                        <a:latin typeface="Cambria Math"/>
                        <a:ea typeface="Cambria Math"/>
                        <a:cs typeface="Arial" pitchFamily="34" charset="0"/>
                      </a:rPr>
                      <m:t>∈(</m:t>
                    </m:r>
                    <m:r>
                      <a:rPr lang="en-US" sz="2300" b="1" i="1">
                        <a:latin typeface="Cambria Math"/>
                        <a:ea typeface="Cambria Math"/>
                        <a:cs typeface="Arial" pitchFamily="34" charset="0"/>
                      </a:rPr>
                      <m:t>𝜶</m:t>
                    </m:r>
                    <m:r>
                      <a:rPr lang="en-US" sz="2300" b="1" i="1">
                        <a:latin typeface="Cambria Math"/>
                        <a:ea typeface="Cambria Math"/>
                        <a:cs typeface="Arial" pitchFamily="34" charset="0"/>
                      </a:rPr>
                      <m:t>)</m:t>
                    </m:r>
                  </m:oMath>
                </a14:m>
                <a:r>
                  <a:rPr lang="en-US" sz="2300" b="1">
                    <a:latin typeface="Arial" pitchFamily="34" charset="0"/>
                    <a:cs typeface="Arial"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608013" y="4256264"/>
                <a:ext cx="7391400" cy="1154162"/>
              </a:xfrm>
              <a:prstGeom prst="rect">
                <a:avLst/>
              </a:prstGeom>
              <a:blipFill rotWithShape="1">
                <a:blip r:embed="rId7"/>
                <a:stretch>
                  <a:fillRect l="-1238" t="-3684" r="-1155" b="-6842"/>
                </a:stretch>
              </a:blipFill>
            </p:spPr>
            <p:txBody>
              <a:bodyPr/>
              <a:lstStyle/>
              <a:p>
                <a:r>
                  <a:rPr lang="en-US">
                    <a:noFill/>
                  </a:rPr>
                  <a:t> </a:t>
                </a:r>
              </a:p>
            </p:txBody>
          </p:sp>
        </mc:Fallback>
      </mc:AlternateContent>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225" y="28793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484949" y="3251111"/>
                <a:ext cx="7362063" cy="1200329"/>
              </a:xfrm>
              <a:prstGeom prst="rect">
                <a:avLst/>
              </a:prstGeom>
              <a:noFill/>
            </p:spPr>
            <p:txBody>
              <a:bodyPr wrap="square" rtlCol="0">
                <a:spAutoFit/>
              </a:bodyPr>
              <a:lstStyle/>
              <a:p>
                <a:pPr algn="just"/>
                <a:r>
                  <a:rPr lang="en-US" b="1" smtClean="0">
                    <a:latin typeface="Arial" pitchFamily="34" charset="0"/>
                    <a:cs typeface="Arial" pitchFamily="34" charset="0"/>
                  </a:rPr>
                  <a:t>a) Vì (𝛼), (</a:t>
                </a:r>
                <a14:m>
                  <m:oMath xmlns:m="http://schemas.openxmlformats.org/officeDocument/2006/math">
                    <m:r>
                      <a:rPr lang="en-US" b="1" i="1" smtClean="0">
                        <a:latin typeface="Cambria Math"/>
                        <a:ea typeface="Cambria Math"/>
                        <a:cs typeface="Arial" pitchFamily="34" charset="0"/>
                      </a:rPr>
                      <m:t>𝜷</m:t>
                    </m:r>
                  </m:oMath>
                </a14:m>
                <a:r>
                  <a:rPr lang="en-US" b="1" smtClean="0">
                    <a:latin typeface="Arial" pitchFamily="34" charset="0"/>
                    <a:cs typeface="Arial" pitchFamily="34" charset="0"/>
                  </a:rPr>
                  <a:t>) là các mặt phẳng qua O và giao 2 mặt phẳng là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nên 2 mặt phẳng</a:t>
                </a:r>
                <a:r>
                  <a:rPr lang="en-US" b="1">
                    <a:latin typeface="Arial" pitchFamily="34" charset="0"/>
                    <a:cs typeface="Arial" pitchFamily="34" charset="0"/>
                  </a:rPr>
                  <a:t> (𝛼), (</a:t>
                </a:r>
                <a14:m>
                  <m:oMath xmlns:m="http://schemas.openxmlformats.org/officeDocument/2006/math">
                    <m:r>
                      <a:rPr lang="en-US" b="1" i="1">
                        <a:latin typeface="Cambria Math"/>
                        <a:ea typeface="Cambria Math"/>
                        <a:cs typeface="Arial" pitchFamily="34" charset="0"/>
                      </a:rPr>
                      <m:t>𝜷</m:t>
                    </m:r>
                  </m:oMath>
                </a14:m>
                <a:r>
                  <a:rPr lang="en-US" b="1" smtClean="0">
                    <a:latin typeface="Arial" pitchFamily="34" charset="0"/>
                    <a:cs typeface="Arial" pitchFamily="34" charset="0"/>
                  </a:rPr>
                  <a:t>) cắt nhau theo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đi qua O </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84949" y="3251111"/>
                <a:ext cx="7362063" cy="1200329"/>
              </a:xfrm>
              <a:prstGeom prst="rect">
                <a:avLst/>
              </a:prstGeom>
              <a:blipFill rotWithShape="1">
                <a:blip r:embed="rId5"/>
                <a:stretch>
                  <a:fillRect l="-1326" t="-4061" r="-1326" b="-11168"/>
                </a:stretch>
              </a:blipFill>
            </p:spPr>
            <p:txBody>
              <a:bodyPr/>
              <a:lstStyle/>
              <a:p>
                <a:r>
                  <a:rPr lang="en-US">
                    <a:noFill/>
                  </a:rPr>
                  <a:t> </a:t>
                </a:r>
              </a:p>
            </p:txBody>
          </p:sp>
        </mc:Fallback>
      </mc:AlternateContent>
      <p:graphicFrame>
        <p:nvGraphicFramePr>
          <p:cNvPr id="23" name="Object 22"/>
          <p:cNvGraphicFramePr>
            <a:graphicFrameLocks noChangeAspect="1"/>
          </p:cNvGraphicFramePr>
          <p:nvPr>
            <p:extLst>
              <p:ext uri="{D42A27DB-BD31-4B8C-83A1-F6EECF244321}">
                <p14:modId xmlns:p14="http://schemas.microsoft.com/office/powerpoint/2010/main" val="3280091511"/>
              </p:ext>
            </p:extLst>
          </p:nvPr>
        </p:nvGraphicFramePr>
        <p:xfrm>
          <a:off x="1014413" y="4958150"/>
          <a:ext cx="2220912" cy="939800"/>
        </p:xfrm>
        <a:graphic>
          <a:graphicData uri="http://schemas.openxmlformats.org/presentationml/2006/ole">
            <mc:AlternateContent xmlns:mc="http://schemas.openxmlformats.org/markup-compatibility/2006">
              <mc:Choice xmlns:v="urn:schemas-microsoft-com:vml" Requires="v">
                <p:oleObj spid="_x0000_s40066" name="Equation" r:id="rId6" imgW="1143000" imgH="482400" progId="Equation.DSMT4">
                  <p:embed/>
                </p:oleObj>
              </mc:Choice>
              <mc:Fallback>
                <p:oleObj name="Equation" r:id="rId6" imgW="1143000" imgH="482400" progId="Equation.DSMT4">
                  <p:embed/>
                  <p:pic>
                    <p:nvPicPr>
                      <p:cNvPr id="0" name=""/>
                      <p:cNvPicPr>
                        <a:picLocks noChangeAspect="1" noChangeArrowheads="1"/>
                      </p:cNvPicPr>
                      <p:nvPr/>
                    </p:nvPicPr>
                    <p:blipFill>
                      <a:blip r:embed="rId7"/>
                      <a:srcRect/>
                      <a:stretch>
                        <a:fillRect/>
                      </a:stretch>
                    </p:blipFill>
                    <p:spPr bwMode="auto">
                      <a:xfrm>
                        <a:off x="1014413" y="4958150"/>
                        <a:ext cx="22209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4"/>
          <p:cNvSpPr>
            <a:spLocks noChangeArrowheads="1"/>
          </p:cNvSpPr>
          <p:nvPr/>
        </p:nvSpPr>
        <p:spPr bwMode="gray">
          <a:xfrm>
            <a:off x="447213" y="95249"/>
            <a:ext cx="267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TÍNH CHẤT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289088" y="761999"/>
            <a:ext cx="11558425" cy="1981201"/>
            <a:chOff x="289088" y="761999"/>
            <a:chExt cx="11558425" cy="1981201"/>
          </a:xfrm>
        </p:grpSpPr>
        <p:sp>
          <p:nvSpPr>
            <p:cNvPr id="17" name="Rounded Rectangle 16"/>
            <p:cNvSpPr/>
            <p:nvPr/>
          </p:nvSpPr>
          <p:spPr>
            <a:xfrm>
              <a:off x="289088" y="761999"/>
              <a:ext cx="11558425" cy="19812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531811" y="838200"/>
                  <a:ext cx="11315701" cy="1846659"/>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Cho mặt phẳng (P) và điểm O. Trong mặt phẳng (P) , lấy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cắt nhau a, b tuỳ ý . Gọi (𝛼) , </a:t>
                  </a:r>
                  <a14:m>
                    <m:oMath xmlns:m="http://schemas.openxmlformats.org/officeDocument/2006/math">
                      <m:r>
                        <a:rPr lang="en-US" sz="2200" b="1" i="1" smtClean="0">
                          <a:latin typeface="Cambria Math"/>
                          <a:cs typeface="Arial" pitchFamily="34" charset="0"/>
                        </a:rPr>
                        <m:t>(</m:t>
                      </m:r>
                      <m:r>
                        <a:rPr lang="en-US" sz="2200" b="1" i="1" smtClean="0">
                          <a:latin typeface="Cambria Math"/>
                          <a:ea typeface="Cambria Math"/>
                          <a:cs typeface="Arial" pitchFamily="34" charset="0"/>
                        </a:rPr>
                        <m:t>𝜷</m:t>
                      </m:r>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là các mặt phẳng qua O và tương ứng vuông góc với a, b (H 7.19)</a:t>
                  </a:r>
                </a:p>
                <a:p>
                  <a:r>
                    <a:rPr lang="en-US" sz="2200" b="1" smtClean="0">
                      <a:latin typeface="Arial" pitchFamily="34" charset="0"/>
                      <a:cs typeface="Arial" pitchFamily="34" charset="0"/>
                    </a:rPr>
                    <a:t>a) Giải thích vì sao hai mặt phẳng </a:t>
                  </a:r>
                  <a:r>
                    <a:rPr lang="en-US" sz="2200" b="1">
                      <a:latin typeface="Arial" pitchFamily="34" charset="0"/>
                      <a:cs typeface="Arial" pitchFamily="34" charset="0"/>
                    </a:rPr>
                    <a:t>(𝛼) , </a:t>
                  </a:r>
                  <a14:m>
                    <m:oMath xmlns:m="http://schemas.openxmlformats.org/officeDocument/2006/math">
                      <m:r>
                        <a:rPr lang="en-US" sz="2200" b="1" i="1">
                          <a:latin typeface="Cambria Math"/>
                          <a:cs typeface="Arial" pitchFamily="34" charset="0"/>
                        </a:rPr>
                        <m:t>(</m:t>
                      </m:r>
                      <m:r>
                        <a:rPr lang="en-US" sz="2200" b="1" i="1">
                          <a:latin typeface="Cambria Math"/>
                          <a:ea typeface="Cambria Math"/>
                          <a:cs typeface="Arial" pitchFamily="34" charset="0"/>
                        </a:rPr>
                        <m:t>𝜷</m:t>
                      </m:r>
                      <m:r>
                        <a:rPr lang="en-US" sz="2200" b="1" i="1">
                          <a:latin typeface="Cambria Math"/>
                          <a:ea typeface="Cambria Math"/>
                          <a:cs typeface="Arial" pitchFamily="34" charset="0"/>
                        </a:rPr>
                        <m:t>)</m:t>
                      </m:r>
                    </m:oMath>
                  </a14:m>
                  <a:r>
                    <a:rPr lang="en-US" sz="2200" b="1">
                      <a:latin typeface="Arial" pitchFamily="34" charset="0"/>
                      <a:cs typeface="Arial" pitchFamily="34" charset="0"/>
                    </a:rPr>
                    <a:t> </a:t>
                  </a:r>
                  <a:r>
                    <a:rPr lang="en-US" sz="2200" b="1" smtClean="0">
                      <a:latin typeface="Arial" pitchFamily="34" charset="0"/>
                      <a:cs typeface="Arial" pitchFamily="34" charset="0"/>
                    </a:rPr>
                    <a:t>cắt nhau theo một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đi qua O</a:t>
                  </a:r>
                </a:p>
                <a:p>
                  <a:r>
                    <a:rPr lang="en-US" sz="2200" b="1" smtClean="0">
                      <a:latin typeface="Arial" pitchFamily="34" charset="0"/>
                      <a:cs typeface="Arial" pitchFamily="34" charset="0"/>
                    </a:rPr>
                    <a:t>b) Nêu nhận xét về mối quan hệ giữa </a:t>
                  </a:r>
                  <a:r>
                    <a:rPr lang="vi-VN" sz="2200" b="1" smtClean="0">
                      <a:latin typeface="Arial" pitchFamily="34" charset="0"/>
                      <a:cs typeface="Arial" pitchFamily="34" charset="0"/>
                    </a:rPr>
                    <a:t>đường thẳng ∆</a:t>
                  </a:r>
                  <a:r>
                    <a:rPr lang="en-US" sz="2200" b="1" smtClean="0">
                      <a:latin typeface="Arial" pitchFamily="34" charset="0"/>
                      <a:cs typeface="Arial" pitchFamily="34" charset="0"/>
                    </a:rPr>
                    <a:t> và (P)</a:t>
                  </a:r>
                  <a:endParaRPr lang="en-US"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1811" y="838200"/>
                  <a:ext cx="11315701" cy="1846659"/>
                </a:xfrm>
                <a:prstGeom prst="rect">
                  <a:avLst/>
                </a:prstGeom>
                <a:blipFill rotWithShape="1">
                  <a:blip r:embed="rId8"/>
                  <a:stretch>
                    <a:fillRect l="-647" r="-700" b="-5960"/>
                  </a:stretch>
                </a:blipFill>
              </p:spPr>
              <p:txBody>
                <a:bodyPr/>
                <a:lstStyle/>
                <a:p>
                  <a:r>
                    <a:rPr lang="en-US">
                      <a:noFill/>
                    </a:rPr>
                    <a:t> </a:t>
                  </a:r>
                </a:p>
              </p:txBody>
            </p:sp>
          </mc:Fallback>
        </mc:AlternateContent>
        <p:pic>
          <p:nvPicPr>
            <p:cNvPr id="3993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1175" b="27409"/>
            <a:stretch/>
          </p:blipFill>
          <p:spPr bwMode="auto">
            <a:xfrm>
              <a:off x="608012" y="787484"/>
              <a:ext cx="1384011" cy="49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8151812" y="2899946"/>
            <a:ext cx="3476625" cy="3043654"/>
            <a:chOff x="3815605" y="2466975"/>
            <a:chExt cx="3476625" cy="3043654"/>
          </a:xfrm>
        </p:grpSpPr>
        <p:sp>
          <p:nvSpPr>
            <p:cNvPr id="22" name="TextBox 21"/>
            <p:cNvSpPr txBox="1"/>
            <p:nvPr/>
          </p:nvSpPr>
          <p:spPr>
            <a:xfrm>
              <a:off x="5111005" y="517207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7.19</a:t>
              </a:r>
              <a:endParaRPr lang="en-US" sz="1600" b="1">
                <a:solidFill>
                  <a:schemeClr val="accent6">
                    <a:lumMod val="75000"/>
                  </a:schemeClr>
                </a:solidFill>
                <a:latin typeface="Arial" pitchFamily="34" charset="0"/>
                <a:cs typeface="Arial" pitchFamily="34" charset="0"/>
              </a:endParaRPr>
            </a:p>
          </p:txBody>
        </p:sp>
        <p:pic>
          <p:nvPicPr>
            <p:cNvPr id="2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5605" y="2466975"/>
              <a:ext cx="34766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6" name="TextBox 15"/>
              <p:cNvSpPr txBox="1"/>
              <p:nvPr/>
            </p:nvSpPr>
            <p:spPr>
              <a:xfrm>
                <a:off x="483361" y="4451440"/>
                <a:ext cx="7362063" cy="461665"/>
              </a:xfrm>
              <a:prstGeom prst="rect">
                <a:avLst/>
              </a:prstGeom>
              <a:noFill/>
            </p:spPr>
            <p:txBody>
              <a:bodyPr wrap="square" rtlCol="0">
                <a:spAutoFit/>
              </a:bodyPr>
              <a:lstStyle/>
              <a:p>
                <a:pPr algn="just"/>
                <a:r>
                  <a:rPr lang="en-US" b="1" smtClean="0">
                    <a:latin typeface="Arial" pitchFamily="34" charset="0"/>
                    <a:cs typeface="Arial" pitchFamily="34" charset="0"/>
                  </a:rPr>
                  <a:t>b) Gọi </a:t>
                </a:r>
                <a14:m>
                  <m:oMath xmlns:m="http://schemas.openxmlformats.org/officeDocument/2006/math">
                    <m:r>
                      <a:rPr lang="en-US" b="1" i="1" smtClean="0">
                        <a:latin typeface="Cambria Math"/>
                        <a:ea typeface="Cambria Math"/>
                        <a:cs typeface="Arial" pitchFamily="34" charset="0"/>
                      </a:rPr>
                      <m:t>∆</m:t>
                    </m:r>
                  </m:oMath>
                </a14:m>
                <a:r>
                  <a:rPr lang="en-US" b="1">
                    <a:latin typeface="Arial" pitchFamily="34" charset="0"/>
                    <a:cs typeface="Arial" pitchFamily="34" charset="0"/>
                  </a:rPr>
                  <a:t> là giao tuyến của (𝛼), (</a:t>
                </a:r>
                <a14:m>
                  <m:oMath xmlns:m="http://schemas.openxmlformats.org/officeDocument/2006/math">
                    <m:r>
                      <a:rPr lang="en-US" b="1" i="1">
                        <a:latin typeface="Cambria Math"/>
                        <a:ea typeface="Cambria Math"/>
                        <a:cs typeface="Arial" pitchFamily="34" charset="0"/>
                      </a:rPr>
                      <m:t>𝜷</m:t>
                    </m:r>
                  </m:oMath>
                </a14:m>
                <a:r>
                  <a:rPr lang="en-US" b="1">
                    <a:latin typeface="Arial" pitchFamily="34" charset="0"/>
                    <a:cs typeface="Arial" pitchFamily="34" charset="0"/>
                  </a:rPr>
                  <a:t>)</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83361" y="4451440"/>
                <a:ext cx="7362063" cy="461665"/>
              </a:xfrm>
              <a:prstGeom prst="rect">
                <a:avLst/>
              </a:prstGeom>
              <a:blipFill rotWithShape="1">
                <a:blip r:embed="rId11"/>
                <a:stretch>
                  <a:fillRect l="-1242" t="-10526" b="-30263"/>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2250751580"/>
              </p:ext>
            </p:extLst>
          </p:nvPr>
        </p:nvGraphicFramePr>
        <p:xfrm>
          <a:off x="3795714" y="4975136"/>
          <a:ext cx="2443162" cy="939800"/>
        </p:xfrm>
        <a:graphic>
          <a:graphicData uri="http://schemas.openxmlformats.org/presentationml/2006/ole">
            <mc:AlternateContent xmlns:mc="http://schemas.openxmlformats.org/markup-compatibility/2006">
              <mc:Choice xmlns:v="urn:schemas-microsoft-com:vml" Requires="v">
                <p:oleObj spid="_x0000_s40067" name="Equation" r:id="rId12" imgW="1257120" imgH="482400" progId="Equation.DSMT4">
                  <p:embed/>
                </p:oleObj>
              </mc:Choice>
              <mc:Fallback>
                <p:oleObj name="Equation" r:id="rId12" imgW="1257120" imgH="482400" progId="Equation.DSMT4">
                  <p:embed/>
                  <p:pic>
                    <p:nvPicPr>
                      <p:cNvPr id="0" name=""/>
                      <p:cNvPicPr>
                        <a:picLocks noChangeAspect="1" noChangeArrowheads="1"/>
                      </p:cNvPicPr>
                      <p:nvPr/>
                    </p:nvPicPr>
                    <p:blipFill>
                      <a:blip r:embed="rId13"/>
                      <a:srcRect/>
                      <a:stretch>
                        <a:fillRect/>
                      </a:stretch>
                    </p:blipFill>
                    <p:spPr bwMode="auto">
                      <a:xfrm>
                        <a:off x="3795714" y="4975136"/>
                        <a:ext cx="24431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1197317" y="6030436"/>
            <a:ext cx="3657821" cy="598964"/>
            <a:chOff x="1121116" y="6132125"/>
            <a:chExt cx="3657821" cy="598964"/>
          </a:xfrm>
        </p:grpSpPr>
        <p:graphicFrame>
          <p:nvGraphicFramePr>
            <p:cNvPr id="25" name="Object 24"/>
            <p:cNvGraphicFramePr>
              <a:graphicFrameLocks noChangeAspect="1"/>
            </p:cNvGraphicFramePr>
            <p:nvPr>
              <p:extLst>
                <p:ext uri="{D42A27DB-BD31-4B8C-83A1-F6EECF244321}">
                  <p14:modId xmlns:p14="http://schemas.microsoft.com/office/powerpoint/2010/main" val="1194626894"/>
                </p:ext>
              </p:extLst>
            </p:nvPr>
          </p:nvGraphicFramePr>
          <p:xfrm>
            <a:off x="1792849" y="6132125"/>
            <a:ext cx="2986088" cy="598964"/>
          </p:xfrm>
          <a:graphic>
            <a:graphicData uri="http://schemas.openxmlformats.org/presentationml/2006/ole">
              <mc:AlternateContent xmlns:mc="http://schemas.openxmlformats.org/markup-compatibility/2006">
                <mc:Choice xmlns:v="urn:schemas-microsoft-com:vml" Requires="v">
                  <p:oleObj spid="_x0000_s40068" name="Equation" r:id="rId14" imgW="1396800" imgH="279360" progId="Equation.DSMT4">
                    <p:embed/>
                  </p:oleObj>
                </mc:Choice>
                <mc:Fallback>
                  <p:oleObj name="Equation" r:id="rId14" imgW="1396800" imgH="279360" progId="Equation.DSMT4">
                    <p:embed/>
                    <p:pic>
                      <p:nvPicPr>
                        <p:cNvPr id="0" name=""/>
                        <p:cNvPicPr>
                          <a:picLocks noChangeAspect="1" noChangeArrowheads="1"/>
                        </p:cNvPicPr>
                        <p:nvPr/>
                      </p:nvPicPr>
                      <p:blipFill>
                        <a:blip r:embed="rId15"/>
                        <a:srcRect/>
                        <a:stretch>
                          <a:fillRect/>
                        </a:stretch>
                      </p:blipFill>
                      <p:spPr bwMode="auto">
                        <a:xfrm>
                          <a:off x="1792849" y="6132125"/>
                          <a:ext cx="2986088" cy="5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1121116" y="6172200"/>
              <a:ext cx="870907" cy="461665"/>
            </a:xfrm>
            <a:prstGeom prst="rect">
              <a:avLst/>
            </a:prstGeom>
            <a:noFill/>
          </p:spPr>
          <p:txBody>
            <a:bodyPr wrap="square" rtlCol="0">
              <a:spAutoFit/>
            </a:bodyPr>
            <a:lstStyle/>
            <a:p>
              <a:pPr algn="just"/>
              <a:r>
                <a:rPr lang="en-US" b="1" smtClean="0">
                  <a:latin typeface="Arial" pitchFamily="34" charset="0"/>
                  <a:cs typeface="Arial" pitchFamily="34" charset="0"/>
                </a:rPr>
                <a:t>Mà</a:t>
              </a:r>
              <a:endParaRPr lang="vi-VN" b="1">
                <a:latin typeface="Arial" pitchFamily="34" charset="0"/>
                <a:cs typeface="Arial" pitchFamily="34" charset="0"/>
              </a:endParaRPr>
            </a:p>
          </p:txBody>
        </p:sp>
      </p:grpSp>
    </p:spTree>
    <p:extLst>
      <p:ext uri="{BB962C8B-B14F-4D97-AF65-F5344CB8AC3E}">
        <p14:creationId xmlns:p14="http://schemas.microsoft.com/office/powerpoint/2010/main" val="18949236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430001" cy="1601539"/>
            <a:chOff x="379411" y="836861"/>
            <a:chExt cx="11430001" cy="1601539"/>
          </a:xfrm>
        </p:grpSpPr>
        <p:sp>
          <p:nvSpPr>
            <p:cNvPr id="21" name="Rounded Rectangle 20"/>
            <p:cNvSpPr/>
            <p:nvPr/>
          </p:nvSpPr>
          <p:spPr>
            <a:xfrm>
              <a:off x="379411" y="836861"/>
              <a:ext cx="11125201" cy="14491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1025754"/>
              <a:ext cx="9920188" cy="954107"/>
            </a:xfrm>
            <a:prstGeom prst="rect">
              <a:avLst/>
            </a:prstGeom>
            <a:noFill/>
          </p:spPr>
          <p:txBody>
            <a:bodyPr wrap="square" rtlCol="0">
              <a:spAutoFit/>
            </a:bodyPr>
            <a:lstStyle/>
            <a:p>
              <a:pPr marL="457200" indent="-457200" algn="just">
                <a:buFont typeface="Wingdings" pitchFamily="2" charset="2"/>
                <a:buChar char="q"/>
              </a:pPr>
              <a:r>
                <a:rPr lang="en-US" sz="2800" b="1" smtClean="0">
                  <a:latin typeface="Arial" pitchFamily="34" charset="0"/>
                  <a:cs typeface="Arial" pitchFamily="34" charset="0"/>
                </a:rPr>
                <a:t>Có duy nhất một </a:t>
              </a:r>
              <a:r>
                <a:rPr lang="vi-VN" sz="2800" b="1" smtClean="0">
                  <a:latin typeface="Arial" pitchFamily="34" charset="0"/>
                  <a:cs typeface="Arial" pitchFamily="34" charset="0"/>
                </a:rPr>
                <a:t>đường thẳng</a:t>
              </a:r>
              <a:r>
                <a:rPr lang="en-US" sz="2800" b="1" smtClean="0">
                  <a:latin typeface="Arial" pitchFamily="34" charset="0"/>
                  <a:cs typeface="Arial" pitchFamily="34" charset="0"/>
                </a:rPr>
                <a:t> đi qua một điểm cho trước và vuông góc với một mặt phẳng cho trước.</a:t>
              </a:r>
              <a:endParaRPr lang="vi-VN" sz="28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84362" y="1122909"/>
              <a:ext cx="1225050" cy="1315491"/>
            </a:xfrm>
            <a:prstGeom prst="rect">
              <a:avLst/>
            </a:prstGeom>
          </p:spPr>
        </p:pic>
      </p:grpSp>
      <p:sp>
        <p:nvSpPr>
          <p:cNvPr id="16" name="AutoShape 4"/>
          <p:cNvSpPr>
            <a:spLocks noChangeArrowheads="1"/>
          </p:cNvSpPr>
          <p:nvPr/>
        </p:nvSpPr>
        <p:spPr bwMode="gray">
          <a:xfrm>
            <a:off x="447213" y="95249"/>
            <a:ext cx="267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TÍNH CHẤT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3815605" y="2362200"/>
            <a:ext cx="3476625" cy="2971800"/>
            <a:chOff x="3815605" y="2466975"/>
            <a:chExt cx="3476625" cy="2971800"/>
          </a:xfrm>
        </p:grpSpPr>
        <p:sp>
          <p:nvSpPr>
            <p:cNvPr id="20" name="TextBox 19"/>
            <p:cNvSpPr txBox="1"/>
            <p:nvPr/>
          </p:nvSpPr>
          <p:spPr>
            <a:xfrm>
              <a:off x="5071318" y="5100221"/>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7.19</a:t>
              </a:r>
              <a:endParaRPr lang="en-US" sz="1600" b="1">
                <a:solidFill>
                  <a:schemeClr val="accent6">
                    <a:lumMod val="75000"/>
                  </a:schemeClr>
                </a:solidFill>
                <a:latin typeface="Arial" pitchFamily="34" charset="0"/>
                <a:cs typeface="Arial" pitchFamily="34" charset="0"/>
              </a:endParaRPr>
            </a:p>
          </p:txBody>
        </p:sp>
        <p:pic>
          <p:nvPicPr>
            <p:cNvPr id="409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5605" y="2466975"/>
              <a:ext cx="34766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37558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2" y="2429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1"/>
            <a:ext cx="11582400" cy="1474164"/>
            <a:chOff x="227012" y="762001"/>
            <a:chExt cx="11582400" cy="1474164"/>
          </a:xfrm>
        </p:grpSpPr>
        <p:sp>
          <p:nvSpPr>
            <p:cNvPr id="12" name="Rounded Rectangle 11"/>
            <p:cNvSpPr/>
            <p:nvPr/>
          </p:nvSpPr>
          <p:spPr>
            <a:xfrm>
              <a:off x="1979612" y="762001"/>
              <a:ext cx="9829800" cy="1474164"/>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716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89634" y="13075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444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838200"/>
              <a:ext cx="94488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ba điểm phân biệt A, B, C sao cho các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AB và AC cùng vuông góc với một mặt phẳng (P)</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rằng ba điểm A, B, C thẳng hàng.</a:t>
              </a:r>
              <a:endParaRPr lang="vi-VN" sz="2600" b="1" i="1">
                <a:latin typeface="Arial" pitchFamily="34" charset="0"/>
                <a:cs typeface="Arial" pitchFamily="34" charset="0"/>
              </a:endParaRPr>
            </a:p>
          </p:txBody>
        </p:sp>
      </p:grpSp>
      <p:sp>
        <p:nvSpPr>
          <p:cNvPr id="11" name="TextBox 10"/>
          <p:cNvSpPr txBox="1"/>
          <p:nvPr/>
        </p:nvSpPr>
        <p:spPr>
          <a:xfrm>
            <a:off x="1065213" y="2914471"/>
            <a:ext cx="7225274" cy="1246495"/>
          </a:xfrm>
          <a:prstGeom prst="rect">
            <a:avLst/>
          </a:prstGeom>
          <a:noFill/>
        </p:spPr>
        <p:txBody>
          <a:bodyPr wrap="square" rtlCol="0">
            <a:spAutoFit/>
          </a:bodyPr>
          <a:lstStyle/>
          <a:p>
            <a:pPr marL="342900" indent="-342900" algn="just">
              <a:buFont typeface="Wingdings" pitchFamily="2" charset="2"/>
              <a:buChar char="v"/>
            </a:pPr>
            <a:r>
              <a:rPr lang="en-US" sz="2500" b="1">
                <a:latin typeface="Arial" pitchFamily="34" charset="0"/>
                <a:cs typeface="Arial" pitchFamily="34" charset="0"/>
              </a:rPr>
              <a:t>Vì AB và </a:t>
            </a:r>
            <a:r>
              <a:rPr lang="en-US" sz="2500" b="1" smtClean="0">
                <a:latin typeface="Arial" pitchFamily="34" charset="0"/>
                <a:cs typeface="Arial" pitchFamily="34" charset="0"/>
              </a:rPr>
              <a:t>AC cùng đi qua A, </a:t>
            </a:r>
            <a:r>
              <a:rPr lang="en-US" sz="2500" b="1">
                <a:latin typeface="Arial" pitchFamily="34" charset="0"/>
                <a:cs typeface="Arial" pitchFamily="34" charset="0"/>
              </a:rPr>
              <a:t>cùng vuông góc với một mặt phẳng (P) nên AB trùng AC</a:t>
            </a:r>
            <a:br>
              <a:rPr lang="en-US" sz="2500" b="1">
                <a:latin typeface="Arial" pitchFamily="34" charset="0"/>
                <a:cs typeface="Arial" pitchFamily="34" charset="0"/>
              </a:rPr>
            </a:br>
            <a:r>
              <a:rPr lang="en-US" sz="2500" b="1" smtClean="0">
                <a:latin typeface="Arial" pitchFamily="34" charset="0"/>
                <a:cs typeface="Arial" pitchFamily="34" charset="0"/>
              </a:rPr>
              <a:t>   ⇒ </a:t>
            </a:r>
            <a:r>
              <a:rPr lang="en-US" sz="2500" b="1">
                <a:solidFill>
                  <a:srgbClr val="C00000"/>
                </a:solidFill>
                <a:latin typeface="Arial" pitchFamily="34" charset="0"/>
                <a:cs typeface="Arial" pitchFamily="34" charset="0"/>
              </a:rPr>
              <a:t>A, B, C thẳng hàng.</a:t>
            </a:r>
          </a:p>
        </p:txBody>
      </p:sp>
      <p:sp>
        <p:nvSpPr>
          <p:cNvPr id="18" name="AutoShape 4"/>
          <p:cNvSpPr>
            <a:spLocks noChangeArrowheads="1"/>
          </p:cNvSpPr>
          <p:nvPr/>
        </p:nvSpPr>
        <p:spPr bwMode="gray">
          <a:xfrm>
            <a:off x="447213" y="95249"/>
            <a:ext cx="267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TÍNH CHẤT </a:t>
            </a:r>
            <a:endParaRPr lang="vi-VN" sz="1900" b="1">
              <a:solidFill>
                <a:schemeClr val="bg1"/>
              </a:solidFill>
              <a:latin typeface="Arial" pitchFamily="34" charset="0"/>
              <a:cs typeface="Arial" pitchFamily="34" charset="0"/>
            </a:endParaRPr>
          </a:p>
        </p:txBody>
      </p:sp>
      <p:pic>
        <p:nvPicPr>
          <p:cNvPr id="42008"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362200"/>
            <a:ext cx="32480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518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008"/>
                                        </p:tgtEl>
                                        <p:attrNameLst>
                                          <p:attrName>style.visibility</p:attrName>
                                        </p:attrNameLst>
                                      </p:cBhvr>
                                      <p:to>
                                        <p:strVal val="visible"/>
                                      </p:to>
                                    </p:set>
                                    <p:animEffect transition="in" filter="wipe(left)">
                                      <p:cBhvr>
                                        <p:cTn id="7" dur="500"/>
                                        <p:tgtEl>
                                          <p:spTgt spid="420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230014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3212" y="742950"/>
            <a:ext cx="11506200" cy="1380448"/>
            <a:chOff x="303212" y="742950"/>
            <a:chExt cx="11506200" cy="1380448"/>
          </a:xfrm>
        </p:grpSpPr>
        <p:sp>
          <p:nvSpPr>
            <p:cNvPr id="21" name="Rounded Rectangle 20"/>
            <p:cNvSpPr/>
            <p:nvPr/>
          </p:nvSpPr>
          <p:spPr>
            <a:xfrm>
              <a:off x="1714587" y="742950"/>
              <a:ext cx="10044590" cy="13804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38200"/>
              <a:ext cx="99822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điểm A nằm ngoài mặt phẳng (P) . </a:t>
              </a:r>
            </a:p>
            <a:p>
              <a:pPr algn="just"/>
              <a:r>
                <a:rPr lang="en-US" sz="2500" b="1" smtClean="0">
                  <a:latin typeface="Arial" pitchFamily="34" charset="0"/>
                  <a:cs typeface="Arial" pitchFamily="34" charset="0"/>
                </a:rPr>
                <a:t>Giải thích vì sao duy nhất điểm H thuộc (P) sao cho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AH vuông góc với (P)</a:t>
              </a:r>
              <a:endParaRPr lang="vi-VN" sz="2500" b="1">
                <a:latin typeface="Arial" pitchFamily="34" charset="0"/>
                <a:cs typeface="Arial" pitchFamily="34" charset="0"/>
              </a:endParaRPr>
            </a:p>
          </p:txBody>
        </p:sp>
      </p:grpSp>
      <p:sp>
        <p:nvSpPr>
          <p:cNvPr id="22" name="TextBox 21"/>
          <p:cNvSpPr txBox="1"/>
          <p:nvPr/>
        </p:nvSpPr>
        <p:spPr>
          <a:xfrm>
            <a:off x="752014" y="2743200"/>
            <a:ext cx="7323598" cy="861774"/>
          </a:xfrm>
          <a:prstGeom prst="rect">
            <a:avLst/>
          </a:prstGeom>
          <a:noFill/>
        </p:spPr>
        <p:txBody>
          <a:bodyPr wrap="square" rtlCol="0">
            <a:spAutoFit/>
          </a:bodyPr>
          <a:lstStyle/>
          <a:p>
            <a:pPr algn="just"/>
            <a:r>
              <a:rPr lang="en-US" sz="2500" b="1" smtClean="0">
                <a:latin typeface="Arial" pitchFamily="34" charset="0"/>
                <a:cs typeface="Arial" pitchFamily="34" charset="0"/>
              </a:rPr>
              <a:t>Gọi a là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đi qua A và vuông góc với mặt phẳng (P) . Lấy điểm H thuộc (P)</a:t>
            </a:r>
            <a:endParaRPr lang="en-US" sz="2500" b="1">
              <a:latin typeface="Arial" pitchFamily="34" charset="0"/>
              <a:cs typeface="Arial" pitchFamily="34" charset="0"/>
            </a:endParaRPr>
          </a:p>
        </p:txBody>
      </p:sp>
      <p:sp>
        <p:nvSpPr>
          <p:cNvPr id="26" name="TextBox 25"/>
          <p:cNvSpPr txBox="1"/>
          <p:nvPr/>
        </p:nvSpPr>
        <p:spPr>
          <a:xfrm>
            <a:off x="752014" y="3599946"/>
            <a:ext cx="7323598" cy="1246495"/>
          </a:xfrm>
          <a:prstGeom prst="rect">
            <a:avLst/>
          </a:prstGeom>
          <a:noFill/>
        </p:spPr>
        <p:txBody>
          <a:bodyPr wrap="square" rtlCol="0">
            <a:spAutoFit/>
          </a:bodyPr>
          <a:lstStyle/>
          <a:p>
            <a:pPr algn="just"/>
            <a:r>
              <a:rPr lang="en-US" sz="2500" b="1" smtClean="0">
                <a:latin typeface="Arial" pitchFamily="34" charset="0"/>
                <a:cs typeface="Arial" pitchFamily="34" charset="0"/>
              </a:rPr>
              <a:t>Khi đó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AH vuông góc với (P) khi và chỉ khi AH trùng với a, tức là H là giao điểm của a và (P)</a:t>
            </a:r>
            <a:endParaRPr lang="en-US" sz="2500" b="1">
              <a:latin typeface="Arial" pitchFamily="34" charset="0"/>
              <a:cs typeface="Arial" pitchFamily="34" charset="0"/>
            </a:endParaRPr>
          </a:p>
        </p:txBody>
      </p:sp>
      <p:sp>
        <p:nvSpPr>
          <p:cNvPr id="16" name="AutoShape 4"/>
          <p:cNvSpPr>
            <a:spLocks noChangeArrowheads="1"/>
          </p:cNvSpPr>
          <p:nvPr/>
        </p:nvSpPr>
        <p:spPr bwMode="gray">
          <a:xfrm>
            <a:off x="447213" y="95249"/>
            <a:ext cx="267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TÍNH CHẤT </a:t>
            </a:r>
            <a:endParaRPr lang="vi-VN" sz="1900" b="1">
              <a:solidFill>
                <a:schemeClr val="bg1"/>
              </a:solidFill>
              <a:latin typeface="Arial" pitchFamily="34" charset="0"/>
              <a:cs typeface="Arial" pitchFamily="34" charset="0"/>
            </a:endParaRPr>
          </a:p>
        </p:txBody>
      </p:sp>
      <p:sp>
        <p:nvSpPr>
          <p:cNvPr id="20" name="TextBox 19"/>
          <p:cNvSpPr txBox="1"/>
          <p:nvPr/>
        </p:nvSpPr>
        <p:spPr>
          <a:xfrm>
            <a:off x="752014" y="4837678"/>
            <a:ext cx="7323598" cy="861774"/>
          </a:xfrm>
          <a:prstGeom prst="rect">
            <a:avLst/>
          </a:prstGeom>
          <a:noFill/>
        </p:spPr>
        <p:txBody>
          <a:bodyPr wrap="square" rtlCol="0">
            <a:spAutoFit/>
          </a:bodyPr>
          <a:lstStyle/>
          <a:p>
            <a:pPr algn="just"/>
            <a:r>
              <a:rPr lang="en-US" sz="2500" b="1" smtClean="0">
                <a:latin typeface="Arial" pitchFamily="34" charset="0"/>
                <a:cs typeface="Arial" pitchFamily="34" charset="0"/>
              </a:rPr>
              <a:t>Vậy có duy nhất điểm </a:t>
            </a:r>
            <a:r>
              <a:rPr lang="en-US" sz="2500" b="1" smtClean="0">
                <a:solidFill>
                  <a:srgbClr val="C00000"/>
                </a:solidFill>
                <a:latin typeface="Arial" pitchFamily="34" charset="0"/>
                <a:cs typeface="Arial" pitchFamily="34" charset="0"/>
              </a:rPr>
              <a:t>H</a:t>
            </a:r>
            <a:r>
              <a:rPr lang="en-US" sz="2500" b="1" smtClean="0">
                <a:latin typeface="Arial" pitchFamily="34" charset="0"/>
                <a:cs typeface="Arial" pitchFamily="34" charset="0"/>
              </a:rPr>
              <a:t> thuộc (P) để AH vuông góc với (P), đó là giao điểm của a với (P).</a:t>
            </a:r>
            <a:endParaRPr lang="en-US" sz="2500" b="1">
              <a:latin typeface="Arial" pitchFamily="34" charset="0"/>
              <a:cs typeface="Arial" pitchFamily="34" charset="0"/>
            </a:endParaRPr>
          </a:p>
        </p:txBody>
      </p:sp>
      <p:grpSp>
        <p:nvGrpSpPr>
          <p:cNvPr id="2" name="Group 1"/>
          <p:cNvGrpSpPr/>
          <p:nvPr/>
        </p:nvGrpSpPr>
        <p:grpSpPr>
          <a:xfrm>
            <a:off x="8504237" y="2300148"/>
            <a:ext cx="3486150" cy="3328382"/>
            <a:chOff x="8504237" y="2300148"/>
            <a:chExt cx="3486150" cy="3328382"/>
          </a:xfrm>
        </p:grpSpPr>
        <p:sp>
          <p:nvSpPr>
            <p:cNvPr id="18" name="TextBox 17"/>
            <p:cNvSpPr txBox="1"/>
            <p:nvPr/>
          </p:nvSpPr>
          <p:spPr>
            <a:xfrm>
              <a:off x="9523412" y="5289976"/>
              <a:ext cx="1447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7.18</a:t>
              </a:r>
              <a:endParaRPr lang="en-US" sz="1600" b="1">
                <a:solidFill>
                  <a:schemeClr val="accent6">
                    <a:lumMod val="75000"/>
                  </a:schemeClr>
                </a:solidFill>
                <a:latin typeface="Arial" pitchFamily="34" charset="0"/>
                <a:cs typeface="Arial" pitchFamily="34" charset="0"/>
              </a:endParaRPr>
            </a:p>
          </p:txBody>
        </p:sp>
        <p:pic>
          <p:nvPicPr>
            <p:cNvPr id="430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4237" y="2300148"/>
              <a:ext cx="34861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516269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26" y="246318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60412" y="2971800"/>
            <a:ext cx="2074926"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Ta có : </a:t>
            </a:r>
            <a:endParaRPr lang="vi-VN" sz="2600" b="1" baseline="30000">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173092529"/>
              </p:ext>
            </p:extLst>
          </p:nvPr>
        </p:nvGraphicFramePr>
        <p:xfrm>
          <a:off x="2579687" y="2848610"/>
          <a:ext cx="4505325" cy="1033780"/>
        </p:xfrm>
        <a:graphic>
          <a:graphicData uri="http://schemas.openxmlformats.org/presentationml/2006/ole">
            <mc:AlternateContent xmlns:mc="http://schemas.openxmlformats.org/markup-compatibility/2006">
              <mc:Choice xmlns:v="urn:schemas-microsoft-com:vml" Requires="v">
                <p:oleObj spid="_x0000_s44121" name="Equation" r:id="rId5" imgW="2108160" imgH="482400" progId="Equation.DSMT4">
                  <p:embed/>
                </p:oleObj>
              </mc:Choice>
              <mc:Fallback>
                <p:oleObj name="Equation" r:id="rId5" imgW="2108160" imgH="482400" progId="Equation.DSMT4">
                  <p:embed/>
                  <p:pic>
                    <p:nvPicPr>
                      <p:cNvPr id="0" name=""/>
                      <p:cNvPicPr>
                        <a:picLocks noChangeAspect="1" noChangeArrowheads="1"/>
                      </p:cNvPicPr>
                      <p:nvPr/>
                    </p:nvPicPr>
                    <p:blipFill>
                      <a:blip r:embed="rId6"/>
                      <a:srcRect/>
                      <a:stretch>
                        <a:fillRect/>
                      </a:stretch>
                    </p:blipFill>
                    <p:spPr bwMode="auto">
                      <a:xfrm>
                        <a:off x="2579687" y="2848610"/>
                        <a:ext cx="4505325" cy="103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289088" y="761999"/>
            <a:ext cx="11558425" cy="1524001"/>
            <a:chOff x="289088" y="761999"/>
            <a:chExt cx="11558425" cy="1524001"/>
          </a:xfrm>
        </p:grpSpPr>
        <p:sp>
          <p:nvSpPr>
            <p:cNvPr id="17" name="Rounded Rectangle 16"/>
            <p:cNvSpPr/>
            <p:nvPr/>
          </p:nvSpPr>
          <p:spPr>
            <a:xfrm>
              <a:off x="289088" y="761999"/>
              <a:ext cx="11558425" cy="15240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1" y="838200"/>
              <a:ext cx="11315701" cy="1292662"/>
            </a:xfrm>
            <a:prstGeom prst="rect">
              <a:avLst/>
            </a:prstGeom>
            <a:noFill/>
          </p:spPr>
          <p:txBody>
            <a:bodyPr wrap="square" rtlCol="0">
              <a:spAutoFit/>
            </a:bodyPr>
            <a:lstStyle/>
            <a:p>
              <a:r>
                <a:rPr lang="en-US" sz="2600" b="1" smtClean="0">
                  <a:latin typeface="Arial" pitchFamily="34" charset="0"/>
                  <a:cs typeface="Arial" pitchFamily="34" charset="0"/>
                </a:rPr>
                <a:t>	  Cho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vuông góc với mặt phẳng (P) và song song với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b. Lấy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m bất kì thuộc mặt phẳng (P) . Tính (b,m) và từ đó rút ra mối quan hệ giữa b và (P).</a:t>
              </a:r>
              <a:endParaRPr lang="en-US" sz="2600" b="1">
                <a:latin typeface="Arial" pitchFamily="34" charset="0"/>
                <a:cs typeface="Arial" pitchFamily="34" charset="0"/>
              </a:endParaRPr>
            </a:p>
          </p:txBody>
        </p:sp>
        <p:pic>
          <p:nvPicPr>
            <p:cNvPr id="4403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26348" b="27764"/>
            <a:stretch/>
          </p:blipFill>
          <p:spPr bwMode="auto">
            <a:xfrm>
              <a:off x="303212" y="814863"/>
              <a:ext cx="1601059" cy="51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7998460" y="2351267"/>
            <a:ext cx="3373755" cy="2752687"/>
            <a:chOff x="7998460" y="2351267"/>
            <a:chExt cx="3373755" cy="2752687"/>
          </a:xfrm>
        </p:grpSpPr>
        <p:sp>
          <p:nvSpPr>
            <p:cNvPr id="22" name="TextBox 21"/>
            <p:cNvSpPr txBox="1"/>
            <p:nvPr/>
          </p:nvSpPr>
          <p:spPr>
            <a:xfrm>
              <a:off x="9037637" y="47654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7.20</a:t>
              </a:r>
              <a:endParaRPr lang="en-US" sz="1600" b="1">
                <a:solidFill>
                  <a:schemeClr val="accent6">
                    <a:lumMod val="75000"/>
                  </a:schemeClr>
                </a:solidFill>
                <a:latin typeface="Arial" pitchFamily="34" charset="0"/>
                <a:cs typeface="Arial" pitchFamily="34" charset="0"/>
              </a:endParaRPr>
            </a:p>
          </p:txBody>
        </p:sp>
        <p:pic>
          <p:nvPicPr>
            <p:cNvPr id="4403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8460" y="2351267"/>
              <a:ext cx="337375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6" name="Object 15"/>
          <p:cNvGraphicFramePr>
            <a:graphicFrameLocks noChangeAspect="1"/>
          </p:cNvGraphicFramePr>
          <p:nvPr>
            <p:extLst>
              <p:ext uri="{D42A27DB-BD31-4B8C-83A1-F6EECF244321}">
                <p14:modId xmlns:p14="http://schemas.microsoft.com/office/powerpoint/2010/main" val="1577129963"/>
              </p:ext>
            </p:extLst>
          </p:nvPr>
        </p:nvGraphicFramePr>
        <p:xfrm>
          <a:off x="2722054" y="3913061"/>
          <a:ext cx="4210558" cy="568579"/>
        </p:xfrm>
        <a:graphic>
          <a:graphicData uri="http://schemas.openxmlformats.org/presentationml/2006/ole">
            <mc:AlternateContent xmlns:mc="http://schemas.openxmlformats.org/markup-compatibility/2006">
              <mc:Choice xmlns:v="urn:schemas-microsoft-com:vml" Requires="v">
                <p:oleObj spid="_x0000_s44122" name="Equation" r:id="rId9" imgW="1790640" imgH="241200" progId="Equation.DSMT4">
                  <p:embed/>
                </p:oleObj>
              </mc:Choice>
              <mc:Fallback>
                <p:oleObj name="Equation" r:id="rId9" imgW="1790640" imgH="241200" progId="Equation.DSMT4">
                  <p:embed/>
                  <p:pic>
                    <p:nvPicPr>
                      <p:cNvPr id="0" name=""/>
                      <p:cNvPicPr>
                        <a:picLocks noChangeAspect="1" noChangeArrowheads="1"/>
                      </p:cNvPicPr>
                      <p:nvPr/>
                    </p:nvPicPr>
                    <p:blipFill>
                      <a:blip r:embed="rId10"/>
                      <a:srcRect/>
                      <a:stretch>
                        <a:fillRect/>
                      </a:stretch>
                    </p:blipFill>
                    <p:spPr bwMode="auto">
                      <a:xfrm>
                        <a:off x="2722054" y="3913061"/>
                        <a:ext cx="4210558"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1197403" y="4639270"/>
                <a:ext cx="6040009" cy="923330"/>
              </a:xfrm>
              <a:prstGeom prst="rect">
                <a:avLst/>
              </a:prstGeom>
              <a:noFill/>
            </p:spPr>
            <p:txBody>
              <a:bodyPr wrap="square" rtlCol="0">
                <a:spAutoFit/>
              </a:bodyPr>
              <a:lstStyle/>
              <a:p>
                <a:pPr algn="just"/>
                <a:r>
                  <a:rPr lang="en-US" sz="2600" b="1" smtClean="0">
                    <a:latin typeface="Arial" pitchFamily="34" charset="0"/>
                    <a:cs typeface="Arial" pitchFamily="34" charset="0"/>
                  </a:rPr>
                  <a:t>Mà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m bất kì thuộc (P)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800" b="1" smtClean="0">
                    <a:latin typeface="Arial" pitchFamily="34" charset="0"/>
                    <a:cs typeface="Arial" pitchFamily="34" charset="0"/>
                  </a:rPr>
                  <a:t>⇒</a:t>
                </a:r>
                <a:r>
                  <a:rPr lang="en-US" sz="2600" b="1" smtClean="0">
                    <a:latin typeface="Arial" pitchFamily="34" charset="0"/>
                    <a:cs typeface="Arial" pitchFamily="34" charset="0"/>
                  </a:rPr>
                  <a:t> </a:t>
                </a:r>
                <a:r>
                  <a:rPr lang="en-US" sz="2800" b="1" i="0" smtClean="0">
                    <a:solidFill>
                      <a:srgbClr val="C00000"/>
                    </a:solidFill>
                    <a:latin typeface="+mj-lt"/>
                    <a:cs typeface="Arial" pitchFamily="34" charset="0"/>
                  </a:rPr>
                  <a:t>b</a:t>
                </a:r>
                <a14:m>
                  <m:oMath xmlns:m="http://schemas.openxmlformats.org/officeDocument/2006/math">
                    <m:r>
                      <a:rPr lang="en-US" sz="2800" b="1" i="1">
                        <a:solidFill>
                          <a:srgbClr val="C00000"/>
                        </a:solidFill>
                        <a:latin typeface="Cambria Math"/>
                        <a:ea typeface="Cambria Math"/>
                        <a:cs typeface="Arial" pitchFamily="34" charset="0"/>
                      </a:rPr>
                      <m:t>⊥</m:t>
                    </m:r>
                  </m:oMath>
                </a14:m>
                <a:r>
                  <a:rPr lang="en-US" sz="2800" b="1" i="0" smtClean="0">
                    <a:solidFill>
                      <a:srgbClr val="C00000"/>
                    </a:solidFill>
                    <a:latin typeface="+mj-lt"/>
                    <a:ea typeface="Cambria Math"/>
                    <a:cs typeface="Arial" pitchFamily="34" charset="0"/>
                  </a:rPr>
                  <a:t>(P)</a:t>
                </a:r>
                <a:endParaRPr lang="vi-VN" sz="2600" b="1" baseline="3000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197403" y="4639270"/>
                <a:ext cx="6040009" cy="923330"/>
              </a:xfrm>
              <a:prstGeom prst="rect">
                <a:avLst/>
              </a:prstGeom>
              <a:blipFill rotWithShape="1">
                <a:blip r:embed="rId11"/>
                <a:stretch>
                  <a:fillRect l="-1715" t="-5921" r="-1917" b="-17763"/>
                </a:stretch>
              </a:blipFill>
            </p:spPr>
            <p:txBody>
              <a:bodyPr/>
              <a:lstStyle/>
              <a:p>
                <a:r>
                  <a:rPr lang="en-US">
                    <a:noFill/>
                  </a:rPr>
                  <a:t> </a:t>
                </a:r>
              </a:p>
            </p:txBody>
          </p:sp>
        </mc:Fallback>
      </mc:AlternateContent>
    </p:spTree>
    <p:extLst>
      <p:ext uri="{BB962C8B-B14F-4D97-AF65-F5344CB8AC3E}">
        <p14:creationId xmlns:p14="http://schemas.microsoft.com/office/powerpoint/2010/main" val="22888773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26" y="3124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17612" y="3581400"/>
            <a:ext cx="2074926" cy="492443"/>
          </a:xfrm>
          <a:prstGeom prst="rect">
            <a:avLst/>
          </a:prstGeom>
          <a:noFill/>
        </p:spPr>
        <p:txBody>
          <a:bodyPr wrap="square" rtlCol="0">
            <a:spAutoFit/>
          </a:bodyPr>
          <a:lstStyle/>
          <a:p>
            <a:pPr algn="just"/>
            <a:r>
              <a:rPr lang="en-US" sz="2600" b="1" smtClean="0">
                <a:latin typeface="Arial" pitchFamily="34" charset="0"/>
                <a:cs typeface="Arial" pitchFamily="34" charset="0"/>
              </a:rPr>
              <a:t>a) Ta có : </a:t>
            </a:r>
            <a:endParaRPr lang="vi-VN" sz="2600" b="1" baseline="30000">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858410138"/>
              </p:ext>
            </p:extLst>
          </p:nvPr>
        </p:nvGraphicFramePr>
        <p:xfrm>
          <a:off x="2850148" y="3634986"/>
          <a:ext cx="3701526" cy="478298"/>
        </p:xfrm>
        <a:graphic>
          <a:graphicData uri="http://schemas.openxmlformats.org/presentationml/2006/ole">
            <mc:AlternateContent xmlns:mc="http://schemas.openxmlformats.org/markup-compatibility/2006">
              <mc:Choice xmlns:v="urn:schemas-microsoft-com:vml" Requires="v">
                <p:oleObj spid="_x0000_s45116" name="Equation" r:id="rId5" imgW="1574640" imgH="203040" progId="Equation.DSMT4">
                  <p:embed/>
                </p:oleObj>
              </mc:Choice>
              <mc:Fallback>
                <p:oleObj name="Equation" r:id="rId5" imgW="1574640" imgH="203040" progId="Equation.DSMT4">
                  <p:embed/>
                  <p:pic>
                    <p:nvPicPr>
                      <p:cNvPr id="0" name=""/>
                      <p:cNvPicPr>
                        <a:picLocks noChangeAspect="1" noChangeArrowheads="1"/>
                      </p:cNvPicPr>
                      <p:nvPr/>
                    </p:nvPicPr>
                    <p:blipFill>
                      <a:blip r:embed="rId6"/>
                      <a:srcRect/>
                      <a:stretch>
                        <a:fillRect/>
                      </a:stretch>
                    </p:blipFill>
                    <p:spPr bwMode="auto">
                      <a:xfrm>
                        <a:off x="2850148" y="3634986"/>
                        <a:ext cx="3701526" cy="47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3" name="Group 2"/>
          <p:cNvGrpSpPr/>
          <p:nvPr/>
        </p:nvGrpSpPr>
        <p:grpSpPr>
          <a:xfrm>
            <a:off x="289088" y="733424"/>
            <a:ext cx="11558425" cy="2242365"/>
            <a:chOff x="289088" y="761999"/>
            <a:chExt cx="11558425" cy="2242365"/>
          </a:xfrm>
        </p:grpSpPr>
        <p:sp>
          <p:nvSpPr>
            <p:cNvPr id="17" name="Rounded Rectangle 16"/>
            <p:cNvSpPr/>
            <p:nvPr/>
          </p:nvSpPr>
          <p:spPr>
            <a:xfrm>
              <a:off x="289088" y="761999"/>
              <a:ext cx="11558425" cy="224236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1" y="819150"/>
              <a:ext cx="11315701"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Cho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phân biệt a và b cùng vuông góc với mặt phẳng (P). Xét O là một điểm thuộc a nhưng không thuộc b. Gọi c là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O và song song với b</a:t>
              </a:r>
            </a:p>
            <a:p>
              <a:pPr marL="457200" indent="-457200">
                <a:buAutoNum type="alphaLcParenR"/>
              </a:pPr>
              <a:r>
                <a:rPr lang="en-US" sz="2200" b="1" smtClean="0">
                  <a:latin typeface="Arial" pitchFamily="34" charset="0"/>
                  <a:cs typeface="Arial" pitchFamily="34" charset="0"/>
                </a:rPr>
                <a:t>Hỏi c có vuông góc với (P) hay không? Nếu nhận xét về vị trí tương đối giữa a và c</a:t>
              </a:r>
            </a:p>
            <a:p>
              <a:pPr marL="457200" indent="-457200">
                <a:buAutoNum type="alphaLcParenR"/>
              </a:pPr>
              <a:r>
                <a:rPr lang="en-US" sz="2200" b="1" smtClean="0">
                  <a:latin typeface="Arial" pitchFamily="34" charset="0"/>
                  <a:cs typeface="Arial" pitchFamily="34" charset="0"/>
                </a:rPr>
                <a:t>Nêu nhận xét về vị trí tương đối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b.</a:t>
              </a:r>
              <a:endParaRPr lang="en-US" sz="2200" b="1">
                <a:latin typeface="Arial" pitchFamily="34" charset="0"/>
                <a:cs typeface="Arial" pitchFamily="34" charset="0"/>
              </a:endParaRPr>
            </a:p>
          </p:txBody>
        </p:sp>
        <p:pic>
          <p:nvPicPr>
            <p:cNvPr id="4505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474" r="23547" b="26178"/>
            <a:stretch/>
          </p:blipFill>
          <p:spPr bwMode="auto">
            <a:xfrm>
              <a:off x="359723" y="814026"/>
              <a:ext cx="1619889" cy="51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1598612" y="4191000"/>
            <a:ext cx="5943600" cy="892552"/>
          </a:xfrm>
          <a:prstGeom prst="rect">
            <a:avLst/>
          </a:prstGeom>
          <a:noFill/>
        </p:spPr>
        <p:txBody>
          <a:bodyPr wrap="square" rtlCol="0">
            <a:spAutoFit/>
          </a:bodyPr>
          <a:lstStyle/>
          <a:p>
            <a:pPr algn="just"/>
            <a:r>
              <a:rPr lang="en-US" sz="2600" b="1">
                <a:latin typeface="Arial" pitchFamily="34" charset="0"/>
                <a:cs typeface="Arial" pitchFamily="34" charset="0"/>
              </a:rPr>
              <a:t>Mà b⊥(P</a:t>
            </a:r>
            <a:r>
              <a:rPr lang="en-US" sz="2600" b="1" smtClean="0">
                <a:latin typeface="Arial" pitchFamily="34" charset="0"/>
                <a:cs typeface="Arial" pitchFamily="34" charset="0"/>
              </a:rPr>
              <a:t>) và a, c cùng đi qua O suy ra a trùng c  </a:t>
            </a:r>
            <a:endParaRPr lang="vi-VN" sz="2600" b="1">
              <a:latin typeface="Arial" pitchFamily="34" charset="0"/>
              <a:cs typeface="Arial" pitchFamily="34" charset="0"/>
            </a:endParaRPr>
          </a:p>
        </p:txBody>
      </p:sp>
      <p:sp>
        <p:nvSpPr>
          <p:cNvPr id="20" name="TextBox 19"/>
          <p:cNvSpPr txBox="1"/>
          <p:nvPr/>
        </p:nvSpPr>
        <p:spPr>
          <a:xfrm>
            <a:off x="1169666" y="5121979"/>
            <a:ext cx="6677345" cy="492443"/>
          </a:xfrm>
          <a:prstGeom prst="rect">
            <a:avLst/>
          </a:prstGeom>
          <a:noFill/>
        </p:spPr>
        <p:txBody>
          <a:bodyPr wrap="square" rtlCol="0">
            <a:spAutoFit/>
          </a:bodyPr>
          <a:lstStyle/>
          <a:p>
            <a:pPr algn="just"/>
            <a:r>
              <a:rPr lang="en-US" sz="2600" b="1">
                <a:latin typeface="Arial" pitchFamily="34" charset="0"/>
                <a:cs typeface="Arial" pitchFamily="34" charset="0"/>
              </a:rPr>
              <a:t>b) Ta có b // c mà a trùng c nên </a:t>
            </a:r>
            <a:r>
              <a:rPr lang="en-US" sz="2600" b="1">
                <a:solidFill>
                  <a:srgbClr val="C00000"/>
                </a:solidFill>
                <a:latin typeface="Arial" pitchFamily="34" charset="0"/>
                <a:cs typeface="Arial" pitchFamily="34" charset="0"/>
              </a:rPr>
              <a:t>a // b</a:t>
            </a:r>
            <a:r>
              <a:rPr lang="en-US" sz="2600" b="1" smtClean="0">
                <a:latin typeface="Arial" pitchFamily="34" charset="0"/>
                <a:cs typeface="Arial" pitchFamily="34" charset="0"/>
              </a:rPr>
              <a:t>.</a:t>
            </a:r>
            <a:endParaRPr lang="en-US" sz="2600" b="1">
              <a:latin typeface="Arial" pitchFamily="34" charset="0"/>
              <a:cs typeface="Arial" pitchFamily="34" charset="0"/>
            </a:endParaRPr>
          </a:p>
        </p:txBody>
      </p:sp>
      <p:pic>
        <p:nvPicPr>
          <p:cNvPr id="45111" name="Picture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9012" y="3124200"/>
            <a:ext cx="306705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948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111"/>
                                        </p:tgtEl>
                                        <p:attrNameLst>
                                          <p:attrName>style.visibility</p:attrName>
                                        </p:attrNameLst>
                                      </p:cBhvr>
                                      <p:to>
                                        <p:strVal val="visible"/>
                                      </p:to>
                                    </p:set>
                                    <p:animEffect transition="in" filter="wipe(left)">
                                      <p:cBhvr>
                                        <p:cTn id="11" dur="500"/>
                                        <p:tgtEl>
                                          <p:spTgt spid="451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3" y="800456"/>
            <a:ext cx="5257800" cy="4000143"/>
            <a:chOff x="282576" y="840610"/>
            <a:chExt cx="5257800" cy="4000143"/>
          </a:xfrm>
        </p:grpSpPr>
        <p:sp>
          <p:nvSpPr>
            <p:cNvPr id="3" name="Rounded Rectangle 2"/>
            <p:cNvSpPr/>
            <p:nvPr/>
          </p:nvSpPr>
          <p:spPr>
            <a:xfrm>
              <a:off x="282576" y="840610"/>
              <a:ext cx="5257800" cy="400014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0376" y="840611"/>
              <a:ext cx="5003800" cy="387798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200" b="1">
                  <a:solidFill>
                    <a:schemeClr val="bg1"/>
                  </a:solidFill>
                  <a:latin typeface="Arial" pitchFamily="34" charset="0"/>
                  <a:cs typeface="Arial" pitchFamily="34" charset="0"/>
                </a:rPr>
                <a:t>Hầu hết các công trình kiến trúc đều được xây dựng theo phương thẳng đứng để có thể vững </a:t>
              </a:r>
              <a:r>
                <a:rPr lang="vi-VN" sz="2200" b="1" smtClean="0">
                  <a:solidFill>
                    <a:schemeClr val="bg1"/>
                  </a:solidFill>
                  <a:latin typeface="Arial" pitchFamily="34" charset="0"/>
                  <a:cs typeface="Arial" pitchFamily="34" charset="0"/>
                </a:rPr>
                <a:t>chãi</a:t>
              </a:r>
              <a:r>
                <a:rPr lang="en-US" sz="2200" b="1" smtClean="0">
                  <a:solidFill>
                    <a:schemeClr val="bg1"/>
                  </a:solidFill>
                  <a:latin typeface="Arial" pitchFamily="34" charset="0"/>
                  <a:cs typeface="Arial" pitchFamily="34" charset="0"/>
                </a:rPr>
                <a:t>,</a:t>
              </a:r>
              <a:r>
                <a:rPr lang="vi-VN" sz="2200" b="1" smtClean="0">
                  <a:solidFill>
                    <a:schemeClr val="bg1"/>
                  </a:solidFill>
                  <a:latin typeface="Arial" pitchFamily="34" charset="0"/>
                  <a:cs typeface="Arial" pitchFamily="34" charset="0"/>
                </a:rPr>
                <a:t> </a:t>
              </a:r>
              <a:r>
                <a:rPr lang="vi-VN" sz="2200" b="1">
                  <a:solidFill>
                    <a:schemeClr val="bg1"/>
                  </a:solidFill>
                  <a:latin typeface="Arial" pitchFamily="34" charset="0"/>
                  <a:cs typeface="Arial" pitchFamily="34" charset="0"/>
                </a:rPr>
                <a:t>mặc dù vậy cũng có những công trình </a:t>
              </a:r>
              <a:r>
                <a:rPr lang="vi-VN" sz="2200" b="1" smtClean="0">
                  <a:solidFill>
                    <a:schemeClr val="bg1"/>
                  </a:solidFill>
                  <a:latin typeface="Arial" pitchFamily="34" charset="0"/>
                  <a:cs typeface="Arial" pitchFamily="34" charset="0"/>
                </a:rPr>
                <a:t>c</a:t>
              </a:r>
              <a:r>
                <a:rPr lang="en-US" sz="2200" b="1">
                  <a:solidFill>
                    <a:schemeClr val="bg1"/>
                  </a:solidFill>
                  <a:latin typeface="Arial" pitchFamily="34" charset="0"/>
                  <a:cs typeface="Arial" pitchFamily="34" charset="0"/>
                </a:rPr>
                <a:t>ó</a:t>
              </a:r>
              <a:r>
                <a:rPr lang="vi-VN" sz="2200" b="1" smtClean="0">
                  <a:solidFill>
                    <a:schemeClr val="bg1"/>
                  </a:solidFill>
                  <a:latin typeface="Arial" pitchFamily="34" charset="0"/>
                  <a:cs typeface="Arial" pitchFamily="34" charset="0"/>
                </a:rPr>
                <a:t> </a:t>
              </a:r>
              <a:r>
                <a:rPr lang="vi-VN" sz="2200" b="1">
                  <a:solidFill>
                    <a:schemeClr val="bg1"/>
                  </a:solidFill>
                  <a:latin typeface="Arial" pitchFamily="34" charset="0"/>
                  <a:cs typeface="Arial" pitchFamily="34" charset="0"/>
                </a:rPr>
                <a:t>phương </a:t>
              </a:r>
              <a:r>
                <a:rPr lang="en-US" sz="2200" b="1" smtClean="0">
                  <a:solidFill>
                    <a:schemeClr val="bg1"/>
                  </a:solidFill>
                  <a:latin typeface="Arial" pitchFamily="34" charset="0"/>
                  <a:cs typeface="Arial" pitchFamily="34" charset="0"/>
                </a:rPr>
                <a:t>n</a:t>
              </a:r>
              <a:r>
                <a:rPr lang="vi-VN" sz="2200" b="1" smtClean="0">
                  <a:solidFill>
                    <a:schemeClr val="bg1"/>
                  </a:solidFill>
                  <a:latin typeface="Arial" pitchFamily="34" charset="0"/>
                  <a:cs typeface="Arial" pitchFamily="34" charset="0"/>
                </a:rPr>
                <a:t>ghiên</a:t>
              </a:r>
              <a:r>
                <a:rPr lang="en-US" sz="2200" b="1" smtClean="0">
                  <a:solidFill>
                    <a:schemeClr val="bg1"/>
                  </a:solidFill>
                  <a:latin typeface="Arial" pitchFamily="34" charset="0"/>
                  <a:cs typeface="Arial" pitchFamily="34" charset="0"/>
                </a:rPr>
                <a:t>g.</a:t>
              </a:r>
              <a:r>
                <a:rPr lang="vi-VN" sz="2200" b="1" smtClean="0">
                  <a:solidFill>
                    <a:schemeClr val="bg1"/>
                  </a:solidFill>
                  <a:latin typeface="Arial" pitchFamily="34" charset="0"/>
                  <a:cs typeface="Arial" pitchFamily="34" charset="0"/>
                </a:rPr>
                <a:t> </a:t>
              </a:r>
              <a:r>
                <a:rPr lang="vi-VN" sz="2200" b="1">
                  <a:solidFill>
                    <a:schemeClr val="bg1"/>
                  </a:solidFill>
                  <a:latin typeface="Arial" pitchFamily="34" charset="0"/>
                  <a:cs typeface="Arial" pitchFamily="34" charset="0"/>
                </a:rPr>
                <a:t>Nếu đứng tại quảng trường màu nhiệm ở </a:t>
              </a:r>
              <a:r>
                <a:rPr lang="en-US" sz="2200" b="1" smtClean="0">
                  <a:solidFill>
                    <a:schemeClr val="bg1"/>
                  </a:solidFill>
                  <a:latin typeface="Arial" pitchFamily="34" charset="0"/>
                  <a:cs typeface="Arial" pitchFamily="34" charset="0"/>
                </a:rPr>
                <a:t>Pisa (H 7.9) </a:t>
              </a:r>
              <a:r>
                <a:rPr lang="vi-VN" sz="2200" b="1" smtClean="0">
                  <a:solidFill>
                    <a:schemeClr val="bg1"/>
                  </a:solidFill>
                  <a:latin typeface="Arial" pitchFamily="34" charset="0"/>
                  <a:cs typeface="Arial" pitchFamily="34" charset="0"/>
                </a:rPr>
                <a:t>bằng </a:t>
              </a:r>
              <a:r>
                <a:rPr lang="vi-VN" sz="2200" b="1">
                  <a:solidFill>
                    <a:schemeClr val="bg1"/>
                  </a:solidFill>
                  <a:latin typeface="Arial" pitchFamily="34" charset="0"/>
                  <a:cs typeface="Arial" pitchFamily="34" charset="0"/>
                </a:rPr>
                <a:t>mắt thường ta có thể cảm nhận rằng Tháp </a:t>
              </a:r>
              <a:r>
                <a:rPr lang="vi-VN" sz="2200" b="1" smtClean="0">
                  <a:solidFill>
                    <a:schemeClr val="bg1"/>
                  </a:solidFill>
                  <a:latin typeface="Arial" pitchFamily="34" charset="0"/>
                  <a:cs typeface="Arial" pitchFamily="34" charset="0"/>
                </a:rPr>
                <a:t>ng</a:t>
              </a:r>
              <a:r>
                <a:rPr lang="en-US" sz="2200" b="1" smtClean="0">
                  <a:solidFill>
                    <a:schemeClr val="bg1"/>
                  </a:solidFill>
                  <a:latin typeface="Arial" pitchFamily="34" charset="0"/>
                  <a:cs typeface="Arial" pitchFamily="34" charset="0"/>
                </a:rPr>
                <a:t>oài</a:t>
              </a:r>
              <a:r>
                <a:rPr lang="vi-VN" sz="2200" b="1" smtClean="0">
                  <a:solidFill>
                    <a:schemeClr val="bg1"/>
                  </a:solidFill>
                  <a:latin typeface="Arial" pitchFamily="34" charset="0"/>
                  <a:cs typeface="Arial" pitchFamily="34" charset="0"/>
                </a:rPr>
                <a:t> </a:t>
              </a:r>
              <a:r>
                <a:rPr lang="vi-VN" sz="2200" b="1">
                  <a:solidFill>
                    <a:schemeClr val="bg1"/>
                  </a:solidFill>
                  <a:latin typeface="Arial" pitchFamily="34" charset="0"/>
                  <a:cs typeface="Arial" pitchFamily="34" charset="0"/>
                </a:rPr>
                <a:t>cùng bên phải trong hình là nghiêng và các công trình còn lại đều thẳng </a:t>
              </a:r>
              <a:r>
                <a:rPr lang="vi-VN" sz="2200" b="1" smtClean="0">
                  <a:solidFill>
                    <a:schemeClr val="bg1"/>
                  </a:solidFill>
                  <a:latin typeface="Arial" pitchFamily="34" charset="0"/>
                  <a:cs typeface="Arial" pitchFamily="34" charset="0"/>
                </a:rPr>
                <a:t>đứng</a:t>
              </a:r>
              <a:r>
                <a:rPr lang="en-US" sz="2200" b="1" smtClean="0">
                  <a:solidFill>
                    <a:schemeClr val="bg1"/>
                  </a:solidFill>
                  <a:latin typeface="Arial" pitchFamily="34" charset="0"/>
                  <a:cs typeface="Arial" pitchFamily="34" charset="0"/>
                </a:rPr>
                <a:t>.</a:t>
              </a:r>
              <a:endParaRPr lang="vi-VN" sz="2200" b="1">
                <a:solidFill>
                  <a:schemeClr val="bg1"/>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3732212" y="4869123"/>
            <a:ext cx="7216561" cy="1836477"/>
            <a:chOff x="1517435" y="4512859"/>
            <a:chExt cx="7216561" cy="1836477"/>
          </a:xfrm>
        </p:grpSpPr>
        <p:sp>
          <p:nvSpPr>
            <p:cNvPr id="20" name="AutoShape 26"/>
            <p:cNvSpPr>
              <a:spLocks noChangeArrowheads="1"/>
            </p:cNvSpPr>
            <p:nvPr/>
          </p:nvSpPr>
          <p:spPr bwMode="auto">
            <a:xfrm>
              <a:off x="1517435" y="4512859"/>
              <a:ext cx="6535739" cy="1569777"/>
            </a:xfrm>
            <a:prstGeom prst="cloudCallout">
              <a:avLst>
                <a:gd name="adj1" fmla="val 15297"/>
                <a:gd name="adj2" fmla="val 12005"/>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033374" y="4893859"/>
              <a:ext cx="5582733" cy="769441"/>
            </a:xfrm>
            <a:prstGeom prst="rect">
              <a:avLst/>
            </a:prstGeom>
            <a:noFill/>
          </p:spPr>
          <p:txBody>
            <a:bodyPr wrap="square" rtlCol="0">
              <a:spAutoFit/>
            </a:bodyPr>
            <a:lstStyle/>
            <a:p>
              <a:pPr algn="ctr"/>
              <a:r>
                <a:rPr lang="en-US" sz="2200" b="1" smtClean="0">
                  <a:solidFill>
                    <a:schemeClr val="tx2">
                      <a:lumMod val="75000"/>
                    </a:schemeClr>
                  </a:solidFill>
                  <a:latin typeface="Arial" pitchFamily="34" charset="0"/>
                  <a:cs typeface="Arial" pitchFamily="34" charset="0"/>
                </a:rPr>
                <a:t>S</a:t>
              </a:r>
              <a:r>
                <a:rPr lang="vi-VN" sz="2200" b="1" smtClean="0">
                  <a:solidFill>
                    <a:schemeClr val="tx2">
                      <a:lumMod val="75000"/>
                    </a:schemeClr>
                  </a:solidFill>
                  <a:latin typeface="Arial" pitchFamily="34" charset="0"/>
                  <a:cs typeface="Arial" pitchFamily="34" charset="0"/>
                </a:rPr>
                <a:t>au </a:t>
              </a:r>
              <a:r>
                <a:rPr lang="vi-VN" sz="2200" b="1">
                  <a:solidFill>
                    <a:schemeClr val="tx2">
                      <a:lumMod val="75000"/>
                    </a:schemeClr>
                  </a:solidFill>
                  <a:latin typeface="Arial" pitchFamily="34" charset="0"/>
                  <a:cs typeface="Arial" pitchFamily="34" charset="0"/>
                </a:rPr>
                <a:t>bài học ta có thể diễn giải chính xác và bản chất hơn về điều này </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80035" y="4512859"/>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585257" y="877907"/>
            <a:ext cx="6452755" cy="2932093"/>
            <a:chOff x="5585257" y="877907"/>
            <a:chExt cx="6452755" cy="2932093"/>
          </a:xfrm>
        </p:grpSpPr>
        <p:pic>
          <p:nvPicPr>
            <p:cNvPr id="368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622" r="6012" b="4746"/>
            <a:stretch/>
          </p:blipFill>
          <p:spPr bwMode="auto">
            <a:xfrm>
              <a:off x="5585257" y="877907"/>
              <a:ext cx="6452755" cy="255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273692" y="3471446"/>
              <a:ext cx="5715000" cy="338554"/>
            </a:xfrm>
            <a:prstGeom prst="rect">
              <a:avLst/>
            </a:prstGeom>
            <a:noFill/>
          </p:spPr>
          <p:txBody>
            <a:bodyPr wrap="square" rtlCol="0">
              <a:spAutoFit/>
            </a:bodyPr>
            <a:lstStyle/>
            <a:p>
              <a:pPr algn="just"/>
              <a:r>
                <a:rPr lang="en-US" sz="1600" b="1" smtClean="0">
                  <a:solidFill>
                    <a:srgbClr val="C00000"/>
                  </a:solidFill>
                  <a:latin typeface="Arial" pitchFamily="34" charset="0"/>
                  <a:cs typeface="Arial" pitchFamily="34" charset="0"/>
                </a:rPr>
                <a:t>( H 7.9 – Quảng trường mầu nhiệm ở Pisa, Toscana Italy)</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377113" cy="2363241"/>
            <a:chOff x="379411" y="836861"/>
            <a:chExt cx="11377113" cy="2363241"/>
          </a:xfrm>
        </p:grpSpPr>
        <p:sp>
          <p:nvSpPr>
            <p:cNvPr id="21" name="Rounded Rectangle 20"/>
            <p:cNvSpPr/>
            <p:nvPr/>
          </p:nvSpPr>
          <p:spPr>
            <a:xfrm>
              <a:off x="379411" y="836861"/>
              <a:ext cx="11125201" cy="21336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1025754"/>
              <a:ext cx="10682188"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Nếu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vuông góc với mặt phẳng (P) thì các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với a cũng vuông góc với (P)</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31474" y="1884611"/>
              <a:ext cx="1225050" cy="1315491"/>
            </a:xfrm>
            <a:prstGeom prst="rect">
              <a:avLst/>
            </a:prstGeom>
          </p:spPr>
        </p:pic>
        <p:sp>
          <p:nvSpPr>
            <p:cNvPr id="13" name="TextBox 12"/>
            <p:cNvSpPr txBox="1"/>
            <p:nvPr/>
          </p:nvSpPr>
          <p:spPr>
            <a:xfrm>
              <a:off x="593824" y="1918306"/>
              <a:ext cx="9310588"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phân biệt cùng vuông góc với một mặt phẳng thì song song với nhau.</a:t>
              </a:r>
              <a:endParaRPr lang="vi-VN" sz="2600" b="1">
                <a:latin typeface="Arial" pitchFamily="34" charset="0"/>
                <a:cs typeface="Arial" pitchFamily="34" charset="0"/>
              </a:endParaRPr>
            </a:p>
          </p:txBody>
        </p:sp>
      </p:grpSp>
      <p:sp>
        <p:nvSpPr>
          <p:cNvPr id="11"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pic>
        <p:nvPicPr>
          <p:cNvPr id="573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2212" y="3069706"/>
            <a:ext cx="32480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758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7346"/>
                                        </p:tgtEl>
                                        <p:attrNameLst>
                                          <p:attrName>style.visibility</p:attrName>
                                        </p:attrNameLst>
                                      </p:cBhvr>
                                      <p:to>
                                        <p:strVal val="visible"/>
                                      </p:to>
                                    </p:set>
                                    <p:animEffect transition="in" filter="wipe(left)">
                                      <p:cBhvr>
                                        <p:cTn id="11"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714587" y="742949"/>
            <a:ext cx="10044590" cy="175722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26491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27212" y="838200"/>
            <a:ext cx="99822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tứ diện OABC có các cạnh OA, OB, OC tương ứng vuông góc với nhau. Gọi M, N tương ứng là trọng tâm của các tam giác ABC, OBC. Chứng minh rằng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MN vuông góc với mặt phẳng (OBC).</a:t>
            </a:r>
            <a:endParaRPr lang="vi-VN" sz="25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828214" y="3047414"/>
                <a:ext cx="7323598" cy="1200329"/>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𝑨𝑶</m:t>
                    </m:r>
                    <m:r>
                      <a:rPr lang="en-US" b="1" i="1" smtClean="0">
                        <a:latin typeface="Cambria Math"/>
                        <a:cs typeface="Arial" pitchFamily="34" charset="0"/>
                      </a:rPr>
                      <m:t> </m:t>
                    </m:r>
                  </m:oMath>
                </a14:m>
                <a:r>
                  <a:rPr lang="en-US" b="1" smtClean="0">
                    <a:latin typeface="Arial" pitchFamily="34" charset="0"/>
                    <a:cs typeface="Arial" pitchFamily="34" charset="0"/>
                  </a:rPr>
                  <a:t>vuông góc với các </a:t>
                </a:r>
                <a:r>
                  <a:rPr lang="vi-VN" b="1" smtClean="0">
                    <a:latin typeface="Arial" pitchFamily="34" charset="0"/>
                    <a:cs typeface="Arial" pitchFamily="34" charset="0"/>
                  </a:rPr>
                  <a:t>đường thẳng</a:t>
                </a:r>
                <a:r>
                  <a:rPr lang="en-US" b="1" smtClean="0">
                    <a:latin typeface="Arial" pitchFamily="34" charset="0"/>
                    <a:cs typeface="Arial" pitchFamily="34" charset="0"/>
                  </a:rPr>
                  <a:t> OB, OC nên </a:t>
                </a:r>
                <a14:m>
                  <m:oMath xmlns:m="http://schemas.openxmlformats.org/officeDocument/2006/math">
                    <m:r>
                      <a:rPr lang="en-US" b="1" i="1" smtClean="0">
                        <a:latin typeface="Cambria Math"/>
                        <a:cs typeface="Arial" pitchFamily="34" charset="0"/>
                      </a:rPr>
                      <m:t>𝑨𝑶</m:t>
                    </m:r>
                    <m:r>
                      <a:rPr lang="en-US" b="1" i="1">
                        <a:latin typeface="Cambria Math"/>
                        <a:ea typeface="Cambria Math"/>
                        <a:cs typeface="Arial" pitchFamily="34" charset="0"/>
                      </a:rPr>
                      <m:t>⊥</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𝑶𝑩𝑪</m:t>
                    </m:r>
                    <m:r>
                      <a:rPr lang="en-US" b="1" i="1" smtClean="0">
                        <a:latin typeface="Cambria Math"/>
                        <a:ea typeface="Cambria Math"/>
                        <a:cs typeface="Arial" pitchFamily="34" charset="0"/>
                      </a:rPr>
                      <m:t>)</m:t>
                    </m:r>
                  </m:oMath>
                </a14:m>
                <a:r>
                  <a:rPr lang="en-US" b="1" smtClean="0">
                    <a:latin typeface="Arial" pitchFamily="34" charset="0"/>
                    <a:cs typeface="Arial" pitchFamily="34" charset="0"/>
                  </a:rPr>
                  <a:t> . Kẻ các đường trung tuyến AD, OD tương ứng của các tam giác ABC, OBC </a:t>
                </a:r>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28214" y="3047414"/>
                <a:ext cx="7323598" cy="1200329"/>
              </a:xfrm>
              <a:prstGeom prst="rect">
                <a:avLst/>
              </a:prstGeom>
              <a:blipFill rotWithShape="1">
                <a:blip r:embed="rId7"/>
                <a:stretch>
                  <a:fillRect l="-1332" t="-3553" r="-1249" b="-11168"/>
                </a:stretch>
              </a:blipFill>
            </p:spPr>
            <p:txBody>
              <a:bodyPr/>
              <a:lstStyle/>
              <a:p>
                <a:r>
                  <a:rPr lang="en-US">
                    <a:noFill/>
                  </a:rPr>
                  <a:t> </a:t>
                </a:r>
              </a:p>
            </p:txBody>
          </p:sp>
        </mc:Fallback>
      </mc:AlternateContent>
      <p:sp>
        <p:nvSpPr>
          <p:cNvPr id="26" name="TextBox 25"/>
          <p:cNvSpPr txBox="1"/>
          <p:nvPr/>
        </p:nvSpPr>
        <p:spPr>
          <a:xfrm>
            <a:off x="828214" y="4285160"/>
            <a:ext cx="125617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20" name="TextBox 19"/>
          <p:cNvSpPr txBox="1"/>
          <p:nvPr/>
        </p:nvSpPr>
        <p:spPr>
          <a:xfrm>
            <a:off x="828214" y="5058905"/>
            <a:ext cx="7323598" cy="461665"/>
          </a:xfrm>
          <a:prstGeom prst="rect">
            <a:avLst/>
          </a:prstGeom>
          <a:noFill/>
        </p:spPr>
        <p:txBody>
          <a:bodyPr wrap="square" rtlCol="0">
            <a:spAutoFit/>
          </a:bodyPr>
          <a:lstStyle/>
          <a:p>
            <a:pPr algn="just"/>
            <a:r>
              <a:rPr lang="en-US" b="1" smtClean="0">
                <a:latin typeface="Arial" pitchFamily="34" charset="0"/>
                <a:cs typeface="Arial" pitchFamily="34" charset="0"/>
              </a:rPr>
              <a:t>Do đó MN song song với AO</a:t>
            </a:r>
            <a:endParaRPr lang="en-US" b="1">
              <a:latin typeface="Arial" pitchFamily="34" charset="0"/>
              <a:cs typeface="Arial" pitchFamily="34" charset="0"/>
            </a:endParaRPr>
          </a:p>
        </p:txBody>
      </p:sp>
      <p:sp>
        <p:nvSpPr>
          <p:cNvPr id="21"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609012" y="2536098"/>
            <a:ext cx="3333750" cy="3422146"/>
            <a:chOff x="8685212" y="2519221"/>
            <a:chExt cx="3333750" cy="3422146"/>
          </a:xfrm>
        </p:grpSpPr>
        <p:pic>
          <p:nvPicPr>
            <p:cNvPr id="4710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2" y="2519221"/>
              <a:ext cx="33337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0056812" y="5602813"/>
              <a:ext cx="12192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7.22</a:t>
              </a:r>
              <a:endParaRPr lang="en-US" sz="1600" b="1">
                <a:solidFill>
                  <a:schemeClr val="accent6">
                    <a:lumMod val="75000"/>
                  </a:schemeClr>
                </a:solidFill>
                <a:latin typeface="Arial" pitchFamily="34" charset="0"/>
                <a:cs typeface="Arial" pitchFamily="34" charset="0"/>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3645113168"/>
              </p:ext>
            </p:extLst>
          </p:nvPr>
        </p:nvGraphicFramePr>
        <p:xfrm>
          <a:off x="1989003" y="4144089"/>
          <a:ext cx="1856154" cy="816706"/>
        </p:xfrm>
        <a:graphic>
          <a:graphicData uri="http://schemas.openxmlformats.org/presentationml/2006/ole">
            <mc:AlternateContent xmlns:mc="http://schemas.openxmlformats.org/markup-compatibility/2006">
              <mc:Choice xmlns:v="urn:schemas-microsoft-com:vml" Requires="v">
                <p:oleObj spid="_x0000_s47159" name="Equation" r:id="rId9" imgW="952200" imgH="419040" progId="Equation.DSMT4">
                  <p:embed/>
                </p:oleObj>
              </mc:Choice>
              <mc:Fallback>
                <p:oleObj name="Equation" r:id="rId9" imgW="952200" imgH="419040" progId="Equation.DSMT4">
                  <p:embed/>
                  <p:pic>
                    <p:nvPicPr>
                      <p:cNvPr id="0" name=""/>
                      <p:cNvPicPr/>
                      <p:nvPr/>
                    </p:nvPicPr>
                    <p:blipFill>
                      <a:blip r:embed="rId10"/>
                      <a:stretch>
                        <a:fillRect/>
                      </a:stretch>
                    </p:blipFill>
                    <p:spPr>
                      <a:xfrm>
                        <a:off x="1989003" y="4144089"/>
                        <a:ext cx="1856154" cy="81670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828214" y="5558135"/>
                <a:ext cx="7323598" cy="461665"/>
              </a:xfrm>
              <a:prstGeom prst="rect">
                <a:avLst/>
              </a:prstGeom>
              <a:noFill/>
            </p:spPr>
            <p:txBody>
              <a:bodyPr wrap="square" rtlCol="0">
                <a:spAutoFit/>
              </a:bodyPr>
              <a:lstStyle/>
              <a:p>
                <a:pPr algn="just"/>
                <a:r>
                  <a:rPr lang="en-US" b="1" smtClean="0">
                    <a:latin typeface="Arial" pitchFamily="34" charset="0"/>
                    <a:cs typeface="Arial" pitchFamily="34" charset="0"/>
                  </a:rPr>
                  <a:t>Mặt khác </a:t>
                </a:r>
                <a14:m>
                  <m:oMath xmlns:m="http://schemas.openxmlformats.org/officeDocument/2006/math">
                    <m:r>
                      <a:rPr lang="en-US" b="1" i="1">
                        <a:latin typeface="Cambria Math"/>
                        <a:cs typeface="Arial" pitchFamily="34" charset="0"/>
                      </a:rPr>
                      <m:t>𝑨𝑶</m:t>
                    </m:r>
                    <m:r>
                      <a:rPr lang="en-US" b="1" i="1">
                        <a:latin typeface="Cambria Math"/>
                        <a:ea typeface="Cambria Math"/>
                        <a:cs typeface="Arial" pitchFamily="34" charset="0"/>
                      </a:rPr>
                      <m:t>⊥(</m:t>
                    </m:r>
                    <m:r>
                      <a:rPr lang="en-US" b="1" i="1">
                        <a:latin typeface="Cambria Math"/>
                        <a:ea typeface="Cambria Math"/>
                        <a:cs typeface="Arial" pitchFamily="34" charset="0"/>
                      </a:rPr>
                      <m:t>𝑶𝑩𝑪</m:t>
                    </m:r>
                    <m:r>
                      <a:rPr lang="en-US" b="1" i="1">
                        <a:latin typeface="Cambria Math"/>
                        <a:ea typeface="Cambria Math"/>
                        <a:cs typeface="Arial" pitchFamily="34" charset="0"/>
                      </a:rPr>
                      <m:t>)</m:t>
                    </m:r>
                  </m:oMath>
                </a14:m>
                <a:r>
                  <a:rPr lang="en-US" b="1" smtClean="0">
                    <a:latin typeface="Arial" pitchFamily="34" charset="0"/>
                    <a:cs typeface="Arial" pitchFamily="34" charset="0"/>
                  </a:rPr>
                  <a:t> nên </a:t>
                </a:r>
                <a14:m>
                  <m:oMath xmlns:m="http://schemas.openxmlformats.org/officeDocument/2006/math">
                    <m:r>
                      <a:rPr lang="en-US" b="1" i="1" smtClean="0">
                        <a:solidFill>
                          <a:srgbClr val="C00000"/>
                        </a:solidFill>
                        <a:latin typeface="Cambria Math"/>
                        <a:cs typeface="Arial" pitchFamily="34" charset="0"/>
                      </a:rPr>
                      <m:t>𝑴𝑵</m:t>
                    </m:r>
                    <m:r>
                      <a:rPr lang="en-US" b="1" i="1">
                        <a:solidFill>
                          <a:srgbClr val="C00000"/>
                        </a:solidFill>
                        <a:latin typeface="Cambria Math"/>
                        <a:ea typeface="Cambria Math"/>
                        <a:cs typeface="Arial" pitchFamily="34" charset="0"/>
                      </a:rPr>
                      <m:t>⊥</m:t>
                    </m:r>
                  </m:oMath>
                </a14:m>
                <a:r>
                  <a:rPr lang="en-US" b="1" smtClean="0">
                    <a:solidFill>
                      <a:srgbClr val="C00000"/>
                    </a:solidFill>
                    <a:latin typeface="Arial" pitchFamily="34" charset="0"/>
                    <a:cs typeface="Arial" pitchFamily="34" charset="0"/>
                  </a:rPr>
                  <a:t>(OBC)</a:t>
                </a:r>
                <a:endParaRPr lang="en-US" b="1">
                  <a:solidFill>
                    <a:srgbClr val="C00000"/>
                  </a:solidFill>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28214" y="5558135"/>
                <a:ext cx="7323598" cy="461665"/>
              </a:xfrm>
              <a:prstGeom prst="rect">
                <a:avLst/>
              </a:prstGeom>
              <a:blipFill rotWithShape="1">
                <a:blip r:embed="rId11"/>
                <a:stretch>
                  <a:fillRect l="-1332"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8787547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0"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26" y="3124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56163" y="3541266"/>
            <a:ext cx="2074926" cy="461665"/>
          </a:xfrm>
          <a:prstGeom prst="rect">
            <a:avLst/>
          </a:prstGeom>
          <a:noFill/>
        </p:spPr>
        <p:txBody>
          <a:bodyPr wrap="square" rtlCol="0">
            <a:spAutoFit/>
          </a:bodyPr>
          <a:lstStyle/>
          <a:p>
            <a:pPr marL="457200" indent="-457200" algn="just">
              <a:buFont typeface="Wingdings" pitchFamily="2" charset="2"/>
              <a:buChar char="v"/>
            </a:pPr>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sp>
        <p:nvSpPr>
          <p:cNvPr id="14"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289088" y="733424"/>
            <a:ext cx="11558425" cy="2242365"/>
            <a:chOff x="289088" y="733424"/>
            <a:chExt cx="11558425" cy="2242365"/>
          </a:xfrm>
        </p:grpSpPr>
        <p:sp>
          <p:nvSpPr>
            <p:cNvPr id="17" name="Rounded Rectangle 16"/>
            <p:cNvSpPr/>
            <p:nvPr/>
          </p:nvSpPr>
          <p:spPr>
            <a:xfrm>
              <a:off x="289088" y="733424"/>
              <a:ext cx="11558425" cy="224236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531811" y="790575"/>
                  <a:ext cx="11315701" cy="2092881"/>
                </a:xfrm>
                <a:prstGeom prst="rect">
                  <a:avLst/>
                </a:prstGeom>
                <a:noFill/>
              </p:spPr>
              <p:txBody>
                <a:bodyPr wrap="square" rtlCol="0">
                  <a:spAutoFit/>
                </a:bodyPr>
                <a:lstStyle/>
                <a:p>
                  <a:r>
                    <a:rPr lang="en-US" sz="2600" b="1" smtClean="0">
                      <a:latin typeface="Arial" pitchFamily="34" charset="0"/>
                      <a:cs typeface="Arial" pitchFamily="34" charset="0"/>
                    </a:rPr>
                    <a:t>	  Cho hai mặt phẳng (P) và (Q) song song với nhau và </a:t>
                  </a:r>
                  <a:r>
                    <a:rPr lang="vi-VN" sz="2600" b="1" smtClean="0">
                      <a:latin typeface="Arial" pitchFamily="34" charset="0"/>
                      <a:cs typeface="Arial" pitchFamily="34" charset="0"/>
                    </a:rPr>
                    <a:t>đường thẳng ∆</a:t>
                  </a:r>
                  <a:r>
                    <a:rPr lang="en-US" sz="2600" b="1" smtClean="0">
                      <a:latin typeface="Arial" pitchFamily="34" charset="0"/>
                      <a:cs typeface="Arial" pitchFamily="34" charset="0"/>
                    </a:rPr>
                    <a:t> vuông góc với (P). Gọi b là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bất kì thuộc (Q). Lấy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thuộc (P) sao cho a song song với b (H 7.23) . </a:t>
                  </a:r>
                </a:p>
                <a:p>
                  <a:r>
                    <a:rPr lang="en-US" sz="2600" b="1" smtClean="0">
                      <a:latin typeface="Arial" pitchFamily="34" charset="0"/>
                      <a:cs typeface="Arial" pitchFamily="34" charset="0"/>
                    </a:rPr>
                    <a:t>So sánh </a:t>
                  </a:r>
                  <a14:m>
                    <m:oMath xmlns:m="http://schemas.openxmlformats.org/officeDocument/2006/math">
                      <m:r>
                        <a:rPr lang="en-US" sz="2600" b="1" i="1" smtClean="0">
                          <a:latin typeface="Cambria Math"/>
                          <a:cs typeface="Arial" pitchFamily="34" charset="0"/>
                        </a:rPr>
                        <m:t>(</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𝒃</m:t>
                      </m:r>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và </a:t>
                  </a:r>
                  <a14:m>
                    <m:oMath xmlns:m="http://schemas.openxmlformats.org/officeDocument/2006/math">
                      <m:r>
                        <a:rPr lang="en-US" sz="2600" b="1" i="1">
                          <a:latin typeface="Cambria Math"/>
                          <a:cs typeface="Arial" pitchFamily="34" charset="0"/>
                        </a:rPr>
                        <m:t>(</m:t>
                      </m:r>
                      <m:r>
                        <a:rPr lang="en-US" sz="2600" b="1" i="1">
                          <a:latin typeface="Cambria Math"/>
                          <a:ea typeface="Cambria Math"/>
                          <a:cs typeface="Arial" pitchFamily="34" charset="0"/>
                        </a:rPr>
                        <m:t>∆,</m:t>
                      </m:r>
                      <m:r>
                        <a:rPr lang="en-US" sz="2600" b="1" i="1" smtClean="0">
                          <a:latin typeface="Cambria Math"/>
                          <a:ea typeface="Cambria Math"/>
                          <a:cs typeface="Arial" pitchFamily="34" charset="0"/>
                        </a:rPr>
                        <m:t>𝒂</m:t>
                      </m:r>
                      <m:r>
                        <a:rPr lang="en-US" sz="2600" b="1" i="1">
                          <a:latin typeface="Cambria Math"/>
                          <a:ea typeface="Cambria Math"/>
                          <a:cs typeface="Arial" pitchFamily="34" charset="0"/>
                        </a:rPr>
                        <m:t>)</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Từ đó rút ra mối quan hệ giữa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và (Q)</a:t>
                  </a:r>
                  <a:endParaRPr lang="en-US" sz="26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1811" y="790575"/>
                  <a:ext cx="11315701" cy="2092881"/>
                </a:xfrm>
                <a:prstGeom prst="rect">
                  <a:avLst/>
                </a:prstGeom>
                <a:blipFill rotWithShape="1">
                  <a:blip r:embed="rId7"/>
                  <a:stretch>
                    <a:fillRect l="-916" t="-2624" r="-431" b="-6414"/>
                  </a:stretch>
                </a:blipFill>
              </p:spPr>
              <p:txBody>
                <a:bodyPr/>
                <a:lstStyle/>
                <a:p>
                  <a:r>
                    <a:rPr lang="en-US">
                      <a:noFill/>
                    </a:rPr>
                    <a:t> </a:t>
                  </a:r>
                </a:p>
              </p:txBody>
            </p:sp>
          </mc:Fallback>
        </mc:AlternateContent>
        <p:pic>
          <p:nvPicPr>
            <p:cNvPr id="4813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083" r="23340" b="23800"/>
            <a:stretch/>
          </p:blipFill>
          <p:spPr bwMode="auto">
            <a:xfrm>
              <a:off x="486488" y="760984"/>
              <a:ext cx="1590833" cy="54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075612" y="2975789"/>
            <a:ext cx="3086100" cy="3341102"/>
            <a:chOff x="8075612" y="2975789"/>
            <a:chExt cx="3086100" cy="3341102"/>
          </a:xfrm>
        </p:grpSpPr>
        <p:pic>
          <p:nvPicPr>
            <p:cNvPr id="48152"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5612" y="2975789"/>
              <a:ext cx="30861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8837612" y="597833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7.23</a:t>
              </a:r>
              <a:endParaRPr lang="en-US" sz="1600" b="1">
                <a:solidFill>
                  <a:schemeClr val="accent6">
                    <a:lumMod val="75000"/>
                  </a:schemeClr>
                </a:solidFill>
                <a:latin typeface="Arial" pitchFamily="34" charset="0"/>
                <a:cs typeface="Arial" pitchFamily="34" charset="0"/>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559008835"/>
              </p:ext>
            </p:extLst>
          </p:nvPr>
        </p:nvGraphicFramePr>
        <p:xfrm>
          <a:off x="2689145" y="3465701"/>
          <a:ext cx="2631598" cy="1033780"/>
        </p:xfrm>
        <a:graphic>
          <a:graphicData uri="http://schemas.openxmlformats.org/presentationml/2006/ole">
            <mc:AlternateContent xmlns:mc="http://schemas.openxmlformats.org/markup-compatibility/2006">
              <mc:Choice xmlns:v="urn:schemas-microsoft-com:vml" Requires="v">
                <p:oleObj spid="_x0000_s48274" name="Equation" r:id="rId10" imgW="1231560" imgH="482400" progId="Equation.DSMT4">
                  <p:embed/>
                </p:oleObj>
              </mc:Choice>
              <mc:Fallback>
                <p:oleObj name="Equation" r:id="rId10" imgW="1231560" imgH="482400" progId="Equation.DSMT4">
                  <p:embed/>
                  <p:pic>
                    <p:nvPicPr>
                      <p:cNvPr id="0" name="Object 22"/>
                      <p:cNvPicPr>
                        <a:picLocks noChangeAspect="1" noChangeArrowheads="1"/>
                      </p:cNvPicPr>
                      <p:nvPr/>
                    </p:nvPicPr>
                    <p:blipFill>
                      <a:blip r:embed="rId11"/>
                      <a:srcRect/>
                      <a:stretch>
                        <a:fillRect/>
                      </a:stretch>
                    </p:blipFill>
                    <p:spPr bwMode="auto">
                      <a:xfrm>
                        <a:off x="2689145" y="3465701"/>
                        <a:ext cx="2631598" cy="103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88535560"/>
              </p:ext>
            </p:extLst>
          </p:nvPr>
        </p:nvGraphicFramePr>
        <p:xfrm>
          <a:off x="3806189" y="4498072"/>
          <a:ext cx="3202623" cy="516890"/>
        </p:xfrm>
        <a:graphic>
          <a:graphicData uri="http://schemas.openxmlformats.org/presentationml/2006/ole">
            <mc:AlternateContent xmlns:mc="http://schemas.openxmlformats.org/markup-compatibility/2006">
              <mc:Choice xmlns:v="urn:schemas-microsoft-com:vml" Requires="v">
                <p:oleObj spid="_x0000_s48275" name="Equation" r:id="rId12" imgW="1498320" imgH="241200" progId="Equation.DSMT4">
                  <p:embed/>
                </p:oleObj>
              </mc:Choice>
              <mc:Fallback>
                <p:oleObj name="Equation" r:id="rId12" imgW="1498320" imgH="241200" progId="Equation.DSMT4">
                  <p:embed/>
                  <p:pic>
                    <p:nvPicPr>
                      <p:cNvPr id="0" name=""/>
                      <p:cNvPicPr>
                        <a:picLocks noChangeAspect="1" noChangeArrowheads="1"/>
                      </p:cNvPicPr>
                      <p:nvPr/>
                    </p:nvPicPr>
                    <p:blipFill>
                      <a:blip r:embed="rId13"/>
                      <a:srcRect/>
                      <a:stretch>
                        <a:fillRect/>
                      </a:stretch>
                    </p:blipFill>
                    <p:spPr bwMode="auto">
                      <a:xfrm>
                        <a:off x="3806189" y="4498072"/>
                        <a:ext cx="3202623"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678975310"/>
              </p:ext>
            </p:extLst>
          </p:nvPr>
        </p:nvGraphicFramePr>
        <p:xfrm>
          <a:off x="4187824" y="4989701"/>
          <a:ext cx="2820988" cy="517525"/>
        </p:xfrm>
        <a:graphic>
          <a:graphicData uri="http://schemas.openxmlformats.org/presentationml/2006/ole">
            <mc:AlternateContent xmlns:mc="http://schemas.openxmlformats.org/markup-compatibility/2006">
              <mc:Choice xmlns:v="urn:schemas-microsoft-com:vml" Requires="v">
                <p:oleObj spid="_x0000_s48276" name="Equation" r:id="rId14" imgW="1320480" imgH="241200" progId="Equation.DSMT4">
                  <p:embed/>
                </p:oleObj>
              </mc:Choice>
              <mc:Fallback>
                <p:oleObj name="Equation" r:id="rId14" imgW="1320480" imgH="241200" progId="Equation.DSMT4">
                  <p:embed/>
                  <p:pic>
                    <p:nvPicPr>
                      <p:cNvPr id="0" name=""/>
                      <p:cNvPicPr>
                        <a:picLocks noChangeAspect="1" noChangeArrowheads="1"/>
                      </p:cNvPicPr>
                      <p:nvPr/>
                    </p:nvPicPr>
                    <p:blipFill>
                      <a:blip r:embed="rId15"/>
                      <a:srcRect/>
                      <a:stretch>
                        <a:fillRect/>
                      </a:stretch>
                    </p:blipFill>
                    <p:spPr bwMode="auto">
                      <a:xfrm>
                        <a:off x="4187824" y="4989701"/>
                        <a:ext cx="28209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14987719"/>
              </p:ext>
            </p:extLst>
          </p:nvPr>
        </p:nvGraphicFramePr>
        <p:xfrm>
          <a:off x="5089525" y="5661025"/>
          <a:ext cx="2224087" cy="434975"/>
        </p:xfrm>
        <a:graphic>
          <a:graphicData uri="http://schemas.openxmlformats.org/presentationml/2006/ole">
            <mc:AlternateContent xmlns:mc="http://schemas.openxmlformats.org/markup-compatibility/2006">
              <mc:Choice xmlns:v="urn:schemas-microsoft-com:vml" Requires="v">
                <p:oleObj spid="_x0000_s48277" name="Equation" r:id="rId16" imgW="1041120" imgH="203040" progId="Equation.DSMT4">
                  <p:embed/>
                </p:oleObj>
              </mc:Choice>
              <mc:Fallback>
                <p:oleObj name="Equation" r:id="rId16" imgW="1041120" imgH="203040" progId="Equation.DSMT4">
                  <p:embed/>
                  <p:pic>
                    <p:nvPicPr>
                      <p:cNvPr id="0" name=""/>
                      <p:cNvPicPr>
                        <a:picLocks noChangeAspect="1" noChangeArrowheads="1"/>
                      </p:cNvPicPr>
                      <p:nvPr/>
                    </p:nvPicPr>
                    <p:blipFill>
                      <a:blip r:embed="rId17"/>
                      <a:srcRect/>
                      <a:stretch>
                        <a:fillRect/>
                      </a:stretch>
                    </p:blipFill>
                    <p:spPr bwMode="auto">
                      <a:xfrm>
                        <a:off x="5089525" y="5661025"/>
                        <a:ext cx="2224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2817812" y="6167735"/>
                <a:ext cx="4175446" cy="461665"/>
              </a:xfrm>
              <a:prstGeom prst="rect">
                <a:avLst/>
              </a:prstGeom>
              <a:noFill/>
            </p:spPr>
            <p:txBody>
              <a:bodyPr wrap="square" rtlCol="0">
                <a:spAutoFit/>
              </a:bodyPr>
              <a:lstStyle/>
              <a:p>
                <a:pPr algn="just"/>
                <a:r>
                  <a:rPr lang="en-US" b="1" smtClean="0">
                    <a:latin typeface="Arial" pitchFamily="34" charset="0"/>
                    <a:cs typeface="Arial" pitchFamily="34" charset="0"/>
                  </a:rPr>
                  <a:t>Do b thuộc (Q) nên </a:t>
                </a:r>
                <a14:m>
                  <m:oMath xmlns:m="http://schemas.openxmlformats.org/officeDocument/2006/math">
                    <m:r>
                      <a:rPr lang="en-US" b="1" i="1" smtClean="0">
                        <a:latin typeface="Cambria Math"/>
                        <a:ea typeface="Cambria Math"/>
                        <a:cs typeface="Arial" pitchFamily="34" charset="0"/>
                      </a:rPr>
                      <m:t>∆ </m:t>
                    </m:r>
                    <m:r>
                      <a:rPr lang="en-US" b="1" i="1">
                        <a:latin typeface="Cambria Math"/>
                        <a:ea typeface="Cambria Math"/>
                        <a:cs typeface="Arial" pitchFamily="34" charset="0"/>
                      </a:rPr>
                      <m:t>⊥(</m:t>
                    </m:r>
                    <m:r>
                      <a:rPr lang="en-US" b="1" i="1" smtClean="0">
                        <a:latin typeface="Cambria Math"/>
                        <a:ea typeface="Cambria Math"/>
                        <a:cs typeface="Arial" pitchFamily="34" charset="0"/>
                      </a:rPr>
                      <m:t>𝑸</m:t>
                    </m:r>
                    <m:r>
                      <a:rPr lang="en-US" b="1" i="1">
                        <a:latin typeface="Cambria Math"/>
                        <a:ea typeface="Cambria Math"/>
                        <a:cs typeface="Arial" pitchFamily="34" charset="0"/>
                      </a:rPr>
                      <m:t>)</m:t>
                    </m:r>
                  </m:oMath>
                </a14:m>
                <a:r>
                  <a:rPr lang="en-US" b="1" smtClean="0">
                    <a:latin typeface="Arial" pitchFamily="34" charset="0"/>
                    <a:cs typeface="Arial" pitchFamily="34" charset="0"/>
                  </a:rPr>
                  <a:t> </a:t>
                </a:r>
                <a:endParaRPr lang="vi-VN" b="1" baseline="30000">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817812" y="6167735"/>
                <a:ext cx="4175446" cy="461665"/>
              </a:xfrm>
              <a:prstGeom prst="rect">
                <a:avLst/>
              </a:prstGeom>
              <a:blipFill rotWithShape="1">
                <a:blip r:embed="rId18"/>
                <a:stretch>
                  <a:fillRect l="-2190"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13036403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26" y="3124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65212" y="3733823"/>
            <a:ext cx="2074926"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vi-VN" b="1" baseline="30000">
              <a:latin typeface="Arial" pitchFamily="34" charset="0"/>
              <a:cs typeface="Arial" pitchFamily="34" charset="0"/>
            </a:endParaRPr>
          </a:p>
        </p:txBody>
      </p:sp>
      <p:sp>
        <p:nvSpPr>
          <p:cNvPr id="14"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3" name="Group 2"/>
          <p:cNvGrpSpPr/>
          <p:nvPr/>
        </p:nvGrpSpPr>
        <p:grpSpPr>
          <a:xfrm>
            <a:off x="289088" y="733424"/>
            <a:ext cx="11558425" cy="2242365"/>
            <a:chOff x="289088" y="733424"/>
            <a:chExt cx="11558425" cy="2242365"/>
          </a:xfrm>
        </p:grpSpPr>
        <p:sp>
          <p:nvSpPr>
            <p:cNvPr id="17" name="Rounded Rectangle 16"/>
            <p:cNvSpPr/>
            <p:nvPr/>
          </p:nvSpPr>
          <p:spPr>
            <a:xfrm>
              <a:off x="289088" y="733424"/>
              <a:ext cx="11558425" cy="224236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1" y="790575"/>
              <a:ext cx="11201401"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  Cho hai mặt phẳng phân biệt (P) và (Q) cùng vuông góc với </a:t>
              </a:r>
              <a:r>
                <a:rPr lang="vi-VN" sz="2200" b="1" smtClean="0">
                  <a:latin typeface="Arial" pitchFamily="34" charset="0"/>
                  <a:cs typeface="Arial" pitchFamily="34" charset="0"/>
                </a:rPr>
                <a:t>đường thẳng ∆</a:t>
              </a:r>
              <a:r>
                <a:rPr lang="en-US" sz="2200" b="1" smtClean="0">
                  <a:latin typeface="Arial" pitchFamily="34" charset="0"/>
                  <a:cs typeface="Arial" pitchFamily="34" charset="0"/>
                </a:rPr>
                <a:t> . Xét O là một điểm thuộc mặt phẳng (P) nhưng không thuộc mặt phẳng (Q) . Gọi (R) là mặt phẳng đi qua O và song song với (Q)  (H 7.24)</a:t>
              </a:r>
            </a:p>
            <a:p>
              <a:pPr marL="457200" indent="-457200">
                <a:buAutoNum type="alphaLcParenR"/>
              </a:pPr>
              <a:r>
                <a:rPr lang="en-US" sz="2200" b="1" smtClean="0">
                  <a:latin typeface="Arial" pitchFamily="34" charset="0"/>
                  <a:cs typeface="Arial" pitchFamily="34" charset="0"/>
                </a:rPr>
                <a:t>Hỏi (R) có vuông góc với </a:t>
              </a:r>
              <a:r>
                <a:rPr lang="vi-VN" sz="2200" b="1" smtClean="0">
                  <a:latin typeface="Arial" pitchFamily="34" charset="0"/>
                  <a:cs typeface="Arial" pitchFamily="34" charset="0"/>
                </a:rPr>
                <a:t>đường thẳng ∆</a:t>
              </a:r>
              <a:r>
                <a:rPr lang="en-US" sz="2200" b="1" smtClean="0">
                  <a:latin typeface="Arial" pitchFamily="34" charset="0"/>
                  <a:cs typeface="Arial" pitchFamily="34" charset="0"/>
                </a:rPr>
                <a:t> hay không? Nêu nhận xét về vị trí tương đối giữa (P) và (R)</a:t>
              </a:r>
            </a:p>
            <a:p>
              <a:pPr marL="457200" indent="-457200">
                <a:buAutoNum type="alphaLcParenR"/>
              </a:pPr>
              <a:r>
                <a:rPr lang="en-US" sz="2200" b="1" smtClean="0">
                  <a:latin typeface="Arial" pitchFamily="34" charset="0"/>
                  <a:cs typeface="Arial" pitchFamily="34" charset="0"/>
                </a:rPr>
                <a:t>Nêu vị trí tương đối giữa (P) và (Q) .</a:t>
              </a:r>
            </a:p>
          </p:txBody>
        </p:sp>
        <p:pic>
          <p:nvPicPr>
            <p:cNvPr id="4915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195" r="25830" b="32187"/>
            <a:stretch/>
          </p:blipFill>
          <p:spPr bwMode="auto">
            <a:xfrm>
              <a:off x="547939" y="774381"/>
              <a:ext cx="147478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8087518" y="2975789"/>
            <a:ext cx="3090863" cy="3188552"/>
            <a:chOff x="8087518" y="2975789"/>
            <a:chExt cx="3090863" cy="3188552"/>
          </a:xfrm>
        </p:grpSpPr>
        <p:pic>
          <p:nvPicPr>
            <p:cNvPr id="491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7518" y="2975789"/>
              <a:ext cx="3090863" cy="291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218612" y="582578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7.24</a:t>
              </a:r>
              <a:endParaRPr lang="en-US" sz="1600" b="1">
                <a:solidFill>
                  <a:schemeClr val="accent6">
                    <a:lumMod val="75000"/>
                  </a:schemeClr>
                </a:solidFill>
                <a:latin typeface="Arial" pitchFamily="34" charset="0"/>
                <a:cs typeface="Arial" pitchFamily="34"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4034010544"/>
              </p:ext>
            </p:extLst>
          </p:nvPr>
        </p:nvGraphicFramePr>
        <p:xfrm>
          <a:off x="2763837" y="3538537"/>
          <a:ext cx="3121025" cy="1033463"/>
        </p:xfrm>
        <a:graphic>
          <a:graphicData uri="http://schemas.openxmlformats.org/presentationml/2006/ole">
            <mc:AlternateContent xmlns:mc="http://schemas.openxmlformats.org/markup-compatibility/2006">
              <mc:Choice xmlns:v="urn:schemas-microsoft-com:vml" Requires="v">
                <p:oleObj spid="_x0000_s49208" name="Equation" r:id="rId7" imgW="1460160" imgH="482400" progId="Equation.DSMT4">
                  <p:embed/>
                </p:oleObj>
              </mc:Choice>
              <mc:Fallback>
                <p:oleObj name="Equation" r:id="rId7" imgW="1460160" imgH="482400" progId="Equation.DSMT4">
                  <p:embed/>
                  <p:pic>
                    <p:nvPicPr>
                      <p:cNvPr id="0" name="Object 4"/>
                      <p:cNvPicPr>
                        <a:picLocks noChangeAspect="1" noChangeArrowheads="1"/>
                      </p:cNvPicPr>
                      <p:nvPr/>
                    </p:nvPicPr>
                    <p:blipFill>
                      <a:blip r:embed="rId8"/>
                      <a:srcRect/>
                      <a:stretch>
                        <a:fillRect/>
                      </a:stretch>
                    </p:blipFill>
                    <p:spPr bwMode="auto">
                      <a:xfrm>
                        <a:off x="2763837" y="3538537"/>
                        <a:ext cx="31210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1293874" y="4648200"/>
                <a:ext cx="5867400" cy="830997"/>
              </a:xfrm>
              <a:prstGeom prst="rect">
                <a:avLst/>
              </a:prstGeom>
              <a:noFill/>
            </p:spPr>
            <p:txBody>
              <a:bodyPr wrap="square" rtlCol="0">
                <a:spAutoFit/>
              </a:bodyPr>
              <a:lstStyle/>
              <a:p>
                <a:pPr algn="just"/>
                <a:r>
                  <a:rPr lang="en-US" b="1" smtClean="0">
                    <a:latin typeface="Arial" pitchFamily="34" charset="0"/>
                    <a:cs typeface="Arial" pitchFamily="34" charset="0"/>
                  </a:rPr>
                  <a:t>Mà </a:t>
                </a:r>
                <a14:m>
                  <m:oMath xmlns:m="http://schemas.openxmlformats.org/officeDocument/2006/math">
                    <m:r>
                      <a:rPr lang="en-US" b="1" i="1" smtClean="0">
                        <a:latin typeface="Cambria Math"/>
                        <a:ea typeface="Cambria Math"/>
                        <a:cs typeface="Arial" pitchFamily="34" charset="0"/>
                      </a:rPr>
                      <m:t>∆ </m:t>
                    </m:r>
                    <m:r>
                      <a:rPr lang="en-US" b="1" i="1">
                        <a:latin typeface="Cambria Math"/>
                        <a:ea typeface="Cambria Math"/>
                        <a:cs typeface="Arial" pitchFamily="34" charset="0"/>
                      </a:rPr>
                      <m:t>⊥</m:t>
                    </m:r>
                  </m:oMath>
                </a14:m>
                <a:r>
                  <a:rPr lang="en-US" b="1" i="0" smtClean="0">
                    <a:latin typeface="+mj-lt"/>
                    <a:ea typeface="Cambria Math"/>
                    <a:cs typeface="Arial" pitchFamily="34" charset="0"/>
                  </a:rPr>
                  <a:t>(P) và ®, (Q) </a:t>
                </a:r>
                <a:r>
                  <a:rPr lang="en-US" b="1">
                    <a:latin typeface="Arial" pitchFamily="34" charset="0"/>
                    <a:cs typeface="Arial" pitchFamily="34" charset="0"/>
                  </a:rPr>
                  <a:t>là 2 mặt phẳng cùng đi qua O nên (R) trùng với (P)</a:t>
                </a:r>
                <a:endParaRPr lang="vi-VN"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293874" y="4648200"/>
                <a:ext cx="5867400" cy="830997"/>
              </a:xfrm>
              <a:prstGeom prst="rect">
                <a:avLst/>
              </a:prstGeom>
              <a:blipFill rotWithShape="1">
                <a:blip r:embed="rId9"/>
                <a:stretch>
                  <a:fillRect l="-1558" t="-6618" r="-1558" b="-16176"/>
                </a:stretch>
              </a:blipFill>
            </p:spPr>
            <p:txBody>
              <a:bodyPr/>
              <a:lstStyle/>
              <a:p>
                <a:r>
                  <a:rPr lang="en-US">
                    <a:noFill/>
                  </a:rPr>
                  <a:t> </a:t>
                </a:r>
              </a:p>
            </p:txBody>
          </p:sp>
        </mc:Fallback>
      </mc:AlternateContent>
      <p:sp>
        <p:nvSpPr>
          <p:cNvPr id="20" name="TextBox 19"/>
          <p:cNvSpPr txBox="1"/>
          <p:nvPr/>
        </p:nvSpPr>
        <p:spPr>
          <a:xfrm>
            <a:off x="1065212" y="5562600"/>
            <a:ext cx="6972238" cy="461665"/>
          </a:xfrm>
          <a:prstGeom prst="rect">
            <a:avLst/>
          </a:prstGeom>
          <a:noFill/>
        </p:spPr>
        <p:txBody>
          <a:bodyPr wrap="square" rtlCol="0">
            <a:spAutoFit/>
          </a:bodyPr>
          <a:lstStyle/>
          <a:p>
            <a:pPr algn="just"/>
            <a:r>
              <a:rPr lang="en-US" b="1" smtClean="0">
                <a:latin typeface="Arial" pitchFamily="34" charset="0"/>
                <a:cs typeface="Arial" pitchFamily="34" charset="0"/>
              </a:rPr>
              <a:t>b) (R) // (Q) mà (R) trùng (P) nên (P) // (Q)</a:t>
            </a:r>
            <a:endParaRPr lang="vi-VN" b="1">
              <a:latin typeface="Arial" pitchFamily="34" charset="0"/>
              <a:cs typeface="Arial" pitchFamily="34" charset="0"/>
            </a:endParaRPr>
          </a:p>
        </p:txBody>
      </p:sp>
    </p:spTree>
    <p:extLst>
      <p:ext uri="{BB962C8B-B14F-4D97-AF65-F5344CB8AC3E}">
        <p14:creationId xmlns:p14="http://schemas.microsoft.com/office/powerpoint/2010/main" val="32110878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713" y="268797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3212" y="742949"/>
            <a:ext cx="11455965" cy="1757221"/>
            <a:chOff x="303212" y="742949"/>
            <a:chExt cx="11455965" cy="1757221"/>
          </a:xfrm>
        </p:grpSpPr>
        <p:sp>
          <p:nvSpPr>
            <p:cNvPr id="15" name="Rounded Rectangle 14"/>
            <p:cNvSpPr/>
            <p:nvPr/>
          </p:nvSpPr>
          <p:spPr>
            <a:xfrm>
              <a:off x="1714587" y="742949"/>
              <a:ext cx="10044590" cy="175722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827212" y="790575"/>
                  <a:ext cx="97536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chóp S.ABC . Các điểm M, N, P tương ứng là trung điểm của SA, SB, SC .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qua S vuông góc với mặt phẳng (ABC) và cắt mặt phẳng đó tại H.</a:t>
                  </a:r>
                </a:p>
                <a:p>
                  <a:pPr algn="just"/>
                  <a:r>
                    <a:rPr lang="en-US" sz="2500" b="1" smtClean="0">
                      <a:latin typeface="Arial" pitchFamily="34" charset="0"/>
                      <a:cs typeface="Arial" pitchFamily="34" charset="0"/>
                    </a:rPr>
                    <a:t>Chứng minh rằng </a:t>
                  </a:r>
                  <a14:m>
                    <m:oMath xmlns:m="http://schemas.openxmlformats.org/officeDocument/2006/math">
                      <m:r>
                        <a:rPr lang="en-US" sz="2500" b="1" i="1" smtClean="0">
                          <a:latin typeface="Cambria Math"/>
                          <a:cs typeface="Arial" pitchFamily="34" charset="0"/>
                        </a:rPr>
                        <m:t>𝑺𝑯</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𝑴𝑵𝑷</m:t>
                      </m:r>
                      <m:r>
                        <a:rPr lang="en-US" sz="2500" b="1" i="1">
                          <a:latin typeface="Cambria Math"/>
                          <a:ea typeface="Cambria Math"/>
                          <a:cs typeface="Arial" pitchFamily="34" charset="0"/>
                        </a:rPr>
                        <m:t>)</m:t>
                      </m:r>
                    </m:oMath>
                  </a14:m>
                  <a:r>
                    <a:rPr lang="en-US" sz="2500" b="1">
                      <a:latin typeface="Arial" pitchFamily="34" charset="0"/>
                      <a:cs typeface="Arial" pitchFamily="34" charset="0"/>
                    </a:rPr>
                    <a:t> </a:t>
                  </a:r>
                  <a:r>
                    <a:rPr lang="en-US" sz="2500" b="1" smtClean="0">
                      <a:latin typeface="Arial" pitchFamily="34" charset="0"/>
                      <a:cs typeface="Arial" pitchFamily="34" charset="0"/>
                    </a:rPr>
                    <a:t> </a:t>
                  </a:r>
                  <a:endParaRPr lang="vi-VN" sz="25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790575"/>
                  <a:ext cx="9753600" cy="1661971"/>
                </a:xfrm>
                <a:prstGeom prst="rect">
                  <a:avLst/>
                </a:prstGeom>
                <a:blipFill rotWithShape="1">
                  <a:blip r:embed="rId5"/>
                  <a:stretch>
                    <a:fillRect l="-750" t="-1838" r="-688" b="-6985"/>
                  </a:stretch>
                </a:blipFill>
              </p:spPr>
              <p:txBody>
                <a:bodyPr/>
                <a:lstStyle/>
                <a:p>
                  <a:r>
                    <a:rPr lang="en-US">
                      <a:noFill/>
                    </a:rPr>
                    <a:t> </a:t>
                  </a:r>
                </a:p>
              </p:txBody>
            </p:sp>
          </mc:Fallback>
        </mc:AlternateContent>
      </p:grpSp>
      <p:sp>
        <p:nvSpPr>
          <p:cNvPr id="22" name="TextBox 21"/>
          <p:cNvSpPr txBox="1"/>
          <p:nvPr/>
        </p:nvSpPr>
        <p:spPr>
          <a:xfrm>
            <a:off x="1285414" y="3217506"/>
            <a:ext cx="6942598" cy="477054"/>
          </a:xfrm>
          <a:prstGeom prst="rect">
            <a:avLst/>
          </a:prstGeom>
          <a:noFill/>
        </p:spPr>
        <p:txBody>
          <a:bodyPr wrap="square" rtlCol="0">
            <a:spAutoFit/>
          </a:bodyPr>
          <a:lstStyle/>
          <a:p>
            <a:pPr algn="just"/>
            <a:r>
              <a:rPr lang="en-US" sz="2500" b="1" smtClean="0">
                <a:latin typeface="Arial" pitchFamily="34" charset="0"/>
                <a:cs typeface="Arial" pitchFamily="34" charset="0"/>
              </a:rPr>
              <a:t>Do MN // AB , MP // AC nên (MNP) // (ABC)</a:t>
            </a:r>
            <a:endParaRPr lang="en-US" sz="25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1275744" y="3881735"/>
                <a:ext cx="6723668" cy="477054"/>
              </a:xfrm>
              <a:prstGeom prst="rect">
                <a:avLst/>
              </a:prstGeom>
              <a:noFill/>
            </p:spPr>
            <p:txBody>
              <a:bodyPr wrap="square" rtlCol="0">
                <a:spAutoFit/>
              </a:bodyPr>
              <a:lstStyle/>
              <a:p>
                <a:pPr algn="just"/>
                <a:r>
                  <a:rPr lang="en-US" sz="2500" b="1" smtClean="0">
                    <a:latin typeface="Arial" pitchFamily="34" charset="0"/>
                    <a:cs typeface="Arial" pitchFamily="34" charset="0"/>
                  </a:rPr>
                  <a:t>Mặt khác , </a:t>
                </a:r>
                <a14:m>
                  <m:oMath xmlns:m="http://schemas.openxmlformats.org/officeDocument/2006/math">
                    <m:r>
                      <a:rPr lang="en-US" sz="2500" b="1" i="1">
                        <a:latin typeface="Cambria Math"/>
                        <a:cs typeface="Arial" pitchFamily="34" charset="0"/>
                      </a:rPr>
                      <m:t>𝑺𝑯</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𝑨𝑩𝑪</m:t>
                    </m:r>
                    <m:r>
                      <a:rPr lang="en-US" sz="2500" b="1" i="1">
                        <a:latin typeface="Cambria Math"/>
                        <a:ea typeface="Cambria Math"/>
                        <a:cs typeface="Arial" pitchFamily="34" charset="0"/>
                      </a:rPr>
                      <m:t>)</m:t>
                    </m:r>
                  </m:oMath>
                </a14:m>
                <a:r>
                  <a:rPr lang="en-US" sz="2500" b="1" smtClean="0">
                    <a:latin typeface="Arial" pitchFamily="34" charset="0"/>
                    <a:cs typeface="Arial" pitchFamily="34" charset="0"/>
                  </a:rPr>
                  <a:t> . Do đó </a:t>
                </a:r>
                <a14:m>
                  <m:oMath xmlns:m="http://schemas.openxmlformats.org/officeDocument/2006/math">
                    <m:r>
                      <a:rPr lang="en-US" sz="2500" b="1" i="1" smtClean="0">
                        <a:solidFill>
                          <a:srgbClr val="C00000"/>
                        </a:solidFill>
                        <a:latin typeface="Cambria Math"/>
                        <a:cs typeface="Arial" pitchFamily="34" charset="0"/>
                      </a:rPr>
                      <m:t>𝑺𝑯</m:t>
                    </m:r>
                    <m:r>
                      <a:rPr lang="en-US" sz="2500" b="1" i="1">
                        <a:solidFill>
                          <a:srgbClr val="C00000"/>
                        </a:solidFill>
                        <a:latin typeface="Cambria Math"/>
                        <a:ea typeface="Cambria Math"/>
                        <a:cs typeface="Arial" pitchFamily="34" charset="0"/>
                      </a:rPr>
                      <m:t>⊥(</m:t>
                    </m:r>
                    <m:r>
                      <a:rPr lang="en-US" sz="2500" b="1" i="1">
                        <a:solidFill>
                          <a:srgbClr val="C00000"/>
                        </a:solidFill>
                        <a:latin typeface="Cambria Math"/>
                        <a:ea typeface="Cambria Math"/>
                        <a:cs typeface="Arial" pitchFamily="34" charset="0"/>
                      </a:rPr>
                      <m:t>𝑴𝑵𝑷</m:t>
                    </m:r>
                    <m:r>
                      <a:rPr lang="en-US" sz="2500" b="1" i="1">
                        <a:solidFill>
                          <a:srgbClr val="C00000"/>
                        </a:solidFill>
                        <a:latin typeface="Cambria Math"/>
                        <a:ea typeface="Cambria Math"/>
                        <a:cs typeface="Arial" pitchFamily="34" charset="0"/>
                      </a:rPr>
                      <m:t>)</m:t>
                    </m:r>
                  </m:oMath>
                </a14:m>
                <a:r>
                  <a:rPr lang="en-US" sz="2500" b="1">
                    <a:solidFill>
                      <a:srgbClr val="C00000"/>
                    </a:solidFill>
                    <a:latin typeface="Arial" pitchFamily="34" charset="0"/>
                    <a:cs typeface="Arial" pitchFamily="34" charset="0"/>
                  </a:rPr>
                  <a:t>  </a:t>
                </a:r>
                <a:r>
                  <a:rPr lang="en-US" sz="2500" b="1" smtClean="0">
                    <a:solidFill>
                      <a:srgbClr val="C00000"/>
                    </a:solidFill>
                    <a:latin typeface="Arial" pitchFamily="34" charset="0"/>
                    <a:cs typeface="Arial" pitchFamily="34" charset="0"/>
                  </a:rPr>
                  <a:t>   </a:t>
                </a:r>
                <a:endParaRPr lang="en-US" sz="25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275744" y="3881735"/>
                <a:ext cx="6723668" cy="477054"/>
              </a:xfrm>
              <a:prstGeom prst="rect">
                <a:avLst/>
              </a:prstGeom>
              <a:blipFill rotWithShape="1">
                <a:blip r:embed="rId6"/>
                <a:stretch>
                  <a:fillRect l="-1451" t="-8974" b="-30769"/>
                </a:stretch>
              </a:blipFill>
            </p:spPr>
            <p:txBody>
              <a:bodyPr/>
              <a:lstStyle/>
              <a:p>
                <a:r>
                  <a:rPr lang="en-US">
                    <a:noFill/>
                  </a:rPr>
                  <a:t> </a:t>
                </a:r>
              </a:p>
            </p:txBody>
          </p:sp>
        </mc:Fallback>
      </mc:AlternateContent>
      <p:sp>
        <p:nvSpPr>
          <p:cNvPr id="21"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2" name="Group 1"/>
          <p:cNvGrpSpPr/>
          <p:nvPr/>
        </p:nvGrpSpPr>
        <p:grpSpPr>
          <a:xfrm>
            <a:off x="8609012" y="2543391"/>
            <a:ext cx="3276600" cy="3781209"/>
            <a:chOff x="8609012" y="2467191"/>
            <a:chExt cx="3276600" cy="3781209"/>
          </a:xfrm>
        </p:grpSpPr>
        <p:sp>
          <p:nvSpPr>
            <p:cNvPr id="18" name="TextBox 17"/>
            <p:cNvSpPr txBox="1"/>
            <p:nvPr/>
          </p:nvSpPr>
          <p:spPr>
            <a:xfrm>
              <a:off x="9447212" y="5909846"/>
              <a:ext cx="12192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7.25</a:t>
              </a:r>
              <a:endParaRPr lang="en-US" sz="1600" b="1">
                <a:solidFill>
                  <a:schemeClr val="accent6">
                    <a:lumMod val="75000"/>
                  </a:schemeClr>
                </a:solidFill>
                <a:latin typeface="Arial" pitchFamily="34" charset="0"/>
                <a:cs typeface="Arial" pitchFamily="34" charset="0"/>
              </a:endParaRPr>
            </a:p>
          </p:txBody>
        </p:sp>
        <p:pic>
          <p:nvPicPr>
            <p:cNvPr id="5017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9012" y="2467191"/>
              <a:ext cx="32766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63570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2" y="242085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1"/>
            <a:ext cx="11582400" cy="1474164"/>
            <a:chOff x="227012" y="762001"/>
            <a:chExt cx="11582400" cy="1474164"/>
          </a:xfrm>
        </p:grpSpPr>
        <p:sp>
          <p:nvSpPr>
            <p:cNvPr id="14" name="Rounded Rectangle 13"/>
            <p:cNvSpPr/>
            <p:nvPr/>
          </p:nvSpPr>
          <p:spPr>
            <a:xfrm>
              <a:off x="1979612" y="762001"/>
              <a:ext cx="9829800" cy="1474164"/>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716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789634" y="13075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1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444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838200"/>
              <a:ext cx="94488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Một chiếc bàn có các chân cùng vuông góc với mặt phẳng chứa mặt bàn và mặt phẳng chứa mặt sàn.</a:t>
              </a:r>
            </a:p>
            <a:p>
              <a:r>
                <a:rPr lang="en-US" sz="2600" b="1">
                  <a:latin typeface="Arial" pitchFamily="34" charset="0"/>
                  <a:cs typeface="Arial" pitchFamily="34" charset="0"/>
                </a:rPr>
                <a:t>Hỏi hai mặt phẳng đó có song song với nhau hay không? </a:t>
              </a:r>
              <a:endParaRPr lang="vi-VN" sz="2600" b="1">
                <a:latin typeface="Arial" pitchFamily="34" charset="0"/>
                <a:cs typeface="Arial" pitchFamily="34" charset="0"/>
              </a:endParaRPr>
            </a:p>
          </p:txBody>
        </p:sp>
      </p:grpSp>
      <p:sp>
        <p:nvSpPr>
          <p:cNvPr id="11" name="TextBox 10"/>
          <p:cNvSpPr txBox="1"/>
          <p:nvPr/>
        </p:nvSpPr>
        <p:spPr>
          <a:xfrm>
            <a:off x="718526" y="2895600"/>
            <a:ext cx="7229601"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Ta coi chân bàn như đường thẳng và mặt bàn, mặt sàn là 2 mặt phẳng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2"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pic>
        <p:nvPicPr>
          <p:cNvPr id="5120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0523" b="6661"/>
          <a:stretch/>
        </p:blipFill>
        <p:spPr bwMode="auto">
          <a:xfrm>
            <a:off x="8532812" y="2472996"/>
            <a:ext cx="3325091" cy="24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013927" y="3738999"/>
            <a:ext cx="6934200" cy="2308324"/>
          </a:xfrm>
          <a:prstGeom prst="rect">
            <a:avLst/>
          </a:prstGeom>
          <a:noFill/>
        </p:spPr>
        <p:txBody>
          <a:bodyPr wrap="square" rtlCol="0">
            <a:spAutoFit/>
          </a:bodyPr>
          <a:lstStyle/>
          <a:p>
            <a:pPr algn="just"/>
            <a:r>
              <a:rPr lang="vi-VN" b="1">
                <a:latin typeface="Arial" pitchFamily="34" charset="0"/>
                <a:cs typeface="Arial" pitchFamily="34" charset="0"/>
              </a:rPr>
              <a:t>Một chiếc bàn có các chân cùng vuông góc với mặt phẳng chứa mặt bàn và mặt phẳng chứa mặt sàn nên hai mặt phẳng đó có song song với nhau vì hai mặt phẳng phân biệt cùng vuông góc với một đường thẳng thì song song với nhau</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6570934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left)">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475"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1903412" y="2591208"/>
                <a:ext cx="5562600" cy="89255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Vì a // (P) nên a // </a:t>
                </a:r>
                <a14:m>
                  <m:oMath xmlns:m="http://schemas.openxmlformats.org/officeDocument/2006/math">
                    <m:r>
                      <a:rPr lang="en-US" sz="2600" b="1" i="1" smtClean="0">
                        <a:latin typeface="Cambria Math"/>
                        <a:cs typeface="Arial" pitchFamily="34" charset="0"/>
                      </a:rPr>
                      <m:t>𝒃</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𝑷</m:t>
                    </m:r>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14:m>
                  <m:oMath xmlns:m="http://schemas.openxmlformats.org/officeDocument/2006/math">
                    <m:r>
                      <a:rPr lang="en-US" sz="2600" b="1" i="1" smtClean="0">
                        <a:latin typeface="Cambria Math"/>
                        <a:cs typeface="Arial" pitchFamily="34" charset="0"/>
                      </a:rPr>
                      <m:t>⇒</m:t>
                    </m:r>
                    <m:d>
                      <m:dPr>
                        <m:ctrlPr>
                          <a:rPr lang="en-US" sz="2600" b="1" i="1" smtClean="0">
                            <a:latin typeface="Cambria Math"/>
                            <a:ea typeface="Cambria Math"/>
                            <a:cs typeface="Arial" pitchFamily="34" charset="0"/>
                          </a:rPr>
                        </m:ctrlPr>
                      </m:dPr>
                      <m:e>
                        <m:r>
                          <a:rPr lang="en-US" sz="2600" b="1" i="1" smtClean="0">
                            <a:latin typeface="Cambria Math"/>
                            <a:ea typeface="Cambria Math"/>
                            <a:cs typeface="Arial" pitchFamily="34" charset="0"/>
                          </a:rPr>
                          <m:t>∆ ⊥</m:t>
                        </m:r>
                        <m:r>
                          <a:rPr lang="en-US" sz="2600" b="1" i="1" smtClean="0">
                            <a:latin typeface="Cambria Math"/>
                            <a:ea typeface="Cambria Math"/>
                            <a:cs typeface="Arial" pitchFamily="34" charset="0"/>
                          </a:rPr>
                          <m:t>𝒂</m:t>
                        </m:r>
                      </m:e>
                    </m:d>
                    <m:r>
                      <a:rPr lang="en-US" sz="2600" b="1" i="1" smtClean="0">
                        <a:latin typeface="Cambria Math"/>
                        <a:ea typeface="Cambria Math"/>
                        <a:cs typeface="Arial" pitchFamily="34" charset="0"/>
                      </a:rPr>
                      <m:t>=</m:t>
                    </m:r>
                    <m:d>
                      <m:dPr>
                        <m:ctrlPr>
                          <a:rPr lang="en-US" sz="2600" b="1" i="1">
                            <a:latin typeface="Cambria Math"/>
                            <a:ea typeface="Cambria Math"/>
                            <a:cs typeface="Arial" pitchFamily="34" charset="0"/>
                          </a:rPr>
                        </m:ctrlPr>
                      </m:dPr>
                      <m:e>
                        <m:r>
                          <a:rPr lang="en-US" sz="2600" b="1" i="1">
                            <a:latin typeface="Cambria Math"/>
                            <a:ea typeface="Cambria Math"/>
                            <a:cs typeface="Arial" pitchFamily="34" charset="0"/>
                          </a:rPr>
                          <m:t>∆</m:t>
                        </m:r>
                        <m:r>
                          <a:rPr lang="en-US" sz="2600" b="1" i="1" smtClean="0">
                            <a:latin typeface="Cambria Math"/>
                            <a:ea typeface="Cambria Math"/>
                            <a:cs typeface="Arial" pitchFamily="34" charset="0"/>
                          </a:rPr>
                          <m:t> </m:t>
                        </m:r>
                        <m:r>
                          <a:rPr lang="en-US" sz="2600" b="1" i="1">
                            <a:latin typeface="Cambria Math"/>
                            <a:ea typeface="Cambria Math"/>
                            <a:cs typeface="Arial" pitchFamily="34" charset="0"/>
                          </a:rPr>
                          <m:t>⊥</m:t>
                        </m:r>
                        <m:r>
                          <a:rPr lang="en-US" sz="2600" b="1" i="1" smtClean="0">
                            <a:latin typeface="Cambria Math"/>
                            <a:ea typeface="Cambria Math"/>
                            <a:cs typeface="Arial" pitchFamily="34" charset="0"/>
                          </a:rPr>
                          <m:t>𝒃</m:t>
                        </m:r>
                      </m:e>
                    </m:d>
                  </m:oMath>
                </a14:m>
                <a:endParaRPr lang="vi-VN" sz="2600"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03412" y="2591208"/>
                <a:ext cx="5562600" cy="892552"/>
              </a:xfrm>
              <a:prstGeom prst="rect">
                <a:avLst/>
              </a:prstGeom>
              <a:blipFill rotWithShape="1">
                <a:blip r:embed="rId4"/>
                <a:stretch>
                  <a:fillRect l="-1643" t="-6164"/>
                </a:stretch>
              </a:blipFill>
            </p:spPr>
            <p:txBody>
              <a:bodyPr/>
              <a:lstStyle/>
              <a:p>
                <a:r>
                  <a:rPr lang="en-US">
                    <a:noFill/>
                  </a:rPr>
                  <a:t> </a:t>
                </a:r>
              </a:p>
            </p:txBody>
          </p:sp>
        </mc:Fallback>
      </mc:AlternateContent>
      <p:sp>
        <p:nvSpPr>
          <p:cNvPr id="14"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2" name="Group 1"/>
          <p:cNvGrpSpPr/>
          <p:nvPr/>
        </p:nvGrpSpPr>
        <p:grpSpPr>
          <a:xfrm>
            <a:off x="289088" y="733424"/>
            <a:ext cx="11558425" cy="1247776"/>
            <a:chOff x="289088" y="733424"/>
            <a:chExt cx="11558425" cy="1247776"/>
          </a:xfrm>
        </p:grpSpPr>
        <p:sp>
          <p:nvSpPr>
            <p:cNvPr id="17" name="Rounded Rectangle 16"/>
            <p:cNvSpPr/>
            <p:nvPr/>
          </p:nvSpPr>
          <p:spPr>
            <a:xfrm>
              <a:off x="289088" y="733424"/>
              <a:ext cx="11558425" cy="124777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531811" y="838199"/>
                  <a:ext cx="11201401" cy="892552"/>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Cho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song song với mặt phẳng (P) và </a:t>
                  </a:r>
                  <a:r>
                    <a:rPr lang="vi-VN" sz="2600" b="1" smtClean="0">
                      <a:latin typeface="Arial" pitchFamily="34" charset="0"/>
                      <a:cs typeface="Arial" pitchFamily="34" charset="0"/>
                    </a:rPr>
                    <a:t>đường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thẳng ∆</a:t>
                  </a:r>
                  <a:r>
                    <a:rPr lang="en-US" sz="2600" b="1" smtClean="0">
                      <a:latin typeface="Arial" pitchFamily="34" charset="0"/>
                      <a:cs typeface="Arial" pitchFamily="34" charset="0"/>
                    </a:rPr>
                    <a:t> vuông góc với mặt phẳng (P) . Tính </a:t>
                  </a:r>
                  <a14:m>
                    <m:oMath xmlns:m="http://schemas.openxmlformats.org/officeDocument/2006/math">
                      <m:r>
                        <a:rPr lang="en-US" sz="2600" b="1" i="1" smtClean="0">
                          <a:latin typeface="Cambria Math"/>
                          <a:cs typeface="Arial" pitchFamily="34" charset="0"/>
                        </a:rPr>
                        <m:t>(</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𝒂</m:t>
                      </m:r>
                      <m:r>
                        <a:rPr lang="en-US" sz="2600" b="1" i="1" smtClean="0">
                          <a:latin typeface="Cambria Math"/>
                          <a:ea typeface="Cambria Math"/>
                          <a:cs typeface="Arial" pitchFamily="34" charset="0"/>
                        </a:rPr>
                        <m:t>)</m:t>
                      </m:r>
                    </m:oMath>
                  </a14:m>
                  <a:endParaRPr lang="en-US" sz="2600" b="1" smtClean="0">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1811" y="838199"/>
                  <a:ext cx="11201401" cy="892552"/>
                </a:xfrm>
                <a:prstGeom prst="rect">
                  <a:avLst/>
                </a:prstGeom>
                <a:blipFill rotWithShape="1">
                  <a:blip r:embed="rId7"/>
                  <a:stretch>
                    <a:fillRect t="-5442" b="-15646"/>
                  </a:stretch>
                </a:blipFill>
              </p:spPr>
              <p:txBody>
                <a:bodyPr/>
                <a:lstStyle/>
                <a:p>
                  <a:r>
                    <a:rPr lang="en-US">
                      <a:noFill/>
                    </a:rPr>
                    <a:t> </a:t>
                  </a:r>
                </a:p>
              </p:txBody>
            </p:sp>
          </mc:Fallback>
        </mc:AlternateContent>
        <p:pic>
          <p:nvPicPr>
            <p:cNvPr id="522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25383"/>
            <a:stretch/>
          </p:blipFill>
          <p:spPr bwMode="auto">
            <a:xfrm>
              <a:off x="303212" y="814094"/>
              <a:ext cx="1707830" cy="53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2248"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7772" y="2224610"/>
            <a:ext cx="3734181" cy="240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6" name="TextBox 15"/>
              <p:cNvSpPr txBox="1"/>
              <p:nvPr/>
            </p:nvSpPr>
            <p:spPr>
              <a:xfrm>
                <a:off x="2360612" y="3569484"/>
                <a:ext cx="5105400" cy="926792"/>
              </a:xfrm>
              <a:prstGeom prst="rect">
                <a:avLst/>
              </a:prstGeom>
              <a:noFill/>
            </p:spPr>
            <p:txBody>
              <a:bodyPr wrap="square" rtlCol="0">
                <a:spAutoFit/>
              </a:bodyPr>
              <a:lstStyle/>
              <a:p>
                <a:r>
                  <a:rPr lang="en-US" sz="2600" b="1" smtClean="0">
                    <a:latin typeface="Arial" pitchFamily="34" charset="0"/>
                    <a:cs typeface="Arial" pitchFamily="34" charset="0"/>
                  </a:rPr>
                  <a:t>Mà </a:t>
                </a:r>
                <a14:m>
                  <m:oMath xmlns:m="http://schemas.openxmlformats.org/officeDocument/2006/math">
                    <m:r>
                      <a:rPr lang="en-US" sz="2600" b="1" i="1">
                        <a:latin typeface="Cambria Math"/>
                        <a:ea typeface="Cambria Math"/>
                        <a:cs typeface="Arial" pitchFamily="34" charset="0"/>
                      </a:rPr>
                      <m:t>∆ ⊥</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𝑷</m:t>
                    </m:r>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a:t>
                </a:r>
                <a14:m>
                  <m:oMath xmlns:m="http://schemas.openxmlformats.org/officeDocument/2006/math">
                    <m:r>
                      <a:rPr lang="en-US" sz="2600" b="1" i="1">
                        <a:latin typeface="Cambria Math"/>
                        <a:cs typeface="Arial" pitchFamily="34" charset="0"/>
                      </a:rPr>
                      <m:t>𝒃</m:t>
                    </m:r>
                    <m:r>
                      <a:rPr lang="en-US" sz="2600" b="1" i="1">
                        <a:latin typeface="Cambria Math"/>
                        <a:ea typeface="Cambria Math"/>
                        <a:cs typeface="Arial" pitchFamily="34" charset="0"/>
                      </a:rPr>
                      <m:t>⊂(</m:t>
                    </m:r>
                    <m:r>
                      <a:rPr lang="en-US" sz="2600" b="1" i="1">
                        <a:latin typeface="Cambria Math"/>
                        <a:ea typeface="Cambria Math"/>
                        <a:cs typeface="Arial" pitchFamily="34" charset="0"/>
                      </a:rPr>
                      <m:t>𝑷</m:t>
                    </m:r>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nên </a:t>
                </a:r>
                <a14:m>
                  <m:oMath xmlns:m="http://schemas.openxmlformats.org/officeDocument/2006/math">
                    <m:r>
                      <a:rPr lang="en-US" sz="2600" b="1" i="1">
                        <a:latin typeface="Cambria Math"/>
                        <a:ea typeface="Cambria Math"/>
                        <a:cs typeface="Arial" pitchFamily="34" charset="0"/>
                      </a:rPr>
                      <m:t>∆ ⊥</m:t>
                    </m:r>
                    <m:r>
                      <a:rPr lang="en-US" sz="2600" b="1" i="1" smtClean="0">
                        <a:latin typeface="Cambria Math"/>
                        <a:ea typeface="Cambria Math"/>
                        <a:cs typeface="Arial" pitchFamily="34" charset="0"/>
                      </a:rPr>
                      <m:t>𝒃</m:t>
                    </m:r>
                  </m:oMath>
                </a14:m>
                <a:r>
                  <a:rPr lang="en-US" sz="2600" b="1">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0" smtClean="0">
                        <a:latin typeface="Cambria Math"/>
                        <a:cs typeface="Arial" pitchFamily="34" charset="0"/>
                      </a:rPr>
                      <m:t>                    </m:t>
                    </m:r>
                    <m:r>
                      <a:rPr lang="en-US" sz="2600" b="1" i="1">
                        <a:latin typeface="Cambria Math"/>
                        <a:cs typeface="Arial" pitchFamily="34" charset="0"/>
                      </a:rPr>
                      <m:t>⇒</m:t>
                    </m:r>
                    <m:d>
                      <m:dPr>
                        <m:ctrlPr>
                          <a:rPr lang="en-US" sz="2600" b="1" i="1">
                            <a:latin typeface="Cambria Math"/>
                            <a:ea typeface="Cambria Math"/>
                            <a:cs typeface="Arial" pitchFamily="34" charset="0"/>
                          </a:rPr>
                        </m:ctrlPr>
                      </m:dPr>
                      <m:e>
                        <m:r>
                          <a:rPr lang="en-US" sz="2600" b="1" i="1">
                            <a:latin typeface="Cambria Math"/>
                            <a:ea typeface="Cambria Math"/>
                            <a:cs typeface="Arial" pitchFamily="34" charset="0"/>
                          </a:rPr>
                          <m:t>∆ </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𝒃</m:t>
                        </m:r>
                      </m:e>
                    </m:d>
                    <m:r>
                      <a:rPr lang="en-US" sz="2600" b="1" i="1">
                        <a:latin typeface="Cambria Math"/>
                        <a:ea typeface="Cambria Math"/>
                        <a:cs typeface="Arial" pitchFamily="34" charset="0"/>
                      </a:rPr>
                      <m:t>=</m:t>
                    </m:r>
                    <m:sSup>
                      <m:sSupPr>
                        <m:ctrlPr>
                          <a:rPr lang="en-US" sz="2600" b="1" i="1" smtClean="0">
                            <a:latin typeface="Cambria Math"/>
                            <a:ea typeface="Cambria Math"/>
                            <a:cs typeface="Arial" pitchFamily="34" charset="0"/>
                          </a:rPr>
                        </m:ctrlPr>
                      </m:sSupPr>
                      <m:e>
                        <m:r>
                          <a:rPr lang="en-US" sz="2600" b="1" i="1" smtClean="0">
                            <a:latin typeface="Cambria Math"/>
                            <a:ea typeface="Cambria Math"/>
                            <a:cs typeface="Arial" pitchFamily="34" charset="0"/>
                          </a:rPr>
                          <m:t>𝟗𝟎</m:t>
                        </m:r>
                      </m:e>
                      <m:sup>
                        <m:r>
                          <a:rPr lang="en-US" sz="2600" b="1" i="1" smtClean="0">
                            <a:latin typeface="Cambria Math"/>
                            <a:ea typeface="Cambria Math"/>
                            <a:cs typeface="Arial" pitchFamily="34" charset="0"/>
                          </a:rPr>
                          <m:t>𝟎</m:t>
                        </m:r>
                      </m:sup>
                    </m:sSup>
                  </m:oMath>
                </a14:m>
                <a:endParaRPr lang="vi-VN" sz="26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360612" y="3569484"/>
                <a:ext cx="5105400" cy="926792"/>
              </a:xfrm>
              <a:prstGeom prst="rect">
                <a:avLst/>
              </a:prstGeom>
              <a:blipFill rotWithShape="1">
                <a:blip r:embed="rId10"/>
                <a:stretch>
                  <a:fillRect l="-2029" t="-5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360612" y="4527716"/>
                <a:ext cx="3843498" cy="501484"/>
              </a:xfrm>
              <a:prstGeom prst="rect">
                <a:avLst/>
              </a:prstGeom>
              <a:noFill/>
            </p:spPr>
            <p:txBody>
              <a:bodyPr wrap="square" rtlCol="0">
                <a:spAutoFit/>
              </a:bodyPr>
              <a:lstStyle/>
              <a:p>
                <a:r>
                  <a:rPr lang="en-US" sz="2600" b="1" smtClean="0">
                    <a:latin typeface="Arial" pitchFamily="34" charset="0"/>
                    <a:cs typeface="Arial" pitchFamily="34" charset="0"/>
                  </a:rPr>
                  <a:t>Vậy  </a:t>
                </a:r>
                <a14:m>
                  <m:oMath xmlns:m="http://schemas.openxmlformats.org/officeDocument/2006/math">
                    <m:d>
                      <m:dPr>
                        <m:ctrlPr>
                          <a:rPr lang="en-US" sz="2600" b="1" i="1" smtClean="0">
                            <a:solidFill>
                              <a:srgbClr val="C00000"/>
                            </a:solidFill>
                            <a:latin typeface="Cambria Math"/>
                            <a:ea typeface="Cambria Math"/>
                            <a:cs typeface="Arial" pitchFamily="34" charset="0"/>
                          </a:rPr>
                        </m:ctrlPr>
                      </m:dPr>
                      <m:e>
                        <m:r>
                          <a:rPr lang="en-US" sz="2600" b="1" i="1">
                            <a:solidFill>
                              <a:srgbClr val="C00000"/>
                            </a:solidFill>
                            <a:latin typeface="Cambria Math"/>
                            <a:ea typeface="Cambria Math"/>
                            <a:cs typeface="Arial" pitchFamily="34" charset="0"/>
                          </a:rPr>
                          <m:t>∆ </m:t>
                        </m:r>
                        <m:r>
                          <a:rPr lang="en-US" sz="2600" b="1" i="1" smtClean="0">
                            <a:solidFill>
                              <a:srgbClr val="C00000"/>
                            </a:solidFill>
                            <a:latin typeface="Cambria Math"/>
                            <a:ea typeface="Cambria Math"/>
                            <a:cs typeface="Arial" pitchFamily="34" charset="0"/>
                          </a:rPr>
                          <m:t>;</m:t>
                        </m:r>
                        <m:r>
                          <a:rPr lang="en-US" sz="2600" b="1" i="1" smtClean="0">
                            <a:solidFill>
                              <a:srgbClr val="C00000"/>
                            </a:solidFill>
                            <a:latin typeface="Cambria Math"/>
                            <a:ea typeface="Cambria Math"/>
                            <a:cs typeface="Arial" pitchFamily="34" charset="0"/>
                          </a:rPr>
                          <m:t>𝒂</m:t>
                        </m:r>
                      </m:e>
                    </m:d>
                    <m:r>
                      <a:rPr lang="en-US" sz="2600" b="1" i="1">
                        <a:solidFill>
                          <a:srgbClr val="C00000"/>
                        </a:solidFill>
                        <a:latin typeface="Cambria Math"/>
                        <a:ea typeface="Cambria Math"/>
                        <a:cs typeface="Arial" pitchFamily="34" charset="0"/>
                      </a:rPr>
                      <m:t>=</m:t>
                    </m:r>
                    <m:sSup>
                      <m:sSupPr>
                        <m:ctrlPr>
                          <a:rPr lang="en-US" sz="2600" b="1" i="1" smtClean="0">
                            <a:solidFill>
                              <a:srgbClr val="C00000"/>
                            </a:solidFill>
                            <a:latin typeface="Cambria Math"/>
                            <a:ea typeface="Cambria Math"/>
                            <a:cs typeface="Arial" pitchFamily="34" charset="0"/>
                          </a:rPr>
                        </m:ctrlPr>
                      </m:sSupPr>
                      <m:e>
                        <m:r>
                          <a:rPr lang="en-US" sz="2600" b="1" i="1" smtClean="0">
                            <a:solidFill>
                              <a:srgbClr val="C00000"/>
                            </a:solidFill>
                            <a:latin typeface="Cambria Math"/>
                            <a:ea typeface="Cambria Math"/>
                            <a:cs typeface="Arial" pitchFamily="34" charset="0"/>
                          </a:rPr>
                          <m:t>𝟗𝟎</m:t>
                        </m:r>
                      </m:e>
                      <m:sup>
                        <m:r>
                          <a:rPr lang="en-US" sz="2600" b="1" i="1" smtClean="0">
                            <a:solidFill>
                              <a:srgbClr val="C00000"/>
                            </a:solidFill>
                            <a:latin typeface="Cambria Math"/>
                            <a:ea typeface="Cambria Math"/>
                            <a:cs typeface="Arial" pitchFamily="34" charset="0"/>
                          </a:rPr>
                          <m:t>𝟎</m:t>
                        </m:r>
                      </m:sup>
                    </m:sSup>
                  </m:oMath>
                </a14:m>
                <a:endParaRPr lang="vi-VN" sz="2600" b="1">
                  <a:solidFill>
                    <a:srgbClr val="C00000"/>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60612" y="4527716"/>
                <a:ext cx="3843498" cy="501484"/>
              </a:xfrm>
              <a:prstGeom prst="rect">
                <a:avLst/>
              </a:prstGeom>
              <a:blipFill rotWithShape="1">
                <a:blip r:embed="rId11"/>
                <a:stretch>
                  <a:fillRect l="-2694" t="-9756" b="-29268"/>
                </a:stretch>
              </a:blipFill>
            </p:spPr>
            <p:txBody>
              <a:bodyPr/>
              <a:lstStyle/>
              <a:p>
                <a:r>
                  <a:rPr lang="en-US">
                    <a:noFill/>
                  </a:rPr>
                  <a:t> </a:t>
                </a:r>
              </a:p>
            </p:txBody>
          </p:sp>
        </mc:Fallback>
      </mc:AlternateContent>
    </p:spTree>
    <p:extLst>
      <p:ext uri="{BB962C8B-B14F-4D97-AF65-F5344CB8AC3E}">
        <p14:creationId xmlns:p14="http://schemas.microsoft.com/office/powerpoint/2010/main" val="1580040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248"/>
                                        </p:tgtEl>
                                        <p:attrNameLst>
                                          <p:attrName>style.visibility</p:attrName>
                                        </p:attrNameLst>
                                      </p:cBhvr>
                                      <p:to>
                                        <p:strVal val="visible"/>
                                      </p:to>
                                    </p:set>
                                    <p:animEffect transition="in" filter="wipe(left)">
                                      <p:cBhvr>
                                        <p:cTn id="11" dur="500"/>
                                        <p:tgtEl>
                                          <p:spTgt spid="522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7012" y="2943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Object 22"/>
          <p:cNvGraphicFramePr>
            <a:graphicFrameLocks noChangeAspect="1"/>
          </p:cNvGraphicFramePr>
          <p:nvPr>
            <p:extLst>
              <p:ext uri="{D42A27DB-BD31-4B8C-83A1-F6EECF244321}">
                <p14:modId xmlns:p14="http://schemas.microsoft.com/office/powerpoint/2010/main" val="3317371255"/>
              </p:ext>
            </p:extLst>
          </p:nvPr>
        </p:nvGraphicFramePr>
        <p:xfrm>
          <a:off x="1446212" y="3429000"/>
          <a:ext cx="3853276" cy="478299"/>
        </p:xfrm>
        <a:graphic>
          <a:graphicData uri="http://schemas.openxmlformats.org/presentationml/2006/ole">
            <mc:AlternateContent xmlns:mc="http://schemas.openxmlformats.org/markup-compatibility/2006">
              <mc:Choice xmlns:v="urn:schemas-microsoft-com:vml" Requires="v">
                <p:oleObj spid="_x0000_s53324" name="Equation" r:id="rId5" imgW="1638000" imgH="203040" progId="Equation.DSMT4">
                  <p:embed/>
                </p:oleObj>
              </mc:Choice>
              <mc:Fallback>
                <p:oleObj name="Equation" r:id="rId5" imgW="1638000" imgH="203040" progId="Equation.DSMT4">
                  <p:embed/>
                  <p:pic>
                    <p:nvPicPr>
                      <p:cNvPr id="0" name=""/>
                      <p:cNvPicPr>
                        <a:picLocks noChangeAspect="1" noChangeArrowheads="1"/>
                      </p:cNvPicPr>
                      <p:nvPr/>
                    </p:nvPicPr>
                    <p:blipFill>
                      <a:blip r:embed="rId6"/>
                      <a:srcRect/>
                      <a:stretch>
                        <a:fillRect/>
                      </a:stretch>
                    </p:blipFill>
                    <p:spPr bwMode="auto">
                      <a:xfrm>
                        <a:off x="1446212" y="3429000"/>
                        <a:ext cx="3853276" cy="47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3" name="Group 2"/>
          <p:cNvGrpSpPr/>
          <p:nvPr/>
        </p:nvGrpSpPr>
        <p:grpSpPr>
          <a:xfrm>
            <a:off x="289088" y="733423"/>
            <a:ext cx="11558425" cy="2074545"/>
            <a:chOff x="289088" y="733423"/>
            <a:chExt cx="11558425" cy="2074545"/>
          </a:xfrm>
        </p:grpSpPr>
        <p:sp>
          <p:nvSpPr>
            <p:cNvPr id="17" name="Rounded Rectangle 16"/>
            <p:cNvSpPr/>
            <p:nvPr/>
          </p:nvSpPr>
          <p:spPr>
            <a:xfrm>
              <a:off x="289088" y="733423"/>
              <a:ext cx="11558425" cy="207454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1" y="800099"/>
              <a:ext cx="11201401"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  </a:t>
              </a:r>
              <a:r>
                <a:rPr lang="en-US" b="1" smtClean="0">
                  <a:latin typeface="Arial" pitchFamily="34" charset="0"/>
                  <a:cs typeface="Arial" pitchFamily="34" charset="0"/>
                </a:rPr>
                <a:t>Cho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mặt phẳng (P) cùng vuông góc với một </a:t>
              </a:r>
              <a:r>
                <a:rPr lang="vi-VN" b="1" smtClean="0">
                  <a:latin typeface="Arial" pitchFamily="34" charset="0"/>
                  <a:cs typeface="Arial" pitchFamily="34" charset="0"/>
                </a:rPr>
                <a:t>đường thẳng ∆</a:t>
              </a:r>
              <a:r>
                <a:rPr lang="en-US" b="1" smtClean="0">
                  <a:latin typeface="Arial" pitchFamily="34" charset="0"/>
                  <a:cs typeface="Arial" pitchFamily="34" charset="0"/>
                </a:rPr>
                <a:t> </a:t>
              </a:r>
            </a:p>
            <a:p>
              <a:pPr marL="514350" indent="-514350">
                <a:buAutoNum type="alphaLcParenR"/>
              </a:pPr>
              <a:r>
                <a:rPr lang="en-US" b="1" smtClean="0">
                  <a:latin typeface="Arial" pitchFamily="34" charset="0"/>
                  <a:cs typeface="Arial" pitchFamily="34" charset="0"/>
                </a:rPr>
                <a:t>Qua một điểm O thuộc (P), kẻ </a:t>
              </a:r>
              <a:r>
                <a:rPr lang="vi-VN" b="1" smtClean="0">
                  <a:latin typeface="Arial" pitchFamily="34" charset="0"/>
                  <a:cs typeface="Arial" pitchFamily="34" charset="0"/>
                </a:rPr>
                <a:t>đường thẳng</a:t>
              </a:r>
              <a:r>
                <a:rPr lang="en-US" b="1" smtClean="0">
                  <a:latin typeface="Arial" pitchFamily="34" charset="0"/>
                  <a:cs typeface="Arial" pitchFamily="34" charset="0"/>
                </a:rPr>
                <a:t> a’ song song với a. </a:t>
              </a:r>
              <a:br>
                <a:rPr lang="en-US" b="1" smtClean="0">
                  <a:latin typeface="Arial" pitchFamily="34" charset="0"/>
                  <a:cs typeface="Arial" pitchFamily="34" charset="0"/>
                </a:rPr>
              </a:br>
              <a:r>
                <a:rPr lang="en-US" b="1" smtClean="0">
                  <a:latin typeface="Arial" pitchFamily="34" charset="0"/>
                  <a:cs typeface="Arial" pitchFamily="34" charset="0"/>
                </a:rPr>
                <a:t>Nêu vị trí tương đối giữa a’ và (P)</a:t>
              </a:r>
            </a:p>
            <a:p>
              <a:pPr marL="514350" indent="-514350">
                <a:buAutoNum type="alphaLcParenR"/>
              </a:pPr>
              <a:r>
                <a:rPr lang="en-US" b="1" smtClean="0">
                  <a:latin typeface="Arial" pitchFamily="34" charset="0"/>
                  <a:cs typeface="Arial" pitchFamily="34" charset="0"/>
                </a:rPr>
                <a:t>Nêu vị trí tương đối giữa a và (P)</a:t>
              </a:r>
            </a:p>
          </p:txBody>
        </p:sp>
        <p:pic>
          <p:nvPicPr>
            <p:cNvPr id="532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21868"/>
            <a:stretch/>
          </p:blipFill>
          <p:spPr bwMode="auto">
            <a:xfrm>
              <a:off x="303212" y="789145"/>
              <a:ext cx="1697863" cy="5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2" name="Object 11"/>
          <p:cNvGraphicFramePr>
            <a:graphicFrameLocks noChangeAspect="1"/>
          </p:cNvGraphicFramePr>
          <p:nvPr>
            <p:extLst>
              <p:ext uri="{D42A27DB-BD31-4B8C-83A1-F6EECF244321}">
                <p14:modId xmlns:p14="http://schemas.microsoft.com/office/powerpoint/2010/main" val="1295505785"/>
              </p:ext>
            </p:extLst>
          </p:nvPr>
        </p:nvGraphicFramePr>
        <p:xfrm>
          <a:off x="1847848" y="3962400"/>
          <a:ext cx="3911600" cy="477838"/>
        </p:xfrm>
        <a:graphic>
          <a:graphicData uri="http://schemas.openxmlformats.org/presentationml/2006/ole">
            <mc:AlternateContent xmlns:mc="http://schemas.openxmlformats.org/markup-compatibility/2006">
              <mc:Choice xmlns:v="urn:schemas-microsoft-com:vml" Requires="v">
                <p:oleObj spid="_x0000_s53325" name="Equation" r:id="rId8" imgW="1663560" imgH="203040" progId="Equation.DSMT4">
                  <p:embed/>
                </p:oleObj>
              </mc:Choice>
              <mc:Fallback>
                <p:oleObj name="Equation" r:id="rId8" imgW="1663560" imgH="203040" progId="Equation.DSMT4">
                  <p:embed/>
                  <p:pic>
                    <p:nvPicPr>
                      <p:cNvPr id="0" name=""/>
                      <p:cNvPicPr>
                        <a:picLocks noChangeAspect="1" noChangeArrowheads="1"/>
                      </p:cNvPicPr>
                      <p:nvPr/>
                    </p:nvPicPr>
                    <p:blipFill>
                      <a:blip r:embed="rId9"/>
                      <a:srcRect/>
                      <a:stretch>
                        <a:fillRect/>
                      </a:stretch>
                    </p:blipFill>
                    <p:spPr bwMode="auto">
                      <a:xfrm>
                        <a:off x="1847848" y="3962400"/>
                        <a:ext cx="3911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 name="TextBox 12"/>
              <p:cNvSpPr txBox="1"/>
              <p:nvPr/>
            </p:nvSpPr>
            <p:spPr>
              <a:xfrm>
                <a:off x="1550986" y="4518191"/>
                <a:ext cx="7515225" cy="492443"/>
              </a:xfrm>
              <a:prstGeom prst="rect">
                <a:avLst/>
              </a:prstGeom>
              <a:noFill/>
            </p:spPr>
            <p:txBody>
              <a:bodyPr wrap="square" rtlCol="0">
                <a:spAutoFit/>
              </a:bodyPr>
              <a:lstStyle/>
              <a:p>
                <a:r>
                  <a:rPr lang="en-US" sz="2600" b="1" smtClean="0">
                    <a:latin typeface="Arial" pitchFamily="34" charset="0"/>
                    <a:cs typeface="Arial" pitchFamily="34" charset="0"/>
                  </a:rPr>
                  <a:t>Do O thuộc (P) và a’ đi qua O nên </a:t>
                </a:r>
                <a14:m>
                  <m:oMath xmlns:m="http://schemas.openxmlformats.org/officeDocument/2006/math">
                    <m:r>
                      <a:rPr lang="en-US" sz="2600" b="1" i="1" smtClean="0">
                        <a:latin typeface="Cambria Math"/>
                        <a:cs typeface="Arial" pitchFamily="34" charset="0"/>
                      </a:rPr>
                      <m:t>𝒂</m:t>
                    </m:r>
                    <m:r>
                      <a:rPr lang="en-US" sz="2600" b="1" i="1" smtClean="0">
                        <a:latin typeface="Cambria Math"/>
                        <a:cs typeface="Arial" pitchFamily="34" charset="0"/>
                      </a:rPr>
                      <m:t>′⊂(</m:t>
                    </m:r>
                    <m:r>
                      <a:rPr lang="en-US" sz="2600" b="1" i="1" smtClean="0">
                        <a:latin typeface="Cambria Math"/>
                        <a:ea typeface="Cambria Math"/>
                        <a:cs typeface="Arial" pitchFamily="34" charset="0"/>
                      </a:rPr>
                      <m:t>𝑷</m:t>
                    </m:r>
                    <m:r>
                      <a:rPr lang="en-US" sz="2600" b="1" i="1" smtClean="0">
                        <a:latin typeface="Cambria Math"/>
                        <a:ea typeface="Cambria Math"/>
                        <a:cs typeface="Arial" pitchFamily="34" charset="0"/>
                      </a:rPr>
                      <m:t>)</m:t>
                    </m:r>
                  </m:oMath>
                </a14:m>
                <a:endParaRPr lang="vi-VN" sz="2600" b="1">
                  <a:solidFill>
                    <a:schemeClr val="accent2">
                      <a:lumMod val="75000"/>
                    </a:schemeClr>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550986" y="4518191"/>
                <a:ext cx="7515225" cy="492443"/>
              </a:xfrm>
              <a:prstGeom prst="rect">
                <a:avLst/>
              </a:prstGeom>
              <a:blipFill rotWithShape="1">
                <a:blip r:embed="rId10"/>
                <a:stretch>
                  <a:fillRect l="-1379"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50985" y="5105400"/>
                <a:ext cx="7515225" cy="892552"/>
              </a:xfrm>
              <a:prstGeom prst="rect">
                <a:avLst/>
              </a:prstGeom>
              <a:noFill/>
            </p:spPr>
            <p:txBody>
              <a:bodyPr wrap="square" rtlCol="0">
                <a:spAutoFit/>
              </a:bodyPr>
              <a:lstStyle/>
              <a:p>
                <a:r>
                  <a:rPr lang="en-US" sz="2600" b="1" smtClean="0">
                    <a:latin typeface="Arial" pitchFamily="34" charset="0"/>
                    <a:cs typeface="Arial" pitchFamily="34" charset="0"/>
                  </a:rPr>
                  <a:t>b) Ta có :  a’ // a ; </a:t>
                </a:r>
                <a14:m>
                  <m:oMath xmlns:m="http://schemas.openxmlformats.org/officeDocument/2006/math">
                    <m:r>
                      <a:rPr lang="en-US" sz="2600" b="1" i="1">
                        <a:latin typeface="Cambria Math"/>
                        <a:cs typeface="Arial" pitchFamily="34" charset="0"/>
                      </a:rPr>
                      <m:t>𝒂</m:t>
                    </m:r>
                    <m:r>
                      <a:rPr lang="en-US" sz="2600" b="1" i="1">
                        <a:latin typeface="Cambria Math"/>
                        <a:cs typeface="Arial" pitchFamily="34" charset="0"/>
                      </a:rPr>
                      <m:t>′⊂(</m:t>
                    </m:r>
                    <m:r>
                      <a:rPr lang="en-US" sz="2600" b="1" i="1">
                        <a:latin typeface="Cambria Math"/>
                        <a:ea typeface="Cambria Math"/>
                        <a:cs typeface="Arial" pitchFamily="34" charset="0"/>
                      </a:rPr>
                      <m:t>𝑷</m:t>
                    </m:r>
                    <m:r>
                      <a:rPr lang="en-US" sz="2600" b="1" i="1">
                        <a:latin typeface="Cambria Math"/>
                        <a:ea typeface="Cambria Math"/>
                        <a:cs typeface="Arial" pitchFamily="34" charset="0"/>
                      </a:rPr>
                      <m:t>)</m:t>
                    </m:r>
                  </m:oMath>
                </a14:m>
                <a:r>
                  <a:rPr lang="en-US" sz="2600" b="1" smtClean="0">
                    <a:solidFill>
                      <a:schemeClr val="accent2">
                        <a:lumMod val="75000"/>
                      </a:schemeClr>
                    </a:solidFill>
                    <a:latin typeface="Arial" pitchFamily="34" charset="0"/>
                    <a:cs typeface="Arial" pitchFamily="34" charset="0"/>
                  </a:rPr>
                  <a:t> </a:t>
                </a:r>
                <a14:m>
                  <m:oMath xmlns:m="http://schemas.openxmlformats.org/officeDocument/2006/math">
                    <m:r>
                      <a:rPr lang="en-US" sz="2600" b="1" i="1" smtClean="0">
                        <a:solidFill>
                          <a:schemeClr val="tx1"/>
                        </a:solidFill>
                        <a:latin typeface="Cambria Math"/>
                        <a:cs typeface="Arial" pitchFamily="34" charset="0"/>
                      </a:rPr>
                      <m:t>⇒</m:t>
                    </m:r>
                  </m:oMath>
                </a14:m>
                <a:r>
                  <a:rPr lang="en-US" sz="2600" b="1" smtClean="0">
                    <a:solidFill>
                      <a:schemeClr val="tx1"/>
                    </a:solidFill>
                    <a:latin typeface="Arial" pitchFamily="34" charset="0"/>
                    <a:cs typeface="Arial" pitchFamily="34" charset="0"/>
                  </a:rPr>
                  <a:t> a // (P) hoặc </a:t>
                </a:r>
                <a14:m>
                  <m:oMath xmlns:m="http://schemas.openxmlformats.org/officeDocument/2006/math">
                    <m:r>
                      <a:rPr lang="en-US" sz="2600" b="1" i="1">
                        <a:solidFill>
                          <a:schemeClr val="tx1"/>
                        </a:solidFill>
                        <a:latin typeface="Cambria Math"/>
                        <a:cs typeface="Arial" pitchFamily="34" charset="0"/>
                      </a:rPr>
                      <m:t>𝒂</m:t>
                    </m:r>
                    <m:r>
                      <a:rPr lang="en-US" sz="2600" b="1" i="1">
                        <a:solidFill>
                          <a:schemeClr val="tx1"/>
                        </a:solidFill>
                        <a:latin typeface="Cambria Math"/>
                        <a:cs typeface="Arial" pitchFamily="34" charset="0"/>
                      </a:rPr>
                      <m:t>⊂(</m:t>
                    </m:r>
                    <m:r>
                      <a:rPr lang="en-US" sz="2600" b="1" i="1">
                        <a:solidFill>
                          <a:schemeClr val="tx1"/>
                        </a:solidFill>
                        <a:latin typeface="Cambria Math"/>
                        <a:ea typeface="Cambria Math"/>
                        <a:cs typeface="Arial" pitchFamily="34" charset="0"/>
                      </a:rPr>
                      <m:t>𝑷</m:t>
                    </m:r>
                    <m:r>
                      <a:rPr lang="en-US" sz="2600" b="1" i="1">
                        <a:solidFill>
                          <a:schemeClr val="tx1"/>
                        </a:solidFill>
                        <a:latin typeface="Cambria Math"/>
                        <a:ea typeface="Cambria Math"/>
                        <a:cs typeface="Arial" pitchFamily="34" charset="0"/>
                      </a:rPr>
                      <m:t>)</m:t>
                    </m:r>
                  </m:oMath>
                </a14:m>
                <a:r>
                  <a:rPr lang="en-US" sz="2600" b="1" smtClean="0">
                    <a:solidFill>
                      <a:schemeClr val="tx1"/>
                    </a:solidFill>
                    <a:latin typeface="Arial" pitchFamily="34" charset="0"/>
                    <a:cs typeface="Arial" pitchFamily="34" charset="0"/>
                  </a:rPr>
                  <a:t> vì a và (P) không phân biệt</a:t>
                </a:r>
                <a:endParaRPr lang="vi-VN" sz="2600" b="1">
                  <a:solidFill>
                    <a:schemeClr val="tx1"/>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550985" y="5105400"/>
                <a:ext cx="7515225" cy="892552"/>
              </a:xfrm>
              <a:prstGeom prst="rect">
                <a:avLst/>
              </a:prstGeom>
              <a:blipFill rotWithShape="1">
                <a:blip r:embed="rId11"/>
                <a:stretch>
                  <a:fillRect l="-1379" t="-6164" b="-15753"/>
                </a:stretch>
              </a:blipFill>
            </p:spPr>
            <p:txBody>
              <a:bodyPr/>
              <a:lstStyle/>
              <a:p>
                <a:r>
                  <a:rPr lang="en-US">
                    <a:noFill/>
                  </a:rPr>
                  <a:t> </a:t>
                </a:r>
              </a:p>
            </p:txBody>
          </p:sp>
        </mc:Fallback>
      </mc:AlternateContent>
      <p:pic>
        <p:nvPicPr>
          <p:cNvPr id="53275" name="Picture 2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79790" y="2945137"/>
            <a:ext cx="3394710" cy="218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4200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275"/>
                                        </p:tgtEl>
                                        <p:attrNameLst>
                                          <p:attrName>style.visibility</p:attrName>
                                        </p:attrNameLst>
                                      </p:cBhvr>
                                      <p:to>
                                        <p:strVal val="visible"/>
                                      </p:to>
                                    </p:set>
                                    <p:animEffect transition="in" filter="wipe(left)">
                                      <p:cBhvr>
                                        <p:cTn id="11" dur="500"/>
                                        <p:tgtEl>
                                          <p:spTgt spid="532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11" name="Group 10"/>
          <p:cNvGrpSpPr/>
          <p:nvPr/>
        </p:nvGrpSpPr>
        <p:grpSpPr>
          <a:xfrm>
            <a:off x="379411" y="762000"/>
            <a:ext cx="11277601" cy="2590800"/>
            <a:chOff x="379411" y="836861"/>
            <a:chExt cx="11277601" cy="2590800"/>
          </a:xfrm>
        </p:grpSpPr>
        <p:sp>
          <p:nvSpPr>
            <p:cNvPr id="12" name="Rounded Rectangle 11"/>
            <p:cNvSpPr/>
            <p:nvPr/>
          </p:nvSpPr>
          <p:spPr>
            <a:xfrm>
              <a:off x="379411" y="836861"/>
              <a:ext cx="11125201" cy="2438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593824" y="959079"/>
              <a:ext cx="10682188"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Nếu </a:t>
              </a:r>
              <a:r>
                <a:rPr lang="vi-VN" sz="2600" b="1" smtClean="0">
                  <a:latin typeface="Arial" pitchFamily="34" charset="0"/>
                  <a:cs typeface="Arial" pitchFamily="34" charset="0"/>
                </a:rPr>
                <a:t>đường thẳng ∆</a:t>
              </a:r>
              <a:r>
                <a:rPr lang="en-US" sz="2600" b="1" smtClean="0">
                  <a:latin typeface="Arial" pitchFamily="34" charset="0"/>
                  <a:cs typeface="Arial" pitchFamily="34" charset="0"/>
                </a:rPr>
                <a:t> vuông góc với mặt phẳng (P) thì </a:t>
              </a:r>
              <a:r>
                <a:rPr lang="vi-VN" sz="2600" b="1" smtClean="0">
                  <a:latin typeface="Arial" pitchFamily="34" charset="0"/>
                  <a:cs typeface="Arial" pitchFamily="34" charset="0"/>
                </a:rPr>
                <a:t>∆</a:t>
              </a:r>
              <a:r>
                <a:rPr lang="en-US" sz="2600" b="1" smtClean="0">
                  <a:latin typeface="Arial" pitchFamily="34" charset="0"/>
                  <a:cs typeface="Arial" pitchFamily="34" charset="0"/>
                </a:rPr>
                <a:t> vuông góc với mọi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với (P)</a:t>
              </a:r>
              <a:endParaRPr lang="vi-VN" sz="2600" b="1">
                <a:latin typeface="Arial" pitchFamily="34" charset="0"/>
                <a:cs typeface="Arial"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31962" y="2112170"/>
              <a:ext cx="1225050" cy="1315491"/>
            </a:xfrm>
            <a:prstGeom prst="rect">
              <a:avLst/>
            </a:prstGeom>
          </p:spPr>
        </p:pic>
        <p:sp>
          <p:nvSpPr>
            <p:cNvPr id="20" name="TextBox 19"/>
            <p:cNvSpPr txBox="1"/>
            <p:nvPr/>
          </p:nvSpPr>
          <p:spPr>
            <a:xfrm>
              <a:off x="593824" y="1851631"/>
              <a:ext cx="9310588"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Nếu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mặt phẳng (P) cùng vuông góc với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en-US" sz="2600" b="1" smtClean="0">
                  <a:latin typeface="Arial" pitchFamily="34" charset="0"/>
                  <a:cs typeface="Arial" pitchFamily="34" charset="0"/>
                </a:rPr>
                <a:t> thì a nằm trong (P) hoặc song song với (P)</a:t>
              </a:r>
              <a:endParaRPr lang="vi-VN" sz="2600" b="1">
                <a:latin typeface="Arial" pitchFamily="34" charset="0"/>
                <a:cs typeface="Arial" pitchFamily="34" charset="0"/>
              </a:endParaRPr>
            </a:p>
          </p:txBody>
        </p:sp>
      </p:grpSp>
    </p:spTree>
    <p:extLst>
      <p:ext uri="{BB962C8B-B14F-4D97-AF65-F5344CB8AC3E}">
        <p14:creationId xmlns:p14="http://schemas.microsoft.com/office/powerpoint/2010/main" val="7309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3812" y="229704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42949"/>
            <a:ext cx="11658600" cy="1329381"/>
            <a:chOff x="227012" y="742949"/>
            <a:chExt cx="11658600" cy="1329381"/>
          </a:xfrm>
        </p:grpSpPr>
        <p:sp>
          <p:nvSpPr>
            <p:cNvPr id="16" name="Rounded Rectangle 15"/>
            <p:cNvSpPr/>
            <p:nvPr/>
          </p:nvSpPr>
          <p:spPr>
            <a:xfrm>
              <a:off x="1714586" y="742949"/>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827212" y="838200"/>
                  <a:ext cx="10058400"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S.ABCD có đáy ABCD là hình vuông và </a:t>
                  </a:r>
                  <a14:m>
                    <m:oMath xmlns:m="http://schemas.openxmlformats.org/officeDocument/2006/math">
                      <m:r>
                        <a:rPr lang="en-US" b="1" i="1">
                          <a:latin typeface="Cambria Math"/>
                          <a:cs typeface="Arial" pitchFamily="34" charset="0"/>
                        </a:rPr>
                        <m:t>𝑺</m:t>
                      </m:r>
                      <m:r>
                        <a:rPr lang="en-US" b="1" i="1" smtClean="0">
                          <a:latin typeface="Cambria Math"/>
                          <a:cs typeface="Arial" pitchFamily="34" charset="0"/>
                        </a:rPr>
                        <m:t>𝑨</m:t>
                      </m:r>
                      <m:r>
                        <a:rPr lang="en-US" b="1" i="1">
                          <a:latin typeface="Cambria Math"/>
                          <a:ea typeface="Cambria Math"/>
                          <a:cs typeface="Arial" pitchFamily="34" charset="0"/>
                        </a:rPr>
                        <m:t>⊥(</m:t>
                      </m:r>
                      <m:r>
                        <a:rPr lang="en-US" b="1" i="1" smtClean="0">
                          <a:latin typeface="Cambria Math"/>
                          <a:ea typeface="Cambria Math"/>
                          <a:cs typeface="Arial" pitchFamily="34" charset="0"/>
                        </a:rPr>
                        <m:t>𝑨𝑩𝑪𝑫</m:t>
                      </m:r>
                      <m:r>
                        <a:rPr lang="en-US" b="1" i="1">
                          <a:latin typeface="Cambria Math"/>
                          <a:ea typeface="Cambria Math"/>
                          <a:cs typeface="Arial" pitchFamily="34" charset="0"/>
                        </a:rPr>
                        <m:t>)</m:t>
                      </m:r>
                    </m:oMath>
                  </a14:m>
                  <a:endParaRPr lang="en-US" b="1" smtClean="0">
                    <a:latin typeface="Arial" pitchFamily="34" charset="0"/>
                    <a:cs typeface="Arial" pitchFamily="34" charset="0"/>
                  </a:endParaRPr>
                </a:p>
                <a:p>
                  <a:pPr algn="just"/>
                  <a:r>
                    <a:rPr lang="en-US" b="1" smtClean="0">
                      <a:latin typeface="Arial" pitchFamily="34" charset="0"/>
                      <a:cs typeface="Arial" pitchFamily="34" charset="0"/>
                    </a:rPr>
                    <a:t>Gọi M, N tương ứng là trung điểm của SB, BC </a:t>
                  </a:r>
                </a:p>
                <a:p>
                  <a:pPr algn="just"/>
                  <a:r>
                    <a:rPr lang="en-US" b="1" smtClean="0">
                      <a:latin typeface="Arial" pitchFamily="34" charset="0"/>
                      <a:cs typeface="Arial" pitchFamily="34" charset="0"/>
                    </a:rPr>
                    <a:t>Chứng minh rằng  </a:t>
                  </a:r>
                  <a14:m>
                    <m:oMath xmlns:m="http://schemas.openxmlformats.org/officeDocument/2006/math">
                      <m:r>
                        <a:rPr lang="en-US" b="1" i="1" smtClean="0">
                          <a:latin typeface="Cambria Math"/>
                          <a:cs typeface="Arial" pitchFamily="34" charset="0"/>
                        </a:rPr>
                        <m:t>𝑩𝑫</m:t>
                      </m:r>
                      <m:r>
                        <a:rPr lang="en-US" b="1" i="1">
                          <a:latin typeface="Cambria Math"/>
                          <a:ea typeface="Cambria Math"/>
                          <a:cs typeface="Arial" pitchFamily="34" charset="0"/>
                        </a:rPr>
                        <m:t>⊥</m:t>
                      </m:r>
                      <m:r>
                        <a:rPr lang="en-US" b="1" i="1" smtClean="0">
                          <a:latin typeface="Cambria Math"/>
                          <a:ea typeface="Cambria Math"/>
                          <a:cs typeface="Arial" pitchFamily="34" charset="0"/>
                        </a:rPr>
                        <m:t>𝑴𝑵</m:t>
                      </m:r>
                    </m:oMath>
                  </a14:m>
                  <a:endParaRPr lang="en-US"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838200"/>
                  <a:ext cx="10058400" cy="1231084"/>
                </a:xfrm>
                <a:prstGeom prst="rect">
                  <a:avLst/>
                </a:prstGeom>
                <a:blipFill rotWithShape="1">
                  <a:blip r:embed="rId5"/>
                  <a:stretch>
                    <a:fillRect l="-667" t="-2488" b="-99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2055812" y="2763044"/>
                <a:ext cx="5592978" cy="477054"/>
              </a:xfrm>
              <a:prstGeom prst="rect">
                <a:avLst/>
              </a:prstGeom>
              <a:noFill/>
            </p:spPr>
            <p:txBody>
              <a:bodyPr wrap="square" rtlCol="0">
                <a:spAutoFit/>
              </a:bodyPr>
              <a:lstStyle/>
              <a:p>
                <a:pPr algn="just"/>
                <a:r>
                  <a:rPr lang="en-US" sz="2500" b="1" smtClean="0">
                    <a:latin typeface="Arial" pitchFamily="34" charset="0"/>
                    <a:cs typeface="Arial" pitchFamily="34" charset="0"/>
                  </a:rPr>
                  <a:t>Do </a:t>
                </a:r>
                <a14:m>
                  <m:oMath xmlns:m="http://schemas.openxmlformats.org/officeDocument/2006/math">
                    <m:r>
                      <a:rPr lang="en-US" sz="2500" b="1" i="1">
                        <a:latin typeface="Cambria Math"/>
                        <a:cs typeface="Arial" pitchFamily="34" charset="0"/>
                      </a:rPr>
                      <m:t>𝑺</m:t>
                    </m:r>
                    <m:r>
                      <a:rPr lang="en-US" sz="2500" b="1" i="1" smtClean="0">
                        <a:latin typeface="Cambria Math"/>
                        <a:cs typeface="Arial" pitchFamily="34" charset="0"/>
                      </a:rPr>
                      <m:t>𝑨</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𝑨𝑩𝑪𝑫</m:t>
                    </m:r>
                    <m:r>
                      <a:rPr lang="en-US" sz="2500" b="1" i="1">
                        <a:latin typeface="Cambria Math"/>
                        <a:ea typeface="Cambria Math"/>
                        <a:cs typeface="Arial" pitchFamily="34" charset="0"/>
                      </a:rPr>
                      <m:t>)</m:t>
                    </m:r>
                  </m:oMath>
                </a14:m>
                <a:r>
                  <a:rPr lang="en-US" sz="2500" b="1" smtClean="0">
                    <a:latin typeface="Arial" pitchFamily="34" charset="0"/>
                    <a:cs typeface="Arial" pitchFamily="34" charset="0"/>
                  </a:rPr>
                  <a:t> nên </a:t>
                </a:r>
                <a14:m>
                  <m:oMath xmlns:m="http://schemas.openxmlformats.org/officeDocument/2006/math">
                    <m:r>
                      <a:rPr lang="en-US" sz="2500" b="1" i="1" smtClean="0">
                        <a:latin typeface="Cambria Math"/>
                        <a:cs typeface="Arial" pitchFamily="34" charset="0"/>
                      </a:rPr>
                      <m:t>𝑩𝑫</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𝑺𝑨</m:t>
                    </m:r>
                  </m:oMath>
                </a14:m>
                <a:endParaRPr lang="en-US" sz="25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055812" y="2763044"/>
                <a:ext cx="5592978" cy="477054"/>
              </a:xfrm>
              <a:prstGeom prst="rect">
                <a:avLst/>
              </a:prstGeom>
              <a:blipFill rotWithShape="1">
                <a:blip r:embed="rId6"/>
                <a:stretch>
                  <a:fillRect l="-1743" t="-8861" b="-291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055812" y="3328224"/>
                <a:ext cx="5867400" cy="477054"/>
              </a:xfrm>
              <a:prstGeom prst="rect">
                <a:avLst/>
              </a:prstGeom>
              <a:noFill/>
            </p:spPr>
            <p:txBody>
              <a:bodyPr wrap="square" rtlCol="0">
                <a:spAutoFit/>
              </a:bodyPr>
              <a:lstStyle/>
              <a:p>
                <a:pPr algn="just"/>
                <a:r>
                  <a:rPr lang="en-US" sz="2500" b="1" smtClean="0">
                    <a:latin typeface="Arial" pitchFamily="34" charset="0"/>
                    <a:cs typeface="Arial" pitchFamily="34" charset="0"/>
                  </a:rPr>
                  <a:t>Mặt khác , </a:t>
                </a:r>
                <a14:m>
                  <m:oMath xmlns:m="http://schemas.openxmlformats.org/officeDocument/2006/math">
                    <m:r>
                      <a:rPr lang="en-US" sz="2500" b="1" i="1" smtClean="0">
                        <a:latin typeface="Cambria Math"/>
                        <a:cs typeface="Arial" pitchFamily="34" charset="0"/>
                      </a:rPr>
                      <m:t>𝑩𝑫</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𝑨𝑪</m:t>
                    </m:r>
                    <m:r>
                      <a:rPr lang="en-US" sz="2500" b="1" i="1" smtClean="0">
                        <a:latin typeface="Cambria Math"/>
                        <a:ea typeface="Cambria Math"/>
                        <a:cs typeface="Arial" pitchFamily="34" charset="0"/>
                      </a:rPr>
                      <m:t> </m:t>
                    </m:r>
                  </m:oMath>
                </a14:m>
                <a:r>
                  <a:rPr lang="en-US" sz="2500" b="1" smtClean="0">
                    <a:latin typeface="Arial" pitchFamily="34" charset="0"/>
                    <a:cs typeface="Arial" pitchFamily="34" charset="0"/>
                  </a:rPr>
                  <a:t> nên </a:t>
                </a:r>
                <a14:m>
                  <m:oMath xmlns:m="http://schemas.openxmlformats.org/officeDocument/2006/math">
                    <m:r>
                      <a:rPr lang="en-US" sz="2500" b="1" i="1">
                        <a:latin typeface="Cambria Math"/>
                        <a:cs typeface="Arial" pitchFamily="34" charset="0"/>
                      </a:rPr>
                      <m:t>𝑩𝑫</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m:t>
                    </m:r>
                    <m:r>
                      <a:rPr lang="en-US" sz="2500" b="1" i="1" smtClean="0">
                        <a:latin typeface="Cambria Math"/>
                        <a:ea typeface="Cambria Math"/>
                        <a:cs typeface="Arial" pitchFamily="34" charset="0"/>
                      </a:rPr>
                      <m:t>𝑺𝑨𝑪</m:t>
                    </m:r>
                    <m:r>
                      <a:rPr lang="en-US" sz="2500" b="1" i="1" smtClean="0">
                        <a:latin typeface="Cambria Math"/>
                        <a:ea typeface="Cambria Math"/>
                        <a:cs typeface="Arial" pitchFamily="34" charset="0"/>
                      </a:rPr>
                      <m:t>) </m:t>
                    </m:r>
                  </m:oMath>
                </a14:m>
                <a:endParaRPr lang="en-US" sz="25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55812" y="3328224"/>
                <a:ext cx="5867400" cy="477054"/>
              </a:xfrm>
              <a:prstGeom prst="rect">
                <a:avLst/>
              </a:prstGeom>
              <a:blipFill rotWithShape="1">
                <a:blip r:embed="rId7"/>
                <a:stretch>
                  <a:fillRect l="-1661" t="-8974" b="-30769"/>
                </a:stretch>
              </a:blipFill>
            </p:spPr>
            <p:txBody>
              <a:bodyPr/>
              <a:lstStyle/>
              <a:p>
                <a:r>
                  <a:rPr lang="en-US">
                    <a:noFill/>
                  </a:rPr>
                  <a:t> </a:t>
                </a:r>
              </a:p>
            </p:txBody>
          </p:sp>
        </mc:Fallback>
      </mc:AlternateContent>
      <p:sp>
        <p:nvSpPr>
          <p:cNvPr id="21"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637587" y="2205454"/>
            <a:ext cx="2838450" cy="3770560"/>
            <a:chOff x="8637587" y="2205454"/>
            <a:chExt cx="2838450" cy="3770560"/>
          </a:xfrm>
        </p:grpSpPr>
        <p:sp>
          <p:nvSpPr>
            <p:cNvPr id="18" name="TextBox 17"/>
            <p:cNvSpPr txBox="1"/>
            <p:nvPr/>
          </p:nvSpPr>
          <p:spPr>
            <a:xfrm>
              <a:off x="9675812" y="5637460"/>
              <a:ext cx="12192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7.26</a:t>
              </a:r>
              <a:endParaRPr lang="en-US" sz="1600" b="1">
                <a:solidFill>
                  <a:schemeClr val="accent6">
                    <a:lumMod val="75000"/>
                  </a:schemeClr>
                </a:solidFill>
                <a:latin typeface="Arial" pitchFamily="34" charset="0"/>
                <a:cs typeface="Arial" pitchFamily="34" charset="0"/>
              </a:endParaRPr>
            </a:p>
          </p:txBody>
        </p:sp>
        <p:pic>
          <p:nvPicPr>
            <p:cNvPr id="552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7587" y="2205454"/>
              <a:ext cx="28384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0" name="TextBox 19"/>
              <p:cNvSpPr txBox="1"/>
              <p:nvPr/>
            </p:nvSpPr>
            <p:spPr>
              <a:xfrm>
                <a:off x="2055812" y="3893403"/>
                <a:ext cx="5867400" cy="861774"/>
              </a:xfrm>
              <a:prstGeom prst="rect">
                <a:avLst/>
              </a:prstGeom>
              <a:noFill/>
            </p:spPr>
            <p:txBody>
              <a:bodyPr wrap="square" rtlCol="0">
                <a:spAutoFit/>
              </a:bodyPr>
              <a:lstStyle/>
              <a:p>
                <a:r>
                  <a:rPr lang="en-US" sz="2500" b="1" smtClean="0">
                    <a:latin typeface="Arial" pitchFamily="34" charset="0"/>
                    <a:cs typeface="Arial" pitchFamily="34" charset="0"/>
                  </a:rPr>
                  <a:t>Ta lại có MN // SC nên MN // (SAC)</a:t>
                </a:r>
                <a:br>
                  <a:rPr lang="en-US" sz="2500" b="1" smtClean="0">
                    <a:latin typeface="Arial" pitchFamily="34" charset="0"/>
                    <a:cs typeface="Arial" pitchFamily="34" charset="0"/>
                  </a:rPr>
                </a:br>
                <a:r>
                  <a:rPr lang="en-US" sz="2500" b="1" smtClean="0">
                    <a:latin typeface="Arial" pitchFamily="34" charset="0"/>
                    <a:cs typeface="Arial" pitchFamily="34" charset="0"/>
                  </a:rPr>
                  <a:t>Do đó </a:t>
                </a:r>
                <a:r>
                  <a:rPr lang="en-US" sz="2500" b="1" smtClean="0">
                    <a:solidFill>
                      <a:srgbClr val="C00000"/>
                    </a:solidFill>
                    <a:latin typeface="Arial" pitchFamily="34" charset="0"/>
                    <a:cs typeface="Arial" pitchFamily="34" charset="0"/>
                  </a:rPr>
                  <a:t>BD </a:t>
                </a:r>
                <a14:m>
                  <m:oMath xmlns:m="http://schemas.openxmlformats.org/officeDocument/2006/math">
                    <m:r>
                      <a:rPr lang="en-US" sz="2500" b="1" i="1">
                        <a:solidFill>
                          <a:srgbClr val="C00000"/>
                        </a:solidFill>
                        <a:latin typeface="Cambria Math"/>
                        <a:ea typeface="Cambria Math"/>
                        <a:cs typeface="Arial" pitchFamily="34" charset="0"/>
                      </a:rPr>
                      <m:t>⊥</m:t>
                    </m:r>
                    <m:r>
                      <a:rPr lang="en-US" sz="2500" b="1" i="1" smtClean="0">
                        <a:solidFill>
                          <a:srgbClr val="C00000"/>
                        </a:solidFill>
                        <a:latin typeface="Cambria Math"/>
                        <a:ea typeface="Cambria Math"/>
                        <a:cs typeface="Arial" pitchFamily="34" charset="0"/>
                      </a:rPr>
                      <m:t> </m:t>
                    </m:r>
                  </m:oMath>
                </a14:m>
                <a:r>
                  <a:rPr lang="en-US" sz="2500" b="1" smtClean="0">
                    <a:solidFill>
                      <a:srgbClr val="C00000"/>
                    </a:solidFill>
                    <a:latin typeface="Arial" pitchFamily="34" charset="0"/>
                    <a:cs typeface="Arial" pitchFamily="34" charset="0"/>
                  </a:rPr>
                  <a:t>MN</a:t>
                </a:r>
                <a:endParaRPr lang="en-US" sz="2500" b="1">
                  <a:solidFill>
                    <a:srgbClr val="C00000"/>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55812" y="3893403"/>
                <a:ext cx="5867400" cy="861774"/>
              </a:xfrm>
              <a:prstGeom prst="rect">
                <a:avLst/>
              </a:prstGeom>
              <a:blipFill rotWithShape="1">
                <a:blip r:embed="rId9"/>
                <a:stretch>
                  <a:fillRect l="-1661" t="-4965" b="-16312"/>
                </a:stretch>
              </a:blipFill>
            </p:spPr>
            <p:txBody>
              <a:bodyPr/>
              <a:lstStyle/>
              <a:p>
                <a:r>
                  <a:rPr lang="en-US">
                    <a:noFill/>
                  </a:rPr>
                  <a:t> </a:t>
                </a:r>
              </a:p>
            </p:txBody>
          </p:sp>
        </mc:Fallback>
      </mc:AlternateContent>
    </p:spTree>
    <p:extLst>
      <p:ext uri="{BB962C8B-B14F-4D97-AF65-F5344CB8AC3E}">
        <p14:creationId xmlns:p14="http://schemas.microsoft.com/office/powerpoint/2010/main" val="3528796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2264775"/>
            <a:chOff x="447216" y="1086761"/>
            <a:chExt cx="11400298" cy="2264775"/>
          </a:xfrm>
        </p:grpSpPr>
        <p:sp>
          <p:nvSpPr>
            <p:cNvPr id="17" name="Rounded Rectangle 16"/>
            <p:cNvSpPr/>
            <p:nvPr/>
          </p:nvSpPr>
          <p:spPr>
            <a:xfrm>
              <a:off x="447216" y="1086761"/>
              <a:ext cx="11400298" cy="22647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200" b="1" smtClean="0">
                  <a:latin typeface="Arial" pitchFamily="34" charset="0"/>
                  <a:cs typeface="Arial" pitchFamily="34" charset="0"/>
                </a:rPr>
                <a:t>Đối với cánh cửa như trong Hình 7.10, khi đóng – mở cánh cửa, ta coi mép dưới BC của cánh cửa luôn sát sàn nhà (khe hở không đáng kể)</a:t>
              </a:r>
            </a:p>
            <a:p>
              <a:pPr marL="457200" indent="-457200">
                <a:buAutoNum type="alphaLcParenR"/>
              </a:pPr>
              <a:r>
                <a:rPr lang="en-US" sz="2200" b="1" smtClean="0">
                  <a:latin typeface="Arial" pitchFamily="34" charset="0"/>
                  <a:cs typeface="Arial" pitchFamily="34" charset="0"/>
                </a:rPr>
                <a:t>Từ quan sát trên, hãy giải thích vì sao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AB vuông góc với mọi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đi qua B trên sàn nhà.</a:t>
              </a:r>
            </a:p>
            <a:p>
              <a:pPr marL="457200" indent="-457200">
                <a:buAutoNum type="alphaLcParenR"/>
              </a:pPr>
              <a:r>
                <a:rPr lang="en-US" sz="2200" b="1" smtClean="0">
                  <a:latin typeface="Arial" pitchFamily="34" charset="0"/>
                  <a:cs typeface="Arial" pitchFamily="34" charset="0"/>
                </a:rPr>
                <a:t>Giải thích vì sao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AB vuông góc với mọi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trên sàn nhà.</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1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3" y="95249"/>
            <a:ext cx="656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VUÔNG GÓC VỚI MẶT PHẲNG </a:t>
            </a:r>
            <a:endParaRPr lang="vi-VN" sz="1900" b="1">
              <a:solidFill>
                <a:schemeClr val="bg1"/>
              </a:solidFill>
              <a:latin typeface="Arial" pitchFamily="34" charset="0"/>
              <a:cs typeface="Arial" pitchFamily="34" charset="0"/>
            </a:endParaRPr>
          </a:p>
        </p:txBody>
      </p:sp>
      <p:sp>
        <p:nvSpPr>
          <p:cNvPr id="11" name="TextBox 10"/>
          <p:cNvSpPr txBox="1"/>
          <p:nvPr/>
        </p:nvSpPr>
        <p:spPr>
          <a:xfrm>
            <a:off x="303212" y="3380875"/>
            <a:ext cx="8763000" cy="1200329"/>
          </a:xfrm>
          <a:prstGeom prst="rect">
            <a:avLst/>
          </a:prstGeom>
          <a:noFill/>
        </p:spPr>
        <p:txBody>
          <a:bodyPr wrap="square" rtlCol="0">
            <a:spAutoFit/>
          </a:bodyPr>
          <a:lstStyle/>
          <a:p>
            <a:pPr algn="just"/>
            <a:r>
              <a:rPr lang="vi-VN" b="1">
                <a:latin typeface="Arial" pitchFamily="34" charset="0"/>
                <a:cs typeface="Arial" pitchFamily="34" charset="0"/>
              </a:rPr>
              <a:t>a) Vì mép dưới BC của cánh cửa luôn sát sàn nhà nên khi cánh cửa đóng, điểm A trên cánh cửa sẽ nằm trên một đường thẳng vuông góc với đường sát sàn nhà. </a:t>
            </a:r>
          </a:p>
        </p:txBody>
      </p:sp>
      <p:grpSp>
        <p:nvGrpSpPr>
          <p:cNvPr id="4" name="Group 3"/>
          <p:cNvGrpSpPr/>
          <p:nvPr/>
        </p:nvGrpSpPr>
        <p:grpSpPr>
          <a:xfrm>
            <a:off x="9371012" y="3133225"/>
            <a:ext cx="2247900" cy="3603123"/>
            <a:chOff x="9371012" y="3133225"/>
            <a:chExt cx="2247900" cy="3603123"/>
          </a:xfrm>
        </p:grpSpPr>
        <p:sp>
          <p:nvSpPr>
            <p:cNvPr id="14" name="TextBox 13"/>
            <p:cNvSpPr txBox="1"/>
            <p:nvPr/>
          </p:nvSpPr>
          <p:spPr>
            <a:xfrm>
              <a:off x="9904412" y="639779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7.10</a:t>
              </a:r>
              <a:endParaRPr lang="en-US" sz="1600" b="1">
                <a:solidFill>
                  <a:schemeClr val="accent6">
                    <a:lumMod val="75000"/>
                  </a:schemeClr>
                </a:solidFill>
                <a:latin typeface="Arial" pitchFamily="34" charset="0"/>
                <a:cs typeface="Arial" pitchFamily="34" charset="0"/>
              </a:endParaRPr>
            </a:p>
          </p:txBody>
        </p:sp>
        <p:pic>
          <p:nvPicPr>
            <p:cNvPr id="25004" name="Picture 4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012" y="3133225"/>
              <a:ext cx="22479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03212" y="4590871"/>
            <a:ext cx="8763000" cy="1200329"/>
          </a:xfrm>
          <a:prstGeom prst="rect">
            <a:avLst/>
          </a:prstGeom>
          <a:noFill/>
        </p:spPr>
        <p:txBody>
          <a:bodyPr wrap="square" rtlCol="0">
            <a:spAutoFit/>
          </a:bodyPr>
          <a:lstStyle/>
          <a:p>
            <a:pPr algn="just"/>
            <a:r>
              <a:rPr lang="vi-VN" b="1" smtClean="0">
                <a:latin typeface="Arial" pitchFamily="34" charset="0"/>
                <a:cs typeface="Arial" pitchFamily="34" charset="0"/>
              </a:rPr>
              <a:t>Khi </a:t>
            </a:r>
            <a:r>
              <a:rPr lang="vi-VN" b="1">
                <a:latin typeface="Arial" pitchFamily="34" charset="0"/>
                <a:cs typeface="Arial" pitchFamily="34" charset="0"/>
              </a:rPr>
              <a:t>mở cánh cửa, điểm A sẽ di chuyển theo đường thẳng song song với đường sát sàn nhà và vẫn giữ nguyên góc vuông với các đường thẳng đi qua B trên sàn nhà. </a:t>
            </a:r>
          </a:p>
        </p:txBody>
      </p:sp>
      <p:sp>
        <p:nvSpPr>
          <p:cNvPr id="15" name="TextBox 14"/>
          <p:cNvSpPr txBox="1"/>
          <p:nvPr/>
        </p:nvSpPr>
        <p:spPr>
          <a:xfrm>
            <a:off x="303212" y="5867400"/>
            <a:ext cx="8763000" cy="830997"/>
          </a:xfrm>
          <a:prstGeom prst="rect">
            <a:avLst/>
          </a:prstGeom>
          <a:noFill/>
        </p:spPr>
        <p:txBody>
          <a:bodyPr wrap="square" rtlCol="0">
            <a:spAutoFit/>
          </a:bodyPr>
          <a:lstStyle/>
          <a:p>
            <a:pPr algn="just"/>
            <a:r>
              <a:rPr lang="vi-VN" b="1" smtClean="0">
                <a:latin typeface="Arial" pitchFamily="34" charset="0"/>
                <a:cs typeface="Arial" pitchFamily="34" charset="0"/>
              </a:rPr>
              <a:t>Do </a:t>
            </a:r>
            <a:r>
              <a:rPr lang="vi-VN" b="1">
                <a:latin typeface="Arial" pitchFamily="34" charset="0"/>
                <a:cs typeface="Arial" pitchFamily="34" charset="0"/>
              </a:rPr>
              <a:t>đó, đường thẳng AB luôn vuông góc với mọi đường thẳng đi qua B trên sàn nhà</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2" y="257776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762001"/>
            <a:ext cx="11933238" cy="1686140"/>
            <a:chOff x="150812" y="762001"/>
            <a:chExt cx="11933238" cy="1686140"/>
          </a:xfrm>
        </p:grpSpPr>
        <p:sp>
          <p:nvSpPr>
            <p:cNvPr id="22" name="Rounded Rectangle 21"/>
            <p:cNvSpPr/>
            <p:nvPr/>
          </p:nvSpPr>
          <p:spPr>
            <a:xfrm>
              <a:off x="1903412" y="762001"/>
              <a:ext cx="9982200" cy="168614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7716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13434" y="13075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390064" y="9444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1951037" y="828675"/>
                  <a:ext cx="10133013" cy="1600416"/>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hình chóp S.ABCD có đáy ABCD là hình vuông và </a:t>
                  </a:r>
                  <a14:m>
                    <m:oMath xmlns:m="http://schemas.openxmlformats.org/officeDocument/2006/math">
                      <m:r>
                        <a:rPr lang="en-US" b="1" i="1">
                          <a:latin typeface="Cambria Math"/>
                          <a:cs typeface="Arial" pitchFamily="34" charset="0"/>
                        </a:rPr>
                        <m:t>𝑺𝑨</m:t>
                      </m:r>
                      <m:r>
                        <a:rPr lang="en-US" b="1" i="1">
                          <a:latin typeface="Cambria Math"/>
                          <a:ea typeface="Cambria Math"/>
                          <a:cs typeface="Arial" pitchFamily="34" charset="0"/>
                        </a:rPr>
                        <m:t>⊥(</m:t>
                      </m:r>
                      <m:r>
                        <a:rPr lang="en-US" b="1" i="1">
                          <a:latin typeface="Cambria Math"/>
                          <a:ea typeface="Cambria Math"/>
                          <a:cs typeface="Arial" pitchFamily="34" charset="0"/>
                        </a:rPr>
                        <m:t>𝑨𝑩𝑪𝑫</m:t>
                      </m:r>
                      <m:r>
                        <a:rPr lang="en-US" b="1" i="1">
                          <a:latin typeface="Cambria Math"/>
                          <a:ea typeface="Cambria Math"/>
                          <a:cs typeface="Arial" pitchFamily="34" charset="0"/>
                        </a:rPr>
                        <m:t>)</m:t>
                      </m:r>
                    </m:oMath>
                  </a14:m>
                  <a:r>
                    <a:rPr lang="en-US" b="1" smtClean="0">
                      <a:latin typeface="Arial" pitchFamily="34" charset="0"/>
                      <a:cs typeface="Arial" pitchFamily="34" charset="0"/>
                    </a:rPr>
                    <a:t> Kẻ AH vuông góc với SC (H thuộc SC), BM vuông góc với SC </a:t>
                  </a:r>
                  <a:br>
                    <a:rPr lang="en-US" b="1" smtClean="0">
                      <a:latin typeface="Arial" pitchFamily="34" charset="0"/>
                      <a:cs typeface="Arial" pitchFamily="34" charset="0"/>
                    </a:rPr>
                  </a:br>
                  <a:r>
                    <a:rPr lang="en-US" b="1" smtClean="0">
                      <a:latin typeface="Arial" pitchFamily="34" charset="0"/>
                      <a:cs typeface="Arial" pitchFamily="34" charset="0"/>
                    </a:rPr>
                    <a:t>(M thuộc SC) . </a:t>
                  </a:r>
                </a:p>
                <a:p>
                  <a:r>
                    <a:rPr lang="en-US" b="1" smtClean="0">
                      <a:latin typeface="Arial" pitchFamily="34" charset="0"/>
                      <a:cs typeface="Arial" pitchFamily="34" charset="0"/>
                    </a:rPr>
                    <a:t>Chứng minh rằng </a:t>
                  </a:r>
                  <a14:m>
                    <m:oMath xmlns:m="http://schemas.openxmlformats.org/officeDocument/2006/math">
                      <m:r>
                        <a:rPr lang="en-US" b="1" i="1">
                          <a:latin typeface="Cambria Math"/>
                          <a:cs typeface="Arial" pitchFamily="34" charset="0"/>
                        </a:rPr>
                        <m:t>𝑺𝑨</m:t>
                      </m:r>
                      <m:r>
                        <a:rPr lang="en-US" b="1" i="1">
                          <a:latin typeface="Cambria Math"/>
                          <a:ea typeface="Cambria Math"/>
                          <a:cs typeface="Arial" pitchFamily="34" charset="0"/>
                        </a:rPr>
                        <m:t>⊥(</m:t>
                      </m:r>
                      <m:r>
                        <a:rPr lang="en-US" b="1" i="1" smtClean="0">
                          <a:latin typeface="Cambria Math"/>
                          <a:ea typeface="Cambria Math"/>
                          <a:cs typeface="Arial" pitchFamily="34" charset="0"/>
                        </a:rPr>
                        <m:t>𝑴𝑩</m:t>
                      </m:r>
                      <m:r>
                        <a:rPr lang="en-US" b="1" i="1">
                          <a:latin typeface="Cambria Math"/>
                          <a:ea typeface="Cambria Math"/>
                          <a:cs typeface="Arial" pitchFamily="34" charset="0"/>
                        </a:rPr>
                        <m:t>𝑫</m:t>
                      </m:r>
                      <m:r>
                        <a:rPr lang="en-US" b="1" i="1">
                          <a:latin typeface="Cambria Math"/>
                          <a:ea typeface="Cambria Math"/>
                          <a:cs typeface="Arial" pitchFamily="34" charset="0"/>
                        </a:rPr>
                        <m:t>)</m:t>
                      </m:r>
                    </m:oMath>
                  </a14:m>
                  <a:r>
                    <a:rPr lang="en-US" b="1" smtClean="0">
                      <a:latin typeface="Arial" pitchFamily="34" charset="0"/>
                      <a:cs typeface="Arial" pitchFamily="34" charset="0"/>
                    </a:rPr>
                    <a:t> và AH // (MBD)  </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51037" y="828675"/>
                  <a:ext cx="10133013" cy="1600416"/>
                </a:xfrm>
                <a:prstGeom prst="rect">
                  <a:avLst/>
                </a:prstGeom>
                <a:blipFill rotWithShape="1">
                  <a:blip r:embed="rId7"/>
                  <a:stretch>
                    <a:fillRect l="-602" t="-1908" b="-7252"/>
                  </a:stretch>
                </a:blipFill>
              </p:spPr>
              <p:txBody>
                <a:bodyPr/>
                <a:lstStyle/>
                <a:p>
                  <a:r>
                    <a:rPr lang="en-US">
                      <a:noFill/>
                    </a:rPr>
                    <a:t> </a:t>
                  </a:r>
                </a:p>
              </p:txBody>
            </p:sp>
          </mc:Fallback>
        </mc:AlternateContent>
      </p:grpSp>
      <p:sp>
        <p:nvSpPr>
          <p:cNvPr id="12"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pic>
        <p:nvPicPr>
          <p:cNvPr id="5634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1361" y="2448141"/>
            <a:ext cx="3600450" cy="411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306381284"/>
              </p:ext>
            </p:extLst>
          </p:nvPr>
        </p:nvGraphicFramePr>
        <p:xfrm>
          <a:off x="1751012" y="2690974"/>
          <a:ext cx="2343727" cy="1532659"/>
        </p:xfrm>
        <a:graphic>
          <a:graphicData uri="http://schemas.openxmlformats.org/presentationml/2006/ole">
            <mc:AlternateContent xmlns:mc="http://schemas.openxmlformats.org/markup-compatibility/2006">
              <mc:Choice xmlns:v="urn:schemas-microsoft-com:vml" Requires="v">
                <p:oleObj spid="_x0000_s56456" name="Equation" r:id="rId9" imgW="1206360" imgH="787320" progId="Equation.DSMT4">
                  <p:embed/>
                </p:oleObj>
              </mc:Choice>
              <mc:Fallback>
                <p:oleObj name="Equation" r:id="rId9" imgW="1206360" imgH="787320" progId="Equation.DSMT4">
                  <p:embed/>
                  <p:pic>
                    <p:nvPicPr>
                      <p:cNvPr id="0" name="Object 1"/>
                      <p:cNvPicPr>
                        <a:picLocks noChangeAspect="1" noChangeArrowheads="1"/>
                      </p:cNvPicPr>
                      <p:nvPr/>
                    </p:nvPicPr>
                    <p:blipFill>
                      <a:blip r:embed="rId10"/>
                      <a:srcRect/>
                      <a:stretch>
                        <a:fillRect/>
                      </a:stretch>
                    </p:blipFill>
                    <p:spPr bwMode="auto">
                      <a:xfrm>
                        <a:off x="1751012" y="2690974"/>
                        <a:ext cx="2343727" cy="153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232804765"/>
              </p:ext>
            </p:extLst>
          </p:nvPr>
        </p:nvGraphicFramePr>
        <p:xfrm>
          <a:off x="4219947" y="3200400"/>
          <a:ext cx="2116455" cy="434817"/>
        </p:xfrm>
        <a:graphic>
          <a:graphicData uri="http://schemas.openxmlformats.org/presentationml/2006/ole">
            <mc:AlternateContent xmlns:mc="http://schemas.openxmlformats.org/markup-compatibility/2006">
              <mc:Choice xmlns:v="urn:schemas-microsoft-com:vml" Requires="v">
                <p:oleObj spid="_x0000_s56457" name="Equation" r:id="rId11" imgW="990360" imgH="203040" progId="Equation.DSMT4">
                  <p:embed/>
                </p:oleObj>
              </mc:Choice>
              <mc:Fallback>
                <p:oleObj name="Equation" r:id="rId11" imgW="990360" imgH="203040" progId="Equation.DSMT4">
                  <p:embed/>
                  <p:pic>
                    <p:nvPicPr>
                      <p:cNvPr id="0" name=""/>
                      <p:cNvPicPr>
                        <a:picLocks noChangeAspect="1" noChangeArrowheads="1"/>
                      </p:cNvPicPr>
                      <p:nvPr/>
                    </p:nvPicPr>
                    <p:blipFill>
                      <a:blip r:embed="rId12"/>
                      <a:srcRect/>
                      <a:stretch>
                        <a:fillRect/>
                      </a:stretch>
                    </p:blipFill>
                    <p:spPr bwMode="auto">
                      <a:xfrm>
                        <a:off x="4219947" y="3200400"/>
                        <a:ext cx="2116455" cy="43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30797143"/>
              </p:ext>
            </p:extLst>
          </p:nvPr>
        </p:nvGraphicFramePr>
        <p:xfrm>
          <a:off x="1560512" y="4114800"/>
          <a:ext cx="2614613" cy="1531938"/>
        </p:xfrm>
        <a:graphic>
          <a:graphicData uri="http://schemas.openxmlformats.org/presentationml/2006/ole">
            <mc:AlternateContent xmlns:mc="http://schemas.openxmlformats.org/markup-compatibility/2006">
              <mc:Choice xmlns:v="urn:schemas-microsoft-com:vml" Requires="v">
                <p:oleObj spid="_x0000_s56458" name="Equation" r:id="rId13" imgW="1346040" imgH="787320" progId="Equation.DSMT4">
                  <p:embed/>
                </p:oleObj>
              </mc:Choice>
              <mc:Fallback>
                <p:oleObj name="Equation" r:id="rId13" imgW="1346040" imgH="787320" progId="Equation.DSMT4">
                  <p:embed/>
                  <p:pic>
                    <p:nvPicPr>
                      <p:cNvPr id="0" name=""/>
                      <p:cNvPicPr>
                        <a:picLocks noChangeAspect="1" noChangeArrowheads="1"/>
                      </p:cNvPicPr>
                      <p:nvPr/>
                    </p:nvPicPr>
                    <p:blipFill>
                      <a:blip r:embed="rId14"/>
                      <a:srcRect/>
                      <a:stretch>
                        <a:fillRect/>
                      </a:stretch>
                    </p:blipFill>
                    <p:spPr bwMode="auto">
                      <a:xfrm>
                        <a:off x="1560512" y="4114800"/>
                        <a:ext cx="261461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02889250"/>
              </p:ext>
            </p:extLst>
          </p:nvPr>
        </p:nvGraphicFramePr>
        <p:xfrm>
          <a:off x="4340225" y="4572000"/>
          <a:ext cx="2197100" cy="434975"/>
        </p:xfrm>
        <a:graphic>
          <a:graphicData uri="http://schemas.openxmlformats.org/presentationml/2006/ole">
            <mc:AlternateContent xmlns:mc="http://schemas.openxmlformats.org/markup-compatibility/2006">
              <mc:Choice xmlns:v="urn:schemas-microsoft-com:vml" Requires="v">
                <p:oleObj spid="_x0000_s56459" name="Equation" r:id="rId15" imgW="1028520" imgH="203040" progId="Equation.DSMT4">
                  <p:embed/>
                </p:oleObj>
              </mc:Choice>
              <mc:Fallback>
                <p:oleObj name="Equation" r:id="rId15" imgW="1028520" imgH="203040" progId="Equation.DSMT4">
                  <p:embed/>
                  <p:pic>
                    <p:nvPicPr>
                      <p:cNvPr id="0" name=""/>
                      <p:cNvPicPr>
                        <a:picLocks noChangeAspect="1" noChangeArrowheads="1"/>
                      </p:cNvPicPr>
                      <p:nvPr/>
                    </p:nvPicPr>
                    <p:blipFill>
                      <a:blip r:embed="rId16"/>
                      <a:srcRect/>
                      <a:stretch>
                        <a:fillRect/>
                      </a:stretch>
                    </p:blipFill>
                    <p:spPr bwMode="auto">
                      <a:xfrm>
                        <a:off x="4340225" y="4572000"/>
                        <a:ext cx="21971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1825624" y="5562600"/>
            <a:ext cx="6135688" cy="461665"/>
          </a:xfrm>
          <a:prstGeom prst="rect">
            <a:avLst/>
          </a:prstGeom>
          <a:noFill/>
        </p:spPr>
        <p:txBody>
          <a:bodyPr wrap="square" rtlCol="0">
            <a:spAutoFit/>
          </a:bodyPr>
          <a:lstStyle/>
          <a:p>
            <a:pPr algn="just"/>
            <a:r>
              <a:rPr lang="en-US" b="1" smtClean="0">
                <a:latin typeface="Arial" pitchFamily="34" charset="0"/>
                <a:cs typeface="Arial" pitchFamily="34" charset="0"/>
              </a:rPr>
              <a:t>Gọi O là giao điểm của AC và BD, ta có:</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363735350"/>
              </p:ext>
            </p:extLst>
          </p:nvPr>
        </p:nvGraphicFramePr>
        <p:xfrm>
          <a:off x="3155155" y="5943600"/>
          <a:ext cx="3476625" cy="939512"/>
        </p:xfrm>
        <a:graphic>
          <a:graphicData uri="http://schemas.openxmlformats.org/presentationml/2006/ole">
            <mc:AlternateContent xmlns:mc="http://schemas.openxmlformats.org/markup-compatibility/2006">
              <mc:Choice xmlns:v="urn:schemas-microsoft-com:vml" Requires="v">
                <p:oleObj spid="_x0000_s56460" name="Equation" r:id="rId17" imgW="1790640" imgH="482400" progId="Equation.DSMT4">
                  <p:embed/>
                </p:oleObj>
              </mc:Choice>
              <mc:Fallback>
                <p:oleObj name="Equation" r:id="rId17" imgW="1790640" imgH="482400" progId="Equation.DSMT4">
                  <p:embed/>
                  <p:pic>
                    <p:nvPicPr>
                      <p:cNvPr id="0" name=""/>
                      <p:cNvPicPr>
                        <a:picLocks noChangeAspect="1" noChangeArrowheads="1"/>
                      </p:cNvPicPr>
                      <p:nvPr/>
                    </p:nvPicPr>
                    <p:blipFill>
                      <a:blip r:embed="rId18"/>
                      <a:srcRect/>
                      <a:stretch>
                        <a:fillRect/>
                      </a:stretch>
                    </p:blipFill>
                    <p:spPr bwMode="auto">
                      <a:xfrm>
                        <a:off x="3155155" y="5943600"/>
                        <a:ext cx="3476625" cy="93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21338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343"/>
                                        </p:tgtEl>
                                        <p:attrNameLst>
                                          <p:attrName>style.visibility</p:attrName>
                                        </p:attrNameLst>
                                      </p:cBhvr>
                                      <p:to>
                                        <p:strVal val="visible"/>
                                      </p:to>
                                    </p:set>
                                    <p:animEffect transition="in" filter="wipe(left)">
                                      <p:cBhvr>
                                        <p:cTn id="7" dur="500"/>
                                        <p:tgtEl>
                                          <p:spTgt spid="563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212" y="257776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3" y="95249"/>
            <a:ext cx="11057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3. LIÊN HỆ GIỮA QUAN HỆ SONG SONG VÀ QUAN HỆ VUÔNG GÓC CỦA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a:t>
            </a:r>
            <a:endParaRPr lang="vi-VN" sz="1600" b="1">
              <a:solidFill>
                <a:schemeClr val="bg1"/>
              </a:solidFill>
              <a:latin typeface="Arial" pitchFamily="34" charset="0"/>
              <a:cs typeface="Arial" pitchFamily="34" charset="0"/>
            </a:endParaRPr>
          </a:p>
        </p:txBody>
      </p:sp>
      <p:pic>
        <p:nvPicPr>
          <p:cNvPr id="5634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1361" y="2448141"/>
            <a:ext cx="3600450" cy="411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0" name="TextBox 19"/>
              <p:cNvSpPr txBox="1"/>
              <p:nvPr/>
            </p:nvSpPr>
            <p:spPr>
              <a:xfrm>
                <a:off x="2016124" y="3048000"/>
                <a:ext cx="2173288" cy="461665"/>
              </a:xfrm>
              <a:prstGeom prst="rect">
                <a:avLst/>
              </a:prstGeom>
              <a:noFill/>
            </p:spPr>
            <p:txBody>
              <a:bodyPr wrap="square" rtlCol="0">
                <a:spAutoFit/>
              </a:bodyPr>
              <a:lstStyle/>
              <a:p>
                <a:pPr algn="just"/>
                <a:r>
                  <a:rPr lang="en-US" b="1" smtClean="0">
                    <a:latin typeface="Arial" pitchFamily="34" charset="0"/>
                    <a:cs typeface="Arial" pitchFamily="34" charset="0"/>
                  </a:rPr>
                  <a:t>Mà </a:t>
                </a:r>
                <a14:m>
                  <m:oMath xmlns:m="http://schemas.openxmlformats.org/officeDocument/2006/math">
                    <m:r>
                      <a:rPr lang="en-US" b="1" i="1" smtClean="0">
                        <a:latin typeface="Cambria Math"/>
                        <a:cs typeface="Arial" pitchFamily="34" charset="0"/>
                      </a:rPr>
                      <m:t>𝑨𝑯</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oMath>
                </a14:m>
                <a:endParaRPr lang="en-US"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16124" y="3048000"/>
                <a:ext cx="2173288" cy="461665"/>
              </a:xfrm>
              <a:prstGeom prst="rect">
                <a:avLst/>
              </a:prstGeom>
              <a:blipFill rotWithShape="1">
                <a:blip r:embed="rId9"/>
                <a:stretch>
                  <a:fillRect l="-4494" t="-9211" b="-30263"/>
                </a:stretch>
              </a:blipFill>
            </p:spPr>
            <p:txBody>
              <a:bodyPr/>
              <a:lstStyle/>
              <a:p>
                <a:r>
                  <a:rPr lang="en-US">
                    <a:noFill/>
                  </a:rPr>
                  <a:t> </a:t>
                </a:r>
              </a:p>
            </p:txBody>
          </p:sp>
        </mc:Fallback>
      </mc:AlternateContent>
      <p:graphicFrame>
        <p:nvGraphicFramePr>
          <p:cNvPr id="21" name="Object 20"/>
          <p:cNvGraphicFramePr>
            <a:graphicFrameLocks noChangeAspect="1"/>
          </p:cNvGraphicFramePr>
          <p:nvPr>
            <p:extLst>
              <p:ext uri="{D42A27DB-BD31-4B8C-83A1-F6EECF244321}">
                <p14:modId xmlns:p14="http://schemas.microsoft.com/office/powerpoint/2010/main" val="2007081757"/>
              </p:ext>
            </p:extLst>
          </p:nvPr>
        </p:nvGraphicFramePr>
        <p:xfrm>
          <a:off x="4014714" y="3048000"/>
          <a:ext cx="1997710" cy="420672"/>
        </p:xfrm>
        <a:graphic>
          <a:graphicData uri="http://schemas.openxmlformats.org/presentationml/2006/ole">
            <mc:AlternateContent xmlns:mc="http://schemas.openxmlformats.org/markup-compatibility/2006">
              <mc:Choice xmlns:v="urn:schemas-microsoft-com:vml" Requires="v">
                <p:oleObj spid="_x0000_s58396" name="Equation" r:id="rId10" imgW="850680" imgH="177480" progId="Equation.DSMT4">
                  <p:embed/>
                </p:oleObj>
              </mc:Choice>
              <mc:Fallback>
                <p:oleObj name="Equation" r:id="rId10" imgW="850680" imgH="177480" progId="Equation.DSMT4">
                  <p:embed/>
                  <p:pic>
                    <p:nvPicPr>
                      <p:cNvPr id="0" name=""/>
                      <p:cNvPicPr>
                        <a:picLocks noChangeAspect="1" noChangeArrowheads="1"/>
                      </p:cNvPicPr>
                      <p:nvPr/>
                    </p:nvPicPr>
                    <p:blipFill>
                      <a:blip r:embed="rId11"/>
                      <a:srcRect/>
                      <a:stretch>
                        <a:fillRect/>
                      </a:stretch>
                    </p:blipFill>
                    <p:spPr bwMode="auto">
                      <a:xfrm>
                        <a:off x="4014714" y="3048000"/>
                        <a:ext cx="1997710" cy="42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979612" y="3533179"/>
            <a:ext cx="6059488" cy="461665"/>
          </a:xfrm>
          <a:prstGeom prst="rect">
            <a:avLst/>
          </a:prstGeom>
          <a:noFill/>
        </p:spPr>
        <p:txBody>
          <a:bodyPr wrap="square" rtlCol="0">
            <a:spAutoFit/>
          </a:bodyPr>
          <a:lstStyle/>
          <a:p>
            <a:pPr algn="just"/>
            <a:r>
              <a:rPr lang="en-US" b="1" smtClean="0">
                <a:latin typeface="Arial" pitchFamily="34" charset="0"/>
                <a:cs typeface="Arial" pitchFamily="34" charset="0"/>
              </a:rPr>
              <a:t>Do OM thuộc (MBD) nên </a:t>
            </a:r>
            <a:r>
              <a:rPr lang="en-US" b="1" smtClean="0">
                <a:solidFill>
                  <a:srgbClr val="C00000"/>
                </a:solidFill>
                <a:latin typeface="Arial" pitchFamily="34" charset="0"/>
                <a:cs typeface="Arial" pitchFamily="34" charset="0"/>
              </a:rPr>
              <a:t>AH // (MBD)  </a:t>
            </a:r>
            <a:endParaRPr lang="en-US" b="1">
              <a:solidFill>
                <a:srgbClr val="C00000"/>
              </a:solidFill>
              <a:latin typeface="Arial" pitchFamily="34" charset="0"/>
              <a:cs typeface="Arial" pitchFamily="34" charset="0"/>
            </a:endParaRPr>
          </a:p>
        </p:txBody>
      </p:sp>
      <p:grpSp>
        <p:nvGrpSpPr>
          <p:cNvPr id="14" name="Group 13"/>
          <p:cNvGrpSpPr/>
          <p:nvPr/>
        </p:nvGrpSpPr>
        <p:grpSpPr>
          <a:xfrm>
            <a:off x="150812" y="762001"/>
            <a:ext cx="11933238" cy="1686140"/>
            <a:chOff x="150812" y="762001"/>
            <a:chExt cx="11933238" cy="1686140"/>
          </a:xfrm>
        </p:grpSpPr>
        <p:sp>
          <p:nvSpPr>
            <p:cNvPr id="17" name="Rounded Rectangle 16"/>
            <p:cNvSpPr/>
            <p:nvPr/>
          </p:nvSpPr>
          <p:spPr>
            <a:xfrm>
              <a:off x="1903412" y="762001"/>
              <a:ext cx="9982200" cy="168614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0812" y="7716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13434" y="13075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3"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9096" b="19797"/>
            <a:stretch/>
          </p:blipFill>
          <p:spPr bwMode="auto">
            <a:xfrm>
              <a:off x="390064" y="9444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5" name="TextBox 24"/>
                <p:cNvSpPr txBox="1"/>
                <p:nvPr/>
              </p:nvSpPr>
              <p:spPr>
                <a:xfrm>
                  <a:off x="1951037" y="828675"/>
                  <a:ext cx="10133013" cy="1600416"/>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hình chóp S.ABCD có đáy ABCD là hình vuông và </a:t>
                  </a:r>
                  <a14:m>
                    <m:oMath xmlns:m="http://schemas.openxmlformats.org/officeDocument/2006/math">
                      <m:r>
                        <a:rPr lang="en-US" b="1" i="1">
                          <a:latin typeface="Cambria Math"/>
                          <a:cs typeface="Arial" pitchFamily="34" charset="0"/>
                        </a:rPr>
                        <m:t>𝑺𝑨</m:t>
                      </m:r>
                      <m:r>
                        <a:rPr lang="en-US" b="1" i="1">
                          <a:latin typeface="Cambria Math"/>
                          <a:ea typeface="Cambria Math"/>
                          <a:cs typeface="Arial" pitchFamily="34" charset="0"/>
                        </a:rPr>
                        <m:t>⊥(</m:t>
                      </m:r>
                      <m:r>
                        <a:rPr lang="en-US" b="1" i="1">
                          <a:latin typeface="Cambria Math"/>
                          <a:ea typeface="Cambria Math"/>
                          <a:cs typeface="Arial" pitchFamily="34" charset="0"/>
                        </a:rPr>
                        <m:t>𝑨𝑩𝑪𝑫</m:t>
                      </m:r>
                      <m:r>
                        <a:rPr lang="en-US" b="1" i="1">
                          <a:latin typeface="Cambria Math"/>
                          <a:ea typeface="Cambria Math"/>
                          <a:cs typeface="Arial" pitchFamily="34" charset="0"/>
                        </a:rPr>
                        <m:t>)</m:t>
                      </m:r>
                    </m:oMath>
                  </a14:m>
                  <a:r>
                    <a:rPr lang="en-US" b="1" smtClean="0">
                      <a:latin typeface="Arial" pitchFamily="34" charset="0"/>
                      <a:cs typeface="Arial" pitchFamily="34" charset="0"/>
                    </a:rPr>
                    <a:t> Kẻ AH vuông góc với SC (H thuộc SC), BM vuông góc với SC </a:t>
                  </a:r>
                  <a:br>
                    <a:rPr lang="en-US" b="1" smtClean="0">
                      <a:latin typeface="Arial" pitchFamily="34" charset="0"/>
                      <a:cs typeface="Arial" pitchFamily="34" charset="0"/>
                    </a:rPr>
                  </a:br>
                  <a:r>
                    <a:rPr lang="en-US" b="1" smtClean="0">
                      <a:latin typeface="Arial" pitchFamily="34" charset="0"/>
                      <a:cs typeface="Arial" pitchFamily="34" charset="0"/>
                    </a:rPr>
                    <a:t>(M thuộc SC) . </a:t>
                  </a:r>
                </a:p>
                <a:p>
                  <a:r>
                    <a:rPr lang="en-US" b="1" smtClean="0">
                      <a:latin typeface="Arial" pitchFamily="34" charset="0"/>
                      <a:cs typeface="Arial" pitchFamily="34" charset="0"/>
                    </a:rPr>
                    <a:t>Chứng minh rằng </a:t>
                  </a:r>
                  <a14:m>
                    <m:oMath xmlns:m="http://schemas.openxmlformats.org/officeDocument/2006/math">
                      <m:r>
                        <a:rPr lang="en-US" b="1" i="1">
                          <a:latin typeface="Cambria Math"/>
                          <a:cs typeface="Arial" pitchFamily="34" charset="0"/>
                        </a:rPr>
                        <m:t>𝑺𝑨</m:t>
                      </m:r>
                      <m:r>
                        <a:rPr lang="en-US" b="1" i="1">
                          <a:latin typeface="Cambria Math"/>
                          <a:ea typeface="Cambria Math"/>
                          <a:cs typeface="Arial" pitchFamily="34" charset="0"/>
                        </a:rPr>
                        <m:t>⊥(</m:t>
                      </m:r>
                      <m:r>
                        <a:rPr lang="en-US" b="1" i="1" smtClean="0">
                          <a:latin typeface="Cambria Math"/>
                          <a:ea typeface="Cambria Math"/>
                          <a:cs typeface="Arial" pitchFamily="34" charset="0"/>
                        </a:rPr>
                        <m:t>𝑴𝑩</m:t>
                      </m:r>
                      <m:r>
                        <a:rPr lang="en-US" b="1" i="1">
                          <a:latin typeface="Cambria Math"/>
                          <a:ea typeface="Cambria Math"/>
                          <a:cs typeface="Arial" pitchFamily="34" charset="0"/>
                        </a:rPr>
                        <m:t>𝑫</m:t>
                      </m:r>
                      <m:r>
                        <a:rPr lang="en-US" b="1" i="1">
                          <a:latin typeface="Cambria Math"/>
                          <a:ea typeface="Cambria Math"/>
                          <a:cs typeface="Arial" pitchFamily="34" charset="0"/>
                        </a:rPr>
                        <m:t>)</m:t>
                      </m:r>
                    </m:oMath>
                  </a14:m>
                  <a:r>
                    <a:rPr lang="en-US" b="1" smtClean="0">
                      <a:latin typeface="Arial" pitchFamily="34" charset="0"/>
                      <a:cs typeface="Arial" pitchFamily="34" charset="0"/>
                    </a:rPr>
                    <a:t> và AH // (MBD)  </a:t>
                  </a:r>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51037" y="828675"/>
                  <a:ext cx="10133013" cy="1600416"/>
                </a:xfrm>
                <a:prstGeom prst="rect">
                  <a:avLst/>
                </a:prstGeom>
                <a:blipFill rotWithShape="1">
                  <a:blip r:embed="rId14"/>
                  <a:stretch>
                    <a:fillRect l="-602" t="-1908" b="-7252"/>
                  </a:stretch>
                </a:blipFill>
              </p:spPr>
              <p:txBody>
                <a:bodyPr/>
                <a:lstStyle/>
                <a:p>
                  <a:r>
                    <a:rPr lang="en-US">
                      <a:noFill/>
                    </a:rPr>
                    <a:t> </a:t>
                  </a:r>
                </a:p>
              </p:txBody>
            </p:sp>
          </mc:Fallback>
        </mc:AlternateContent>
      </p:grpSp>
    </p:spTree>
    <p:extLst>
      <p:ext uri="{BB962C8B-B14F-4D97-AF65-F5344CB8AC3E}">
        <p14:creationId xmlns:p14="http://schemas.microsoft.com/office/powerpoint/2010/main" val="789296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104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837881" cy="177115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95378" y="228600"/>
                <a:ext cx="9414034" cy="1723527"/>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hình chóp S.ABC có đáy là tam giác cân tại </a:t>
                </a:r>
                <a:r>
                  <a:rPr lang="vi-VN" sz="2600" b="1">
                    <a:latin typeface="Arial" pitchFamily="34" charset="0"/>
                    <a:cs typeface="Arial" pitchFamily="34" charset="0"/>
                  </a:rPr>
                  <a:t>A </a:t>
                </a:r>
                <a:r>
                  <a:rPr lang="vi-VN" sz="2600" b="1" smtClean="0">
                    <a:latin typeface="Arial" pitchFamily="34" charset="0"/>
                    <a:cs typeface="Arial" pitchFamily="34" charset="0"/>
                  </a:rPr>
                  <a:t>và</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i="0" smtClean="0">
                    <a:latin typeface="+mj-lt"/>
                    <a:cs typeface="Arial" pitchFamily="34" charset="0"/>
                  </a:rPr>
                  <a:t>SA</a:t>
                </a:r>
                <a14:m>
                  <m:oMath xmlns:m="http://schemas.openxmlformats.org/officeDocument/2006/math">
                    <m:r>
                      <a:rPr lang="en-US" sz="2600" b="1" i="0" smtClean="0">
                        <a:latin typeface="Cambria Math"/>
                        <a:ea typeface="Cambria Math"/>
                        <a:cs typeface="Arial" pitchFamily="34" charset="0"/>
                      </a:rPr>
                      <m:t> </m:t>
                    </m:r>
                    <m:r>
                      <a:rPr lang="en-US" sz="2600" b="1" i="1" smtClean="0">
                        <a:latin typeface="Cambria Math"/>
                        <a:ea typeface="Cambria Math"/>
                        <a:cs typeface="Arial" pitchFamily="34" charset="0"/>
                      </a:rPr>
                      <m:t>⊥ </m:t>
                    </m:r>
                  </m:oMath>
                </a14:m>
                <a:r>
                  <a:rPr lang="en-US" sz="2600" b="1" i="0" smtClean="0">
                    <a:latin typeface="+mj-lt"/>
                    <a:ea typeface="Cambria Math"/>
                    <a:cs typeface="Arial" pitchFamily="34" charset="0"/>
                  </a:rPr>
                  <a:t>(ABC)</a:t>
                </a:r>
                <a:r>
                  <a:rPr lang="vi-VN" sz="2600" b="1">
                    <a:latin typeface="+mj-lt"/>
                    <a:ea typeface="Cambria Math"/>
                    <a:cs typeface="Arial" pitchFamily="34" charset="0"/>
                  </a:rPr>
                  <a:t> </a:t>
                </a:r>
                <a:r>
                  <a:rPr lang="en-US" sz="2600" b="1" smtClean="0">
                    <a:latin typeface="+mj-lt"/>
                    <a:ea typeface="Cambria Math"/>
                    <a:cs typeface="Arial" pitchFamily="34" charset="0"/>
                  </a:rPr>
                  <a:t>. </a:t>
                </a:r>
                <a:r>
                  <a:rPr lang="vi-VN" sz="2600" b="1" smtClean="0">
                    <a:latin typeface="Arial" pitchFamily="34" charset="0"/>
                    <a:cs typeface="Arial" pitchFamily="34" charset="0"/>
                  </a:rPr>
                  <a:t>Gọi </a:t>
                </a:r>
                <a:r>
                  <a:rPr lang="vi-VN" sz="2600" b="1">
                    <a:latin typeface="Arial" pitchFamily="34" charset="0"/>
                    <a:cs typeface="Arial" pitchFamily="34" charset="0"/>
                  </a:rPr>
                  <a:t>M là trung điểm của BC. Chứng minh rằng</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en-US" sz="2600" b="1" smtClean="0">
                    <a:latin typeface="Arial" pitchFamily="34" charset="0"/>
                    <a:cs typeface="Arial" pitchFamily="34" charset="0"/>
                  </a:rPr>
                  <a:t>BC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(SAM)</a:t>
                </a:r>
              </a:p>
              <a:p>
                <a:pPr marL="514350" indent="-514350">
                  <a:buAutoNum type="alphaLcParenR"/>
                </a:pPr>
                <a:r>
                  <a:rPr lang="en-US" sz="2600" b="1" smtClean="0">
                    <a:latin typeface="Arial" pitchFamily="34" charset="0"/>
                    <a:cs typeface="Arial" pitchFamily="34" charset="0"/>
                  </a:rPr>
                  <a:t>Tam giác SBC cân tại S</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5378" y="228600"/>
                <a:ext cx="9414034" cy="1723527"/>
              </a:xfrm>
              <a:prstGeom prst="rect">
                <a:avLst/>
              </a:prstGeom>
              <a:blipFill rotWithShape="1">
                <a:blip r:embed="rId4"/>
                <a:stretch>
                  <a:fillRect l="-842" t="-2482" r="-130" b="-709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2" y="21063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065212" y="2590800"/>
            <a:ext cx="6494383" cy="830997"/>
          </a:xfrm>
          <a:prstGeom prst="rect">
            <a:avLst/>
          </a:prstGeom>
          <a:noFill/>
        </p:spPr>
        <p:txBody>
          <a:bodyPr wrap="square" rtlCol="0">
            <a:spAutoFit/>
          </a:bodyPr>
          <a:lstStyle/>
          <a:p>
            <a:pPr algn="just"/>
            <a:r>
              <a:rPr lang="en-US" b="1">
                <a:latin typeface="Arial" pitchFamily="34" charset="0"/>
                <a:cs typeface="Arial" pitchFamily="34" charset="0"/>
              </a:rPr>
              <a:t>a) Xét tam giác ABC cân tại A </a:t>
            </a:r>
            <a:r>
              <a:rPr lang="en-US" b="1" smtClean="0">
                <a:latin typeface="Arial" pitchFamily="34" charset="0"/>
                <a:cs typeface="Arial" pitchFamily="34" charset="0"/>
              </a:rPr>
              <a:t>có </a:t>
            </a:r>
            <a:r>
              <a:rPr lang="vi-VN" b="1">
                <a:latin typeface="Arial" pitchFamily="34" charset="0"/>
                <a:cs typeface="Arial" pitchFamily="34" charset="0"/>
              </a:rPr>
              <a:t>AM là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đường </a:t>
            </a:r>
            <a:r>
              <a:rPr lang="vi-VN" b="1">
                <a:latin typeface="Arial" pitchFamily="34" charset="0"/>
                <a:cs typeface="Arial" pitchFamily="34" charset="0"/>
              </a:rPr>
              <a:t>trung tuyến (M là trung điểm BC</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201541310"/>
              </p:ext>
            </p:extLst>
          </p:nvPr>
        </p:nvGraphicFramePr>
        <p:xfrm>
          <a:off x="2820986" y="4042450"/>
          <a:ext cx="2310535" cy="1684193"/>
        </p:xfrm>
        <a:graphic>
          <a:graphicData uri="http://schemas.openxmlformats.org/presentationml/2006/ole">
            <mc:AlternateContent xmlns:mc="http://schemas.openxmlformats.org/markup-compatibility/2006">
              <mc:Choice xmlns:v="urn:schemas-microsoft-com:vml" Requires="v">
                <p:oleObj spid="_x0000_s59433" name="Equation" r:id="rId7" imgW="1079280" imgH="787320" progId="Equation.DSMT4">
                  <p:embed/>
                </p:oleObj>
              </mc:Choice>
              <mc:Fallback>
                <p:oleObj name="Equation" r:id="rId7" imgW="1079280" imgH="787320" progId="Equation.DSMT4">
                  <p:embed/>
                  <p:pic>
                    <p:nvPicPr>
                      <p:cNvPr id="0" name=""/>
                      <p:cNvPicPr>
                        <a:picLocks noChangeAspect="1" noChangeArrowheads="1"/>
                      </p:cNvPicPr>
                      <p:nvPr/>
                    </p:nvPicPr>
                    <p:blipFill>
                      <a:blip r:embed="rId8"/>
                      <a:srcRect/>
                      <a:stretch>
                        <a:fillRect/>
                      </a:stretch>
                    </p:blipFill>
                    <p:spPr bwMode="auto">
                      <a:xfrm>
                        <a:off x="2820986" y="4042450"/>
                        <a:ext cx="2310535" cy="16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939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1812" y="1980702"/>
            <a:ext cx="365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522412" y="3500735"/>
            <a:ext cx="5257800" cy="461665"/>
          </a:xfrm>
          <a:prstGeom prst="rect">
            <a:avLst/>
          </a:prstGeom>
          <a:noFill/>
        </p:spPr>
        <p:txBody>
          <a:bodyPr wrap="square" rtlCol="0">
            <a:spAutoFit/>
          </a:bodyPr>
          <a:lstStyle/>
          <a:p>
            <a:pPr algn="just"/>
            <a:r>
              <a:rPr lang="vi-VN" b="1" smtClean="0">
                <a:latin typeface="Arial" pitchFamily="34" charset="0"/>
                <a:cs typeface="Arial" pitchFamily="34" charset="0"/>
              </a:rPr>
              <a:t>⇒AM </a:t>
            </a:r>
            <a:r>
              <a:rPr lang="vi-VN" b="1">
                <a:latin typeface="Arial" pitchFamily="34" charset="0"/>
                <a:cs typeface="Arial" pitchFamily="34" charset="0"/>
              </a:rPr>
              <a:t>là đường cao </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AM</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BC</a:t>
            </a:r>
            <a:endParaRPr lang="vi-VN" b="1">
              <a:latin typeface="Arial" pitchFamily="34" charset="0"/>
              <a:cs typeface="Arial" pitchFamily="34" charset="0"/>
            </a:endParaRPr>
          </a:p>
        </p:txBody>
      </p:sp>
      <p:sp>
        <p:nvSpPr>
          <p:cNvPr id="16" name="TextBox 15"/>
          <p:cNvSpPr txBox="1"/>
          <p:nvPr/>
        </p:nvSpPr>
        <p:spPr>
          <a:xfrm>
            <a:off x="1601786" y="4208327"/>
            <a:ext cx="114585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647144650"/>
              </p:ext>
            </p:extLst>
          </p:nvPr>
        </p:nvGraphicFramePr>
        <p:xfrm>
          <a:off x="5138737" y="4563817"/>
          <a:ext cx="2174875" cy="433387"/>
        </p:xfrm>
        <a:graphic>
          <a:graphicData uri="http://schemas.openxmlformats.org/presentationml/2006/ole">
            <mc:AlternateContent xmlns:mc="http://schemas.openxmlformats.org/markup-compatibility/2006">
              <mc:Choice xmlns:v="urn:schemas-microsoft-com:vml" Requires="v">
                <p:oleObj spid="_x0000_s59434" name="Equation" r:id="rId10" imgW="1015920" imgH="203040" progId="Equation.DSMT4">
                  <p:embed/>
                </p:oleObj>
              </mc:Choice>
              <mc:Fallback>
                <p:oleObj name="Equation" r:id="rId10" imgW="1015920" imgH="203040" progId="Equation.DSMT4">
                  <p:embed/>
                  <p:pic>
                    <p:nvPicPr>
                      <p:cNvPr id="0" name=""/>
                      <p:cNvPicPr>
                        <a:picLocks noChangeAspect="1" noChangeArrowheads="1"/>
                      </p:cNvPicPr>
                      <p:nvPr/>
                    </p:nvPicPr>
                    <p:blipFill>
                      <a:blip r:embed="rId11"/>
                      <a:srcRect/>
                      <a:stretch>
                        <a:fillRect/>
                      </a:stretch>
                    </p:blipFill>
                    <p:spPr bwMode="auto">
                      <a:xfrm>
                        <a:off x="5138737" y="4563817"/>
                        <a:ext cx="21748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27580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wipe(left)">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837881" cy="177115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95378" y="228600"/>
                <a:ext cx="9414034" cy="1723527"/>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hình chóp S.ABC có đáy là tam giác cân tại </a:t>
                </a:r>
                <a:r>
                  <a:rPr lang="vi-VN" sz="2600" b="1">
                    <a:latin typeface="Arial" pitchFamily="34" charset="0"/>
                    <a:cs typeface="Arial" pitchFamily="34" charset="0"/>
                  </a:rPr>
                  <a:t>A </a:t>
                </a:r>
                <a:r>
                  <a:rPr lang="vi-VN" sz="2600" b="1" smtClean="0">
                    <a:latin typeface="Arial" pitchFamily="34" charset="0"/>
                    <a:cs typeface="Arial" pitchFamily="34" charset="0"/>
                  </a:rPr>
                  <a:t>và</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i="0" smtClean="0">
                    <a:latin typeface="+mj-lt"/>
                    <a:cs typeface="Arial" pitchFamily="34" charset="0"/>
                  </a:rPr>
                  <a:t>SA</a:t>
                </a:r>
                <a14:m>
                  <m:oMath xmlns:m="http://schemas.openxmlformats.org/officeDocument/2006/math">
                    <m:r>
                      <a:rPr lang="en-US" sz="2600" b="1" i="0" smtClean="0">
                        <a:latin typeface="Cambria Math"/>
                        <a:ea typeface="Cambria Math"/>
                        <a:cs typeface="Arial" pitchFamily="34" charset="0"/>
                      </a:rPr>
                      <m:t> </m:t>
                    </m:r>
                    <m:r>
                      <a:rPr lang="en-US" sz="2600" b="1" i="1" smtClean="0">
                        <a:latin typeface="Cambria Math"/>
                        <a:ea typeface="Cambria Math"/>
                        <a:cs typeface="Arial" pitchFamily="34" charset="0"/>
                      </a:rPr>
                      <m:t>⊥ </m:t>
                    </m:r>
                  </m:oMath>
                </a14:m>
                <a:r>
                  <a:rPr lang="en-US" sz="2600" b="1" i="0" smtClean="0">
                    <a:latin typeface="+mj-lt"/>
                    <a:ea typeface="Cambria Math"/>
                    <a:cs typeface="Arial" pitchFamily="34" charset="0"/>
                  </a:rPr>
                  <a:t>(ABC)</a:t>
                </a:r>
                <a:r>
                  <a:rPr lang="vi-VN" sz="2600" b="1">
                    <a:latin typeface="+mj-lt"/>
                    <a:ea typeface="Cambria Math"/>
                    <a:cs typeface="Arial" pitchFamily="34" charset="0"/>
                  </a:rPr>
                  <a:t> </a:t>
                </a:r>
                <a:r>
                  <a:rPr lang="en-US" sz="2600" b="1" smtClean="0">
                    <a:latin typeface="+mj-lt"/>
                    <a:ea typeface="Cambria Math"/>
                    <a:cs typeface="Arial" pitchFamily="34" charset="0"/>
                  </a:rPr>
                  <a:t>. </a:t>
                </a:r>
                <a:r>
                  <a:rPr lang="vi-VN" sz="2600" b="1" smtClean="0">
                    <a:latin typeface="Arial" pitchFamily="34" charset="0"/>
                    <a:cs typeface="Arial" pitchFamily="34" charset="0"/>
                  </a:rPr>
                  <a:t>Gọi </a:t>
                </a:r>
                <a:r>
                  <a:rPr lang="vi-VN" sz="2600" b="1">
                    <a:latin typeface="Arial" pitchFamily="34" charset="0"/>
                    <a:cs typeface="Arial" pitchFamily="34" charset="0"/>
                  </a:rPr>
                  <a:t>M là trung điểm của BC. Chứng minh rằng</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pPr marL="514350" indent="-514350">
                  <a:buAutoNum type="alphaLcParenR"/>
                </a:pPr>
                <a:r>
                  <a:rPr lang="en-US" sz="2600" b="1" smtClean="0">
                    <a:latin typeface="Arial" pitchFamily="34" charset="0"/>
                    <a:cs typeface="Arial" pitchFamily="34" charset="0"/>
                  </a:rPr>
                  <a:t>BC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(SAM)</a:t>
                </a:r>
              </a:p>
              <a:p>
                <a:pPr marL="514350" indent="-514350">
                  <a:buAutoNum type="alphaLcParenR"/>
                </a:pPr>
                <a:r>
                  <a:rPr lang="en-US" sz="2600" b="1" smtClean="0">
                    <a:latin typeface="Arial" pitchFamily="34" charset="0"/>
                    <a:cs typeface="Arial" pitchFamily="34" charset="0"/>
                  </a:rPr>
                  <a:t>Tam giác SBC cân tại S</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5378" y="228600"/>
                <a:ext cx="9414034" cy="1723527"/>
              </a:xfrm>
              <a:prstGeom prst="rect">
                <a:avLst/>
              </a:prstGeom>
              <a:blipFill rotWithShape="1">
                <a:blip r:embed="rId4"/>
                <a:stretch>
                  <a:fillRect l="-842" t="-2482" r="-130" b="-709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2" y="21063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762949" y="3581400"/>
            <a:ext cx="3505200" cy="461665"/>
          </a:xfrm>
          <a:prstGeom prst="rect">
            <a:avLst/>
          </a:prstGeom>
          <a:noFill/>
        </p:spPr>
        <p:txBody>
          <a:bodyPr wrap="square" rtlCol="0">
            <a:spAutoFit/>
          </a:bodyPr>
          <a:lstStyle/>
          <a:p>
            <a:pPr algn="just"/>
            <a:r>
              <a:rPr lang="en-US" b="1" smtClean="0">
                <a:latin typeface="Arial" pitchFamily="34" charset="0"/>
                <a:cs typeface="Arial" pitchFamily="34" charset="0"/>
              </a:rPr>
              <a:t>Xét </a:t>
            </a:r>
            <a:r>
              <a:rPr lang="en-US" b="1">
                <a:latin typeface="Arial" pitchFamily="34" charset="0"/>
                <a:cs typeface="Arial" pitchFamily="34" charset="0"/>
              </a:rPr>
              <a:t>tam giác </a:t>
            </a:r>
            <a:r>
              <a:rPr lang="en-US" b="1" smtClean="0">
                <a:latin typeface="Arial" pitchFamily="34" charset="0"/>
                <a:cs typeface="Arial" pitchFamily="34" charset="0"/>
              </a:rPr>
              <a:t>SBC có :</a:t>
            </a:r>
            <a:endParaRPr lang="vi-VN"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2989434611"/>
              </p:ext>
            </p:extLst>
          </p:nvPr>
        </p:nvGraphicFramePr>
        <p:xfrm>
          <a:off x="3128962" y="2514600"/>
          <a:ext cx="3803650" cy="1033462"/>
        </p:xfrm>
        <a:graphic>
          <a:graphicData uri="http://schemas.openxmlformats.org/presentationml/2006/ole">
            <mc:AlternateContent xmlns:mc="http://schemas.openxmlformats.org/markup-compatibility/2006">
              <mc:Choice xmlns:v="urn:schemas-microsoft-com:vml" Requires="v">
                <p:oleObj spid="_x0000_s60437" name="Equation" r:id="rId7" imgW="1777680" imgH="482400" progId="Equation.DSMT4">
                  <p:embed/>
                </p:oleObj>
              </mc:Choice>
              <mc:Fallback>
                <p:oleObj name="Equation" r:id="rId7" imgW="1777680" imgH="482400" progId="Equation.DSMT4">
                  <p:embed/>
                  <p:pic>
                    <p:nvPicPr>
                      <p:cNvPr id="0" name=""/>
                      <p:cNvPicPr>
                        <a:picLocks noChangeAspect="1" noChangeArrowheads="1"/>
                      </p:cNvPicPr>
                      <p:nvPr/>
                    </p:nvPicPr>
                    <p:blipFill>
                      <a:blip r:embed="rId8"/>
                      <a:srcRect/>
                      <a:stretch>
                        <a:fillRect/>
                      </a:stretch>
                    </p:blipFill>
                    <p:spPr bwMode="auto">
                      <a:xfrm>
                        <a:off x="3128962" y="2514600"/>
                        <a:ext cx="38036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939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04212" y="1980702"/>
            <a:ext cx="365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214179" y="5181601"/>
            <a:ext cx="5257800" cy="461665"/>
          </a:xfrm>
          <a:prstGeom prst="rect">
            <a:avLst/>
          </a:prstGeom>
          <a:noFill/>
        </p:spPr>
        <p:txBody>
          <a:bodyPr wrap="square" rtlCol="0">
            <a:spAutoFit/>
          </a:bodyPr>
          <a:lstStyle/>
          <a:p>
            <a:pPr algn="just"/>
            <a:r>
              <a:rPr lang="vi-VN" b="1" smtClean="0">
                <a:latin typeface="Arial" pitchFamily="34" charset="0"/>
                <a:cs typeface="Arial" pitchFamily="34" charset="0"/>
              </a:rPr>
              <a:t>⇒</a:t>
            </a:r>
            <a:r>
              <a:rPr lang="en-US" b="1" smtClean="0">
                <a:latin typeface="Arial" pitchFamily="34" charset="0"/>
                <a:cs typeface="Arial" pitchFamily="34" charset="0"/>
              </a:rPr>
              <a:t> </a:t>
            </a:r>
            <a:r>
              <a:rPr lang="en-US" b="1" smtClean="0">
                <a:solidFill>
                  <a:schemeClr val="accent2">
                    <a:lumMod val="75000"/>
                  </a:schemeClr>
                </a:solidFill>
                <a:latin typeface="Arial" pitchFamily="34" charset="0"/>
                <a:cs typeface="Arial" pitchFamily="34" charset="0"/>
              </a:rPr>
              <a:t>Tam giác SBC cân tại S</a:t>
            </a:r>
            <a:endParaRPr lang="vi-VN" b="1">
              <a:solidFill>
                <a:schemeClr val="accent2">
                  <a:lumMod val="75000"/>
                </a:schemeClr>
              </a:solidFill>
              <a:latin typeface="Arial" pitchFamily="34" charset="0"/>
              <a:cs typeface="Arial" pitchFamily="34" charset="0"/>
            </a:endParaRPr>
          </a:p>
        </p:txBody>
      </p:sp>
      <p:sp>
        <p:nvSpPr>
          <p:cNvPr id="16" name="TextBox 15"/>
          <p:cNvSpPr txBox="1"/>
          <p:nvPr/>
        </p:nvSpPr>
        <p:spPr>
          <a:xfrm>
            <a:off x="1598612" y="2667000"/>
            <a:ext cx="1524000"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762948" y="4114801"/>
                <a:ext cx="6160263" cy="461665"/>
              </a:xfrm>
              <a:prstGeom prst="rect">
                <a:avLst/>
              </a:prstGeom>
              <a:noFill/>
            </p:spPr>
            <p:txBody>
              <a:bodyPr wrap="square" rtlCol="0">
                <a:spAutoFit/>
              </a:bodyPr>
              <a:lstStyle/>
              <a:p>
                <a:pPr algn="just"/>
                <a:r>
                  <a:rPr lang="en-US" b="1" smtClean="0">
                    <a:latin typeface="Arial" pitchFamily="34" charset="0"/>
                    <a:cs typeface="Arial" pitchFamily="34" charset="0"/>
                  </a:rPr>
                  <a:t>+) SM là đường cao (</a:t>
                </a:r>
                <a:r>
                  <a:rPr lang="en-US" b="1">
                    <a:latin typeface="Arial" pitchFamily="34" charset="0"/>
                    <a:cs typeface="Arial" pitchFamily="34" charset="0"/>
                  </a:rPr>
                  <a:t>BC </a:t>
                </a:r>
                <a14:m>
                  <m:oMath xmlns:m="http://schemas.openxmlformats.org/officeDocument/2006/math">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SM)</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762948" y="4114801"/>
                <a:ext cx="6160263" cy="461665"/>
              </a:xfrm>
              <a:prstGeom prst="rect">
                <a:avLst/>
              </a:prstGeom>
              <a:blipFill rotWithShape="1">
                <a:blip r:embed="rId10"/>
                <a:stretch>
                  <a:fillRect l="-1484" t="-9211" b="-30263"/>
                </a:stretch>
              </a:blipFill>
            </p:spPr>
            <p:txBody>
              <a:bodyPr/>
              <a:lstStyle/>
              <a:p>
                <a:r>
                  <a:rPr lang="en-US">
                    <a:noFill/>
                  </a:rPr>
                  <a:t> </a:t>
                </a:r>
              </a:p>
            </p:txBody>
          </p:sp>
        </mc:Fallback>
      </mc:AlternateContent>
      <p:sp>
        <p:nvSpPr>
          <p:cNvPr id="19" name="TextBox 18"/>
          <p:cNvSpPr txBox="1"/>
          <p:nvPr/>
        </p:nvSpPr>
        <p:spPr>
          <a:xfrm>
            <a:off x="1751835" y="4576466"/>
            <a:ext cx="6628577" cy="461665"/>
          </a:xfrm>
          <a:prstGeom prst="rect">
            <a:avLst/>
          </a:prstGeom>
          <a:noFill/>
        </p:spPr>
        <p:txBody>
          <a:bodyPr wrap="square" rtlCol="0">
            <a:spAutoFit/>
          </a:bodyPr>
          <a:lstStyle/>
          <a:p>
            <a:pPr algn="just"/>
            <a:r>
              <a:rPr lang="en-US" b="1" smtClean="0">
                <a:latin typeface="Arial" pitchFamily="34" charset="0"/>
                <a:cs typeface="Arial" pitchFamily="34" charset="0"/>
              </a:rPr>
              <a:t>+) SM là trung tuyến ( M là trung điểm BC)</a:t>
            </a:r>
            <a:endParaRPr lang="vi-VN" b="1">
              <a:latin typeface="Arial" pitchFamily="34" charset="0"/>
              <a:cs typeface="Arial" pitchFamily="34" charset="0"/>
            </a:endParaRPr>
          </a:p>
        </p:txBody>
      </p:sp>
    </p:spTree>
    <p:extLst>
      <p:ext uri="{BB962C8B-B14F-4D97-AF65-F5344CB8AC3E}">
        <p14:creationId xmlns:p14="http://schemas.microsoft.com/office/powerpoint/2010/main" val="1801487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wipe(left)">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6" grpId="0"/>
      <p:bldP spid="14"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837881" cy="15716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76783"/>
            <a:ext cx="9566433"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chữ nhật và SA </a:t>
            </a:r>
            <a:r>
              <a:rPr lang="vi-VN" sz="2600" b="1" smtClean="0">
                <a:latin typeface="Arial" pitchFamily="34" charset="0"/>
                <a:cs typeface="Arial" pitchFamily="34" charset="0"/>
              </a:rPr>
              <a:t>⊥</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ABCD). Chứng minh rằng các mặt bên của hình chóp S.ABCD là các tam giác vuông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93986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Object 31"/>
          <p:cNvGraphicFramePr>
            <a:graphicFrameLocks noChangeAspect="1"/>
          </p:cNvGraphicFramePr>
          <p:nvPr>
            <p:extLst>
              <p:ext uri="{D42A27DB-BD31-4B8C-83A1-F6EECF244321}">
                <p14:modId xmlns:p14="http://schemas.microsoft.com/office/powerpoint/2010/main" val="352828158"/>
              </p:ext>
            </p:extLst>
          </p:nvPr>
        </p:nvGraphicFramePr>
        <p:xfrm>
          <a:off x="1983534" y="2286000"/>
          <a:ext cx="2200275" cy="1684337"/>
        </p:xfrm>
        <a:graphic>
          <a:graphicData uri="http://schemas.openxmlformats.org/presentationml/2006/ole">
            <mc:AlternateContent xmlns:mc="http://schemas.openxmlformats.org/markup-compatibility/2006">
              <mc:Choice xmlns:v="urn:schemas-microsoft-com:vml" Requires="v">
                <p:oleObj spid="_x0000_s61535" name="Equation" r:id="rId6" imgW="1028520" imgH="787320" progId="Equation.DSMT4">
                  <p:embed/>
                </p:oleObj>
              </mc:Choice>
              <mc:Fallback>
                <p:oleObj name="Equation" r:id="rId6" imgW="1028520" imgH="787320" progId="Equation.DSMT4">
                  <p:embed/>
                  <p:pic>
                    <p:nvPicPr>
                      <p:cNvPr id="0" name=""/>
                      <p:cNvPicPr>
                        <a:picLocks noChangeAspect="1" noChangeArrowheads="1"/>
                      </p:cNvPicPr>
                      <p:nvPr/>
                    </p:nvPicPr>
                    <p:blipFill>
                      <a:blip r:embed="rId7"/>
                      <a:srcRect/>
                      <a:stretch>
                        <a:fillRect/>
                      </a:stretch>
                    </p:blipFill>
                    <p:spPr bwMode="auto">
                      <a:xfrm>
                        <a:off x="1983534" y="2286000"/>
                        <a:ext cx="220027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760412" y="2400147"/>
            <a:ext cx="114585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pic>
        <p:nvPicPr>
          <p:cNvPr id="6144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28037" y="1905000"/>
            <a:ext cx="34575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619910065"/>
              </p:ext>
            </p:extLst>
          </p:nvPr>
        </p:nvGraphicFramePr>
        <p:xfrm>
          <a:off x="4655376" y="2743994"/>
          <a:ext cx="2065337" cy="434975"/>
        </p:xfrm>
        <a:graphic>
          <a:graphicData uri="http://schemas.openxmlformats.org/presentationml/2006/ole">
            <mc:AlternateContent xmlns:mc="http://schemas.openxmlformats.org/markup-compatibility/2006">
              <mc:Choice xmlns:v="urn:schemas-microsoft-com:vml" Requires="v">
                <p:oleObj spid="_x0000_s61536" name="Equation" r:id="rId9" imgW="965160" imgH="203040" progId="Equation.DSMT4">
                  <p:embed/>
                </p:oleObj>
              </mc:Choice>
              <mc:Fallback>
                <p:oleObj name="Equation" r:id="rId9" imgW="965160" imgH="203040" progId="Equation.DSMT4">
                  <p:embed/>
                  <p:pic>
                    <p:nvPicPr>
                      <p:cNvPr id="0" name=""/>
                      <p:cNvPicPr>
                        <a:picLocks noChangeAspect="1" noChangeArrowheads="1"/>
                      </p:cNvPicPr>
                      <p:nvPr/>
                    </p:nvPicPr>
                    <p:blipFill>
                      <a:blip r:embed="rId10"/>
                      <a:srcRect/>
                      <a:stretch>
                        <a:fillRect/>
                      </a:stretch>
                    </p:blipFill>
                    <p:spPr bwMode="auto">
                      <a:xfrm>
                        <a:off x="4655376" y="2743994"/>
                        <a:ext cx="20653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05217083"/>
              </p:ext>
            </p:extLst>
          </p:nvPr>
        </p:nvGraphicFramePr>
        <p:xfrm>
          <a:off x="4604497" y="3353594"/>
          <a:ext cx="3289300" cy="434975"/>
        </p:xfrm>
        <a:graphic>
          <a:graphicData uri="http://schemas.openxmlformats.org/presentationml/2006/ole">
            <mc:AlternateContent xmlns:mc="http://schemas.openxmlformats.org/markup-compatibility/2006">
              <mc:Choice xmlns:v="urn:schemas-microsoft-com:vml" Requires="v">
                <p:oleObj spid="_x0000_s61537" name="Equation" r:id="rId11" imgW="1536480" imgH="203040" progId="Equation.DSMT4">
                  <p:embed/>
                </p:oleObj>
              </mc:Choice>
              <mc:Fallback>
                <p:oleObj name="Equation" r:id="rId11" imgW="1536480" imgH="203040" progId="Equation.DSMT4">
                  <p:embed/>
                  <p:pic>
                    <p:nvPicPr>
                      <p:cNvPr id="0" name=""/>
                      <p:cNvPicPr>
                        <a:picLocks noChangeAspect="1" noChangeArrowheads="1"/>
                      </p:cNvPicPr>
                      <p:nvPr/>
                    </p:nvPicPr>
                    <p:blipFill>
                      <a:blip r:embed="rId12"/>
                      <a:srcRect/>
                      <a:stretch>
                        <a:fillRect/>
                      </a:stretch>
                    </p:blipFill>
                    <p:spPr bwMode="auto">
                      <a:xfrm>
                        <a:off x="4604497" y="3353594"/>
                        <a:ext cx="32893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01516621"/>
              </p:ext>
            </p:extLst>
          </p:nvPr>
        </p:nvGraphicFramePr>
        <p:xfrm>
          <a:off x="1960563" y="3886200"/>
          <a:ext cx="2254250" cy="1684338"/>
        </p:xfrm>
        <a:graphic>
          <a:graphicData uri="http://schemas.openxmlformats.org/presentationml/2006/ole">
            <mc:AlternateContent xmlns:mc="http://schemas.openxmlformats.org/markup-compatibility/2006">
              <mc:Choice xmlns:v="urn:schemas-microsoft-com:vml" Requires="v">
                <p:oleObj spid="_x0000_s61538" name="Equation" r:id="rId13" imgW="1054080" imgH="787320" progId="Equation.DSMT4">
                  <p:embed/>
                </p:oleObj>
              </mc:Choice>
              <mc:Fallback>
                <p:oleObj name="Equation" r:id="rId13" imgW="1054080" imgH="787320" progId="Equation.DSMT4">
                  <p:embed/>
                  <p:pic>
                    <p:nvPicPr>
                      <p:cNvPr id="0" name=""/>
                      <p:cNvPicPr>
                        <a:picLocks noChangeAspect="1" noChangeArrowheads="1"/>
                      </p:cNvPicPr>
                      <p:nvPr/>
                    </p:nvPicPr>
                    <p:blipFill>
                      <a:blip r:embed="rId14"/>
                      <a:srcRect/>
                      <a:stretch>
                        <a:fillRect/>
                      </a:stretch>
                    </p:blipFill>
                    <p:spPr bwMode="auto">
                      <a:xfrm>
                        <a:off x="1960563" y="3886200"/>
                        <a:ext cx="225425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230597375"/>
              </p:ext>
            </p:extLst>
          </p:nvPr>
        </p:nvGraphicFramePr>
        <p:xfrm>
          <a:off x="4632325" y="4344988"/>
          <a:ext cx="2119313" cy="434975"/>
        </p:xfrm>
        <a:graphic>
          <a:graphicData uri="http://schemas.openxmlformats.org/presentationml/2006/ole">
            <mc:AlternateContent xmlns:mc="http://schemas.openxmlformats.org/markup-compatibility/2006">
              <mc:Choice xmlns:v="urn:schemas-microsoft-com:vml" Requires="v">
                <p:oleObj spid="_x0000_s61539" name="Equation" r:id="rId15" imgW="990360" imgH="203040" progId="Equation.DSMT4">
                  <p:embed/>
                </p:oleObj>
              </mc:Choice>
              <mc:Fallback>
                <p:oleObj name="Equation" r:id="rId15" imgW="990360" imgH="203040" progId="Equation.DSMT4">
                  <p:embed/>
                  <p:pic>
                    <p:nvPicPr>
                      <p:cNvPr id="0" name=""/>
                      <p:cNvPicPr>
                        <a:picLocks noChangeAspect="1" noChangeArrowheads="1"/>
                      </p:cNvPicPr>
                      <p:nvPr/>
                    </p:nvPicPr>
                    <p:blipFill>
                      <a:blip r:embed="rId16"/>
                      <a:srcRect/>
                      <a:stretch>
                        <a:fillRect/>
                      </a:stretch>
                    </p:blipFill>
                    <p:spPr bwMode="auto">
                      <a:xfrm>
                        <a:off x="4632325" y="4344988"/>
                        <a:ext cx="21193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577007971"/>
              </p:ext>
            </p:extLst>
          </p:nvPr>
        </p:nvGraphicFramePr>
        <p:xfrm>
          <a:off x="4540250" y="4954588"/>
          <a:ext cx="3425825" cy="434975"/>
        </p:xfrm>
        <a:graphic>
          <a:graphicData uri="http://schemas.openxmlformats.org/presentationml/2006/ole">
            <mc:AlternateContent xmlns:mc="http://schemas.openxmlformats.org/markup-compatibility/2006">
              <mc:Choice xmlns:v="urn:schemas-microsoft-com:vml" Requires="v">
                <p:oleObj spid="_x0000_s61540" name="Equation" r:id="rId17" imgW="1600200" imgH="203040" progId="Equation.DSMT4">
                  <p:embed/>
                </p:oleObj>
              </mc:Choice>
              <mc:Fallback>
                <p:oleObj name="Equation" r:id="rId17" imgW="1600200" imgH="203040" progId="Equation.DSMT4">
                  <p:embed/>
                  <p:pic>
                    <p:nvPicPr>
                      <p:cNvPr id="0" name=""/>
                      <p:cNvPicPr>
                        <a:picLocks noChangeAspect="1" noChangeArrowheads="1"/>
                      </p:cNvPicPr>
                      <p:nvPr/>
                    </p:nvPicPr>
                    <p:blipFill>
                      <a:blip r:embed="rId18"/>
                      <a:srcRect/>
                      <a:stretch>
                        <a:fillRect/>
                      </a:stretch>
                    </p:blipFill>
                    <p:spPr bwMode="auto">
                      <a:xfrm>
                        <a:off x="4540250" y="4954588"/>
                        <a:ext cx="34258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p:cNvSpPr txBox="1"/>
              <p:nvPr/>
            </p:nvSpPr>
            <p:spPr>
              <a:xfrm>
                <a:off x="866349" y="5722203"/>
                <a:ext cx="6828263"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Xét tam giác SAB có : SA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AB nên tam giác </a:t>
                </a:r>
                <a:r>
                  <a:rPr lang="en-US" b="1" smtClean="0">
                    <a:solidFill>
                      <a:schemeClr val="accent2">
                        <a:lumMod val="75000"/>
                      </a:schemeClr>
                    </a:solidFill>
                    <a:latin typeface="Arial" pitchFamily="34" charset="0"/>
                    <a:cs typeface="Arial" pitchFamily="34" charset="0"/>
                  </a:rPr>
                  <a:t>SAB vuông tại A</a:t>
                </a:r>
                <a:endParaRPr lang="vi-VN" b="1">
                  <a:solidFill>
                    <a:schemeClr val="accent2">
                      <a:lumMod val="75000"/>
                    </a:schemeClr>
                  </a:solidFill>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66349" y="5722203"/>
                <a:ext cx="6828263" cy="830997"/>
              </a:xfrm>
              <a:prstGeom prst="rect">
                <a:avLst/>
              </a:prstGeom>
              <a:blipFill rotWithShape="1">
                <a:blip r:embed="rId19"/>
                <a:stretch>
                  <a:fillRect l="-1161" t="-5147" r="-1429" b="-16912"/>
                </a:stretch>
              </a:blipFill>
            </p:spPr>
            <p:txBody>
              <a:bodyPr/>
              <a:lstStyle/>
              <a:p>
                <a:r>
                  <a:rPr lang="en-US">
                    <a:noFill/>
                  </a:rPr>
                  <a:t> </a:t>
                </a:r>
              </a:p>
            </p:txBody>
          </p:sp>
        </mc:Fallback>
      </mc:AlternateContent>
    </p:spTree>
    <p:extLst>
      <p:ext uri="{BB962C8B-B14F-4D97-AF65-F5344CB8AC3E}">
        <p14:creationId xmlns:p14="http://schemas.microsoft.com/office/powerpoint/2010/main" val="3797621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left)">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837881" cy="15716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76783"/>
            <a:ext cx="9566433"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chữ nhật và SA </a:t>
            </a:r>
            <a:r>
              <a:rPr lang="vi-VN" sz="2600" b="1" smtClean="0">
                <a:latin typeface="Arial" pitchFamily="34" charset="0"/>
                <a:cs typeface="Arial" pitchFamily="34" charset="0"/>
              </a:rPr>
              <a:t>⊥</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ABCD). Chứng minh rằng các mặt bên của hình chóp S.ABCD là các tam giác vuông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6" name="TextBox 15"/>
          <p:cNvSpPr txBox="1"/>
          <p:nvPr/>
        </p:nvSpPr>
        <p:spPr>
          <a:xfrm>
            <a:off x="1293813" y="2300406"/>
            <a:ext cx="6858000"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Xét tam giác </a:t>
            </a:r>
            <a:r>
              <a:rPr lang="en-US" b="1" smtClean="0">
                <a:latin typeface="Arial" pitchFamily="34" charset="0"/>
                <a:cs typeface="Arial" pitchFamily="34" charset="0"/>
              </a:rPr>
              <a:t>SBC </a:t>
            </a:r>
            <a:r>
              <a:rPr lang="en-US" b="1">
                <a:latin typeface="Arial" pitchFamily="34" charset="0"/>
                <a:cs typeface="Arial" pitchFamily="34" charset="0"/>
              </a:rPr>
              <a:t>có : </a:t>
            </a:r>
            <a:r>
              <a:rPr lang="en-US" b="1" smtClean="0">
                <a:latin typeface="Arial" pitchFamily="34" charset="0"/>
                <a:cs typeface="Arial" pitchFamily="34" charset="0"/>
              </a:rPr>
              <a:t>SB </a:t>
            </a:r>
            <a:r>
              <a:rPr lang="en-US" b="1">
                <a:latin typeface="Arial" pitchFamily="34" charset="0"/>
                <a:cs typeface="Arial" pitchFamily="34" charset="0"/>
              </a:rPr>
              <a:t>⊥ </a:t>
            </a:r>
            <a:r>
              <a:rPr lang="en-US" b="1" smtClean="0">
                <a:latin typeface="Arial" pitchFamily="34" charset="0"/>
                <a:cs typeface="Arial" pitchFamily="34" charset="0"/>
              </a:rPr>
              <a:t>BC </a:t>
            </a:r>
            <a:r>
              <a:rPr lang="en-US" b="1">
                <a:latin typeface="Arial" pitchFamily="34" charset="0"/>
                <a:cs typeface="Arial" pitchFamily="34" charset="0"/>
              </a:rPr>
              <a:t>nên tam giác </a:t>
            </a:r>
            <a:r>
              <a:rPr lang="en-US" b="1" smtClean="0">
                <a:solidFill>
                  <a:schemeClr val="accent2">
                    <a:lumMod val="75000"/>
                  </a:schemeClr>
                </a:solidFill>
                <a:latin typeface="Arial" pitchFamily="34" charset="0"/>
                <a:cs typeface="Arial" pitchFamily="34" charset="0"/>
              </a:rPr>
              <a:t>SBC </a:t>
            </a:r>
            <a:r>
              <a:rPr lang="en-US" b="1">
                <a:solidFill>
                  <a:schemeClr val="accent2">
                    <a:lumMod val="75000"/>
                  </a:schemeClr>
                </a:solidFill>
                <a:latin typeface="Arial" pitchFamily="34" charset="0"/>
                <a:cs typeface="Arial" pitchFamily="34" charset="0"/>
              </a:rPr>
              <a:t>vuông tại </a:t>
            </a:r>
            <a:r>
              <a:rPr lang="en-US" b="1" smtClean="0">
                <a:solidFill>
                  <a:schemeClr val="accent2">
                    <a:lumMod val="75000"/>
                  </a:schemeClr>
                </a:solidFill>
                <a:latin typeface="Arial" pitchFamily="34" charset="0"/>
                <a:cs typeface="Arial" pitchFamily="34" charset="0"/>
              </a:rPr>
              <a:t>B</a:t>
            </a:r>
            <a:endParaRPr lang="en-US" b="1">
              <a:solidFill>
                <a:schemeClr val="accent2">
                  <a:lumMod val="75000"/>
                </a:schemeClr>
              </a:solidFill>
              <a:latin typeface="Arial" pitchFamily="34" charset="0"/>
              <a:cs typeface="Arial" pitchFamily="34" charset="0"/>
            </a:endParaRPr>
          </a:p>
        </p:txBody>
      </p:sp>
      <p:pic>
        <p:nvPicPr>
          <p:cNvPr id="614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8037" y="1905000"/>
            <a:ext cx="34575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293813" y="3131403"/>
            <a:ext cx="6858000" cy="830997"/>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Xét tam giác </a:t>
            </a:r>
            <a:r>
              <a:rPr lang="en-US" b="1" smtClean="0">
                <a:latin typeface="Arial" pitchFamily="34" charset="0"/>
                <a:cs typeface="Arial" pitchFamily="34" charset="0"/>
              </a:rPr>
              <a:t>SAD </a:t>
            </a:r>
            <a:r>
              <a:rPr lang="en-US" b="1">
                <a:latin typeface="Arial" pitchFamily="34" charset="0"/>
                <a:cs typeface="Arial" pitchFamily="34" charset="0"/>
              </a:rPr>
              <a:t>có : </a:t>
            </a:r>
            <a:r>
              <a:rPr lang="en-US" b="1" smtClean="0">
                <a:latin typeface="Arial" pitchFamily="34" charset="0"/>
                <a:cs typeface="Arial" pitchFamily="34" charset="0"/>
              </a:rPr>
              <a:t>SA </a:t>
            </a:r>
            <a:r>
              <a:rPr lang="en-US" b="1">
                <a:latin typeface="Arial" pitchFamily="34" charset="0"/>
                <a:cs typeface="Arial" pitchFamily="34" charset="0"/>
              </a:rPr>
              <a:t>⊥ </a:t>
            </a:r>
            <a:r>
              <a:rPr lang="en-US" b="1" smtClean="0">
                <a:latin typeface="Arial" pitchFamily="34" charset="0"/>
                <a:cs typeface="Arial" pitchFamily="34" charset="0"/>
              </a:rPr>
              <a:t>AD </a:t>
            </a:r>
            <a:r>
              <a:rPr lang="en-US" b="1">
                <a:latin typeface="Arial" pitchFamily="34" charset="0"/>
                <a:cs typeface="Arial" pitchFamily="34" charset="0"/>
              </a:rPr>
              <a:t>nên tam giác </a:t>
            </a:r>
            <a:r>
              <a:rPr lang="en-US" b="1" smtClean="0">
                <a:solidFill>
                  <a:schemeClr val="accent2">
                    <a:lumMod val="75000"/>
                  </a:schemeClr>
                </a:solidFill>
                <a:latin typeface="Arial" pitchFamily="34" charset="0"/>
                <a:cs typeface="Arial" pitchFamily="34" charset="0"/>
              </a:rPr>
              <a:t>SAD </a:t>
            </a:r>
            <a:r>
              <a:rPr lang="en-US" b="1">
                <a:solidFill>
                  <a:schemeClr val="accent2">
                    <a:lumMod val="75000"/>
                  </a:schemeClr>
                </a:solidFill>
                <a:latin typeface="Arial" pitchFamily="34" charset="0"/>
                <a:cs typeface="Arial" pitchFamily="34" charset="0"/>
              </a:rPr>
              <a:t>vuông tại </a:t>
            </a:r>
            <a:r>
              <a:rPr lang="en-US" b="1" smtClean="0">
                <a:solidFill>
                  <a:schemeClr val="accent2">
                    <a:lumMod val="75000"/>
                  </a:schemeClr>
                </a:solidFill>
                <a:latin typeface="Arial" pitchFamily="34" charset="0"/>
                <a:cs typeface="Arial" pitchFamily="34" charset="0"/>
              </a:rPr>
              <a:t>A</a:t>
            </a:r>
            <a:endParaRPr lang="en-US" b="1">
              <a:solidFill>
                <a:schemeClr val="accent2">
                  <a:lumMod val="75000"/>
                </a:schemeClr>
              </a:solidFill>
              <a:latin typeface="Arial" pitchFamily="34" charset="0"/>
              <a:cs typeface="Arial" pitchFamily="34" charset="0"/>
            </a:endParaRPr>
          </a:p>
        </p:txBody>
      </p:sp>
      <p:pic>
        <p:nvPicPr>
          <p:cNvPr id="2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1519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914082" cy="15716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304800"/>
            <a:ext cx="9980613" cy="1323417"/>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chóp S.ABCD có đáy là hình chữ nhật và </a:t>
            </a:r>
            <a:r>
              <a:rPr lang="vi-VN" b="1" smtClean="0">
                <a:latin typeface="Arial" pitchFamily="34" charset="0"/>
                <a:cs typeface="Arial" pitchFamily="34" charset="0"/>
              </a:rPr>
              <a:t>SA</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sz="2600"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ABCD)</a:t>
            </a:r>
            <a:r>
              <a:rPr lang="vi-VN" sz="2600" b="1">
                <a:latin typeface="Arial" pitchFamily="34" charset="0"/>
                <a:cs typeface="Arial" pitchFamily="34" charset="0"/>
              </a:rPr>
              <a:t>. Gọi M, N tương ứng là hình chiếu của A trên </a:t>
            </a:r>
            <a:r>
              <a:rPr lang="vi-VN" sz="2600" b="1" smtClean="0">
                <a:latin typeface="Arial" pitchFamily="34" charset="0"/>
                <a:cs typeface="Arial" pitchFamily="34" charset="0"/>
              </a:rPr>
              <a:t>SB,</a:t>
            </a:r>
            <a:r>
              <a:rPr lang="en-US" sz="2600" b="1" smtClean="0">
                <a:latin typeface="Arial" pitchFamily="34" charset="0"/>
                <a:cs typeface="Arial" pitchFamily="34" charset="0"/>
              </a:rPr>
              <a:t> </a:t>
            </a:r>
            <a:r>
              <a:rPr lang="vi-VN" sz="2600" b="1" smtClean="0">
                <a:latin typeface="Arial" pitchFamily="34" charset="0"/>
                <a:cs typeface="Arial" pitchFamily="34" charset="0"/>
              </a:rPr>
              <a:t>SD</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Chứng </a:t>
            </a:r>
            <a:r>
              <a:rPr lang="vi-VN" sz="2600" b="1">
                <a:latin typeface="Arial" pitchFamily="34" charset="0"/>
                <a:cs typeface="Arial" pitchFamily="34" charset="0"/>
              </a:rPr>
              <a:t>minh </a:t>
            </a:r>
            <a:r>
              <a:rPr lang="vi-VN" sz="2600" b="1" smtClean="0">
                <a:latin typeface="Arial" pitchFamily="34" charset="0"/>
                <a:cs typeface="Arial" pitchFamily="34" charset="0"/>
              </a:rPr>
              <a:t>rằng:</a:t>
            </a:r>
            <a:r>
              <a:rPr lang="en-US" sz="2600" b="1" smtClean="0">
                <a:latin typeface="Arial" pitchFamily="34" charset="0"/>
                <a:cs typeface="Arial" pitchFamily="34" charset="0"/>
              </a:rPr>
              <a:t> </a:t>
            </a:r>
            <a:r>
              <a:rPr lang="vi-VN" sz="2600" b="1" smtClean="0">
                <a:latin typeface="Arial" pitchFamily="34" charset="0"/>
                <a:cs typeface="Arial" pitchFamily="34" charset="0"/>
              </a:rPr>
              <a:t>AM ⊥</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SBC), AN </a:t>
            </a:r>
            <a:r>
              <a:rPr lang="vi-VN" sz="2600" b="1" smtClean="0">
                <a:latin typeface="Arial" pitchFamily="34" charset="0"/>
                <a:cs typeface="Arial" pitchFamily="34" charset="0"/>
              </a:rPr>
              <a:t>⊥</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SCD), SC </a:t>
            </a:r>
            <a:r>
              <a:rPr lang="vi-VN" sz="2600" b="1" smtClean="0">
                <a:latin typeface="Arial" pitchFamily="34" charset="0"/>
                <a:cs typeface="Arial" pitchFamily="34" charset="0"/>
              </a:rPr>
              <a:t>⊥</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AMN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Object 31"/>
          <p:cNvGraphicFramePr>
            <a:graphicFrameLocks noChangeAspect="1"/>
          </p:cNvGraphicFramePr>
          <p:nvPr>
            <p:extLst>
              <p:ext uri="{D42A27DB-BD31-4B8C-83A1-F6EECF244321}">
                <p14:modId xmlns:p14="http://schemas.microsoft.com/office/powerpoint/2010/main" val="2975948943"/>
              </p:ext>
            </p:extLst>
          </p:nvPr>
        </p:nvGraphicFramePr>
        <p:xfrm>
          <a:off x="1983534" y="2201862"/>
          <a:ext cx="2200275" cy="1684337"/>
        </p:xfrm>
        <a:graphic>
          <a:graphicData uri="http://schemas.openxmlformats.org/presentationml/2006/ole">
            <mc:AlternateContent xmlns:mc="http://schemas.openxmlformats.org/markup-compatibility/2006">
              <mc:Choice xmlns:v="urn:schemas-microsoft-com:vml" Requires="v">
                <p:oleObj spid="_x0000_s63601" name="Equation" r:id="rId6" imgW="1028520" imgH="787320" progId="Equation.DSMT4">
                  <p:embed/>
                </p:oleObj>
              </mc:Choice>
              <mc:Fallback>
                <p:oleObj name="Equation" r:id="rId6" imgW="1028520" imgH="787320" progId="Equation.DSMT4">
                  <p:embed/>
                  <p:pic>
                    <p:nvPicPr>
                      <p:cNvPr id="0" name=""/>
                      <p:cNvPicPr>
                        <a:picLocks noChangeAspect="1" noChangeArrowheads="1"/>
                      </p:cNvPicPr>
                      <p:nvPr/>
                    </p:nvPicPr>
                    <p:blipFill>
                      <a:blip r:embed="rId7"/>
                      <a:srcRect/>
                      <a:stretch>
                        <a:fillRect/>
                      </a:stretch>
                    </p:blipFill>
                    <p:spPr bwMode="auto">
                      <a:xfrm>
                        <a:off x="1983534" y="2201862"/>
                        <a:ext cx="220027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760412" y="2316009"/>
            <a:ext cx="114585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616590214"/>
              </p:ext>
            </p:extLst>
          </p:nvPr>
        </p:nvGraphicFramePr>
        <p:xfrm>
          <a:off x="4655376" y="2514600"/>
          <a:ext cx="2065337" cy="434975"/>
        </p:xfrm>
        <a:graphic>
          <a:graphicData uri="http://schemas.openxmlformats.org/presentationml/2006/ole">
            <mc:AlternateContent xmlns:mc="http://schemas.openxmlformats.org/markup-compatibility/2006">
              <mc:Choice xmlns:v="urn:schemas-microsoft-com:vml" Requires="v">
                <p:oleObj spid="_x0000_s63602" name="Equation" r:id="rId8" imgW="965160" imgH="203040" progId="Equation.DSMT4">
                  <p:embed/>
                </p:oleObj>
              </mc:Choice>
              <mc:Fallback>
                <p:oleObj name="Equation" r:id="rId8" imgW="965160" imgH="203040" progId="Equation.DSMT4">
                  <p:embed/>
                  <p:pic>
                    <p:nvPicPr>
                      <p:cNvPr id="0" name=""/>
                      <p:cNvPicPr>
                        <a:picLocks noChangeAspect="1" noChangeArrowheads="1"/>
                      </p:cNvPicPr>
                      <p:nvPr/>
                    </p:nvPicPr>
                    <p:blipFill>
                      <a:blip r:embed="rId9"/>
                      <a:srcRect/>
                      <a:stretch>
                        <a:fillRect/>
                      </a:stretch>
                    </p:blipFill>
                    <p:spPr bwMode="auto">
                      <a:xfrm>
                        <a:off x="4655376" y="2514600"/>
                        <a:ext cx="20653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49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6612" y="1781752"/>
            <a:ext cx="3468686" cy="376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445857069"/>
              </p:ext>
            </p:extLst>
          </p:nvPr>
        </p:nvGraphicFramePr>
        <p:xfrm>
          <a:off x="4454525" y="3124994"/>
          <a:ext cx="3587750" cy="434975"/>
        </p:xfrm>
        <a:graphic>
          <a:graphicData uri="http://schemas.openxmlformats.org/presentationml/2006/ole">
            <mc:AlternateContent xmlns:mc="http://schemas.openxmlformats.org/markup-compatibility/2006">
              <mc:Choice xmlns:v="urn:schemas-microsoft-com:vml" Requires="v">
                <p:oleObj spid="_x0000_s63603" name="Equation" r:id="rId11" imgW="1676160" imgH="203040" progId="Equation.DSMT4">
                  <p:embed/>
                </p:oleObj>
              </mc:Choice>
              <mc:Fallback>
                <p:oleObj name="Equation" r:id="rId11" imgW="1676160" imgH="203040" progId="Equation.DSMT4">
                  <p:embed/>
                  <p:pic>
                    <p:nvPicPr>
                      <p:cNvPr id="0" name="Object 19"/>
                      <p:cNvPicPr>
                        <a:picLocks noChangeAspect="1" noChangeArrowheads="1"/>
                      </p:cNvPicPr>
                      <p:nvPr/>
                    </p:nvPicPr>
                    <p:blipFill>
                      <a:blip r:embed="rId12"/>
                      <a:srcRect/>
                      <a:stretch>
                        <a:fillRect/>
                      </a:stretch>
                    </p:blipFill>
                    <p:spPr bwMode="auto">
                      <a:xfrm>
                        <a:off x="4454525" y="3124994"/>
                        <a:ext cx="35877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30319041"/>
              </p:ext>
            </p:extLst>
          </p:nvPr>
        </p:nvGraphicFramePr>
        <p:xfrm>
          <a:off x="1952625" y="3733800"/>
          <a:ext cx="2254250" cy="1684338"/>
        </p:xfrm>
        <a:graphic>
          <a:graphicData uri="http://schemas.openxmlformats.org/presentationml/2006/ole">
            <mc:AlternateContent xmlns:mc="http://schemas.openxmlformats.org/markup-compatibility/2006">
              <mc:Choice xmlns:v="urn:schemas-microsoft-com:vml" Requires="v">
                <p:oleObj spid="_x0000_s63604" name="Equation" r:id="rId13" imgW="1054080" imgH="787320" progId="Equation.DSMT4">
                  <p:embed/>
                </p:oleObj>
              </mc:Choice>
              <mc:Fallback>
                <p:oleObj name="Equation" r:id="rId13" imgW="1054080" imgH="787320" progId="Equation.DSMT4">
                  <p:embed/>
                  <p:pic>
                    <p:nvPicPr>
                      <p:cNvPr id="0" name=""/>
                      <p:cNvPicPr>
                        <a:picLocks noChangeAspect="1" noChangeArrowheads="1"/>
                      </p:cNvPicPr>
                      <p:nvPr/>
                    </p:nvPicPr>
                    <p:blipFill>
                      <a:blip r:embed="rId14"/>
                      <a:srcRect/>
                      <a:stretch>
                        <a:fillRect/>
                      </a:stretch>
                    </p:blipFill>
                    <p:spPr bwMode="auto">
                      <a:xfrm>
                        <a:off x="1952625" y="3733800"/>
                        <a:ext cx="225425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72751115"/>
              </p:ext>
            </p:extLst>
          </p:nvPr>
        </p:nvGraphicFramePr>
        <p:xfrm>
          <a:off x="4624388" y="4038600"/>
          <a:ext cx="2119312" cy="434975"/>
        </p:xfrm>
        <a:graphic>
          <a:graphicData uri="http://schemas.openxmlformats.org/presentationml/2006/ole">
            <mc:AlternateContent xmlns:mc="http://schemas.openxmlformats.org/markup-compatibility/2006">
              <mc:Choice xmlns:v="urn:schemas-microsoft-com:vml" Requires="v">
                <p:oleObj spid="_x0000_s63605" name="Equation" r:id="rId15" imgW="990360" imgH="203040" progId="Equation.DSMT4">
                  <p:embed/>
                </p:oleObj>
              </mc:Choice>
              <mc:Fallback>
                <p:oleObj name="Equation" r:id="rId15" imgW="990360" imgH="203040" progId="Equation.DSMT4">
                  <p:embed/>
                  <p:pic>
                    <p:nvPicPr>
                      <p:cNvPr id="0" name=""/>
                      <p:cNvPicPr>
                        <a:picLocks noChangeAspect="1" noChangeArrowheads="1"/>
                      </p:cNvPicPr>
                      <p:nvPr/>
                    </p:nvPicPr>
                    <p:blipFill>
                      <a:blip r:embed="rId16"/>
                      <a:srcRect/>
                      <a:stretch>
                        <a:fillRect/>
                      </a:stretch>
                    </p:blipFill>
                    <p:spPr bwMode="auto">
                      <a:xfrm>
                        <a:off x="4624388" y="4038600"/>
                        <a:ext cx="21193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105020752"/>
              </p:ext>
            </p:extLst>
          </p:nvPr>
        </p:nvGraphicFramePr>
        <p:xfrm>
          <a:off x="4478338" y="4648200"/>
          <a:ext cx="3532187" cy="434975"/>
        </p:xfrm>
        <a:graphic>
          <a:graphicData uri="http://schemas.openxmlformats.org/presentationml/2006/ole">
            <mc:AlternateContent xmlns:mc="http://schemas.openxmlformats.org/markup-compatibility/2006">
              <mc:Choice xmlns:v="urn:schemas-microsoft-com:vml" Requires="v">
                <p:oleObj spid="_x0000_s63606" name="Equation" r:id="rId17" imgW="1650960" imgH="203040" progId="Equation.DSMT4">
                  <p:embed/>
                </p:oleObj>
              </mc:Choice>
              <mc:Fallback>
                <p:oleObj name="Equation" r:id="rId17" imgW="1650960" imgH="203040" progId="Equation.DSMT4">
                  <p:embed/>
                  <p:pic>
                    <p:nvPicPr>
                      <p:cNvPr id="0" name=""/>
                      <p:cNvPicPr>
                        <a:picLocks noChangeAspect="1" noChangeArrowheads="1"/>
                      </p:cNvPicPr>
                      <p:nvPr/>
                    </p:nvPicPr>
                    <p:blipFill>
                      <a:blip r:embed="rId18"/>
                      <a:srcRect/>
                      <a:stretch>
                        <a:fillRect/>
                      </a:stretch>
                    </p:blipFill>
                    <p:spPr bwMode="auto">
                      <a:xfrm>
                        <a:off x="4478338" y="4648200"/>
                        <a:ext cx="35321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158823176"/>
              </p:ext>
            </p:extLst>
          </p:nvPr>
        </p:nvGraphicFramePr>
        <p:xfrm>
          <a:off x="1946275" y="5257800"/>
          <a:ext cx="2227263" cy="1684338"/>
        </p:xfrm>
        <a:graphic>
          <a:graphicData uri="http://schemas.openxmlformats.org/presentationml/2006/ole">
            <mc:AlternateContent xmlns:mc="http://schemas.openxmlformats.org/markup-compatibility/2006">
              <mc:Choice xmlns:v="urn:schemas-microsoft-com:vml" Requires="v">
                <p:oleObj spid="_x0000_s63607" name="Equation" r:id="rId19" imgW="1041120" imgH="787320" progId="Equation.DSMT4">
                  <p:embed/>
                </p:oleObj>
              </mc:Choice>
              <mc:Fallback>
                <p:oleObj name="Equation" r:id="rId19" imgW="1041120" imgH="787320" progId="Equation.DSMT4">
                  <p:embed/>
                  <p:pic>
                    <p:nvPicPr>
                      <p:cNvPr id="0" name=""/>
                      <p:cNvPicPr>
                        <a:picLocks noChangeAspect="1" noChangeArrowheads="1"/>
                      </p:cNvPicPr>
                      <p:nvPr/>
                    </p:nvPicPr>
                    <p:blipFill>
                      <a:blip r:embed="rId20"/>
                      <a:srcRect/>
                      <a:stretch>
                        <a:fillRect/>
                      </a:stretch>
                    </p:blipFill>
                    <p:spPr bwMode="auto">
                      <a:xfrm>
                        <a:off x="1946275" y="5257800"/>
                        <a:ext cx="2227263"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09487168"/>
              </p:ext>
            </p:extLst>
          </p:nvPr>
        </p:nvGraphicFramePr>
        <p:xfrm>
          <a:off x="4578350" y="5638800"/>
          <a:ext cx="2174875" cy="434975"/>
        </p:xfrm>
        <a:graphic>
          <a:graphicData uri="http://schemas.openxmlformats.org/presentationml/2006/ole">
            <mc:AlternateContent xmlns:mc="http://schemas.openxmlformats.org/markup-compatibility/2006">
              <mc:Choice xmlns:v="urn:schemas-microsoft-com:vml" Requires="v">
                <p:oleObj spid="_x0000_s63608" name="Equation" r:id="rId21" imgW="1015920" imgH="203040" progId="Equation.DSMT4">
                  <p:embed/>
                </p:oleObj>
              </mc:Choice>
              <mc:Fallback>
                <p:oleObj name="Equation" r:id="rId21" imgW="1015920" imgH="203040" progId="Equation.DSMT4">
                  <p:embed/>
                  <p:pic>
                    <p:nvPicPr>
                      <p:cNvPr id="0" name=""/>
                      <p:cNvPicPr>
                        <a:picLocks noChangeAspect="1" noChangeArrowheads="1"/>
                      </p:cNvPicPr>
                      <p:nvPr/>
                    </p:nvPicPr>
                    <p:blipFill>
                      <a:blip r:embed="rId22"/>
                      <a:srcRect/>
                      <a:stretch>
                        <a:fillRect/>
                      </a:stretch>
                    </p:blipFill>
                    <p:spPr bwMode="auto">
                      <a:xfrm>
                        <a:off x="4578350" y="5638800"/>
                        <a:ext cx="21748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035150095"/>
              </p:ext>
            </p:extLst>
          </p:nvPr>
        </p:nvGraphicFramePr>
        <p:xfrm>
          <a:off x="4664074" y="6170612"/>
          <a:ext cx="3451225" cy="434975"/>
        </p:xfrm>
        <a:graphic>
          <a:graphicData uri="http://schemas.openxmlformats.org/presentationml/2006/ole">
            <mc:AlternateContent xmlns:mc="http://schemas.openxmlformats.org/markup-compatibility/2006">
              <mc:Choice xmlns:v="urn:schemas-microsoft-com:vml" Requires="v">
                <p:oleObj spid="_x0000_s63609" name="Equation" r:id="rId23" imgW="1612800" imgH="203040" progId="Equation.DSMT4">
                  <p:embed/>
                </p:oleObj>
              </mc:Choice>
              <mc:Fallback>
                <p:oleObj name="Equation" r:id="rId23" imgW="1612800" imgH="203040" progId="Equation.DSMT4">
                  <p:embed/>
                  <p:pic>
                    <p:nvPicPr>
                      <p:cNvPr id="0" name=""/>
                      <p:cNvPicPr>
                        <a:picLocks noChangeAspect="1" noChangeArrowheads="1"/>
                      </p:cNvPicPr>
                      <p:nvPr/>
                    </p:nvPicPr>
                    <p:blipFill>
                      <a:blip r:embed="rId24"/>
                      <a:srcRect/>
                      <a:stretch>
                        <a:fillRect/>
                      </a:stretch>
                    </p:blipFill>
                    <p:spPr bwMode="auto">
                      <a:xfrm>
                        <a:off x="4664074" y="6170612"/>
                        <a:ext cx="34512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9937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wipe(left)">
                                      <p:cBhvr>
                                        <p:cTn id="7" dur="500"/>
                                        <p:tgtEl>
                                          <p:spTgt spid="634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914082" cy="15716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304800"/>
            <a:ext cx="9980613" cy="1323417"/>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chóp S.ABCD có đáy là hình chữ nhật và </a:t>
            </a:r>
            <a:r>
              <a:rPr lang="vi-VN" b="1" smtClean="0">
                <a:latin typeface="Arial" pitchFamily="34" charset="0"/>
                <a:cs typeface="Arial" pitchFamily="34" charset="0"/>
              </a:rPr>
              <a:t>SA</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sz="2600"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ABCD)</a:t>
            </a:r>
            <a:r>
              <a:rPr lang="vi-VN" sz="2600" b="1">
                <a:latin typeface="Arial" pitchFamily="34" charset="0"/>
                <a:cs typeface="Arial" pitchFamily="34" charset="0"/>
              </a:rPr>
              <a:t>. Gọi M, N tương ứng là hình chiếu của A trên </a:t>
            </a:r>
            <a:r>
              <a:rPr lang="vi-VN" sz="2600" b="1" smtClean="0">
                <a:latin typeface="Arial" pitchFamily="34" charset="0"/>
                <a:cs typeface="Arial" pitchFamily="34" charset="0"/>
              </a:rPr>
              <a:t>SB,</a:t>
            </a:r>
            <a:r>
              <a:rPr lang="en-US" sz="2600" b="1" smtClean="0">
                <a:latin typeface="Arial" pitchFamily="34" charset="0"/>
                <a:cs typeface="Arial" pitchFamily="34" charset="0"/>
              </a:rPr>
              <a:t> </a:t>
            </a:r>
            <a:r>
              <a:rPr lang="vi-VN" sz="2600" b="1" smtClean="0">
                <a:latin typeface="Arial" pitchFamily="34" charset="0"/>
                <a:cs typeface="Arial" pitchFamily="34" charset="0"/>
              </a:rPr>
              <a:t>SD</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Chứng </a:t>
            </a:r>
            <a:r>
              <a:rPr lang="vi-VN" sz="2600" b="1">
                <a:latin typeface="Arial" pitchFamily="34" charset="0"/>
                <a:cs typeface="Arial" pitchFamily="34" charset="0"/>
              </a:rPr>
              <a:t>minh </a:t>
            </a:r>
            <a:r>
              <a:rPr lang="vi-VN" sz="2600" b="1" smtClean="0">
                <a:latin typeface="Arial" pitchFamily="34" charset="0"/>
                <a:cs typeface="Arial" pitchFamily="34" charset="0"/>
              </a:rPr>
              <a:t>rằng:</a:t>
            </a:r>
            <a:r>
              <a:rPr lang="en-US" sz="2600" b="1" smtClean="0">
                <a:latin typeface="Arial" pitchFamily="34" charset="0"/>
                <a:cs typeface="Arial" pitchFamily="34" charset="0"/>
              </a:rPr>
              <a:t> </a:t>
            </a:r>
            <a:r>
              <a:rPr lang="vi-VN" sz="2600" b="1" smtClean="0">
                <a:latin typeface="Arial" pitchFamily="34" charset="0"/>
                <a:cs typeface="Arial" pitchFamily="34" charset="0"/>
              </a:rPr>
              <a:t>AM ⊥</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SBC), AN </a:t>
            </a:r>
            <a:r>
              <a:rPr lang="vi-VN" sz="2600" b="1" smtClean="0">
                <a:latin typeface="Arial" pitchFamily="34" charset="0"/>
                <a:cs typeface="Arial" pitchFamily="34" charset="0"/>
              </a:rPr>
              <a:t>⊥</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SCD), SC </a:t>
            </a:r>
            <a:r>
              <a:rPr lang="vi-VN" sz="2600" b="1" smtClean="0">
                <a:latin typeface="Arial" pitchFamily="34" charset="0"/>
                <a:cs typeface="Arial" pitchFamily="34" charset="0"/>
              </a:rPr>
              <a:t>⊥</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AMN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Object 31"/>
          <p:cNvGraphicFramePr>
            <a:graphicFrameLocks noChangeAspect="1"/>
          </p:cNvGraphicFramePr>
          <p:nvPr>
            <p:extLst>
              <p:ext uri="{D42A27DB-BD31-4B8C-83A1-F6EECF244321}">
                <p14:modId xmlns:p14="http://schemas.microsoft.com/office/powerpoint/2010/main" val="3676601983"/>
              </p:ext>
            </p:extLst>
          </p:nvPr>
        </p:nvGraphicFramePr>
        <p:xfrm>
          <a:off x="1928813" y="2201863"/>
          <a:ext cx="2308225" cy="1684337"/>
        </p:xfrm>
        <a:graphic>
          <a:graphicData uri="http://schemas.openxmlformats.org/presentationml/2006/ole">
            <mc:AlternateContent xmlns:mc="http://schemas.openxmlformats.org/markup-compatibility/2006">
              <mc:Choice xmlns:v="urn:schemas-microsoft-com:vml" Requires="v">
                <p:oleObj spid="_x0000_s64571" name="Equation" r:id="rId6" imgW="1079280" imgH="787320" progId="Equation.DSMT4">
                  <p:embed/>
                </p:oleObj>
              </mc:Choice>
              <mc:Fallback>
                <p:oleObj name="Equation" r:id="rId6" imgW="1079280" imgH="787320" progId="Equation.DSMT4">
                  <p:embed/>
                  <p:pic>
                    <p:nvPicPr>
                      <p:cNvPr id="0" name=""/>
                      <p:cNvPicPr>
                        <a:picLocks noChangeAspect="1" noChangeArrowheads="1"/>
                      </p:cNvPicPr>
                      <p:nvPr/>
                    </p:nvPicPr>
                    <p:blipFill>
                      <a:blip r:embed="rId7"/>
                      <a:srcRect/>
                      <a:stretch>
                        <a:fillRect/>
                      </a:stretch>
                    </p:blipFill>
                    <p:spPr bwMode="auto">
                      <a:xfrm>
                        <a:off x="1928813" y="2201863"/>
                        <a:ext cx="230822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760412" y="2316009"/>
            <a:ext cx="1145853"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560136986"/>
              </p:ext>
            </p:extLst>
          </p:nvPr>
        </p:nvGraphicFramePr>
        <p:xfrm>
          <a:off x="4602163" y="2514600"/>
          <a:ext cx="2174875" cy="434975"/>
        </p:xfrm>
        <a:graphic>
          <a:graphicData uri="http://schemas.openxmlformats.org/presentationml/2006/ole">
            <mc:AlternateContent xmlns:mc="http://schemas.openxmlformats.org/markup-compatibility/2006">
              <mc:Choice xmlns:v="urn:schemas-microsoft-com:vml" Requires="v">
                <p:oleObj spid="_x0000_s64572" name="Equation" r:id="rId8" imgW="1015920" imgH="203040" progId="Equation.DSMT4">
                  <p:embed/>
                </p:oleObj>
              </mc:Choice>
              <mc:Fallback>
                <p:oleObj name="Equation" r:id="rId8" imgW="1015920" imgH="203040" progId="Equation.DSMT4">
                  <p:embed/>
                  <p:pic>
                    <p:nvPicPr>
                      <p:cNvPr id="0" name=""/>
                      <p:cNvPicPr>
                        <a:picLocks noChangeAspect="1" noChangeArrowheads="1"/>
                      </p:cNvPicPr>
                      <p:nvPr/>
                    </p:nvPicPr>
                    <p:blipFill>
                      <a:blip r:embed="rId9"/>
                      <a:srcRect/>
                      <a:stretch>
                        <a:fillRect/>
                      </a:stretch>
                    </p:blipFill>
                    <p:spPr bwMode="auto">
                      <a:xfrm>
                        <a:off x="4602163" y="2514600"/>
                        <a:ext cx="21748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49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6612" y="1781752"/>
            <a:ext cx="3468686" cy="376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606978140"/>
              </p:ext>
            </p:extLst>
          </p:nvPr>
        </p:nvGraphicFramePr>
        <p:xfrm>
          <a:off x="4522788" y="3125788"/>
          <a:ext cx="3451225" cy="434975"/>
        </p:xfrm>
        <a:graphic>
          <a:graphicData uri="http://schemas.openxmlformats.org/presentationml/2006/ole">
            <mc:AlternateContent xmlns:mc="http://schemas.openxmlformats.org/markup-compatibility/2006">
              <mc:Choice xmlns:v="urn:schemas-microsoft-com:vml" Requires="v">
                <p:oleObj spid="_x0000_s64573" name="Equation" r:id="rId11" imgW="1612800" imgH="203040" progId="Equation.DSMT4">
                  <p:embed/>
                </p:oleObj>
              </mc:Choice>
              <mc:Fallback>
                <p:oleObj name="Equation" r:id="rId11" imgW="1612800" imgH="203040" progId="Equation.DSMT4">
                  <p:embed/>
                  <p:pic>
                    <p:nvPicPr>
                      <p:cNvPr id="0" name=""/>
                      <p:cNvPicPr>
                        <a:picLocks noChangeAspect="1" noChangeArrowheads="1"/>
                      </p:cNvPicPr>
                      <p:nvPr/>
                    </p:nvPicPr>
                    <p:blipFill>
                      <a:blip r:embed="rId12"/>
                      <a:srcRect/>
                      <a:stretch>
                        <a:fillRect/>
                      </a:stretch>
                    </p:blipFill>
                    <p:spPr bwMode="auto">
                      <a:xfrm>
                        <a:off x="4522788" y="3125788"/>
                        <a:ext cx="34512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721231987"/>
              </p:ext>
            </p:extLst>
          </p:nvPr>
        </p:nvGraphicFramePr>
        <p:xfrm>
          <a:off x="1952625" y="3854450"/>
          <a:ext cx="2389187" cy="1684338"/>
        </p:xfrm>
        <a:graphic>
          <a:graphicData uri="http://schemas.openxmlformats.org/presentationml/2006/ole">
            <mc:AlternateContent xmlns:mc="http://schemas.openxmlformats.org/markup-compatibility/2006">
              <mc:Choice xmlns:v="urn:schemas-microsoft-com:vml" Requires="v">
                <p:oleObj spid="_x0000_s64574" name="Equation" r:id="rId13" imgW="1117440" imgH="787320" progId="Equation.DSMT4">
                  <p:embed/>
                </p:oleObj>
              </mc:Choice>
              <mc:Fallback>
                <p:oleObj name="Equation" r:id="rId13" imgW="1117440" imgH="787320" progId="Equation.DSMT4">
                  <p:embed/>
                  <p:pic>
                    <p:nvPicPr>
                      <p:cNvPr id="0" name=""/>
                      <p:cNvPicPr>
                        <a:picLocks noChangeAspect="1" noChangeArrowheads="1"/>
                      </p:cNvPicPr>
                      <p:nvPr/>
                    </p:nvPicPr>
                    <p:blipFill>
                      <a:blip r:embed="rId14"/>
                      <a:srcRect/>
                      <a:stretch>
                        <a:fillRect/>
                      </a:stretch>
                    </p:blipFill>
                    <p:spPr bwMode="auto">
                      <a:xfrm>
                        <a:off x="1952625" y="3854450"/>
                        <a:ext cx="238918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90360011"/>
              </p:ext>
            </p:extLst>
          </p:nvPr>
        </p:nvGraphicFramePr>
        <p:xfrm>
          <a:off x="4854574" y="4495800"/>
          <a:ext cx="2201863" cy="434975"/>
        </p:xfrm>
        <a:graphic>
          <a:graphicData uri="http://schemas.openxmlformats.org/presentationml/2006/ole">
            <mc:AlternateContent xmlns:mc="http://schemas.openxmlformats.org/markup-compatibility/2006">
              <mc:Choice xmlns:v="urn:schemas-microsoft-com:vml" Requires="v">
                <p:oleObj spid="_x0000_s64575" name="Equation" r:id="rId15" imgW="1028520" imgH="203040" progId="Equation.DSMT4">
                  <p:embed/>
                </p:oleObj>
              </mc:Choice>
              <mc:Fallback>
                <p:oleObj name="Equation" r:id="rId15" imgW="1028520" imgH="203040" progId="Equation.DSMT4">
                  <p:embed/>
                  <p:pic>
                    <p:nvPicPr>
                      <p:cNvPr id="0" name=""/>
                      <p:cNvPicPr>
                        <a:picLocks noChangeAspect="1" noChangeArrowheads="1"/>
                      </p:cNvPicPr>
                      <p:nvPr/>
                    </p:nvPicPr>
                    <p:blipFill>
                      <a:blip r:embed="rId16"/>
                      <a:srcRect/>
                      <a:stretch>
                        <a:fillRect/>
                      </a:stretch>
                    </p:blipFill>
                    <p:spPr bwMode="auto">
                      <a:xfrm>
                        <a:off x="4854574" y="4495800"/>
                        <a:ext cx="2201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74945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914082" cy="1709596"/>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17087" cy="1661971"/>
          </a:xfrm>
          <a:prstGeom prst="rect">
            <a:avLst/>
          </a:prstGeom>
          <a:noFill/>
        </p:spPr>
        <p:txBody>
          <a:bodyPr wrap="square" lIns="121899" tIns="60949" rIns="121899" bIns="60949" rtlCol="0">
            <a:spAutoFit/>
          </a:bodyPr>
          <a:lstStyle/>
          <a:p>
            <a:pPr algn="just"/>
            <a:r>
              <a:rPr lang="vi-VN" sz="2500" b="1">
                <a:latin typeface="Arial" pitchFamily="34" charset="0"/>
                <a:cs typeface="Arial" pitchFamily="34" charset="0"/>
              </a:rPr>
              <a:t>Bạn Vinh thả quả dọi chìm vào thùng nước. Hỏi khi dây dọi căng và mặt nước yên lặng thì đường thẳng chứa dây dọi có vuông góc với mặt phẳng chứa mặt nước trong thùng hay không</a:t>
            </a:r>
            <a:r>
              <a:rPr lang="vi-VN" sz="25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2" y="19812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34980" y="2476500"/>
            <a:ext cx="6680463"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Khi dây dọi căng và mặt nước yên lặng, đường thẳng chứa dây dọi vuông góc với mặt phẳng chứa mặt nước trong thùng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655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12" y="2147638"/>
            <a:ext cx="25336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5685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5538"/>
                                        </p:tgtEl>
                                        <p:attrNameLst>
                                          <p:attrName>style.visibility</p:attrName>
                                        </p:attrNameLst>
                                      </p:cBhvr>
                                      <p:to>
                                        <p:strVal val="visible"/>
                                      </p:to>
                                    </p:set>
                                    <p:animEffect transition="in" filter="wipe(left)">
                                      <p:cBhvr>
                                        <p:cTn id="15"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2264775"/>
            <a:chOff x="447216" y="1086761"/>
            <a:chExt cx="11400298" cy="2264775"/>
          </a:xfrm>
        </p:grpSpPr>
        <p:sp>
          <p:nvSpPr>
            <p:cNvPr id="17" name="Rounded Rectangle 16"/>
            <p:cNvSpPr/>
            <p:nvPr/>
          </p:nvSpPr>
          <p:spPr>
            <a:xfrm>
              <a:off x="447216" y="1086761"/>
              <a:ext cx="11400298" cy="22647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200" b="1" smtClean="0">
                  <a:latin typeface="Arial" pitchFamily="34" charset="0"/>
                  <a:cs typeface="Arial" pitchFamily="34" charset="0"/>
                </a:rPr>
                <a:t>Đối với cánh cửa như trong Hình 7.10, khi đóng – mở cánh cửa, ta coi mép dưới BC của cánh cửa luôn sát sàn nhà (khe hở không đáng kể)</a:t>
              </a:r>
            </a:p>
            <a:p>
              <a:pPr marL="457200" indent="-457200">
                <a:buAutoNum type="alphaLcParenR"/>
              </a:pPr>
              <a:r>
                <a:rPr lang="en-US" sz="2200" b="1" smtClean="0">
                  <a:latin typeface="Arial" pitchFamily="34" charset="0"/>
                  <a:cs typeface="Arial" pitchFamily="34" charset="0"/>
                </a:rPr>
                <a:t>Từ quan sát trên, hãy giải thích vì sao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AB vuông góc với mọi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đi qua B trên sàn nhà.</a:t>
              </a:r>
            </a:p>
            <a:p>
              <a:pPr marL="457200" indent="-457200">
                <a:buAutoNum type="alphaLcParenR"/>
              </a:pPr>
              <a:r>
                <a:rPr lang="en-US" sz="2200" b="1" smtClean="0">
                  <a:latin typeface="Arial" pitchFamily="34" charset="0"/>
                  <a:cs typeface="Arial" pitchFamily="34" charset="0"/>
                </a:rPr>
                <a:t>Giải thích vì sao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AB vuông góc với mọi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trên sàn nhà.</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2" y="3019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3" y="95249"/>
            <a:ext cx="656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VUÔNG GÓC VỚI MẶT PHẲNG </a:t>
            </a:r>
            <a:endParaRPr lang="vi-VN" sz="1900" b="1">
              <a:solidFill>
                <a:schemeClr val="bg1"/>
              </a:solidFill>
              <a:latin typeface="Arial" pitchFamily="34" charset="0"/>
              <a:cs typeface="Arial" pitchFamily="34" charset="0"/>
            </a:endParaRPr>
          </a:p>
        </p:txBody>
      </p:sp>
      <p:sp>
        <p:nvSpPr>
          <p:cNvPr id="11" name="TextBox 10"/>
          <p:cNvSpPr txBox="1"/>
          <p:nvPr/>
        </p:nvSpPr>
        <p:spPr>
          <a:xfrm>
            <a:off x="303212" y="3457075"/>
            <a:ext cx="8763000" cy="1200329"/>
          </a:xfrm>
          <a:prstGeom prst="rect">
            <a:avLst/>
          </a:prstGeom>
          <a:noFill/>
        </p:spPr>
        <p:txBody>
          <a:bodyPr wrap="square" rtlCol="0">
            <a:spAutoFit/>
          </a:bodyPr>
          <a:lstStyle/>
          <a:p>
            <a:pPr algn="just"/>
            <a:r>
              <a:rPr lang="vi-VN" b="1">
                <a:latin typeface="Arial" pitchFamily="34" charset="0"/>
                <a:cs typeface="Arial" pitchFamily="34" charset="0"/>
              </a:rPr>
              <a:t>b) Theo tính chất của góc phẳng, khi hai đường thẳng AB và BC vuông góc với một đường thẳng CD chung, thì AB cũng vuông góc với </a:t>
            </a:r>
            <a:r>
              <a:rPr lang="vi-VN" b="1" smtClean="0">
                <a:latin typeface="Arial" pitchFamily="34" charset="0"/>
                <a:cs typeface="Arial" pitchFamily="34" charset="0"/>
              </a:rPr>
              <a:t>BC</a:t>
            </a:r>
            <a:endParaRPr lang="vi-VN" b="1">
              <a:latin typeface="Arial" pitchFamily="34" charset="0"/>
              <a:cs typeface="Arial" pitchFamily="34" charset="0"/>
            </a:endParaRPr>
          </a:p>
        </p:txBody>
      </p:sp>
      <p:grpSp>
        <p:nvGrpSpPr>
          <p:cNvPr id="4" name="Group 3"/>
          <p:cNvGrpSpPr/>
          <p:nvPr/>
        </p:nvGrpSpPr>
        <p:grpSpPr>
          <a:xfrm>
            <a:off x="9371012" y="3133225"/>
            <a:ext cx="2247900" cy="3603123"/>
            <a:chOff x="9371012" y="3133225"/>
            <a:chExt cx="2247900" cy="3603123"/>
          </a:xfrm>
        </p:grpSpPr>
        <p:sp>
          <p:nvSpPr>
            <p:cNvPr id="14" name="TextBox 13"/>
            <p:cNvSpPr txBox="1"/>
            <p:nvPr/>
          </p:nvSpPr>
          <p:spPr>
            <a:xfrm>
              <a:off x="9904412" y="639779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7.10</a:t>
              </a:r>
              <a:endParaRPr lang="en-US" sz="1600" b="1">
                <a:solidFill>
                  <a:schemeClr val="accent6">
                    <a:lumMod val="75000"/>
                  </a:schemeClr>
                </a:solidFill>
                <a:latin typeface="Arial" pitchFamily="34" charset="0"/>
                <a:cs typeface="Arial" pitchFamily="34" charset="0"/>
              </a:endParaRPr>
            </a:p>
          </p:txBody>
        </p:sp>
        <p:pic>
          <p:nvPicPr>
            <p:cNvPr id="25004" name="Picture 4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012" y="3133225"/>
              <a:ext cx="22479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03212" y="4667071"/>
            <a:ext cx="8763000" cy="1200329"/>
          </a:xfrm>
          <a:prstGeom prst="rect">
            <a:avLst/>
          </a:prstGeom>
          <a:noFill/>
        </p:spPr>
        <p:txBody>
          <a:bodyPr wrap="square" rtlCol="0">
            <a:spAutoFit/>
          </a:bodyPr>
          <a:lstStyle/>
          <a:p>
            <a:pPr algn="just"/>
            <a:r>
              <a:rPr lang="vi-VN" b="1">
                <a:latin typeface="Arial" pitchFamily="34" charset="0"/>
                <a:cs typeface="Arial" pitchFamily="34" charset="0"/>
              </a:rPr>
              <a:t>Vì vậy, khi đường thẳng AB vuông góc với đường thẳng đi qua điểm B trên sàn nhà, thì đường thẳng AB cũng vuông góc với mọi đường thẳng khác trên sàn nhà</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460153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4"/>
            <a:ext cx="9685482" cy="239059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601201" cy="2431413"/>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Một cột bóng rổ được dựng trên một sân phẳng. Bạn Hùng đo khoảng cách từ một điểm trên sân, cách chân cột 1 m đến một điểm trên cột, cách chân cột 1 m được kết quả là 1,5 m (H.7.27). Nếu phép đo của Hùng là chính xác thì cột có vuông góc với sân hay không? Có thể kết luận rằng cột không có phương thẳng đứng hay không</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537" y="27029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89012" y="3066870"/>
            <a:ext cx="6793463"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Nếu phép đo của Hùng là chính xác ta </a:t>
            </a:r>
            <a:r>
              <a:rPr lang="vi-VN" b="1" smtClean="0">
                <a:latin typeface="Arial" pitchFamily="34" charset="0"/>
                <a:cs typeface="Arial" pitchFamily="34" charset="0"/>
              </a:rPr>
              <a:t>có</a:t>
            </a:r>
            <a:endParaRPr lang="vi-VN" b="1">
              <a:latin typeface="Arial" pitchFamily="34" charset="0"/>
              <a:cs typeface="Arial" pitchFamily="34" charset="0"/>
            </a:endParaRPr>
          </a:p>
        </p:txBody>
      </p:sp>
      <p:pic>
        <p:nvPicPr>
          <p:cNvPr id="665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5612" y="2743200"/>
            <a:ext cx="3478245" cy="34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931730754"/>
              </p:ext>
            </p:extLst>
          </p:nvPr>
        </p:nvGraphicFramePr>
        <p:xfrm>
          <a:off x="3109879" y="3581400"/>
          <a:ext cx="1882458" cy="537845"/>
        </p:xfrm>
        <a:graphic>
          <a:graphicData uri="http://schemas.openxmlformats.org/presentationml/2006/ole">
            <mc:AlternateContent xmlns:mc="http://schemas.openxmlformats.org/markup-compatibility/2006">
              <mc:Choice xmlns:v="urn:schemas-microsoft-com:vml" Requires="v">
                <p:oleObj spid="_x0000_s66574" name="Equation" r:id="rId7" imgW="799920" imgH="228600" progId="Equation.DSMT4">
                  <p:embed/>
                </p:oleObj>
              </mc:Choice>
              <mc:Fallback>
                <p:oleObj name="Equation" r:id="rId7" imgW="799920" imgH="228600" progId="Equation.DSMT4">
                  <p:embed/>
                  <p:pic>
                    <p:nvPicPr>
                      <p:cNvPr id="0" name="Object 1"/>
                      <p:cNvPicPr>
                        <a:picLocks noChangeAspect="1" noChangeArrowheads="1"/>
                      </p:cNvPicPr>
                      <p:nvPr/>
                    </p:nvPicPr>
                    <p:blipFill>
                      <a:blip r:embed="rId8"/>
                      <a:srcRect/>
                      <a:stretch>
                        <a:fillRect/>
                      </a:stretch>
                    </p:blipFill>
                    <p:spPr bwMode="auto">
                      <a:xfrm>
                        <a:off x="3109879" y="3581400"/>
                        <a:ext cx="1882458" cy="5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082962" y="4191000"/>
            <a:ext cx="6680463" cy="830997"/>
          </a:xfrm>
          <a:prstGeom prst="rect">
            <a:avLst/>
          </a:prstGeom>
          <a:noFill/>
        </p:spPr>
        <p:txBody>
          <a:bodyPr wrap="square" rtlCol="0">
            <a:spAutoFit/>
          </a:bodyPr>
          <a:lstStyle/>
          <a:p>
            <a:pPr algn="just"/>
            <a:r>
              <a:rPr lang="vi-VN" b="1">
                <a:latin typeface="Arial" pitchFamily="34" charset="0"/>
                <a:cs typeface="Arial" pitchFamily="34" charset="0"/>
              </a:rPr>
              <a:t>Do đó theo định lý Pytago thì cột có không vuông góc với sân</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3" name="TextBox 12"/>
          <p:cNvSpPr txBox="1"/>
          <p:nvPr/>
        </p:nvSpPr>
        <p:spPr>
          <a:xfrm>
            <a:off x="1064489" y="5021997"/>
            <a:ext cx="6680463" cy="461665"/>
          </a:xfrm>
          <a:prstGeom prst="rect">
            <a:avLst/>
          </a:prstGeom>
          <a:noFill/>
        </p:spPr>
        <p:txBody>
          <a:bodyPr wrap="square" rtlCol="0">
            <a:spAutoFit/>
          </a:bodyPr>
          <a:lstStyle/>
          <a:p>
            <a:pPr algn="just"/>
            <a:r>
              <a:rPr lang="vi-VN" b="1">
                <a:latin typeface="Arial" pitchFamily="34" charset="0"/>
                <a:cs typeface="Arial" pitchFamily="34" charset="0"/>
              </a:rPr>
              <a:t>Do đó </a:t>
            </a:r>
            <a:r>
              <a:rPr lang="vi-VN" b="1">
                <a:solidFill>
                  <a:schemeClr val="accent2">
                    <a:lumMod val="75000"/>
                  </a:schemeClr>
                </a:solidFill>
                <a:latin typeface="Arial" pitchFamily="34" charset="0"/>
                <a:cs typeface="Arial" pitchFamily="34" charset="0"/>
              </a:rPr>
              <a:t>cột không có phương thẳng đứng</a:t>
            </a:r>
            <a:r>
              <a:rPr lang="vi-VN" b="1" smtClean="0">
                <a:solidFill>
                  <a:schemeClr val="accent2">
                    <a:lumMod val="75000"/>
                  </a:schemeClr>
                </a:solidFill>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93963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5"/>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1"/>
            <a:ext cx="11323695" cy="1371599"/>
            <a:chOff x="379411" y="836862"/>
            <a:chExt cx="11323695" cy="1371599"/>
          </a:xfrm>
        </p:grpSpPr>
        <p:sp>
          <p:nvSpPr>
            <p:cNvPr id="21" name="Rounded Rectangle 20"/>
            <p:cNvSpPr/>
            <p:nvPr/>
          </p:nvSpPr>
          <p:spPr>
            <a:xfrm>
              <a:off x="379411" y="836862"/>
              <a:ext cx="11125201" cy="1219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93824" y="1015902"/>
                  <a:ext cx="9920188" cy="892552"/>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Đường thẳng </a:t>
                  </a:r>
                  <a14:m>
                    <m:oMath xmlns:m="http://schemas.openxmlformats.org/officeDocument/2006/math">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được gọi là vuông góc với mặt phẳng (P) nếu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vuông góc với mọi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nằm trong (P).</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3824" y="1015902"/>
                  <a:ext cx="9920188" cy="892552"/>
                </a:xfrm>
                <a:prstGeom prst="rect">
                  <a:avLst/>
                </a:prstGeom>
                <a:blipFill rotWithShape="1">
                  <a:blip r:embed="rId4"/>
                  <a:stretch>
                    <a:fillRect l="-921" t="-6122" r="-1106" b="-15646"/>
                  </a:stretch>
                </a:blipFill>
              </p:spPr>
              <p:txBody>
                <a:bodyPr/>
                <a:lstStyle/>
                <a:p>
                  <a:r>
                    <a:rPr lang="en-US">
                      <a:noFill/>
                    </a:rPr>
                    <a:t> </a:t>
                  </a:r>
                </a:p>
              </p:txBody>
            </p:sp>
          </mc:Fallback>
        </mc:AlternateContent>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90668" y="1121278"/>
              <a:ext cx="1012438" cy="1087183"/>
            </a:xfrm>
            <a:prstGeom prst="rect">
              <a:avLst/>
            </a:prstGeom>
          </p:spPr>
        </p:pic>
      </p:grpSp>
      <p:grpSp>
        <p:nvGrpSpPr>
          <p:cNvPr id="3" name="Group 2"/>
          <p:cNvGrpSpPr/>
          <p:nvPr/>
        </p:nvGrpSpPr>
        <p:grpSpPr>
          <a:xfrm>
            <a:off x="836612" y="4681240"/>
            <a:ext cx="9747750" cy="1033760"/>
            <a:chOff x="989013" y="3385840"/>
            <a:chExt cx="9747750" cy="1033760"/>
          </a:xfrm>
        </p:grpSpPr>
        <p:sp>
          <p:nvSpPr>
            <p:cNvPr id="20" name="Rounded Rectangle 19"/>
            <p:cNvSpPr/>
            <p:nvPr/>
          </p:nvSpPr>
          <p:spPr>
            <a:xfrm>
              <a:off x="989013" y="3385840"/>
              <a:ext cx="9747750" cy="1033760"/>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6" name="TextBox 15"/>
                <p:cNvSpPr txBox="1"/>
                <p:nvPr/>
              </p:nvSpPr>
              <p:spPr>
                <a:xfrm>
                  <a:off x="1141411" y="3450848"/>
                  <a:ext cx="9525001" cy="892552"/>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 </a:t>
                  </a:r>
                  <a:r>
                    <a:rPr lang="en-US" sz="2600" b="1" smtClean="0">
                      <a:latin typeface="Arial" pitchFamily="34" charset="0"/>
                      <a:cs typeface="Arial" pitchFamily="34" charset="0"/>
                    </a:rPr>
                    <a:t>Khi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vuông góc với (P) , ta còn nói (P) vuông góc với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hoặc </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 và (P) vuông góc với nhau, kí hiệu </a:t>
                  </a:r>
                  <a14:m>
                    <m:oMath xmlns:m="http://schemas.openxmlformats.org/officeDocument/2006/math">
                      <m:r>
                        <a:rPr lang="en-US" sz="2600" b="1" i="1" smtClean="0">
                          <a:solidFill>
                            <a:srgbClr val="C00000"/>
                          </a:solidFill>
                          <a:latin typeface="Cambria Math"/>
                          <a:ea typeface="Cambria Math"/>
                          <a:cs typeface="Arial" pitchFamily="34" charset="0"/>
                        </a:rPr>
                        <m:t>∆ ⊥</m:t>
                      </m:r>
                      <m:r>
                        <a:rPr lang="en-US" sz="2600" b="1" i="1" smtClean="0">
                          <a:solidFill>
                            <a:srgbClr val="C00000"/>
                          </a:solidFill>
                          <a:latin typeface="Cambria Math"/>
                          <a:ea typeface="Cambria Math"/>
                          <a:cs typeface="Arial" pitchFamily="34" charset="0"/>
                        </a:rPr>
                        <m:t>(</m:t>
                      </m:r>
                      <m:r>
                        <a:rPr lang="en-US" sz="2600" b="1" i="1" smtClean="0">
                          <a:solidFill>
                            <a:srgbClr val="C00000"/>
                          </a:solidFill>
                          <a:latin typeface="Cambria Math"/>
                          <a:ea typeface="Cambria Math"/>
                          <a:cs typeface="Arial" pitchFamily="34" charset="0"/>
                        </a:rPr>
                        <m:t>𝑷</m:t>
                      </m:r>
                      <m:r>
                        <a:rPr lang="en-US" sz="2600" b="1" i="1" smtClean="0">
                          <a:solidFill>
                            <a:srgbClr val="C00000"/>
                          </a:solidFill>
                          <a:latin typeface="Cambria Math"/>
                          <a:ea typeface="Cambria Math"/>
                          <a:cs typeface="Arial" pitchFamily="34" charset="0"/>
                        </a:rPr>
                        <m:t>)</m:t>
                      </m:r>
                    </m:oMath>
                  </a14:m>
                  <a:r>
                    <a:rPr lang="en-US" sz="2600" b="1" smtClean="0">
                      <a:solidFill>
                        <a:srgbClr val="C00000"/>
                      </a:solidFill>
                      <a:latin typeface="Arial" pitchFamily="34" charset="0"/>
                      <a:cs typeface="Arial" pitchFamily="34" charset="0"/>
                    </a:rPr>
                    <a:t> </a:t>
                  </a:r>
                  <a:endParaRPr lang="en-US" sz="2600" b="1">
                    <a:solidFill>
                      <a:srgbClr val="C00000"/>
                    </a:solidFill>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141411" y="3450848"/>
                  <a:ext cx="9525001" cy="892552"/>
                </a:xfrm>
                <a:prstGeom prst="rect">
                  <a:avLst/>
                </a:prstGeom>
                <a:blipFill rotWithShape="1">
                  <a:blip r:embed="rId6"/>
                  <a:stretch>
                    <a:fillRect l="-832" t="-6164" b="-16438"/>
                  </a:stretch>
                </a:blipFill>
              </p:spPr>
              <p:txBody>
                <a:bodyPr/>
                <a:lstStyle/>
                <a:p>
                  <a:r>
                    <a:rPr lang="en-US">
                      <a:noFill/>
                    </a:rPr>
                    <a:t> </a:t>
                  </a:r>
                </a:p>
              </p:txBody>
            </p:sp>
          </mc:Fallback>
        </mc:AlternateContent>
      </p:grpSp>
      <p:sp>
        <p:nvSpPr>
          <p:cNvPr id="14" name="AutoShape 4"/>
          <p:cNvSpPr>
            <a:spLocks noChangeArrowheads="1"/>
          </p:cNvSpPr>
          <p:nvPr/>
        </p:nvSpPr>
        <p:spPr bwMode="gray">
          <a:xfrm>
            <a:off x="447213" y="95249"/>
            <a:ext cx="656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VUÔNG GÓC VỚI MẶT PHẲNG </a:t>
            </a:r>
            <a:endParaRPr lang="vi-VN" sz="1900" b="1">
              <a:solidFill>
                <a:schemeClr val="bg1"/>
              </a:solidFill>
              <a:latin typeface="Arial" pitchFamily="34" charset="0"/>
              <a:cs typeface="Arial" pitchFamily="34" charset="0"/>
            </a:endParaRPr>
          </a:p>
        </p:txBody>
      </p:sp>
      <p:pic>
        <p:nvPicPr>
          <p:cNvPr id="378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0263" y="2057400"/>
            <a:ext cx="3411474" cy="217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836612" y="4235672"/>
            <a:ext cx="1143000" cy="3363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wipe(left)">
                                      <p:cBhvr>
                                        <p:cTn id="11" dur="500"/>
                                        <p:tgtEl>
                                          <p:spTgt spid="378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025" y="3172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26972" y="762000"/>
            <a:ext cx="11558425" cy="2286001"/>
            <a:chOff x="289088" y="761999"/>
            <a:chExt cx="11558425" cy="2286001"/>
          </a:xfrm>
        </p:grpSpPr>
        <p:sp>
          <p:nvSpPr>
            <p:cNvPr id="17" name="Rounded Rectangle 16"/>
            <p:cNvSpPr/>
            <p:nvPr/>
          </p:nvSpPr>
          <p:spPr>
            <a:xfrm>
              <a:off x="289088" y="761999"/>
              <a:ext cx="11558425" cy="22860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38200"/>
              <a:ext cx="11239500"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Gấp tấm bìa cứng hình chữ nhật sao cho nếp gấp chia tấm bìa thành hai hình chữ nhật , sau đó đặt nó lên mặt bàn như Hình 7.11</a:t>
              </a:r>
            </a:p>
            <a:p>
              <a:pPr marL="457200" indent="-457200">
                <a:buAutoNum type="alphaLcParenR"/>
              </a:pPr>
              <a:r>
                <a:rPr lang="en-US" sz="2200" b="1" smtClean="0">
                  <a:latin typeface="Arial" pitchFamily="34" charset="0"/>
                  <a:cs typeface="Arial" pitchFamily="34" charset="0"/>
                </a:rPr>
                <a:t>Bằng cách trên, ta tạo được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AB vuông góc với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nào thuộc mặt bàn?</a:t>
              </a:r>
            </a:p>
            <a:p>
              <a:pPr marL="457200" indent="-457200">
                <a:buAutoNum type="alphaLcParenR"/>
              </a:pPr>
              <a:r>
                <a:rPr lang="en-US" sz="2200" b="1" smtClean="0">
                  <a:latin typeface="Arial" pitchFamily="34" charset="0"/>
                  <a:cs typeface="Arial" pitchFamily="34" charset="0"/>
                </a:rPr>
                <a:t>Trên mặt bàn, qua điểm A kẻ một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tuỳ ý. Dùng ê ke , hãy kiểm tra trên mô hình xem AB có vuông góc với a hay không ? </a:t>
              </a:r>
              <a:endParaRPr lang="en-US" sz="2200"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4410" y="790767"/>
              <a:ext cx="1374005" cy="45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3" y="95249"/>
            <a:ext cx="656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VUÔNG GÓC VỚI MẶT PHẲNG </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9165653" y="3156567"/>
            <a:ext cx="2719959" cy="2634633"/>
            <a:chOff x="8990012" y="3278220"/>
            <a:chExt cx="2719959" cy="2634633"/>
          </a:xfrm>
        </p:grpSpPr>
        <p:pic>
          <p:nvPicPr>
            <p:cNvPr id="29841" name="Picture 145"/>
            <p:cNvPicPr>
              <a:picLocks noChangeAspect="1" noChangeArrowheads="1"/>
            </p:cNvPicPr>
            <p:nvPr/>
          </p:nvPicPr>
          <p:blipFill rotWithShape="1">
            <a:blip r:embed="rId5">
              <a:extLst>
                <a:ext uri="{28A0092B-C50C-407E-A947-70E740481C1C}">
                  <a14:useLocalDpi xmlns:a14="http://schemas.microsoft.com/office/drawing/2010/main" val="0"/>
                </a:ext>
              </a:extLst>
            </a:blip>
            <a:srcRect b="4077"/>
            <a:stretch/>
          </p:blipFill>
          <p:spPr bwMode="auto">
            <a:xfrm>
              <a:off x="8990012" y="3278220"/>
              <a:ext cx="2719959" cy="246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599612" y="557429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7.11</a:t>
              </a:r>
              <a:endParaRPr lang="en-US" sz="1600" b="1">
                <a:solidFill>
                  <a:schemeClr val="accent6">
                    <a:lumMod val="75000"/>
                  </a:schemeClr>
                </a:solidFill>
                <a:latin typeface="Arial" pitchFamily="34" charset="0"/>
                <a:cs typeface="Arial" pitchFamily="34" charset="0"/>
              </a:endParaRPr>
            </a:p>
          </p:txBody>
        </p:sp>
      </p:grpSp>
      <p:sp>
        <p:nvSpPr>
          <p:cNvPr id="16" name="TextBox 15"/>
          <p:cNvSpPr txBox="1"/>
          <p:nvPr/>
        </p:nvSpPr>
        <p:spPr>
          <a:xfrm>
            <a:off x="289088" y="3540204"/>
            <a:ext cx="8001000" cy="1107996"/>
          </a:xfrm>
          <a:prstGeom prst="rect">
            <a:avLst/>
          </a:prstGeom>
          <a:noFill/>
        </p:spPr>
        <p:txBody>
          <a:bodyPr wrap="square" rtlCol="0">
            <a:spAutoFit/>
          </a:bodyPr>
          <a:lstStyle/>
          <a:p>
            <a:pPr algn="just"/>
            <a:r>
              <a:rPr lang="vi-VN" sz="2200" b="1">
                <a:latin typeface="Arial" pitchFamily="34" charset="0"/>
                <a:cs typeface="Arial" pitchFamily="34" charset="0"/>
              </a:rPr>
              <a:t>a) Sau khi gấp tấm bìa cứng hình chữ nhật, ta sẽ có hai hình chữ nhật MNAB; ABCD. Do đó, đường thẳng AB sẽ vuông góc với cạnh AN, AD của hai hình chữ nhật đó</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0" name="TextBox 19"/>
          <p:cNvSpPr txBox="1"/>
          <p:nvPr/>
        </p:nvSpPr>
        <p:spPr>
          <a:xfrm>
            <a:off x="289088" y="4607004"/>
            <a:ext cx="8472324" cy="1107996"/>
          </a:xfrm>
          <a:prstGeom prst="rect">
            <a:avLst/>
          </a:prstGeom>
          <a:noFill/>
        </p:spPr>
        <p:txBody>
          <a:bodyPr wrap="square" rtlCol="0">
            <a:spAutoFit/>
          </a:bodyPr>
          <a:lstStyle/>
          <a:p>
            <a:pPr algn="just"/>
            <a:r>
              <a:rPr lang="vi-VN" sz="2200" b="1">
                <a:latin typeface="Arial" pitchFamily="34" charset="0"/>
                <a:cs typeface="Arial" pitchFamily="34" charset="0"/>
              </a:rPr>
              <a:t>b) Để kiểm tra xem đường thẳng AB có vuông góc với đường thẳng a hay không, ta có thể sử dụng một ê-ke. Đặt một đầu ê-ke lên điểm A và đưa đầu kia đi dọc theo đường thẳng a. </a:t>
            </a:r>
          </a:p>
        </p:txBody>
      </p:sp>
      <p:sp>
        <p:nvSpPr>
          <p:cNvPr id="22" name="TextBox 21"/>
          <p:cNvSpPr txBox="1"/>
          <p:nvPr/>
        </p:nvSpPr>
        <p:spPr>
          <a:xfrm>
            <a:off x="289088" y="5715000"/>
            <a:ext cx="11672724" cy="1107996"/>
          </a:xfrm>
          <a:prstGeom prst="rect">
            <a:avLst/>
          </a:prstGeom>
          <a:noFill/>
        </p:spPr>
        <p:txBody>
          <a:bodyPr wrap="square" rtlCol="0">
            <a:spAutoFit/>
          </a:bodyPr>
          <a:lstStyle/>
          <a:p>
            <a:pPr algn="just"/>
            <a:r>
              <a:rPr lang="vi-VN" sz="2200" b="1">
                <a:latin typeface="Arial" pitchFamily="34" charset="0"/>
                <a:cs typeface="Arial" pitchFamily="34" charset="0"/>
              </a:rPr>
              <a:t>Nếu đầu ê-ke không thay đổi hướng khi di chuyển qua đường thẳng AB, tức là đường thẳng AB vuông góc với đường thẳng a. Nếu đầu ê-ke thay đổi hướng khi di chuyển qua đường thẳng AB, tức là hai đường không vuông góc nhau.</a:t>
            </a: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430001" cy="1601539"/>
            <a:chOff x="379411" y="836861"/>
            <a:chExt cx="11430001" cy="1601539"/>
          </a:xfrm>
        </p:grpSpPr>
        <p:sp>
          <p:nvSpPr>
            <p:cNvPr id="21" name="Rounded Rectangle 20"/>
            <p:cNvSpPr/>
            <p:nvPr/>
          </p:nvSpPr>
          <p:spPr>
            <a:xfrm>
              <a:off x="379411" y="836861"/>
              <a:ext cx="11125201" cy="14491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913061"/>
              <a:ext cx="9920188" cy="1292662"/>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Nếu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vuông góc với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cắt nhau thuộc cùng một mặt phẳng thì nó vuông góc với mặt phẳng đó .</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84362" y="1122909"/>
              <a:ext cx="1225050" cy="1315491"/>
            </a:xfrm>
            <a:prstGeom prst="rect">
              <a:avLst/>
            </a:prstGeom>
          </p:spPr>
        </p:pic>
      </p:grpSp>
      <p:sp>
        <p:nvSpPr>
          <p:cNvPr id="14" name="AutoShape 4"/>
          <p:cNvSpPr>
            <a:spLocks noChangeArrowheads="1"/>
          </p:cNvSpPr>
          <p:nvPr/>
        </p:nvSpPr>
        <p:spPr bwMode="gray">
          <a:xfrm>
            <a:off x="447213" y="95249"/>
            <a:ext cx="656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VUÔNG GÓC VỚI MẶT PHẲNG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1722437" y="2286000"/>
            <a:ext cx="2924175" cy="2314575"/>
            <a:chOff x="1065212" y="2286000"/>
            <a:chExt cx="2924175" cy="2314575"/>
          </a:xfrm>
        </p:grpSpPr>
        <p:pic>
          <p:nvPicPr>
            <p:cNvPr id="38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212" y="2286000"/>
              <a:ext cx="29241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284412" y="4262021"/>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7.12</a:t>
              </a:r>
              <a:endParaRPr lang="en-US" sz="1600" b="1">
                <a:solidFill>
                  <a:schemeClr val="accent6">
                    <a:lumMod val="75000"/>
                  </a:schemeClr>
                </a:solidFill>
                <a:latin typeface="Arial" pitchFamily="34" charset="0"/>
                <a:cs typeface="Arial" pitchFamily="34" charset="0"/>
              </a:endParaRPr>
            </a:p>
          </p:txBody>
        </p:sp>
      </p:grpSp>
      <p:grpSp>
        <p:nvGrpSpPr>
          <p:cNvPr id="17" name="Group 16"/>
          <p:cNvGrpSpPr/>
          <p:nvPr/>
        </p:nvGrpSpPr>
        <p:grpSpPr>
          <a:xfrm>
            <a:off x="5103811" y="3124200"/>
            <a:ext cx="6553201" cy="2667000"/>
            <a:chOff x="2360611" y="3220197"/>
            <a:chExt cx="6553201" cy="2667000"/>
          </a:xfrm>
        </p:grpSpPr>
        <p:sp>
          <p:nvSpPr>
            <p:cNvPr id="18" name="Oval 17"/>
            <p:cNvSpPr/>
            <p:nvPr/>
          </p:nvSpPr>
          <p:spPr>
            <a:xfrm>
              <a:off x="2360612" y="3220197"/>
              <a:ext cx="6553200" cy="2667000"/>
            </a:xfrm>
            <a:prstGeom prst="ellipse">
              <a:avLst/>
            </a:prstGeom>
            <a:solidFill>
              <a:schemeClr val="accent3">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7986" y="4103247"/>
              <a:ext cx="616904" cy="104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360611" y="3463052"/>
              <a:ext cx="5638801" cy="2000548"/>
            </a:xfrm>
            <a:prstGeom prst="rect">
              <a:avLst/>
            </a:prstGeom>
            <a:noFill/>
          </p:spPr>
          <p:txBody>
            <a:bodyPr wrap="square" rtlCol="0">
              <a:spAutoFit/>
            </a:bodyPr>
            <a:lstStyle/>
            <a:p>
              <a:pPr marL="342900" indent="-342900" algn="ctr">
                <a:buFont typeface="Wingdings" pitchFamily="2" charset="2"/>
                <a:buChar char="v"/>
              </a:pPr>
              <a:r>
                <a:rPr lang="en-US" sz="2800" b="1" smtClean="0">
                  <a:solidFill>
                    <a:srgbClr val="C00000"/>
                  </a:solidFill>
                  <a:latin typeface="Arial" pitchFamily="34" charset="0"/>
                  <a:cs typeface="Arial" pitchFamily="34" charset="0"/>
                </a:rPr>
                <a:t>Câu hỏi :  </a:t>
              </a:r>
              <a:br>
                <a:rPr lang="en-US" sz="2800" b="1" smtClean="0">
                  <a:solidFill>
                    <a:srgbClr val="C00000"/>
                  </a:solidFill>
                  <a:latin typeface="Arial" pitchFamily="34" charset="0"/>
                  <a:cs typeface="Arial" pitchFamily="34" charset="0"/>
                </a:rPr>
              </a:br>
              <a:r>
                <a:rPr lang="en-US" b="1" smtClean="0">
                  <a:latin typeface="Arial" pitchFamily="34" charset="0"/>
                  <a:cs typeface="Arial" pitchFamily="34" charset="0"/>
                </a:rPr>
                <a:t>Nếu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vuông góc với hai cạnh của một tam giác thì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có vuông góc với cạnh còn lại hay không ?</a:t>
              </a:r>
              <a:endParaRPr lang="en-US" b="1">
                <a:latin typeface="Arial" pitchFamily="34" charset="0"/>
                <a:cs typeface="Arial" pitchFamily="34" charset="0"/>
              </a:endParaRPr>
            </a:p>
          </p:txBody>
        </p:sp>
      </p:grpSp>
    </p:spTree>
    <p:extLst>
      <p:ext uri="{BB962C8B-B14F-4D97-AF65-F5344CB8AC3E}">
        <p14:creationId xmlns:p14="http://schemas.microsoft.com/office/powerpoint/2010/main" val="92693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612" y="232018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03212" y="742950"/>
            <a:ext cx="11455965" cy="1390817"/>
            <a:chOff x="303212" y="742950"/>
            <a:chExt cx="11455965" cy="1390817"/>
          </a:xfrm>
        </p:grpSpPr>
        <p:sp>
          <p:nvSpPr>
            <p:cNvPr id="14" name="Rounded Rectangle 13"/>
            <p:cNvSpPr/>
            <p:nvPr/>
          </p:nvSpPr>
          <p:spPr>
            <a:xfrm>
              <a:off x="1714587" y="742950"/>
              <a:ext cx="10044590" cy="13804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055812" y="810350"/>
                  <a:ext cx="96012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chóp S.ABC có đáy là tam giác ABC vuông tại B và cạnh SA vuông góc với các cạnh AB, AC. </a:t>
                  </a:r>
                </a:p>
                <a:p>
                  <a:r>
                    <a:rPr lang="en-US" sz="2600" b="1" smtClean="0">
                      <a:latin typeface="Arial" pitchFamily="34" charset="0"/>
                      <a:cs typeface="Arial" pitchFamily="34" charset="0"/>
                    </a:rPr>
                    <a:t>Chứng minh rằng BC</a:t>
                  </a:r>
                  <a14:m>
                    <m:oMath xmlns:m="http://schemas.openxmlformats.org/officeDocument/2006/math">
                      <m:r>
                        <a:rPr lang="en-US" sz="2600" b="1" i="1">
                          <a:latin typeface="Cambria Math"/>
                          <a:ea typeface="Cambria Math"/>
                          <a:cs typeface="Arial" pitchFamily="34" charset="0"/>
                        </a:rPr>
                        <m:t>⊥</m:t>
                      </m:r>
                    </m:oMath>
                  </a14:m>
                  <a:r>
                    <a:rPr lang="en-US" sz="2600" b="1" smtClean="0">
                      <a:latin typeface="Arial" pitchFamily="34" charset="0"/>
                      <a:cs typeface="Arial" pitchFamily="34" charset="0"/>
                    </a:rPr>
                    <a:t>(SAB)</a:t>
                  </a:r>
                  <a:endParaRPr lang="en-US"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055812" y="810350"/>
                  <a:ext cx="9601200" cy="1323417"/>
                </a:xfrm>
                <a:prstGeom prst="rect">
                  <a:avLst/>
                </a:prstGeom>
                <a:blipFill rotWithShape="1">
                  <a:blip r:embed="rId5"/>
                  <a:stretch>
                    <a:fillRect l="-762" t="-3226" b="-921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684212" y="2794546"/>
                <a:ext cx="7239000" cy="861774"/>
              </a:xfrm>
              <a:prstGeom prst="rect">
                <a:avLst/>
              </a:prstGeom>
              <a:noFill/>
            </p:spPr>
            <p:txBody>
              <a:bodyPr wrap="square" rtlCol="0">
                <a:spAutoFit/>
              </a:bodyPr>
              <a:lstStyle/>
              <a:p>
                <a:pPr marL="342900" indent="-342900" algn="just">
                  <a:buFont typeface="Wingdings" pitchFamily="2" charset="2"/>
                  <a:buChar char="v"/>
                </a:pPr>
                <a:r>
                  <a:rPr lang="en-US" sz="2500" b="1" smtClean="0">
                    <a:latin typeface="Arial" pitchFamily="34" charset="0"/>
                    <a:cs typeface="Arial" pitchFamily="34" charset="0"/>
                  </a:rPr>
                  <a:t>Vì SA vuông góc với 2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AB và AC nên </a:t>
                </a:r>
                <a14:m>
                  <m:oMath xmlns:m="http://schemas.openxmlformats.org/officeDocument/2006/math">
                    <m:r>
                      <a:rPr lang="en-US" sz="2500" b="1" i="1" smtClean="0">
                        <a:latin typeface="Cambria Math"/>
                        <a:cs typeface="Arial" pitchFamily="34" charset="0"/>
                      </a:rPr>
                      <m:t>𝑺𝑨</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𝑨𝑩𝑪</m:t>
                    </m:r>
                    <m:r>
                      <a:rPr lang="en-US" sz="2500" b="1" i="1">
                        <a:latin typeface="Cambria Math"/>
                        <a:ea typeface="Cambria Math"/>
                        <a:cs typeface="Arial" pitchFamily="34" charset="0"/>
                      </a:rPr>
                      <m:t>)</m:t>
                    </m:r>
                  </m:oMath>
                </a14:m>
                <a:r>
                  <a:rPr lang="en-US" sz="2500" b="1" smtClean="0">
                    <a:latin typeface="Arial" pitchFamily="34" charset="0"/>
                    <a:cs typeface="Arial" pitchFamily="34" charset="0"/>
                  </a:rPr>
                  <a:t> . Suy ra </a:t>
                </a:r>
                <a14:m>
                  <m:oMath xmlns:m="http://schemas.openxmlformats.org/officeDocument/2006/math">
                    <m:r>
                      <a:rPr lang="en-US" sz="2500" b="1" i="1" smtClean="0">
                        <a:latin typeface="Cambria Math"/>
                        <a:cs typeface="Arial" pitchFamily="34" charset="0"/>
                      </a:rPr>
                      <m:t>𝑺𝑨</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𝑩𝑪</m:t>
                    </m:r>
                  </m:oMath>
                </a14:m>
                <a:endParaRPr lang="en-US" sz="25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84212" y="2794546"/>
                <a:ext cx="7239000" cy="861774"/>
              </a:xfrm>
              <a:prstGeom prst="rect">
                <a:avLst/>
              </a:prstGeom>
              <a:blipFill rotWithShape="1">
                <a:blip r:embed="rId6"/>
                <a:stretch>
                  <a:fillRect l="-1178" t="-4930" r="-1347"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27112" y="3721776"/>
                <a:ext cx="7048500" cy="477054"/>
              </a:xfrm>
              <a:prstGeom prst="rect">
                <a:avLst/>
              </a:prstGeom>
              <a:noFill/>
            </p:spPr>
            <p:txBody>
              <a:bodyPr wrap="square" rtlCol="0">
                <a:spAutoFit/>
              </a:bodyPr>
              <a:lstStyle/>
              <a:p>
                <a:pPr algn="just"/>
                <a:r>
                  <a:rPr lang="en-US" sz="2500" b="1" smtClean="0">
                    <a:latin typeface="Arial" pitchFamily="34" charset="0"/>
                    <a:cs typeface="Arial" pitchFamily="34" charset="0"/>
                  </a:rPr>
                  <a:t>Tam giác ABC vuông tại B nên </a:t>
                </a:r>
                <a14:m>
                  <m:oMath xmlns:m="http://schemas.openxmlformats.org/officeDocument/2006/math">
                    <m:r>
                      <a:rPr lang="en-US" sz="2500" b="1" i="1">
                        <a:latin typeface="Cambria Math"/>
                        <a:cs typeface="Arial" pitchFamily="34" charset="0"/>
                      </a:rPr>
                      <m:t>𝑩𝑪</m:t>
                    </m:r>
                    <m:r>
                      <a:rPr lang="en-US" sz="2500" b="1" i="1">
                        <a:latin typeface="Cambria Math"/>
                        <a:ea typeface="Cambria Math"/>
                        <a:cs typeface="Arial" pitchFamily="34" charset="0"/>
                      </a:rPr>
                      <m:t>⊥</m:t>
                    </m:r>
                    <m:r>
                      <a:rPr lang="en-US" sz="2500" b="1" i="1" smtClean="0">
                        <a:latin typeface="Cambria Math"/>
                        <a:ea typeface="Cambria Math"/>
                        <a:cs typeface="Arial" pitchFamily="34" charset="0"/>
                      </a:rPr>
                      <m:t>𝑩𝑨</m:t>
                    </m:r>
                  </m:oMath>
                </a14:m>
                <a:endParaRPr lang="en-US" sz="25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27112" y="3721776"/>
                <a:ext cx="7048500" cy="477054"/>
              </a:xfrm>
              <a:prstGeom prst="rect">
                <a:avLst/>
              </a:prstGeom>
              <a:blipFill rotWithShape="1">
                <a:blip r:embed="rId7"/>
                <a:stretch>
                  <a:fillRect l="-1383" t="-8974" b="-30769"/>
                </a:stretch>
              </a:blipFill>
            </p:spPr>
            <p:txBody>
              <a:bodyPr/>
              <a:lstStyle/>
              <a:p>
                <a:r>
                  <a:rPr lang="en-US">
                    <a:noFill/>
                  </a:rPr>
                  <a:t> </a:t>
                </a:r>
              </a:p>
            </p:txBody>
          </p:sp>
        </mc:Fallback>
      </mc:AlternateContent>
      <p:grpSp>
        <p:nvGrpSpPr>
          <p:cNvPr id="4" name="Group 3"/>
          <p:cNvGrpSpPr/>
          <p:nvPr/>
        </p:nvGrpSpPr>
        <p:grpSpPr>
          <a:xfrm>
            <a:off x="8433364" y="2133767"/>
            <a:ext cx="3362325" cy="3257550"/>
            <a:chOff x="8609012" y="2231776"/>
            <a:chExt cx="3362325" cy="3257550"/>
          </a:xfrm>
        </p:grpSpPr>
        <p:pic>
          <p:nvPicPr>
            <p:cNvPr id="35012" name="Picture 19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09012" y="2231776"/>
              <a:ext cx="33623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0159999" y="4930063"/>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7.13</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30" name="TextBox 29"/>
              <p:cNvSpPr txBox="1"/>
              <p:nvPr/>
            </p:nvSpPr>
            <p:spPr>
              <a:xfrm>
                <a:off x="1027112" y="4264274"/>
                <a:ext cx="7200900" cy="861774"/>
              </a:xfrm>
              <a:prstGeom prst="rect">
                <a:avLst/>
              </a:prstGeom>
              <a:noFill/>
            </p:spPr>
            <p:txBody>
              <a:bodyPr wrap="square" rtlCol="0">
                <a:spAutoFit/>
              </a:bodyPr>
              <a:lstStyle/>
              <a:p>
                <a:r>
                  <a:rPr lang="en-US" sz="2500" b="1" smtClean="0">
                    <a:latin typeface="Arial" pitchFamily="34" charset="0"/>
                    <a:cs typeface="Arial" pitchFamily="34" charset="0"/>
                  </a:rPr>
                  <a:t>Vì BC vuông góc với 2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SA và BA nên </a:t>
                </a:r>
                <a:r>
                  <a:rPr lang="en-US" sz="2500" b="1" smtClean="0">
                    <a:solidFill>
                      <a:srgbClr val="C00000"/>
                    </a:solidFill>
                    <a:latin typeface="Arial" pitchFamily="34" charset="0"/>
                    <a:cs typeface="Arial" pitchFamily="34" charset="0"/>
                  </a:rPr>
                  <a:t>BC</a:t>
                </a:r>
                <a14:m>
                  <m:oMath xmlns:m="http://schemas.openxmlformats.org/officeDocument/2006/math">
                    <m:r>
                      <a:rPr lang="en-US" sz="2500" b="1" i="1">
                        <a:solidFill>
                          <a:srgbClr val="C00000"/>
                        </a:solidFill>
                        <a:latin typeface="Cambria Math"/>
                        <a:ea typeface="Cambria Math"/>
                        <a:cs typeface="Arial" pitchFamily="34" charset="0"/>
                      </a:rPr>
                      <m:t>⊥</m:t>
                    </m:r>
                  </m:oMath>
                </a14:m>
                <a:r>
                  <a:rPr lang="en-US" sz="2500" b="1">
                    <a:solidFill>
                      <a:srgbClr val="C00000"/>
                    </a:solidFill>
                    <a:latin typeface="Arial" pitchFamily="34" charset="0"/>
                    <a:cs typeface="Arial" pitchFamily="34" charset="0"/>
                  </a:rPr>
                  <a:t>(SAB)</a:t>
                </a:r>
              </a:p>
            </p:txBody>
          </p:sp>
        </mc:Choice>
        <mc:Fallback xmlns="">
          <p:sp>
            <p:nvSpPr>
              <p:cNvPr id="30" name="TextBox 29"/>
              <p:cNvSpPr txBox="1">
                <a:spLocks noRot="1" noChangeAspect="1" noMove="1" noResize="1" noEditPoints="1" noAdjustHandles="1" noChangeArrowheads="1" noChangeShapeType="1" noTextEdit="1"/>
              </p:cNvSpPr>
              <p:nvPr/>
            </p:nvSpPr>
            <p:spPr>
              <a:xfrm>
                <a:off x="1027112" y="4264274"/>
                <a:ext cx="7200900" cy="861774"/>
              </a:xfrm>
              <a:prstGeom prst="rect">
                <a:avLst/>
              </a:prstGeom>
              <a:blipFill rotWithShape="1">
                <a:blip r:embed="rId9"/>
                <a:stretch>
                  <a:fillRect l="-1354" t="-4965" r="-1692" b="-16312"/>
                </a:stretch>
              </a:blipFill>
            </p:spPr>
            <p:txBody>
              <a:bodyPr/>
              <a:lstStyle/>
              <a:p>
                <a:r>
                  <a:rPr lang="en-US">
                    <a:noFill/>
                  </a:rPr>
                  <a:t> </a:t>
                </a:r>
              </a:p>
            </p:txBody>
          </p:sp>
        </mc:Fallback>
      </mc:AlternateContent>
      <p:sp>
        <p:nvSpPr>
          <p:cNvPr id="31" name="AutoShape 4"/>
          <p:cNvSpPr>
            <a:spLocks noChangeArrowheads="1"/>
          </p:cNvSpPr>
          <p:nvPr/>
        </p:nvSpPr>
        <p:spPr bwMode="gray">
          <a:xfrm>
            <a:off x="447213" y="95249"/>
            <a:ext cx="656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VUÔNG GÓC VỚI MẶT PHẲNG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5243" y="24254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1"/>
            <a:ext cx="11582400" cy="1474164"/>
            <a:chOff x="227012" y="762001"/>
            <a:chExt cx="11582400" cy="1474164"/>
          </a:xfrm>
        </p:grpSpPr>
        <p:sp>
          <p:nvSpPr>
            <p:cNvPr id="20" name="Rounded Rectangle 19"/>
            <p:cNvSpPr/>
            <p:nvPr/>
          </p:nvSpPr>
          <p:spPr>
            <a:xfrm>
              <a:off x="1979612" y="762001"/>
              <a:ext cx="9829800" cy="1474164"/>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716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89634" y="13075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444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2109786" y="838200"/>
                  <a:ext cx="9448800" cy="1354195"/>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hình chóp S.ABCD có đáy ABCD là hình bình hành tâm O và </a:t>
                  </a:r>
                  <a:r>
                    <a:rPr lang="en-US" sz="2600" b="1" i="1" smtClean="0">
                      <a:latin typeface="Arial" pitchFamily="34" charset="0"/>
                      <a:cs typeface="Arial" pitchFamily="34" charset="0"/>
                    </a:rPr>
                    <a:t>SA = SC</a:t>
                  </a:r>
                  <a:r>
                    <a:rPr lang="en-US" sz="2600" b="1" smtClean="0">
                      <a:latin typeface="Arial" pitchFamily="34" charset="0"/>
                      <a:cs typeface="Arial" pitchFamily="34" charset="0"/>
                    </a:rPr>
                    <a:t> , </a:t>
                  </a:r>
                  <a:r>
                    <a:rPr lang="en-US" sz="2600" b="1" i="1" smtClean="0">
                      <a:latin typeface="Arial" pitchFamily="34" charset="0"/>
                      <a:cs typeface="Arial" pitchFamily="34" charset="0"/>
                    </a:rPr>
                    <a:t>SB = SD</a:t>
                  </a:r>
                  <a:r>
                    <a:rPr lang="en-US" sz="2600" b="1" smtClean="0">
                      <a:latin typeface="Arial" pitchFamily="34" charset="0"/>
                      <a:cs typeface="Arial" pitchFamily="34" charset="0"/>
                    </a:rPr>
                    <a:t> (H 7.14) </a:t>
                  </a:r>
                </a:p>
                <a:p>
                  <a:pPr algn="just"/>
                  <a:r>
                    <a:rPr lang="en-US" sz="2600" b="1">
                      <a:latin typeface="Arial" pitchFamily="34" charset="0"/>
                      <a:cs typeface="Arial" pitchFamily="34" charset="0"/>
                    </a:rPr>
                    <a:t>Chứng minh </a:t>
                  </a:r>
                  <a:r>
                    <a:rPr lang="en-US" sz="2600" b="1" smtClean="0">
                      <a:latin typeface="Arial" pitchFamily="34" charset="0"/>
                      <a:cs typeface="Arial" pitchFamily="34" charset="0"/>
                    </a:rPr>
                    <a:t>rằng</a:t>
                  </a:r>
                  <a:r>
                    <a:rPr lang="en-US" sz="2600" b="1" i="0" smtClean="0">
                      <a:latin typeface="+mj-lt"/>
                      <a:cs typeface="Arial" pitchFamily="34" charset="0"/>
                    </a:rPr>
                    <a:t> </a:t>
                  </a:r>
                  <a:r>
                    <a:rPr lang="en-US" sz="2800" b="1" i="0" smtClean="0">
                      <a:latin typeface="+mj-lt"/>
                      <a:cs typeface="Arial" pitchFamily="34" charset="0"/>
                    </a:rPr>
                    <a:t>SO</a:t>
                  </a:r>
                  <a14:m>
                    <m:oMath xmlns:m="http://schemas.openxmlformats.org/officeDocument/2006/math">
                      <m:r>
                        <a:rPr lang="en-US" sz="2800" b="1" i="1">
                          <a:latin typeface="Cambria Math"/>
                          <a:ea typeface="Cambria Math"/>
                          <a:cs typeface="Arial" pitchFamily="34" charset="0"/>
                        </a:rPr>
                        <m:t>⊥</m:t>
                      </m:r>
                    </m:oMath>
                  </a14:m>
                  <a:r>
                    <a:rPr lang="en-US" sz="2800" b="1" i="0" smtClean="0">
                      <a:latin typeface="+mj-lt"/>
                      <a:ea typeface="Cambria Math"/>
                      <a:cs typeface="Arial" pitchFamily="34" charset="0"/>
                    </a:rPr>
                    <a:t>(ABCD)</a:t>
                  </a:r>
                  <a:r>
                    <a:rPr lang="en-US" sz="2800" b="1">
                      <a:latin typeface="Arial" pitchFamily="34" charset="0"/>
                      <a:cs typeface="Arial" pitchFamily="34" charset="0"/>
                    </a:rPr>
                    <a:t> </a:t>
                  </a:r>
                  <a:endParaRPr lang="vi-VN" sz="2600" b="1" i="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09786" y="838200"/>
                  <a:ext cx="9448800" cy="1354195"/>
                </a:xfrm>
                <a:prstGeom prst="rect">
                  <a:avLst/>
                </a:prstGeom>
                <a:blipFill rotWithShape="1">
                  <a:blip r:embed="rId6"/>
                  <a:stretch>
                    <a:fillRect l="-774" t="-3153" r="-903" b="-10811"/>
                  </a:stretch>
                </a:blipFill>
              </p:spPr>
              <p:txBody>
                <a:bodyPr/>
                <a:lstStyle/>
                <a:p>
                  <a:r>
                    <a:rPr lang="en-US">
                      <a:noFill/>
                    </a:rPr>
                    <a:t> </a:t>
                  </a:r>
                </a:p>
              </p:txBody>
            </p:sp>
          </mc:Fallback>
        </mc:AlternateContent>
      </p:grpSp>
      <p:sp>
        <p:nvSpPr>
          <p:cNvPr id="11" name="TextBox 10"/>
          <p:cNvSpPr txBox="1"/>
          <p:nvPr/>
        </p:nvSpPr>
        <p:spPr>
          <a:xfrm>
            <a:off x="608012" y="2895600"/>
            <a:ext cx="7052286" cy="830997"/>
          </a:xfrm>
          <a:prstGeom prst="rect">
            <a:avLst/>
          </a:prstGeom>
          <a:noFill/>
        </p:spPr>
        <p:txBody>
          <a:bodyPr wrap="square" rtlCol="0">
            <a:spAutoFit/>
          </a:bodyPr>
          <a:lstStyle/>
          <a:p>
            <a:pPr marL="342900" indent="-342900" algn="just">
              <a:buFont typeface="Wingdings" pitchFamily="2" charset="2"/>
              <a:buChar char="v"/>
            </a:pPr>
            <a:r>
              <a:rPr lang="en-US" b="1">
                <a:latin typeface="Arial" pitchFamily="34" charset="0"/>
                <a:cs typeface="Arial" pitchFamily="34" charset="0"/>
              </a:rPr>
              <a:t>Xét tam giác SAC có SA = SC , ⇒ </a:t>
            </a:r>
            <a:r>
              <a:rPr lang="en-US" b="1" smtClean="0">
                <a:latin typeface="Arial" pitchFamily="34" charset="0"/>
                <a:cs typeface="Arial" pitchFamily="34" charset="0"/>
              </a:rPr>
              <a:t>SAC </a:t>
            </a:r>
            <a:r>
              <a:rPr lang="en-US" b="1">
                <a:latin typeface="Arial" pitchFamily="34" charset="0"/>
                <a:cs typeface="Arial" pitchFamily="34" charset="0"/>
              </a:rPr>
              <a:t>là tam giác cân mà SO là trung tuyến </a:t>
            </a:r>
            <a:r>
              <a:rPr lang="en-US" b="1" smtClean="0">
                <a:latin typeface="Arial" pitchFamily="34" charset="0"/>
                <a:cs typeface="Arial" pitchFamily="34" charset="0"/>
              </a:rPr>
              <a:t>⇒ SO ⊥ AC</a:t>
            </a:r>
            <a:endParaRPr lang="en-US" b="1">
              <a:latin typeface="Arial" pitchFamily="34" charset="0"/>
              <a:cs typeface="Arial" pitchFamily="34" charset="0"/>
            </a:endParaRPr>
          </a:p>
        </p:txBody>
      </p:sp>
      <p:sp>
        <p:nvSpPr>
          <p:cNvPr id="17" name="AutoShape 4"/>
          <p:cNvSpPr>
            <a:spLocks noChangeArrowheads="1"/>
          </p:cNvSpPr>
          <p:nvPr/>
        </p:nvSpPr>
        <p:spPr bwMode="gray">
          <a:xfrm>
            <a:off x="447213" y="95249"/>
            <a:ext cx="6561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VUÔNG GÓC VỚI MẶT PHẲNG </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151812" y="2368257"/>
            <a:ext cx="3648075" cy="3270543"/>
            <a:chOff x="8304212" y="2368257"/>
            <a:chExt cx="3648075" cy="3270543"/>
          </a:xfrm>
        </p:grpSpPr>
        <p:pic>
          <p:nvPicPr>
            <p:cNvPr id="7543" name="Picture 3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4212" y="2368257"/>
              <a:ext cx="36480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294812" y="5300246"/>
              <a:ext cx="13716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7.14</a:t>
              </a:r>
              <a:endParaRPr lang="en-US" sz="1600" b="1">
                <a:solidFill>
                  <a:schemeClr val="accent6">
                    <a:lumMod val="75000"/>
                  </a:schemeClr>
                </a:solidFill>
                <a:latin typeface="Arial" pitchFamily="34" charset="0"/>
                <a:cs typeface="Arial" pitchFamily="34" charset="0"/>
              </a:endParaRPr>
            </a:p>
          </p:txBody>
        </p:sp>
      </p:grpSp>
      <p:sp>
        <p:nvSpPr>
          <p:cNvPr id="18" name="TextBox 17"/>
          <p:cNvSpPr txBox="1"/>
          <p:nvPr/>
        </p:nvSpPr>
        <p:spPr>
          <a:xfrm>
            <a:off x="906828" y="3817203"/>
            <a:ext cx="6863984" cy="830997"/>
          </a:xfrm>
          <a:prstGeom prst="rect">
            <a:avLst/>
          </a:prstGeom>
          <a:noFill/>
        </p:spPr>
        <p:txBody>
          <a:bodyPr wrap="square" rtlCol="0">
            <a:spAutoFit/>
          </a:bodyPr>
          <a:lstStyle/>
          <a:p>
            <a:pPr algn="just"/>
            <a:r>
              <a:rPr lang="en-US" b="1">
                <a:latin typeface="Arial" pitchFamily="34" charset="0"/>
                <a:cs typeface="Arial" pitchFamily="34" charset="0"/>
              </a:rPr>
              <a:t>Xét tam giác SBD có SB = SD </a:t>
            </a:r>
            <a:r>
              <a:rPr lang="en-US" b="1" smtClean="0">
                <a:latin typeface="Arial" pitchFamily="34" charset="0"/>
                <a:cs typeface="Arial" pitchFamily="34" charset="0"/>
              </a:rPr>
              <a:t>⇒ SBD </a:t>
            </a:r>
            <a:r>
              <a:rPr lang="en-US" b="1">
                <a:latin typeface="Arial" pitchFamily="34" charset="0"/>
                <a:cs typeface="Arial" pitchFamily="34" charset="0"/>
              </a:rPr>
              <a:t>là tam giác cân mà SO là trung </a:t>
            </a:r>
            <a:r>
              <a:rPr lang="en-US" b="1" smtClean="0">
                <a:latin typeface="Arial" pitchFamily="34" charset="0"/>
                <a:cs typeface="Arial" pitchFamily="34" charset="0"/>
              </a:rPr>
              <a:t>tuyến</a:t>
            </a:r>
            <a:r>
              <a:rPr lang="en-US" b="1">
                <a:latin typeface="Arial" pitchFamily="34" charset="0"/>
                <a:cs typeface="Arial" pitchFamily="34" charset="0"/>
              </a:rPr>
              <a:t> </a:t>
            </a:r>
            <a:r>
              <a:rPr lang="en-US" b="1" smtClean="0">
                <a:latin typeface="Arial" pitchFamily="34" charset="0"/>
                <a:cs typeface="Arial" pitchFamily="34" charset="0"/>
              </a:rPr>
              <a:t>⇒</a:t>
            </a:r>
            <a:r>
              <a:rPr lang="en-US" b="1">
                <a:latin typeface="Arial" pitchFamily="34" charset="0"/>
                <a:cs typeface="Arial" pitchFamily="34" charset="0"/>
              </a:rPr>
              <a:t> SO ⊥ </a:t>
            </a:r>
            <a:r>
              <a:rPr lang="en-US" b="1" smtClean="0">
                <a:latin typeface="Arial" pitchFamily="34" charset="0"/>
                <a:cs typeface="Arial" pitchFamily="34" charset="0"/>
              </a:rPr>
              <a:t>BD</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906828" y="4748918"/>
                <a:ext cx="6863984" cy="830997"/>
              </a:xfrm>
              <a:prstGeom prst="rect">
                <a:avLst/>
              </a:prstGeom>
              <a:noFill/>
            </p:spPr>
            <p:txBody>
              <a:bodyPr wrap="square" rtlCol="0">
                <a:spAutoFit/>
              </a:bodyPr>
              <a:lstStyle/>
              <a:p>
                <a:r>
                  <a:rPr lang="en-US" b="1" smtClean="0">
                    <a:latin typeface="Arial" pitchFamily="34" charset="0"/>
                    <a:cs typeface="Arial" pitchFamily="34" charset="0"/>
                  </a:rPr>
                  <a:t>Ta có : </a:t>
                </a:r>
                <a:r>
                  <a:rPr lang="en-US" b="1">
                    <a:latin typeface="Arial" pitchFamily="34" charset="0"/>
                    <a:cs typeface="Arial" pitchFamily="34" charset="0"/>
                  </a:rPr>
                  <a:t>SO ⊥ </a:t>
                </a:r>
                <a:r>
                  <a:rPr lang="en-US" b="1" smtClean="0">
                    <a:latin typeface="Arial" pitchFamily="34" charset="0"/>
                    <a:cs typeface="Arial" pitchFamily="34" charset="0"/>
                  </a:rPr>
                  <a:t>AC ; </a:t>
                </a:r>
                <a:r>
                  <a:rPr lang="en-US" b="1">
                    <a:latin typeface="Arial" pitchFamily="34" charset="0"/>
                    <a:cs typeface="Arial" pitchFamily="34" charset="0"/>
                  </a:rPr>
                  <a:t>SO ⊥ </a:t>
                </a:r>
                <a:r>
                  <a:rPr lang="en-US" b="1" smtClean="0">
                    <a:latin typeface="Arial" pitchFamily="34" charset="0"/>
                    <a:cs typeface="Arial" pitchFamily="34" charset="0"/>
                  </a:rPr>
                  <a:t>BD ; AC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BD tại O</a:t>
                </a:r>
                <a:br>
                  <a:rPr lang="en-US" b="1" smtClean="0">
                    <a:latin typeface="Arial" pitchFamily="34" charset="0"/>
                    <a:cs typeface="Arial" pitchFamily="34" charset="0"/>
                  </a:rPr>
                </a:br>
                <a:r>
                  <a:rPr lang="en-US" b="1" smtClean="0">
                    <a:latin typeface="Arial" pitchFamily="34" charset="0"/>
                    <a:cs typeface="Arial" pitchFamily="34" charset="0"/>
                  </a:rPr>
                  <a:t>            ⇒ </a:t>
                </a:r>
                <a:r>
                  <a:rPr lang="en-US" b="1">
                    <a:solidFill>
                      <a:srgbClr val="C00000"/>
                    </a:solidFill>
                    <a:latin typeface="Arial" pitchFamily="34" charset="0"/>
                    <a:cs typeface="Arial" pitchFamily="34" charset="0"/>
                  </a:rPr>
                  <a:t>SO ⊥ </a:t>
                </a:r>
                <a:r>
                  <a:rPr lang="en-US" b="1" smtClean="0">
                    <a:solidFill>
                      <a:srgbClr val="C00000"/>
                    </a:solidFill>
                    <a:latin typeface="Arial" pitchFamily="34" charset="0"/>
                    <a:cs typeface="Arial" pitchFamily="34" charset="0"/>
                  </a:rPr>
                  <a:t>(ABCD)</a:t>
                </a:r>
                <a:endParaRPr lang="en-US" b="1">
                  <a:solidFill>
                    <a:srgbClr val="C00000"/>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06828" y="4748918"/>
                <a:ext cx="6863984" cy="830997"/>
              </a:xfrm>
              <a:prstGeom prst="rect">
                <a:avLst/>
              </a:prstGeom>
              <a:blipFill rotWithShape="1">
                <a:blip r:embed="rId8"/>
                <a:stretch>
                  <a:fillRect l="-1421" t="-5882" b="-16912"/>
                </a:stretch>
              </a:blipFill>
            </p:spPr>
            <p:txBody>
              <a:bodyPr/>
              <a:lstStyle/>
              <a:p>
                <a:r>
                  <a:rPr lang="en-US">
                    <a:noFill/>
                  </a:rPr>
                  <a:t> </a:t>
                </a:r>
              </a:p>
            </p:txBody>
          </p:sp>
        </mc:Fallback>
      </mc:AlternateContent>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41763</TotalTime>
  <Words>3040</Words>
  <PresentationFormat>Custom</PresentationFormat>
  <Paragraphs>261</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2024-03-14T00:12:07Z</dcterms:modified>
</cp:coreProperties>
</file>