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13.svg" ContentType="image/svg+xml"/>
  <Override PartName="/ppt/media/image14.svg" ContentType="image/svg+xml"/>
  <Override PartName="/ppt/media/image15.svg" ContentType="image/svg+xml"/>
  <Override PartName="/ppt/media/image16.svg" ContentType="image/svg+xml"/>
  <Override PartName="/ppt/media/image17.svg" ContentType="image/svg+xml"/>
  <Override PartName="/ppt/media/image18.svg" ContentType="image/svg+xml"/>
  <Override PartName="/ppt/media/image19.svg" ContentType="image/svg+xml"/>
  <Override PartName="/ppt/media/image2.svg" ContentType="image/svg+xml"/>
  <Override PartName="/ppt/media/image20.svg" ContentType="image/svg+xml"/>
  <Override PartName="/ppt/media/image21.svg" ContentType="image/svg+xml"/>
  <Override PartName="/ppt/media/image22.svg" ContentType="image/svg+xml"/>
  <Override PartName="/ppt/media/image23.svg" ContentType="image/svg+xml"/>
  <Override PartName="/ppt/media/image24.svg" ContentType="image/svg+xml"/>
  <Override PartName="/ppt/media/image25.svg" ContentType="image/svg+xml"/>
  <Override PartName="/ppt/media/image26.svg" ContentType="image/svg+xml"/>
  <Override PartName="/ppt/media/image27.svg" ContentType="image/svg+xml"/>
  <Override PartName="/ppt/media/image28.svg" ContentType="image/svg+xml"/>
  <Override PartName="/ppt/media/image29.svg" ContentType="image/svg+xml"/>
  <Override PartName="/ppt/media/image3.svg" ContentType="image/svg+xml"/>
  <Override PartName="/ppt/media/image30.svg" ContentType="image/svg+xml"/>
  <Override PartName="/ppt/media/image31.svg" ContentType="image/svg+xml"/>
  <Override PartName="/ppt/media/image32.svg" ContentType="image/svg+xml"/>
  <Override PartName="/ppt/media/image33.svg" ContentType="image/svg+xml"/>
  <Override PartName="/ppt/media/image34.svg" ContentType="image/svg+xml"/>
  <Override PartName="/ppt/media/image35.svg" ContentType="image/svg+xml"/>
  <Override PartName="/ppt/media/image36.svg" ContentType="image/svg+xml"/>
  <Override PartName="/ppt/media/image37.svg" ContentType="image/svg+xml"/>
  <Override PartName="/ppt/media/image38.svg" ContentType="image/svg+xml"/>
  <Override PartName="/ppt/media/image39.svg" ContentType="image/svg+xml"/>
  <Override PartName="/ppt/media/image4.svg" ContentType="image/svg+xml"/>
  <Override PartName="/ppt/media/image40.svg" ContentType="image/svg+xml"/>
  <Override PartName="/ppt/media/image41.svg" ContentType="image/svg+xml"/>
  <Override PartName="/ppt/media/image42.svg" ContentType="image/svg+xml"/>
  <Override PartName="/ppt/media/image43.svg" ContentType="image/svg+xml"/>
  <Override PartName="/ppt/media/image44.svg" ContentType="image/svg+xml"/>
  <Override PartName="/ppt/media/image45.svg" ContentType="image/svg+xml"/>
  <Override PartName="/ppt/media/image46.svg" ContentType="image/svg+xml"/>
  <Override PartName="/ppt/media/image47.svg" ContentType="image/svg+xml"/>
  <Override PartName="/ppt/media/image48.svg" ContentType="image/svg+xml"/>
  <Override PartName="/ppt/media/image49.svg" ContentType="image/svg+xml"/>
  <Override PartName="/ppt/media/image5.svg" ContentType="image/svg+xml"/>
  <Override PartName="/ppt/media/image50.svg" ContentType="image/svg+xml"/>
  <Override PartName="/ppt/media/image51.svg" ContentType="image/svg+xml"/>
  <Override PartName="/ppt/media/image52.svg" ContentType="image/svg+xml"/>
  <Override PartName="/ppt/media/image53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5" r:id="rId11"/>
    <p:sldId id="268" r:id="rId12"/>
    <p:sldId id="269" r:id="rId13"/>
    <p:sldId id="271" r:id="rId14"/>
    <p:sldId id="272" r:id="rId15"/>
    <p:sldId id="273" r:id="rId16"/>
  </p:sldIdLst>
  <p:sldSz cx="18288000" cy="10287000"/>
  <p:notesSz cx="6858000" cy="9144000"/>
  <p:embeddedFontLst>
    <p:embeddedFont>
      <p:font typeface="Sriracha" panose="00000500000000000000"/>
      <p:regular r:id="rId20"/>
    </p:embeddedFont>
    <p:embeddedFont>
      <p:font typeface="#9Slide03 Bebas Neue Bold" panose="020B0606020202050201" pitchFamily="34" charset="0"/>
      <p:bold r:id="rId21"/>
    </p:embeddedFont>
    <p:embeddedFont>
      <p:font typeface="Bungee"/>
      <p:regular r:id="rId22"/>
    </p:embeddedFont>
    <p:embeddedFont>
      <p:font typeface="Muli Black" panose="00000A00000000000000"/>
      <p:bold r:id="rId23"/>
    </p:embeddedFont>
    <p:embeddedFont>
      <p:font typeface="Asap SemiBold" panose="020F0704030202060203"/>
      <p:bold r:id="rId24"/>
    </p:embeddedFont>
    <p:embeddedFont>
      <p:font typeface="Noto Sans Bold" panose="020B0802040504020204"/>
      <p:bold r:id="rId25"/>
    </p:embeddedFont>
    <p:embeddedFont>
      <p:font typeface="Asap SemiBold Bold" panose="020F0804030202060203"/>
      <p:bold r:id="rId26"/>
    </p:embeddedFont>
    <p:embeddedFont>
      <p:font typeface="Nunito Sans Regular Bold" panose="0000070000000000000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#9Slide03 BoosterNextFYBlack" panose="02000A03000000020004" pitchFamily="2" charset="0"/>
      <p:regular r:id="rId32"/>
    </p:embeddedFont>
    <p:embeddedFont>
      <p:font typeface="#9Slide03 Noto Sans Bold" panose="020B0802040504020204" pitchFamily="34" charset="0"/>
      <p:bold r:id="rId33"/>
    </p:embeddedFont>
    <p:embeddedFont>
      <p:font typeface="Arimo Bold" panose="020B0704020202020204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font" Target="fonts/font15.fntdata"/><Relationship Id="rId33" Type="http://schemas.openxmlformats.org/officeDocument/2006/relationships/font" Target="fonts/font14.fntdata"/><Relationship Id="rId32" Type="http://schemas.openxmlformats.org/officeDocument/2006/relationships/font" Target="fonts/font13.fntdata"/><Relationship Id="rId31" Type="http://schemas.openxmlformats.org/officeDocument/2006/relationships/font" Target="fonts/font12.fntdata"/><Relationship Id="rId30" Type="http://schemas.openxmlformats.org/officeDocument/2006/relationships/font" Target="fonts/font11.fntdata"/><Relationship Id="rId3" Type="http://schemas.openxmlformats.org/officeDocument/2006/relationships/slide" Target="slides/slide1.xml"/><Relationship Id="rId29" Type="http://schemas.openxmlformats.org/officeDocument/2006/relationships/font" Target="fonts/font10.fntdata"/><Relationship Id="rId28" Type="http://schemas.openxmlformats.org/officeDocument/2006/relationships/font" Target="fonts/font9.fntdata"/><Relationship Id="rId27" Type="http://schemas.openxmlformats.org/officeDocument/2006/relationships/font" Target="fonts/font8.fntdata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3" Type="http://schemas.openxmlformats.org/officeDocument/2006/relationships/image" Target="../media/image2.png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11.svg"/><Relationship Id="rId21" Type="http://schemas.openxmlformats.org/officeDocument/2006/relationships/image" Target="../media/image11.png"/><Relationship Id="rId20" Type="http://schemas.openxmlformats.org/officeDocument/2006/relationships/image" Target="../media/image10.svg"/><Relationship Id="rId2" Type="http://schemas.openxmlformats.org/officeDocument/2006/relationships/image" Target="../media/image1.svg"/><Relationship Id="rId19" Type="http://schemas.openxmlformats.org/officeDocument/2006/relationships/image" Target="../media/image10.png"/><Relationship Id="rId18" Type="http://schemas.openxmlformats.org/officeDocument/2006/relationships/image" Target="../media/image9.svg"/><Relationship Id="rId17" Type="http://schemas.openxmlformats.org/officeDocument/2006/relationships/image" Target="../media/image9.png"/><Relationship Id="rId16" Type="http://schemas.openxmlformats.org/officeDocument/2006/relationships/image" Target="../media/image8.svg"/><Relationship Id="rId15" Type="http://schemas.openxmlformats.org/officeDocument/2006/relationships/image" Target="../media/image8.png"/><Relationship Id="rId14" Type="http://schemas.openxmlformats.org/officeDocument/2006/relationships/image" Target="../media/image7.svg"/><Relationship Id="rId13" Type="http://schemas.openxmlformats.org/officeDocument/2006/relationships/image" Target="../media/image7.png"/><Relationship Id="rId12" Type="http://schemas.openxmlformats.org/officeDocument/2006/relationships/image" Target="../media/image6.svg"/><Relationship Id="rId11" Type="http://schemas.openxmlformats.org/officeDocument/2006/relationships/image" Target="../media/image6.png"/><Relationship Id="rId10" Type="http://schemas.openxmlformats.org/officeDocument/2006/relationships/image" Target="../media/image5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svg"/><Relationship Id="rId8" Type="http://schemas.openxmlformats.org/officeDocument/2006/relationships/image" Target="../media/image46.png"/><Relationship Id="rId7" Type="http://schemas.openxmlformats.org/officeDocument/2006/relationships/image" Target="../media/image32.svg"/><Relationship Id="rId6" Type="http://schemas.openxmlformats.org/officeDocument/2006/relationships/image" Target="../media/image45.png"/><Relationship Id="rId5" Type="http://schemas.openxmlformats.org/officeDocument/2006/relationships/image" Target="../media/image31.svg"/><Relationship Id="rId4" Type="http://schemas.openxmlformats.org/officeDocument/2006/relationships/image" Target="../media/image44.png"/><Relationship Id="rId3" Type="http://schemas.openxmlformats.org/officeDocument/2006/relationships/image" Target="../media/image30.sv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9" Type="http://schemas.openxmlformats.org/officeDocument/2006/relationships/image" Target="../media/image38.svg"/><Relationship Id="rId18" Type="http://schemas.openxmlformats.org/officeDocument/2006/relationships/image" Target="../media/image51.png"/><Relationship Id="rId17" Type="http://schemas.openxmlformats.org/officeDocument/2006/relationships/image" Target="../media/image37.svg"/><Relationship Id="rId16" Type="http://schemas.openxmlformats.org/officeDocument/2006/relationships/image" Target="../media/image50.png"/><Relationship Id="rId15" Type="http://schemas.openxmlformats.org/officeDocument/2006/relationships/image" Target="../media/image36.svg"/><Relationship Id="rId14" Type="http://schemas.openxmlformats.org/officeDocument/2006/relationships/image" Target="../media/image49.png"/><Relationship Id="rId13" Type="http://schemas.openxmlformats.org/officeDocument/2006/relationships/image" Target="../media/image35.svg"/><Relationship Id="rId12" Type="http://schemas.openxmlformats.org/officeDocument/2006/relationships/image" Target="../media/image48.png"/><Relationship Id="rId11" Type="http://schemas.openxmlformats.org/officeDocument/2006/relationships/image" Target="../media/image34.svg"/><Relationship Id="rId10" Type="http://schemas.openxmlformats.org/officeDocument/2006/relationships/image" Target="../media/image47.png"/><Relationship Id="rId1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sv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41.svg"/><Relationship Id="rId5" Type="http://schemas.openxmlformats.org/officeDocument/2006/relationships/image" Target="../media/image55.png"/><Relationship Id="rId4" Type="http://schemas.openxmlformats.org/officeDocument/2006/relationships/image" Target="../media/image40.svg"/><Relationship Id="rId3" Type="http://schemas.openxmlformats.org/officeDocument/2006/relationships/image" Target="../media/image54.png"/><Relationship Id="rId2" Type="http://schemas.openxmlformats.org/officeDocument/2006/relationships/image" Target="../media/image39.sv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44.svg"/><Relationship Id="rId14" Type="http://schemas.openxmlformats.org/officeDocument/2006/relationships/image" Target="../media/image61.png"/><Relationship Id="rId13" Type="http://schemas.openxmlformats.org/officeDocument/2006/relationships/image" Target="../media/image60.png"/><Relationship Id="rId12" Type="http://schemas.openxmlformats.org/officeDocument/2006/relationships/image" Target="../media/image43.svg"/><Relationship Id="rId11" Type="http://schemas.openxmlformats.org/officeDocument/2006/relationships/image" Target="../media/image59.png"/><Relationship Id="rId10" Type="http://schemas.openxmlformats.org/officeDocument/2006/relationships/image" Target="../media/image58.png"/><Relationship Id="rId1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48.svg"/><Relationship Id="rId7" Type="http://schemas.openxmlformats.org/officeDocument/2006/relationships/image" Target="../media/image65.png"/><Relationship Id="rId6" Type="http://schemas.openxmlformats.org/officeDocument/2006/relationships/image" Target="../media/image47.svg"/><Relationship Id="rId5" Type="http://schemas.openxmlformats.org/officeDocument/2006/relationships/image" Target="../media/image64.png"/><Relationship Id="rId4" Type="http://schemas.openxmlformats.org/officeDocument/2006/relationships/image" Target="../media/image46.svg"/><Relationship Id="rId3" Type="http://schemas.openxmlformats.org/officeDocument/2006/relationships/image" Target="../media/image63.png"/><Relationship Id="rId2" Type="http://schemas.openxmlformats.org/officeDocument/2006/relationships/image" Target="../media/image45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50.svg"/><Relationship Id="rId11" Type="http://schemas.openxmlformats.org/officeDocument/2006/relationships/image" Target="../media/image67.png"/><Relationship Id="rId10" Type="http://schemas.openxmlformats.org/officeDocument/2006/relationships/image" Target="../media/image49.svg"/><Relationship Id="rId1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png"/><Relationship Id="rId8" Type="http://schemas.openxmlformats.org/officeDocument/2006/relationships/image" Target="../media/image52.svg"/><Relationship Id="rId7" Type="http://schemas.openxmlformats.org/officeDocument/2006/relationships/image" Target="../media/image71.png"/><Relationship Id="rId6" Type="http://schemas.openxmlformats.org/officeDocument/2006/relationships/image" Target="../media/image15.svg"/><Relationship Id="rId5" Type="http://schemas.openxmlformats.org/officeDocument/2006/relationships/image" Target="../media/image70.png"/><Relationship Id="rId4" Type="http://schemas.openxmlformats.org/officeDocument/2006/relationships/image" Target="../media/image12.svg"/><Relationship Id="rId3" Type="http://schemas.openxmlformats.org/officeDocument/2006/relationships/image" Target="../media/image69.png"/><Relationship Id="rId2" Type="http://schemas.openxmlformats.org/officeDocument/2006/relationships/image" Target="../media/image51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13.svg"/><Relationship Id="rId13" Type="http://schemas.openxmlformats.org/officeDocument/2006/relationships/image" Target="../media/image74.png"/><Relationship Id="rId12" Type="http://schemas.openxmlformats.org/officeDocument/2006/relationships/image" Target="../media/image14.svg"/><Relationship Id="rId11" Type="http://schemas.openxmlformats.org/officeDocument/2006/relationships/image" Target="../media/image73.png"/><Relationship Id="rId10" Type="http://schemas.openxmlformats.org/officeDocument/2006/relationships/image" Target="../media/image53.svg"/><Relationship Id="rId1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18.png"/><Relationship Id="rId7" Type="http://schemas.openxmlformats.org/officeDocument/2006/relationships/image" Target="../media/image14.svg"/><Relationship Id="rId6" Type="http://schemas.openxmlformats.org/officeDocument/2006/relationships/image" Target="../media/image17.png"/><Relationship Id="rId5" Type="http://schemas.openxmlformats.org/officeDocument/2006/relationships/image" Target="../media/image13.sv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2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6.svg"/><Relationship Id="rId10" Type="http://schemas.openxmlformats.org/officeDocument/2006/relationships/image" Target="../media/image19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svg"/><Relationship Id="rId3" Type="http://schemas.openxmlformats.org/officeDocument/2006/relationships/image" Target="../media/image21.png"/><Relationship Id="rId2" Type="http://schemas.openxmlformats.org/officeDocument/2006/relationships/image" Target="../media/image17.sv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22.svg"/><Relationship Id="rId7" Type="http://schemas.openxmlformats.org/officeDocument/2006/relationships/image" Target="../media/image33.png"/><Relationship Id="rId6" Type="http://schemas.openxmlformats.org/officeDocument/2006/relationships/image" Target="../media/image21.svg"/><Relationship Id="rId5" Type="http://schemas.openxmlformats.org/officeDocument/2006/relationships/image" Target="../media/image32.png"/><Relationship Id="rId4" Type="http://schemas.openxmlformats.org/officeDocument/2006/relationships/image" Target="../media/image20.svg"/><Relationship Id="rId3" Type="http://schemas.openxmlformats.org/officeDocument/2006/relationships/image" Target="../media/image31.png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41.png"/><Relationship Id="rId22" Type="http://schemas.openxmlformats.org/officeDocument/2006/relationships/image" Target="../media/image29.svg"/><Relationship Id="rId21" Type="http://schemas.openxmlformats.org/officeDocument/2006/relationships/image" Target="../media/image40.png"/><Relationship Id="rId20" Type="http://schemas.openxmlformats.org/officeDocument/2006/relationships/image" Target="../media/image28.svg"/><Relationship Id="rId2" Type="http://schemas.openxmlformats.org/officeDocument/2006/relationships/image" Target="../media/image19.svg"/><Relationship Id="rId19" Type="http://schemas.openxmlformats.org/officeDocument/2006/relationships/image" Target="../media/image39.png"/><Relationship Id="rId18" Type="http://schemas.openxmlformats.org/officeDocument/2006/relationships/image" Target="../media/image27.svg"/><Relationship Id="rId17" Type="http://schemas.openxmlformats.org/officeDocument/2006/relationships/image" Target="../media/image38.png"/><Relationship Id="rId16" Type="http://schemas.openxmlformats.org/officeDocument/2006/relationships/image" Target="../media/image26.svg"/><Relationship Id="rId15" Type="http://schemas.openxmlformats.org/officeDocument/2006/relationships/image" Target="../media/image37.png"/><Relationship Id="rId14" Type="http://schemas.openxmlformats.org/officeDocument/2006/relationships/image" Target="../media/image25.svg"/><Relationship Id="rId13" Type="http://schemas.openxmlformats.org/officeDocument/2006/relationships/image" Target="../media/image36.png"/><Relationship Id="rId12" Type="http://schemas.openxmlformats.org/officeDocument/2006/relationships/image" Target="../media/image24.svg"/><Relationship Id="rId11" Type="http://schemas.openxmlformats.org/officeDocument/2006/relationships/image" Target="../media/image35.png"/><Relationship Id="rId10" Type="http://schemas.openxmlformats.org/officeDocument/2006/relationships/image" Target="../media/image23.svg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637525">
            <a:off x="-618" y="3387450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64629">
            <a:off x="-516064" y="4158639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926941" flipH="1">
            <a:off x="216537" y="-676859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733573">
            <a:off x="-620551" y="8165986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859510">
            <a:off x="12022103" y="9464972"/>
            <a:ext cx="1075028" cy="11570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3128">
            <a:off x="17089241" y="7789066"/>
            <a:ext cx="1539821" cy="5627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798318">
            <a:off x="4498566" y="9489861"/>
            <a:ext cx="2017772" cy="12766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11809">
            <a:off x="14736727" y="-251002"/>
            <a:ext cx="1264965" cy="13615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3331250">
            <a:off x="17630075" y="4309826"/>
            <a:ext cx="1315850" cy="10622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5628841">
            <a:off x="17251803" y="3271141"/>
            <a:ext cx="1538166" cy="8194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488984">
            <a:off x="7586040" y="-652399"/>
            <a:ext cx="1334812" cy="135701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2869695" y="3010135"/>
            <a:ext cx="12548611" cy="2462549"/>
            <a:chOff x="0" y="-76200"/>
            <a:chExt cx="16731481" cy="3283399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76200"/>
              <a:ext cx="16731481" cy="8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Sriracha" panose="00000500000000000000"/>
                </a:rPr>
                <a:t>CHỦ ĐỀ 3 - BÀI 13</a:t>
              </a:r>
              <a:endParaRPr lang="en-US" sz="3600">
                <a:solidFill>
                  <a:srgbClr val="FFFFFF"/>
                </a:solidFill>
                <a:latin typeface="Sriracha" panose="0000050000000000000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529816"/>
              <a:ext cx="16731481" cy="16773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5"/>
                </a:lnSpc>
              </a:pPr>
              <a:r>
                <a:rPr lang="en-US" sz="12800" spc="-426" dirty="0">
                  <a:solidFill>
                    <a:srgbClr val="FBE675"/>
                  </a:solidFill>
                  <a:latin typeface="#9Slide03 Bebas Neue Bold" panose="020B0606020202050201" pitchFamily="34" charset="0"/>
                </a:rPr>
                <a:t>MỘT SỐ NGUYÊN LIỆU</a:t>
              </a:r>
              <a:endParaRPr lang="en-US" sz="12800" spc="-426" dirty="0">
                <a:solidFill>
                  <a:srgbClr val="FBE675"/>
                </a:solidFill>
                <a:latin typeface="#9Slide03 Bebas Neue Bold" panose="020B0606020202050201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76287">
            <a:off x="594589" y="5576054"/>
            <a:ext cx="1636855" cy="14344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626401" y="-486273"/>
            <a:ext cx="2059574" cy="23452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email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455682" y="6944173"/>
            <a:ext cx="3954095" cy="4019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2576">
            <a:off x="13065680" y="6337347"/>
            <a:ext cx="6888671" cy="70950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email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62257" y="-486273"/>
            <a:ext cx="2825743" cy="26767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09287">
            <a:off x="-1444020" y="-1029078"/>
            <a:ext cx="5088259" cy="46534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117660" y="431201"/>
            <a:ext cx="1403852" cy="17196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192795">
            <a:off x="5855565" y="9550498"/>
            <a:ext cx="2608683" cy="6687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172088">
            <a:off x="16164948" y="3915435"/>
            <a:ext cx="1996615" cy="109995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896598" y="1335744"/>
            <a:ext cx="11265741" cy="146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5"/>
              </a:lnSpc>
            </a:pPr>
            <a:r>
              <a:rPr lang="en-US" sz="9855" dirty="0">
                <a:solidFill>
                  <a:srgbClr val="EB4634"/>
                </a:solidFill>
                <a:latin typeface="Bungee Bold"/>
              </a:rPr>
              <a:t>NHIỆM VỤ Ở NHÀ</a:t>
            </a:r>
            <a:endParaRPr lang="en-US" sz="9855" dirty="0">
              <a:solidFill>
                <a:srgbClr val="EB4634"/>
              </a:solidFill>
              <a:latin typeface="Bungee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455760" y="3050628"/>
            <a:ext cx="12160073" cy="5634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45"/>
              </a:lnSpc>
            </a:pPr>
            <a:r>
              <a:rPr lang="en-US" sz="5200">
                <a:solidFill>
                  <a:srgbClr val="5DC352"/>
                </a:solidFill>
                <a:latin typeface="Asap SemiBold" panose="020F0704030202060203"/>
              </a:rPr>
              <a:t>Tìm hiểu</a:t>
            </a:r>
            <a:r>
              <a:rPr lang="en-US" sz="5200">
                <a:solidFill>
                  <a:srgbClr val="C42D64"/>
                </a:solidFill>
                <a:latin typeface="Asap SemiBold" panose="020F0704030202060203"/>
              </a:rPr>
              <a:t> các tác động của việc khai thác nguyên liệu tới môi trường; </a:t>
            </a:r>
            <a:r>
              <a:rPr lang="en-US" sz="5200">
                <a:solidFill>
                  <a:srgbClr val="5DC352"/>
                </a:solidFill>
                <a:latin typeface="Asap SemiBold" panose="020F0704030202060203"/>
              </a:rPr>
              <a:t>đề xuất</a:t>
            </a:r>
            <a:r>
              <a:rPr lang="en-US" sz="5200">
                <a:solidFill>
                  <a:srgbClr val="C42D64"/>
                </a:solidFill>
                <a:latin typeface="Asap SemiBold" panose="020F0704030202060203"/>
              </a:rPr>
              <a:t> cách sử dụng nguyên liệu đó hiệu quả và đảm bảo phát triển bền vững và </a:t>
            </a:r>
            <a:r>
              <a:rPr lang="en-US" sz="5200">
                <a:solidFill>
                  <a:srgbClr val="5DC352"/>
                </a:solidFill>
                <a:latin typeface="Asap SemiBold" panose="020F0704030202060203"/>
              </a:rPr>
              <a:t>trình bày </a:t>
            </a:r>
            <a:r>
              <a:rPr lang="en-US" sz="5200">
                <a:solidFill>
                  <a:srgbClr val="C42D64"/>
                </a:solidFill>
                <a:latin typeface="Asap SemiBold" panose="020F0704030202060203"/>
              </a:rPr>
              <a:t>sản phẩm dưới dạng sơ đồ tư duy, video, ppt.</a:t>
            </a:r>
            <a:endParaRPr lang="en-US" sz="5200">
              <a:solidFill>
                <a:srgbClr val="C42D64"/>
              </a:solidFill>
              <a:latin typeface="Asap SemiBold" panose="020F070403020206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4414" y="488227"/>
            <a:ext cx="16398593" cy="1889918"/>
            <a:chOff x="0" y="0"/>
            <a:chExt cx="18404706" cy="212112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259927" cy="1976340"/>
            </a:xfrm>
            <a:custGeom>
              <a:avLst/>
              <a:gdLst/>
              <a:ahLst/>
              <a:cxnLst/>
              <a:rect l="l" t="t" r="r" b="b"/>
              <a:pathLst>
                <a:path w="18259927" h="1976340">
                  <a:moveTo>
                    <a:pt x="0" y="0"/>
                  </a:moveTo>
                  <a:lnTo>
                    <a:pt x="18259927" y="0"/>
                  </a:lnTo>
                  <a:lnTo>
                    <a:pt x="18259927" y="1976340"/>
                  </a:lnTo>
                  <a:lnTo>
                    <a:pt x="0" y="1976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404706" cy="2121120"/>
            </a:xfrm>
            <a:custGeom>
              <a:avLst/>
              <a:gdLst/>
              <a:ahLst/>
              <a:cxnLst/>
              <a:rect l="l" t="t" r="r" b="b"/>
              <a:pathLst>
                <a:path w="18404706" h="2121120">
                  <a:moveTo>
                    <a:pt x="18259927" y="1976340"/>
                  </a:moveTo>
                  <a:lnTo>
                    <a:pt x="18404706" y="1976340"/>
                  </a:lnTo>
                  <a:lnTo>
                    <a:pt x="18404706" y="2121120"/>
                  </a:lnTo>
                  <a:lnTo>
                    <a:pt x="18259927" y="2121120"/>
                  </a:lnTo>
                  <a:lnTo>
                    <a:pt x="18259927" y="197634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76340"/>
                  </a:lnTo>
                  <a:lnTo>
                    <a:pt x="0" y="1976340"/>
                  </a:lnTo>
                  <a:lnTo>
                    <a:pt x="0" y="144780"/>
                  </a:lnTo>
                  <a:close/>
                  <a:moveTo>
                    <a:pt x="0" y="1976340"/>
                  </a:moveTo>
                  <a:lnTo>
                    <a:pt x="144780" y="1976340"/>
                  </a:lnTo>
                  <a:lnTo>
                    <a:pt x="144780" y="2121120"/>
                  </a:lnTo>
                  <a:lnTo>
                    <a:pt x="0" y="2121120"/>
                  </a:lnTo>
                  <a:lnTo>
                    <a:pt x="0" y="1976340"/>
                  </a:lnTo>
                  <a:close/>
                  <a:moveTo>
                    <a:pt x="18259927" y="144780"/>
                  </a:moveTo>
                  <a:lnTo>
                    <a:pt x="18404706" y="144780"/>
                  </a:lnTo>
                  <a:lnTo>
                    <a:pt x="18404706" y="1976340"/>
                  </a:lnTo>
                  <a:lnTo>
                    <a:pt x="18259927" y="1976340"/>
                  </a:lnTo>
                  <a:lnTo>
                    <a:pt x="18259927" y="144780"/>
                  </a:lnTo>
                  <a:close/>
                  <a:moveTo>
                    <a:pt x="144780" y="1976340"/>
                  </a:moveTo>
                  <a:lnTo>
                    <a:pt x="18259927" y="1976340"/>
                  </a:lnTo>
                  <a:lnTo>
                    <a:pt x="18259927" y="2121120"/>
                  </a:lnTo>
                  <a:lnTo>
                    <a:pt x="144780" y="2121120"/>
                  </a:lnTo>
                  <a:lnTo>
                    <a:pt x="144780" y="1976340"/>
                  </a:lnTo>
                  <a:close/>
                  <a:moveTo>
                    <a:pt x="18259927" y="0"/>
                  </a:moveTo>
                  <a:lnTo>
                    <a:pt x="18404706" y="0"/>
                  </a:lnTo>
                  <a:lnTo>
                    <a:pt x="18404706" y="144780"/>
                  </a:lnTo>
                  <a:lnTo>
                    <a:pt x="18259927" y="144780"/>
                  </a:lnTo>
                  <a:lnTo>
                    <a:pt x="1825992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259927" y="0"/>
                  </a:lnTo>
                  <a:lnTo>
                    <a:pt x="1825992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242813" y="614036"/>
            <a:ext cx="15448037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75"/>
              </a:lnSpc>
            </a:pPr>
            <a:r>
              <a:rPr lang="en-US" sz="8625" dirty="0">
                <a:solidFill>
                  <a:srgbClr val="3A4654"/>
                </a:solidFill>
                <a:latin typeface="Muli Black Bold"/>
              </a:rPr>
              <a:t>NHIỆM VỤ CỤ THỂ</a:t>
            </a:r>
            <a:endParaRPr lang="en-US" sz="8625" dirty="0">
              <a:solidFill>
                <a:srgbClr val="3A4654"/>
              </a:solidFill>
              <a:latin typeface="Muli Black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1934823" y="2668611"/>
            <a:ext cx="5324477" cy="6983998"/>
            <a:chOff x="0" y="0"/>
            <a:chExt cx="5975843" cy="783838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85364" y="2668611"/>
            <a:ext cx="5324477" cy="6983998"/>
            <a:chOff x="0" y="0"/>
            <a:chExt cx="5975843" cy="7838382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5768" y="2668611"/>
            <a:ext cx="5324477" cy="6983998"/>
            <a:chOff x="0" y="0"/>
            <a:chExt cx="5975843" cy="7838382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028700" y="2958139"/>
            <a:ext cx="4740288" cy="662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vi-VN" altLang="en-US" sz="4100" u="sng">
                <a:solidFill>
                  <a:srgbClr val="2A7DE1"/>
                </a:solidFill>
                <a:latin typeface="Asap SemiBold Bold" panose="020F0804030202060203"/>
              </a:rPr>
              <a:t>Tổ</a:t>
            </a:r>
            <a:r>
              <a:rPr lang="en-US" sz="4100" u="sng">
                <a:solidFill>
                  <a:srgbClr val="2A7DE1"/>
                </a:solidFill>
                <a:latin typeface="Asap SemiBold Bold" panose="020F0804030202060203"/>
              </a:rPr>
              <a:t> 1,</a:t>
            </a:r>
            <a:r>
              <a:rPr lang="vi-VN" altLang="en-US" sz="4100" u="sng">
                <a:solidFill>
                  <a:srgbClr val="2A7DE1"/>
                </a:solidFill>
                <a:latin typeface="Asap SemiBold Bold" panose="020F0804030202060203"/>
              </a:rPr>
              <a:t>2</a:t>
            </a:r>
            <a:r>
              <a:rPr lang="en-US" sz="4100" u="sng">
                <a:solidFill>
                  <a:srgbClr val="2A7DE1"/>
                </a:solidFill>
                <a:latin typeface="Asap SemiBold Bold" panose="020F0804030202060203"/>
              </a:rPr>
              <a:t>:</a:t>
            </a:r>
            <a:r>
              <a:rPr lang="en-US" sz="4100">
                <a:solidFill>
                  <a:srgbClr val="2A7DE1"/>
                </a:solidFill>
                <a:latin typeface="Asap SemiBold" panose="020F0704030202060203"/>
              </a:rPr>
              <a:t> </a:t>
            </a:r>
            <a:endParaRPr lang="en-US" sz="4100">
              <a:solidFill>
                <a:srgbClr val="2A7DE1"/>
              </a:solidFill>
              <a:latin typeface="Asap SemiBold" panose="020F0704030202060203"/>
            </a:endParaRP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Asap SemiBold" panose="020F0704030202060203"/>
              </a:rPr>
              <a:t>Tìm hiểu tác động của việc khai thác đá vôi tới môi trường và đề xuất cách sử dụng nguyên liệu đó hiệu quả, đảm bảo phát triển bền vững.</a:t>
            </a:r>
            <a:endParaRPr lang="en-US" sz="4100">
              <a:solidFill>
                <a:srgbClr val="000000"/>
              </a:solidFill>
              <a:latin typeface="Asap SemiBold" panose="020F0704030202060203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541006" y="2939089"/>
            <a:ext cx="4851651" cy="662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vi-VN" altLang="en-US" sz="4100" u="sng">
                <a:solidFill>
                  <a:srgbClr val="2A7DE1"/>
                </a:solidFill>
                <a:latin typeface="Asap SemiBold Bold" panose="020F0804030202060203"/>
              </a:rPr>
              <a:t>Tổ 3</a:t>
            </a:r>
            <a:r>
              <a:rPr lang="en-US" sz="4100" u="sng">
                <a:solidFill>
                  <a:srgbClr val="2A7DE1"/>
                </a:solidFill>
                <a:latin typeface="Asap SemiBold Bold" panose="020F0804030202060203"/>
              </a:rPr>
              <a:t>:</a:t>
            </a:r>
            <a:endParaRPr lang="en-US" sz="4100" u="sng">
              <a:solidFill>
                <a:srgbClr val="2A7DE1"/>
              </a:solidFill>
              <a:latin typeface="Asap SemiBold Bold" panose="020F0804030202060203"/>
            </a:endParaRP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Asap SemiBold" panose="020F0704030202060203"/>
              </a:rPr>
              <a:t>Tìm hiểu tác động của việc khai thác quặng sắt tới môi trường và đề xuất cách sử dụng nguyên liệu đó hiệu quả, đảm bảo phát triển bền vững.</a:t>
            </a:r>
            <a:endParaRPr lang="en-US" sz="4100">
              <a:solidFill>
                <a:srgbClr val="000000"/>
              </a:solidFill>
              <a:latin typeface="Asap SemiBold" panose="020F0704030202060203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186232" y="2958139"/>
            <a:ext cx="4821659" cy="662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vi-VN" altLang="en-US" sz="4100" u="sng">
                <a:solidFill>
                  <a:srgbClr val="2A7DE1"/>
                </a:solidFill>
                <a:latin typeface="Asap SemiBold Bold" panose="020F0804030202060203"/>
              </a:rPr>
              <a:t>Tổ 4</a:t>
            </a:r>
            <a:r>
              <a:rPr lang="en-US" sz="4100" u="sng">
                <a:solidFill>
                  <a:srgbClr val="2A7DE1"/>
                </a:solidFill>
                <a:latin typeface="Asap SemiBold Bold" panose="020F0804030202060203"/>
              </a:rPr>
              <a:t>: </a:t>
            </a:r>
            <a:endParaRPr lang="en-US" sz="4100" u="sng">
              <a:solidFill>
                <a:srgbClr val="2A7DE1"/>
              </a:solidFill>
              <a:latin typeface="Asap SemiBold Bold" panose="020F0804030202060203"/>
            </a:endParaRP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Asap SemiBold" panose="020F0704030202060203"/>
              </a:rPr>
              <a:t>Tìm hiểu tác động của việc khai thác quặng nhôm tới môi trường và đề xuất cách sử dụng nguyên liệu đó hiệu quả, đảm bảo phát triển bền vững.</a:t>
            </a:r>
            <a:endParaRPr lang="en-US" sz="4100">
              <a:solidFill>
                <a:srgbClr val="000000"/>
              </a:solidFill>
              <a:latin typeface="Asap SemiBold" panose="020F070403020206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10194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753897" y="-3756485"/>
            <a:ext cx="9577530" cy="5012789"/>
            <a:chOff x="0" y="0"/>
            <a:chExt cx="12770040" cy="668371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215935" y="1137470"/>
              <a:ext cx="9146236" cy="513852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3407869" y="407727"/>
              <a:ext cx="9146236" cy="5138522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751562" y="7850633"/>
            <a:ext cx="20472841" cy="7858749"/>
            <a:chOff x="0" y="0"/>
            <a:chExt cx="27297121" cy="1047833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720175"/>
              <a:ext cx="9146236" cy="513852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0800000" flipH="1">
              <a:off x="11279754" y="2120594"/>
              <a:ext cx="9146236" cy="513852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472325" flipH="1">
              <a:off x="18116156" y="2669905"/>
              <a:ext cx="9146236" cy="5138522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-2349174" y="7931509"/>
            <a:ext cx="22928419" cy="5284094"/>
            <a:chOff x="0" y="0"/>
            <a:chExt cx="30571226" cy="704545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242011" y="470636"/>
              <a:ext cx="7338650" cy="412298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0406247">
              <a:off x="15935879" y="2222024"/>
              <a:ext cx="7338650" cy="412298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5990470" y="2451836"/>
              <a:ext cx="7338650" cy="412298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0734840">
              <a:off x="10113737" y="2239691"/>
              <a:ext cx="7338650" cy="412298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493953" flipH="1">
              <a:off x="22975200" y="504172"/>
              <a:ext cx="7338650" cy="4122987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2383304" y="-2906599"/>
            <a:ext cx="11597498" cy="5780837"/>
            <a:chOff x="0" y="0"/>
            <a:chExt cx="15463331" cy="7707782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569261"/>
              <a:ext cx="9146236" cy="513852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317095" y="0"/>
              <a:ext cx="9146236" cy="5138522"/>
            </a:xfrm>
            <a:prstGeom prst="rect">
              <a:avLst/>
            </a:prstGeom>
          </p:spPr>
        </p:pic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97766" flipH="1">
            <a:off x="-3429838" y="-3028751"/>
            <a:ext cx="6859677" cy="385389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80482">
            <a:off x="17254401" y="7514453"/>
            <a:ext cx="708956" cy="114347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email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8779">
            <a:off x="7870175" y="9413503"/>
            <a:ext cx="550162" cy="887358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 rot="679187">
            <a:off x="11292989" y="-150711"/>
            <a:ext cx="899791" cy="867049"/>
            <a:chOff x="0" y="0"/>
            <a:chExt cx="1199722" cy="1156065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 cstate="email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3402">
              <a:off x="766909" y="3874"/>
              <a:ext cx="426506" cy="687913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0" cstate="email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3666">
              <a:off x="10323" y="28399"/>
              <a:ext cx="695222" cy="1121325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1" cstate="email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21975">
            <a:off x="3960506" y="9440415"/>
            <a:ext cx="810362" cy="77058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email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75619">
            <a:off x="15688028" y="9229406"/>
            <a:ext cx="727791" cy="69206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22585">
            <a:off x="834100" y="8390692"/>
            <a:ext cx="894672" cy="79381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496150">
            <a:off x="12422767" y="9442941"/>
            <a:ext cx="673347" cy="597443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22194" y="-123825"/>
            <a:ext cx="18243612" cy="235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dirty="0" err="1">
                <a:solidFill>
                  <a:srgbClr val="EB4634"/>
                </a:solidFill>
                <a:latin typeface="Muli Black" panose="00000A00000000000000"/>
              </a:rPr>
              <a:t>Cách</a:t>
            </a:r>
            <a:r>
              <a:rPr lang="en-US" sz="6800" dirty="0">
                <a:solidFill>
                  <a:srgbClr val="EB4634"/>
                </a:solidFill>
                <a:latin typeface="Muli Black" panose="00000A00000000000000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 panose="00000A00000000000000"/>
              </a:rPr>
              <a:t>sử</a:t>
            </a:r>
            <a:r>
              <a:rPr lang="en-US" sz="6800" dirty="0">
                <a:solidFill>
                  <a:srgbClr val="EB4634"/>
                </a:solidFill>
                <a:latin typeface="Muli Black" panose="00000A00000000000000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 panose="00000A00000000000000"/>
              </a:rPr>
              <a:t>dụng</a:t>
            </a:r>
            <a:r>
              <a:rPr lang="en-US" sz="6800" dirty="0">
                <a:solidFill>
                  <a:srgbClr val="EB4634"/>
                </a:solidFill>
                <a:latin typeface="Muli Black" panose="00000A00000000000000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 panose="00000A00000000000000"/>
              </a:rPr>
              <a:t>nguyên</a:t>
            </a:r>
            <a:r>
              <a:rPr lang="en-US" sz="6800" dirty="0">
                <a:solidFill>
                  <a:srgbClr val="EB4634"/>
                </a:solidFill>
                <a:latin typeface="Muli Black" panose="00000A00000000000000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 panose="00000A00000000000000"/>
              </a:rPr>
              <a:t>liệu</a:t>
            </a:r>
            <a:r>
              <a:rPr lang="en-US" sz="6800" dirty="0">
                <a:solidFill>
                  <a:srgbClr val="EB4634"/>
                </a:solidFill>
                <a:latin typeface="Muli Black" panose="00000A00000000000000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 panose="00000A00000000000000"/>
              </a:rPr>
              <a:t>hiệu</a:t>
            </a:r>
            <a:r>
              <a:rPr lang="en-US" sz="6800" dirty="0">
                <a:solidFill>
                  <a:srgbClr val="EB4634"/>
                </a:solidFill>
                <a:latin typeface="Muli Black" panose="00000A00000000000000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 panose="00000A00000000000000"/>
              </a:rPr>
              <a:t>quả</a:t>
            </a:r>
            <a:r>
              <a:rPr lang="en-US" sz="6800" dirty="0">
                <a:solidFill>
                  <a:srgbClr val="EB4634"/>
                </a:solidFill>
                <a:latin typeface="Muli Black" panose="00000A00000000000000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 panose="00000A00000000000000"/>
              </a:rPr>
              <a:t>và</a:t>
            </a:r>
            <a:r>
              <a:rPr lang="en-US" sz="6800" dirty="0">
                <a:solidFill>
                  <a:srgbClr val="EB4634"/>
                </a:solidFill>
                <a:latin typeface="Muli Black" panose="00000A00000000000000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 panose="00000A00000000000000"/>
              </a:rPr>
              <a:t>đảm</a:t>
            </a:r>
            <a:r>
              <a:rPr lang="en-US" sz="6800" dirty="0">
                <a:solidFill>
                  <a:srgbClr val="EB4634"/>
                </a:solidFill>
                <a:latin typeface="Muli Black" panose="00000A00000000000000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 panose="00000A00000000000000"/>
              </a:rPr>
              <a:t>bảo</a:t>
            </a:r>
            <a:r>
              <a:rPr lang="en-US" sz="6800" dirty="0">
                <a:solidFill>
                  <a:srgbClr val="EB4634"/>
                </a:solidFill>
                <a:latin typeface="Muli Black" panose="00000A00000000000000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 panose="00000A00000000000000"/>
              </a:rPr>
              <a:t>phát</a:t>
            </a:r>
            <a:r>
              <a:rPr lang="en-US" sz="6800" dirty="0">
                <a:solidFill>
                  <a:srgbClr val="EB4634"/>
                </a:solidFill>
                <a:latin typeface="Muli Black" panose="00000A00000000000000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 panose="00000A00000000000000"/>
              </a:rPr>
              <a:t>triển</a:t>
            </a:r>
            <a:r>
              <a:rPr lang="en-US" sz="6800" dirty="0">
                <a:solidFill>
                  <a:srgbClr val="EB4634"/>
                </a:solidFill>
                <a:latin typeface="Muli Black" panose="00000A00000000000000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 panose="00000A00000000000000"/>
              </a:rPr>
              <a:t>bền</a:t>
            </a:r>
            <a:r>
              <a:rPr lang="en-US" sz="6800" dirty="0">
                <a:solidFill>
                  <a:srgbClr val="EB4634"/>
                </a:solidFill>
                <a:latin typeface="Muli Black" panose="00000A00000000000000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 panose="00000A00000000000000"/>
              </a:rPr>
              <a:t>vững</a:t>
            </a:r>
            <a:endParaRPr lang="en-US" sz="6800" dirty="0">
              <a:solidFill>
                <a:srgbClr val="EB4634"/>
              </a:solidFill>
              <a:latin typeface="Muli Black" panose="00000A0000000000000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07217" y="2502653"/>
            <a:ext cx="15945714" cy="7465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Sử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dụng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tối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đa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chất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thải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nghiệp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chất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thải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dân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dụng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làm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để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vật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xây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dựng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thay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cho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tự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nhiên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.</a:t>
            </a:r>
            <a:endParaRPr lang="en-US" sz="4000" dirty="0">
              <a:solidFill>
                <a:srgbClr val="322F5D"/>
              </a:solidFill>
              <a:latin typeface="Noto Sans Bold" panose="020B0802040504020204"/>
            </a:endParaRPr>
          </a:p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Hạn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chế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khẩu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thô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mà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nên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đầu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tư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nghệ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những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phẩm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có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giá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trị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.</a:t>
            </a:r>
            <a:endParaRPr lang="en-US" sz="4000" dirty="0">
              <a:solidFill>
                <a:srgbClr val="322F5D"/>
              </a:solidFill>
              <a:latin typeface="Noto Sans Bold" panose="020B0802040504020204"/>
            </a:endParaRPr>
          </a:p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Quy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hoạch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khai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thác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quặng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đá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vôi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theo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nghệ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hiện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đại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quy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trình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khép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kín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, ...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để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tăng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hiệu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suất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khai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thác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tài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và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bảo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vệ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môi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 panose="020B0802040504020204"/>
              </a:rPr>
              <a:t>trường</a:t>
            </a:r>
            <a:r>
              <a:rPr lang="en-US" sz="4000" dirty="0">
                <a:solidFill>
                  <a:srgbClr val="322F5D"/>
                </a:solidFill>
                <a:latin typeface="Noto Sans Bold" panose="020B0802040504020204"/>
              </a:rPr>
              <a:t>.</a:t>
            </a:r>
            <a:endParaRPr lang="en-US" sz="4000" dirty="0">
              <a:solidFill>
                <a:srgbClr val="322F5D"/>
              </a:solidFill>
              <a:latin typeface="Noto Sans Bold" panose="020B0802040504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35655" y="617779"/>
            <a:ext cx="10399945" cy="9458663"/>
            <a:chOff x="-258724" y="123825"/>
            <a:chExt cx="13866594" cy="12611552"/>
          </a:xfrm>
        </p:grpSpPr>
        <p:sp>
          <p:nvSpPr>
            <p:cNvPr id="3" name="TextBox 3"/>
            <p:cNvSpPr txBox="1"/>
            <p:nvPr/>
          </p:nvSpPr>
          <p:spPr>
            <a:xfrm>
              <a:off x="0" y="123825"/>
              <a:ext cx="13291211" cy="1491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60"/>
                </a:lnSpc>
              </a:pPr>
              <a:r>
                <a:rPr lang="en-US" sz="8000">
                  <a:solidFill>
                    <a:srgbClr val="F7B4A7"/>
                  </a:solidFill>
                  <a:latin typeface="Josefin Sans Bold Bold"/>
                </a:rPr>
                <a:t>LUYỆN TẬP</a:t>
              </a:r>
              <a:endParaRPr lang="en-US" sz="8000">
                <a:solidFill>
                  <a:srgbClr val="F7B4A7"/>
                </a:solidFill>
                <a:latin typeface="Josefin Sans Bold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58724" y="1992520"/>
              <a:ext cx="13866594" cy="107428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480"/>
                </a:lnSpc>
              </a:pPr>
              <a:r>
                <a:rPr lang="en-US" sz="3200" dirty="0" err="1">
                  <a:solidFill>
                    <a:srgbClr val="F7D821"/>
                  </a:solidFill>
                  <a:latin typeface="Arimo Bold" panose="020B0704020202020204"/>
                </a:rPr>
                <a:t>Hãy</a:t>
              </a:r>
              <a:r>
                <a:rPr lang="en-US" sz="3200" dirty="0">
                  <a:solidFill>
                    <a:srgbClr val="F7D821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 panose="020B0704020202020204"/>
                </a:rPr>
                <a:t>cho</a:t>
              </a:r>
              <a:r>
                <a:rPr lang="en-US" sz="3200" dirty="0">
                  <a:solidFill>
                    <a:srgbClr val="F7D821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 panose="020B0704020202020204"/>
                </a:rPr>
                <a:t>biết</a:t>
              </a:r>
              <a:r>
                <a:rPr lang="en-US" sz="3200" dirty="0">
                  <a:solidFill>
                    <a:srgbClr val="F7D821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 panose="020B0704020202020204"/>
                </a:rPr>
                <a:t>đâu</a:t>
              </a:r>
              <a:r>
                <a:rPr lang="en-US" sz="3200" dirty="0">
                  <a:solidFill>
                    <a:srgbClr val="F7D821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 panose="020B0704020202020204"/>
                </a:rPr>
                <a:t>là</a:t>
              </a:r>
              <a:r>
                <a:rPr lang="en-US" sz="3200" dirty="0">
                  <a:solidFill>
                    <a:srgbClr val="F7D821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 panose="020B0704020202020204"/>
                </a:rPr>
                <a:t>nguyên</a:t>
              </a:r>
              <a:r>
                <a:rPr lang="en-US" sz="3200" dirty="0">
                  <a:solidFill>
                    <a:srgbClr val="F7D821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 panose="020B0704020202020204"/>
                </a:rPr>
                <a:t>liệu</a:t>
              </a:r>
              <a:r>
                <a:rPr lang="en-US" sz="3200" dirty="0">
                  <a:solidFill>
                    <a:srgbClr val="F7D821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 panose="020B0704020202020204"/>
                </a:rPr>
                <a:t>tự</a:t>
              </a:r>
              <a:r>
                <a:rPr lang="en-US" sz="3200" dirty="0">
                  <a:solidFill>
                    <a:srgbClr val="F7D821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 panose="020B0704020202020204"/>
                </a:rPr>
                <a:t>nhiên</a:t>
              </a:r>
              <a:r>
                <a:rPr lang="en-US" sz="3200" dirty="0">
                  <a:solidFill>
                    <a:srgbClr val="F7D821"/>
                  </a:solidFill>
                  <a:latin typeface="Arimo Bold" panose="020B0704020202020204"/>
                </a:rPr>
                <a:t>, </a:t>
              </a:r>
              <a:r>
                <a:rPr lang="en-US" sz="3200" dirty="0" err="1">
                  <a:solidFill>
                    <a:srgbClr val="F7D821"/>
                  </a:solidFill>
                  <a:latin typeface="Arimo Bold" panose="020B0704020202020204"/>
                </a:rPr>
                <a:t>đâu</a:t>
              </a:r>
              <a:r>
                <a:rPr lang="en-US" sz="3200" dirty="0">
                  <a:solidFill>
                    <a:srgbClr val="F7D821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 panose="020B0704020202020204"/>
                </a:rPr>
                <a:t>là</a:t>
              </a:r>
              <a:r>
                <a:rPr lang="en-US" sz="3200" dirty="0">
                  <a:solidFill>
                    <a:srgbClr val="F7D821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 panose="020B0704020202020204"/>
                </a:rPr>
                <a:t>nguyên</a:t>
              </a:r>
              <a:r>
                <a:rPr lang="en-US" sz="3200" dirty="0">
                  <a:solidFill>
                    <a:srgbClr val="F7D821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 panose="020B0704020202020204"/>
                </a:rPr>
                <a:t>liệu</a:t>
              </a:r>
              <a:r>
                <a:rPr lang="en-US" sz="3200" dirty="0">
                  <a:solidFill>
                    <a:srgbClr val="F7D821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 panose="020B0704020202020204"/>
                </a:rPr>
                <a:t>nhân</a:t>
              </a:r>
              <a:r>
                <a:rPr lang="en-US" sz="3200" dirty="0">
                  <a:solidFill>
                    <a:srgbClr val="F7D821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 panose="020B0704020202020204"/>
                </a:rPr>
                <a:t>tạo</a:t>
              </a:r>
              <a:r>
                <a:rPr lang="en-US" sz="3200" dirty="0">
                  <a:solidFill>
                    <a:srgbClr val="F7D821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 panose="020B0704020202020204"/>
                </a:rPr>
                <a:t>trong</a:t>
              </a:r>
              <a:r>
                <a:rPr lang="en-US" sz="3200" dirty="0">
                  <a:solidFill>
                    <a:srgbClr val="F7D821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 panose="020B0704020202020204"/>
                </a:rPr>
                <a:t>các</a:t>
              </a:r>
              <a:r>
                <a:rPr lang="en-US" sz="3200" dirty="0">
                  <a:solidFill>
                    <a:srgbClr val="F7D821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 panose="020B0704020202020204"/>
                </a:rPr>
                <a:t>quá</a:t>
              </a:r>
              <a:r>
                <a:rPr lang="en-US" sz="3200" dirty="0">
                  <a:solidFill>
                    <a:srgbClr val="F7D821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 panose="020B0704020202020204"/>
                </a:rPr>
                <a:t>trình</a:t>
              </a:r>
              <a:r>
                <a:rPr lang="en-US" sz="3200" dirty="0">
                  <a:solidFill>
                    <a:srgbClr val="F7D821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 panose="020B0704020202020204"/>
                </a:rPr>
                <a:t>sau</a:t>
              </a:r>
              <a:r>
                <a:rPr lang="en-US" sz="3200" dirty="0">
                  <a:solidFill>
                    <a:srgbClr val="F7D821"/>
                  </a:solidFill>
                  <a:latin typeface="Arimo Bold" panose="020B0704020202020204"/>
                </a:rPr>
                <a:t>:</a:t>
              </a:r>
              <a:endParaRPr lang="en-US" sz="3200" dirty="0">
                <a:solidFill>
                  <a:srgbClr val="F7D821"/>
                </a:solidFill>
                <a:latin typeface="Arimo Bold" panose="020B0704020202020204"/>
              </a:endParaRP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1.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Nước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biển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muối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.</a:t>
              </a:r>
              <a:endParaRPr lang="en-US" sz="3200" dirty="0">
                <a:solidFill>
                  <a:srgbClr val="FEFEFE"/>
                </a:solidFill>
                <a:latin typeface="Arimo Bold" panose="020B0704020202020204"/>
              </a:endParaRP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2.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Đá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vôi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xi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măng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.</a:t>
              </a:r>
              <a:endParaRPr lang="en-US" sz="3200" dirty="0">
                <a:solidFill>
                  <a:srgbClr val="FEFEFE"/>
                </a:solidFill>
                <a:latin typeface="Arimo Bold" panose="020B0704020202020204"/>
              </a:endParaRP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3.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Thân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mía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đường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.</a:t>
              </a:r>
              <a:endParaRPr lang="en-US" sz="3200" dirty="0">
                <a:solidFill>
                  <a:srgbClr val="FEFEFE"/>
                </a:solidFill>
                <a:latin typeface="Arimo Bold" panose="020B0704020202020204"/>
              </a:endParaRP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4.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Đường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sử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dụng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bánh,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kẹo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.</a:t>
              </a:r>
              <a:endParaRPr lang="en-US" sz="3200" dirty="0">
                <a:solidFill>
                  <a:srgbClr val="FEFEFE"/>
                </a:solidFill>
                <a:latin typeface="Arimo Bold" panose="020B0704020202020204"/>
              </a:endParaRP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5.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Đất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sét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sử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dụng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gạch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,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ngói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.</a:t>
              </a:r>
              <a:endParaRPr lang="en-US" sz="3200" dirty="0">
                <a:solidFill>
                  <a:srgbClr val="FEFEFE"/>
                </a:solidFill>
                <a:latin typeface="Arimo Bold" panose="020B0704020202020204"/>
              </a:endParaRP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6.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Quặng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bôxit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nhôm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.</a:t>
              </a:r>
              <a:endParaRPr lang="en-US" sz="3200" dirty="0">
                <a:solidFill>
                  <a:srgbClr val="FEFEFE"/>
                </a:solidFill>
                <a:latin typeface="Arimo Bold" panose="020B0704020202020204"/>
              </a:endParaRP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7.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Thân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cây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gỗ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giấy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.</a:t>
              </a:r>
              <a:endParaRPr lang="en-US" sz="3200" dirty="0">
                <a:solidFill>
                  <a:srgbClr val="FEFEFE"/>
                </a:solidFill>
                <a:latin typeface="Arimo Bold" panose="020B0704020202020204"/>
              </a:endParaRP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8.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Dầu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oliu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mĩ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phẩm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.</a:t>
              </a:r>
              <a:endParaRPr lang="en-US" sz="3200" dirty="0">
                <a:solidFill>
                  <a:srgbClr val="FEFEFE"/>
                </a:solidFill>
                <a:latin typeface="Arimo Bold" panose="020B0704020202020204"/>
              </a:endParaRP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9.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Muối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Kali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nitrat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phân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bón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hóa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học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.</a:t>
              </a:r>
              <a:endParaRPr lang="en-US" sz="3200" dirty="0">
                <a:solidFill>
                  <a:srgbClr val="FEFEFE"/>
                </a:solidFill>
                <a:latin typeface="Arimo Bold" panose="020B0704020202020204"/>
              </a:endParaRP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10.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Cát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thủy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 panose="020B0704020202020204"/>
                </a:rPr>
                <a:t>tinh</a:t>
              </a:r>
              <a:r>
                <a:rPr lang="en-US" sz="3200" dirty="0">
                  <a:solidFill>
                    <a:srgbClr val="FEFEFE"/>
                  </a:solidFill>
                  <a:latin typeface="Arimo Bold" panose="020B0704020202020204"/>
                </a:rPr>
                <a:t>.</a:t>
              </a:r>
              <a:endParaRPr lang="en-US" sz="3200" dirty="0">
                <a:solidFill>
                  <a:srgbClr val="FEFEFE"/>
                </a:solidFill>
                <a:latin typeface="Arimo Bold" panose="020B0704020202020204"/>
              </a:endParaRPr>
            </a:p>
            <a:p>
              <a:pPr algn="just">
                <a:lnSpc>
                  <a:spcPts val="4760"/>
                </a:lnSpc>
              </a:pPr>
              <a:endParaRPr lang="en-US" sz="3200" dirty="0">
                <a:solidFill>
                  <a:srgbClr val="FEFEFE"/>
                </a:solidFill>
                <a:latin typeface="Arimo Bold" panose="020B0704020202020204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44844" y="-1543971"/>
            <a:ext cx="6755642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670380" y="1664921"/>
            <a:ext cx="1194327" cy="25861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83347" y="1736490"/>
            <a:ext cx="5357753" cy="55915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email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480980" y="1292305"/>
            <a:ext cx="3144039" cy="2440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email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6820" y="5273392"/>
            <a:ext cx="1894295" cy="4252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email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18326" y="6172200"/>
            <a:ext cx="3486358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6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280154" y="-913673"/>
            <a:ext cx="11113777" cy="111009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alphaModFix amt="6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833624" y="-1228424"/>
            <a:ext cx="11113777" cy="111009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18861">
            <a:off x="10755618" y="-7129375"/>
            <a:ext cx="13918397" cy="92114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email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171075">
            <a:off x="15234902" y="7414862"/>
            <a:ext cx="2539876" cy="14685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707924">
            <a:off x="-692895" y="6429543"/>
            <a:ext cx="6350422" cy="63504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540492">
            <a:off x="386479" y="4815216"/>
            <a:ext cx="1303776" cy="487807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55140" y="1209821"/>
            <a:ext cx="13935372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30"/>
              </a:lnSpc>
              <a:spcBef>
                <a:spcPct val="0"/>
              </a:spcBef>
            </a:pPr>
            <a:r>
              <a:rPr lang="en-US" sz="8025" dirty="0">
                <a:solidFill>
                  <a:srgbClr val="F1F1F1"/>
                </a:solidFill>
                <a:latin typeface="Bungee Bold"/>
              </a:rPr>
              <a:t>VẬN DỤNG</a:t>
            </a:r>
            <a:endParaRPr lang="en-US" sz="8025" dirty="0">
              <a:solidFill>
                <a:srgbClr val="F1F1F1"/>
              </a:solidFill>
              <a:latin typeface="Bungee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876550" y="3302000"/>
            <a:ext cx="12277090" cy="4106545"/>
            <a:chOff x="-2329253" y="-3272774"/>
            <a:chExt cx="37775948" cy="12860039"/>
          </a:xfrm>
        </p:grpSpPr>
        <p:sp>
          <p:nvSpPr>
            <p:cNvPr id="10" name="Freeform 10"/>
            <p:cNvSpPr/>
            <p:nvPr/>
          </p:nvSpPr>
          <p:spPr>
            <a:xfrm>
              <a:off x="304800" y="304800"/>
              <a:ext cx="35141895" cy="9282465"/>
            </a:xfrm>
            <a:custGeom>
              <a:avLst/>
              <a:gdLst/>
              <a:ahLst/>
              <a:cxnLst/>
              <a:rect l="l" t="t" r="r" b="b"/>
              <a:pathLst>
                <a:path w="35141895" h="9282465">
                  <a:moveTo>
                    <a:pt x="35141895" y="0"/>
                  </a:moveTo>
                  <a:lnTo>
                    <a:pt x="35141895" y="9282465"/>
                  </a:lnTo>
                  <a:lnTo>
                    <a:pt x="0" y="9282465"/>
                  </a:lnTo>
                  <a:lnTo>
                    <a:pt x="0" y="8977665"/>
                  </a:lnTo>
                  <a:lnTo>
                    <a:pt x="34837095" y="8977665"/>
                  </a:lnTo>
                  <a:lnTo>
                    <a:pt x="34837095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-2329253" y="-3272774"/>
              <a:ext cx="37471837" cy="12316715"/>
            </a:xfrm>
            <a:custGeom>
              <a:avLst/>
              <a:gdLst/>
              <a:ahLst/>
              <a:cxnLst/>
              <a:rect l="l" t="t" r="r" b="b"/>
              <a:pathLst>
                <a:path w="35141895" h="9282465">
                  <a:moveTo>
                    <a:pt x="0" y="0"/>
                  </a:moveTo>
                  <a:lnTo>
                    <a:pt x="35141895" y="0"/>
                  </a:lnTo>
                  <a:lnTo>
                    <a:pt x="35141895" y="9282465"/>
                  </a:lnTo>
                  <a:lnTo>
                    <a:pt x="0" y="9282465"/>
                  </a:lnTo>
                  <a:close/>
                </a:path>
              </a:pathLst>
            </a:custGeom>
            <a:solidFill>
              <a:srgbClr val="8B86D6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313430" y="3667760"/>
            <a:ext cx="11071225" cy="2450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370"/>
              </a:lnSpc>
              <a:spcBef>
                <a:spcPct val="0"/>
              </a:spcBef>
            </a:pPr>
            <a:r>
              <a:rPr lang="en-US" sz="4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có thể làm được những sản phẩm nào khi </a:t>
            </a:r>
            <a:r>
              <a:rPr lang="en-US" sz="4600">
                <a:solidFill>
                  <a:srgbClr val="FFDE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các chất thải sinh hoạt làm nguyên liệu. </a:t>
            </a:r>
            <a:endParaRPr lang="en-US" sz="4600">
              <a:solidFill>
                <a:srgbClr val="FFDE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 cstate="email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890672" y="1362221"/>
            <a:ext cx="2539412" cy="25255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email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38367" y="-1137947"/>
            <a:ext cx="2275894" cy="2275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email"/>
          <a:srcRect l="1179" t="2358" r="117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28131" y="876300"/>
            <a:ext cx="6750769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dirty="0">
                <a:solidFill>
                  <a:srgbClr val="EDBD3C"/>
                </a:solidFill>
                <a:latin typeface="Sriracha" panose="00000500000000000000"/>
              </a:rPr>
              <a:t>TRÒ CHƠI</a:t>
            </a:r>
            <a:endParaRPr lang="en-US" sz="9000" dirty="0">
              <a:solidFill>
                <a:srgbClr val="EDBD3C"/>
              </a:solidFill>
              <a:latin typeface="Sriracha" panose="0000050000000000000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730225" y="3429000"/>
            <a:ext cx="13746583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5757"/>
                </a:solidFill>
                <a:latin typeface="Bungee"/>
              </a:rPr>
              <a:t>AI THÔNG MINH HƠN</a:t>
            </a:r>
            <a:endParaRPr lang="en-US" sz="9000">
              <a:solidFill>
                <a:srgbClr val="FF5757"/>
              </a:solidFill>
              <a:latin typeface="Bunge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09907" y="3117850"/>
            <a:ext cx="15925337" cy="495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Trong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thời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gian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1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phút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,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sẽ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quan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sát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hình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ảnh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và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hãy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viết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tên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vật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liệu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xuất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hiện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vào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bảng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phụ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.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viết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được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nhiều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nhất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và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đúng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nhất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sẽ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là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chiến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thắng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.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chiến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thắng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có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quyền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nói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với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còn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lại</a:t>
            </a:r>
            <a:r>
              <a:rPr lang="en-US" sz="4000" spc="400" dirty="0">
                <a:solidFill>
                  <a:srgbClr val="FFFFFF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 panose="00000A00000000000000"/>
              </a:rPr>
              <a:t>là</a:t>
            </a:r>
            <a:r>
              <a:rPr lang="en-US" sz="4000" spc="400" dirty="0">
                <a:solidFill>
                  <a:srgbClr val="000000"/>
                </a:solidFill>
                <a:latin typeface="Muli Black" panose="00000A00000000000000"/>
              </a:rPr>
              <a:t> </a:t>
            </a:r>
            <a:r>
              <a:rPr lang="en-US" sz="4000" spc="400" dirty="0">
                <a:solidFill>
                  <a:srgbClr val="FF5757"/>
                </a:solidFill>
                <a:latin typeface="Muli Black" panose="00000A00000000000000"/>
              </a:rPr>
              <a:t>“</a:t>
            </a:r>
            <a:r>
              <a:rPr lang="en-US" sz="4000" spc="400" dirty="0" err="1">
                <a:solidFill>
                  <a:srgbClr val="FF5757"/>
                </a:solidFill>
                <a:latin typeface="Muli Black" panose="00000A00000000000000"/>
              </a:rPr>
              <a:t>Tôi</a:t>
            </a:r>
            <a:r>
              <a:rPr lang="en-US" sz="4000" spc="400" dirty="0">
                <a:solidFill>
                  <a:srgbClr val="FF5757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 panose="00000A00000000000000"/>
              </a:rPr>
              <a:t>thông</a:t>
            </a:r>
            <a:r>
              <a:rPr lang="en-US" sz="4000" spc="400" dirty="0">
                <a:solidFill>
                  <a:srgbClr val="FF5757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 panose="00000A00000000000000"/>
              </a:rPr>
              <a:t>minh</a:t>
            </a:r>
            <a:r>
              <a:rPr lang="en-US" sz="4000" spc="400" dirty="0">
                <a:solidFill>
                  <a:srgbClr val="FF5757"/>
                </a:solidFill>
                <a:latin typeface="Muli Black" panose="00000A00000000000000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 panose="00000A00000000000000"/>
              </a:rPr>
              <a:t>hơn</a:t>
            </a:r>
            <a:r>
              <a:rPr lang="en-US" sz="4000" spc="400" dirty="0">
                <a:solidFill>
                  <a:srgbClr val="FF5757"/>
                </a:solidFill>
                <a:latin typeface="Muli Black" panose="00000A00000000000000"/>
              </a:rPr>
              <a:t>!”</a:t>
            </a:r>
            <a:r>
              <a:rPr lang="en-US" sz="4000" spc="400" dirty="0">
                <a:solidFill>
                  <a:srgbClr val="000000"/>
                </a:solidFill>
                <a:latin typeface="Muli Black" panose="00000A00000000000000"/>
              </a:rPr>
              <a:t>.</a:t>
            </a:r>
            <a:endParaRPr lang="en-US" sz="4000" spc="400" dirty="0">
              <a:solidFill>
                <a:srgbClr val="000000"/>
              </a:solidFill>
              <a:latin typeface="Muli Black" panose="00000A0000000000000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74461" y="819755"/>
            <a:ext cx="11596228" cy="12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11000" dirty="0">
                <a:solidFill>
                  <a:srgbClr val="CFFF00"/>
                </a:solidFill>
                <a:latin typeface="Muli Black Bold"/>
              </a:rPr>
              <a:t>LUẬT CHƠI !</a:t>
            </a:r>
            <a:endParaRPr lang="en-US" sz="11000" dirty="0">
              <a:solidFill>
                <a:srgbClr val="CFFF00"/>
              </a:solidFill>
              <a:latin typeface="Muli Black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NTT_KHTN6_CĐ3_Bài 13_Trò chơi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 cstate="email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520628" y="4877633"/>
            <a:ext cx="8010303" cy="56740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10800000">
            <a:off x="-242931" y="-110423"/>
            <a:ext cx="6858019" cy="65140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00125" y="1966241"/>
            <a:ext cx="8115300" cy="6144675"/>
            <a:chOff x="0" y="0"/>
            <a:chExt cx="16770037" cy="12697795"/>
          </a:xfrm>
        </p:grpSpPr>
        <p:sp>
          <p:nvSpPr>
            <p:cNvPr id="5" name="Freeform 5"/>
            <p:cNvSpPr/>
            <p:nvPr/>
          </p:nvSpPr>
          <p:spPr>
            <a:xfrm>
              <a:off x="304800" y="30480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16465237" y="0"/>
                  </a:moveTo>
                  <a:lnTo>
                    <a:pt x="16465237" y="12392995"/>
                  </a:lnTo>
                  <a:lnTo>
                    <a:pt x="0" y="12392995"/>
                  </a:lnTo>
                  <a:lnTo>
                    <a:pt x="0" y="12088195"/>
                  </a:lnTo>
                  <a:lnTo>
                    <a:pt x="16160437" y="12088195"/>
                  </a:lnTo>
                  <a:lnTo>
                    <a:pt x="16160437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0" y="0"/>
                  </a:moveTo>
                  <a:lnTo>
                    <a:pt x="16465237" y="0"/>
                  </a:lnTo>
                  <a:lnTo>
                    <a:pt x="16465237" y="12392995"/>
                  </a:lnTo>
                  <a:lnTo>
                    <a:pt x="0" y="12392995"/>
                  </a:lnTo>
                  <a:close/>
                </a:path>
              </a:pathLst>
            </a:custGeom>
            <a:solidFill>
              <a:srgbClr val="8F8CC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505236" y="2071163"/>
            <a:ext cx="7754064" cy="6039753"/>
            <a:chOff x="0" y="0"/>
            <a:chExt cx="16023552" cy="12480977"/>
          </a:xfrm>
        </p:grpSpPr>
        <p:sp>
          <p:nvSpPr>
            <p:cNvPr id="8" name="Freeform 8"/>
            <p:cNvSpPr/>
            <p:nvPr/>
          </p:nvSpPr>
          <p:spPr>
            <a:xfrm>
              <a:off x="304800" y="30480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15718752" y="0"/>
                  </a:moveTo>
                  <a:lnTo>
                    <a:pt x="15718752" y="12176177"/>
                  </a:lnTo>
                  <a:lnTo>
                    <a:pt x="0" y="12176177"/>
                  </a:lnTo>
                  <a:lnTo>
                    <a:pt x="0" y="11871377"/>
                  </a:lnTo>
                  <a:lnTo>
                    <a:pt x="15413952" y="11871377"/>
                  </a:lnTo>
                  <a:lnTo>
                    <a:pt x="15413952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0" y="0"/>
                  </a:moveTo>
                  <a:lnTo>
                    <a:pt x="15718752" y="0"/>
                  </a:lnTo>
                  <a:lnTo>
                    <a:pt x="15718752" y="12176177"/>
                  </a:lnTo>
                  <a:lnTo>
                    <a:pt x="0" y="12176177"/>
                  </a:lnTo>
                  <a:close/>
                </a:path>
              </a:pathLst>
            </a:custGeom>
            <a:solidFill>
              <a:srgbClr val="A982C8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350650" y="2137838"/>
            <a:ext cx="6756579" cy="83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5"/>
              </a:lnSpc>
              <a:spcBef>
                <a:spcPct val="0"/>
              </a:spcBef>
            </a:pPr>
            <a:r>
              <a:rPr lang="en-US" sz="5910" dirty="0" err="1">
                <a:solidFill>
                  <a:srgbClr val="FBE675"/>
                </a:solidFill>
                <a:latin typeface="Muli Black" panose="00000A00000000000000"/>
              </a:rPr>
              <a:t>Vật</a:t>
            </a:r>
            <a:r>
              <a:rPr lang="en-US" sz="5910" dirty="0">
                <a:solidFill>
                  <a:srgbClr val="FBE675"/>
                </a:solidFill>
                <a:latin typeface="Muli Black" panose="00000A00000000000000"/>
              </a:rPr>
              <a:t> </a:t>
            </a:r>
            <a:r>
              <a:rPr lang="en-US" sz="5910" dirty="0" err="1">
                <a:solidFill>
                  <a:srgbClr val="FBE675"/>
                </a:solidFill>
                <a:latin typeface="Muli Black" panose="00000A00000000000000"/>
              </a:rPr>
              <a:t>liệu</a:t>
            </a:r>
            <a:endParaRPr lang="en-US" sz="5910" dirty="0">
              <a:solidFill>
                <a:srgbClr val="FBE675"/>
              </a:solidFill>
              <a:latin typeface="Muli Black" panose="00000A000000000000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505236" y="2267696"/>
            <a:ext cx="6756579" cy="83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5"/>
              </a:lnSpc>
              <a:spcBef>
                <a:spcPct val="0"/>
              </a:spcBef>
            </a:pPr>
            <a:r>
              <a:rPr lang="en-US" sz="5910">
                <a:solidFill>
                  <a:srgbClr val="CFFF00"/>
                </a:solidFill>
                <a:latin typeface="Muli Black" panose="00000A00000000000000"/>
              </a:rPr>
              <a:t>Nguyên liệu</a:t>
            </a:r>
            <a:endParaRPr lang="en-US" sz="5910">
              <a:solidFill>
                <a:srgbClr val="CFFF00"/>
              </a:solidFill>
              <a:latin typeface="Muli Black" panose="00000A0000000000000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email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337" y="7368639"/>
            <a:ext cx="3827776" cy="38277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email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00000">
            <a:off x="1074578" y="238623"/>
            <a:ext cx="3305068" cy="32870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email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37351">
            <a:off x="14695342" y="359101"/>
            <a:ext cx="3877462" cy="2241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12704">
            <a:off x="16562207" y="5788796"/>
            <a:ext cx="1185193" cy="443439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28700" y="3216362"/>
            <a:ext cx="8115300" cy="459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Asap SemiBold" panose="020F0704030202060203"/>
              </a:rPr>
              <a:t>Gang</a:t>
            </a:r>
            <a:endParaRPr lang="en-US" sz="5200" dirty="0">
              <a:solidFill>
                <a:srgbClr val="FFFFFF"/>
              </a:solidFill>
              <a:latin typeface="Asap SemiBold" panose="020F0704030202060203"/>
            </a:endParaRPr>
          </a:p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Asap SemiBold" panose="020F0704030202060203"/>
              </a:rPr>
              <a:t>T</a:t>
            </a:r>
            <a:r>
              <a:rPr lang="en-US" sz="5200" dirty="0" err="1">
                <a:solidFill>
                  <a:srgbClr val="FFFFFF"/>
                </a:solidFill>
                <a:latin typeface="Asap SemiBold" panose="020F0704030202060203"/>
              </a:rPr>
              <a:t>hủy</a:t>
            </a:r>
            <a:r>
              <a:rPr lang="en-US" sz="5200" dirty="0">
                <a:solidFill>
                  <a:srgbClr val="FFFFFF"/>
                </a:solidFill>
                <a:latin typeface="Asap SemiBold" panose="020F0704030202060203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Asap SemiBold" panose="020F0704030202060203"/>
              </a:rPr>
              <a:t>tinh</a:t>
            </a:r>
            <a:endParaRPr lang="en-US" sz="5200" dirty="0">
              <a:solidFill>
                <a:srgbClr val="FFFFFF"/>
              </a:solidFill>
              <a:latin typeface="Asap SemiBold" panose="020F0704030202060203"/>
            </a:endParaRPr>
          </a:p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Asap SemiBold" panose="020F0704030202060203"/>
              </a:rPr>
              <a:t>N</a:t>
            </a:r>
            <a:r>
              <a:rPr lang="en-US" sz="5200" dirty="0" err="1">
                <a:solidFill>
                  <a:srgbClr val="FFFFFF"/>
                </a:solidFill>
                <a:latin typeface="Asap SemiBold" panose="020F0704030202060203"/>
              </a:rPr>
              <a:t>hựa</a:t>
            </a:r>
            <a:r>
              <a:rPr lang="en-US" sz="5200" dirty="0">
                <a:solidFill>
                  <a:srgbClr val="FFFFFF"/>
                </a:solidFill>
                <a:latin typeface="Asap SemiBold" panose="020F0704030202060203"/>
              </a:rPr>
              <a:t> PVC</a:t>
            </a:r>
            <a:endParaRPr lang="en-US" sz="5200" dirty="0">
              <a:solidFill>
                <a:srgbClr val="FFFFFF"/>
              </a:solidFill>
              <a:latin typeface="Asap SemiBold" panose="020F0704030202060203"/>
            </a:endParaRPr>
          </a:p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Asap SemiBold" panose="020F0704030202060203"/>
              </a:rPr>
              <a:t>N</a:t>
            </a:r>
            <a:r>
              <a:rPr lang="en-US" sz="5200" dirty="0" err="1">
                <a:solidFill>
                  <a:srgbClr val="FFFFFF"/>
                </a:solidFill>
                <a:latin typeface="Asap SemiBold" panose="020F0704030202060203"/>
              </a:rPr>
              <a:t>hôm</a:t>
            </a:r>
            <a:endParaRPr lang="en-US" sz="5200" dirty="0">
              <a:solidFill>
                <a:srgbClr val="FFFFFF"/>
              </a:solidFill>
              <a:latin typeface="Asap SemiBold" panose="020F0704030202060203"/>
            </a:endParaRPr>
          </a:p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Asap SemiBold" panose="020F0704030202060203"/>
              </a:rPr>
              <a:t>Gỗ</a:t>
            </a:r>
            <a:r>
              <a:rPr lang="en-US" sz="5200" dirty="0">
                <a:solidFill>
                  <a:srgbClr val="FFFFFF"/>
                </a:solidFill>
                <a:latin typeface="Asap SemiBold" panose="020F0704030202060203"/>
              </a:rPr>
              <a:t> </a:t>
            </a:r>
            <a:endParaRPr lang="en-US" sz="5200" dirty="0">
              <a:solidFill>
                <a:srgbClr val="FFFFFF"/>
              </a:solidFill>
              <a:latin typeface="Asap SemiBold" panose="020F0704030202060203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324618" y="3316186"/>
            <a:ext cx="8115300" cy="366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Asap SemiBold" panose="020F0704030202060203"/>
              </a:rPr>
              <a:t>Đá vôi</a:t>
            </a:r>
            <a:endParaRPr lang="en-US" sz="5200">
              <a:solidFill>
                <a:srgbClr val="FFFFFF"/>
              </a:solidFill>
              <a:latin typeface="Asap SemiBold" panose="020F0704030202060203"/>
            </a:endParaRPr>
          </a:p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Asap SemiBold" panose="020F0704030202060203"/>
              </a:rPr>
              <a:t>Q</a:t>
            </a:r>
            <a:r>
              <a:rPr lang="en-US" sz="5200">
                <a:solidFill>
                  <a:srgbClr val="FFFFFF"/>
                </a:solidFill>
                <a:latin typeface="Asap SemiBold" panose="020F0704030202060203"/>
              </a:rPr>
              <a:t>uặng sắt</a:t>
            </a:r>
            <a:endParaRPr lang="en-US" sz="5200">
              <a:solidFill>
                <a:srgbClr val="FFFFFF"/>
              </a:solidFill>
              <a:latin typeface="Asap SemiBold" panose="020F0704030202060203"/>
            </a:endParaRPr>
          </a:p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Asap SemiBold" panose="020F0704030202060203"/>
              </a:rPr>
              <a:t>C</a:t>
            </a:r>
            <a:r>
              <a:rPr lang="en-US" sz="5200">
                <a:solidFill>
                  <a:srgbClr val="FFFFFF"/>
                </a:solidFill>
                <a:latin typeface="Asap SemiBold" panose="020F0704030202060203"/>
              </a:rPr>
              <a:t>át</a:t>
            </a:r>
            <a:endParaRPr lang="en-US" sz="5200">
              <a:solidFill>
                <a:srgbClr val="FFFFFF"/>
              </a:solidFill>
              <a:latin typeface="Asap SemiBold" panose="020F0704030202060203"/>
            </a:endParaRPr>
          </a:p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Asap SemiBold" panose="020F0704030202060203"/>
              </a:rPr>
              <a:t>D</a:t>
            </a:r>
            <a:r>
              <a:rPr lang="en-US" sz="5200">
                <a:solidFill>
                  <a:srgbClr val="FFFFFF"/>
                </a:solidFill>
                <a:latin typeface="Asap SemiBold" panose="020F0704030202060203"/>
              </a:rPr>
              <a:t>ầu mỏ</a:t>
            </a:r>
            <a:endParaRPr lang="en-US" sz="5200">
              <a:solidFill>
                <a:srgbClr val="FFFFFF"/>
              </a:solidFill>
              <a:latin typeface="Asap SemiBold" panose="020F070403020206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5400000">
            <a:off x="2464665" y="-4313965"/>
            <a:ext cx="13358669" cy="1891493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38497" y="567551"/>
            <a:ext cx="17117425" cy="9080952"/>
            <a:chOff x="0" y="0"/>
            <a:chExt cx="5790339" cy="30718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90339" cy="3071828"/>
            </a:xfrm>
            <a:custGeom>
              <a:avLst/>
              <a:gdLst/>
              <a:ahLst/>
              <a:cxnLst/>
              <a:rect l="l" t="t" r="r" b="b"/>
              <a:pathLst>
                <a:path w="5790339" h="3071828">
                  <a:moveTo>
                    <a:pt x="5665879" y="3071828"/>
                  </a:moveTo>
                  <a:lnTo>
                    <a:pt x="124460" y="3071828"/>
                  </a:lnTo>
                  <a:cubicBezTo>
                    <a:pt x="55880" y="3071828"/>
                    <a:pt x="0" y="3015948"/>
                    <a:pt x="0" y="29473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65879" y="0"/>
                  </a:lnTo>
                  <a:cubicBezTo>
                    <a:pt x="5734459" y="0"/>
                    <a:pt x="5790339" y="55880"/>
                    <a:pt x="5790339" y="124460"/>
                  </a:cubicBezTo>
                  <a:lnTo>
                    <a:pt x="5790339" y="2947368"/>
                  </a:lnTo>
                  <a:cubicBezTo>
                    <a:pt x="5790339" y="3015948"/>
                    <a:pt x="5734459" y="3071828"/>
                    <a:pt x="5665879" y="3071828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59265" y="2541429"/>
            <a:ext cx="6128902" cy="617521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414260" y="762000"/>
            <a:ext cx="9845040" cy="4290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365"/>
              </a:lnSpc>
            </a:pPr>
            <a:r>
              <a:rPr lang="vi-VN" alt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D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8365"/>
              </a:lnSpc>
            </a:pP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8365"/>
              </a:lnSpc>
            </a:pP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/>
          <p:nvPr/>
        </p:nvGraphicFramePr>
        <p:xfrm>
          <a:off x="7065645" y="3618230"/>
          <a:ext cx="10193655" cy="392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8290"/>
                <a:gridCol w="4825365"/>
              </a:tblGrid>
              <a:tr h="1960880">
                <a:tc>
                  <a:txBody>
                    <a:bodyPr/>
                    <a:p>
                      <a:pPr>
                        <a:buNone/>
                      </a:pPr>
                      <a:r>
                        <a:rPr lang="vi-VN" altLang="en-US" sz="3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Nguyên liệu tự nhiên</a:t>
                      </a:r>
                      <a:endParaRPr lang="vi-VN" altLang="en-US" sz="3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vi-VN" altLang="en-US" sz="3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 liệu nhân tạo</a:t>
                      </a:r>
                      <a:endParaRPr lang="vi-VN" alt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960880">
                <a:tc>
                  <a:txBody>
                    <a:bodyPr/>
                    <a:p>
                      <a:pPr>
                        <a:buNone/>
                      </a:pPr>
                      <a:endParaRPr 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419" y="1028700"/>
            <a:ext cx="3866961" cy="3749279"/>
            <a:chOff x="0" y="0"/>
            <a:chExt cx="5155948" cy="49990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>
            <a:xfrm>
              <a:off x="0" y="0"/>
              <a:ext cx="5155948" cy="38285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4"/>
            <p:cNvSpPr txBox="1"/>
            <p:nvPr/>
          </p:nvSpPr>
          <p:spPr>
            <a:xfrm>
              <a:off x="1328595" y="4074479"/>
              <a:ext cx="2535224" cy="924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2A7DE1"/>
                  </a:solidFill>
                  <a:latin typeface="Noto Sans Bold" panose="020B0802040504020204"/>
                </a:rPr>
                <a:t>Đá vôi</a:t>
              </a:r>
              <a:endParaRPr lang="en-US" sz="4200">
                <a:solidFill>
                  <a:srgbClr val="2A7DE1"/>
                </a:solidFill>
                <a:latin typeface="Noto Sans Bold" panose="020B0802040504020204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9992" y="1107968"/>
            <a:ext cx="3895883" cy="3670011"/>
            <a:chOff x="0" y="0"/>
            <a:chExt cx="5194511" cy="489334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>
            <a:xfrm>
              <a:off x="0" y="0"/>
              <a:ext cx="5194511" cy="3617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Box 7"/>
            <p:cNvSpPr txBox="1"/>
            <p:nvPr/>
          </p:nvSpPr>
          <p:spPr>
            <a:xfrm>
              <a:off x="611963" y="3959263"/>
              <a:ext cx="3970586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65321F"/>
                  </a:solidFill>
                  <a:latin typeface="Asap SemiBold Bold" panose="020F0804030202060203"/>
                </a:rPr>
                <a:t>Quặng sắt</a:t>
              </a:r>
              <a:endParaRPr lang="en-US" sz="4200">
                <a:solidFill>
                  <a:srgbClr val="65321F"/>
                </a:solidFill>
                <a:latin typeface="Asap SemiBold Bold" panose="020F0804030202060203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45656" y="1107968"/>
            <a:ext cx="3899532" cy="3670011"/>
            <a:chOff x="0" y="0"/>
            <a:chExt cx="5199375" cy="489334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 cstate="email"/>
            <a:srcRect t="4548" b="14348"/>
            <a:stretch>
              <a:fillRect/>
            </a:stretch>
          </p:blipFill>
          <p:spPr>
            <a:xfrm>
              <a:off x="0" y="0"/>
              <a:ext cx="5199375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10"/>
            <p:cNvSpPr txBox="1"/>
            <p:nvPr/>
          </p:nvSpPr>
          <p:spPr>
            <a:xfrm>
              <a:off x="683497" y="3959263"/>
              <a:ext cx="3832381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6D771C"/>
                  </a:solidFill>
                  <a:latin typeface="Asap SemiBold Bold" panose="020F0804030202060203"/>
                </a:rPr>
                <a:t>Dầu oliu</a:t>
              </a:r>
              <a:endParaRPr lang="en-US" sz="4200">
                <a:solidFill>
                  <a:srgbClr val="6D771C"/>
                </a:solidFill>
                <a:latin typeface="Asap SemiBold Bold" panose="020F0804030202060203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74523" y="1028700"/>
            <a:ext cx="3727618" cy="3749279"/>
            <a:chOff x="0" y="0"/>
            <a:chExt cx="4970157" cy="499903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4970157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3"/>
            <p:cNvSpPr txBox="1"/>
            <p:nvPr/>
          </p:nvSpPr>
          <p:spPr>
            <a:xfrm>
              <a:off x="1726499" y="4064954"/>
              <a:ext cx="1744266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6A6158"/>
                  </a:solidFill>
                  <a:latin typeface="Asap SemiBold Bold" panose="020F0804030202060203"/>
                </a:rPr>
                <a:t>Bơ</a:t>
              </a:r>
              <a:endParaRPr lang="en-US" sz="4200">
                <a:solidFill>
                  <a:srgbClr val="6A6158"/>
                </a:solidFill>
                <a:latin typeface="Asap SemiBold Bold" panose="020F0804030202060203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55419" y="6128953"/>
            <a:ext cx="3824669" cy="3765617"/>
            <a:chOff x="0" y="0"/>
            <a:chExt cx="5099558" cy="502082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>
            <a:xfrm>
              <a:off x="0" y="0"/>
              <a:ext cx="5099558" cy="3952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TextBox 16"/>
            <p:cNvSpPr txBox="1"/>
            <p:nvPr/>
          </p:nvSpPr>
          <p:spPr>
            <a:xfrm>
              <a:off x="1345280" y="4086738"/>
              <a:ext cx="2370793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322F5D"/>
                  </a:solidFill>
                  <a:latin typeface="Asap SemiBold Bold" panose="020F0804030202060203"/>
                </a:rPr>
                <a:t>Cát</a:t>
              </a:r>
              <a:endParaRPr lang="en-US" sz="4200">
                <a:solidFill>
                  <a:srgbClr val="322F5D"/>
                </a:solidFill>
                <a:latin typeface="Asap SemiBold Bold" panose="020F0804030202060203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904514" y="5985540"/>
            <a:ext cx="4106838" cy="3909030"/>
            <a:chOff x="0" y="0"/>
            <a:chExt cx="5475784" cy="5212040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5475784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TextBox 19"/>
            <p:cNvSpPr txBox="1"/>
            <p:nvPr/>
          </p:nvSpPr>
          <p:spPr>
            <a:xfrm>
              <a:off x="877448" y="4277955"/>
              <a:ext cx="3803557" cy="9340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en-US" sz="4200" dirty="0" err="1">
                  <a:solidFill>
                    <a:srgbClr val="2A7DE1"/>
                  </a:solidFill>
                  <a:latin typeface="Asap SemiBold Bold" panose="020F0804030202060203"/>
                </a:rPr>
                <a:t>Nước</a:t>
              </a:r>
              <a:r>
                <a:rPr lang="en-US" sz="4200" dirty="0">
                  <a:solidFill>
                    <a:srgbClr val="2A7DE1"/>
                  </a:solidFill>
                  <a:latin typeface="Asap SemiBold Bold" panose="020F0804030202060203"/>
                </a:rPr>
                <a:t> </a:t>
              </a:r>
              <a:r>
                <a:rPr lang="en-US" sz="4200" dirty="0" err="1">
                  <a:solidFill>
                    <a:srgbClr val="2A7DE1"/>
                  </a:solidFill>
                  <a:latin typeface="Asap SemiBold Bold" panose="020F0804030202060203"/>
                </a:rPr>
                <a:t>biển</a:t>
              </a:r>
              <a:endParaRPr lang="en-US" sz="4200" dirty="0">
                <a:solidFill>
                  <a:srgbClr val="2A7DE1"/>
                </a:solidFill>
                <a:latin typeface="Asap SemiBold Bold" panose="020F0804030202060203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45656" y="5947440"/>
            <a:ext cx="3899532" cy="3947130"/>
            <a:chOff x="0" y="0"/>
            <a:chExt cx="5199375" cy="526284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7" cstate="email"/>
            <a:srcRect l="14505" r="14505"/>
            <a:stretch>
              <a:fillRect/>
            </a:stretch>
          </p:blipFill>
          <p:spPr>
            <a:xfrm>
              <a:off x="0" y="0"/>
              <a:ext cx="5199375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TextBox 22"/>
            <p:cNvSpPr txBox="1"/>
            <p:nvPr/>
          </p:nvSpPr>
          <p:spPr>
            <a:xfrm>
              <a:off x="1358235" y="4328755"/>
              <a:ext cx="2482905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1E1C40"/>
                  </a:solidFill>
                  <a:latin typeface="Asap SemiBold Bold" panose="020F0804030202060203"/>
                </a:rPr>
                <a:t>Nho</a:t>
              </a:r>
              <a:endParaRPr lang="en-US" sz="4200">
                <a:solidFill>
                  <a:srgbClr val="1E1C40"/>
                </a:solidFill>
                <a:latin typeface="Asap SemiBold Bold" panose="020F0804030202060203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593416" y="5899572"/>
            <a:ext cx="4233435" cy="4048125"/>
            <a:chOff x="0" y="0"/>
            <a:chExt cx="5644580" cy="5397499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8" cstate="email"/>
            <a:srcRect r="9823"/>
            <a:stretch>
              <a:fillRect/>
            </a:stretch>
          </p:blipFill>
          <p:spPr>
            <a:xfrm>
              <a:off x="0" y="0"/>
              <a:ext cx="5644580" cy="41653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5" name="TextBox 25"/>
            <p:cNvSpPr txBox="1"/>
            <p:nvPr/>
          </p:nvSpPr>
          <p:spPr>
            <a:xfrm>
              <a:off x="1782233" y="4392506"/>
              <a:ext cx="2909147" cy="1004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000000"/>
                  </a:solidFill>
                  <a:latin typeface="Asap SemiBold" panose="020F0704030202060203"/>
                </a:rPr>
                <a:t>Đường</a:t>
              </a:r>
              <a:endParaRPr lang="en-US" sz="4200">
                <a:solidFill>
                  <a:srgbClr val="000000"/>
                </a:solidFill>
                <a:latin typeface="Asap SemiBold" panose="020F070403020206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6889532" cy="8229600"/>
            <a:chOff x="0" y="0"/>
            <a:chExt cx="1762262" cy="210503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739402" cy="2077096"/>
            </a:xfrm>
            <a:custGeom>
              <a:avLst/>
              <a:gdLst/>
              <a:ahLst/>
              <a:cxnLst/>
              <a:rect l="l" t="t" r="r" b="b"/>
              <a:pathLst>
                <a:path w="1739402" h="2077096">
                  <a:moveTo>
                    <a:pt x="1739402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865186" y="0"/>
                  </a:lnTo>
                  <a:lnTo>
                    <a:pt x="1720352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1768612" cy="2103766"/>
            </a:xfrm>
            <a:custGeom>
              <a:avLst/>
              <a:gdLst/>
              <a:ahLst/>
              <a:cxnLst/>
              <a:rect l="l" t="t" r="r" b="b"/>
              <a:pathLst>
                <a:path w="1768612" h="2103766">
                  <a:moveTo>
                    <a:pt x="1734322" y="21590"/>
                  </a:moveTo>
                  <a:cubicBezTo>
                    <a:pt x="1735592" y="34290"/>
                    <a:pt x="1735592" y="44450"/>
                    <a:pt x="1736862" y="54610"/>
                  </a:cubicBezTo>
                  <a:cubicBezTo>
                    <a:pt x="1739402" y="94943"/>
                    <a:pt x="1740672" y="139255"/>
                    <a:pt x="1743212" y="181984"/>
                  </a:cubicBezTo>
                  <a:cubicBezTo>
                    <a:pt x="1743212" y="243705"/>
                    <a:pt x="1755912" y="1460703"/>
                    <a:pt x="1762262" y="1522423"/>
                  </a:cubicBezTo>
                  <a:cubicBezTo>
                    <a:pt x="1768612" y="1615795"/>
                    <a:pt x="1764802" y="1710750"/>
                    <a:pt x="1764802" y="1804121"/>
                  </a:cubicBezTo>
                  <a:cubicBezTo>
                    <a:pt x="1764802" y="1886415"/>
                    <a:pt x="1766072" y="1962379"/>
                    <a:pt x="1767342" y="2042806"/>
                  </a:cubicBezTo>
                  <a:cubicBezTo>
                    <a:pt x="1767342" y="2064396"/>
                    <a:pt x="1767342" y="2078366"/>
                    <a:pt x="1767342" y="2102496"/>
                  </a:cubicBezTo>
                  <a:cubicBezTo>
                    <a:pt x="1744482" y="2102496"/>
                    <a:pt x="1724162" y="2103766"/>
                    <a:pt x="1703666" y="2102496"/>
                  </a:cubicBezTo>
                  <a:cubicBezTo>
                    <a:pt x="1618327" y="2097416"/>
                    <a:pt x="1531674" y="2103766"/>
                    <a:pt x="1446335" y="2098685"/>
                  </a:cubicBezTo>
                  <a:cubicBezTo>
                    <a:pt x="1395131" y="2094875"/>
                    <a:pt x="1345241" y="2097416"/>
                    <a:pt x="1294037" y="2094875"/>
                  </a:cubicBezTo>
                  <a:cubicBezTo>
                    <a:pt x="1270405" y="2093606"/>
                    <a:pt x="1246772" y="2092335"/>
                    <a:pt x="1223140" y="2091066"/>
                  </a:cubicBezTo>
                  <a:cubicBezTo>
                    <a:pt x="1208698" y="2091066"/>
                    <a:pt x="1195569" y="2092335"/>
                    <a:pt x="1181127" y="2092335"/>
                  </a:cubicBezTo>
                  <a:cubicBezTo>
                    <a:pt x="1144365" y="2091066"/>
                    <a:pt x="1043270" y="2092335"/>
                    <a:pt x="1006509" y="2091066"/>
                  </a:cubicBezTo>
                  <a:cubicBezTo>
                    <a:pt x="980251" y="2089796"/>
                    <a:pt x="455085" y="2098685"/>
                    <a:pt x="428827" y="2097416"/>
                  </a:cubicBezTo>
                  <a:cubicBezTo>
                    <a:pt x="422262" y="2097416"/>
                    <a:pt x="414385" y="2098685"/>
                    <a:pt x="407820" y="2098685"/>
                  </a:cubicBezTo>
                  <a:cubicBezTo>
                    <a:pt x="392065" y="2098685"/>
                    <a:pt x="377623" y="2099956"/>
                    <a:pt x="361868" y="2099956"/>
                  </a:cubicBezTo>
                  <a:cubicBezTo>
                    <a:pt x="322481" y="2099956"/>
                    <a:pt x="284406" y="2098685"/>
                    <a:pt x="245019" y="2097416"/>
                  </a:cubicBezTo>
                  <a:cubicBezTo>
                    <a:pt x="221386" y="2096146"/>
                    <a:pt x="197754" y="2094875"/>
                    <a:pt x="175434" y="2093606"/>
                  </a:cubicBezTo>
                  <a:cubicBezTo>
                    <a:pt x="133421" y="2092335"/>
                    <a:pt x="91408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585" y="30480"/>
                    <a:pt x="79592" y="29210"/>
                  </a:cubicBezTo>
                  <a:cubicBezTo>
                    <a:pt x="115040" y="25400"/>
                    <a:pt x="150489" y="22860"/>
                    <a:pt x="187251" y="20320"/>
                  </a:cubicBezTo>
                  <a:cubicBezTo>
                    <a:pt x="212196" y="17780"/>
                    <a:pt x="237141" y="16510"/>
                    <a:pt x="260774" y="13970"/>
                  </a:cubicBezTo>
                  <a:cubicBezTo>
                    <a:pt x="284406" y="11430"/>
                    <a:pt x="309352" y="8890"/>
                    <a:pt x="332984" y="8890"/>
                  </a:cubicBezTo>
                  <a:cubicBezTo>
                    <a:pt x="359242" y="7620"/>
                    <a:pt x="385501" y="10160"/>
                    <a:pt x="411759" y="8890"/>
                  </a:cubicBezTo>
                  <a:cubicBezTo>
                    <a:pt x="444582" y="8890"/>
                    <a:pt x="1039332" y="6350"/>
                    <a:pt x="1072155" y="5080"/>
                  </a:cubicBezTo>
                  <a:cubicBezTo>
                    <a:pt x="1103665" y="3810"/>
                    <a:pt x="1135174" y="2540"/>
                    <a:pt x="1167997" y="2540"/>
                  </a:cubicBezTo>
                  <a:cubicBezTo>
                    <a:pt x="1221827" y="1270"/>
                    <a:pt x="1274343" y="0"/>
                    <a:pt x="1328173" y="0"/>
                  </a:cubicBezTo>
                  <a:cubicBezTo>
                    <a:pt x="1350492" y="0"/>
                    <a:pt x="1374125" y="2540"/>
                    <a:pt x="1396444" y="2540"/>
                  </a:cubicBezTo>
                  <a:cubicBezTo>
                    <a:pt x="1458151" y="3810"/>
                    <a:pt x="1521171" y="5080"/>
                    <a:pt x="1582878" y="7620"/>
                  </a:cubicBezTo>
                  <a:cubicBezTo>
                    <a:pt x="1615701" y="8890"/>
                    <a:pt x="1648524" y="12700"/>
                    <a:pt x="1681347" y="16510"/>
                  </a:cubicBezTo>
                  <a:cubicBezTo>
                    <a:pt x="1689224" y="16510"/>
                    <a:pt x="1697102" y="16510"/>
                    <a:pt x="1703666" y="16510"/>
                  </a:cubicBezTo>
                  <a:cubicBezTo>
                    <a:pt x="1715272" y="17780"/>
                    <a:pt x="1724162" y="20320"/>
                    <a:pt x="1734322" y="21590"/>
                  </a:cubicBezTo>
                  <a:close/>
                  <a:moveTo>
                    <a:pt x="1744482" y="2085985"/>
                  </a:moveTo>
                  <a:cubicBezTo>
                    <a:pt x="1745752" y="2069476"/>
                    <a:pt x="1747022" y="2056776"/>
                    <a:pt x="1747022" y="2044076"/>
                  </a:cubicBezTo>
                  <a:cubicBezTo>
                    <a:pt x="1745752" y="1954466"/>
                    <a:pt x="1744482" y="1870590"/>
                    <a:pt x="1744482" y="1780383"/>
                  </a:cubicBezTo>
                  <a:cubicBezTo>
                    <a:pt x="1744482" y="1739236"/>
                    <a:pt x="1747022" y="1698089"/>
                    <a:pt x="1745752" y="1656942"/>
                  </a:cubicBezTo>
                  <a:cubicBezTo>
                    <a:pt x="1745752" y="1618960"/>
                    <a:pt x="1744482" y="1579396"/>
                    <a:pt x="1743212" y="1541414"/>
                  </a:cubicBezTo>
                  <a:cubicBezTo>
                    <a:pt x="1738132" y="1482859"/>
                    <a:pt x="1726702" y="270608"/>
                    <a:pt x="1726702" y="212053"/>
                  </a:cubicBezTo>
                  <a:cubicBezTo>
                    <a:pt x="1724162" y="162993"/>
                    <a:pt x="1721622" y="112351"/>
                    <a:pt x="1719082" y="63500"/>
                  </a:cubicBezTo>
                  <a:cubicBezTo>
                    <a:pt x="1717812" y="44450"/>
                    <a:pt x="1716542" y="43180"/>
                    <a:pt x="1699728" y="41910"/>
                  </a:cubicBezTo>
                  <a:cubicBezTo>
                    <a:pt x="1695789" y="41910"/>
                    <a:pt x="1693163" y="41910"/>
                    <a:pt x="1689224" y="40640"/>
                  </a:cubicBezTo>
                  <a:cubicBezTo>
                    <a:pt x="1656401" y="36830"/>
                    <a:pt x="1622266" y="31750"/>
                    <a:pt x="1589443" y="30480"/>
                  </a:cubicBezTo>
                  <a:cubicBezTo>
                    <a:pt x="1509355" y="26670"/>
                    <a:pt x="1427954" y="25400"/>
                    <a:pt x="1347867" y="22860"/>
                  </a:cubicBezTo>
                  <a:cubicBezTo>
                    <a:pt x="1336050" y="22860"/>
                    <a:pt x="1322921" y="22860"/>
                    <a:pt x="1311105" y="22860"/>
                  </a:cubicBezTo>
                  <a:cubicBezTo>
                    <a:pt x="1291411" y="22860"/>
                    <a:pt x="1271718" y="22860"/>
                    <a:pt x="1253337" y="22860"/>
                  </a:cubicBezTo>
                  <a:cubicBezTo>
                    <a:pt x="1211324" y="22860"/>
                    <a:pt x="1169310" y="22860"/>
                    <a:pt x="1128610" y="24130"/>
                  </a:cubicBezTo>
                  <a:cubicBezTo>
                    <a:pt x="1093161" y="25400"/>
                    <a:pt x="495785" y="29210"/>
                    <a:pt x="460337" y="29210"/>
                  </a:cubicBezTo>
                  <a:cubicBezTo>
                    <a:pt x="402569" y="29210"/>
                    <a:pt x="344800" y="26670"/>
                    <a:pt x="287032" y="33020"/>
                  </a:cubicBezTo>
                  <a:cubicBezTo>
                    <a:pt x="256835" y="36830"/>
                    <a:pt x="227951" y="36830"/>
                    <a:pt x="199067" y="38100"/>
                  </a:cubicBezTo>
                  <a:cubicBezTo>
                    <a:pt x="149176" y="41910"/>
                    <a:pt x="99285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1211" y="2068206"/>
                    <a:pt x="79592" y="2069476"/>
                    <a:pt x="96660" y="2069476"/>
                  </a:cubicBezTo>
                  <a:cubicBezTo>
                    <a:pt x="121605" y="2069476"/>
                    <a:pt x="147863" y="2066935"/>
                    <a:pt x="172809" y="2069476"/>
                  </a:cubicBezTo>
                  <a:cubicBezTo>
                    <a:pt x="213509" y="2073285"/>
                    <a:pt x="254209" y="2075826"/>
                    <a:pt x="294910" y="2074556"/>
                  </a:cubicBezTo>
                  <a:cubicBezTo>
                    <a:pt x="321168" y="2073285"/>
                    <a:pt x="346113" y="2075826"/>
                    <a:pt x="372372" y="2075826"/>
                  </a:cubicBezTo>
                  <a:cubicBezTo>
                    <a:pt x="410446" y="2075826"/>
                    <a:pt x="448521" y="2074556"/>
                    <a:pt x="486595" y="2075826"/>
                  </a:cubicBezTo>
                  <a:cubicBezTo>
                    <a:pt x="543050" y="2077096"/>
                    <a:pt x="1162746" y="2066935"/>
                    <a:pt x="1220514" y="2069476"/>
                  </a:cubicBezTo>
                  <a:cubicBezTo>
                    <a:pt x="1245459" y="2070746"/>
                    <a:pt x="1270405" y="2072016"/>
                    <a:pt x="1294037" y="2072016"/>
                  </a:cubicBezTo>
                  <a:cubicBezTo>
                    <a:pt x="1337363" y="2074556"/>
                    <a:pt x="1379377" y="2070746"/>
                    <a:pt x="1422703" y="2074556"/>
                  </a:cubicBezTo>
                  <a:cubicBezTo>
                    <a:pt x="1458151" y="2077096"/>
                    <a:pt x="1493600" y="2077096"/>
                    <a:pt x="1529049" y="2079635"/>
                  </a:cubicBezTo>
                  <a:cubicBezTo>
                    <a:pt x="1581565" y="2083446"/>
                    <a:pt x="1634082" y="2085985"/>
                    <a:pt x="1686598" y="2087256"/>
                  </a:cubicBezTo>
                  <a:cubicBezTo>
                    <a:pt x="1706292" y="2087256"/>
                    <a:pt x="1724162" y="2085985"/>
                    <a:pt x="1744482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" cstate="email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8414313" flipH="1" flipV="1">
            <a:off x="-1159566" y="6810041"/>
            <a:ext cx="5057184" cy="505718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1028700"/>
            <a:ext cx="7802716" cy="8229600"/>
            <a:chOff x="0" y="0"/>
            <a:chExt cx="1995844" cy="2105036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527502">
            <a:off x="13881331" y="5697129"/>
            <a:ext cx="6276569" cy="650556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456584" y="1028700"/>
            <a:ext cx="7802716" cy="8229600"/>
            <a:chOff x="0" y="0"/>
            <a:chExt cx="1995844" cy="2105036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FBCCDB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email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15902" y="8390266"/>
            <a:ext cx="3256196" cy="18967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email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913100" y="7159150"/>
            <a:ext cx="2461801" cy="20709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619091">
            <a:off x="16546721" y="1487806"/>
            <a:ext cx="2998835" cy="8124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email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27615" flipV="1">
            <a:off x="-1414037" y="-419656"/>
            <a:ext cx="3034132" cy="176455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 cstate="email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082857">
            <a:off x="14745702" y="8406737"/>
            <a:ext cx="603072" cy="3876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 cstate="email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462278" flipH="1">
            <a:off x="15516366" y="7429322"/>
            <a:ext cx="2599212" cy="29294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 cstate="email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64324" y="7159150"/>
            <a:ext cx="2025995" cy="281388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 cstate="email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6096253">
            <a:off x="2703646" y="8322556"/>
            <a:ext cx="652527" cy="4194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1" cstate="email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70941" y="1710335"/>
            <a:ext cx="625025" cy="67876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1" cstate="email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889878" y="9470690"/>
            <a:ext cx="625025" cy="6787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email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142280" y="-247745"/>
            <a:ext cx="1001720" cy="108785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1" cstate="email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259300" y="541953"/>
            <a:ext cx="625025" cy="678765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717837" y="2044394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0"/>
              </a:lnSpc>
            </a:pP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Nguyên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liệu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tự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nhiên</a:t>
            </a:r>
            <a:endParaRPr lang="en-US" sz="4700" spc="9" dirty="0">
              <a:solidFill>
                <a:srgbClr val="FBE675"/>
              </a:solidFill>
              <a:latin typeface="Coiny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102988" y="1960687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0"/>
              </a:lnSpc>
            </a:pPr>
            <a:r>
              <a:rPr lang="en-US" sz="4700" spc="9">
                <a:solidFill>
                  <a:srgbClr val="000000"/>
                </a:solidFill>
                <a:latin typeface="Coiny Bold"/>
              </a:rPr>
              <a:t>Nguyên liệu nhân tạo</a:t>
            </a:r>
            <a:endParaRPr lang="en-US" sz="4700" spc="9">
              <a:solidFill>
                <a:srgbClr val="000000"/>
              </a:solidFill>
              <a:latin typeface="Coiny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717837" y="3451259"/>
            <a:ext cx="6195263" cy="363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7255" lvl="1" indent="-448310">
              <a:lnSpc>
                <a:spcPts val="5815"/>
              </a:lnSpc>
              <a:buFont typeface="Arial" panose="020B0604020202020204"/>
              <a:buChar char="•"/>
            </a:pPr>
            <a:r>
              <a:rPr lang="en-US" sz="4155">
                <a:solidFill>
                  <a:srgbClr val="F8F8F8"/>
                </a:solidFill>
                <a:latin typeface="Nunito Sans Regular Bold" panose="00000700000000000000"/>
              </a:rPr>
              <a:t>Đá vôi.</a:t>
            </a:r>
            <a:endParaRPr lang="en-US" sz="4155">
              <a:solidFill>
                <a:srgbClr val="F8F8F8"/>
              </a:solidFill>
              <a:latin typeface="Nunito Sans Regular Bold" panose="00000700000000000000"/>
            </a:endParaRPr>
          </a:p>
          <a:p>
            <a:pPr marL="897255" lvl="1" indent="-448310">
              <a:lnSpc>
                <a:spcPts val="5815"/>
              </a:lnSpc>
              <a:buFont typeface="Arial" panose="020B0604020202020204"/>
              <a:buChar char="•"/>
            </a:pPr>
            <a:r>
              <a:rPr lang="en-US" sz="4155">
                <a:solidFill>
                  <a:srgbClr val="F8F8F8"/>
                </a:solidFill>
                <a:latin typeface="Nunito Sans Regular Bold" panose="00000700000000000000"/>
              </a:rPr>
              <a:t>Quặng sắt.</a:t>
            </a:r>
            <a:endParaRPr lang="en-US" sz="4155">
              <a:solidFill>
                <a:srgbClr val="F8F8F8"/>
              </a:solidFill>
              <a:latin typeface="Nunito Sans Regular Bold" panose="00000700000000000000"/>
            </a:endParaRPr>
          </a:p>
          <a:p>
            <a:pPr marL="897255" lvl="1" indent="-448310">
              <a:lnSpc>
                <a:spcPts val="5815"/>
              </a:lnSpc>
              <a:buFont typeface="Arial" panose="020B0604020202020204"/>
              <a:buChar char="•"/>
            </a:pPr>
            <a:r>
              <a:rPr lang="en-US" sz="4155">
                <a:solidFill>
                  <a:srgbClr val="F8F8F8"/>
                </a:solidFill>
                <a:latin typeface="Nunito Sans Regular Bold" panose="00000700000000000000"/>
              </a:rPr>
              <a:t>Nước biển.</a:t>
            </a:r>
            <a:endParaRPr lang="en-US" sz="4155">
              <a:solidFill>
                <a:srgbClr val="F8F8F8"/>
              </a:solidFill>
              <a:latin typeface="Nunito Sans Regular Bold" panose="00000700000000000000"/>
            </a:endParaRPr>
          </a:p>
          <a:p>
            <a:pPr marL="897255" lvl="1" indent="-448310">
              <a:lnSpc>
                <a:spcPts val="5815"/>
              </a:lnSpc>
              <a:buFont typeface="Arial" panose="020B0604020202020204"/>
              <a:buChar char="•"/>
            </a:pPr>
            <a:r>
              <a:rPr lang="en-US" sz="4155">
                <a:solidFill>
                  <a:srgbClr val="F8F8F8"/>
                </a:solidFill>
                <a:latin typeface="Nunito Sans Regular Bold" panose="00000700000000000000"/>
              </a:rPr>
              <a:t>Cát.</a:t>
            </a:r>
            <a:endParaRPr lang="en-US" sz="4155">
              <a:solidFill>
                <a:srgbClr val="F8F8F8"/>
              </a:solidFill>
              <a:latin typeface="Nunito Sans Regular Bold" panose="00000700000000000000"/>
            </a:endParaRPr>
          </a:p>
          <a:p>
            <a:pPr marL="897255" lvl="1" indent="-448310">
              <a:lnSpc>
                <a:spcPts val="5815"/>
              </a:lnSpc>
              <a:buFont typeface="Arial" panose="020B0604020202020204"/>
              <a:buChar char="•"/>
            </a:pPr>
            <a:r>
              <a:rPr lang="en-US" sz="4155">
                <a:solidFill>
                  <a:srgbClr val="F8F8F8"/>
                </a:solidFill>
                <a:latin typeface="Nunito Sans Regular Bold" panose="00000700000000000000"/>
              </a:rPr>
              <a:t>Quả nho.</a:t>
            </a:r>
            <a:endParaRPr lang="en-US" sz="4155">
              <a:solidFill>
                <a:srgbClr val="F8F8F8"/>
              </a:solidFill>
              <a:latin typeface="Nunito Sans Regular Bold" panose="0000070000000000000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145720" y="3413159"/>
            <a:ext cx="6424443" cy="230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7095" lvl="1" indent="-443865">
              <a:lnSpc>
                <a:spcPts val="6165"/>
              </a:lnSpc>
              <a:buFont typeface="Arial" panose="020B0604020202020204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 panose="00000700000000000000"/>
              </a:rPr>
              <a:t>Dầu oliu.</a:t>
            </a:r>
            <a:endParaRPr lang="en-US" sz="4110">
              <a:solidFill>
                <a:srgbClr val="000000"/>
              </a:solidFill>
              <a:latin typeface="Nunito Sans Regular Bold" panose="00000700000000000000"/>
            </a:endParaRPr>
          </a:p>
          <a:p>
            <a:pPr marL="887095" lvl="1" indent="-443865">
              <a:lnSpc>
                <a:spcPts val="6165"/>
              </a:lnSpc>
              <a:buFont typeface="Arial" panose="020B0604020202020204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 panose="00000700000000000000"/>
              </a:rPr>
              <a:t>Bơ.</a:t>
            </a:r>
            <a:endParaRPr lang="en-US" sz="4110">
              <a:solidFill>
                <a:srgbClr val="000000"/>
              </a:solidFill>
              <a:latin typeface="Nunito Sans Regular Bold" panose="00000700000000000000"/>
            </a:endParaRPr>
          </a:p>
          <a:p>
            <a:pPr marL="887095" lvl="1" indent="-443865">
              <a:lnSpc>
                <a:spcPts val="6165"/>
              </a:lnSpc>
              <a:buFont typeface="Arial" panose="020B0604020202020204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 panose="00000700000000000000"/>
              </a:rPr>
              <a:t>Đường.</a:t>
            </a:r>
            <a:endParaRPr lang="en-US" sz="4110">
              <a:solidFill>
                <a:srgbClr val="000000"/>
              </a:solidFill>
              <a:latin typeface="Nunito Sans Regular Bold" panose="000007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76301" y="1790699"/>
          <a:ext cx="16573499" cy="7993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0268"/>
                <a:gridCol w="6442679"/>
                <a:gridCol w="6730552"/>
              </a:tblGrid>
              <a:tr h="87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ĐÁ VÔI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QUẶNG SẮT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</a:tr>
              <a:tr h="12015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</a:tr>
              <a:tr h="23382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</a:tr>
              <a:tr h="35762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4600" y="502741"/>
            <a:ext cx="13030200" cy="76944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BẢNG. THÀNH PHẦN, ỨNG DỤNG CỦA ĐÁ VÔI  VÀ QUẶNG SẮT</a:t>
            </a:r>
            <a:endParaRPr lang="en-US" sz="4400" b="1" dirty="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2972110"/>
            <a:ext cx="4876800" cy="59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Calcium carbonate</a:t>
            </a:r>
            <a:endParaRPr lang="en-US" sz="3200" b="1" dirty="0">
              <a:solidFill>
                <a:schemeClr val="tx2">
                  <a:lumMod val="50000"/>
                </a:schemeClr>
              </a:solidFill>
              <a:effectLst/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20502" y="2972110"/>
            <a:ext cx="3924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oxit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sắt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1500" y="3761054"/>
            <a:ext cx="6210300" cy="2332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tỉnh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phía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Bắc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Bắc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Trung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bộ</a:t>
            </a:r>
            <a:endParaRPr lang="en-US" sz="3200" b="1" dirty="0">
              <a:solidFill>
                <a:schemeClr val="tx2">
                  <a:lumMod val="50000"/>
                </a:schemeClr>
              </a:solidFill>
              <a:effectLst/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(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Ninh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Bình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Thanh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Hóa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…)</a:t>
            </a:r>
            <a:endParaRPr lang="en-US" sz="3200" b="1" dirty="0">
              <a:solidFill>
                <a:schemeClr val="tx2">
                  <a:lumMod val="50000"/>
                </a:schemeClr>
              </a:solidFill>
              <a:effectLst/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26129" y="4013808"/>
            <a:ext cx="5441796" cy="1490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Thái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Nguyên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Cao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Bằng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Hà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Tĩnh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…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2304" y="6288679"/>
            <a:ext cx="6210300" cy="317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Sản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xuất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vôi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sống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  <a:endParaRPr lang="en-US" sz="3200" b="1" dirty="0">
              <a:solidFill>
                <a:schemeClr val="tx2">
                  <a:lumMod val="50000"/>
                </a:schemeClr>
              </a:solidFill>
              <a:effectLst/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FontTx/>
              <a:buNone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Làm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đường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làm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bê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tông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  <a:endParaRPr lang="en-US" sz="3200" b="1" dirty="0">
              <a:solidFill>
                <a:schemeClr val="tx2">
                  <a:lumMod val="50000"/>
                </a:schemeClr>
              </a:solidFill>
              <a:effectLst/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FontTx/>
              <a:buNone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trong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sản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xuất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cao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su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phòng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…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98251" y="7059718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chế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tạo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gang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thép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2797</Words>
  <PresentationFormat>Custom</PresentationFormat>
  <Paragraphs>145</Paragraphs>
  <Slides>14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43" baseType="lpstr">
      <vt:lpstr>Arial</vt:lpstr>
      <vt:lpstr>SimSun</vt:lpstr>
      <vt:lpstr>Wingdings</vt:lpstr>
      <vt:lpstr>Sriracha</vt:lpstr>
      <vt:lpstr>#9Slide03 Bebas Neue Bold</vt:lpstr>
      <vt:lpstr>Bungee</vt:lpstr>
      <vt:lpstr>Muli Black</vt:lpstr>
      <vt:lpstr>Muli Black Bold</vt:lpstr>
      <vt:lpstr>Segoe Print</vt:lpstr>
      <vt:lpstr>Asap SemiBold</vt:lpstr>
      <vt:lpstr>Noto Sans Bold</vt:lpstr>
      <vt:lpstr>Asap SemiBold Bold</vt:lpstr>
      <vt:lpstr>Coiny Bold</vt:lpstr>
      <vt:lpstr>Arial</vt:lpstr>
      <vt:lpstr>Nunito Sans Regular Bold</vt:lpstr>
      <vt:lpstr>Big Shoulders Display Bold</vt:lpstr>
      <vt:lpstr>Coiny</vt:lpstr>
      <vt:lpstr>Times New Roman</vt:lpstr>
      <vt:lpstr>Calibri</vt:lpstr>
      <vt:lpstr>#9Slide03 BoosterNextFYBlack</vt:lpstr>
      <vt:lpstr>#9Slide03 Noto Sans Bold</vt:lpstr>
      <vt:lpstr>Bungee Bold</vt:lpstr>
      <vt:lpstr>Josefin Sans Bold Bold</vt:lpstr>
      <vt:lpstr>Arimo Bold</vt:lpstr>
      <vt:lpstr>Josefin Sans Regular</vt:lpstr>
      <vt:lpstr>Microsoft YaHei</vt:lpstr>
      <vt:lpstr/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2021-08-22T03:20:00Z</dcterms:created>
  <dcterms:modified xsi:type="dcterms:W3CDTF">2021-10-13T21:57:44Z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1033-11.2.0.9107</vt:lpwstr>
  </property>
</Properties>
</file>