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9144000" cx="162766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5127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0" roundtripDataSignature="AMtx7mh6kzcWcd2iTqR0LaETWa4mVNwJ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1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0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2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3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4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Google Shape;3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8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9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5121275" y="-2173843"/>
            <a:ext cx="6034088" cy="1464897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9730667" y="2436081"/>
            <a:ext cx="7802033" cy="3662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2270542" y="-1090524"/>
            <a:ext cx="7802033" cy="1071545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body"/>
          </p:nvPr>
        </p:nvSpPr>
        <p:spPr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ctrTitle"/>
          </p:nvPr>
        </p:nvSpPr>
        <p:spPr>
          <a:xfrm>
            <a:off x="1220748" y="2840569"/>
            <a:ext cx="13835142" cy="196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subTitle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/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2pPr>
            <a:lvl3pPr lvl="2" algn="ctr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3pPr>
            <a:lvl4pPr lvl="3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4pPr>
            <a:lvl5pPr lvl="4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5pPr>
            <a:lvl6pPr lvl="5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6pPr>
            <a:lvl7pPr lvl="6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7pPr>
            <a:lvl8pPr lvl="7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8pPr>
            <a:lvl9pPr lvl="8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1285743" y="5875867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63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1285743" y="3875619"/>
            <a:ext cx="13835142" cy="2000249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9pPr>
          </a:lstStyle>
          <a:p/>
        </p:txBody>
      </p:sp>
      <p:sp>
        <p:nvSpPr>
          <p:cNvPr id="34" name="Google Shape;34;p19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813832" y="2133602"/>
            <a:ext cx="7188848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/>
            </a:lvl2pPr>
            <a:lvl3pPr indent="-425450" lvl="2" marL="1371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/>
            </a:lvl3pPr>
            <a:lvl4pPr indent="-406400" lvl="3" marL="1828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4pPr>
            <a:lvl5pPr indent="-4064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5pPr>
            <a:lvl6pPr indent="-4064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6pPr>
            <a:lvl7pPr indent="-4064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7pPr>
            <a:lvl8pPr indent="-4064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8pPr>
            <a:lvl9pPr indent="-406400" lvl="8" marL="4114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9pPr>
          </a:lstStyle>
          <a:p/>
        </p:txBody>
      </p:sp>
      <p:sp>
        <p:nvSpPr>
          <p:cNvPr id="40" name="Google Shape;40;p20"/>
          <p:cNvSpPr txBox="1"/>
          <p:nvPr>
            <p:ph idx="2" type="body"/>
          </p:nvPr>
        </p:nvSpPr>
        <p:spPr>
          <a:xfrm>
            <a:off x="8273958" y="2133602"/>
            <a:ext cx="7188848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/>
            </a:lvl2pPr>
            <a:lvl3pPr indent="-425450" lvl="2" marL="1371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/>
            </a:lvl3pPr>
            <a:lvl4pPr indent="-406400" lvl="3" marL="1828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4pPr>
            <a:lvl5pPr indent="-4064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5pPr>
            <a:lvl6pPr indent="-4064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6pPr>
            <a:lvl7pPr indent="-4064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7pPr>
            <a:lvl8pPr indent="-4064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8pPr>
            <a:lvl9pPr indent="-406400" lvl="8" marL="4114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9pPr>
          </a:lstStyle>
          <a:p/>
        </p:txBody>
      </p:sp>
      <p:sp>
        <p:nvSpPr>
          <p:cNvPr id="41" name="Google Shape;41;p20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sz="3800"/>
            </a:lvl1pPr>
            <a:lvl2pPr indent="-22860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1" sz="3100"/>
            </a:lvl2pPr>
            <a:lvl3pPr indent="-2286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9pPr>
          </a:lstStyle>
          <a:p/>
        </p:txBody>
      </p:sp>
      <p:sp>
        <p:nvSpPr>
          <p:cNvPr id="47" name="Google Shape;47;p21"/>
          <p:cNvSpPr txBox="1"/>
          <p:nvPr>
            <p:ph idx="2" type="body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1pPr>
            <a:lvl2pPr indent="-42545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2pPr>
            <a:lvl3pPr indent="-4064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/>
        </p:txBody>
      </p:sp>
      <p:sp>
        <p:nvSpPr>
          <p:cNvPr id="48" name="Google Shape;48;p21"/>
          <p:cNvSpPr txBox="1"/>
          <p:nvPr>
            <p:ph idx="3" type="body"/>
          </p:nvPr>
        </p:nvSpPr>
        <p:spPr>
          <a:xfrm>
            <a:off x="8268307" y="2046817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sz="3800"/>
            </a:lvl1pPr>
            <a:lvl2pPr indent="-22860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1" sz="3100"/>
            </a:lvl2pPr>
            <a:lvl3pPr indent="-2286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9pPr>
          </a:lstStyle>
          <a:p/>
        </p:txBody>
      </p:sp>
      <p:sp>
        <p:nvSpPr>
          <p:cNvPr id="49" name="Google Shape;49;p21"/>
          <p:cNvSpPr txBox="1"/>
          <p:nvPr>
            <p:ph idx="4" type="body"/>
          </p:nvPr>
        </p:nvSpPr>
        <p:spPr>
          <a:xfrm>
            <a:off x="8268307" y="2899833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1pPr>
            <a:lvl2pPr indent="-42545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2pPr>
            <a:lvl3pPr indent="-4064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6363713" y="364068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46100" lvl="0" marL="457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sz="5000"/>
            </a:lvl1pPr>
            <a:lvl2pPr indent="-508000" lvl="1" marL="9144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/>
            </a:lvl2pPr>
            <a:lvl3pPr indent="-469900" lvl="2" marL="1371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3pPr>
            <a:lvl4pPr indent="-425450" lvl="3" marL="18288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4pPr>
            <a:lvl5pPr indent="-425450" lvl="4" marL="22860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5pPr>
            <a:lvl6pPr indent="-425450" lvl="5" marL="2743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6pPr>
            <a:lvl7pPr indent="-425450" lvl="6" marL="3200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7pPr>
            <a:lvl8pPr indent="-425450" lvl="7" marL="3657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8pPr>
            <a:lvl9pPr indent="-425450" lvl="8" marL="41148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13833" y="1913468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3190335" y="6400801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3190335" y="817033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3190335" y="7156452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461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0" lvl="1" marL="9144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69900" lvl="2" marL="1371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25450" lvl="3" marL="18288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25450" lvl="4" marL="22860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25450" lvl="5" marL="2743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5450" lvl="6" marL="3200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5450" lvl="7" marL="36576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5450" lvl="8" marL="41148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9.png"/><Relationship Id="rId9" Type="http://schemas.openxmlformats.org/officeDocument/2006/relationships/image" Target="../media/image4.gif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1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about:blank" TargetMode="External"/><Relationship Id="rId10" Type="http://schemas.openxmlformats.org/officeDocument/2006/relationships/image" Target="../media/image16.jpg"/><Relationship Id="rId13" Type="http://schemas.openxmlformats.org/officeDocument/2006/relationships/hyperlink" Target="about:blank" TargetMode="External"/><Relationship Id="rId1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9" Type="http://schemas.openxmlformats.org/officeDocument/2006/relationships/hyperlink" Target="about:blank" TargetMode="External"/><Relationship Id="rId15" Type="http://schemas.openxmlformats.org/officeDocument/2006/relationships/hyperlink" Target="about:blank" TargetMode="External"/><Relationship Id="rId14" Type="http://schemas.openxmlformats.org/officeDocument/2006/relationships/image" Target="../media/image14.jpg"/><Relationship Id="rId16" Type="http://schemas.openxmlformats.org/officeDocument/2006/relationships/image" Target="../media/image21.jpg"/><Relationship Id="rId5" Type="http://schemas.openxmlformats.org/officeDocument/2006/relationships/hyperlink" Target="about:blank" TargetMode="External"/><Relationship Id="rId6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8" Type="http://schemas.openxmlformats.org/officeDocument/2006/relationships/hyperlink" Target="about:blan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2.png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……</a:t>
            </a:r>
            <a:endParaRPr b="1" i="0" sz="3500" u="none" cap="none" strike="noStrik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432719" y="4114800"/>
            <a:ext cx="13382995" cy="160703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Tiếng Việt lớp 3</a:t>
            </a:r>
            <a:endParaRPr/>
          </a:p>
          <a:p>
            <a:pPr indent="0" lvl="0" marL="0" marR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RỪNG GỖ QUÝ (T1,2)</a:t>
            </a:r>
            <a:endParaRPr b="1" i="0" sz="4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</a:t>
            </a:r>
            <a:endParaRPr b="1" i="1" sz="2400" u="none" cap="none" strike="noStrik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Lớp:  3</a:t>
            </a:r>
            <a:endParaRPr/>
          </a:p>
        </p:txBody>
      </p:sp>
      <p:pic>
        <p:nvPicPr>
          <p:cNvPr descr="bd21315_"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0079" y="5867400"/>
            <a:ext cx="5616086" cy="204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5400000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"/>
          <p:cNvCxnSpPr/>
          <p:nvPr/>
        </p:nvCxnSpPr>
        <p:spPr>
          <a:xfrm>
            <a:off x="5407784" y="1447800"/>
            <a:ext cx="5985862" cy="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BƯỚM 58" id="97" name="Google Shape;9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-14[1]" id="98" name="Google Shape;9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417220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3" id="99" name="Google Shape;99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10"/>
          <p:cNvCxnSpPr/>
          <p:nvPr/>
        </p:nvCxnSpPr>
        <p:spPr>
          <a:xfrm>
            <a:off x="5448300" y="2667000"/>
            <a:ext cx="0" cy="5694403"/>
          </a:xfrm>
          <a:prstGeom prst="straightConnector1">
            <a:avLst/>
          </a:prstGeom>
          <a:noFill/>
          <a:ln cap="flat" cmpd="sng" w="25400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69" name="Google Shape;269;p10"/>
          <p:cNvSpPr/>
          <p:nvPr/>
        </p:nvSpPr>
        <p:spPr>
          <a:xfrm>
            <a:off x="5699919" y="2963882"/>
            <a:ext cx="944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Câu 4: Câu chuyện này khuyên ta điều gì?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6385719" y="4117924"/>
            <a:ext cx="9814718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chuyện khuyên ta trồng cây gây rừng.</a:t>
            </a:r>
            <a:endParaRPr/>
          </a:p>
        </p:txBody>
      </p:sp>
      <p:grpSp>
        <p:nvGrpSpPr>
          <p:cNvPr id="271" name="Google Shape;271;p10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272" name="Google Shape;272;p10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575" lIns="69150" spcFirstLastPara="1" rIns="69150" wrap="square" tIns="345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đọc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73" name="Google Shape;273;p10"/>
            <p:cNvCxnSpPr/>
            <p:nvPr/>
          </p:nvCxnSpPr>
          <p:spPr>
            <a:xfrm>
              <a:off x="1338517" y="2096852"/>
              <a:ext cx="2209800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274" name="Google Shape;274;p10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275" name="Google Shape;275;p1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575" lIns="69150" spcFirstLastPara="1" rIns="69150" wrap="square" tIns="345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Tìm hiểu bài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76" name="Google Shape;276;p10"/>
            <p:cNvCxnSpPr/>
            <p:nvPr/>
          </p:nvCxnSpPr>
          <p:spPr>
            <a:xfrm>
              <a:off x="1156059" y="2067013"/>
              <a:ext cx="2560320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77" name="Google Shape;277;p10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Ông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ão,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àng tiên,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ào ngờ, quay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ại,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ằn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ì, túp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ều,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eo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ồng, đồi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ọc,...</a:t>
            </a:r>
            <a:endParaRPr/>
          </a:p>
        </p:txBody>
      </p:sp>
      <p:sp>
        <p:nvSpPr>
          <p:cNvPr id="278" name="Google Shape;278;p10"/>
          <p:cNvSpPr/>
          <p:nvPr/>
        </p:nvSpPr>
        <p:spPr>
          <a:xfrm>
            <a:off x="136046" y="5017929"/>
            <a:ext cx="510667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Nghĩ mãi về giấc mơ,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ông chợt hiểu ra: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“Lúa ngô phải gieo trồng mới có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thì gỗ rừng cũng vậy.”.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5672780" y="5256577"/>
            <a:ext cx="944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Lợi ích của việc trồng cây là gì?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5928520" y="6410618"/>
            <a:ext cx="967739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Cây cho bóng mát, cho hoa trái, cho gỗ. Cây giúp điều hoà không khí. Cây còn hút nước, hạn chế lở đất, ...</a:t>
            </a:r>
            <a:endParaRPr b="1" sz="35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81" name="Google Shape;281;p10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82" name="Google Shape;282;p10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83" name="Google Shape;283;p10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84" name="Google Shape;284;p10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85" name="Google Shape;285;p10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8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 b="1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286" name="Google Shape;286;p10"/>
              <p:cNvCxnSpPr/>
              <p:nvPr/>
            </p:nvCxnSpPr>
            <p:spPr>
              <a:xfrm>
                <a:off x="7049222" y="1082039"/>
                <a:ext cx="1887840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287" name="Google Shape;287;p10"/>
            <p:cNvSpPr txBox="1"/>
            <p:nvPr/>
          </p:nvSpPr>
          <p:spPr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1: RỪNG GỖ QUÝ</a:t>
              </a:r>
              <a:endParaRPr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11"/>
          <p:cNvCxnSpPr/>
          <p:nvPr/>
        </p:nvCxnSpPr>
        <p:spPr>
          <a:xfrm>
            <a:off x="5448300" y="2667000"/>
            <a:ext cx="0" cy="5694403"/>
          </a:xfrm>
          <a:prstGeom prst="straightConnector1">
            <a:avLst/>
          </a:prstGeom>
          <a:noFill/>
          <a:ln cap="flat" cmpd="sng" w="25400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grpSp>
        <p:nvGrpSpPr>
          <p:cNvPr id="293" name="Google Shape;293;p11"/>
          <p:cNvGrpSpPr/>
          <p:nvPr/>
        </p:nvGrpSpPr>
        <p:grpSpPr>
          <a:xfrm>
            <a:off x="6385719" y="4495910"/>
            <a:ext cx="8773438" cy="3124090"/>
            <a:chOff x="6418600" y="3789509"/>
            <a:chExt cx="8773438" cy="3124090"/>
          </a:xfrm>
        </p:grpSpPr>
        <p:pic>
          <p:nvPicPr>
            <p:cNvPr descr="Frame Border Transparent PNG Gold Image​ | Gallery Yopriceville -  High-Quality Images and Transparent… | Clip art frames borders, Frame  border design, Frame clipart" id="294" name="Google Shape;29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9243274" y="964835"/>
              <a:ext cx="3124090" cy="8773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11"/>
            <p:cNvSpPr/>
            <p:nvPr/>
          </p:nvSpPr>
          <p:spPr>
            <a:xfrm>
              <a:off x="7256800" y="4681476"/>
              <a:ext cx="708660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3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Câu chuyện khuyên mọi người trồng cây gây rừng.</a:t>
              </a:r>
              <a:endParaRPr b="1" i="1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96" name="Google Shape;296;p11"/>
          <p:cNvSpPr/>
          <p:nvPr/>
        </p:nvSpPr>
        <p:spPr>
          <a:xfrm>
            <a:off x="9122018" y="3505201"/>
            <a:ext cx="3300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97" name="Google Shape;297;p11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298" name="Google Shape;298;p11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575" lIns="69150" spcFirstLastPara="1" rIns="69150" wrap="square" tIns="345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đọc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99" name="Google Shape;299;p11"/>
            <p:cNvCxnSpPr/>
            <p:nvPr/>
          </p:nvCxnSpPr>
          <p:spPr>
            <a:xfrm>
              <a:off x="1338517" y="2096852"/>
              <a:ext cx="2209800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300" name="Google Shape;300;p1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301" name="Google Shape;301;p11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575" lIns="69150" spcFirstLastPara="1" rIns="69150" wrap="square" tIns="345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Tìm hiểu bài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02" name="Google Shape;302;p11"/>
            <p:cNvCxnSpPr/>
            <p:nvPr/>
          </p:nvCxnSpPr>
          <p:spPr>
            <a:xfrm>
              <a:off x="1156059" y="2067013"/>
              <a:ext cx="2560320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303" name="Google Shape;303;p11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Ông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ão,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àng tiên,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ào ngờ, quay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ại,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ằn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ì, túp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ều,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eo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ồng, đồi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ọc,...</a:t>
            </a:r>
            <a:endParaRPr/>
          </a:p>
        </p:txBody>
      </p:sp>
      <p:sp>
        <p:nvSpPr>
          <p:cNvPr id="304" name="Google Shape;304;p11"/>
          <p:cNvSpPr/>
          <p:nvPr/>
        </p:nvSpPr>
        <p:spPr>
          <a:xfrm>
            <a:off x="136046" y="5017929"/>
            <a:ext cx="510667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Nghĩ mãi về giấc mơ,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ông chợt hiểu ra: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“Lúa ngô phải gieo trồng mới có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thì gỗ rừng cũng vậy.”.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5" name="Google Shape;305;p11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06" name="Google Shape;306;p11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07" name="Google Shape;307;p11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08" name="Google Shape;308;p11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09" name="Google Shape;309;p11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8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 b="1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310" name="Google Shape;310;p11"/>
              <p:cNvCxnSpPr/>
              <p:nvPr/>
            </p:nvCxnSpPr>
            <p:spPr>
              <a:xfrm>
                <a:off x="7049222" y="1082039"/>
                <a:ext cx="1887840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311" name="Google Shape;311;p11"/>
            <p:cNvSpPr txBox="1"/>
            <p:nvPr/>
          </p:nvSpPr>
          <p:spPr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1: RỪNG GỖ QUÝ</a:t>
              </a:r>
              <a:endParaRPr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12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17" name="Google Shape;317;p12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4. Luyện tập.</a:t>
              </a:r>
              <a:endParaRPr b="1" sz="3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18" name="Google Shape;318;p12"/>
            <p:cNvCxnSpPr/>
            <p:nvPr/>
          </p:nvCxnSpPr>
          <p:spPr>
            <a:xfrm>
              <a:off x="1646078" y="3017498"/>
              <a:ext cx="2428811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319" name="Google Shape;319;p12"/>
          <p:cNvSpPr txBox="1"/>
          <p:nvPr/>
        </p:nvSpPr>
        <p:spPr>
          <a:xfrm>
            <a:off x="1356519" y="2590882"/>
            <a:ext cx="13944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Dựa vào nội dung bài học, trả lời câu hỏi: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12"/>
          <p:cNvSpPr txBox="1"/>
          <p:nvPr/>
        </p:nvSpPr>
        <p:spPr>
          <a:xfrm>
            <a:off x="1889919" y="3553229"/>
            <a:ext cx="13944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Ông lão đi tìm gỗ để làm gì?</a:t>
            </a:r>
            <a:endParaRPr b="1" sz="3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12"/>
          <p:cNvSpPr txBox="1"/>
          <p:nvPr/>
        </p:nvSpPr>
        <p:spPr>
          <a:xfrm>
            <a:off x="1889919" y="5477923"/>
            <a:ext cx="13944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Để có gỗ dùng lâu dài, chúng ta cần làm gì?</a:t>
            </a:r>
            <a:endParaRPr b="1" sz="3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12"/>
          <p:cNvSpPr txBox="1"/>
          <p:nvPr/>
        </p:nvSpPr>
        <p:spPr>
          <a:xfrm>
            <a:off x="1889919" y="4515576"/>
            <a:ext cx="13944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lão đi tìm gỗ để làm nhà.</a:t>
            </a:r>
            <a:endParaRPr/>
          </a:p>
        </p:txBody>
      </p:sp>
      <p:sp>
        <p:nvSpPr>
          <p:cNvPr id="323" name="Google Shape;323;p12"/>
          <p:cNvSpPr txBox="1"/>
          <p:nvPr/>
        </p:nvSpPr>
        <p:spPr>
          <a:xfrm>
            <a:off x="1889919" y="6440269"/>
            <a:ext cx="13944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có gỗ dùng lâu dài, chúng ta phải trồng thật nhiều cây.</a:t>
            </a:r>
            <a:endParaRPr/>
          </a:p>
        </p:txBody>
      </p:sp>
      <p:grpSp>
        <p:nvGrpSpPr>
          <p:cNvPr id="324" name="Google Shape;324;p12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25" name="Google Shape;325;p12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26" name="Google Shape;326;p12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27" name="Google Shape;327;p12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8" name="Google Shape;328;p12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8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 b="1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329" name="Google Shape;329;p12"/>
              <p:cNvCxnSpPr/>
              <p:nvPr/>
            </p:nvCxnSpPr>
            <p:spPr>
              <a:xfrm>
                <a:off x="7049222" y="1082039"/>
                <a:ext cx="1887840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330" name="Google Shape;330;p12"/>
            <p:cNvSpPr txBox="1"/>
            <p:nvPr/>
          </p:nvSpPr>
          <p:spPr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1: RỪNG GỖ QUÝ</a:t>
              </a:r>
              <a:endParaRPr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3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36" name="Google Shape;336;p1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4. Luyện tập.</a:t>
              </a:r>
              <a:endParaRPr b="1" sz="3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37" name="Google Shape;337;p13"/>
            <p:cNvCxnSpPr/>
            <p:nvPr/>
          </p:nvCxnSpPr>
          <p:spPr>
            <a:xfrm>
              <a:off x="1646078" y="3017498"/>
              <a:ext cx="2428811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338" name="Google Shape;338;p13"/>
          <p:cNvSpPr txBox="1"/>
          <p:nvPr/>
        </p:nvSpPr>
        <p:spPr>
          <a:xfrm>
            <a:off x="1356520" y="2362200"/>
            <a:ext cx="13944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Hãy nói lời ông lão khuyên các con (hoặc dân làng) trồng cây.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1356520" y="3091034"/>
            <a:ext cx="117253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Khuyên các con:</a:t>
            </a:r>
            <a:endParaRPr b="1" sz="3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1356520" y="6006370"/>
            <a:ext cx="143849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Khuyên dân làng:</a:t>
            </a:r>
            <a:endParaRPr b="1" sz="3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1356519" y="3819868"/>
            <a:ext cx="12420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Các con hãy tìm thêm hạt cây về trồng đi! 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1356519" y="4548702"/>
            <a:ext cx="12420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Các con hãy trồng nhiều cây để cỏ gỗ dùng khi cần.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1356519" y="5277536"/>
            <a:ext cx="12420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Các con phải trồng rừng để hạn chế lở đất.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1356518" y="6735204"/>
            <a:ext cx="152378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Các ông bà hãy tìm thêm hạt cây để trồng thật nhiều cây vào nhé!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1356518" y="7464038"/>
            <a:ext cx="152378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Bà con hãy trồng nhiều cây để không khí được mát lành!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13"/>
          <p:cNvSpPr/>
          <p:nvPr/>
        </p:nvSpPr>
        <p:spPr>
          <a:xfrm>
            <a:off x="1356518" y="8192869"/>
            <a:ext cx="152378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Bà con hãy trồng cây gây rừng để có gỗ làm nhà, đóng bàn ghế!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47" name="Google Shape;347;p13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48" name="Google Shape;348;p13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49" name="Google Shape;349;p13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50" name="Google Shape;350;p13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51" name="Google Shape;351;p13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8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 b="1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352" name="Google Shape;352;p13"/>
              <p:cNvCxnSpPr/>
              <p:nvPr/>
            </p:nvCxnSpPr>
            <p:spPr>
              <a:xfrm>
                <a:off x="7049222" y="1082039"/>
                <a:ext cx="1887840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353" name="Google Shape;353;p13"/>
            <p:cNvSpPr txBox="1"/>
            <p:nvPr/>
          </p:nvSpPr>
          <p:spPr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1: RỪNG GỖ QUÝ</a:t>
              </a:r>
              <a:endParaRPr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h dep 10" id="359" name="Google Shape;3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4"/>
          <p:cNvSpPr/>
          <p:nvPr/>
        </p:nvSpPr>
        <p:spPr>
          <a:xfrm>
            <a:off x="3337719" y="4114800"/>
            <a:ext cx="9601200" cy="11255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XIN CHÂN THÀNH CẢM ƠN </a:t>
            </a:r>
            <a:b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</a:br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QUÝ THẦY CÔ GIÁO VÀ CÁC EM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rgbClr val="9DD2D6"/>
          </a:solidFill>
          <a:ln cap="flat" cmpd="sng" w="12700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 DU LỊCH ĐẠI DƯƠNG</a:t>
            </a:r>
            <a:endParaRPr b="1" i="0" sz="36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Water droplets" id="106" name="Google Shape;106;p2"/>
          <p:cNvSpPr txBox="1"/>
          <p:nvPr/>
        </p:nvSpPr>
        <p:spPr>
          <a:xfrm>
            <a:off x="11430794" y="6917690"/>
            <a:ext cx="3689350" cy="102235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9525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BẮT ĐẦU QUAY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Google Shape;107;p2"/>
          <p:cNvGrpSpPr/>
          <p:nvPr/>
        </p:nvGrpSpPr>
        <p:grpSpPr>
          <a:xfrm>
            <a:off x="11281569" y="2763838"/>
            <a:ext cx="4019700" cy="4019700"/>
            <a:chOff x="2000250" y="2819400"/>
            <a:chExt cx="4019700" cy="4019700"/>
          </a:xfrm>
        </p:grpSpPr>
        <p:cxnSp>
          <p:nvCxnSpPr>
            <p:cNvPr id="108" name="Google Shape;108;p2"/>
            <p:cNvCxnSpPr/>
            <p:nvPr/>
          </p:nvCxnSpPr>
          <p:spPr>
            <a:xfrm rot="10800000">
              <a:off x="4264025" y="3452813"/>
              <a:ext cx="0" cy="1320800"/>
            </a:xfrm>
            <a:prstGeom prst="straightConnector1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76200">
              <a:solidFill>
                <a:srgbClr val="FFC000"/>
              </a:solidFill>
              <a:prstDash val="solid"/>
              <a:round/>
              <a:headEnd len="med" w="med" type="oval"/>
              <a:tailEnd len="med" w="med" type="triangle"/>
            </a:ln>
          </p:spPr>
        </p:cxnSp>
        <p:sp>
          <p:nvSpPr>
            <p:cNvPr id="109" name="Google Shape;109;p2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  <a:ln cap="flat" cmpd="sng" w="25400">
              <a:solidFill>
                <a:srgbClr val="88A3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" name="Google Shape;110;p2"/>
            <p:cNvCxnSpPr>
              <a:stCxn id="109" idx="2"/>
              <a:endCxn id="109" idx="6"/>
            </p:cNvCxnSpPr>
            <p:nvPr/>
          </p:nvCxnSpPr>
          <p:spPr>
            <a:xfrm>
              <a:off x="2000250" y="4829175"/>
              <a:ext cx="4019700" cy="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111" name="Google Shape;111;p2"/>
            <p:cNvCxnSpPr>
              <a:stCxn id="109" idx="0"/>
              <a:endCxn id="109" idx="4"/>
            </p:cNvCxnSpPr>
            <p:nvPr/>
          </p:nvCxnSpPr>
          <p:spPr>
            <a:xfrm>
              <a:off x="4010025" y="2819400"/>
              <a:ext cx="0" cy="40197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descr="Water droplets" id="112" name="Google Shape;112;p2">
              <a:hlinkClick r:id="rId5"/>
            </p:cNvPr>
            <p:cNvSpPr/>
            <p:nvPr/>
          </p:nvSpPr>
          <p:spPr>
            <a:xfrm rot="3394478">
              <a:off x="4667251" y="3803992"/>
              <a:ext cx="400050" cy="55245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noFill/>
                  <a:latin typeface="Arial"/>
                </a:rPr>
                <a:t>1</a:t>
              </a:r>
            </a:p>
          </p:txBody>
        </p:sp>
        <p:sp>
          <p:nvSpPr>
            <p:cNvPr descr="Water droplets" id="113" name="Google Shape;113;p2">
              <a:hlinkClick r:id="rId6"/>
            </p:cNvPr>
            <p:cNvSpPr/>
            <p:nvPr/>
          </p:nvSpPr>
          <p:spPr>
            <a:xfrm rot="7756668">
              <a:off x="4560287" y="5454649"/>
              <a:ext cx="400050" cy="55245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noFill/>
                  <a:latin typeface="Arial"/>
                </a:rPr>
                <a:t>2</a:t>
              </a:r>
            </a:p>
          </p:txBody>
        </p:sp>
        <p:sp>
          <p:nvSpPr>
            <p:cNvPr descr="Water droplets" id="114" name="Google Shape;114;p2">
              <a:hlinkClick r:id="rId7"/>
            </p:cNvPr>
            <p:cNvSpPr/>
            <p:nvPr/>
          </p:nvSpPr>
          <p:spPr>
            <a:xfrm rot="-7961444">
              <a:off x="2943093" y="5528323"/>
              <a:ext cx="400050" cy="55245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noFill/>
                  <a:latin typeface="Arial"/>
                </a:rPr>
                <a:t>3</a:t>
              </a:r>
            </a:p>
          </p:txBody>
        </p:sp>
        <p:sp>
          <p:nvSpPr>
            <p:cNvPr descr="Water droplets" id="115" name="Google Shape;115;p2">
              <a:hlinkClick r:id="rId8"/>
            </p:cNvPr>
            <p:cNvSpPr/>
            <p:nvPr/>
          </p:nvSpPr>
          <p:spPr>
            <a:xfrm rot="-2735004">
              <a:off x="2998058" y="3767938"/>
              <a:ext cx="400050" cy="55245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noFill/>
                  <a:latin typeface="Arial"/>
                </a:rPr>
                <a:t>4</a:t>
              </a:r>
            </a:p>
          </p:txBody>
        </p:sp>
      </p:grpSp>
      <p:cxnSp>
        <p:nvCxnSpPr>
          <p:cNvPr id="116" name="Google Shape;116;p2"/>
          <p:cNvCxnSpPr/>
          <p:nvPr/>
        </p:nvCxnSpPr>
        <p:spPr>
          <a:xfrm rot="10800000">
            <a:off x="13291344" y="3505200"/>
            <a:ext cx="0" cy="1268413"/>
          </a:xfrm>
          <a:prstGeom prst="straightConnector1">
            <a:avLst/>
          </a:prstGeom>
          <a:noFill/>
          <a:ln cap="flat" cmpd="sng" w="127000">
            <a:solidFill>
              <a:srgbClr val="008000"/>
            </a:solidFill>
            <a:prstDash val="solid"/>
            <a:round/>
            <a:headEnd len="med" w="med" type="oval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grpSp>
        <p:nvGrpSpPr>
          <p:cNvPr id="117" name="Google Shape;117;p2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descr="Cá Ngựa: Đặc Điểm, Công Dụng, Cách Dùng &amp;amp; Giá Bán 2021" id="118" name="Google Shape;118;p2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23119" y="2275885"/>
              <a:ext cx="4085637" cy="2748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2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6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6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descr="Cá heo có thật thông minh đến mức biết cứu người không?" id="121" name="Google Shape;121;p2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517222" y="2275885"/>
              <a:ext cx="4085637" cy="2748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2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6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descr="Những điều chưa biết về sứa - VnExpress" id="124" name="Google Shape;124;p2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823119" y="5890340"/>
              <a:ext cx="4085637" cy="2737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2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6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descr="Cá chuồn bay là gì? Đặc điểm, thành phần dinh dưỡng và nơi mua cá chuồn" id="127" name="Google Shape;127;p2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 b="0" l="11485" r="4883" t="0"/>
            <a:stretch/>
          </p:blipFill>
          <p:spPr>
            <a:xfrm>
              <a:off x="5500482" y="5890340"/>
              <a:ext cx="4085637" cy="2748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2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6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2"/>
          <p:cNvSpPr/>
          <p:nvPr/>
        </p:nvSpPr>
        <p:spPr>
          <a:xfrm rot="-2720717">
            <a:off x="11694494" y="4816685"/>
            <a:ext cx="3161952" cy="3010814"/>
          </a:xfrm>
          <a:prstGeom prst="arc">
            <a:avLst>
              <a:gd fmla="val 14188544" name="adj1"/>
              <a:gd fmla="val 2064879" name="adj2"/>
            </a:avLst>
          </a:prstGeom>
          <a:noFill/>
          <a:ln cap="flat" cmpd="sng" w="12700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rgbClr val="9DD2D6"/>
          </a:solidFill>
          <a:ln cap="flat" cmpd="sng" w="12700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2"/>
          <p:cNvCxnSpPr/>
          <p:nvPr/>
        </p:nvCxnSpPr>
        <p:spPr>
          <a:xfrm flipH="1">
            <a:off x="12479402" y="4773613"/>
            <a:ext cx="782504" cy="1218711"/>
          </a:xfrm>
          <a:prstGeom prst="straightConnector1">
            <a:avLst/>
          </a:prstGeom>
          <a:noFill/>
          <a:ln cap="flat" cmpd="sng" w="12700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2"/>
          <p:cNvCxnSpPr/>
          <p:nvPr/>
        </p:nvCxnSpPr>
        <p:spPr>
          <a:xfrm>
            <a:off x="13215402" y="4718051"/>
            <a:ext cx="933193" cy="1286971"/>
          </a:xfrm>
          <a:prstGeom prst="straightConnector1">
            <a:avLst/>
          </a:prstGeom>
          <a:noFill/>
          <a:ln cap="flat" cmpd="sng" w="12700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3" name="Google Shape;133;p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134" name="Google Shape;134;p2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135" name="Google Shape;135;p2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2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6" name="Google Shape;136;p2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TIẾNG VIỆT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37" name="Google Shape;137;p2"/>
            <p:cNvCxnSpPr/>
            <p:nvPr/>
          </p:nvCxnSpPr>
          <p:spPr>
            <a:xfrm>
              <a:off x="6676405" y="1082039"/>
              <a:ext cx="1887840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/>
          <p:nvPr/>
        </p:nvSpPr>
        <p:spPr>
          <a:xfrm>
            <a:off x="993213" y="218360"/>
            <a:ext cx="14782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 tấm ảnh dưới đây thể hiện hoạt động hoặc trang phục của một dân tộc ở Việt Nam. Hãy nói điều em thích trong một tấm ảnh.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 b="0" l="0" r="57589" t="0"/>
          <a:stretch/>
        </p:blipFill>
        <p:spPr>
          <a:xfrm>
            <a:off x="726583" y="1503571"/>
            <a:ext cx="4419599" cy="304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4">
            <a:alphaModFix/>
          </a:blip>
          <a:srcRect b="50000" l="1559" r="52341" t="0"/>
          <a:stretch/>
        </p:blipFill>
        <p:spPr>
          <a:xfrm>
            <a:off x="11276573" y="1482590"/>
            <a:ext cx="4253146" cy="3114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5">
            <a:alphaModFix/>
          </a:blip>
          <a:srcRect b="0" l="56479" r="1459" t="0"/>
          <a:stretch/>
        </p:blipFill>
        <p:spPr>
          <a:xfrm>
            <a:off x="6155274" y="1399639"/>
            <a:ext cx="4337809" cy="320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"/>
          <p:cNvPicPr preferRelativeResize="0"/>
          <p:nvPr/>
        </p:nvPicPr>
        <p:blipFill rotWithShape="1">
          <a:blip r:embed="rId4">
            <a:alphaModFix/>
          </a:blip>
          <a:srcRect b="49015" l="55295" r="0" t="1969"/>
          <a:stretch/>
        </p:blipFill>
        <p:spPr>
          <a:xfrm>
            <a:off x="993213" y="4818819"/>
            <a:ext cx="4303338" cy="286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/>
          <p:cNvPicPr preferRelativeResize="0"/>
          <p:nvPr/>
        </p:nvPicPr>
        <p:blipFill rotWithShape="1">
          <a:blip r:embed="rId6">
            <a:alphaModFix/>
          </a:blip>
          <a:srcRect b="0" l="3520" r="57845" t="52744"/>
          <a:stretch/>
        </p:blipFill>
        <p:spPr>
          <a:xfrm>
            <a:off x="6171724" y="4825997"/>
            <a:ext cx="4230090" cy="29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"/>
          <p:cNvPicPr preferRelativeResize="0"/>
          <p:nvPr/>
        </p:nvPicPr>
        <p:blipFill rotWithShape="1">
          <a:blip r:embed="rId6">
            <a:alphaModFix/>
          </a:blip>
          <a:srcRect b="0" l="57645" r="3720" t="52744"/>
          <a:stretch/>
        </p:blipFill>
        <p:spPr>
          <a:xfrm>
            <a:off x="11306336" y="4763869"/>
            <a:ext cx="4223383" cy="299259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"/>
          <p:cNvSpPr txBox="1"/>
          <p:nvPr/>
        </p:nvSpPr>
        <p:spPr>
          <a:xfrm>
            <a:off x="993213" y="8001000"/>
            <a:ext cx="143690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 thêm tên một số dân tộc khác ở Việt Nam mà em biết.</a:t>
            </a:r>
            <a:endParaRPr b="1" i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3719" y="742950"/>
            <a:ext cx="12649200" cy="76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5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160" name="Google Shape;160;p5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161" name="Google Shape;161;p5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162" name="Google Shape;162;p5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63" name="Google Shape;163;p5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8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 b="1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164" name="Google Shape;164;p5"/>
              <p:cNvCxnSpPr/>
              <p:nvPr/>
            </p:nvCxnSpPr>
            <p:spPr>
              <a:xfrm>
                <a:off x="7049222" y="1082039"/>
                <a:ext cx="1887840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165" name="Google Shape;165;p5"/>
            <p:cNvSpPr txBox="1"/>
            <p:nvPr/>
          </p:nvSpPr>
          <p:spPr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1: RỪNG GỖ QUÝ</a:t>
              </a:r>
              <a:endParaRPr/>
            </a:p>
          </p:txBody>
        </p:sp>
      </p:grpSp>
      <p:sp>
        <p:nvSpPr>
          <p:cNvPr id="166" name="Google Shape;166;p5"/>
          <p:cNvSpPr/>
          <p:nvPr/>
        </p:nvSpPr>
        <p:spPr>
          <a:xfrm>
            <a:off x="1563435" y="2904292"/>
            <a:ext cx="13966284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Đọc diễn cảm toàn bài. Nhấn giọng các từ gợi tả, gợi cảm. Ngắt nghỉ hơi đúng giữa các cụm từ, các câu.</a:t>
            </a:r>
            <a:endParaRPr/>
          </a:p>
        </p:txBody>
      </p:sp>
      <p:sp>
        <p:nvSpPr>
          <p:cNvPr id="167" name="Google Shape;167;p5"/>
          <p:cNvSpPr/>
          <p:nvPr/>
        </p:nvSpPr>
        <p:spPr>
          <a:xfrm>
            <a:off x="1493838" y="5029200"/>
            <a:ext cx="13578681" cy="2723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Đoạn 1: Từ đầu đến </a:t>
            </a:r>
            <a:r>
              <a:rPr b="1" i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ngẩn ngơ.</a:t>
            </a:r>
            <a:endParaRPr b="1" i="1" sz="38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Đoạn 2: Tiếp theo cho đến </a:t>
            </a:r>
            <a:r>
              <a:rPr b="1" i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gỗ rừng cũng vậy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8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Đoạn 3: Còn lại</a:t>
            </a:r>
            <a:endParaRPr b="1" sz="38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8" name="Google Shape;168;p5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69" name="Google Shape;169;p5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1. Hướng dẫn đọc.</a:t>
              </a:r>
              <a:endParaRPr b="1" sz="3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0" name="Google Shape;170;p5"/>
            <p:cNvCxnSpPr/>
            <p:nvPr/>
          </p:nvCxnSpPr>
          <p:spPr>
            <a:xfrm>
              <a:off x="1673234" y="2519755"/>
              <a:ext cx="3177124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</p:grpSp>
      <p:grpSp>
        <p:nvGrpSpPr>
          <p:cNvPr id="171" name="Google Shape;171;p5"/>
          <p:cNvGrpSpPr/>
          <p:nvPr/>
        </p:nvGrpSpPr>
        <p:grpSpPr>
          <a:xfrm>
            <a:off x="1508919" y="4191000"/>
            <a:ext cx="4191000" cy="677108"/>
            <a:chOff x="1508919" y="1888664"/>
            <a:chExt cx="3733800" cy="677108"/>
          </a:xfrm>
        </p:grpSpPr>
        <p:sp>
          <p:nvSpPr>
            <p:cNvPr id="172" name="Google Shape;172;p5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Chia đoạn.</a:t>
              </a:r>
              <a:endParaRPr b="1" sz="3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3" name="Google Shape;173;p5"/>
            <p:cNvCxnSpPr/>
            <p:nvPr/>
          </p:nvCxnSpPr>
          <p:spPr>
            <a:xfrm>
              <a:off x="1618922" y="2519755"/>
              <a:ext cx="2281012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</p:grp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6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79" name="Google Shape;179;p6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3. Luyện đọc và tìm hiểu bài.</a:t>
              </a:r>
              <a:endParaRPr b="1" sz="3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0" name="Google Shape;180;p6"/>
            <p:cNvCxnSpPr/>
            <p:nvPr/>
          </p:nvCxnSpPr>
          <p:spPr>
            <a:xfrm>
              <a:off x="1646078" y="2991960"/>
              <a:ext cx="5341534" cy="5798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181" name="Google Shape;181;p6"/>
          <p:cNvSpPr/>
          <p:nvPr/>
        </p:nvSpPr>
        <p:spPr>
          <a:xfrm>
            <a:off x="1356519" y="4394226"/>
            <a:ext cx="13703984" cy="149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Nào ngờ,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nắp hộp vừa hé mở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 bao nhiêu cột gỗ,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ván gỗ tuôn ra ào ào,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rồi lao xuống suối,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trôi đi mất.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</a:t>
            </a:r>
            <a:endParaRPr b="1" sz="3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6">
            <a:hlinkClick r:id="rId3"/>
          </p:cNvPr>
          <p:cNvSpPr/>
          <p:nvPr/>
        </p:nvSpPr>
        <p:spPr>
          <a:xfrm>
            <a:off x="4747419" y="8107399"/>
            <a:ext cx="2718109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Nằn nỉ</a:t>
            </a:r>
            <a:endParaRPr b="1" sz="38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6">
            <a:hlinkClick r:id="rId4"/>
          </p:cNvPr>
          <p:cNvSpPr/>
          <p:nvPr/>
        </p:nvSpPr>
        <p:spPr>
          <a:xfrm>
            <a:off x="8912381" y="8129577"/>
            <a:ext cx="2326445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Đồi trọc</a:t>
            </a:r>
            <a:endParaRPr b="1" sz="38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Luyện đọc từ, câu</a:t>
            </a:r>
            <a:endParaRPr b="1" sz="38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1527701" y="7434302"/>
            <a:ext cx="525178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Giải nghĩa từ</a:t>
            </a:r>
            <a:endParaRPr b="1" sz="38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1356519" y="3048000"/>
            <a:ext cx="13703984" cy="149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Ông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ão,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àng tiên,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ào ngờ, quay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ại,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ằn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ì, túp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ều,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eo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ồng, đồi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ọc,...</a:t>
            </a:r>
            <a:endParaRPr/>
          </a:p>
        </p:txBody>
      </p:sp>
      <p:sp>
        <p:nvSpPr>
          <p:cNvPr id="187" name="Google Shape;187;p6"/>
          <p:cNvSpPr/>
          <p:nvPr/>
        </p:nvSpPr>
        <p:spPr>
          <a:xfrm>
            <a:off x="1356519" y="5895606"/>
            <a:ext cx="13703983" cy="149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Nghĩ mãi về giấc mơ,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ông chợt hiểu ra: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“Lúa ngô phải gieo trồng mới có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thì gỗ rừng cũng vậy.”.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</a:t>
            </a:r>
            <a:endParaRPr b="1" sz="3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8" name="Google Shape;188;p6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190" name="Google Shape;190;p6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191" name="Google Shape;191;p6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2" name="Google Shape;192;p6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8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 b="1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193" name="Google Shape;193;p6"/>
              <p:cNvCxnSpPr/>
              <p:nvPr/>
            </p:nvCxnSpPr>
            <p:spPr>
              <a:xfrm>
                <a:off x="7049222" y="1082039"/>
                <a:ext cx="1887840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194" name="Google Shape;194;p6"/>
            <p:cNvSpPr txBox="1"/>
            <p:nvPr/>
          </p:nvSpPr>
          <p:spPr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1: RỪNG GỖ QUÝ</a:t>
              </a:r>
              <a:endParaRPr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Google Shape;199;p7"/>
          <p:cNvCxnSpPr/>
          <p:nvPr/>
        </p:nvCxnSpPr>
        <p:spPr>
          <a:xfrm>
            <a:off x="5448300" y="2667000"/>
            <a:ext cx="0" cy="5694403"/>
          </a:xfrm>
          <a:prstGeom prst="straightConnector1">
            <a:avLst/>
          </a:prstGeom>
          <a:noFill/>
          <a:ln cap="flat" cmpd="sng" w="25400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grpSp>
        <p:nvGrpSpPr>
          <p:cNvPr id="200" name="Google Shape;200;p7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201" name="Google Shape;201;p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575" lIns="69150" spcFirstLastPara="1" rIns="69150" wrap="square" tIns="345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đọc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2" name="Google Shape;202;p7"/>
            <p:cNvCxnSpPr/>
            <p:nvPr/>
          </p:nvCxnSpPr>
          <p:spPr>
            <a:xfrm>
              <a:off x="1338517" y="2096852"/>
              <a:ext cx="2209800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203" name="Google Shape;203;p7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204" name="Google Shape;204;p7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575" lIns="69150" spcFirstLastPara="1" rIns="69150" wrap="square" tIns="345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Tìm hiểu bài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5" name="Google Shape;205;p7"/>
            <p:cNvCxnSpPr/>
            <p:nvPr/>
          </p:nvCxnSpPr>
          <p:spPr>
            <a:xfrm>
              <a:off x="1156059" y="2067013"/>
              <a:ext cx="2560320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06" name="Google Shape;206;p7"/>
          <p:cNvSpPr/>
          <p:nvPr/>
        </p:nvSpPr>
        <p:spPr>
          <a:xfrm>
            <a:off x="5600701" y="3295471"/>
            <a:ext cx="1023381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Câu 1: Ông lão mơ thấy nàng tiên cho ông thứ gì trong chiếc hộp thứ nhất?</a:t>
            </a: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213518" y="4800600"/>
            <a:ext cx="502920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Nào ngờ,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nắp hộp vừa hé mở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 bao nhiêu cột gỗ,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ván gỗ tuôn ra ào ào,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 lao xuống suối,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trôi đi mất.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Ông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ão,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àng tiên,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ào ngờ, quay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ại,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ằn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ì, túp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ều,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eo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ồng, đồi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ọc,...</a:t>
            </a: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5685640" y="4971871"/>
            <a:ext cx="10058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Ông lão mơ thấy nàng tiên cho ông một chiếc hộp chứa toàn cột gỗ, ván gỗ.</a:t>
            </a:r>
            <a:endParaRPr/>
          </a:p>
        </p:txBody>
      </p:sp>
      <p:grpSp>
        <p:nvGrpSpPr>
          <p:cNvPr id="210" name="Google Shape;210;p7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11" name="Google Shape;211;p7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12" name="Google Shape;212;p7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13" name="Google Shape;213;p7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14" name="Google Shape;214;p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8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 b="1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215" name="Google Shape;215;p7"/>
              <p:cNvCxnSpPr/>
              <p:nvPr/>
            </p:nvCxnSpPr>
            <p:spPr>
              <a:xfrm>
                <a:off x="7049222" y="1082039"/>
                <a:ext cx="1887840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216" name="Google Shape;216;p7"/>
            <p:cNvSpPr txBox="1"/>
            <p:nvPr/>
          </p:nvSpPr>
          <p:spPr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1: RỪNG GỖ QUÝ</a:t>
              </a:r>
              <a:endParaRPr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Google Shape;221;p8"/>
          <p:cNvCxnSpPr/>
          <p:nvPr/>
        </p:nvCxnSpPr>
        <p:spPr>
          <a:xfrm>
            <a:off x="5448300" y="2667000"/>
            <a:ext cx="0" cy="5694403"/>
          </a:xfrm>
          <a:prstGeom prst="straightConnector1">
            <a:avLst/>
          </a:prstGeom>
          <a:noFill/>
          <a:ln cap="flat" cmpd="sng" w="25400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22" name="Google Shape;222;p8"/>
          <p:cNvSpPr/>
          <p:nvPr/>
        </p:nvSpPr>
        <p:spPr>
          <a:xfrm>
            <a:off x="5755464" y="3122474"/>
            <a:ext cx="1023381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Câu 2: Qua chi tiết cột gỗ, ván gỗ nhanh chóng trôi tuột đi, câu chuyện muốn nói lên điều gì? Chọn ý đúng: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5755464" y="5311088"/>
            <a:ext cx="102108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  Vội vàng sẽ không mang lại kết quả tốt.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24" name="Google Shape;224;p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225" name="Google Shape;225;p8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575" lIns="69150" spcFirstLastPara="1" rIns="69150" wrap="square" tIns="345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đọc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6" name="Google Shape;226;p8"/>
            <p:cNvCxnSpPr/>
            <p:nvPr/>
          </p:nvCxnSpPr>
          <p:spPr>
            <a:xfrm>
              <a:off x="1338517" y="2096852"/>
              <a:ext cx="2209800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227" name="Google Shape;227;p8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228" name="Google Shape;228;p8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575" lIns="69150" spcFirstLastPara="1" rIns="69150" wrap="square" tIns="345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Tìm hiểu bài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9" name="Google Shape;229;p8"/>
            <p:cNvCxnSpPr/>
            <p:nvPr/>
          </p:nvCxnSpPr>
          <p:spPr>
            <a:xfrm>
              <a:off x="1156059" y="2067013"/>
              <a:ext cx="2560320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30" name="Google Shape;230;p8"/>
          <p:cNvSpPr/>
          <p:nvPr/>
        </p:nvSpPr>
        <p:spPr>
          <a:xfrm>
            <a:off x="213518" y="4800600"/>
            <a:ext cx="502920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Nào ngờ,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nắp hộp vừa hé mở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 bao nhiêu cột gỗ,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ván gỗ tuôn ra ào ào,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 lao xuống suối,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trôi đi mất.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213518" y="2667000"/>
            <a:ext cx="5234782" cy="208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Ông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ão,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àng tiên,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ào ngờ, quay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ại,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ằn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ì, túp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ều,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eo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ồng, đồi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ọc,...</a:t>
            </a: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5755464" y="6391707"/>
            <a:ext cx="102108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  Cột gỗ, ván gỗ mà ông lão thấy chỉ là giấc mơ.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5755464" y="7472325"/>
            <a:ext cx="102108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  Chỉ chặt cây có sẵn thì bao nhiêu gỗ cũng hết.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5623719" y="7391400"/>
            <a:ext cx="782655" cy="782655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8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36" name="Google Shape;236;p8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37" name="Google Shape;237;p8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38" name="Google Shape;238;p8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39" name="Google Shape;239;p8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8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 b="1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240" name="Google Shape;240;p8"/>
              <p:cNvCxnSpPr/>
              <p:nvPr/>
            </p:nvCxnSpPr>
            <p:spPr>
              <a:xfrm>
                <a:off x="7049222" y="1082039"/>
                <a:ext cx="1887840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241" name="Google Shape;241;p8"/>
            <p:cNvSpPr txBox="1"/>
            <p:nvPr/>
          </p:nvSpPr>
          <p:spPr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1: RỪNG GỖ QUÝ</a:t>
              </a:r>
              <a:endParaRPr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9"/>
          <p:cNvCxnSpPr/>
          <p:nvPr/>
        </p:nvCxnSpPr>
        <p:spPr>
          <a:xfrm>
            <a:off x="5448300" y="2667000"/>
            <a:ext cx="0" cy="5694403"/>
          </a:xfrm>
          <a:prstGeom prst="straightConnector1">
            <a:avLst/>
          </a:prstGeom>
          <a:noFill/>
          <a:ln cap="flat" cmpd="sng" w="25400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47" name="Google Shape;247;p9"/>
          <p:cNvSpPr/>
          <p:nvPr/>
        </p:nvSpPr>
        <p:spPr>
          <a:xfrm>
            <a:off x="5744871" y="3048000"/>
            <a:ext cx="1016584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Câu 3: Vì sao nàng tiên trong giấc mơ nói rằng thứ chứa đựng trong chiếc hộp thứ hai quý hơn nhiền?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5709736" y="5105400"/>
            <a:ext cx="1016584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Vì chiếc hộp đó đựng hạt cây, biết trồng cây sẽ có gỗ dùng mãi. Còn chiếc hộp thứ nhất chỉ có gỗ, dùng sẽ hết ngay.</a:t>
            </a:r>
            <a:endParaRPr/>
          </a:p>
        </p:txBody>
      </p:sp>
      <p:grpSp>
        <p:nvGrpSpPr>
          <p:cNvPr id="249" name="Google Shape;249;p9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250" name="Google Shape;250;p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575" lIns="69150" spcFirstLastPara="1" rIns="69150" wrap="square" tIns="345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đọc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51" name="Google Shape;251;p9"/>
            <p:cNvCxnSpPr/>
            <p:nvPr/>
          </p:nvCxnSpPr>
          <p:spPr>
            <a:xfrm>
              <a:off x="1338517" y="2096852"/>
              <a:ext cx="2209800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252" name="Google Shape;252;p9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253" name="Google Shape;253;p9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575" lIns="69150" spcFirstLastPara="1" rIns="69150" wrap="square" tIns="345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Tìm hiểu bài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54" name="Google Shape;254;p9"/>
            <p:cNvCxnSpPr/>
            <p:nvPr/>
          </p:nvCxnSpPr>
          <p:spPr>
            <a:xfrm>
              <a:off x="1156059" y="2067013"/>
              <a:ext cx="2560320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55" name="Google Shape;255;p9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Ông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ão,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àng tiên,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ào ngờ, quay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ại,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ằn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ì, túp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ều,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eo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ồng, đồi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ọc,...</a:t>
            </a:r>
            <a:endParaRPr/>
          </a:p>
        </p:txBody>
      </p:sp>
      <p:sp>
        <p:nvSpPr>
          <p:cNvPr id="256" name="Google Shape;256;p9"/>
          <p:cNvSpPr/>
          <p:nvPr/>
        </p:nvSpPr>
        <p:spPr>
          <a:xfrm>
            <a:off x="136046" y="5017929"/>
            <a:ext cx="510667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Nghĩ mãi về giấc mơ,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ông chợt hiểu ra: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“Lúa ngô phải gieo trồng mới có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thì gỗ rừng cũng vậy.”.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7" name="Google Shape;257;p9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58" name="Google Shape;258;p9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59" name="Google Shape;259;p9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60" name="Google Shape;260;p9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61" name="Google Shape;261;p9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8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 b="1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262" name="Google Shape;262;p9"/>
              <p:cNvCxnSpPr/>
              <p:nvPr/>
            </p:nvCxnSpPr>
            <p:spPr>
              <a:xfrm>
                <a:off x="7049222" y="1082039"/>
                <a:ext cx="1887840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263" name="Google Shape;263;p9"/>
            <p:cNvSpPr txBox="1"/>
            <p:nvPr/>
          </p:nvSpPr>
          <p:spPr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1: RỪNG GỖ QUÝ</a:t>
              </a:r>
              <a:endParaRPr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2008-09-09T22:52:10Z</dcterms:created>
  <dc:creator>Le Hong Minh</dc:creator>
</cp:coreProperties>
</file>