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73" r:id="rId2"/>
    <p:sldId id="286" r:id="rId3"/>
    <p:sldId id="322" r:id="rId4"/>
    <p:sldId id="323" r:id="rId5"/>
    <p:sldId id="324" r:id="rId6"/>
    <p:sldId id="325" r:id="rId7"/>
    <p:sldId id="308" r:id="rId8"/>
    <p:sldId id="309" r:id="rId9"/>
    <p:sldId id="314" r:id="rId10"/>
    <p:sldId id="310" r:id="rId11"/>
    <p:sldId id="311" r:id="rId12"/>
    <p:sldId id="312" r:id="rId13"/>
    <p:sldId id="326" r:id="rId14"/>
    <p:sldId id="313" r:id="rId15"/>
    <p:sldId id="321" r:id="rId16"/>
    <p:sldId id="320" r:id="rId17"/>
    <p:sldId id="317" r:id="rId18"/>
    <p:sldId id="318" r:id="rId19"/>
    <p:sldId id="319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FCAC8-9DE6-4871-9876-F5744D298B3C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9DFE-A3CF-4984-BA40-ECA8956C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2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178308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C43DD-AA9D-40D0-95A8-751429F3EE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9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CA59F-CD5C-401E-BF39-CBA573F6E8CB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ED307-2659-4FF9-9864-9B2F18F7E0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3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ED307-2659-4FF9-9864-9B2F18F7E0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5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F9BE4-1AED-4BE2-9CF0-5A367FE1DB1F}" type="slidenum">
              <a:rPr lang="vi-VN"/>
              <a:pPr/>
              <a:t>16</a:t>
            </a:fld>
            <a:endParaRPr lang="vi-VN"/>
          </a:p>
        </p:txBody>
      </p:sp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993A303-EB44-4717-AB14-60B7370B9F94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9067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32D780-02FD-4904-984B-CB655C4B367D}" type="slidenum">
              <a:rPr lang="en-US" altLang="en-US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2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9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8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6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8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8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4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6605-236E-4978-AB7B-D26F94A899F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3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wmf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4.wav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image" Target="../media/image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4.wav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3.wav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image" Target="../media/image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2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685800" y="2057400"/>
            <a:ext cx="7239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5"/>
              </a:avLst>
            </a:prstTxWarp>
          </a:bodyPr>
          <a:lstStyle/>
          <a:p>
            <a:pPr marL="0" indent="0" algn="ctr">
              <a:buNone/>
            </a:pPr>
            <a:r>
              <a:rPr lang="en-US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VÀ ĐÁNH GIÁ</a:t>
            </a:r>
          </a:p>
          <a:p>
            <a:pPr marL="0" indent="0" algn="ctr">
              <a:buNone/>
            </a:pPr>
            <a:r>
              <a:rPr lang="en-US" sz="27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 : GIA ĐÌNH</a:t>
            </a:r>
            <a:endParaRPr lang="en-US" sz="27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99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924794" cy="5941423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>
            <a:off x="167640" y="152400"/>
            <a:ext cx="5791200" cy="23622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Làm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việc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theo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nhóm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920107"/>
            <a:ext cx="9032966" cy="5996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34" y="76200"/>
            <a:ext cx="8270966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Hoạt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động</a:t>
            </a:r>
            <a:r>
              <a:rPr lang="en-US" sz="2400" dirty="0" smtClean="0">
                <a:solidFill>
                  <a:srgbClr val="C00000"/>
                </a:solidFill>
              </a:rPr>
              <a:t> 2: </a:t>
            </a:r>
            <a:r>
              <a:rPr lang="en-US" sz="2400" dirty="0" err="1" smtClean="0">
                <a:solidFill>
                  <a:srgbClr val="C00000"/>
                </a:solidFill>
              </a:rPr>
              <a:t>Xác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định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đồ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dùng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trong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mỗi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phòng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và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đồ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dùng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có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thể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gây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nguy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hiểm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khi</a:t>
            </a:r>
            <a:r>
              <a:rPr lang="en-US" sz="2400" dirty="0" smtClean="0">
                <a:solidFill>
                  <a:srgbClr val="C00000"/>
                </a:solidFill>
              </a:rPr>
              <a:t> ở </a:t>
            </a:r>
            <a:r>
              <a:rPr lang="en-US" sz="2400" dirty="0" err="1" smtClean="0">
                <a:solidFill>
                  <a:srgbClr val="C00000"/>
                </a:solidFill>
              </a:rPr>
              <a:t>nhà</a:t>
            </a:r>
            <a:r>
              <a:rPr lang="en-US" sz="2400" dirty="0" smtClean="0">
                <a:solidFill>
                  <a:srgbClr val="C00000"/>
                </a:solidFill>
              </a:rPr>
              <a:t> .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1100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78596"/>
            <a:ext cx="8610599" cy="52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1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914400" y="-76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smtClean="0">
                <a:solidFill>
                  <a:schemeClr val="bg1"/>
                </a:solidFill>
                <a:latin typeface="VNI-Times" pitchFamily="2" charset="0"/>
              </a:rPr>
              <a:t>Thöù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3600" smtClean="0">
                <a:solidFill>
                  <a:schemeClr val="bg1"/>
                </a:solidFill>
                <a:latin typeface="VNI-Times" pitchFamily="2" charset="0"/>
              </a:rPr>
              <a:t>, ngaøy 04 thaùng 11 naêm 2017</a:t>
            </a:r>
            <a:endParaRPr lang="en-US" sz="360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3048000" y="457200"/>
            <a:ext cx="274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bg1"/>
                </a:solidFill>
                <a:latin typeface=".VnTime" pitchFamily="34" charset="0"/>
              </a:rPr>
              <a:t>Tù nhiªn x· héi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209800"/>
            <a:ext cx="7848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968606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915400" cy="5424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76200"/>
            <a:ext cx="8686799" cy="13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914400" y="-76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smtClean="0">
                <a:solidFill>
                  <a:schemeClr val="bg1"/>
                </a:solidFill>
                <a:latin typeface="VNI-Times" pitchFamily="2" charset="0"/>
              </a:rPr>
              <a:t>Thöù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3600" smtClean="0">
                <a:solidFill>
                  <a:schemeClr val="bg1"/>
                </a:solidFill>
                <a:latin typeface="VNI-Times" pitchFamily="2" charset="0"/>
              </a:rPr>
              <a:t>, ngaøy 04 thaùng 11 naêm 2017</a:t>
            </a:r>
            <a:endParaRPr lang="en-US" sz="360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3048000" y="457200"/>
            <a:ext cx="274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bg1"/>
                </a:solidFill>
                <a:latin typeface=".VnTime" pitchFamily="34" charset="0"/>
              </a:rPr>
              <a:t>Tù nhiªn x· héi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2098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593870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35" descr="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54864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1" name="Picture 8" descr="Casa_1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81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2" name="Picture 31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" y="0"/>
            <a:ext cx="2495550" cy="2790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2933" name="Picture 45" descr="4303497282_b62b2140b5_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766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4" name="Picture 46" descr="ANd9GcQoV1RBBXdzWTr4NGhYHFH1o8BToT6LmdvHWNIuYEVuKuwWdjw&amp;t=1&amp;usg=__1Y4phzeulb3QC_BVITC5gnUS76k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505200"/>
            <a:ext cx="220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5" name="Picture 41" descr="fantail_pigeon_diamon_dove_cape_dove_mug-p168189945617745646qzje_4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0"/>
            <a:ext cx="28956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6" name="Picture 6" descr="Objeto_0147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400000">
            <a:off x="1298575" y="992188"/>
            <a:ext cx="2438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7" name="Picture 47" descr="ag00355_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2895600"/>
            <a:ext cx="1905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8" name="Picture 7" descr="Informatica_084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33528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36726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57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81904"/>
            <a:ext cx="7010400" cy="52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937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76200"/>
            <a:ext cx="7562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</a:rPr>
              <a:t>Khi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gặp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đám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cháy</a:t>
            </a:r>
            <a:r>
              <a:rPr lang="en-US" sz="3600" b="1" dirty="0" smtClean="0">
                <a:solidFill>
                  <a:srgbClr val="FF0066"/>
                </a:solidFill>
              </a:rPr>
              <a:t>, con </a:t>
            </a:r>
            <a:r>
              <a:rPr lang="en-US" sz="3600" b="1" dirty="0" err="1" smtClean="0">
                <a:solidFill>
                  <a:srgbClr val="FF0066"/>
                </a:solidFill>
              </a:rPr>
              <a:t>sẽ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làm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gì</a:t>
            </a:r>
            <a:r>
              <a:rPr lang="en-US" sz="3600" b="1" dirty="0" smtClean="0">
                <a:solidFill>
                  <a:srgbClr val="FF0066"/>
                </a:solidFill>
              </a:rPr>
              <a:t>?</a:t>
            </a:r>
          </a:p>
          <a:p>
            <a:endParaRPr lang="en-US" sz="36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19200" y="2438400"/>
            <a:ext cx="7010400" cy="24384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Tìm mọi cách chạy xa đám cháy.</a:t>
            </a:r>
          </a:p>
          <a:p>
            <a:pPr algn="ctr"/>
            <a:r>
              <a:rPr lang="vi-VN" sz="3200" b="1">
                <a:solidFill>
                  <a:srgbClr val="0000FF"/>
                </a:solidFill>
              </a:rPr>
              <a:t>Gọi to lên, kêu cứu.</a:t>
            </a:r>
          </a:p>
          <a:p>
            <a:pPr algn="ctr"/>
            <a:r>
              <a:rPr lang="vi-VN" sz="3200" b="1">
                <a:solidFill>
                  <a:srgbClr val="0000FF"/>
                </a:solidFill>
              </a:rPr>
              <a:t>Gọi cứu hỏa: </a:t>
            </a:r>
            <a:r>
              <a:rPr lang="vi-VN" sz="3200" b="1">
                <a:solidFill>
                  <a:srgbClr val="FF0000"/>
                </a:solidFill>
              </a:rPr>
              <a:t>114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8185"/>
            <a:ext cx="8686800" cy="56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1418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533400"/>
            <a:ext cx="80186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</a:rPr>
              <a:t>Bạn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cùng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lớp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của</a:t>
            </a:r>
            <a:r>
              <a:rPr lang="en-US" sz="3600" b="1" dirty="0" smtClean="0">
                <a:solidFill>
                  <a:srgbClr val="FF0066"/>
                </a:solidFill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</a:rPr>
              <a:t>tiếp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xúc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với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đồ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vât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</a:p>
          <a:p>
            <a:r>
              <a:rPr lang="en-US" sz="3600" b="1" dirty="0" err="1" smtClean="0">
                <a:solidFill>
                  <a:srgbClr val="FF0066"/>
                </a:solidFill>
              </a:rPr>
              <a:t>gây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bỏng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bị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bỏng</a:t>
            </a:r>
            <a:r>
              <a:rPr lang="en-US" sz="3600" b="1" dirty="0" smtClean="0">
                <a:solidFill>
                  <a:srgbClr val="FF0066"/>
                </a:solidFill>
              </a:rPr>
              <a:t>, con  </a:t>
            </a:r>
            <a:r>
              <a:rPr lang="en-US" sz="3600" b="1" dirty="0" err="1" smtClean="0">
                <a:solidFill>
                  <a:srgbClr val="FF0066"/>
                </a:solidFill>
              </a:rPr>
              <a:t>sẽ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làm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gì</a:t>
            </a:r>
            <a:r>
              <a:rPr lang="en-US" sz="3600" b="1" dirty="0" smtClean="0">
                <a:solidFill>
                  <a:srgbClr val="FF0066"/>
                </a:solidFill>
              </a:rPr>
              <a:t>?</a:t>
            </a:r>
          </a:p>
          <a:p>
            <a:endParaRPr lang="en-US" sz="3600" dirty="0"/>
          </a:p>
        </p:txBody>
      </p:sp>
      <p:pic>
        <p:nvPicPr>
          <p:cNvPr id="8" name="Picture 9" descr="dùng điệ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295400" y="1905000"/>
            <a:ext cx="6477000" cy="338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599" y="5294293"/>
            <a:ext cx="8704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48" y="614936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878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3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986" y="616131"/>
            <a:ext cx="9114014" cy="5812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6" y="6531"/>
            <a:ext cx="2741023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54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7"/>
          <p:cNvSpPr txBox="1">
            <a:spLocks noChangeArrowheads="1"/>
          </p:cNvSpPr>
          <p:nvPr/>
        </p:nvSpPr>
        <p:spPr bwMode="auto">
          <a:xfrm>
            <a:off x="444500" y="139700"/>
            <a:ext cx="812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NI-Avo" pitchFamily="2" charset="0"/>
              </a:rPr>
              <a:t>Thöù ba ngaøy 8 thaùng 11 naêm 2016</a:t>
            </a:r>
          </a:p>
        </p:txBody>
      </p:sp>
      <p:sp>
        <p:nvSpPr>
          <p:cNvPr id="29699" name="Text Box 13"/>
          <p:cNvSpPr txBox="1">
            <a:spLocks noChangeArrowheads="1"/>
          </p:cNvSpPr>
          <p:nvPr/>
        </p:nvSpPr>
        <p:spPr bwMode="auto">
          <a:xfrm>
            <a:off x="3136900" y="482600"/>
            <a:ext cx="271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Học vần</a:t>
            </a:r>
          </a:p>
        </p:txBody>
      </p:sp>
      <p:pic>
        <p:nvPicPr>
          <p:cNvPr id="29700" name="Picture 3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0"/>
            <a:ext cx="698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876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867400"/>
            <a:ext cx="170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00963" y="5511800"/>
            <a:ext cx="1277938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73100" y="1651000"/>
            <a:ext cx="4622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>
                <a:latin typeface="VNI-Avo" pitchFamily="2" charset="0"/>
              </a:rPr>
              <a:t>Kieåm tra baøi cuõ:   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4533900" y="1638300"/>
            <a:ext cx="2184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VNI-Avo" pitchFamily="2" charset="0"/>
              </a:rPr>
              <a:t>au - aâu</a:t>
            </a:r>
          </a:p>
        </p:txBody>
      </p:sp>
      <p:pic>
        <p:nvPicPr>
          <p:cNvPr id="29706" name="Picture 3" descr="091BBD7432A840C9AC55774F24F4C6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WordArt 4"/>
          <p:cNvSpPr>
            <a:spLocks noChangeArrowheads="1" noChangeShapeType="1" noTextEdit="1"/>
          </p:cNvSpPr>
          <p:nvPr/>
        </p:nvSpPr>
        <p:spPr bwMode="auto">
          <a:xfrm>
            <a:off x="2590800" y="3276600"/>
            <a:ext cx="3200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  <p:pic>
        <p:nvPicPr>
          <p:cNvPr id="29708" name="Picture 3" descr="091BBD7432A840C9AC55774F24F4C6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WordArt 4"/>
          <p:cNvSpPr>
            <a:spLocks noChangeArrowheads="1" noChangeShapeType="1" noTextEdit="1"/>
          </p:cNvSpPr>
          <p:nvPr/>
        </p:nvSpPr>
        <p:spPr bwMode="auto">
          <a:xfrm>
            <a:off x="2590800" y="3352800"/>
            <a:ext cx="3200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  <p:pic>
        <p:nvPicPr>
          <p:cNvPr id="29710" name="Picture 3" descr="091BBD7432A840C9AC55774F24F4C6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9" y="138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WordArt 4"/>
          <p:cNvSpPr>
            <a:spLocks noChangeArrowheads="1" noChangeShapeType="1" noTextEdit="1"/>
          </p:cNvSpPr>
          <p:nvPr/>
        </p:nvSpPr>
        <p:spPr bwMode="auto">
          <a:xfrm>
            <a:off x="1447800" y="2501900"/>
            <a:ext cx="6400800" cy="1765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0070C0"/>
              </a:contour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76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rass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558800"/>
            <a:ext cx="82327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9220" name="Picture 2" descr="BARRES DE SEPARA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998538"/>
            <a:ext cx="37925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BARRES DE SEPARA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98538"/>
            <a:ext cx="37925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BARRES DE SEPARA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-685800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1219200" y="2520950"/>
            <a:ext cx="754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TRÒ CHƠI:</a:t>
            </a:r>
          </a:p>
          <a:p>
            <a:r>
              <a:rPr lang="en-US" sz="54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“AI NHANH, AI ĐÚNG”</a:t>
            </a:r>
          </a:p>
        </p:txBody>
      </p:sp>
    </p:spTree>
    <p:extLst>
      <p:ext uri="{BB962C8B-B14F-4D97-AF65-F5344CB8AC3E}">
        <p14:creationId xmlns:p14="http://schemas.microsoft.com/office/powerpoint/2010/main" val="2324619465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tải xuống (3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49"/>
          <p:cNvSpPr txBox="1">
            <a:spLocks noChangeArrowheads="1"/>
          </p:cNvSpPr>
          <p:nvPr/>
        </p:nvSpPr>
        <p:spPr bwMode="auto">
          <a:xfrm>
            <a:off x="2667000" y="2522538"/>
            <a:ext cx="6477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7030A0"/>
                </a:solidFill>
                <a:latin typeface="Times New Roman" pitchFamily="18" charset="0"/>
              </a:rPr>
              <a:t>   Câu 1: Muốn cho nhà cửa gọn gàng, sạch sẽ em phải làm gì? </a:t>
            </a:r>
          </a:p>
        </p:txBody>
      </p:sp>
      <p:sp>
        <p:nvSpPr>
          <p:cNvPr id="9224" name="Text Box 49"/>
          <p:cNvSpPr txBox="1">
            <a:spLocks noChangeArrowheads="1"/>
          </p:cNvSpPr>
          <p:nvPr/>
        </p:nvSpPr>
        <p:spPr bwMode="auto">
          <a:xfrm>
            <a:off x="2740025" y="1455738"/>
            <a:ext cx="6248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CC"/>
                </a:solidFill>
                <a:latin typeface="Times New Roman" pitchFamily="18" charset="0"/>
              </a:rPr>
              <a:t>    Hãy chọn đáp án đúng cho các câu hỏi sau:</a:t>
            </a:r>
          </a:p>
        </p:txBody>
      </p:sp>
      <p:sp>
        <p:nvSpPr>
          <p:cNvPr id="11" name="Oval 10"/>
          <p:cNvSpPr/>
          <p:nvPr/>
        </p:nvSpPr>
        <p:spPr>
          <a:xfrm>
            <a:off x="3502025" y="3900488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3500438" y="4910138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b</a:t>
            </a:r>
          </a:p>
        </p:txBody>
      </p:sp>
      <p:pic>
        <p:nvPicPr>
          <p:cNvPr id="10247" name="Picture 38" descr="appias ner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84363" y="4516438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>
            <a:off x="3499756" y="4909462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lowchart: Summing Junction 15"/>
          <p:cNvSpPr/>
          <p:nvPr/>
        </p:nvSpPr>
        <p:spPr bwMode="auto">
          <a:xfrm>
            <a:off x="3502025" y="3900488"/>
            <a:ext cx="762000" cy="685800"/>
          </a:xfrm>
          <a:prstGeom prst="flowChartSummingJunction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4419600" y="3733800"/>
            <a:ext cx="4527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latin typeface="Times New Roman" pitchFamily="18" charset="0"/>
              </a:rPr>
              <a:t>Để các đồ dùng trong nhà bừa bãi.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4416425" y="4775200"/>
            <a:ext cx="449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latin typeface="Times New Roman" pitchFamily="18" charset="0"/>
              </a:rPr>
              <a:t>Quét dọn, sắp xếp các đồ dùng trong nhà gọn gàng.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4416425" y="5910263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latin typeface="Times New Roman" pitchFamily="18" charset="0"/>
              </a:rPr>
              <a:t>Không quét dọn nhà cửa.</a:t>
            </a:r>
          </a:p>
        </p:txBody>
      </p:sp>
      <p:sp>
        <p:nvSpPr>
          <p:cNvPr id="19" name="Oval 18"/>
          <p:cNvSpPr/>
          <p:nvPr/>
        </p:nvSpPr>
        <p:spPr>
          <a:xfrm>
            <a:off x="3505200" y="5799138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1" name="Flowchart: Summing Junction 20"/>
          <p:cNvSpPr/>
          <p:nvPr/>
        </p:nvSpPr>
        <p:spPr bwMode="auto">
          <a:xfrm>
            <a:off x="3505200" y="5799138"/>
            <a:ext cx="762000" cy="685800"/>
          </a:xfrm>
          <a:prstGeom prst="flowChartSummingJunction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7481888" y="384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7485063" y="3905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7489825" y="3746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7481888" y="3698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7489825" y="3698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7489825" y="2936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970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11" grpId="0" animBg="1"/>
      <p:bldP spid="12" grpId="0" animBg="1"/>
      <p:bldP spid="16" grpId="0" animBg="1"/>
      <p:bldP spid="14" grpId="0"/>
      <p:bldP spid="17" grpId="0"/>
      <p:bldP spid="18" grpId="0"/>
      <p:bldP spid="19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744538" y="4989513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9" imgW="3531960" imgH="4445640" progId="">
                  <p:embed/>
                </p:oleObj>
              </mc:Choice>
              <mc:Fallback>
                <p:oleObj name="Clip" r:id="rId9" imgW="3531960" imgH="444564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989513"/>
                        <a:ext cx="9144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4" descr="Picture5"/>
          <p:cNvPicPr>
            <a:picLocks noChangeAspect="1" noChangeArrowheads="1"/>
          </p:cNvPicPr>
          <p:nvPr/>
        </p:nvPicPr>
        <p:blipFill>
          <a:blip r:embed="rId11"/>
          <a:srcRect l="2753" r="1834" b="8554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057400" y="23622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Câu 2: Ở nhà, ai là người làm công </a:t>
            </a:r>
          </a:p>
          <a:p>
            <a:pPr marL="342900" indent="-342900"/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 nhà?</a:t>
            </a:r>
          </a:p>
          <a:p>
            <a:pPr marL="342900" indent="-342900">
              <a:buFontTx/>
              <a:buAutoNum type="alphaLcPeriod"/>
            </a:pPr>
            <a:endParaRPr lang="en-US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3203575" y="4487863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 mẹ. 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3200400" y="5402263"/>
            <a:ext cx="2773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Anh chị và em.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3124200" y="3556000"/>
            <a:ext cx="670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 cả mọi người trong gia đình. </a:t>
            </a:r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>
            <a:off x="7807325" y="222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4157" name="AutoShape 13"/>
          <p:cNvSpPr>
            <a:spLocks noChangeArrowheads="1"/>
          </p:cNvSpPr>
          <p:nvPr/>
        </p:nvSpPr>
        <p:spPr bwMode="auto">
          <a:xfrm>
            <a:off x="7810500" y="228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4158" name="AutoShape 14"/>
          <p:cNvSpPr>
            <a:spLocks noChangeArrowheads="1"/>
          </p:cNvSpPr>
          <p:nvPr/>
        </p:nvSpPr>
        <p:spPr bwMode="auto">
          <a:xfrm>
            <a:off x="7815263" y="212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4159" name="AutoShape 15"/>
          <p:cNvSpPr>
            <a:spLocks noChangeArrowheads="1"/>
          </p:cNvSpPr>
          <p:nvPr/>
        </p:nvSpPr>
        <p:spPr bwMode="auto">
          <a:xfrm>
            <a:off x="7807325" y="207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4160" name="AutoShape 16"/>
          <p:cNvSpPr>
            <a:spLocks noChangeArrowheads="1"/>
          </p:cNvSpPr>
          <p:nvPr/>
        </p:nvSpPr>
        <p:spPr bwMode="auto">
          <a:xfrm>
            <a:off x="7807325" y="212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4161" name="AutoShape 17"/>
          <p:cNvSpPr>
            <a:spLocks noChangeArrowheads="1"/>
          </p:cNvSpPr>
          <p:nvPr/>
        </p:nvSpPr>
        <p:spPr bwMode="auto">
          <a:xfrm>
            <a:off x="7797800" y="203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42863" y="403225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CC"/>
                </a:solidFill>
                <a:latin typeface="Times New Roman" pitchFamily="18" charset="0"/>
              </a:rPr>
              <a:t>Hãy chọn đáp án đúng cho các câu hỏi sau:</a:t>
            </a:r>
          </a:p>
        </p:txBody>
      </p:sp>
      <p:sp>
        <p:nvSpPr>
          <p:cNvPr id="18" name="Oval 17"/>
          <p:cNvSpPr/>
          <p:nvPr/>
        </p:nvSpPr>
        <p:spPr>
          <a:xfrm>
            <a:off x="2286000" y="3505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309608" y="3516118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57438" y="5334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3" name="Flowchart: Summing Junction 22"/>
          <p:cNvSpPr/>
          <p:nvPr/>
        </p:nvSpPr>
        <p:spPr bwMode="auto">
          <a:xfrm>
            <a:off x="2357438" y="5334000"/>
            <a:ext cx="762000" cy="685800"/>
          </a:xfrm>
          <a:prstGeom prst="flowChartSummingJunction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33625" y="4383088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b</a:t>
            </a:r>
          </a:p>
        </p:txBody>
      </p:sp>
      <p:pic>
        <p:nvPicPr>
          <p:cNvPr id="1046" name="Picture 38" descr="appias ner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02138" y="5797550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lowchart: Summing Junction 25"/>
          <p:cNvSpPr/>
          <p:nvPr/>
        </p:nvSpPr>
        <p:spPr bwMode="auto">
          <a:xfrm>
            <a:off x="2333625" y="4371975"/>
            <a:ext cx="762000" cy="685800"/>
          </a:xfrm>
          <a:prstGeom prst="flowChartSummingJunction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134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4149" grpId="0"/>
      <p:bldP spid="134153" grpId="0"/>
      <p:bldP spid="134155" grpId="0"/>
      <p:bldP spid="134156" grpId="0" animBg="1"/>
      <p:bldP spid="134157" grpId="0" animBg="1"/>
      <p:bldP spid="134158" grpId="0" animBg="1"/>
      <p:bldP spid="134159" grpId="0" animBg="1"/>
      <p:bldP spid="134160" grpId="0" animBg="1"/>
      <p:bldP spid="134161" grpId="0" animBg="1"/>
      <p:bldP spid="16" grpId="0"/>
      <p:bldP spid="18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744538" y="4989513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9" imgW="3531960" imgH="4445640" progId="">
                  <p:embed/>
                </p:oleObj>
              </mc:Choice>
              <mc:Fallback>
                <p:oleObj name="Clip" r:id="rId9" imgW="3531960" imgH="444564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989513"/>
                        <a:ext cx="9144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4" descr="Picture5"/>
          <p:cNvPicPr>
            <a:picLocks noChangeAspect="1" noChangeArrowheads="1"/>
          </p:cNvPicPr>
          <p:nvPr/>
        </p:nvPicPr>
        <p:blipFill>
          <a:blip r:embed="rId11"/>
          <a:srcRect l="2753" r="1834" b="8554"/>
          <a:stretch>
            <a:fillRect/>
          </a:stretch>
        </p:blipFill>
        <p:spPr bwMode="auto">
          <a:xfrm>
            <a:off x="0" y="1158875"/>
            <a:ext cx="91440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057400" y="23622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húng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3319643" y="4375151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3276600" y="5351483"/>
            <a:ext cx="5436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3276600" y="3389294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>
            <a:off x="7807325" y="222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4157" name="AutoShape 13"/>
          <p:cNvSpPr>
            <a:spLocks noChangeArrowheads="1"/>
          </p:cNvSpPr>
          <p:nvPr/>
        </p:nvSpPr>
        <p:spPr bwMode="auto">
          <a:xfrm>
            <a:off x="7810500" y="228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4158" name="AutoShape 14"/>
          <p:cNvSpPr>
            <a:spLocks noChangeArrowheads="1"/>
          </p:cNvSpPr>
          <p:nvPr/>
        </p:nvSpPr>
        <p:spPr bwMode="auto">
          <a:xfrm>
            <a:off x="7815263" y="212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4159" name="AutoShape 15"/>
          <p:cNvSpPr>
            <a:spLocks noChangeArrowheads="1"/>
          </p:cNvSpPr>
          <p:nvPr/>
        </p:nvSpPr>
        <p:spPr bwMode="auto">
          <a:xfrm>
            <a:off x="7807325" y="207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4160" name="AutoShape 16"/>
          <p:cNvSpPr>
            <a:spLocks noChangeArrowheads="1"/>
          </p:cNvSpPr>
          <p:nvPr/>
        </p:nvSpPr>
        <p:spPr bwMode="auto">
          <a:xfrm>
            <a:off x="7807325" y="212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4161" name="AutoShape 17"/>
          <p:cNvSpPr>
            <a:spLocks noChangeArrowheads="1"/>
          </p:cNvSpPr>
          <p:nvPr/>
        </p:nvSpPr>
        <p:spPr bwMode="auto">
          <a:xfrm>
            <a:off x="7797800" y="203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42863" y="403225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CC"/>
                </a:solidFill>
                <a:latin typeface="Times New Roman" pitchFamily="18" charset="0"/>
              </a:rPr>
              <a:t>Hãy chọn đáp án đúng cho các câu hỏi sau:</a:t>
            </a:r>
          </a:p>
        </p:txBody>
      </p:sp>
      <p:sp>
        <p:nvSpPr>
          <p:cNvPr id="18" name="Oval 17"/>
          <p:cNvSpPr/>
          <p:nvPr/>
        </p:nvSpPr>
        <p:spPr>
          <a:xfrm>
            <a:off x="2286000" y="3505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309608" y="3516118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57438" y="5334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3" name="Flowchart: Summing Junction 22"/>
          <p:cNvSpPr/>
          <p:nvPr/>
        </p:nvSpPr>
        <p:spPr bwMode="auto">
          <a:xfrm>
            <a:off x="2357438" y="5334000"/>
            <a:ext cx="762000" cy="685800"/>
          </a:xfrm>
          <a:prstGeom prst="flowChartSummingJunction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33625" y="4383088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b</a:t>
            </a:r>
          </a:p>
        </p:txBody>
      </p:sp>
      <p:pic>
        <p:nvPicPr>
          <p:cNvPr id="1046" name="Picture 38" descr="appias ner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02138" y="5797550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lowchart: Summing Junction 25"/>
          <p:cNvSpPr/>
          <p:nvPr/>
        </p:nvSpPr>
        <p:spPr bwMode="auto">
          <a:xfrm>
            <a:off x="2333625" y="4371975"/>
            <a:ext cx="762000" cy="685800"/>
          </a:xfrm>
          <a:prstGeom prst="flowChartSummingJunction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134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4149" grpId="0"/>
      <p:bldP spid="134153" grpId="0"/>
      <p:bldP spid="134155" grpId="0"/>
      <p:bldP spid="134156" grpId="0" animBg="1"/>
      <p:bldP spid="134157" grpId="0" animBg="1"/>
      <p:bldP spid="134158" grpId="0" animBg="1"/>
      <p:bldP spid="134159" grpId="0" animBg="1"/>
      <p:bldP spid="134160" grpId="0" animBg="1"/>
      <p:bldP spid="134161" grpId="0" animBg="1"/>
      <p:bldP spid="16" grpId="0"/>
      <p:bldP spid="18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89559" y="28303"/>
            <a:ext cx="8149590" cy="1581192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8288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GIA ĐÌNH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69893"/>
            <a:ext cx="7696200" cy="8799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315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Hoạt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</a:rPr>
              <a:t> 1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41338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218283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014486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48613"/>
            <a:ext cx="8924794" cy="68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470</Words>
  <Application>Microsoft Office PowerPoint</Application>
  <PresentationFormat>On-screen Show (4:3)</PresentationFormat>
  <Paragraphs>94</Paragraphs>
  <Slides>20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Times New Roman</vt:lpstr>
      <vt:lpstr>VNI-Avo</vt:lpstr>
      <vt:lpstr>VNI-Times</vt:lpstr>
      <vt:lpstr>Office Theme</vt:lpstr>
      <vt:lpstr>Clip</vt:lpstr>
      <vt:lpstr>PowerPoint Presentation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Thứ     ngày    tháng    năm 2020 Tự nhiên và xã hội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TTT</dc:creator>
  <cp:lastModifiedBy>ASUS</cp:lastModifiedBy>
  <cp:revision>96</cp:revision>
  <dcterms:created xsi:type="dcterms:W3CDTF">2016-01-22T03:07:25Z</dcterms:created>
  <dcterms:modified xsi:type="dcterms:W3CDTF">2020-08-26T15:33:51Z</dcterms:modified>
</cp:coreProperties>
</file>