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4" r:id="rId2"/>
    <p:sldId id="301" r:id="rId3"/>
    <p:sldId id="403" r:id="rId4"/>
    <p:sldId id="404" r:id="rId5"/>
    <p:sldId id="405" r:id="rId6"/>
    <p:sldId id="406" r:id="rId7"/>
    <p:sldId id="407" r:id="rId8"/>
    <p:sldId id="411" r:id="rId9"/>
    <p:sldId id="412" r:id="rId10"/>
    <p:sldId id="416" r:id="rId11"/>
    <p:sldId id="417" r:id="rId12"/>
    <p:sldId id="418" r:id="rId13"/>
    <p:sldId id="415" r:id="rId14"/>
    <p:sldId id="413" r:id="rId15"/>
    <p:sldId id="376" r:id="rId16"/>
  </p:sldIdLst>
  <p:sldSz cx="12188825" cy="6858000"/>
  <p:notesSz cx="6858000" cy="9144000"/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15/09/2021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qkkich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BA130ABA-E4AA-4BEA-B808-55EC90DB2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18" y="1754503"/>
            <a:ext cx="11710583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30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 TƯỢNG QUANG ĐIỆN. 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THUYẾT LƯỢNG TỬ ÁNH 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984A44B-4A41-4F26-B865-05D84D43C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22" y="4078216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81D76BCD-589E-4A06-B22F-B42703AC0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1" y="714589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B1CCDAE-07B7-4A97-8244-BF13DCB68010}"/>
              </a:ext>
            </a:extLst>
          </p:cNvPr>
          <p:cNvSpPr/>
          <p:nvPr/>
        </p:nvSpPr>
        <p:spPr>
          <a:xfrm>
            <a:off x="4648896" y="5312414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35909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5923" y="429628"/>
            <a:ext cx="620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vi-VN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4212" y="1454399"/>
            <a:ext cx="5638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+)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bởi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phôtôn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+)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tần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phôtôn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ε = hf.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1829" y="3732312"/>
            <a:ext cx="269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0" descr="Lưỡng tính sóng-hạt của ánh s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52" name="Picture 12" descr="Lưỡng tính sóng-hạt của ánh sá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9" r="50000" b="25390"/>
          <a:stretch/>
        </p:blipFill>
        <p:spPr bwMode="auto">
          <a:xfrm>
            <a:off x="7656512" y="1143000"/>
            <a:ext cx="2133600" cy="19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46488" r="66930" b="24793"/>
          <a:stretch>
            <a:fillRect/>
          </a:stretch>
        </p:blipFill>
        <p:spPr bwMode="auto">
          <a:xfrm>
            <a:off x="7313612" y="36576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32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5923" y="429628"/>
            <a:ext cx="620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vi-VN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7634" y="1219200"/>
            <a:ext cx="5638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+)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bởi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phôtôn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+)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tần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phôtôn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ε = hf.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Cường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chùm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tỷ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lệ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phôtôn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giây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+)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phôtôn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bay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= 3.10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(m/s)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dọc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1829" y="3732312"/>
            <a:ext cx="269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0" descr="Lưỡng tính sóng-hạt của ánh s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46488" r="66930" b="24793"/>
          <a:stretch>
            <a:fillRect/>
          </a:stretch>
        </p:blipFill>
        <p:spPr bwMode="auto">
          <a:xfrm>
            <a:off x="7847012" y="66046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Tốc độ Vận động Công Nghệ Nền đường Nét, Tốc độ ánh Sáng, Công Nghệ, ý Thức  Công Nghệ Hình nền Vector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21" y="3200400"/>
            <a:ext cx="309243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2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5923" y="429628"/>
            <a:ext cx="620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vi-VN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4212" y="1285488"/>
            <a:ext cx="56388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+)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bởi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phôtôn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+)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tần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phôtôn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ε = hf.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Cường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chùm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tỷ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lệ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phôtôn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giây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+)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phôtôn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bay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= 3.10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(m/s)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dọc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+)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xạ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hấp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thụ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hấp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thụ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phôtôn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1829" y="3732312"/>
            <a:ext cx="269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0" descr="Lưỡng tính sóng-hạt của ánh s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54" name="Picture 14" descr="Bản chất của bức xạ điện t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2971800"/>
            <a:ext cx="3200400" cy="27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46488" r="66930" b="24793"/>
          <a:stretch>
            <a:fillRect/>
          </a:stretch>
        </p:blipFill>
        <p:spPr bwMode="auto">
          <a:xfrm>
            <a:off x="7847012" y="442154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7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0" y="30029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5123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032992"/>
              </p:ext>
            </p:extLst>
          </p:nvPr>
        </p:nvGraphicFramePr>
        <p:xfrm>
          <a:off x="1062831" y="1447800"/>
          <a:ext cx="79295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393480" progId="Equation.DSMT4">
                  <p:embed/>
                </p:oleObj>
              </mc:Choice>
              <mc:Fallback>
                <p:oleObj name="Equation" r:id="rId2" imgW="229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831" y="1447800"/>
                        <a:ext cx="7929562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5" name="Rectangle 3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5123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24859"/>
              </p:ext>
            </p:extLst>
          </p:nvPr>
        </p:nvGraphicFramePr>
        <p:xfrm>
          <a:off x="4494212" y="2688431"/>
          <a:ext cx="1881226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2688431"/>
                        <a:ext cx="1881226" cy="1090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5124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747945"/>
              </p:ext>
            </p:extLst>
          </p:nvPr>
        </p:nvGraphicFramePr>
        <p:xfrm>
          <a:off x="1522412" y="2809082"/>
          <a:ext cx="211611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393480" progId="Equation.DSMT4">
                  <p:embed/>
                </p:oleObj>
              </mc:Choice>
              <mc:Fallback>
                <p:oleObj name="Equation" r:id="rId6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2" y="2809082"/>
                        <a:ext cx="2116115" cy="8493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12812" y="598872"/>
            <a:ext cx="6117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9531" y="4166888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êlectron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vi-VN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7612" y="7620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3. </a:t>
            </a:r>
            <a:r>
              <a:rPr lang="en-US" b="1" dirty="0" err="1">
                <a:solidFill>
                  <a:srgbClr val="FFC000"/>
                </a:solidFill>
              </a:rPr>
              <a:t>Bản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chât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ánh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sáng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Ánh sáng vừa có tính chất sóng, vừa có tính chất hạt, tức là ánh sáng có lưỡng tính sóng - hạt.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5" name="Picture 4" descr="Lưỡng tính sóng-hạt của ánh sá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2667000"/>
            <a:ext cx="5646738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13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0787" y="716504"/>
            <a:ext cx="557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CỐ. DẶN DÒ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77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Ánh s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6764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مایش طیف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1831127"/>
            <a:ext cx="4495800" cy="33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81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03276" y="1338263"/>
            <a:ext cx="589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FFC000"/>
                </a:solidFill>
                <a:latin typeface="Arial" charset="0"/>
              </a:rPr>
              <a:t>a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.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Thí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nghiệm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của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Héc</a:t>
            </a:r>
            <a:endParaRPr lang="en-US" sz="24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82953" name="Rectangle 9" descr="Medium wood"/>
          <p:cNvSpPr>
            <a:spLocks noChangeArrowheads="1"/>
          </p:cNvSpPr>
          <p:nvPr/>
        </p:nvSpPr>
        <p:spPr bwMode="auto">
          <a:xfrm>
            <a:off x="5180251" y="6553200"/>
            <a:ext cx="4773956" cy="304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vi-VN"/>
          </a:p>
        </p:txBody>
      </p:sp>
      <p:pic>
        <p:nvPicPr>
          <p:cNvPr id="82954" name="Picture 1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27" y="6154738"/>
            <a:ext cx="169712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6754641" y="4562476"/>
            <a:ext cx="1929897" cy="1376363"/>
          </a:xfrm>
          <a:prstGeom prst="ellipse">
            <a:avLst/>
          </a:prstGeom>
          <a:gradFill rotWithShape="1">
            <a:gsLst>
              <a:gs pos="0">
                <a:srgbClr val="DDDDDD">
                  <a:gamma/>
                  <a:shade val="46275"/>
                  <a:invGamma/>
                </a:srgbClr>
              </a:gs>
              <a:gs pos="100000">
                <a:srgbClr val="DDDDDD">
                  <a:alpha val="16000"/>
                </a:srgb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7719589" y="4572000"/>
            <a:ext cx="101574" cy="7620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7" name="Text 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69345" y="2566988"/>
            <a:ext cx="1013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Zn</a:t>
            </a: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7643410" y="5857876"/>
            <a:ext cx="292024" cy="392113"/>
          </a:xfrm>
          <a:prstGeom prst="flowChartMagneticDisk">
            <a:avLst/>
          </a:prstGeo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6737712" y="4562476"/>
            <a:ext cx="1929897" cy="1376363"/>
          </a:xfrm>
          <a:prstGeom prst="ellipse">
            <a:avLst/>
          </a:prstGeom>
          <a:noFill/>
          <a:ln w="76200">
            <a:solidFill>
              <a:srgbClr val="00808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82960" name="Oval 16"/>
          <p:cNvSpPr>
            <a:spLocks noChangeArrowheads="1"/>
          </p:cNvSpPr>
          <p:nvPr/>
        </p:nvSpPr>
        <p:spPr bwMode="auto">
          <a:xfrm>
            <a:off x="6737712" y="4583113"/>
            <a:ext cx="1929897" cy="1376362"/>
          </a:xfrm>
          <a:prstGeom prst="ellipse">
            <a:avLst/>
          </a:prstGeom>
          <a:noFill/>
          <a:ln w="5715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7736519" y="5124450"/>
            <a:ext cx="99458" cy="57308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 flipV="1">
            <a:off x="7770376" y="4781550"/>
            <a:ext cx="0" cy="838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63" name="Oval 19"/>
          <p:cNvSpPr>
            <a:spLocks noChangeArrowheads="1"/>
          </p:cNvSpPr>
          <p:nvPr/>
        </p:nvSpPr>
        <p:spPr bwMode="auto">
          <a:xfrm>
            <a:off x="7694196" y="5124450"/>
            <a:ext cx="167174" cy="114300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64" name="AutoShape 20"/>
          <p:cNvSpPr>
            <a:spLocks noChangeArrowheads="1"/>
          </p:cNvSpPr>
          <p:nvPr/>
        </p:nvSpPr>
        <p:spPr bwMode="auto">
          <a:xfrm rot="-25511766">
            <a:off x="5870235" y="1776549"/>
            <a:ext cx="1036637" cy="306836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vi-VN" sz="2400">
              <a:latin typeface="Arial Unicode MS" pitchFamily="34" charset="-128"/>
            </a:endParaRPr>
          </a:p>
        </p:txBody>
      </p:sp>
      <p:grpSp>
        <p:nvGrpSpPr>
          <p:cNvPr id="82965" name="Group 21"/>
          <p:cNvGrpSpPr>
            <a:grpSpLocks/>
          </p:cNvGrpSpPr>
          <p:nvPr/>
        </p:nvGrpSpPr>
        <p:grpSpPr bwMode="auto">
          <a:xfrm>
            <a:off x="7340806" y="3219450"/>
            <a:ext cx="893001" cy="1352550"/>
            <a:chOff x="1489" y="2372"/>
            <a:chExt cx="465" cy="1132"/>
          </a:xfrm>
        </p:grpSpPr>
        <p:sp>
          <p:nvSpPr>
            <p:cNvPr id="82966" name="Oval 22"/>
            <p:cNvSpPr>
              <a:spLocks noChangeArrowheads="1"/>
            </p:cNvSpPr>
            <p:nvPr/>
          </p:nvSpPr>
          <p:spPr bwMode="auto">
            <a:xfrm rot="21340444">
              <a:off x="1632" y="3360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967" name="Oval 23"/>
            <p:cNvSpPr>
              <a:spLocks noChangeArrowheads="1"/>
            </p:cNvSpPr>
            <p:nvPr/>
          </p:nvSpPr>
          <p:spPr bwMode="auto">
            <a:xfrm rot="21600000">
              <a:off x="1489" y="2372"/>
              <a:ext cx="432" cy="1019"/>
            </a:xfrm>
            <a:prstGeom prst="ellipse">
              <a:avLst/>
            </a:prstGeom>
            <a:solidFill>
              <a:schemeClr val="hlink"/>
            </a:solidFill>
            <a:ln w="57150" cmpd="thickThin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 rot="21600000">
              <a:off x="1522" y="2372"/>
              <a:ext cx="432" cy="1008"/>
            </a:xfrm>
            <a:prstGeom prst="ellipse">
              <a:avLst/>
            </a:prstGeom>
            <a:solidFill>
              <a:schemeClr val="hlink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2969" name="Oval 25"/>
          <p:cNvSpPr>
            <a:spLocks noChangeArrowheads="1"/>
          </p:cNvSpPr>
          <p:nvPr/>
        </p:nvSpPr>
        <p:spPr bwMode="auto">
          <a:xfrm>
            <a:off x="6737712" y="4587876"/>
            <a:ext cx="1929897" cy="1376363"/>
          </a:xfrm>
          <a:prstGeom prst="ellips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16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2970" name="Group 26"/>
          <p:cNvGrpSpPr>
            <a:grpSpLocks/>
          </p:cNvGrpSpPr>
          <p:nvPr/>
        </p:nvGrpSpPr>
        <p:grpSpPr bwMode="auto">
          <a:xfrm>
            <a:off x="9357462" y="3429001"/>
            <a:ext cx="2158438" cy="612775"/>
            <a:chOff x="4608" y="1824"/>
            <a:chExt cx="1020" cy="380"/>
          </a:xfrm>
        </p:grpSpPr>
        <p:sp>
          <p:nvSpPr>
            <p:cNvPr id="82971" name="Rectangle 27"/>
            <p:cNvSpPr>
              <a:spLocks noChangeArrowheads="1"/>
            </p:cNvSpPr>
            <p:nvPr/>
          </p:nvSpPr>
          <p:spPr bwMode="auto">
            <a:xfrm>
              <a:off x="4656" y="1927"/>
              <a:ext cx="904" cy="19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vi-VN"/>
            </a:p>
          </p:txBody>
        </p:sp>
        <p:sp>
          <p:nvSpPr>
            <p:cNvPr id="82972" name="Text Box 28"/>
            <p:cNvSpPr txBox="1">
              <a:spLocks noChangeArrowheads="1"/>
            </p:cNvSpPr>
            <p:nvPr/>
          </p:nvSpPr>
          <p:spPr bwMode="auto">
            <a:xfrm>
              <a:off x="4686" y="1824"/>
              <a:ext cx="942" cy="28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FF00"/>
                  </a:solidFill>
                  <a:latin typeface="Arial" charset="0"/>
                </a:rPr>
                <a:t>- - - - - - -</a:t>
              </a:r>
            </a:p>
          </p:txBody>
        </p:sp>
        <p:sp>
          <p:nvSpPr>
            <p:cNvPr id="82973" name="Text Box 29"/>
            <p:cNvSpPr txBox="1">
              <a:spLocks noChangeArrowheads="1"/>
            </p:cNvSpPr>
            <p:nvPr/>
          </p:nvSpPr>
          <p:spPr bwMode="auto">
            <a:xfrm>
              <a:off x="4608" y="1920"/>
              <a:ext cx="942" cy="28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FF00"/>
                  </a:solidFill>
                  <a:latin typeface="Arial" charset="0"/>
                </a:rPr>
                <a:t> - - - - - - -</a:t>
              </a:r>
            </a:p>
          </p:txBody>
        </p:sp>
      </p:grpSp>
      <p:grpSp>
        <p:nvGrpSpPr>
          <p:cNvPr id="82974" name="Group 30"/>
          <p:cNvGrpSpPr>
            <a:grpSpLocks/>
          </p:cNvGrpSpPr>
          <p:nvPr/>
        </p:nvGrpSpPr>
        <p:grpSpPr bwMode="auto">
          <a:xfrm>
            <a:off x="7618016" y="3505200"/>
            <a:ext cx="220076" cy="114300"/>
            <a:chOff x="1164" y="1680"/>
            <a:chExt cx="115" cy="96"/>
          </a:xfrm>
        </p:grpSpPr>
        <p:sp>
          <p:nvSpPr>
            <p:cNvPr id="82975" name="Oval 31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976" name="Line 32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2977" name="Group 33"/>
          <p:cNvGrpSpPr>
            <a:grpSpLocks/>
          </p:cNvGrpSpPr>
          <p:nvPr/>
        </p:nvGrpSpPr>
        <p:grpSpPr bwMode="auto">
          <a:xfrm>
            <a:off x="7717474" y="3375025"/>
            <a:ext cx="220076" cy="114300"/>
            <a:chOff x="1164" y="1680"/>
            <a:chExt cx="115" cy="96"/>
          </a:xfrm>
        </p:grpSpPr>
        <p:sp>
          <p:nvSpPr>
            <p:cNvPr id="82978" name="Oval 34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979" name="Line 35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2980" name="Group 36"/>
          <p:cNvGrpSpPr>
            <a:grpSpLocks/>
          </p:cNvGrpSpPr>
          <p:nvPr/>
        </p:nvGrpSpPr>
        <p:grpSpPr bwMode="auto">
          <a:xfrm>
            <a:off x="7565113" y="3603625"/>
            <a:ext cx="220076" cy="114300"/>
            <a:chOff x="1164" y="1680"/>
            <a:chExt cx="115" cy="96"/>
          </a:xfrm>
        </p:grpSpPr>
        <p:sp>
          <p:nvSpPr>
            <p:cNvPr id="82981" name="Oval 37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982" name="Line 38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2983" name="Group 39"/>
          <p:cNvGrpSpPr>
            <a:grpSpLocks/>
          </p:cNvGrpSpPr>
          <p:nvPr/>
        </p:nvGrpSpPr>
        <p:grpSpPr bwMode="auto">
          <a:xfrm>
            <a:off x="7869834" y="3679825"/>
            <a:ext cx="220076" cy="114300"/>
            <a:chOff x="1164" y="1680"/>
            <a:chExt cx="115" cy="96"/>
          </a:xfrm>
        </p:grpSpPr>
        <p:sp>
          <p:nvSpPr>
            <p:cNvPr id="82984" name="Oval 40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985" name="Line 41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2986" name="Group 42"/>
          <p:cNvGrpSpPr>
            <a:grpSpLocks/>
          </p:cNvGrpSpPr>
          <p:nvPr/>
        </p:nvGrpSpPr>
        <p:grpSpPr bwMode="auto">
          <a:xfrm>
            <a:off x="7565113" y="3908425"/>
            <a:ext cx="220076" cy="114300"/>
            <a:chOff x="1164" y="1680"/>
            <a:chExt cx="115" cy="96"/>
          </a:xfrm>
        </p:grpSpPr>
        <p:sp>
          <p:nvSpPr>
            <p:cNvPr id="82987" name="Oval 43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988" name="Line 44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2989" name="Group 45"/>
          <p:cNvGrpSpPr>
            <a:grpSpLocks/>
          </p:cNvGrpSpPr>
          <p:nvPr/>
        </p:nvGrpSpPr>
        <p:grpSpPr bwMode="auto">
          <a:xfrm>
            <a:off x="7922736" y="3984625"/>
            <a:ext cx="220076" cy="114300"/>
            <a:chOff x="1164" y="1680"/>
            <a:chExt cx="115" cy="96"/>
          </a:xfrm>
        </p:grpSpPr>
        <p:sp>
          <p:nvSpPr>
            <p:cNvPr id="82990" name="Oval 46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991" name="Line 47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2992" name="Group 48"/>
          <p:cNvGrpSpPr>
            <a:grpSpLocks/>
          </p:cNvGrpSpPr>
          <p:nvPr/>
        </p:nvGrpSpPr>
        <p:grpSpPr bwMode="auto">
          <a:xfrm>
            <a:off x="7719590" y="4152900"/>
            <a:ext cx="201032" cy="114300"/>
            <a:chOff x="1164" y="1680"/>
            <a:chExt cx="115" cy="96"/>
          </a:xfrm>
        </p:grpSpPr>
        <p:sp>
          <p:nvSpPr>
            <p:cNvPr id="82993" name="Oval 49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994" name="Line 50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2995" name="Group 51"/>
          <p:cNvGrpSpPr>
            <a:grpSpLocks/>
          </p:cNvGrpSpPr>
          <p:nvPr/>
        </p:nvGrpSpPr>
        <p:grpSpPr bwMode="auto">
          <a:xfrm>
            <a:off x="7719590" y="3810000"/>
            <a:ext cx="201032" cy="114300"/>
            <a:chOff x="1164" y="1680"/>
            <a:chExt cx="115" cy="96"/>
          </a:xfrm>
        </p:grpSpPr>
        <p:sp>
          <p:nvSpPr>
            <p:cNvPr id="82996" name="Oval 52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997" name="Line 53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2998" name="Group 54"/>
          <p:cNvGrpSpPr>
            <a:grpSpLocks/>
          </p:cNvGrpSpPr>
          <p:nvPr/>
        </p:nvGrpSpPr>
        <p:grpSpPr bwMode="auto">
          <a:xfrm>
            <a:off x="4892459" y="2038351"/>
            <a:ext cx="287792" cy="809625"/>
            <a:chOff x="578" y="192"/>
            <a:chExt cx="150" cy="678"/>
          </a:xfrm>
        </p:grpSpPr>
        <p:sp>
          <p:nvSpPr>
            <p:cNvPr id="82999" name="AutoShape 55"/>
            <p:cNvSpPr>
              <a:spLocks noChangeArrowheads="1"/>
            </p:cNvSpPr>
            <p:nvPr/>
          </p:nvSpPr>
          <p:spPr bwMode="auto">
            <a:xfrm rot="5400000">
              <a:off x="338" y="432"/>
              <a:ext cx="624" cy="144"/>
            </a:xfrm>
            <a:prstGeom prst="homePlate">
              <a:avLst>
                <a:gd name="adj" fmla="val 108333"/>
              </a:avLst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r>
                <a:rPr lang="en-US" sz="1800" b="1">
                  <a:latin typeface="Arial" charset="0"/>
                </a:rPr>
                <a:t>+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83000" name="AutoShape 56"/>
            <p:cNvSpPr>
              <a:spLocks noChangeArrowheads="1"/>
            </p:cNvSpPr>
            <p:nvPr/>
          </p:nvSpPr>
          <p:spPr bwMode="auto">
            <a:xfrm rot="5400000">
              <a:off x="344" y="486"/>
              <a:ext cx="624" cy="144"/>
            </a:xfrm>
            <a:prstGeom prst="homePlate">
              <a:avLst>
                <a:gd name="adj" fmla="val 108333"/>
              </a:avLst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r>
                <a:rPr lang="en-US" sz="1800" b="1">
                  <a:latin typeface="Arial" charset="0"/>
                </a:rPr>
                <a:t>+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83001" name="AutoShape 57"/>
            <p:cNvSpPr>
              <a:spLocks noChangeArrowheads="1"/>
            </p:cNvSpPr>
            <p:nvPr/>
          </p:nvSpPr>
          <p:spPr bwMode="auto">
            <a:xfrm rot="5400000">
              <a:off x="344" y="438"/>
              <a:ext cx="624" cy="144"/>
            </a:xfrm>
            <a:prstGeom prst="homePlate">
              <a:avLst>
                <a:gd name="adj" fmla="val 108333"/>
              </a:avLst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r>
                <a:rPr lang="en-US" sz="1800" b="1">
                  <a:latin typeface="Arial" charset="0"/>
                </a:rPr>
                <a:t>+</a:t>
              </a:r>
            </a:p>
          </p:txBody>
        </p:sp>
      </p:grpSp>
      <p:grpSp>
        <p:nvGrpSpPr>
          <p:cNvPr id="83002" name="Group 58"/>
          <p:cNvGrpSpPr>
            <a:grpSpLocks/>
          </p:cNvGrpSpPr>
          <p:nvPr/>
        </p:nvGrpSpPr>
        <p:grpSpPr bwMode="auto">
          <a:xfrm>
            <a:off x="4903040" y="3375026"/>
            <a:ext cx="277210" cy="803275"/>
            <a:chOff x="578" y="864"/>
            <a:chExt cx="144" cy="672"/>
          </a:xfrm>
        </p:grpSpPr>
        <p:sp>
          <p:nvSpPr>
            <p:cNvPr id="83003" name="AutoShape 59"/>
            <p:cNvSpPr>
              <a:spLocks noChangeArrowheads="1"/>
            </p:cNvSpPr>
            <p:nvPr/>
          </p:nvSpPr>
          <p:spPr bwMode="auto">
            <a:xfrm rot="16200000">
              <a:off x="338" y="1152"/>
              <a:ext cx="624" cy="144"/>
            </a:xfrm>
            <a:prstGeom prst="homePlate">
              <a:avLst>
                <a:gd name="adj" fmla="val 108333"/>
              </a:avLst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 sz="1800" b="1">
                  <a:latin typeface="Arial" charset="0"/>
                </a:rPr>
                <a:t>-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83004" name="AutoShape 60"/>
            <p:cNvSpPr>
              <a:spLocks noChangeArrowheads="1"/>
            </p:cNvSpPr>
            <p:nvPr/>
          </p:nvSpPr>
          <p:spPr bwMode="auto">
            <a:xfrm rot="16200000">
              <a:off x="338" y="1104"/>
              <a:ext cx="624" cy="144"/>
            </a:xfrm>
            <a:prstGeom prst="homePlate">
              <a:avLst>
                <a:gd name="adj" fmla="val 108333"/>
              </a:avLst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 sz="1800" b="1">
                  <a:latin typeface="Arial" charset="0"/>
                </a:rPr>
                <a:t>- </a:t>
              </a:r>
            </a:p>
          </p:txBody>
        </p:sp>
        <p:sp>
          <p:nvSpPr>
            <p:cNvPr id="83005" name="AutoShape 61"/>
            <p:cNvSpPr>
              <a:spLocks noChangeArrowheads="1"/>
            </p:cNvSpPr>
            <p:nvPr/>
          </p:nvSpPr>
          <p:spPr bwMode="auto">
            <a:xfrm rot="16200000">
              <a:off x="338" y="1152"/>
              <a:ext cx="624" cy="144"/>
            </a:xfrm>
            <a:prstGeom prst="homePlate">
              <a:avLst>
                <a:gd name="adj" fmla="val 108333"/>
              </a:avLst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 sz="1800" b="1">
                  <a:latin typeface="Arial" charset="0"/>
                </a:rPr>
                <a:t>-</a:t>
              </a:r>
            </a:p>
          </p:txBody>
        </p:sp>
      </p:grpSp>
      <p:sp>
        <p:nvSpPr>
          <p:cNvPr id="62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19478" y="609600"/>
            <a:ext cx="589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FFC000"/>
                </a:solidFill>
                <a:latin typeface="Arial" charset="0"/>
              </a:rPr>
              <a:t>1.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Hiện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quang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điện</a:t>
            </a:r>
            <a:endParaRPr lang="en-US" sz="24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012" y="2058975"/>
            <a:ext cx="358112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Chiếu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sáng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hồ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tấm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kẽm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điện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âm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thì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tấm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kẽm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mất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điện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âm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vi-V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1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1864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0" presetID="8" presetClass="emph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3600000">
                                      <p:cBhvr>
                                        <p:cTn id="31" dur="2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0087 -0.072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3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3600000">
                                      <p:cBhvr>
                                        <p:cTn id="52" dur="10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5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2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82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82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74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5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6" dur="5000"/>
                                        <p:tgtEl>
                                          <p:spTgt spid="82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4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4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4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2" grpId="0" animBg="1"/>
      <p:bldP spid="82962" grpId="1" animBg="1"/>
      <p:bldP spid="8296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60412" y="1850037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SONY\Desktop\hin-tng-quang-in-l12-6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1138388"/>
            <a:ext cx="4038600" cy="3433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81788" y="1138388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19478" y="609600"/>
            <a:ext cx="589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FFC000"/>
                </a:solidFill>
                <a:latin typeface="Arial" charset="0"/>
              </a:rPr>
              <a:t>1.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Hiện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quang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điện</a:t>
            </a:r>
            <a:endParaRPr lang="en-US" sz="2400" b="1" dirty="0">
              <a:solidFill>
                <a:srgbClr val="FFC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8" name="Rectangle 24" descr="Medium wood"/>
          <p:cNvSpPr>
            <a:spLocks noChangeArrowheads="1"/>
          </p:cNvSpPr>
          <p:nvPr/>
        </p:nvSpPr>
        <p:spPr bwMode="auto">
          <a:xfrm>
            <a:off x="5180251" y="6553200"/>
            <a:ext cx="4773956" cy="304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vi-VN"/>
          </a:p>
        </p:txBody>
      </p:sp>
      <p:pic>
        <p:nvPicPr>
          <p:cNvPr id="77849" name="Picture 2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27" y="6154738"/>
            <a:ext cx="169712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6754641" y="4562476"/>
            <a:ext cx="1929897" cy="1376363"/>
          </a:xfrm>
          <a:prstGeom prst="ellipse">
            <a:avLst/>
          </a:prstGeom>
          <a:gradFill rotWithShape="1">
            <a:gsLst>
              <a:gs pos="0">
                <a:srgbClr val="DDDDDD">
                  <a:gamma/>
                  <a:shade val="46275"/>
                  <a:invGamma/>
                </a:srgbClr>
              </a:gs>
              <a:gs pos="100000">
                <a:srgbClr val="DDDDDD">
                  <a:alpha val="16000"/>
                </a:srgb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7851" name="Rectangle 27"/>
          <p:cNvSpPr>
            <a:spLocks noChangeArrowheads="1"/>
          </p:cNvSpPr>
          <p:nvPr/>
        </p:nvSpPr>
        <p:spPr bwMode="auto">
          <a:xfrm>
            <a:off x="7719589" y="4572000"/>
            <a:ext cx="101574" cy="7620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7852" name="Text Box 2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69345" y="2566988"/>
            <a:ext cx="1013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Zn</a:t>
            </a:r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auto">
          <a:xfrm>
            <a:off x="7643410" y="5857876"/>
            <a:ext cx="292024" cy="392113"/>
          </a:xfrm>
          <a:prstGeom prst="flowChartMagneticDisk">
            <a:avLst/>
          </a:prstGeo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7854" name="Oval 30"/>
          <p:cNvSpPr>
            <a:spLocks noChangeArrowheads="1"/>
          </p:cNvSpPr>
          <p:nvPr/>
        </p:nvSpPr>
        <p:spPr bwMode="auto">
          <a:xfrm>
            <a:off x="6737712" y="4562476"/>
            <a:ext cx="1929897" cy="1376363"/>
          </a:xfrm>
          <a:prstGeom prst="ellipse">
            <a:avLst/>
          </a:prstGeom>
          <a:noFill/>
          <a:ln w="76200">
            <a:solidFill>
              <a:srgbClr val="00808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77855" name="Oval 31"/>
          <p:cNvSpPr>
            <a:spLocks noChangeArrowheads="1"/>
          </p:cNvSpPr>
          <p:nvPr/>
        </p:nvSpPr>
        <p:spPr bwMode="auto">
          <a:xfrm>
            <a:off x="6737712" y="4583113"/>
            <a:ext cx="1929897" cy="1376362"/>
          </a:xfrm>
          <a:prstGeom prst="ellipse">
            <a:avLst/>
          </a:prstGeom>
          <a:noFill/>
          <a:ln w="5715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7736519" y="5124450"/>
            <a:ext cx="99458" cy="57308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7857" name="Line 33"/>
          <p:cNvSpPr>
            <a:spLocks noChangeShapeType="1"/>
          </p:cNvSpPr>
          <p:nvPr/>
        </p:nvSpPr>
        <p:spPr bwMode="auto">
          <a:xfrm flipV="1">
            <a:off x="7770376" y="4781550"/>
            <a:ext cx="0" cy="838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7858" name="Oval 34"/>
          <p:cNvSpPr>
            <a:spLocks noChangeArrowheads="1"/>
          </p:cNvSpPr>
          <p:nvPr/>
        </p:nvSpPr>
        <p:spPr bwMode="auto">
          <a:xfrm>
            <a:off x="7694196" y="5124450"/>
            <a:ext cx="167174" cy="114300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7859" name="AutoShape 35"/>
          <p:cNvSpPr>
            <a:spLocks noChangeArrowheads="1"/>
          </p:cNvSpPr>
          <p:nvPr/>
        </p:nvSpPr>
        <p:spPr bwMode="auto">
          <a:xfrm rot="-25511766">
            <a:off x="5870235" y="1776549"/>
            <a:ext cx="1036637" cy="306836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vi-VN" sz="2400">
              <a:latin typeface="Arial Unicode MS" pitchFamily="34" charset="-128"/>
            </a:endParaRPr>
          </a:p>
        </p:txBody>
      </p:sp>
      <p:grpSp>
        <p:nvGrpSpPr>
          <p:cNvPr id="77860" name="Group 36"/>
          <p:cNvGrpSpPr>
            <a:grpSpLocks/>
          </p:cNvGrpSpPr>
          <p:nvPr/>
        </p:nvGrpSpPr>
        <p:grpSpPr bwMode="auto">
          <a:xfrm>
            <a:off x="7340806" y="3219450"/>
            <a:ext cx="893001" cy="1352550"/>
            <a:chOff x="1489" y="2372"/>
            <a:chExt cx="465" cy="1132"/>
          </a:xfrm>
        </p:grpSpPr>
        <p:sp>
          <p:nvSpPr>
            <p:cNvPr id="77861" name="Oval 37"/>
            <p:cNvSpPr>
              <a:spLocks noChangeArrowheads="1"/>
            </p:cNvSpPr>
            <p:nvPr/>
          </p:nvSpPr>
          <p:spPr bwMode="auto">
            <a:xfrm rot="21340444">
              <a:off x="1632" y="3360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7862" name="Oval 38"/>
            <p:cNvSpPr>
              <a:spLocks noChangeArrowheads="1"/>
            </p:cNvSpPr>
            <p:nvPr/>
          </p:nvSpPr>
          <p:spPr bwMode="auto">
            <a:xfrm rot="21600000">
              <a:off x="1489" y="2372"/>
              <a:ext cx="432" cy="1019"/>
            </a:xfrm>
            <a:prstGeom prst="ellipse">
              <a:avLst/>
            </a:prstGeom>
            <a:solidFill>
              <a:schemeClr val="hlink"/>
            </a:solidFill>
            <a:ln w="57150" cmpd="thickThin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7863" name="Oval 39"/>
            <p:cNvSpPr>
              <a:spLocks noChangeArrowheads="1"/>
            </p:cNvSpPr>
            <p:nvPr/>
          </p:nvSpPr>
          <p:spPr bwMode="auto">
            <a:xfrm rot="21600000">
              <a:off x="1522" y="2372"/>
              <a:ext cx="432" cy="1008"/>
            </a:xfrm>
            <a:prstGeom prst="ellipse">
              <a:avLst/>
            </a:prstGeom>
            <a:solidFill>
              <a:schemeClr val="hlink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77864" name="Oval 40"/>
          <p:cNvSpPr>
            <a:spLocks noChangeArrowheads="1"/>
          </p:cNvSpPr>
          <p:nvPr/>
        </p:nvSpPr>
        <p:spPr bwMode="auto">
          <a:xfrm>
            <a:off x="6737712" y="4587876"/>
            <a:ext cx="1929897" cy="1376363"/>
          </a:xfrm>
          <a:prstGeom prst="ellips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16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77865" name="Group 41"/>
          <p:cNvGrpSpPr>
            <a:grpSpLocks/>
          </p:cNvGrpSpPr>
          <p:nvPr/>
        </p:nvGrpSpPr>
        <p:grpSpPr bwMode="auto">
          <a:xfrm>
            <a:off x="7618016" y="3505200"/>
            <a:ext cx="220076" cy="114300"/>
            <a:chOff x="1164" y="1680"/>
            <a:chExt cx="115" cy="96"/>
          </a:xfrm>
        </p:grpSpPr>
        <p:sp>
          <p:nvSpPr>
            <p:cNvPr id="77866" name="Oval 42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7867" name="Line 43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7868" name="Group 44"/>
          <p:cNvGrpSpPr>
            <a:grpSpLocks/>
          </p:cNvGrpSpPr>
          <p:nvPr/>
        </p:nvGrpSpPr>
        <p:grpSpPr bwMode="auto">
          <a:xfrm>
            <a:off x="7717474" y="3375025"/>
            <a:ext cx="220076" cy="114300"/>
            <a:chOff x="1164" y="1680"/>
            <a:chExt cx="115" cy="96"/>
          </a:xfrm>
        </p:grpSpPr>
        <p:sp>
          <p:nvSpPr>
            <p:cNvPr id="77869" name="Oval 45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7870" name="Line 46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7871" name="Group 47"/>
          <p:cNvGrpSpPr>
            <a:grpSpLocks/>
          </p:cNvGrpSpPr>
          <p:nvPr/>
        </p:nvGrpSpPr>
        <p:grpSpPr bwMode="auto">
          <a:xfrm>
            <a:off x="7565113" y="3603625"/>
            <a:ext cx="220076" cy="114300"/>
            <a:chOff x="1164" y="1680"/>
            <a:chExt cx="115" cy="96"/>
          </a:xfrm>
        </p:grpSpPr>
        <p:sp>
          <p:nvSpPr>
            <p:cNvPr id="77872" name="Oval 48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7873" name="Line 49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7874" name="Group 50"/>
          <p:cNvGrpSpPr>
            <a:grpSpLocks/>
          </p:cNvGrpSpPr>
          <p:nvPr/>
        </p:nvGrpSpPr>
        <p:grpSpPr bwMode="auto">
          <a:xfrm>
            <a:off x="7869834" y="3679825"/>
            <a:ext cx="220076" cy="114300"/>
            <a:chOff x="1164" y="1680"/>
            <a:chExt cx="115" cy="96"/>
          </a:xfrm>
        </p:grpSpPr>
        <p:sp>
          <p:nvSpPr>
            <p:cNvPr id="77875" name="Oval 51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7876" name="Line 52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7877" name="Group 53"/>
          <p:cNvGrpSpPr>
            <a:grpSpLocks/>
          </p:cNvGrpSpPr>
          <p:nvPr/>
        </p:nvGrpSpPr>
        <p:grpSpPr bwMode="auto">
          <a:xfrm>
            <a:off x="7565113" y="3908425"/>
            <a:ext cx="220076" cy="114300"/>
            <a:chOff x="1164" y="1680"/>
            <a:chExt cx="115" cy="96"/>
          </a:xfrm>
        </p:grpSpPr>
        <p:sp>
          <p:nvSpPr>
            <p:cNvPr id="77878" name="Oval 54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7879" name="Line 55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7880" name="Group 56"/>
          <p:cNvGrpSpPr>
            <a:grpSpLocks/>
          </p:cNvGrpSpPr>
          <p:nvPr/>
        </p:nvGrpSpPr>
        <p:grpSpPr bwMode="auto">
          <a:xfrm>
            <a:off x="7922736" y="3984625"/>
            <a:ext cx="220076" cy="114300"/>
            <a:chOff x="1164" y="1680"/>
            <a:chExt cx="115" cy="96"/>
          </a:xfrm>
        </p:grpSpPr>
        <p:sp>
          <p:nvSpPr>
            <p:cNvPr id="77881" name="Oval 57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7882" name="Line 58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7883" name="Group 59"/>
          <p:cNvGrpSpPr>
            <a:grpSpLocks/>
          </p:cNvGrpSpPr>
          <p:nvPr/>
        </p:nvGrpSpPr>
        <p:grpSpPr bwMode="auto">
          <a:xfrm>
            <a:off x="7719590" y="4152900"/>
            <a:ext cx="201032" cy="114300"/>
            <a:chOff x="1164" y="1680"/>
            <a:chExt cx="115" cy="96"/>
          </a:xfrm>
        </p:grpSpPr>
        <p:sp>
          <p:nvSpPr>
            <p:cNvPr id="77884" name="Oval 60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7885" name="Line 61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7886" name="Group 62"/>
          <p:cNvGrpSpPr>
            <a:grpSpLocks/>
          </p:cNvGrpSpPr>
          <p:nvPr/>
        </p:nvGrpSpPr>
        <p:grpSpPr bwMode="auto">
          <a:xfrm>
            <a:off x="7719590" y="3810000"/>
            <a:ext cx="201032" cy="114300"/>
            <a:chOff x="1164" y="1680"/>
            <a:chExt cx="115" cy="96"/>
          </a:xfrm>
        </p:grpSpPr>
        <p:sp>
          <p:nvSpPr>
            <p:cNvPr id="77887" name="Oval 63"/>
            <p:cNvSpPr>
              <a:spLocks noChangeArrowheads="1"/>
            </p:cNvSpPr>
            <p:nvPr/>
          </p:nvSpPr>
          <p:spPr bwMode="auto">
            <a:xfrm>
              <a:off x="1164" y="1680"/>
              <a:ext cx="115" cy="96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7888" name="Line 64"/>
            <p:cNvSpPr>
              <a:spLocks noChangeShapeType="1"/>
            </p:cNvSpPr>
            <p:nvPr/>
          </p:nvSpPr>
          <p:spPr bwMode="auto">
            <a:xfrm>
              <a:off x="1190" y="1728"/>
              <a:ext cx="5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7889" name="Group 65"/>
          <p:cNvGrpSpPr>
            <a:grpSpLocks/>
          </p:cNvGrpSpPr>
          <p:nvPr/>
        </p:nvGrpSpPr>
        <p:grpSpPr bwMode="auto">
          <a:xfrm>
            <a:off x="4892459" y="2038351"/>
            <a:ext cx="287792" cy="809625"/>
            <a:chOff x="578" y="192"/>
            <a:chExt cx="150" cy="678"/>
          </a:xfrm>
        </p:grpSpPr>
        <p:sp>
          <p:nvSpPr>
            <p:cNvPr id="77890" name="AutoShape 66"/>
            <p:cNvSpPr>
              <a:spLocks noChangeArrowheads="1"/>
            </p:cNvSpPr>
            <p:nvPr/>
          </p:nvSpPr>
          <p:spPr bwMode="auto">
            <a:xfrm rot="5400000">
              <a:off x="338" y="432"/>
              <a:ext cx="624" cy="144"/>
            </a:xfrm>
            <a:prstGeom prst="homePlate">
              <a:avLst>
                <a:gd name="adj" fmla="val 108333"/>
              </a:avLst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r>
                <a:rPr lang="en-US" sz="1800" b="1">
                  <a:latin typeface="Arial" charset="0"/>
                </a:rPr>
                <a:t>+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77891" name="AutoShape 67"/>
            <p:cNvSpPr>
              <a:spLocks noChangeArrowheads="1"/>
            </p:cNvSpPr>
            <p:nvPr/>
          </p:nvSpPr>
          <p:spPr bwMode="auto">
            <a:xfrm rot="5400000">
              <a:off x="344" y="486"/>
              <a:ext cx="624" cy="144"/>
            </a:xfrm>
            <a:prstGeom prst="homePlate">
              <a:avLst>
                <a:gd name="adj" fmla="val 108333"/>
              </a:avLst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r>
                <a:rPr lang="en-US" sz="1800" b="1">
                  <a:latin typeface="Arial" charset="0"/>
                </a:rPr>
                <a:t>+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77892" name="AutoShape 68"/>
            <p:cNvSpPr>
              <a:spLocks noChangeArrowheads="1"/>
            </p:cNvSpPr>
            <p:nvPr/>
          </p:nvSpPr>
          <p:spPr bwMode="auto">
            <a:xfrm rot="5400000">
              <a:off x="344" y="438"/>
              <a:ext cx="624" cy="144"/>
            </a:xfrm>
            <a:prstGeom prst="homePlate">
              <a:avLst>
                <a:gd name="adj" fmla="val 108333"/>
              </a:avLst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r>
                <a:rPr lang="en-US" sz="1800" b="1">
                  <a:latin typeface="Arial" charset="0"/>
                </a:rPr>
                <a:t>+</a:t>
              </a:r>
            </a:p>
          </p:txBody>
        </p:sp>
      </p:grpSp>
      <p:grpSp>
        <p:nvGrpSpPr>
          <p:cNvPr id="77893" name="Group 69"/>
          <p:cNvGrpSpPr>
            <a:grpSpLocks/>
          </p:cNvGrpSpPr>
          <p:nvPr/>
        </p:nvGrpSpPr>
        <p:grpSpPr bwMode="auto">
          <a:xfrm>
            <a:off x="4903040" y="3375026"/>
            <a:ext cx="277210" cy="803275"/>
            <a:chOff x="578" y="864"/>
            <a:chExt cx="144" cy="672"/>
          </a:xfrm>
        </p:grpSpPr>
        <p:sp>
          <p:nvSpPr>
            <p:cNvPr id="77894" name="AutoShape 70"/>
            <p:cNvSpPr>
              <a:spLocks noChangeArrowheads="1"/>
            </p:cNvSpPr>
            <p:nvPr/>
          </p:nvSpPr>
          <p:spPr bwMode="auto">
            <a:xfrm rot="16200000">
              <a:off x="338" y="1152"/>
              <a:ext cx="624" cy="144"/>
            </a:xfrm>
            <a:prstGeom prst="homePlate">
              <a:avLst>
                <a:gd name="adj" fmla="val 108333"/>
              </a:avLst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 sz="1800" b="1">
                  <a:latin typeface="Arial" charset="0"/>
                </a:rPr>
                <a:t>-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77895" name="AutoShape 71"/>
            <p:cNvSpPr>
              <a:spLocks noChangeArrowheads="1"/>
            </p:cNvSpPr>
            <p:nvPr/>
          </p:nvSpPr>
          <p:spPr bwMode="auto">
            <a:xfrm rot="16200000">
              <a:off x="338" y="1104"/>
              <a:ext cx="624" cy="144"/>
            </a:xfrm>
            <a:prstGeom prst="homePlate">
              <a:avLst>
                <a:gd name="adj" fmla="val 108333"/>
              </a:avLst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 sz="1800" b="1">
                  <a:latin typeface="Arial" charset="0"/>
                </a:rPr>
                <a:t>- </a:t>
              </a:r>
            </a:p>
          </p:txBody>
        </p:sp>
        <p:sp>
          <p:nvSpPr>
            <p:cNvPr id="77896" name="AutoShape 72"/>
            <p:cNvSpPr>
              <a:spLocks noChangeArrowheads="1"/>
            </p:cNvSpPr>
            <p:nvPr/>
          </p:nvSpPr>
          <p:spPr bwMode="auto">
            <a:xfrm rot="16200000">
              <a:off x="338" y="1152"/>
              <a:ext cx="624" cy="144"/>
            </a:xfrm>
            <a:prstGeom prst="homePlate">
              <a:avLst>
                <a:gd name="adj" fmla="val 108333"/>
              </a:avLst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DDDDD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 sz="1800" b="1">
                  <a:latin typeface="Arial" charset="0"/>
                </a:rPr>
                <a:t>-</a:t>
              </a:r>
            </a:p>
          </p:txBody>
        </p:sp>
      </p:grpSp>
      <p:grpSp>
        <p:nvGrpSpPr>
          <p:cNvPr id="77897" name="Group 73"/>
          <p:cNvGrpSpPr>
            <a:grpSpLocks/>
          </p:cNvGrpSpPr>
          <p:nvPr/>
        </p:nvGrpSpPr>
        <p:grpSpPr bwMode="auto">
          <a:xfrm>
            <a:off x="5789692" y="2514600"/>
            <a:ext cx="1015735" cy="1524000"/>
            <a:chOff x="2016" y="2592"/>
            <a:chExt cx="576" cy="1329"/>
          </a:xfrm>
        </p:grpSpPr>
        <p:sp>
          <p:nvSpPr>
            <p:cNvPr id="77898" name="Text Box 74"/>
            <p:cNvSpPr txBox="1">
              <a:spLocks noChangeArrowheads="1"/>
            </p:cNvSpPr>
            <p:nvPr/>
          </p:nvSpPr>
          <p:spPr bwMode="auto">
            <a:xfrm>
              <a:off x="2064" y="3600"/>
              <a:ext cx="52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G</a:t>
              </a:r>
            </a:p>
          </p:txBody>
        </p:sp>
        <p:grpSp>
          <p:nvGrpSpPr>
            <p:cNvPr id="77899" name="Group 75"/>
            <p:cNvGrpSpPr>
              <a:grpSpLocks/>
            </p:cNvGrpSpPr>
            <p:nvPr/>
          </p:nvGrpSpPr>
          <p:grpSpPr bwMode="auto">
            <a:xfrm>
              <a:off x="2016" y="2592"/>
              <a:ext cx="480" cy="1268"/>
              <a:chOff x="3261" y="288"/>
              <a:chExt cx="480" cy="1268"/>
            </a:xfrm>
          </p:grpSpPr>
          <p:sp>
            <p:nvSpPr>
              <p:cNvPr id="77900" name="AutoShape 76"/>
              <p:cNvSpPr>
                <a:spLocks noChangeArrowheads="1"/>
              </p:cNvSpPr>
              <p:nvPr/>
            </p:nvSpPr>
            <p:spPr bwMode="auto">
              <a:xfrm rot="-277133">
                <a:off x="3261" y="288"/>
                <a:ext cx="480" cy="1248"/>
              </a:xfrm>
              <a:prstGeom prst="flowChartInputOutput">
                <a:avLst/>
              </a:prstGeom>
              <a:gradFill rotWithShape="1">
                <a:gsLst>
                  <a:gs pos="0">
                    <a:srgbClr val="FFFFFF">
                      <a:gamma/>
                      <a:shade val="51373"/>
                      <a:invGamma/>
                    </a:srgbClr>
                  </a:gs>
                  <a:gs pos="50000">
                    <a:srgbClr val="FFFFFF">
                      <a:alpha val="11000"/>
                    </a:srgbClr>
                  </a:gs>
                  <a:gs pos="100000">
                    <a:srgbClr val="FFFFFF">
                      <a:gamma/>
                      <a:shade val="51373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7901" name="Rectangle 77"/>
              <p:cNvSpPr>
                <a:spLocks noChangeArrowheads="1"/>
              </p:cNvSpPr>
              <p:nvPr/>
            </p:nvSpPr>
            <p:spPr bwMode="auto">
              <a:xfrm>
                <a:off x="3264" y="308"/>
                <a:ext cx="48" cy="1248"/>
              </a:xfrm>
              <a:prstGeom prst="rect">
                <a:avLst/>
              </a:prstGeom>
              <a:solidFill>
                <a:srgbClr val="B2B2B2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2" name="Oval Callout 1"/>
          <p:cNvSpPr/>
          <p:nvPr/>
        </p:nvSpPr>
        <p:spPr>
          <a:xfrm>
            <a:off x="760412" y="990600"/>
            <a:ext cx="3124200" cy="34463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quang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404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2" presetID="8" presetClass="emph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3600000">
                                      <p:cBhvr>
                                        <p:cTn id="23" dur="20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4.44444E-6 L 0.00087 -0.072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7" grpId="0" animBg="1"/>
      <p:bldP spid="778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612" y="6858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1412" y="1816274"/>
            <a:ext cx="464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                                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4.bp.blogspot.com/-xqeIGeS9WIY/VqCemqhRhFI/AAAAAAAAAOE/AJ_rJZO-9G4/s1600/%25C4%2590L3%2BQ%25C4%259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7" y="1295400"/>
            <a:ext cx="3889375" cy="30628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364203" y="4139213"/>
            <a:ext cx="15188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λ ≤ λ</a:t>
            </a:r>
            <a:r>
              <a:rPr lang="en-US" sz="3000" baseline="-25000" dirty="0">
                <a:solidFill>
                  <a:schemeClr val="bg1"/>
                </a:solidFill>
              </a:rPr>
              <a:t>0</a:t>
            </a:r>
            <a:endParaRPr lang="vi-VN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7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19" name="Rectangle 167"/>
          <p:cNvSpPr>
            <a:spLocks noChangeArrowheads="1"/>
          </p:cNvSpPr>
          <p:nvPr/>
        </p:nvSpPr>
        <p:spPr bwMode="auto">
          <a:xfrm>
            <a:off x="0" y="308863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912812" y="533400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vi-VN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815" y="1549103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2"/>
          <a:srcRect l="4253" t="24587" r="50261" b="40083"/>
          <a:stretch/>
        </p:blipFill>
        <p:spPr bwMode="auto">
          <a:xfrm>
            <a:off x="7313612" y="1272852"/>
            <a:ext cx="3445789" cy="294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85815" y="3116735"/>
            <a:ext cx="5031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–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- Kim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4212" y="1089884"/>
            <a:ext cx="388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212" y="1676400"/>
            <a:ext cx="6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a. 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Plăng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ε=</a:t>
            </a:r>
            <a:r>
              <a:rPr lang="en-US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hf</a:t>
            </a:r>
            <a:endParaRPr lang="en-US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h= 6,625.10</a:t>
            </a:r>
            <a:r>
              <a:rPr lang="en-US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-34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Js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Plăng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5" descr="C:\Users\SONY\Desktop\tải xuống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1083621"/>
            <a:ext cx="2895600" cy="218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6" descr="Pho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45" y="3978057"/>
            <a:ext cx="2402534" cy="160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0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5923" y="429628"/>
            <a:ext cx="620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vi-VN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4212" y="1479837"/>
            <a:ext cx="563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+)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bởi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phôtôn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1829" y="3732312"/>
            <a:ext cx="269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0" descr="Lưỡng tính sóng-hạt của ánh s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52" name="Picture 12" descr="Lưỡng tính sóng-hạt của ánh sá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9" r="50000" b="25390"/>
          <a:stretch/>
        </p:blipFill>
        <p:spPr bwMode="auto">
          <a:xfrm>
            <a:off x="8603206" y="1091764"/>
            <a:ext cx="2133600" cy="19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85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720</Words>
  <PresentationFormat>Tùy chỉnh</PresentationFormat>
  <Paragraphs>78</Paragraphs>
  <Slides>15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Calibri</vt:lpstr>
      <vt:lpstr>Times New Roman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2021-09-15T04:50:26Z</dcterms:modified>
</cp:coreProperties>
</file>