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</p:sldMasterIdLst>
  <p:notesMasterIdLst>
    <p:notesMasterId r:id="rId37"/>
  </p:notesMasterIdLst>
  <p:sldIdLst>
    <p:sldId id="300" r:id="rId3"/>
    <p:sldId id="304" r:id="rId4"/>
    <p:sldId id="302" r:id="rId5"/>
    <p:sldId id="303" r:id="rId6"/>
    <p:sldId id="292" r:id="rId7"/>
    <p:sldId id="301" r:id="rId8"/>
    <p:sldId id="347" r:id="rId9"/>
    <p:sldId id="306" r:id="rId10"/>
    <p:sldId id="348" r:id="rId11"/>
    <p:sldId id="349" r:id="rId12"/>
    <p:sldId id="334" r:id="rId13"/>
    <p:sldId id="350" r:id="rId14"/>
    <p:sldId id="351" r:id="rId15"/>
    <p:sldId id="352" r:id="rId16"/>
    <p:sldId id="353" r:id="rId17"/>
    <p:sldId id="312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71" r:id="rId31"/>
    <p:sldId id="331" r:id="rId32"/>
    <p:sldId id="295" r:id="rId33"/>
    <p:sldId id="328" r:id="rId34"/>
    <p:sldId id="329" r:id="rId35"/>
    <p:sldId id="3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2819" autoAdjust="0"/>
  </p:normalViewPr>
  <p:slideViewPr>
    <p:cSldViewPr snapToGrid="0">
      <p:cViewPr varScale="1">
        <p:scale>
          <a:sx n="48" d="100"/>
          <a:sy n="48" d="100"/>
        </p:scale>
        <p:origin x="24" y="7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747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75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3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5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406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943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1565888423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1347913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1883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2.1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1883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FREE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116954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6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1: Free time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>
                <a:solidFill>
                  <a:srgbClr val="00B050"/>
                </a:solidFill>
              </a:rPr>
              <a:t>Lesson 2.1</a:t>
            </a:r>
            <a:r>
              <a:rPr lang="en-US" sz="3200" b="1" dirty="0">
                <a:solidFill>
                  <a:srgbClr val="00B050"/>
                </a:solidFill>
              </a:rPr>
              <a:t>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7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33979" r="9125" b="5419"/>
          <a:stretch/>
        </p:blipFill>
        <p:spPr>
          <a:xfrm>
            <a:off x="0" y="397040"/>
            <a:ext cx="12191999" cy="59732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3" y="397040"/>
            <a:ext cx="2484117" cy="66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2337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water park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92135" y="3252157"/>
            <a:ext cx="10739045" cy="3003450"/>
            <a:chOff x="2892135" y="3252157"/>
            <a:chExt cx="10739045" cy="3003450"/>
          </a:xfrm>
        </p:grpSpPr>
        <p:sp>
          <p:nvSpPr>
            <p:cNvPr id="9" name="TextBox 8"/>
            <p:cNvSpPr txBox="1"/>
            <p:nvPr/>
          </p:nvSpPr>
          <p:spPr>
            <a:xfrm>
              <a:off x="6486777" y="3252157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market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32708" y="3252157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bowling alley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892135" y="5731988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theater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66937" y="5732387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ice rink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427316" y="5731988"/>
              <a:ext cx="3203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FF0000"/>
                  </a:solidFill>
                </a:rPr>
                <a:t>fair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540327" y="526473"/>
            <a:ext cx="9886989" cy="415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3237" y="415259"/>
            <a:ext cx="11720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            </a:t>
            </a:r>
            <a:r>
              <a:rPr lang="en-US" sz="3600" i="1" dirty="0">
                <a:solidFill>
                  <a:srgbClr val="0070C0"/>
                </a:solidFill>
              </a:rPr>
              <a:t>Match the words with the pictures.</a:t>
            </a:r>
          </a:p>
        </p:txBody>
      </p:sp>
      <p:pic>
        <p:nvPicPr>
          <p:cNvPr id="1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48" y="392618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0083503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520" y="323765"/>
            <a:ext cx="347830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57B16F-EFF6-4452-A784-61A8FE309DDD}"/>
              </a:ext>
            </a:extLst>
          </p:cNvPr>
          <p:cNvSpPr/>
          <p:nvPr/>
        </p:nvSpPr>
        <p:spPr>
          <a:xfrm>
            <a:off x="5159012" y="400709"/>
            <a:ext cx="6498698" cy="11387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>
                <a:solidFill>
                  <a:srgbClr val="0070C0"/>
                </a:solidFill>
              </a:rPr>
              <a:t>What places are for entertainment? </a:t>
            </a:r>
          </a:p>
          <a:p>
            <a:r>
              <a:rPr lang="en-US" sz="3400" i="1">
                <a:solidFill>
                  <a:srgbClr val="0070C0"/>
                </a:solidFill>
              </a:rPr>
              <a:t>What places are for shopping?</a:t>
            </a:r>
            <a:endParaRPr lang="en-US" sz="3400" i="1" dirty="0">
              <a:solidFill>
                <a:srgbClr val="0070C0"/>
              </a:solidFill>
            </a:endParaRPr>
          </a:p>
        </p:txBody>
      </p:sp>
      <p:pic>
        <p:nvPicPr>
          <p:cNvPr id="11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AA5C8C9-394C-49EF-A3CD-09C35D4B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08" y="359469"/>
            <a:ext cx="101335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26" y="1743911"/>
            <a:ext cx="3340674" cy="2127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26" y="4140007"/>
            <a:ext cx="3340674" cy="2150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486" y="4164787"/>
            <a:ext cx="3332623" cy="21312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8728" y="4140007"/>
            <a:ext cx="3269520" cy="2155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48728" y="1627311"/>
            <a:ext cx="3393890" cy="23436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7485" y="1569713"/>
            <a:ext cx="3578565" cy="230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52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7866" y="436785"/>
            <a:ext cx="1136253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866" y="4500734"/>
            <a:ext cx="11348293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market</a:t>
            </a:r>
            <a:r>
              <a:rPr lang="en-US" sz="3600" b="1" dirty="0">
                <a:latin typeface="+mj-lt"/>
              </a:rPr>
              <a:t> 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mɑːrkɪt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chợ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89" y="378777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water park 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(n) 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wɑːtər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pɑːrk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công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viên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nước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189" y="312664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ice rink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aɪs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ˌ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rɪŋk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sân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trượt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băng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8155" y="244655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theater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ˈθ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iːətər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nhà</a:t>
            </a:r>
            <a:r>
              <a:rPr lang="en-US" sz="3600" dirty="0"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+mj-lt"/>
                <a:cs typeface="Arial" panose="020B0604020202020204" pitchFamily="34" charset="0"/>
              </a:rPr>
              <a:t>hát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621" y="180734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bowling alley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boʊlɪŋ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æli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dirty="0" err="1">
                <a:latin typeface="+mj-lt"/>
                <a:cs typeface="Arial" pitchFamily="34" charset="0"/>
              </a:rPr>
              <a:t>sân</a:t>
            </a:r>
            <a:r>
              <a:rPr lang="en-US" sz="3600" dirty="0">
                <a:latin typeface="+mj-lt"/>
                <a:cs typeface="Arial" pitchFamily="34" charset="0"/>
              </a:rPr>
              <a:t> </a:t>
            </a:r>
            <a:r>
              <a:rPr lang="en-US" sz="3600" dirty="0" err="1">
                <a:latin typeface="+mj-lt"/>
                <a:cs typeface="Arial" pitchFamily="34" charset="0"/>
              </a:rPr>
              <a:t>chơi</a:t>
            </a:r>
            <a:r>
              <a:rPr lang="en-US" sz="3600" dirty="0">
                <a:latin typeface="+mj-lt"/>
                <a:cs typeface="Arial" pitchFamily="34" charset="0"/>
              </a:rPr>
              <a:t> bowling	</a:t>
            </a:r>
            <a:r>
              <a:rPr lang="en-US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: </a:t>
            </a:r>
            <a:endParaRPr lang="en-US" sz="3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155" y="109646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  <a:latin typeface="+mj-lt"/>
              </a:rPr>
              <a:t>sports center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vi-VN" sz="3600" dirty="0">
                <a:latin typeface="+mj-lt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spɔːrts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sentər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600" dirty="0" err="1">
                <a:latin typeface="+mj-lt"/>
              </a:rPr>
              <a:t>trung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tâm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thể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thao</a:t>
            </a:r>
            <a:endParaRPr lang="en-US" sz="3600" dirty="0"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8D93A3-D56C-4ADC-8326-9C4B2CB10A86}"/>
              </a:ext>
            </a:extLst>
          </p:cNvPr>
          <p:cNvSpPr txBox="1"/>
          <p:nvPr/>
        </p:nvSpPr>
        <p:spPr>
          <a:xfrm>
            <a:off x="394932" y="526923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i="1">
                <a:solidFill>
                  <a:srgbClr val="0070C0"/>
                </a:solidFill>
                <a:latin typeface="+mj-lt"/>
              </a:rPr>
              <a:t>fair </a:t>
            </a:r>
            <a:r>
              <a:rPr lang="en-US" sz="3600">
                <a:latin typeface="+mj-lt"/>
                <a:cs typeface="Arial" panose="020B0604020202020204" pitchFamily="34" charset="0"/>
              </a:rPr>
              <a:t>(n) </a:t>
            </a:r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/</a:t>
            </a:r>
            <a:r>
              <a:rPr lang="en-US">
                <a:latin typeface="+mj-lt"/>
              </a:rPr>
              <a:t> </a:t>
            </a:r>
            <a:r>
              <a:rPr lang="en-US" sz="36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fer/ </a:t>
            </a:r>
            <a:r>
              <a:rPr lang="en-US" sz="3600">
                <a:latin typeface="+mj-lt"/>
                <a:cs typeface="Arial" panose="020B0604020202020204" pitchFamily="34" charset="0"/>
              </a:rPr>
              <a:t>hội chợ</a:t>
            </a:r>
            <a:endParaRPr lang="en-US" sz="36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231706" y="434319"/>
            <a:ext cx="655468" cy="966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port cen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92496" y="308160"/>
            <a:ext cx="609600" cy="609600"/>
          </a:xfrm>
          <a:prstGeom prst="rect">
            <a:avLst/>
          </a:prstGeom>
        </p:spPr>
      </p:pic>
      <p:pic>
        <p:nvPicPr>
          <p:cNvPr id="5" name="bowling alle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62043" y="330168"/>
            <a:ext cx="609600" cy="609600"/>
          </a:xfrm>
          <a:prstGeom prst="rect">
            <a:avLst/>
          </a:prstGeom>
        </p:spPr>
      </p:pic>
      <p:pic>
        <p:nvPicPr>
          <p:cNvPr id="6" name="theatr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80972" y="330168"/>
            <a:ext cx="609600" cy="609600"/>
          </a:xfrm>
          <a:prstGeom prst="rect">
            <a:avLst/>
          </a:prstGeom>
        </p:spPr>
      </p:pic>
      <p:pic>
        <p:nvPicPr>
          <p:cNvPr id="7" name="ice rink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085722" y="352176"/>
            <a:ext cx="609600" cy="609600"/>
          </a:xfrm>
          <a:prstGeom prst="rect">
            <a:avLst/>
          </a:prstGeom>
        </p:spPr>
      </p:pic>
      <p:pic>
        <p:nvPicPr>
          <p:cNvPr id="8" name="water park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143114" y="379834"/>
            <a:ext cx="609600" cy="609600"/>
          </a:xfrm>
          <a:prstGeom prst="rect">
            <a:avLst/>
          </a:prstGeom>
        </p:spPr>
      </p:pic>
      <p:pic>
        <p:nvPicPr>
          <p:cNvPr id="15" name="market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78998" y="366005"/>
            <a:ext cx="609600" cy="609600"/>
          </a:xfrm>
          <a:prstGeom prst="rect">
            <a:avLst/>
          </a:prstGeom>
        </p:spPr>
      </p:pic>
      <p:pic>
        <p:nvPicPr>
          <p:cNvPr id="16" name="fair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09451" y="208828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085722" y="186820"/>
            <a:ext cx="954128" cy="89629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7424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1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3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545" y="517811"/>
            <a:ext cx="116793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  <a:latin typeface="+mj-lt"/>
              </a:rPr>
              <a:t>b. In pairs: Say what activities you can do at each place using the verbs in the box. </a:t>
            </a:r>
            <a:r>
              <a:rPr lang="en-US" sz="2400" dirty="0">
                <a:solidFill>
                  <a:srgbClr val="FFFFFF"/>
                </a:solidFill>
                <a:latin typeface="PoetsenOne-Regular"/>
              </a:rPr>
              <a:t>Words</a:t>
            </a:r>
            <a:br>
              <a:rPr lang="en-US" sz="2400" dirty="0">
                <a:solidFill>
                  <a:srgbClr val="FFFFFF"/>
                </a:solidFill>
                <a:latin typeface="PoetsenOne-Regular"/>
              </a:rPr>
            </a:b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30" y="1675662"/>
            <a:ext cx="9014590" cy="1317145"/>
          </a:xfrm>
          <a:prstGeom prst="rect">
            <a:avLst/>
          </a:prstGeom>
        </p:spPr>
      </p:pic>
      <p:pic>
        <p:nvPicPr>
          <p:cNvPr id="5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528" y="1100922"/>
            <a:ext cx="837101" cy="53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39581" y="4885157"/>
            <a:ext cx="9392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watch movies in the movie theater.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39581" y="4154517"/>
            <a:ext cx="69815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play bowling in the bowling alley.</a:t>
            </a:r>
          </a:p>
        </p:txBody>
      </p:sp>
      <p:sp>
        <p:nvSpPr>
          <p:cNvPr id="9" name="Rectangle 8"/>
          <p:cNvSpPr/>
          <p:nvPr/>
        </p:nvSpPr>
        <p:spPr>
          <a:xfrm>
            <a:off x="1439581" y="3459809"/>
            <a:ext cx="43850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skate in the ice rink.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39581" y="2661528"/>
            <a:ext cx="5119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run in the sports center.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9581" y="5615797"/>
            <a:ext cx="5342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360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- I buy things at the market.</a:t>
            </a:r>
          </a:p>
        </p:txBody>
      </p:sp>
    </p:spTree>
    <p:extLst>
      <p:ext uri="{BB962C8B-B14F-4D97-AF65-F5344CB8AC3E}">
        <p14:creationId xmlns:p14="http://schemas.microsoft.com/office/powerpoint/2010/main" val="38341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54540"/>
            <a:ext cx="1514475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1. We like going to the ______________ to play ten-pin bowling.</a:t>
            </a:r>
          </a:p>
          <a:p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2. She goes to the ____________ every weekend to play </a:t>
            </a:r>
          </a:p>
          <a:p>
            <a:r>
              <a:rPr lang="en-US" sz="3600" dirty="0">
                <a:solidFill>
                  <a:srgbClr val="000000"/>
                </a:solidFill>
                <a:latin typeface="+mj-lt"/>
              </a:rPr>
              <a:t>badminton.</a:t>
            </a:r>
          </a:p>
          <a:p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r>
              <a:rPr lang="en-US" sz="3600" dirty="0">
                <a:solidFill>
                  <a:srgbClr val="000000"/>
                </a:solidFill>
                <a:latin typeface="+mj-lt"/>
              </a:rPr>
              <a:t>3. We enjoyed lots of rides at the __________.</a:t>
            </a:r>
            <a:br>
              <a:rPr lang="en-US" sz="3600" dirty="0">
                <a:solidFill>
                  <a:srgbClr val="000000"/>
                </a:solidFill>
                <a:latin typeface="+mj-lt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54155" y="457199"/>
            <a:ext cx="1101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B0F0"/>
                </a:solidFill>
                <a:latin typeface="+mj-lt"/>
              </a:rPr>
              <a:t>Fill in the blanks using the words you have learned.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</a:t>
            </a:r>
          </a:p>
        </p:txBody>
      </p:sp>
      <p:sp>
        <p:nvSpPr>
          <p:cNvPr id="6" name="Rectangle 5"/>
          <p:cNvSpPr/>
          <p:nvPr/>
        </p:nvSpPr>
        <p:spPr>
          <a:xfrm>
            <a:off x="4618027" y="1554539"/>
            <a:ext cx="3154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bowling alley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7191" y="2651879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sports center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49946" y="4300569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fair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7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1450" y="1779687"/>
            <a:ext cx="123253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+mj-lt"/>
              </a:rPr>
              <a:t>4. The __________ is a great place to go swimming in the summer.</a:t>
            </a:r>
          </a:p>
          <a:p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5. Do you like to buy your clothes at the _________?</a:t>
            </a:r>
          </a:p>
          <a:p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6. I like to watch plays at the __________.</a:t>
            </a:r>
          </a:p>
          <a:p>
            <a:br>
              <a:rPr lang="en-US" sz="3600">
                <a:solidFill>
                  <a:srgbClr val="000000"/>
                </a:solidFill>
                <a:latin typeface="+mj-lt"/>
              </a:rPr>
            </a:br>
            <a:r>
              <a:rPr lang="en-US" sz="3600">
                <a:solidFill>
                  <a:srgbClr val="000000"/>
                </a:solidFill>
                <a:latin typeface="+mj-lt"/>
              </a:rPr>
              <a:t>7. The ___________ is very popular during the winter.</a:t>
            </a:r>
            <a:r>
              <a:rPr lang="en-US" sz="3600">
                <a:latin typeface="+mj-lt"/>
              </a:rPr>
              <a:t> </a:t>
            </a:r>
            <a:br>
              <a:rPr lang="en-US" sz="3600">
                <a:latin typeface="+mj-lt"/>
              </a:rPr>
            </a:br>
            <a:endParaRPr lang="en-US" sz="360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4</a:t>
            </a:r>
          </a:p>
        </p:txBody>
      </p:sp>
      <p:sp>
        <p:nvSpPr>
          <p:cNvPr id="4" name="Rectangle 3"/>
          <p:cNvSpPr/>
          <p:nvPr/>
        </p:nvSpPr>
        <p:spPr>
          <a:xfrm>
            <a:off x="1754155" y="457200"/>
            <a:ext cx="1101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00B0F0"/>
                </a:solidFill>
                <a:latin typeface="+mj-lt"/>
              </a:rPr>
              <a:t>Fill in the blanks using the words you have learnt.</a:t>
            </a:r>
          </a:p>
        </p:txBody>
      </p:sp>
      <p:sp>
        <p:nvSpPr>
          <p:cNvPr id="5" name="Rectangle 4"/>
          <p:cNvSpPr/>
          <p:nvPr/>
        </p:nvSpPr>
        <p:spPr>
          <a:xfrm>
            <a:off x="1472864" y="1779687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water park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56792" y="3441587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market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30594" y="4503462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theater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71627" y="5616751"/>
            <a:ext cx="2658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FF0000"/>
                </a:solidFill>
                <a:ea typeface="Times New Roman" panose="02020603050405020304" pitchFamily="18" charset="0"/>
              </a:rPr>
              <a:t>ice rink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48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112172" y="3206884"/>
            <a:ext cx="10900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a. Listen to Becky calling Toby to make plans to meet. Which place will they visit together?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</a:t>
            </a:r>
            <a:r>
              <a:rPr lang="en-US" sz="3600" i="1">
                <a:solidFill>
                  <a:srgbClr val="0070C0"/>
                </a:solidFill>
              </a:rPr>
              <a:t>. Which place will they visit together?</a:t>
            </a:r>
          </a:p>
          <a:p>
            <a:r>
              <a:rPr lang="en-US" sz="3600" i="1">
                <a:solidFill>
                  <a:srgbClr val="FF0000"/>
                </a:solidFill>
              </a:rPr>
              <a:t>Listen </a:t>
            </a:r>
            <a:r>
              <a:rPr lang="en-US" sz="3600" i="1" dirty="0">
                <a:solidFill>
                  <a:srgbClr val="FF0000"/>
                </a:solidFill>
              </a:rPr>
              <a:t>and choose the correct answer.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591655" y="3747401"/>
            <a:ext cx="11714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0DA5E9-1569-4E25-94B2-5E5B8EEB34C7}"/>
              </a:ext>
            </a:extLst>
          </p:cNvPr>
          <p:cNvCxnSpPr>
            <a:cxnSpLocks/>
          </p:cNvCxnSpPr>
          <p:nvPr/>
        </p:nvCxnSpPr>
        <p:spPr>
          <a:xfrm>
            <a:off x="3193621" y="3747401"/>
            <a:ext cx="34674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ADDE1C0-0723-4389-A6CB-82A4686E0FEA}"/>
              </a:ext>
            </a:extLst>
          </p:cNvPr>
          <p:cNvCxnSpPr>
            <a:cxnSpLocks/>
          </p:cNvCxnSpPr>
          <p:nvPr/>
        </p:nvCxnSpPr>
        <p:spPr>
          <a:xfrm>
            <a:off x="7209973" y="3752066"/>
            <a:ext cx="386985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44590-90A4-47F3-98E3-76D72EF31391}"/>
              </a:ext>
            </a:extLst>
          </p:cNvPr>
          <p:cNvCxnSpPr>
            <a:cxnSpLocks/>
          </p:cNvCxnSpPr>
          <p:nvPr/>
        </p:nvCxnSpPr>
        <p:spPr>
          <a:xfrm>
            <a:off x="2454897" y="4359611"/>
            <a:ext cx="1002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51F263-C48E-456F-BB85-6783B3714058}"/>
              </a:ext>
            </a:extLst>
          </p:cNvPr>
          <p:cNvCxnSpPr>
            <a:cxnSpLocks/>
          </p:cNvCxnSpPr>
          <p:nvPr/>
        </p:nvCxnSpPr>
        <p:spPr>
          <a:xfrm>
            <a:off x="5275323" y="4359611"/>
            <a:ext cx="23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6699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choose the correct answer.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4661581" y="3122500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097598" y="3722453"/>
            <a:ext cx="6487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market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5546952" y="4677651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542211" y="1965460"/>
            <a:ext cx="109002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</a:rPr>
              <a:t>a. Listen to Becky calling Toby to make plans to meet. Which place will they visit together?</a:t>
            </a:r>
            <a:endParaRPr lang="en-US" sz="3600" dirty="0"/>
          </a:p>
        </p:txBody>
      </p:sp>
      <p:pic>
        <p:nvPicPr>
          <p:cNvPr id="4" name="CD1-TRACK 07">
            <a:hlinkClick r:id="" action="ppaction://media"/>
            <a:extLst>
              <a:ext uri="{FF2B5EF4-FFF2-40B4-BE49-F238E27FC236}">
                <a16:creationId xmlns:a16="http://schemas.microsoft.com/office/drawing/2014/main" id="{47C1413B-C2C8-3976-1FBB-96376D14D9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75" end="4646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0683" y="1956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" grpId="0"/>
      <p:bldP spid="25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3590211" y="3753378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A25A21-A778-453D-8312-68AC7634EF82}"/>
              </a:ext>
            </a:extLst>
          </p:cNvPr>
          <p:cNvSpPr txBox="1"/>
          <p:nvPr/>
        </p:nvSpPr>
        <p:spPr>
          <a:xfrm>
            <a:off x="5123544" y="5108919"/>
            <a:ext cx="69316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  <a:sym typeface="Wingdings" panose="05000000000000000000" pitchFamily="2" charset="2"/>
              </a:rPr>
              <a:t>1. market</a:t>
            </a:r>
          </a:p>
          <a:p>
            <a:r>
              <a:rPr lang="en-US" sz="3600" i="1" strike="sngStrike" dirty="0">
                <a:solidFill>
                  <a:schemeClr val="accent1"/>
                </a:solidFill>
                <a:sym typeface="Wingdings" panose="05000000000000000000" pitchFamily="2" charset="2"/>
              </a:rPr>
              <a:t>2. bowling alley           3.ice rink</a:t>
            </a:r>
            <a:endParaRPr lang="en-US" sz="3600" i="1" strike="sngStrike" dirty="0">
              <a:solidFill>
                <a:schemeClr val="accent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1617695" y="5443775"/>
            <a:ext cx="3505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THE ANSWER IS …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776FBD-6E63-4F35-A2CC-F3D992937195}"/>
              </a:ext>
            </a:extLst>
          </p:cNvPr>
          <p:cNvSpPr/>
          <p:nvPr/>
        </p:nvSpPr>
        <p:spPr>
          <a:xfrm>
            <a:off x="342123" y="1953172"/>
            <a:ext cx="11849877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F"/>
            </a:pPr>
            <a:r>
              <a:rPr lang="en-US" sz="3200" i="1" dirty="0">
                <a:solidFill>
                  <a:srgbClr val="0070C0"/>
                </a:solidFill>
              </a:rPr>
              <a:t>While you are listening, focus on what Toby and Becky ask.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	Becky: Hey, I'm buying him a present at the market on Saturday       	afternoon. Do you want to come?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          Toby: Sure. Where do you want to meet?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          Becky: Let's meet at three behind the mall.</a:t>
            </a:r>
          </a:p>
          <a:p>
            <a:r>
              <a:rPr lang="en-US" sz="3200" i="1" dirty="0">
                <a:solidFill>
                  <a:srgbClr val="FF0000"/>
                </a:solidFill>
              </a:rPr>
              <a:t>         	Toby: OK. Cool. See you then. Bye, Becky!</a:t>
            </a:r>
          </a:p>
        </p:txBody>
      </p:sp>
      <p:pic>
        <p:nvPicPr>
          <p:cNvPr id="11" name="CD1-TRACK 07">
            <a:hlinkClick r:id="" action="ppaction://media"/>
            <a:extLst>
              <a:ext uri="{FF2B5EF4-FFF2-40B4-BE49-F238E27FC236}">
                <a16:creationId xmlns:a16="http://schemas.microsoft.com/office/drawing/2014/main" id="{7ED616F7-D306-3A85-BD40-1AD10F84885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16" end="4260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7158" y="5443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27" y="25041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26791" y="491662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661" y="35945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3215" y="474783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46A532-279E-0398-CF64-2F64CEB58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60" y="2373699"/>
            <a:ext cx="11086479" cy="38256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128115" y="309184"/>
            <a:ext cx="1006388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and questions quickly. Underline the key words. When are they going meet?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circle.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1766" y="365729"/>
            <a:ext cx="1864625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F3555B-16BE-4BDC-AC57-A78DEA0CE90C}"/>
              </a:ext>
            </a:extLst>
          </p:cNvPr>
          <p:cNvCxnSpPr>
            <a:cxnSpLocks/>
          </p:cNvCxnSpPr>
          <p:nvPr/>
        </p:nvCxnSpPr>
        <p:spPr>
          <a:xfrm>
            <a:off x="3599628" y="2935780"/>
            <a:ext cx="6527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4568CE9-626E-4AF5-8C3F-3A0C32888985}"/>
              </a:ext>
            </a:extLst>
          </p:cNvPr>
          <p:cNvCxnSpPr>
            <a:cxnSpLocks/>
          </p:cNvCxnSpPr>
          <p:nvPr/>
        </p:nvCxnSpPr>
        <p:spPr>
          <a:xfrm>
            <a:off x="1775926" y="3810887"/>
            <a:ext cx="8849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6E9F9F2-18FC-4048-A78A-F24687D6D20F}"/>
              </a:ext>
            </a:extLst>
          </p:cNvPr>
          <p:cNvCxnSpPr>
            <a:cxnSpLocks/>
          </p:cNvCxnSpPr>
          <p:nvPr/>
        </p:nvCxnSpPr>
        <p:spPr>
          <a:xfrm>
            <a:off x="4731725" y="3810887"/>
            <a:ext cx="13642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2D2EDB9-AE41-4D51-8BBE-113E49113CE1}"/>
              </a:ext>
            </a:extLst>
          </p:cNvPr>
          <p:cNvCxnSpPr>
            <a:cxnSpLocks/>
          </p:cNvCxnSpPr>
          <p:nvPr/>
        </p:nvCxnSpPr>
        <p:spPr>
          <a:xfrm>
            <a:off x="2964034" y="3810887"/>
            <a:ext cx="16834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85E65A7-A6D4-4438-885F-81EC795124EC}"/>
              </a:ext>
            </a:extLst>
          </p:cNvPr>
          <p:cNvCxnSpPr>
            <a:cxnSpLocks/>
          </p:cNvCxnSpPr>
          <p:nvPr/>
        </p:nvCxnSpPr>
        <p:spPr>
          <a:xfrm>
            <a:off x="1810218" y="5056725"/>
            <a:ext cx="85064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4EE1C28-E7FF-4736-B448-85EFE4E2B61E}"/>
              </a:ext>
            </a:extLst>
          </p:cNvPr>
          <p:cNvCxnSpPr>
            <a:cxnSpLocks/>
          </p:cNvCxnSpPr>
          <p:nvPr/>
        </p:nvCxnSpPr>
        <p:spPr>
          <a:xfrm>
            <a:off x="2962764" y="5063127"/>
            <a:ext cx="9632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AEB2B04-C480-4920-8A79-C5DFBE51D6CE}"/>
              </a:ext>
            </a:extLst>
          </p:cNvPr>
          <p:cNvCxnSpPr>
            <a:cxnSpLocks/>
          </p:cNvCxnSpPr>
          <p:nvPr/>
        </p:nvCxnSpPr>
        <p:spPr>
          <a:xfrm flipV="1">
            <a:off x="6665668" y="5056725"/>
            <a:ext cx="2522937" cy="64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14832B-9DD7-40C0-9EC2-8F14D339422D}"/>
              </a:ext>
            </a:extLst>
          </p:cNvPr>
          <p:cNvCxnSpPr>
            <a:cxnSpLocks/>
          </p:cNvCxnSpPr>
          <p:nvPr/>
        </p:nvCxnSpPr>
        <p:spPr>
          <a:xfrm>
            <a:off x="1775926" y="5683506"/>
            <a:ext cx="8849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0F81E84-F645-485D-8A45-E65375192C0E}"/>
              </a:ext>
            </a:extLst>
          </p:cNvPr>
          <p:cNvCxnSpPr>
            <a:cxnSpLocks/>
          </p:cNvCxnSpPr>
          <p:nvPr/>
        </p:nvCxnSpPr>
        <p:spPr>
          <a:xfrm>
            <a:off x="3338256" y="5683506"/>
            <a:ext cx="58772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8C40252-07AC-4BED-B4C7-091D152E6154}"/>
              </a:ext>
            </a:extLst>
          </p:cNvPr>
          <p:cNvCxnSpPr>
            <a:cxnSpLocks/>
          </p:cNvCxnSpPr>
          <p:nvPr/>
        </p:nvCxnSpPr>
        <p:spPr>
          <a:xfrm>
            <a:off x="4588581" y="5696312"/>
            <a:ext cx="23251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F5E0BD4-60EB-4692-BD58-151E17D4DD6A}"/>
              </a:ext>
            </a:extLst>
          </p:cNvPr>
          <p:cNvCxnSpPr>
            <a:cxnSpLocks/>
          </p:cNvCxnSpPr>
          <p:nvPr/>
        </p:nvCxnSpPr>
        <p:spPr>
          <a:xfrm>
            <a:off x="2075055" y="2949942"/>
            <a:ext cx="6527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37B788C-2655-4254-B64C-F26C2BC46EE1}"/>
              </a:ext>
            </a:extLst>
          </p:cNvPr>
          <p:cNvCxnSpPr>
            <a:cxnSpLocks/>
          </p:cNvCxnSpPr>
          <p:nvPr/>
        </p:nvCxnSpPr>
        <p:spPr>
          <a:xfrm>
            <a:off x="1854822" y="4420319"/>
            <a:ext cx="5465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E612BED-686B-4F6F-A639-4A482CDF3AC6}"/>
              </a:ext>
            </a:extLst>
          </p:cNvPr>
          <p:cNvCxnSpPr>
            <a:cxnSpLocks/>
          </p:cNvCxnSpPr>
          <p:nvPr/>
        </p:nvCxnSpPr>
        <p:spPr>
          <a:xfrm>
            <a:off x="8714441" y="4418689"/>
            <a:ext cx="1968427" cy="16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7F0D971-C742-4247-B7D2-29DD28CE5F2A}"/>
              </a:ext>
            </a:extLst>
          </p:cNvPr>
          <p:cNvCxnSpPr>
            <a:cxnSpLocks/>
          </p:cNvCxnSpPr>
          <p:nvPr/>
        </p:nvCxnSpPr>
        <p:spPr>
          <a:xfrm>
            <a:off x="2842961" y="4420319"/>
            <a:ext cx="116144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003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and circle.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FIRST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9D0BB7-4A2A-465C-AEF8-C02EF79803A7}"/>
              </a:ext>
            </a:extLst>
          </p:cNvPr>
          <p:cNvSpPr txBox="1"/>
          <p:nvPr/>
        </p:nvSpPr>
        <p:spPr>
          <a:xfrm>
            <a:off x="3302192" y="5556215"/>
            <a:ext cx="60479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WHAT ARE YOUR ANSWERS?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11401D-A4DD-BBAA-6F29-53EAFD627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8" y="1869371"/>
            <a:ext cx="11457993" cy="3490176"/>
          </a:xfrm>
          <a:prstGeom prst="rect">
            <a:avLst/>
          </a:prstGeom>
        </p:spPr>
      </p:pic>
      <p:pic>
        <p:nvPicPr>
          <p:cNvPr id="9" name="CD1-TRACK 07">
            <a:hlinkClick r:id="" action="ppaction://media"/>
            <a:extLst>
              <a:ext uri="{FF2B5EF4-FFF2-40B4-BE49-F238E27FC236}">
                <a16:creationId xmlns:a16="http://schemas.microsoft.com/office/drawing/2014/main" id="{30BBFC26-7137-B417-6C40-018A81A209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77" end="4663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612" y="5469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3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F1743CA-FF38-6382-F0BE-D5B447EFD1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58" y="1869371"/>
            <a:ext cx="11457993" cy="349017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158" y="104017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SECOND TIME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D373749-DAF4-479B-9F55-2B0EA5FF7D84}"/>
              </a:ext>
            </a:extLst>
          </p:cNvPr>
          <p:cNvSpPr/>
          <p:nvPr/>
        </p:nvSpPr>
        <p:spPr>
          <a:xfrm>
            <a:off x="4273454" y="2919803"/>
            <a:ext cx="2127346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28F20AE-73C9-40C5-A5DE-C7339FA2F005}"/>
              </a:ext>
            </a:extLst>
          </p:cNvPr>
          <p:cNvSpPr/>
          <p:nvPr/>
        </p:nvSpPr>
        <p:spPr>
          <a:xfrm>
            <a:off x="4957804" y="3614459"/>
            <a:ext cx="1205102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E082058-0A2D-45CF-9DB4-89BF2B1FC067}"/>
              </a:ext>
            </a:extLst>
          </p:cNvPr>
          <p:cNvSpPr/>
          <p:nvPr/>
        </p:nvSpPr>
        <p:spPr>
          <a:xfrm>
            <a:off x="7450253" y="4250499"/>
            <a:ext cx="1493025" cy="5650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192EF9-D9EB-4945-AB6D-8ABB44C7359D}"/>
              </a:ext>
            </a:extLst>
          </p:cNvPr>
          <p:cNvSpPr txBox="1"/>
          <p:nvPr/>
        </p:nvSpPr>
        <p:spPr>
          <a:xfrm>
            <a:off x="3302192" y="5556215"/>
            <a:ext cx="52176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 ARE THESE ANSWERS?</a:t>
            </a:r>
            <a:endParaRPr lang="en-US" sz="2800" dirty="0"/>
          </a:p>
        </p:txBody>
      </p:sp>
      <p:pic>
        <p:nvPicPr>
          <p:cNvPr id="18" name="CD1-TRACK 07">
            <a:hlinkClick r:id="" action="ppaction://media"/>
            <a:extLst>
              <a:ext uri="{FF2B5EF4-FFF2-40B4-BE49-F238E27FC236}">
                <a16:creationId xmlns:a16="http://schemas.microsoft.com/office/drawing/2014/main" id="{D6B89EC9-7CF6-026B-DFC9-3F879C964F5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44" end="4514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612" y="5455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5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13" grpId="0" animBg="1"/>
      <p:bldP spid="14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-6115697" y="-17780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677387-BF44-459C-8250-118F77207A42}"/>
              </a:ext>
            </a:extLst>
          </p:cNvPr>
          <p:cNvSpPr/>
          <p:nvPr/>
        </p:nvSpPr>
        <p:spPr>
          <a:xfrm>
            <a:off x="205274" y="1138791"/>
            <a:ext cx="6115697" cy="13849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Becky: I'm meeting Joe at the fair tonight. It'll be fun. Do you want to come?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7328F2-7C86-4694-A6EE-06E6DAD9C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1486" y="-1640143"/>
            <a:ext cx="5760097" cy="152061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01FF787-8E94-437C-8407-7383CD02DBE3}"/>
              </a:ext>
            </a:extLst>
          </p:cNvPr>
          <p:cNvSpPr txBox="1"/>
          <p:nvPr/>
        </p:nvSpPr>
        <p:spPr>
          <a:xfrm>
            <a:off x="-5793792" y="-2082248"/>
            <a:ext cx="136460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2400" b="0" i="0" dirty="0">
                <a:effectLst/>
                <a:latin typeface="FuturaStd-Book"/>
              </a:rPr>
            </a:br>
            <a:br>
              <a:rPr lang="en-US" sz="2400" b="0" i="0" dirty="0">
                <a:effectLst/>
                <a:latin typeface="FuturaStd-Book"/>
              </a:rPr>
            </a:br>
            <a:br>
              <a:rPr lang="en-US" sz="2400" b="0" i="0" dirty="0">
                <a:effectLst/>
                <a:latin typeface="FuturaStd-Book"/>
              </a:rPr>
            </a:b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FB928F-AA2F-4840-A94C-9838AC0B0F54}"/>
              </a:ext>
            </a:extLst>
          </p:cNvPr>
          <p:cNvSpPr txBox="1"/>
          <p:nvPr/>
        </p:nvSpPr>
        <p:spPr>
          <a:xfrm>
            <a:off x="205274" y="2640778"/>
            <a:ext cx="6021352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1. Becky is meeting Joe at the fair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tonight</a:t>
            </a:r>
            <a:r>
              <a:rPr lang="en-US" sz="2800" b="1" i="0" dirty="0">
                <a:effectLst/>
              </a:rPr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48F4D5-C918-4C2B-BEE5-AE77A39AFFD1}"/>
              </a:ext>
            </a:extLst>
          </p:cNvPr>
          <p:cNvSpPr txBox="1"/>
          <p:nvPr/>
        </p:nvSpPr>
        <p:spPr>
          <a:xfrm>
            <a:off x="205274" y="5582615"/>
            <a:ext cx="10920441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  <a:latin typeface="+mj-lt"/>
              </a:rPr>
              <a:t>2. Toby is going to the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bowling alley </a:t>
            </a:r>
            <a:r>
              <a:rPr lang="en-US" sz="2800" b="1" i="0" dirty="0">
                <a:effectLst/>
                <a:latin typeface="+mj-lt"/>
              </a:rPr>
              <a:t>on Saturday night.</a:t>
            </a:r>
            <a:endParaRPr lang="en-US" sz="28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843576E-D0DB-428D-8A52-451B30422B6C}"/>
              </a:ext>
            </a:extLst>
          </p:cNvPr>
          <p:cNvSpPr/>
          <p:nvPr/>
        </p:nvSpPr>
        <p:spPr>
          <a:xfrm>
            <a:off x="205274" y="4517831"/>
            <a:ext cx="9567375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/>
              <a:t>Toby: We're going to the bowling alley on Saturday night. You should come.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635DAC2-E5A9-4B47-8F0D-691C56320F4B}"/>
              </a:ext>
            </a:extLst>
          </p:cNvPr>
          <p:cNvSpPr/>
          <p:nvPr/>
        </p:nvSpPr>
        <p:spPr>
          <a:xfrm>
            <a:off x="205274" y="315205"/>
            <a:ext cx="11457993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 listen again and check.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</a:t>
            </a:r>
            <a:r>
              <a:rPr lang="en-US" sz="3600" b="1" i="1" dirty="0">
                <a:solidFill>
                  <a:srgbClr val="0070C0"/>
                </a:solidFill>
                <a:highlight>
                  <a:srgbClr val="FFFF00"/>
                </a:highlight>
              </a:rPr>
              <a:t>THIRD TIME</a:t>
            </a:r>
          </a:p>
        </p:txBody>
      </p:sp>
      <p:pic>
        <p:nvPicPr>
          <p:cNvPr id="15" name="CD1-TRACK 07">
            <a:hlinkClick r:id="" action="ppaction://media"/>
            <a:extLst>
              <a:ext uri="{FF2B5EF4-FFF2-40B4-BE49-F238E27FC236}">
                <a16:creationId xmlns:a16="http://schemas.microsoft.com/office/drawing/2014/main" id="{1D9F8865-EB52-4EEA-1971-2DFF5C87DEF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35" end="5261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4994" y="24221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999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8CCF82C-68EA-49C4-9FD8-EDFBADBBE25A}"/>
              </a:ext>
            </a:extLst>
          </p:cNvPr>
          <p:cNvSpPr/>
          <p:nvPr/>
        </p:nvSpPr>
        <p:spPr>
          <a:xfrm>
            <a:off x="706701" y="3370265"/>
            <a:ext cx="10629993" cy="18158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 dirty="0">
                <a:latin typeface="+mj-lt"/>
              </a:rPr>
              <a:t>Becky: Hey, I'm buying him a present at the market on Saturday afternoon. Do you want to come?</a:t>
            </a:r>
          </a:p>
          <a:p>
            <a:r>
              <a:rPr lang="en-US" sz="2800" i="1" dirty="0">
                <a:latin typeface="+mj-lt"/>
              </a:rPr>
              <a:t>Toby: Sure. Where do you want to meet?</a:t>
            </a:r>
          </a:p>
          <a:p>
            <a:r>
              <a:rPr lang="en-US" sz="2800" i="1" dirty="0">
                <a:latin typeface="+mj-lt"/>
              </a:rPr>
              <a:t>Becky: Let's meet at three behind the mall.</a:t>
            </a:r>
            <a:endParaRPr lang="en-US" sz="2800" b="1" i="1" dirty="0">
              <a:solidFill>
                <a:srgbClr val="0070C0"/>
              </a:solidFill>
              <a:highlight>
                <a:srgbClr val="FFFF00"/>
              </a:highlight>
              <a:latin typeface="+mj-l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E342E8-67E3-490B-8906-B1563203C941}"/>
              </a:ext>
            </a:extLst>
          </p:cNvPr>
          <p:cNvSpPr txBox="1"/>
          <p:nvPr/>
        </p:nvSpPr>
        <p:spPr>
          <a:xfrm>
            <a:off x="706701" y="1928116"/>
            <a:ext cx="9370854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</a:rPr>
              <a:t>3. Becky is buying a </a:t>
            </a:r>
            <a:r>
              <a:rPr lang="en-US" sz="2800" b="1" i="0" dirty="0">
                <a:solidFill>
                  <a:srgbClr val="FF0000"/>
                </a:solidFill>
                <a:effectLst/>
              </a:rPr>
              <a:t>present</a:t>
            </a:r>
            <a:r>
              <a:rPr lang="en-US" sz="2800" b="1" i="0" dirty="0">
                <a:effectLst/>
              </a:rPr>
              <a:t> on Saturday afternoon.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F196F2-6E6F-4EEE-A897-78B871A8967A}"/>
              </a:ext>
            </a:extLst>
          </p:cNvPr>
          <p:cNvSpPr txBox="1"/>
          <p:nvPr/>
        </p:nvSpPr>
        <p:spPr>
          <a:xfrm>
            <a:off x="706701" y="5383855"/>
            <a:ext cx="10640172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2800" b="1" i="0" dirty="0">
                <a:effectLst/>
                <a:latin typeface="+mj-lt"/>
              </a:rPr>
              <a:t>4. Becky and Toby are meeting at 3 p.m. on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+mj-lt"/>
              </a:rPr>
              <a:t>Saturday</a:t>
            </a:r>
            <a:r>
              <a:rPr lang="en-US" sz="2800" b="1" i="0" dirty="0">
                <a:effectLst/>
                <a:latin typeface="+mj-lt"/>
              </a:rPr>
              <a:t>.</a:t>
            </a:r>
            <a:endParaRPr lang="en-US" sz="28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ACBD78-3208-4E46-8D70-3A6E9E4AC0AC}"/>
              </a:ext>
            </a:extLst>
          </p:cNvPr>
          <p:cNvSpPr/>
          <p:nvPr/>
        </p:nvSpPr>
        <p:spPr>
          <a:xfrm>
            <a:off x="706701" y="735482"/>
            <a:ext cx="9370854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i="1">
                <a:latin typeface="+mj-lt"/>
              </a:rPr>
              <a:t>Becky: Hey, I'm buying him a present at the market on</a:t>
            </a:r>
          </a:p>
          <a:p>
            <a:r>
              <a:rPr lang="en-US" sz="2800" i="1">
                <a:latin typeface="+mj-lt"/>
              </a:rPr>
              <a:t>Saturday afternoon. Do you want to come?</a:t>
            </a:r>
            <a:endParaRPr lang="en-US" sz="2800" i="1" dirty="0">
              <a:latin typeface="+mj-lt"/>
            </a:endParaRPr>
          </a:p>
        </p:txBody>
      </p:sp>
      <p:pic>
        <p:nvPicPr>
          <p:cNvPr id="8" name="CD1-TRACK 07">
            <a:hlinkClick r:id="" action="ppaction://media"/>
            <a:extLst>
              <a:ext uri="{FF2B5EF4-FFF2-40B4-BE49-F238E27FC236}">
                <a16:creationId xmlns:a16="http://schemas.microsoft.com/office/drawing/2014/main" id="{71844ABC-9BBA-7EAF-8A14-E7A75661A2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97" end="5141.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2073" y="1367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4366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116" y="1276205"/>
            <a:ext cx="111500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+mj-lt"/>
              </a:rPr>
              <a:t>Becky: Hi Toby, it’s Becky. Can you talk now?</a:t>
            </a:r>
          </a:p>
          <a:p>
            <a:r>
              <a:rPr lang="en-US" sz="3200" i="1" dirty="0">
                <a:latin typeface="+mj-lt"/>
              </a:rPr>
              <a:t>Toby: Hi Becky. Yeah, what's up?</a:t>
            </a:r>
          </a:p>
          <a:p>
            <a:r>
              <a:rPr lang="en-US" sz="3200" i="1" dirty="0">
                <a:latin typeface="+mj-lt"/>
              </a:rPr>
              <a:t>Becky: I'm meeting Joe at the fair tonight. It'll be fun. Do you want to come?</a:t>
            </a:r>
          </a:p>
          <a:p>
            <a:r>
              <a:rPr lang="en-US" sz="3200" i="1" dirty="0">
                <a:latin typeface="+mj-lt"/>
              </a:rPr>
              <a:t>Toby: Sorry, I can't. I'm doing my homework tonight.</a:t>
            </a:r>
          </a:p>
          <a:p>
            <a:r>
              <a:rPr lang="en-US" sz="3200" i="1" dirty="0">
                <a:latin typeface="+mj-lt"/>
              </a:rPr>
              <a:t>Becky: Oh, that's too bad.</a:t>
            </a:r>
          </a:p>
          <a:p>
            <a:r>
              <a:rPr lang="en-US" sz="3200" i="1" dirty="0">
                <a:latin typeface="+mj-lt"/>
              </a:rPr>
              <a:t>Toby: Yeah. Oh wait, do you like bowling?</a:t>
            </a:r>
          </a:p>
          <a:p>
            <a:r>
              <a:rPr lang="en-US" sz="3200" i="1" dirty="0">
                <a:latin typeface="+mj-lt"/>
              </a:rPr>
              <a:t>Becky: Yeah, why?</a:t>
            </a:r>
          </a:p>
          <a:p>
            <a:r>
              <a:rPr lang="en-US" sz="3200" i="1" dirty="0">
                <a:latin typeface="+mj-lt"/>
              </a:rPr>
              <a:t>Toby: We're going to the bowling alley on Saturday night. You should come.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2739872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7116" y="1276205"/>
            <a:ext cx="111500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>
                <a:latin typeface="+mj-lt"/>
              </a:rPr>
              <a:t>Becky: Saturday night? Oh no. It's my brother's birthday. We're going skating at the new ice rink. Sorry!</a:t>
            </a:r>
          </a:p>
          <a:p>
            <a:r>
              <a:rPr lang="en-US" sz="3200" i="1" dirty="0">
                <a:latin typeface="+mj-lt"/>
              </a:rPr>
              <a:t>Toby: Ah! That’s OK.</a:t>
            </a:r>
          </a:p>
          <a:p>
            <a:r>
              <a:rPr lang="en-US" sz="3200" i="1" dirty="0">
                <a:latin typeface="+mj-lt"/>
              </a:rPr>
              <a:t>Becky: Hey, I'm buying him a present at the market on Saturday afternoon. Do you want to come?</a:t>
            </a:r>
          </a:p>
          <a:p>
            <a:r>
              <a:rPr lang="en-US" sz="3200" i="1" dirty="0">
                <a:latin typeface="+mj-lt"/>
              </a:rPr>
              <a:t>Toby: Sure. Where do you want to meet?</a:t>
            </a:r>
          </a:p>
          <a:p>
            <a:r>
              <a:rPr lang="en-US" sz="3200" i="1" dirty="0">
                <a:latin typeface="+mj-lt"/>
              </a:rPr>
              <a:t>Becky: Let's meet at three behind the mall.</a:t>
            </a:r>
          </a:p>
          <a:p>
            <a:r>
              <a:rPr lang="en-US" sz="3200" i="1" dirty="0">
                <a:latin typeface="+mj-lt"/>
              </a:rPr>
              <a:t>Toby: OK. Cool. See you then. Bye, Becky!</a:t>
            </a:r>
          </a:p>
          <a:p>
            <a:r>
              <a:rPr lang="en-US" sz="3200" i="1" dirty="0">
                <a:latin typeface="+mj-lt"/>
              </a:rPr>
              <a:t>Becky: Bye!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425960" y="457200"/>
            <a:ext cx="958876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</p:spTree>
    <p:extLst>
      <p:ext uri="{BB962C8B-B14F-4D97-AF65-F5344CB8AC3E}">
        <p14:creationId xmlns:p14="http://schemas.microsoft.com/office/powerpoint/2010/main" val="1054034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305883" y="2090011"/>
            <a:ext cx="5345489" cy="3387598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>
                <a:solidFill>
                  <a:srgbClr val="0070C0"/>
                </a:solidFill>
              </a:rPr>
              <a:t>Where do you like to meet your friends? What do you do there?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38ECBC-ACF9-1C87-4A81-6C5E33EC0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44" y="1194342"/>
            <a:ext cx="5646955" cy="3270048"/>
          </a:xfrm>
          <a:prstGeom prst="rect">
            <a:avLst/>
          </a:prstGeom>
        </p:spPr>
      </p:pic>
      <p:pic>
        <p:nvPicPr>
          <p:cNvPr id="10" name="CD1-TRACK 08">
            <a:hlinkClick r:id="" action="ppaction://media"/>
            <a:extLst>
              <a:ext uri="{FF2B5EF4-FFF2-40B4-BE49-F238E27FC236}">
                <a16:creationId xmlns:a16="http://schemas.microsoft.com/office/drawing/2014/main" id="{4308283E-49BD-7DE4-5FFD-13ACB36337E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49" end="3658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51817" y="12381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0708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6013876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2433" y="1058835"/>
            <a:ext cx="1054773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Write 5 sentences </a:t>
            </a:r>
            <a:r>
              <a:rPr lang="en-US" sz="3600" i="1">
                <a:solidFill>
                  <a:srgbClr val="0070C0"/>
                </a:solidFill>
              </a:rPr>
              <a:t>about a place you will meet together. You can begin with:</a:t>
            </a:r>
          </a:p>
          <a:p>
            <a:r>
              <a:rPr lang="en-US" sz="3600" i="1">
                <a:solidFill>
                  <a:schemeClr val="accent6"/>
                </a:solidFill>
              </a:rPr>
              <a:t>We are meeting………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2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1" y="255859"/>
            <a:ext cx="598092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talk about their free time activities.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practice listening for general and specific details.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know how to start a friendly conversation and practice using it.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75955"/>
            <a:ext cx="9099030" cy="62038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179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6290391" y="960772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sports center</a:t>
            </a:r>
          </a:p>
          <a:p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bowling alley</a:t>
            </a:r>
          </a:p>
          <a:p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theater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ice rink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water park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market</a:t>
            </a:r>
            <a:br>
              <a:rPr lang="en-US" sz="3600" i="1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  <a:sym typeface="Wingdings" panose="05000000000000000000" pitchFamily="2" charset="2"/>
              </a:rPr>
              <a:t> </a:t>
            </a:r>
            <a:r>
              <a:rPr lang="en-US" sz="3600" i="1" dirty="0">
                <a:solidFill>
                  <a:srgbClr val="0070C0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329016" y="1867400"/>
            <a:ext cx="1026723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general and specific details.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Starting a friendly conversation.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03822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02978" y="1181915"/>
            <a:ext cx="11898826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the new vocabularies.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a plan.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Workbook: New words and Listening (pages 4,5).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vocabulary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(page 6).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Prepare: Lesson 2 – Grammar (page 8 –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Stay positive and have a nice day!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97FC4-A1EB-4B8C-B8F7-6A93B08EA6D2}"/>
              </a:ext>
            </a:extLst>
          </p:cNvPr>
          <p:cNvSpPr/>
          <p:nvPr/>
        </p:nvSpPr>
        <p:spPr>
          <a:xfrm>
            <a:off x="8561294" y="889843"/>
            <a:ext cx="371138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New words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sports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bowling alley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theater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ice rink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water park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market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fair</a:t>
            </a:r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8964758" cy="59758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942" y="692205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31" y="314182"/>
            <a:ext cx="2309542" cy="1473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/>
          <p:nvPr/>
        </p:nvPicPr>
        <p:blipFill>
          <a:blip r:embed="rId4"/>
          <a:stretch>
            <a:fillRect/>
          </a:stretch>
        </p:blipFill>
        <p:spPr>
          <a:xfrm>
            <a:off x="1620982" y="1787236"/>
            <a:ext cx="9185563" cy="440574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1620981" y="1787236"/>
            <a:ext cx="9185563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l="-1" t="13836" r="1207"/>
          <a:stretch/>
        </p:blipFill>
        <p:spPr>
          <a:xfrm>
            <a:off x="1399310" y="1233054"/>
            <a:ext cx="9786141" cy="4364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00251" y="387405"/>
            <a:ext cx="2609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a typeface="Times New Roman" panose="02020603050405020304" pitchFamily="18" charset="0"/>
              </a:rPr>
              <a:t>Answer Keys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91010" y="2257768"/>
            <a:ext cx="78098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>
                <a:solidFill>
                  <a:srgbClr val="FF0000"/>
                </a:solidFill>
                <a:ea typeface="Times New Roman" panose="02020603050405020304" pitchFamily="18" charset="0"/>
              </a:rPr>
              <a:t>buy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39245" y="2875002"/>
            <a:ext cx="14657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watches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9885" y="3518930"/>
            <a:ext cx="102611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skate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71993" y="4176715"/>
            <a:ext cx="85100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play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9655" y="4806038"/>
            <a:ext cx="5704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go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4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W MOET 7 SB Unit 1.pdf - Foxit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4" t="33979" r="9125" b="5419"/>
          <a:stretch/>
        </p:blipFill>
        <p:spPr>
          <a:xfrm>
            <a:off x="0" y="397040"/>
            <a:ext cx="12191999" cy="59732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3" y="397040"/>
            <a:ext cx="2484117" cy="66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86777" y="3252157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market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32708" y="3252157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bowling alley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92135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theater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2337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water park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66937" y="5732387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ice rink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27316" y="5731988"/>
            <a:ext cx="3203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fair</a:t>
            </a:r>
          </a:p>
        </p:txBody>
      </p:sp>
      <p:sp>
        <p:nvSpPr>
          <p:cNvPr id="7" name="Rectangle 6"/>
          <p:cNvSpPr/>
          <p:nvPr/>
        </p:nvSpPr>
        <p:spPr>
          <a:xfrm>
            <a:off x="540327" y="526473"/>
            <a:ext cx="9886989" cy="415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63237" y="415259"/>
            <a:ext cx="1172094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            </a:t>
            </a:r>
            <a:r>
              <a:rPr lang="en-US" sz="3600" i="1" dirty="0">
                <a:solidFill>
                  <a:srgbClr val="0070C0"/>
                </a:solidFill>
              </a:rPr>
              <a:t>Match the words with the picture.</a:t>
            </a:r>
          </a:p>
        </p:txBody>
      </p:sp>
      <p:pic>
        <p:nvPicPr>
          <p:cNvPr id="17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548" y="392618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496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5843</TotalTime>
  <Words>1260</Words>
  <Application>Microsoft Office PowerPoint</Application>
  <PresentationFormat>Widescreen</PresentationFormat>
  <Paragraphs>175</Paragraphs>
  <Slides>34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Calibri</vt:lpstr>
      <vt:lpstr>FuturaStd-Book</vt:lpstr>
      <vt:lpstr>PoetsenOne-Regular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215</cp:revision>
  <dcterms:created xsi:type="dcterms:W3CDTF">2020-12-08T03:17:05Z</dcterms:created>
  <dcterms:modified xsi:type="dcterms:W3CDTF">2023-07-27T11:44:26Z</dcterms:modified>
</cp:coreProperties>
</file>