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59" r:id="rId4"/>
    <p:sldId id="260" r:id="rId5"/>
    <p:sldId id="264" r:id="rId6"/>
    <p:sldId id="1307" r:id="rId7"/>
    <p:sldId id="1309" r:id="rId8"/>
    <p:sldId id="1306" r:id="rId9"/>
    <p:sldId id="1311" r:id="rId10"/>
    <p:sldId id="1312" r:id="rId11"/>
    <p:sldId id="1364" r:id="rId12"/>
    <p:sldId id="1315" r:id="rId13"/>
    <p:sldId id="1322" r:id="rId14"/>
    <p:sldId id="1324" r:id="rId15"/>
    <p:sldId id="1362" r:id="rId16"/>
    <p:sldId id="261" r:id="rId17"/>
    <p:sldId id="1329" r:id="rId18"/>
    <p:sldId id="1330" r:id="rId19"/>
    <p:sldId id="1363" r:id="rId20"/>
    <p:sldId id="1341" r:id="rId21"/>
    <p:sldId id="1351" r:id="rId22"/>
    <p:sldId id="1353" r:id="rId23"/>
    <p:sldId id="1332" r:id="rId24"/>
    <p:sldId id="1355" r:id="rId25"/>
    <p:sldId id="323" r:id="rId26"/>
    <p:sldId id="324" r:id="rId27"/>
    <p:sldId id="333" r:id="rId28"/>
    <p:sldId id="325" r:id="rId29"/>
    <p:sldId id="329" r:id="rId30"/>
    <p:sldId id="328" r:id="rId31"/>
    <p:sldId id="327" r:id="rId32"/>
    <p:sldId id="330" r:id="rId33"/>
    <p:sldId id="335" r:id="rId34"/>
    <p:sldId id="336" r:id="rId35"/>
    <p:sldId id="1356" r:id="rId36"/>
    <p:sldId id="1354" r:id="rId37"/>
    <p:sldId id="1333" r:id="rId38"/>
    <p:sldId id="1358" r:id="rId39"/>
    <p:sldId id="135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A8AB2-3752-4823-A117-6CA27F8FA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CB1E20-9B79-4B20-8306-B707190FD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C271B1-09B8-41A0-96E0-7215E97D5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A2E3A-26CB-4BFC-83D0-6BA4E0EF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BA881-8D82-4B8E-8C60-C52B8BBE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5AEB0-786E-4883-9B24-C08DC014F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FA1F85-5A82-45FB-8A0A-2E3BB466F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DEFC32-570F-405F-9CE9-E42626710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EBE34-7AAA-481E-95BF-C0D6D932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39DC91-2B0B-4CBC-962D-A1F09380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3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AD1B25-1F30-4C32-ACE4-BA96E34D4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DB8282-DB6C-4D1D-9576-785E82F18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661DF2-FD6C-4B2E-90F6-40A8D46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862EA-7BF7-4118-9428-F575DB9C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E236BB-A438-457D-A89B-5695252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06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308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3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7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906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121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337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45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58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C7E3A3-E56C-49A5-9BE3-8F065BA9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21F261-BCAD-4125-9BBB-7EFDA972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C517D3-FC87-4C1E-A220-52C50A54E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B84827-994B-4510-9ECF-6AE67A84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D9B5F-DAEB-4EDF-90E2-2801F188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68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124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59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230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243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42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16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5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246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01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569CDB-3090-4759-9E48-484CBD6F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E2D89F-6EA8-4D5C-928C-01EEB062D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FC8605-BF3B-41CB-8968-7286CBEB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989F87-58E3-4950-A625-CCCA2E4A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0E3C6A-FDF2-451E-9BC7-36DC7888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29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08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03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31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59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20B16-3E29-46B3-B212-6F5E0D1D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ACB712-855E-4B88-9CD7-6451FB60C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978226-FE37-4A57-969C-D5829C96E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DBF8F9-B0C6-4592-8C4D-35B3DFAC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B96683-125F-4CBB-B4EE-7B167FB6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55EACE-57DE-40CE-9BF2-4BC587C9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50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154985-E69D-40F1-AE7D-0C7C2266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F6B8F8-466A-441A-9F7E-F713BDB30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99B0B9-BB97-46D2-8ACD-26AD5FE05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D4FB65B-0D67-4A1C-8F1E-B7E9EFD31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534097-DE41-48FD-AEA7-AFE350C6D4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E73E514-2841-44DF-9ADD-F5C2B83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BB45F5-8127-44B6-BADE-C9D2D104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B3A4D7-D76D-4F8C-AE31-C7E25FE6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9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94EE2-47B0-416B-890F-E2355520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F25972-67C9-4C91-AF06-00831A62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7B8FE2-7DB3-4893-B78F-62669A5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372B15-B5F7-4330-9BBA-2012471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5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F55661F-F5DC-4096-817A-61089769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F7639C-67C4-46C4-9F31-08D007A91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B14A53-7B65-4C53-BC87-AD577913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1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BCBEB-17EE-4BAC-9FDE-1F0B3F0F0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18C29-2D72-472B-9C23-D171754F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2E5635-F5EB-4250-BF70-53012989C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6FA655-9E24-4B3D-8BDB-020D0654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1515E4-CD2A-4B30-A580-67527ABE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DBED23-23AB-4E83-8D28-9E568722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2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1B5F3-4BF0-4FD4-8A2C-207D6B9A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23453AA-CC97-4080-A83C-8CB4FBF3D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0068DA-5BA0-4DFC-A556-D078DDEE7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0FB9D9-53ED-4A5B-8DF9-5A0B1ADCC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74F9E3-B6A0-4254-B811-B3015022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8C296A-D0BD-41B6-84F3-2BA05CF9F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6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4DF588F-317C-4028-8828-6E543287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18B07B-E1AB-455B-98F9-65D35DE63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056041-3B43-4E15-898B-7B7AEDC3F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1F163-F4A0-432A-A1E6-8E23980B10B1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04E0B9-764D-472E-B272-994F9CC597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0E71EE-4AA2-4933-B35D-A3DE61D48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C6789-4CF4-4D3D-A349-5654C6A16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1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2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1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9.pn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1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1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1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25.xml"/><Relationship Id="rId12" Type="http://schemas.openxmlformats.org/officeDocument/2006/relationships/slide" Target="slide30.xml"/><Relationship Id="rId17" Type="http://schemas.openxmlformats.org/officeDocument/2006/relationships/image" Target="../media/image33.gif"/><Relationship Id="rId2" Type="http://schemas.openxmlformats.org/officeDocument/2006/relationships/audio" Target="../media/media2.wav"/><Relationship Id="rId16" Type="http://schemas.openxmlformats.org/officeDocument/2006/relationships/image" Target="../media/image32.gif"/><Relationship Id="rId1" Type="http://schemas.microsoft.com/office/2007/relationships/media" Target="../media/media2.wav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image" Target="../media/image30.png"/><Relationship Id="rId15" Type="http://schemas.openxmlformats.org/officeDocument/2006/relationships/image" Target="../media/image31.gif"/><Relationship Id="rId10" Type="http://schemas.openxmlformats.org/officeDocument/2006/relationships/slide" Target="slide28.xml"/><Relationship Id="rId19" Type="http://schemas.openxmlformats.org/officeDocument/2006/relationships/slide" Target="slide33.xml"/><Relationship Id="rId4" Type="http://schemas.openxmlformats.org/officeDocument/2006/relationships/image" Target="../media/image29.png"/><Relationship Id="rId9" Type="http://schemas.openxmlformats.org/officeDocument/2006/relationships/slide" Target="slide27.xml"/><Relationship Id="rId14" Type="http://schemas.openxmlformats.org/officeDocument/2006/relationships/slide" Target="slide3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0.png"/><Relationship Id="rId1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microsoft.com/office/2007/relationships/hdphoto" Target="../media/hdphoto1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5.jp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17" Type="http://schemas.openxmlformats.org/officeDocument/2006/relationships/slide" Target="slide23.xml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microsoft.com/office/2007/relationships/hdphoto" Target="../media/hdphoto17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0.png"/><Relationship Id="rId1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slide" Target="slide23.xml"/><Relationship Id="rId10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6.png"/><Relationship Id="rId10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slide" Target="slide23.xml"/><Relationship Id="rId10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6.png"/><Relationship Id="rId10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6.png"/><Relationship Id="rId10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microsoft.com/office/2007/relationships/hdphoto" Target="../media/hdphoto18.wdp"/><Relationship Id="rId2" Type="http://schemas.openxmlformats.org/officeDocument/2006/relationships/audio" Target="../media/audio1.wav"/><Relationship Id="rId16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6.png"/><Relationship Id="rId10" Type="http://schemas.microsoft.com/office/2007/relationships/hdphoto" Target="../media/hdphoto17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5.wdp"/><Relationship Id="rId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D2F625-0312-4265-9810-4AE77F498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A08845E-A727-4FDA-9D21-3E002A05671E}"/>
              </a:ext>
            </a:extLst>
          </p:cNvPr>
          <p:cNvSpPr/>
          <p:nvPr/>
        </p:nvSpPr>
        <p:spPr>
          <a:xfrm>
            <a:off x="2512464" y="381757"/>
            <a:ext cx="9246550" cy="571713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65A314-59D8-432F-8D1F-D5E5E933D10F}"/>
              </a:ext>
            </a:extLst>
          </p:cNvPr>
          <p:cNvSpPr txBox="1"/>
          <p:nvPr/>
        </p:nvSpPr>
        <p:spPr>
          <a:xfrm>
            <a:off x="4529271" y="529839"/>
            <a:ext cx="1956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67E840-31BF-4A39-8CD5-864A41EFF9B8}"/>
              </a:ext>
            </a:extLst>
          </p:cNvPr>
          <p:cNvSpPr txBox="1"/>
          <p:nvPr/>
        </p:nvSpPr>
        <p:spPr>
          <a:xfrm>
            <a:off x="2640649" y="1468461"/>
            <a:ext cx="8584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ĐẤT- CÁI NÔI CỦA SỰ SỐNG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B1F78-541B-4AF3-ACF9-7354EEBD2A23}"/>
              </a:ext>
            </a:extLst>
          </p:cNvPr>
          <p:cNvSpPr txBox="1"/>
          <p:nvPr/>
        </p:nvSpPr>
        <p:spPr>
          <a:xfrm>
            <a:off x="5734226" y="2532440"/>
            <a:ext cx="3861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Trang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AD43E5-ECED-44F7-84A9-FDD419A1B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558" r="92907">
                        <a14:foregroundMark x1="92907" y1="43605" x2="92907" y2="43605"/>
                        <a14:foregroundMark x1="61744" y1="45116" x2="61744" y2="45116"/>
                        <a14:foregroundMark x1="60698" y1="43023" x2="60698" y2="43023"/>
                        <a14:foregroundMark x1="60698" y1="42558" x2="60698" y2="42558"/>
                        <a14:foregroundMark x1="60698" y1="42558" x2="60698" y2="42558"/>
                        <a14:foregroundMark x1="61279" y1="44070" x2="61279" y2="44070"/>
                        <a14:foregroundMark x1="60698" y1="48372" x2="60698" y2="48372"/>
                        <a14:foregroundMark x1="60233" y1="48372" x2="60233" y2="48372"/>
                        <a14:foregroundMark x1="9651" y1="68372" x2="9651" y2="68372"/>
                        <a14:foregroundMark x1="7558" y1="66744" x2="7558" y2="66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8778" y="37763"/>
            <a:ext cx="1451360" cy="1451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58F761-6E61-47D6-A6E1-92B8F21F8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558" r="92907">
                        <a14:foregroundMark x1="92907" y1="43605" x2="92907" y2="43605"/>
                        <a14:foregroundMark x1="61744" y1="45116" x2="61744" y2="45116"/>
                        <a14:foregroundMark x1="60698" y1="43023" x2="60698" y2="43023"/>
                        <a14:foregroundMark x1="60698" y1="42558" x2="60698" y2="42558"/>
                        <a14:foregroundMark x1="60698" y1="42558" x2="60698" y2="42558"/>
                        <a14:foregroundMark x1="61279" y1="44070" x2="61279" y2="44070"/>
                        <a14:foregroundMark x1="60698" y1="48372" x2="60698" y2="48372"/>
                        <a14:foregroundMark x1="60233" y1="48372" x2="60233" y2="48372"/>
                        <a14:foregroundMark x1="9651" y1="68372" x2="9651" y2="68372"/>
                        <a14:foregroundMark x1="7558" y1="66744" x2="7558" y2="66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8277" y="2319547"/>
            <a:ext cx="1527540" cy="1527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3536E17-8085-4A4E-AE45-326BCACA8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2203" y="3222552"/>
            <a:ext cx="2776137" cy="2776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EDC6B27-10CE-4A11-BD88-B03D9A8D1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681" y="350505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E561-8BC6-46E2-A5F4-47F6155C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CF4ECE-660C-4ECF-868B-61F3A2287FAA}"/>
              </a:ext>
            </a:extLst>
          </p:cNvPr>
          <p:cNvSpPr txBox="1"/>
          <p:nvPr/>
        </p:nvSpPr>
        <p:spPr>
          <a:xfrm>
            <a:off x="4032739" y="1490008"/>
            <a:ext cx="7022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7FE04-BF16-4690-8597-C7A19B7C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78" y="308903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8A3E7-D540-46D6-9BC8-8B1647BB0846}"/>
              </a:ext>
            </a:extLst>
          </p:cNvPr>
          <p:cNvSpPr txBox="1"/>
          <p:nvPr/>
        </p:nvSpPr>
        <p:spPr>
          <a:xfrm>
            <a:off x="1474712" y="203791"/>
            <a:ext cx="4262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7C8A65-EC10-49ED-BD39-769AE60A4C4E}"/>
              </a:ext>
            </a:extLst>
          </p:cNvPr>
          <p:cNvCxnSpPr>
            <a:cxnSpLocks/>
          </p:cNvCxnSpPr>
          <p:nvPr/>
        </p:nvCxnSpPr>
        <p:spPr>
          <a:xfrm>
            <a:off x="5498579" y="850228"/>
            <a:ext cx="138418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0A25CA-07D6-4743-8EA0-AE01AD547A40}"/>
              </a:ext>
            </a:extLst>
          </p:cNvPr>
          <p:cNvCxnSpPr>
            <a:cxnSpLocks/>
          </p:cNvCxnSpPr>
          <p:nvPr/>
        </p:nvCxnSpPr>
        <p:spPr>
          <a:xfrm>
            <a:off x="1474712" y="203791"/>
            <a:ext cx="1455511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3DFCC8-8245-439C-BC49-F82E6BFC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89" y="-93545"/>
            <a:ext cx="1155965" cy="882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1465" y="-351530"/>
            <a:ext cx="2458613" cy="2400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D331A0-E843-46D5-A60D-5B4EBA1A2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4096" y="1749843"/>
            <a:ext cx="4286676" cy="4586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127B0B-EABC-42B3-98A7-D185EBA2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6113" y="-95907"/>
            <a:ext cx="1155965" cy="882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6971" y="1078523"/>
            <a:ext cx="67740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8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,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,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mộc</a:t>
            </a:r>
            <a:r>
              <a:rPr lang="en-US" sz="2800" dirty="0"/>
              <a:t>,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thổ</a:t>
            </a:r>
            <a:r>
              <a:rPr lang="en-US" sz="2800" dirty="0"/>
              <a:t>,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hảo</a:t>
            </a:r>
            <a:r>
              <a:rPr lang="en-US" sz="2800" dirty="0"/>
              <a:t>,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Vương</a:t>
            </a:r>
            <a:r>
              <a:rPr lang="en-US" sz="2800" dirty="0"/>
              <a:t>,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Vương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: </a:t>
            </a:r>
            <a:r>
              <a:rPr lang="en-US" sz="2800" dirty="0" err="1"/>
              <a:t>vừa</a:t>
            </a:r>
            <a:r>
              <a:rPr lang="en-US" sz="2800" dirty="0"/>
              <a:t> quay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trục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nó</a:t>
            </a:r>
            <a:r>
              <a:rPr lang="en-US" sz="2800" dirty="0"/>
              <a:t>, </a:t>
            </a:r>
            <a:r>
              <a:rPr lang="en-US" sz="2800" dirty="0" err="1"/>
              <a:t>vừa</a:t>
            </a:r>
            <a:r>
              <a:rPr lang="en-US" sz="2800" dirty="0"/>
              <a:t> quay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.</a:t>
            </a:r>
          </a:p>
          <a:p>
            <a:r>
              <a:rPr lang="en-US" sz="2800" b="1" i="1" dirty="0"/>
              <a:t>-&gt; </a:t>
            </a:r>
            <a:r>
              <a:rPr lang="en-US" sz="2800" b="1" i="1" dirty="0" err="1"/>
              <a:t>Hiểu</a:t>
            </a:r>
            <a:r>
              <a:rPr lang="en-US" sz="2800" b="1" i="1" dirty="0"/>
              <a:t> </a:t>
            </a:r>
            <a:r>
              <a:rPr lang="en-US" sz="2800" b="1" i="1" dirty="0" err="1"/>
              <a:t>sơ</a:t>
            </a:r>
            <a:r>
              <a:rPr lang="en-US" sz="2800" b="1" i="1" dirty="0"/>
              <a:t> </a:t>
            </a:r>
            <a:r>
              <a:rPr lang="en-US" sz="2800" b="1" i="1" dirty="0" err="1"/>
              <a:t>lược</a:t>
            </a:r>
            <a:r>
              <a:rPr lang="en-US" sz="2800" b="1" i="1" dirty="0"/>
              <a:t> </a:t>
            </a:r>
            <a:r>
              <a:rPr lang="en-US" sz="2800" b="1" i="1" dirty="0" err="1"/>
              <a:t>về</a:t>
            </a:r>
            <a:r>
              <a:rPr lang="en-US" sz="2800" b="1" i="1" dirty="0"/>
              <a:t> </a:t>
            </a:r>
            <a:r>
              <a:rPr lang="en-US" sz="2800" b="1" i="1" dirty="0" err="1"/>
              <a:t>cấu</a:t>
            </a:r>
            <a:r>
              <a:rPr lang="en-US" sz="2800" b="1" i="1" dirty="0"/>
              <a:t> </a:t>
            </a:r>
            <a:r>
              <a:rPr lang="en-US" sz="2800" b="1" i="1" dirty="0" err="1"/>
              <a:t>tạo</a:t>
            </a:r>
            <a:r>
              <a:rPr lang="en-US" sz="2800" b="1" i="1" dirty="0"/>
              <a:t> </a:t>
            </a:r>
            <a:r>
              <a:rPr lang="en-US" sz="2800" b="1" i="1" dirty="0" err="1"/>
              <a:t>của</a:t>
            </a:r>
            <a:r>
              <a:rPr lang="en-US" sz="2800" b="1" i="1" dirty="0"/>
              <a:t> </a:t>
            </a:r>
            <a:r>
              <a:rPr lang="en-US" sz="2800" b="1" i="1" dirty="0" err="1"/>
              <a:t>trái</a:t>
            </a:r>
            <a:r>
              <a:rPr lang="en-US" sz="2800" b="1" i="1" dirty="0"/>
              <a:t> </a:t>
            </a:r>
            <a:r>
              <a:rPr lang="en-US" sz="2800" b="1" i="1" dirty="0" err="1"/>
              <a:t>đất</a:t>
            </a:r>
            <a:endParaRPr lang="en-US" sz="2800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6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8A3E7-D540-46D6-9BC8-8B1647BB0846}"/>
              </a:ext>
            </a:extLst>
          </p:cNvPr>
          <p:cNvSpPr txBox="1"/>
          <p:nvPr/>
        </p:nvSpPr>
        <p:spPr>
          <a:xfrm>
            <a:off x="1474712" y="339214"/>
            <a:ext cx="3922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7C8A65-EC10-49ED-BD39-769AE60A4C4E}"/>
              </a:ext>
            </a:extLst>
          </p:cNvPr>
          <p:cNvCxnSpPr>
            <a:cxnSpLocks/>
          </p:cNvCxnSpPr>
          <p:nvPr/>
        </p:nvCxnSpPr>
        <p:spPr>
          <a:xfrm>
            <a:off x="5615994" y="992841"/>
            <a:ext cx="138418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0A25CA-07D6-4743-8EA0-AE01AD547A40}"/>
              </a:ext>
            </a:extLst>
          </p:cNvPr>
          <p:cNvCxnSpPr>
            <a:cxnSpLocks/>
          </p:cNvCxnSpPr>
          <p:nvPr/>
        </p:nvCxnSpPr>
        <p:spPr>
          <a:xfrm>
            <a:off x="1474712" y="203791"/>
            <a:ext cx="1455511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3DFCC8-8245-439C-BC49-F82E6BFC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79" y="-17114"/>
            <a:ext cx="1587339" cy="12112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33CAD8-58C2-4E52-9C60-AF3685879F19}"/>
              </a:ext>
            </a:extLst>
          </p:cNvPr>
          <p:cNvSpPr/>
          <p:nvPr/>
        </p:nvSpPr>
        <p:spPr>
          <a:xfrm>
            <a:off x="1335379" y="992841"/>
            <a:ext cx="96256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</a:rPr>
              <a:t>a</a:t>
            </a:r>
            <a:r>
              <a:rPr lang="en-US" sz="2800" b="1" i="1" dirty="0">
                <a:solidFill>
                  <a:schemeClr val="accent2"/>
                </a:solidFill>
              </a:rPr>
              <a:t>.</a:t>
            </a:r>
            <a:r>
              <a:rPr lang="vi-VN" sz="2800" b="1" i="1" dirty="0">
                <a:solidFill>
                  <a:schemeClr val="accent2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2"/>
                </a:solidFill>
              </a:rPr>
              <a:t>Nước</a:t>
            </a:r>
            <a:r>
              <a:rPr lang="en-US" sz="2800" b="1" i="1" dirty="0" smtClean="0">
                <a:solidFill>
                  <a:schemeClr val="accent2"/>
                </a:solidFill>
              </a:rPr>
              <a:t>- v</a:t>
            </a:r>
            <a:r>
              <a:rPr lang="vi-VN" sz="2800" b="1" i="1" dirty="0" smtClean="0">
                <a:solidFill>
                  <a:schemeClr val="accent2"/>
                </a:solidFill>
              </a:rPr>
              <a:t>ị </a:t>
            </a:r>
            <a:r>
              <a:rPr lang="vi-VN" sz="2800" b="1" i="1" dirty="0">
                <a:solidFill>
                  <a:schemeClr val="accent2"/>
                </a:solidFill>
              </a:rPr>
              <a:t>thần hộ mệnh của sự sống trên trái đất.</a:t>
            </a:r>
            <a:endParaRPr lang="en-US" sz="2800" i="1" dirty="0">
              <a:solidFill>
                <a:schemeClr val="accent2"/>
              </a:solidFill>
            </a:endParaRPr>
          </a:p>
          <a:p>
            <a:r>
              <a:rPr lang="vi-VN" sz="2800" dirty="0"/>
              <a:t>- Đoạn văn: (“Vị thần hộ mệnh” của sự sống trên Trái </a:t>
            </a:r>
            <a:r>
              <a:rPr lang="vi-VN" sz="2800" dirty="0" smtClean="0"/>
              <a:t>Đ</a:t>
            </a:r>
            <a:r>
              <a:rPr lang="en-US" sz="2800" dirty="0" err="1" smtClean="0"/>
              <a:t>ất</a:t>
            </a:r>
            <a:r>
              <a:rPr lang="vi-VN" sz="2800" dirty="0" smtClean="0"/>
              <a:t>) </a:t>
            </a:r>
            <a:r>
              <a:rPr lang="vi-VN" sz="2800" dirty="0"/>
              <a:t>tập trung thông tin về vấn đề:</a:t>
            </a:r>
            <a:endParaRPr lang="en-US" sz="2800" dirty="0"/>
          </a:p>
          <a:p>
            <a:r>
              <a:rPr lang="vi-VN" sz="2800" dirty="0"/>
              <a:t>+ Nhờ có nước, Trái Đất là nơi duy nhất có sự sống.</a:t>
            </a:r>
            <a:endParaRPr lang="en-US" sz="2800" dirty="0"/>
          </a:p>
          <a:p>
            <a:r>
              <a:rPr lang="vi-VN" sz="2800" dirty="0"/>
              <a:t>+ Nước bao phủ gần 3/4 bề mặt Trái Đất. </a:t>
            </a:r>
            <a:endParaRPr lang="en-US" sz="2800" dirty="0"/>
          </a:p>
          <a:p>
            <a:r>
              <a:rPr lang="vi-VN" sz="2800" dirty="0"/>
              <a:t>+ Nếu không có nước, Trái Đất chỉ là hành tinh khô chết, trơ trụi. </a:t>
            </a:r>
            <a:endParaRPr lang="en-US" sz="2800" dirty="0"/>
          </a:p>
          <a:p>
            <a:r>
              <a:rPr lang="vi-VN" sz="2800" dirty="0"/>
              <a:t>+ Nhờ nước, sự sống trên Trái Đất phát triển dưới nhiều dạng phong phú</a:t>
            </a:r>
            <a:endParaRPr kumimoji="0" lang="vi-VN" sz="2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1465" y="-351530"/>
            <a:ext cx="2458613" cy="2400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127B0B-EABC-42B3-98A7-D185EBA2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8275" y="-33353"/>
            <a:ext cx="1155965" cy="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81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8A3E7-D540-46D6-9BC8-8B1647BB0846}"/>
              </a:ext>
            </a:extLst>
          </p:cNvPr>
          <p:cNvSpPr txBox="1"/>
          <p:nvPr/>
        </p:nvSpPr>
        <p:spPr>
          <a:xfrm>
            <a:off x="1474712" y="339214"/>
            <a:ext cx="3922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7C8A65-EC10-49ED-BD39-769AE60A4C4E}"/>
              </a:ext>
            </a:extLst>
          </p:cNvPr>
          <p:cNvCxnSpPr>
            <a:cxnSpLocks/>
          </p:cNvCxnSpPr>
          <p:nvPr/>
        </p:nvCxnSpPr>
        <p:spPr>
          <a:xfrm>
            <a:off x="5615994" y="992841"/>
            <a:ext cx="138418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0A25CA-07D6-4743-8EA0-AE01AD547A40}"/>
              </a:ext>
            </a:extLst>
          </p:cNvPr>
          <p:cNvCxnSpPr>
            <a:cxnSpLocks/>
          </p:cNvCxnSpPr>
          <p:nvPr/>
        </p:nvCxnSpPr>
        <p:spPr>
          <a:xfrm>
            <a:off x="1474712" y="203791"/>
            <a:ext cx="1455511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3DFCC8-8245-439C-BC49-F82E6BFC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79" y="-17114"/>
            <a:ext cx="1587339" cy="12112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33CAD8-58C2-4E52-9C60-AF3685879F19}"/>
              </a:ext>
            </a:extLst>
          </p:cNvPr>
          <p:cNvSpPr/>
          <p:nvPr/>
        </p:nvSpPr>
        <p:spPr>
          <a:xfrm>
            <a:off x="1335379" y="992841"/>
            <a:ext cx="962569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2"/>
                </a:solidFill>
              </a:rPr>
              <a:t>b. </a:t>
            </a:r>
            <a:r>
              <a:rPr lang="en-US" sz="2800" b="1" i="1" dirty="0" err="1">
                <a:solidFill>
                  <a:schemeClr val="accent2"/>
                </a:solidFill>
              </a:rPr>
              <a:t>Trái</a:t>
            </a:r>
            <a:r>
              <a:rPr lang="en-US" sz="2800" b="1" i="1" dirty="0">
                <a:solidFill>
                  <a:schemeClr val="accent2"/>
                </a:solidFill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</a:rPr>
              <a:t>đất</a:t>
            </a:r>
            <a:r>
              <a:rPr lang="en-US" sz="2800" b="1" i="1" dirty="0">
                <a:solidFill>
                  <a:schemeClr val="accent2"/>
                </a:solidFill>
              </a:rPr>
              <a:t> - </a:t>
            </a:r>
            <a:r>
              <a:rPr lang="en-US" sz="2800" b="1" i="1" dirty="0" err="1">
                <a:solidFill>
                  <a:schemeClr val="accent2"/>
                </a:solidFill>
              </a:rPr>
              <a:t>Nơi</a:t>
            </a:r>
            <a:r>
              <a:rPr lang="en-US" sz="2800" b="1" i="1" dirty="0">
                <a:solidFill>
                  <a:schemeClr val="accent2"/>
                </a:solidFill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</a:rPr>
              <a:t>cư</a:t>
            </a:r>
            <a:r>
              <a:rPr lang="en-US" sz="2800" b="1" i="1" dirty="0">
                <a:solidFill>
                  <a:schemeClr val="accent2"/>
                </a:solidFill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</a:rPr>
              <a:t>ngụ</a:t>
            </a:r>
            <a:r>
              <a:rPr lang="en-US" sz="2800" b="1" i="1" dirty="0">
                <a:solidFill>
                  <a:schemeClr val="accent2"/>
                </a:solidFill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</a:rPr>
              <a:t>của</a:t>
            </a:r>
            <a:r>
              <a:rPr lang="en-US" sz="2800" b="1" i="1" dirty="0">
                <a:solidFill>
                  <a:schemeClr val="accent2"/>
                </a:solidFill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</a:rPr>
              <a:t>muôn</a:t>
            </a:r>
            <a:r>
              <a:rPr lang="en-US" sz="2800" b="1" i="1" dirty="0">
                <a:solidFill>
                  <a:schemeClr val="accent2"/>
                </a:solidFill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</a:rPr>
              <a:t>loài</a:t>
            </a:r>
            <a:endParaRPr lang="en-US" sz="2800" i="1" dirty="0">
              <a:solidFill>
                <a:schemeClr val="accent2"/>
              </a:solidFill>
            </a:endParaRPr>
          </a:p>
          <a:p>
            <a:r>
              <a:rPr lang="en-US" sz="2800" dirty="0"/>
              <a:t>-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muôn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endParaRPr lang="en-US" sz="2800" dirty="0"/>
          </a:p>
          <a:p>
            <a:r>
              <a:rPr lang="en-US" sz="2800" dirty="0"/>
              <a:t>+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nhìn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 smtClean="0"/>
              <a:t>hiển</a:t>
            </a:r>
            <a:r>
              <a:rPr lang="en-US" sz="2800" dirty="0" smtClean="0"/>
              <a:t> </a:t>
            </a:r>
            <a:r>
              <a:rPr lang="en-US" sz="2800" dirty="0"/>
              <a:t>vi.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to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lồ</a:t>
            </a:r>
            <a:endParaRPr lang="en-US" sz="2800" dirty="0"/>
          </a:p>
          <a:p>
            <a:r>
              <a:rPr lang="en-US" sz="2800" dirty="0"/>
              <a:t>-&gt;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khắp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</a:t>
            </a:r>
          </a:p>
          <a:p>
            <a:r>
              <a:rPr lang="en-US" sz="2800" dirty="0"/>
              <a:t>-&gt;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lùng</a:t>
            </a:r>
            <a:r>
              <a:rPr lang="en-US" sz="2800" dirty="0"/>
              <a:t>.</a:t>
            </a:r>
            <a:endParaRPr kumimoji="0" lang="vi-VN" sz="2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1465" y="-351530"/>
            <a:ext cx="2458613" cy="2400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127B0B-EABC-42B3-98A7-D185EBA2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8275" y="-33353"/>
            <a:ext cx="1155965" cy="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1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83E1D4-BA3E-4275-948F-2B496DF1F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9949321" y="1601552"/>
            <a:ext cx="856795" cy="8567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F38625B-BC28-458F-9D58-C108967B9EA8}"/>
              </a:ext>
            </a:extLst>
          </p:cNvPr>
          <p:cNvCxnSpPr>
            <a:cxnSpLocks/>
          </p:cNvCxnSpPr>
          <p:nvPr/>
        </p:nvCxnSpPr>
        <p:spPr>
          <a:xfrm>
            <a:off x="2498800" y="1409350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E4FEB3-C5D3-4474-BF05-335B2ECC6E8D}"/>
              </a:ext>
            </a:extLst>
          </p:cNvPr>
          <p:cNvSpPr/>
          <p:nvPr/>
        </p:nvSpPr>
        <p:spPr>
          <a:xfrm>
            <a:off x="2485663" y="648120"/>
            <a:ext cx="443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loài chỉ có thể quan sát bằng kính hiển vi; có loài lại có kích thước khổng lồ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B1E7B2B-2482-496F-982F-DE74B6930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8590134" y="916088"/>
            <a:ext cx="856795" cy="8567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E523141-8B6D-47A3-A62B-CED902A86CB7}"/>
              </a:ext>
            </a:extLst>
          </p:cNvPr>
          <p:cNvCxnSpPr>
            <a:cxnSpLocks/>
          </p:cNvCxnSpPr>
          <p:nvPr/>
        </p:nvCxnSpPr>
        <p:spPr>
          <a:xfrm>
            <a:off x="2673792" y="2775813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FDF279-C0E5-43C0-9B09-BCDE8A6E7AC3}"/>
              </a:ext>
            </a:extLst>
          </p:cNvPr>
          <p:cNvSpPr/>
          <p:nvPr/>
        </p:nvSpPr>
        <p:spPr>
          <a:xfrm>
            <a:off x="2610875" y="1881142"/>
            <a:ext cx="4480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loài sống dưới nước, có loài sống trên cạn, trên không</a:t>
            </a:r>
            <a:r>
              <a:rPr lang="nl-N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EDFD83-C12B-4CE9-88A0-C68FC9DA6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1045095" y="4744970"/>
            <a:ext cx="1924177" cy="171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179C3C-7218-4469-895B-4C4CFEA0C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3116569" y="4654854"/>
            <a:ext cx="1924177" cy="1710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8BC006A-9A64-45AE-B9B6-46F38DBED2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429" r="95000">
                        <a14:foregroundMark x1="7857" y1="47286" x2="7857" y2="47286"/>
                        <a14:foregroundMark x1="7143" y1="48286" x2="7143" y2="48286"/>
                        <a14:foregroundMark x1="4857" y1="69143" x2="4857" y2="69143"/>
                        <a14:foregroundMark x1="4571" y1="46714" x2="4571" y2="46714"/>
                        <a14:foregroundMark x1="92714" y1="38143" x2="92714" y2="38143"/>
                        <a14:foregroundMark x1="94000" y1="46714" x2="94000" y2="47429"/>
                        <a14:foregroundMark x1="94429" y1="51714" x2="95000" y2="52714"/>
                        <a14:foregroundMark x1="4429" y1="71571" x2="4429" y2="71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9153" y="3400171"/>
            <a:ext cx="4272792" cy="3333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E4130A-C58E-4CD7-ABE6-B4EBDBC76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90315">
            <a:off x="1366768" y="365101"/>
            <a:ext cx="1297149" cy="12971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F9D206-3DA4-4489-A54C-8D85671BBE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13403">
            <a:off x="1404678" y="1660153"/>
            <a:ext cx="1297149" cy="12971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454513-FB9E-424F-9E59-21D68DA8E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7157672" y="1070096"/>
            <a:ext cx="856795" cy="8567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9B9C52A-5FBA-4769-B76D-A30C6187A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8572857" y="2336336"/>
            <a:ext cx="856795" cy="8567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C894C3-9160-4D50-ACFF-8E6F407D8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10577985" y="2886654"/>
            <a:ext cx="856795" cy="8567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0564820-83C1-4EC5-9662-024218E22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9838364" y="484536"/>
            <a:ext cx="856795" cy="8567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473C008-CE98-4F12-93E9-0742DCEEA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5244456" y="4687759"/>
            <a:ext cx="1924177" cy="171038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F6019CB-CD76-4F7D-9707-F00770AA249E}"/>
              </a:ext>
            </a:extLst>
          </p:cNvPr>
          <p:cNvCxnSpPr>
            <a:cxnSpLocks/>
          </p:cNvCxnSpPr>
          <p:nvPr/>
        </p:nvCxnSpPr>
        <p:spPr>
          <a:xfrm>
            <a:off x="2639023" y="4162089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5F7FD36-FCF3-40B9-9EB6-96426F149D85}"/>
              </a:ext>
            </a:extLst>
          </p:cNvPr>
          <p:cNvSpPr/>
          <p:nvPr/>
        </p:nvSpPr>
        <p:spPr>
          <a:xfrm>
            <a:off x="2639023" y="3337810"/>
            <a:ext cx="4480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động vật và thực vật hoang dã lại có hoa cỏ trong vườn, gia sức, gia cầm...</a:t>
            </a:r>
            <a:endParaRPr lang="en-US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5E53480-C60B-404B-A5AA-352DD3B02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7353">
            <a:off x="1325936" y="3092192"/>
            <a:ext cx="1297149" cy="12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33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F38625B-BC28-458F-9D58-C108967B9EA8}"/>
              </a:ext>
            </a:extLst>
          </p:cNvPr>
          <p:cNvCxnSpPr>
            <a:cxnSpLocks/>
          </p:cNvCxnSpPr>
          <p:nvPr/>
        </p:nvCxnSpPr>
        <p:spPr>
          <a:xfrm>
            <a:off x="2498800" y="1409350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E4FEB3-C5D3-4474-BF05-335B2ECC6E8D}"/>
              </a:ext>
            </a:extLst>
          </p:cNvPr>
          <p:cNvSpPr/>
          <p:nvPr/>
        </p:nvSpPr>
        <p:spPr>
          <a:xfrm>
            <a:off x="2561341" y="882992"/>
            <a:ext cx="443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Loài cây ăn thịt (cây nắp ấm)</a:t>
            </a:r>
            <a:endParaRPr lang="en-US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E523141-8B6D-47A3-A62B-CED902A86CB7}"/>
              </a:ext>
            </a:extLst>
          </p:cNvPr>
          <p:cNvCxnSpPr>
            <a:cxnSpLocks/>
          </p:cNvCxnSpPr>
          <p:nvPr/>
        </p:nvCxnSpPr>
        <p:spPr>
          <a:xfrm>
            <a:off x="2673792" y="2775813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FDF279-C0E5-43C0-9B09-BCDE8A6E7AC3}"/>
              </a:ext>
            </a:extLst>
          </p:cNvPr>
          <p:cNvSpPr/>
          <p:nvPr/>
        </p:nvSpPr>
        <p:spPr>
          <a:xfrm>
            <a:off x="2656507" y="2108242"/>
            <a:ext cx="4480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Loài chim vừa biết bay, vừa biết bơi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EDFD83-C12B-4CE9-88A0-C68FC9DA6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1045095" y="4744970"/>
            <a:ext cx="1924177" cy="171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179C3C-7218-4469-895B-4C4CFEA0C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3116569" y="4654854"/>
            <a:ext cx="1924177" cy="1710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8BC006A-9A64-45AE-B9B6-46F38DBED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429" r="95000">
                        <a14:foregroundMark x1="7857" y1="47286" x2="7857" y2="47286"/>
                        <a14:foregroundMark x1="7143" y1="48286" x2="7143" y2="48286"/>
                        <a14:foregroundMark x1="4857" y1="69143" x2="4857" y2="69143"/>
                        <a14:foregroundMark x1="4571" y1="46714" x2="4571" y2="46714"/>
                        <a14:foregroundMark x1="92714" y1="38143" x2="92714" y2="38143"/>
                        <a14:foregroundMark x1="94000" y1="46714" x2="94000" y2="47429"/>
                        <a14:foregroundMark x1="94429" y1="51714" x2="95000" y2="52714"/>
                        <a14:foregroundMark x1="4429" y1="71571" x2="4429" y2="71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9153" y="3400171"/>
            <a:ext cx="4272792" cy="3333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E4130A-C58E-4CD7-ABE6-B4EBDBC76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90315">
            <a:off x="1366768" y="365101"/>
            <a:ext cx="1297149" cy="12971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F9D206-3DA4-4489-A54C-8D85671BB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13403">
            <a:off x="1404678" y="1660153"/>
            <a:ext cx="1297149" cy="1297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473C008-CE98-4F12-93E9-0742DCEEA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5244456" y="4687759"/>
            <a:ext cx="1924177" cy="171038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F6019CB-CD76-4F7D-9707-F00770AA249E}"/>
              </a:ext>
            </a:extLst>
          </p:cNvPr>
          <p:cNvCxnSpPr>
            <a:cxnSpLocks/>
          </p:cNvCxnSpPr>
          <p:nvPr/>
        </p:nvCxnSpPr>
        <p:spPr>
          <a:xfrm>
            <a:off x="2639023" y="4162089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5F7FD36-FCF3-40B9-9EB6-96426F149D85}"/>
              </a:ext>
            </a:extLst>
          </p:cNvPr>
          <p:cNvSpPr/>
          <p:nvPr/>
        </p:nvSpPr>
        <p:spPr>
          <a:xfrm>
            <a:off x="2639023" y="3337810"/>
            <a:ext cx="4480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loài vật vừa biết bò, biết bay, biết chạy, mất đầu vẫn sống (con gián)</a:t>
            </a:r>
            <a:endParaRPr lang="en-US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5E53480-C60B-404B-A5AA-352DD3B02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7353">
            <a:off x="1325936" y="3092192"/>
            <a:ext cx="1297149" cy="1297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CA1E6A-C197-4C16-BA0F-4BBB9441A2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8" b="98298" l="9302" r="89302">
                        <a14:foregroundMark x1="47907" y1="89787" x2="47907" y2="89787"/>
                        <a14:foregroundMark x1="43721" y1="98298" x2="81860" y2="98298"/>
                        <a14:foregroundMark x1="86977" y1="83830" x2="86977" y2="83830"/>
                        <a14:foregroundMark x1="8837" y1="74043" x2="14884" y2="34043"/>
                        <a14:foregroundMark x1="14884" y1="34043" x2="46047" y2="2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3398" y="359158"/>
            <a:ext cx="2157235" cy="1281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7A06FB-D6EB-40EC-9D26-8D30180CAB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2863" y="554775"/>
            <a:ext cx="3348413" cy="3348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C8FF48-5B92-463A-9547-141568A178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8835" y="3229588"/>
            <a:ext cx="2326197" cy="163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38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83E1D4-BA3E-4275-948F-2B496DF1F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9037287" y="669880"/>
            <a:ext cx="856795" cy="8567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F38625B-BC28-458F-9D58-C108967B9EA8}"/>
              </a:ext>
            </a:extLst>
          </p:cNvPr>
          <p:cNvCxnSpPr>
            <a:cxnSpLocks/>
          </p:cNvCxnSpPr>
          <p:nvPr/>
        </p:nvCxnSpPr>
        <p:spPr>
          <a:xfrm>
            <a:off x="2498800" y="1409350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7E4FEB3-C5D3-4474-BF05-335B2ECC6E8D}"/>
              </a:ext>
            </a:extLst>
          </p:cNvPr>
          <p:cNvSpPr/>
          <p:nvPr/>
        </p:nvSpPr>
        <p:spPr>
          <a:xfrm>
            <a:off x="2592957" y="731516"/>
            <a:ext cx="443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những loài động vật màu sắc càng đẹp lại càng nguy hiểm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E523141-8B6D-47A3-A62B-CED902A86CB7}"/>
              </a:ext>
            </a:extLst>
          </p:cNvPr>
          <p:cNvCxnSpPr>
            <a:cxnSpLocks/>
          </p:cNvCxnSpPr>
          <p:nvPr/>
        </p:nvCxnSpPr>
        <p:spPr>
          <a:xfrm>
            <a:off x="2586615" y="2515754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FDF279-C0E5-43C0-9B09-BCDE8A6E7AC3}"/>
              </a:ext>
            </a:extLst>
          </p:cNvPr>
          <p:cNvSpPr/>
          <p:nvPr/>
        </p:nvSpPr>
        <p:spPr>
          <a:xfrm>
            <a:off x="2568881" y="1932376"/>
            <a:ext cx="4480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Nhiều loài động vật có tài ngụy trang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EDFD83-C12B-4CE9-88A0-C68FC9DA6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1045095" y="4744970"/>
            <a:ext cx="1924177" cy="17103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179C3C-7218-4469-895B-4C4CFEA0C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3116569" y="4654854"/>
            <a:ext cx="1924177" cy="1710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8BC006A-9A64-45AE-B9B6-46F38DBED2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429" r="95000">
                        <a14:foregroundMark x1="7857" y1="47286" x2="7857" y2="47286"/>
                        <a14:foregroundMark x1="7143" y1="48286" x2="7143" y2="48286"/>
                        <a14:foregroundMark x1="4857" y1="69143" x2="4857" y2="69143"/>
                        <a14:foregroundMark x1="4571" y1="46714" x2="4571" y2="46714"/>
                        <a14:foregroundMark x1="92714" y1="38143" x2="92714" y2="38143"/>
                        <a14:foregroundMark x1="94000" y1="46714" x2="94000" y2="47429"/>
                        <a14:foregroundMark x1="94429" y1="51714" x2="95000" y2="52714"/>
                        <a14:foregroundMark x1="4429" y1="71571" x2="4429" y2="71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9153" y="3400171"/>
            <a:ext cx="4272792" cy="3333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E4130A-C58E-4CD7-ABE6-B4EBDBC76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90315">
            <a:off x="1366768" y="365101"/>
            <a:ext cx="1297149" cy="12971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0F9D206-3DA4-4489-A54C-8D85671BBE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13403">
            <a:off x="1356590" y="1433772"/>
            <a:ext cx="1297149" cy="12971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9B9C52A-5FBA-4769-B76D-A30C6187A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9510503" y="1944216"/>
            <a:ext cx="856795" cy="8567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C894C3-9160-4D50-ACFF-8E6F407D8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10718051" y="2918946"/>
            <a:ext cx="856795" cy="8567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0564820-83C1-4EC5-9662-024218E22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38" r="90000">
                        <a14:foregroundMark x1="34688" y1="26875" x2="34688" y2="26875"/>
                        <a14:foregroundMark x1="24844" y1="49844" x2="24844" y2="49844"/>
                        <a14:foregroundMark x1="15000" y1="47813" x2="15000" y2="47813"/>
                        <a14:foregroundMark x1="8438" y1="58906" x2="8438" y2="58906"/>
                        <a14:foregroundMark x1="8438" y1="55625" x2="8438" y2="55625"/>
                        <a14:foregroundMark x1="24844" y1="45156" x2="24844" y2="45156"/>
                        <a14:foregroundMark x1="24844" y1="45156" x2="24844" y2="45156"/>
                        <a14:foregroundMark x1="24844" y1="50469" x2="24844" y2="50469"/>
                        <a14:foregroundMark x1="24844" y1="50469" x2="24844" y2="50469"/>
                        <a14:foregroundMark x1="26875" y1="48438" x2="26875" y2="48438"/>
                        <a14:foregroundMark x1="26875" y1="47813" x2="26875" y2="47813"/>
                        <a14:foregroundMark x1="26875" y1="47813" x2="26875" y2="47813"/>
                        <a14:foregroundMark x1="26875" y1="45781" x2="26875" y2="43906"/>
                        <a14:foregroundMark x1="26875" y1="43906" x2="26875" y2="43906"/>
                        <a14:foregroundMark x1="26875" y1="43906" x2="26875" y2="43906"/>
                        <a14:foregroundMark x1="26875" y1="43906" x2="26094" y2="43281"/>
                        <a14:foregroundMark x1="26094" y1="44531" x2="26094" y2="44531"/>
                        <a14:foregroundMark x1="26094" y1="44531" x2="26094" y2="44531"/>
                        <a14:foregroundMark x1="22813" y1="48438" x2="25469" y2="46563"/>
                        <a14:foregroundMark x1="25469" y1="46563" x2="25469" y2="46563"/>
                        <a14:foregroundMark x1="26094" y1="46563" x2="26094" y2="46563"/>
                        <a14:foregroundMark x1="26094" y1="46563" x2="26094" y2="46563"/>
                        <a14:foregroundMark x1="26094" y1="46563" x2="26094" y2="46563"/>
                        <a14:foregroundMark x1="23594" y1="43906" x2="23594" y2="43906"/>
                        <a14:foregroundMark x1="23594" y1="43281" x2="23594" y2="43281"/>
                        <a14:foregroundMark x1="23594" y1="43281" x2="23594" y2="43281"/>
                        <a14:foregroundMark x1="22188" y1="43281" x2="22188" y2="43281"/>
                        <a14:foregroundMark x1="21563" y1="43281" x2="21563" y2="43281"/>
                        <a14:foregroundMark x1="18281" y1="45156" x2="18281" y2="45156"/>
                        <a14:foregroundMark x1="13750" y1="47188" x2="14375" y2="49063"/>
                        <a14:foregroundMark x1="19531" y1="53750" x2="34688" y2="510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02327">
            <a:off x="10547966" y="784295"/>
            <a:ext cx="856795" cy="8567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473C008-CE98-4F12-93E9-0742DCEEA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0" b="94625" l="10000" r="90000">
                        <a14:foregroundMark x1="33333" y1="36750" x2="33333" y2="36750"/>
                        <a14:foregroundMark x1="32889" y1="39375" x2="32889" y2="39375"/>
                        <a14:foregroundMark x1="30333" y1="40250" x2="30333" y2="40250"/>
                        <a14:foregroundMark x1="30333" y1="40250" x2="30333" y2="40250"/>
                        <a14:foregroundMark x1="33222" y1="42625" x2="33222" y2="42625"/>
                        <a14:foregroundMark x1="30556" y1="44375" x2="30556" y2="44375"/>
                        <a14:foregroundMark x1="30111" y1="44250" x2="30111" y2="44250"/>
                        <a14:foregroundMark x1="28111" y1="38875" x2="37444" y2="43875"/>
                        <a14:foregroundMark x1="36444" y1="24625" x2="36444" y2="24625"/>
                        <a14:foregroundMark x1="36444" y1="25000" x2="36444" y2="25000"/>
                        <a14:foregroundMark x1="36333" y1="25500" x2="36333" y2="25500"/>
                        <a14:foregroundMark x1="35556" y1="25375" x2="35556" y2="25375"/>
                        <a14:foregroundMark x1="48889" y1="4750" x2="48889" y2="4750"/>
                        <a14:foregroundMark x1="48889" y1="4750" x2="48889" y2="4750"/>
                        <a14:foregroundMark x1="48889" y1="4750" x2="48889" y2="4750"/>
                        <a14:foregroundMark x1="47889" y1="5875" x2="47889" y2="5875"/>
                        <a14:foregroundMark x1="47667" y1="90500" x2="47667" y2="90500"/>
                        <a14:foregroundMark x1="47556" y1="91000" x2="47556" y2="91000"/>
                        <a14:foregroundMark x1="47778" y1="92000" x2="47778" y2="92000"/>
                        <a14:foregroundMark x1="48111" y1="92500" x2="48111" y2="92500"/>
                        <a14:foregroundMark x1="48889" y1="93000" x2="48889" y2="93000"/>
                        <a14:foregroundMark x1="49778" y1="94625" x2="49778" y2="94625"/>
                        <a14:foregroundMark x1="49778" y1="94625" x2="49778" y2="94625"/>
                        <a14:foregroundMark x1="34556" y1="37000" x2="34778" y2="4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02632">
            <a:off x="5244456" y="4687759"/>
            <a:ext cx="1924177" cy="171038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F6019CB-CD76-4F7D-9707-F00770AA249E}"/>
              </a:ext>
            </a:extLst>
          </p:cNvPr>
          <p:cNvCxnSpPr>
            <a:cxnSpLocks/>
          </p:cNvCxnSpPr>
          <p:nvPr/>
        </p:nvCxnSpPr>
        <p:spPr>
          <a:xfrm>
            <a:off x="2650552" y="3574610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5F7FD36-FCF3-40B9-9EB6-96426F149D85}"/>
              </a:ext>
            </a:extLst>
          </p:cNvPr>
          <p:cNvSpPr/>
          <p:nvPr/>
        </p:nvSpPr>
        <p:spPr>
          <a:xfrm>
            <a:off x="2568881" y="2848796"/>
            <a:ext cx="4480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Một số loài động vật có khả năng thay đổi màu sắc tùy theo hoàn cảnh sống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5E53480-C60B-404B-A5AA-352DD3B02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7353">
            <a:off x="1356590" y="2500140"/>
            <a:ext cx="1297149" cy="1297149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DE87403-0CAE-469B-B081-B90387166505}"/>
              </a:ext>
            </a:extLst>
          </p:cNvPr>
          <p:cNvCxnSpPr>
            <a:cxnSpLocks/>
          </p:cNvCxnSpPr>
          <p:nvPr/>
        </p:nvCxnSpPr>
        <p:spPr>
          <a:xfrm>
            <a:off x="2690205" y="4627114"/>
            <a:ext cx="435500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F9A6720-8F3A-4A5C-B1A9-ECF421BCB66F}"/>
              </a:ext>
            </a:extLst>
          </p:cNvPr>
          <p:cNvSpPr/>
          <p:nvPr/>
        </p:nvSpPr>
        <p:spPr>
          <a:xfrm>
            <a:off x="2586615" y="4086725"/>
            <a:ext cx="4736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Có loài vật biết giúp đỡ, biết ơn con 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AC218F6-A632-4506-9E6E-4CA9BEED60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7353">
            <a:off x="1389969" y="3668396"/>
            <a:ext cx="1297149" cy="1297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CD0E42-4E70-4943-9730-F65418F878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9802" y="621557"/>
            <a:ext cx="1505877" cy="844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42B95A-BAB3-405E-AB08-F03937711A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7943" y="1596223"/>
            <a:ext cx="1634320" cy="920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AD29FC-9E24-4255-82AD-1A4C45E9F3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0570" y="2742543"/>
            <a:ext cx="1505877" cy="920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991913-827E-4513-94E1-7F50D5DC47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5795" y="3927855"/>
            <a:ext cx="1349315" cy="8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68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8A3E7-D540-46D6-9BC8-8B1647BB0846}"/>
              </a:ext>
            </a:extLst>
          </p:cNvPr>
          <p:cNvSpPr txBox="1"/>
          <p:nvPr/>
        </p:nvSpPr>
        <p:spPr>
          <a:xfrm>
            <a:off x="1474712" y="339214"/>
            <a:ext cx="3922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7C8A65-EC10-49ED-BD39-769AE60A4C4E}"/>
              </a:ext>
            </a:extLst>
          </p:cNvPr>
          <p:cNvCxnSpPr>
            <a:cxnSpLocks/>
          </p:cNvCxnSpPr>
          <p:nvPr/>
        </p:nvCxnSpPr>
        <p:spPr>
          <a:xfrm>
            <a:off x="5615994" y="992841"/>
            <a:ext cx="138418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0A25CA-07D6-4743-8EA0-AE01AD547A40}"/>
              </a:ext>
            </a:extLst>
          </p:cNvPr>
          <p:cNvCxnSpPr>
            <a:cxnSpLocks/>
          </p:cNvCxnSpPr>
          <p:nvPr/>
        </p:nvCxnSpPr>
        <p:spPr>
          <a:xfrm>
            <a:off x="1474712" y="203791"/>
            <a:ext cx="1455511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3DFCC8-8245-439C-BC49-F82E6BFC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379" y="-17114"/>
            <a:ext cx="1587339" cy="12112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33CAD8-58C2-4E52-9C60-AF3685879F19}"/>
              </a:ext>
            </a:extLst>
          </p:cNvPr>
          <p:cNvSpPr/>
          <p:nvPr/>
        </p:nvSpPr>
        <p:spPr>
          <a:xfrm>
            <a:off x="1335379" y="992841"/>
            <a:ext cx="96256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chemeClr val="accent2"/>
                </a:solidFill>
              </a:rPr>
              <a:t>c</a:t>
            </a:r>
            <a:r>
              <a:rPr lang="en-US" sz="2800" b="1" i="1" dirty="0">
                <a:solidFill>
                  <a:schemeClr val="accent2"/>
                </a:solidFill>
              </a:rPr>
              <a:t>.</a:t>
            </a:r>
            <a:r>
              <a:rPr lang="vi-VN" sz="2800" b="1" i="1" dirty="0">
                <a:solidFill>
                  <a:schemeClr val="accent2"/>
                </a:solidFill>
              </a:rPr>
              <a:t> Con người trên trái đất</a:t>
            </a:r>
            <a:endParaRPr lang="en-US" sz="2800" i="1" dirty="0">
              <a:solidFill>
                <a:schemeClr val="accent2"/>
              </a:solidFill>
            </a:endParaRPr>
          </a:p>
          <a:p>
            <a:r>
              <a:rPr lang="vi-VN" sz="2800" dirty="0" smtClean="0"/>
              <a:t>- </a:t>
            </a:r>
            <a:r>
              <a:rPr lang="vi-VN" sz="2800" dirty="0"/>
              <a:t>Con người là động vật bậc cao, có bộ não và thần kinh phát triển nhất, có ý thức, có tình cảm có ngôn ngữ, biết tổ chức cuộc sống theo hướng tích cực.</a:t>
            </a:r>
            <a:endParaRPr lang="en-US" sz="2800" dirty="0"/>
          </a:p>
          <a:p>
            <a:r>
              <a:rPr lang="vi-VN" sz="2800" dirty="0"/>
              <a:t>- Con người cải tạo lại trái đất khiến cho nó người hơn, thân thiện hơn.</a:t>
            </a:r>
            <a:endParaRPr lang="en-US" sz="2800" dirty="0"/>
          </a:p>
          <a:p>
            <a:r>
              <a:rPr lang="vi-VN" sz="2800" dirty="0" smtClean="0"/>
              <a:t>- Con </a:t>
            </a:r>
            <a:r>
              <a:rPr lang="vi-VN" sz="2800" dirty="0"/>
              <a:t>người khai thác thiên nhiên bừa bãi gây ảnh hưởng xấu đến quá trình tồn tại và phát triển của sự sống trên trái đất</a:t>
            </a:r>
            <a:r>
              <a:rPr lang="vi-VN" sz="2800" dirty="0" smtClean="0"/>
              <a:t>.</a:t>
            </a:r>
            <a:endParaRPr lang="en-US" sz="2800" dirty="0" smtClean="0"/>
          </a:p>
          <a:p>
            <a:r>
              <a:rPr kumimoji="0" lang="en-US" sz="2800" b="1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-&gt;</a:t>
            </a:r>
            <a:r>
              <a:rPr lang="vi-VN" sz="2800" b="1" i="1" dirty="0" smtClean="0"/>
              <a:t> </a:t>
            </a:r>
            <a:r>
              <a:rPr lang="en-US" sz="2800" b="1" i="1" dirty="0" smtClean="0"/>
              <a:t>Con </a:t>
            </a:r>
            <a:r>
              <a:rPr lang="en-US" sz="2800" b="1" i="1" dirty="0" err="1" smtClean="0"/>
              <a:t>người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là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đỉnh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cao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kì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diệu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của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sự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sống</a:t>
            </a:r>
            <a:endParaRPr lang="en-US" sz="2800" b="1" i="1" dirty="0"/>
          </a:p>
          <a:p>
            <a:endParaRPr kumimoji="0" lang="vi-VN" sz="28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1465" y="-351530"/>
            <a:ext cx="2458613" cy="2400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127B0B-EABC-42B3-98A7-D185EBA2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8275" y="-33353"/>
            <a:ext cx="1155965" cy="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5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8A3E7-D540-46D6-9BC8-8B1647BB0846}"/>
              </a:ext>
            </a:extLst>
          </p:cNvPr>
          <p:cNvSpPr txBox="1"/>
          <p:nvPr/>
        </p:nvSpPr>
        <p:spPr>
          <a:xfrm>
            <a:off x="1095767" y="403307"/>
            <a:ext cx="4733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của TĐ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7C8A65-EC10-49ED-BD39-769AE60A4C4E}"/>
              </a:ext>
            </a:extLst>
          </p:cNvPr>
          <p:cNvCxnSpPr>
            <a:cxnSpLocks/>
          </p:cNvCxnSpPr>
          <p:nvPr/>
        </p:nvCxnSpPr>
        <p:spPr>
          <a:xfrm>
            <a:off x="5498579" y="850228"/>
            <a:ext cx="138418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0A25CA-07D6-4743-8EA0-AE01AD547A40}"/>
              </a:ext>
            </a:extLst>
          </p:cNvPr>
          <p:cNvCxnSpPr>
            <a:cxnSpLocks/>
          </p:cNvCxnSpPr>
          <p:nvPr/>
        </p:nvCxnSpPr>
        <p:spPr>
          <a:xfrm>
            <a:off x="1474712" y="203791"/>
            <a:ext cx="1455511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3DFCC8-8245-439C-BC49-F82E6BFC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89" y="-93545"/>
            <a:ext cx="1155965" cy="8821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33CAD8-58C2-4E52-9C60-AF3685879F19}"/>
              </a:ext>
            </a:extLst>
          </p:cNvPr>
          <p:cNvSpPr/>
          <p:nvPr/>
        </p:nvSpPr>
        <p:spPr>
          <a:xfrm>
            <a:off x="1416456" y="1267388"/>
            <a:ext cx="90190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- Hiện tại, Trái Đất đang bị tổn thương bởi nhiều hành động vô ý thức, bất chấp của con người.</a:t>
            </a:r>
            <a:endParaRPr lang="en-US" sz="2800" dirty="0"/>
          </a:p>
          <a:p>
            <a:pPr algn="just"/>
            <a:r>
              <a:rPr lang="vi-VN" sz="2800" dirty="0"/>
              <a:t>- Hậu quả: Hoang mạc xâm lấn, động vật tuyệt chủng, rác thải ngập tràn, khí hậu nóng dần, nước biển dâng nhấm chìm nhiều thành phố, cánh đồng, tầng ô-dôn thủng, ô nhiễm, đe dọa sự sống muốn loài.</a:t>
            </a:r>
            <a:endParaRPr lang="en-US" sz="2800" dirty="0"/>
          </a:p>
          <a:p>
            <a:pPr algn="just"/>
            <a:r>
              <a:rPr lang="vi-VN" sz="2800" dirty="0" smtClean="0"/>
              <a:t>- Câu </a:t>
            </a:r>
            <a:r>
              <a:rPr lang="vi-VN" sz="2800" dirty="0"/>
              <a:t>hỏi nhức nhối: </a:t>
            </a:r>
            <a:r>
              <a:rPr lang="vi-VN" sz="2800" i="1" dirty="0"/>
              <a:t>Trái Đất có thể chịu đựng đến bao giờ?</a:t>
            </a:r>
            <a:r>
              <a:rPr lang="vi-VN" sz="2800" dirty="0"/>
              <a:t> </a:t>
            </a:r>
            <a:endParaRPr lang="en-US" sz="2800" dirty="0" smtClean="0"/>
          </a:p>
          <a:p>
            <a:pPr algn="just"/>
            <a:r>
              <a:rPr lang="en-US" sz="2800" b="1" i="1" dirty="0" smtClean="0"/>
              <a:t>-&gt; </a:t>
            </a:r>
            <a:r>
              <a:rPr lang="vi-VN" sz="2800" b="1" i="1" dirty="0" smtClean="0"/>
              <a:t>Con </a:t>
            </a:r>
            <a:r>
              <a:rPr lang="vi-VN" sz="2800" b="1" i="1" dirty="0"/>
              <a:t>người đứng trước thách thức lớn.</a:t>
            </a:r>
            <a:endParaRPr lang="en-US" sz="2800" b="1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5529" y="-262568"/>
            <a:ext cx="1983879" cy="193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127B0B-EABC-42B3-98A7-D185EBA25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6113" y="-95907"/>
            <a:ext cx="1155965" cy="8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5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E561-8BC6-46E2-A5F4-47F6155C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CF4ECE-660C-4ECF-868B-61F3A2287FAA}"/>
              </a:ext>
            </a:extLst>
          </p:cNvPr>
          <p:cNvSpPr txBox="1"/>
          <p:nvPr/>
        </p:nvSpPr>
        <p:spPr>
          <a:xfrm>
            <a:off x="5259972" y="2581206"/>
            <a:ext cx="529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60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7FE04-BF16-4690-8597-C7A19B7C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78" y="308903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E561-8BC6-46E2-A5F4-47F6155C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CF4ECE-660C-4ECF-868B-61F3A2287FAA}"/>
              </a:ext>
            </a:extLst>
          </p:cNvPr>
          <p:cNvSpPr txBox="1"/>
          <p:nvPr/>
        </p:nvSpPr>
        <p:spPr>
          <a:xfrm>
            <a:off x="5033470" y="2331587"/>
            <a:ext cx="4778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7FE04-BF16-4690-8597-C7A19B7C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78" y="308903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285"/>
            <a:ext cx="1219252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222B82-8955-4727-B2B3-165E57002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394" y="3740444"/>
            <a:ext cx="3085590" cy="2407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080371-3791-4A4C-B262-71E46DD67227}"/>
              </a:ext>
            </a:extLst>
          </p:cNvPr>
          <p:cNvSpPr txBox="1"/>
          <p:nvPr/>
        </p:nvSpPr>
        <p:spPr>
          <a:xfrm>
            <a:off x="1927718" y="297336"/>
            <a:ext cx="6083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0E237A-E295-4CE5-BBA0-ADE14848D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797" y="-143720"/>
            <a:ext cx="1155965" cy="882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D08097-3ABD-4780-9F5E-1417B0077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6500" y="208974"/>
            <a:ext cx="1155965" cy="8821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ADB94B-5642-4CDC-8BEF-84A652E28626}"/>
              </a:ext>
            </a:extLst>
          </p:cNvPr>
          <p:cNvSpPr/>
          <p:nvPr/>
        </p:nvSpPr>
        <p:spPr>
          <a:xfrm>
            <a:off x="1275085" y="1542029"/>
            <a:ext cx="4549037" cy="147637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DF9C6CE-709B-404A-A2EB-BB0E7E3BD5AA}"/>
              </a:ext>
            </a:extLst>
          </p:cNvPr>
          <p:cNvSpPr/>
          <p:nvPr/>
        </p:nvSpPr>
        <p:spPr>
          <a:xfrm>
            <a:off x="1428287" y="1379675"/>
            <a:ext cx="4429387" cy="147637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endParaRPr lang="en-US" sz="1600" b="1" dirty="0">
              <a:solidFill>
                <a:schemeClr val="tx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55A0E0-9174-4D33-B0DA-9F2C05096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2" b="94096" l="3994" r="97604">
                        <a14:foregroundMark x1="10064" y1="6458" x2="10064" y2="6458"/>
                        <a14:foregroundMark x1="5911" y1="5166" x2="5911" y2="5166"/>
                        <a14:foregroundMark x1="41214" y1="25092" x2="41214" y2="25092"/>
                        <a14:foregroundMark x1="43131" y1="22325" x2="43131" y2="22325"/>
                        <a14:foregroundMark x1="32588" y1="21033" x2="32588" y2="21033"/>
                        <a14:foregroundMark x1="3994" y1="37823" x2="3994" y2="37823"/>
                        <a14:foregroundMark x1="48562" y1="94096" x2="48562" y2="94096"/>
                        <a14:foregroundMark x1="95048" y1="7011" x2="95048" y2="7011"/>
                        <a14:foregroundMark x1="97604" y1="6458" x2="97604" y2="6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45" y="796507"/>
            <a:ext cx="1329957" cy="11514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CB0EBD-5F5C-489A-975A-A21A1222FD7D}"/>
              </a:ext>
            </a:extLst>
          </p:cNvPr>
          <p:cNvSpPr/>
          <p:nvPr/>
        </p:nvSpPr>
        <p:spPr>
          <a:xfrm>
            <a:off x="4521664" y="3596520"/>
            <a:ext cx="4706226" cy="147637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622106-8ADE-4C1C-886E-AEA33EB498A2}"/>
              </a:ext>
            </a:extLst>
          </p:cNvPr>
          <p:cNvSpPr/>
          <p:nvPr/>
        </p:nvSpPr>
        <p:spPr>
          <a:xfrm>
            <a:off x="4880677" y="3354715"/>
            <a:ext cx="4429387" cy="147637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chemeClr val="tx1"/>
                </a:solidFill>
              </a:rPr>
              <a:t>- VB </a:t>
            </a:r>
            <a:r>
              <a:rPr lang="fr-FR" sz="2000" b="1" dirty="0" err="1">
                <a:solidFill>
                  <a:schemeClr val="tx1"/>
                </a:solidFill>
              </a:rPr>
              <a:t>được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trình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bày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vừa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theo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trình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tự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thời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gian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vừa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theo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trình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tự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nhân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quả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giữa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các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phần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trong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văn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  <a:r>
              <a:rPr lang="fr-FR" sz="2000" b="1" dirty="0" err="1">
                <a:solidFill>
                  <a:schemeClr val="tx1"/>
                </a:solidFill>
              </a:rPr>
              <a:t>bản</a:t>
            </a:r>
            <a:r>
              <a:rPr lang="fr-FR" sz="2000" b="1" dirty="0">
                <a:solidFill>
                  <a:schemeClr val="tx1"/>
                </a:solidFill>
              </a:rPr>
              <a:t>. </a:t>
            </a:r>
            <a:endParaRPr lang="en-US" sz="2000" b="1" dirty="0">
              <a:solidFill>
                <a:schemeClr val="tx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2E86B3-D286-4FD4-BE8F-45E075F35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2" b="94096" l="3994" r="97604">
                        <a14:foregroundMark x1="10064" y1="6458" x2="10064" y2="6458"/>
                        <a14:foregroundMark x1="5911" y1="5166" x2="5911" y2="5166"/>
                        <a14:foregroundMark x1="41214" y1="25092" x2="41214" y2="25092"/>
                        <a14:foregroundMark x1="43131" y1="22325" x2="43131" y2="22325"/>
                        <a14:foregroundMark x1="32588" y1="21033" x2="32588" y2="21033"/>
                        <a14:foregroundMark x1="3994" y1="37823" x2="3994" y2="37823"/>
                        <a14:foregroundMark x1="48562" y1="94096" x2="48562" y2="94096"/>
                        <a14:foregroundMark x1="95048" y1="7011" x2="95048" y2="7011"/>
                        <a14:foregroundMark x1="97604" y1="6458" x2="97604" y2="6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6685" y="3147298"/>
            <a:ext cx="1115253" cy="1151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06F376-13A5-486F-9E09-C171D8F81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1487" y="4577005"/>
            <a:ext cx="968380" cy="738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B35489-9C5A-46B9-8CD6-D13AA234D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1938" y="2241687"/>
            <a:ext cx="885736" cy="675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CB04BD2-A64C-461C-863B-C4BBB2DE3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408" y="784253"/>
            <a:ext cx="1932599" cy="1505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513F46-881B-446F-B73A-3655AE635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457" y="3810128"/>
            <a:ext cx="1932599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39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285"/>
            <a:ext cx="1219252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222B82-8955-4727-B2B3-165E57002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394" y="3740444"/>
            <a:ext cx="3085590" cy="2407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080371-3791-4A4C-B262-71E46DD67227}"/>
              </a:ext>
            </a:extLst>
          </p:cNvPr>
          <p:cNvSpPr txBox="1"/>
          <p:nvPr/>
        </p:nvSpPr>
        <p:spPr>
          <a:xfrm>
            <a:off x="1927718" y="297336"/>
            <a:ext cx="6083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dung- ý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0E237A-E295-4CE5-BBA0-ADE14848D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797" y="-143720"/>
            <a:ext cx="1155965" cy="8821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ADB94B-5642-4CDC-8BEF-84A652E28626}"/>
              </a:ext>
            </a:extLst>
          </p:cNvPr>
          <p:cNvSpPr/>
          <p:nvPr/>
        </p:nvSpPr>
        <p:spPr>
          <a:xfrm>
            <a:off x="1275085" y="1542029"/>
            <a:ext cx="4549037" cy="147637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DF9C6CE-709B-404A-A2EB-BB0E7E3BD5AA}"/>
              </a:ext>
            </a:extLst>
          </p:cNvPr>
          <p:cNvSpPr/>
          <p:nvPr/>
        </p:nvSpPr>
        <p:spPr>
          <a:xfrm>
            <a:off x="1428287" y="1379675"/>
            <a:ext cx="4429387" cy="147637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nay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b="1" dirty="0">
              <a:solidFill>
                <a:schemeClr val="tx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55A0E0-9174-4D33-B0DA-9F2C05096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2" b="94096" l="3994" r="97604">
                        <a14:foregroundMark x1="10064" y1="6458" x2="10064" y2="6458"/>
                        <a14:foregroundMark x1="5911" y1="5166" x2="5911" y2="5166"/>
                        <a14:foregroundMark x1="41214" y1="25092" x2="41214" y2="25092"/>
                        <a14:foregroundMark x1="43131" y1="22325" x2="43131" y2="22325"/>
                        <a14:foregroundMark x1="32588" y1="21033" x2="32588" y2="21033"/>
                        <a14:foregroundMark x1="3994" y1="37823" x2="3994" y2="37823"/>
                        <a14:foregroundMark x1="48562" y1="94096" x2="48562" y2="94096"/>
                        <a14:foregroundMark x1="95048" y1="7011" x2="95048" y2="7011"/>
                        <a14:foregroundMark x1="97604" y1="6458" x2="97604" y2="6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45" y="882111"/>
            <a:ext cx="1329957" cy="11514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CB0EBD-5F5C-489A-975A-A21A1222FD7D}"/>
              </a:ext>
            </a:extLst>
          </p:cNvPr>
          <p:cNvSpPr/>
          <p:nvPr/>
        </p:nvSpPr>
        <p:spPr>
          <a:xfrm>
            <a:off x="4521664" y="3596520"/>
            <a:ext cx="4706226" cy="147637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622106-8ADE-4C1C-886E-AEA33EB498A2}"/>
              </a:ext>
            </a:extLst>
          </p:cNvPr>
          <p:cNvSpPr/>
          <p:nvPr/>
        </p:nvSpPr>
        <p:spPr>
          <a:xfrm>
            <a:off x="4880677" y="3354715"/>
            <a:ext cx="4429387" cy="147637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2E86B3-D286-4FD4-BE8F-45E075F35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2" b="94096" l="3994" r="97604">
                        <a14:foregroundMark x1="10064" y1="6458" x2="10064" y2="6458"/>
                        <a14:foregroundMark x1="5911" y1="5166" x2="5911" y2="5166"/>
                        <a14:foregroundMark x1="41214" y1="25092" x2="41214" y2="25092"/>
                        <a14:foregroundMark x1="43131" y1="22325" x2="43131" y2="22325"/>
                        <a14:foregroundMark x1="32588" y1="21033" x2="32588" y2="21033"/>
                        <a14:foregroundMark x1="3994" y1="37823" x2="3994" y2="37823"/>
                        <a14:foregroundMark x1="48562" y1="94096" x2="48562" y2="94096"/>
                        <a14:foregroundMark x1="95048" y1="7011" x2="95048" y2="7011"/>
                        <a14:foregroundMark x1="97604" y1="6458" x2="97604" y2="6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6685" y="3147298"/>
            <a:ext cx="1329957" cy="1151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06F376-13A5-486F-9E09-C171D8F81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912" y="4311111"/>
            <a:ext cx="968380" cy="738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B35489-9C5A-46B9-8CD6-D13AA234D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1938" y="2241687"/>
            <a:ext cx="885736" cy="675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CB04BD2-A64C-461C-863B-C4BBB2DE3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9408" y="784253"/>
            <a:ext cx="1932599" cy="1505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513F46-881B-446F-B73A-3655AE635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457" y="3810128"/>
            <a:ext cx="1932599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16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E561-8BC6-46E2-A5F4-47F6155C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CF4ECE-660C-4ECF-868B-61F3A2287FAA}"/>
              </a:ext>
            </a:extLst>
          </p:cNvPr>
          <p:cNvSpPr txBox="1"/>
          <p:nvPr/>
        </p:nvSpPr>
        <p:spPr>
          <a:xfrm>
            <a:off x="4832133" y="2262425"/>
            <a:ext cx="529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7FE04-BF16-4690-8597-C7A19B7C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78" y="308903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51150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HỌC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A749ECD4-33D9-40E5-8140-761B886EA392}"/>
              </a:ext>
            </a:extLst>
          </p:cNvPr>
          <p:cNvSpPr/>
          <p:nvPr/>
        </p:nvSpPr>
        <p:spPr>
          <a:xfrm>
            <a:off x="9714152" y="64880"/>
            <a:ext cx="2206972" cy="655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215247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1E151BF-BB16-44E6-B3C6-DD4E352DC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12" y="0"/>
            <a:ext cx="1221471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Theo văn bản Trái Đất – cái nôi của sự sống, Trái Đất nằm trong?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54587" y="1949346"/>
            <a:ext cx="4906798" cy="770816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Mặt Trời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4982" y="1943463"/>
            <a:ext cx="4906798" cy="770816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 Ngân 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54587" y="2838518"/>
            <a:ext cx="4906798" cy="770816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2" y="2842707"/>
            <a:ext cx="4906798" cy="770816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6530641" y="4724258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7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58B300-82FE-4BFC-8868-DCCA9ED8A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37481"/>
            <a:ext cx="10526728" cy="1604597"/>
          </a:xfrm>
          <a:prstGeom prst="snip2DiagRect">
            <a:avLst/>
          </a:prstGeom>
          <a:blipFill>
            <a:blip r:embed="rId13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Văn bản Trái Đất – cái nôi của sự sống thuộc thể loại?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29504" y="3495229"/>
            <a:ext cx="4906798" cy="1020625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D.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Văn bản nghị luận.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495230"/>
            <a:ext cx="4906798" cy="1020624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ngắn.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0220" y="1939892"/>
            <a:ext cx="4906798" cy="77081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thuyết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47764" y="334458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15883" y="389457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198534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7" action="ppaction://hlinksldjump"/>
          </p:cNvPr>
          <p:cNvSpPr/>
          <p:nvPr/>
        </p:nvSpPr>
        <p:spPr>
          <a:xfrm>
            <a:off x="6765046" y="5365438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45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DEB879-E6D4-4F72-B78E-8CF720B8B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91625"/>
            <a:ext cx="10526728" cy="1604597"/>
          </a:xfrm>
          <a:prstGeom prst="snip2DiagRect">
            <a:avLst/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Đâu là phương thức biểu đạt chính của văn bản Văn bản Trái Đất – cái nôi của sự sống?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sự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minh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590798"/>
            <a:ext cx="4906798" cy="596313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90799"/>
            <a:ext cx="4906798" cy="59631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4" y="347103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71" y="359079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6765046" y="5331792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74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B05ADD-CDE5-4774-8CE0-A9F246B00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5" y="199869"/>
            <a:ext cx="10748027" cy="1604597"/>
          </a:xfrm>
          <a:prstGeom prst="snip2Diag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4: Theo văn bản Trái Đất – cái nôi của sự sống, tác giả đã khẳng định Trái Đất là nơi duy nhất có sự sống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sai?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0704" y="2352940"/>
            <a:ext cx="4906798" cy="77256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975571" y="2342146"/>
            <a:ext cx="4906798" cy="772563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Đúng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29" y="2143170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614940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6562166" y="5304819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1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58ECB4-223A-4883-B008-21D05AE3B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5: Theo văn bản Trái Đất – cái nôi của sự sống, “vị thần hộ mệnh” mà tác giả nhắc tới là?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96623" y="1960850"/>
            <a:ext cx="5020395" cy="113523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13104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Nước.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397206"/>
            <a:ext cx="4906798" cy="1118648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trăng.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414805"/>
            <a:ext cx="4906798" cy="110936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9281" y="345392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01" y="336639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7125183" y="5076801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320FD4-4995-4E4D-8751-6E02B1F73F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689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6. Trái Đất- cái nôi của sự sống là một văn bản thông tin vì có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000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 điểm, luận cứ, lí lẽ, dẫn chứng, ….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bộc lộ tình cảm, cảm xúc, …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 dề, sa-pô, đề mục, đoạn văn, tranh ảnh,…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Nhân vật, sự việc, tình huống, cốt truyện,..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6806389" y="4679889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5876762-E5B2-4629-80C8-9B4BC70D39E1}"/>
              </a:ext>
            </a:extLst>
          </p:cNvPr>
          <p:cNvSpPr/>
          <p:nvPr/>
        </p:nvSpPr>
        <p:spPr>
          <a:xfrm>
            <a:off x="4949504" y="0"/>
            <a:ext cx="724249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Ngôi nhà chung của chúng ta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xmlns="" id="{1C49A830-AD73-4746-B69B-F4A2D88E5F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622" y="234892"/>
            <a:ext cx="10075178" cy="607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2135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BB1970-4ABA-40CE-B06D-ED2858150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7. Có thể khẳng định nước là "vị thần hộ mệnh" của sự sống trên Trái Đất vì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dạng vật chất tồn tại duy nhất trên Trái Đất.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nước, Trái Đất trở thành nơi duy nhất có sự sống trong hệ Mặt Trời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đang bị ô nhiễm nghiêm trọng.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xuất hiện đầu tiên trên Trái Đất.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6693136" y="4679889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9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BB1970-4ABA-40CE-B06D-ED2858150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8. Đoạn văn "trong số muôn loài tồn tại trên Trái Đất… quy luật sinh học lạ lùng, bí ẩn"cho thấy muôn loài trên Trái Đất có vẻ đẹp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linh, huyền ảo.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phú, đa dạng, kì thú.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 vĩ, dự dội 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 rỡ, tráng lệ.	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6693136" y="4679889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51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BB1970-4ABA-40CE-B06D-ED2858150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9. Lựa chọn nào dưới đây không đúng để khẳng định rằng con người chính là đỉnh cao kì diệu của sự sống trên Trái Đất?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động vật bậc cao, có não bộ và hệ thần kinh phát triển nhất.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thực tế duy nhất tồn tại trên Trái Đất.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7"/>
            <a:ext cx="4906798" cy="113349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có ý thức và tình cảm, có ngôn ngữ và biết tổ chức cuộc sống theo hướng tích cực.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6"/>
            <a:ext cx="4906798" cy="113349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cải tạo Trái Đất , khiến Trái Đất "người"hơn, thân thiện hơn nhưng cũng tác động tiêu cực đến quá trình tồn tại và phát triển của Trái Đất.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6693136" y="4679889"/>
            <a:ext cx="2359211" cy="1104900"/>
          </a:xfrm>
          <a:prstGeom prst="cloud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4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E561-8BC6-46E2-A5F4-47F6155C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CF4ECE-660C-4ECF-868B-61F3A2287FAA}"/>
              </a:ext>
            </a:extLst>
          </p:cNvPr>
          <p:cNvSpPr txBox="1"/>
          <p:nvPr/>
        </p:nvSpPr>
        <p:spPr>
          <a:xfrm>
            <a:off x="4832133" y="2262425"/>
            <a:ext cx="529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7FE04-BF16-4690-8597-C7A19B7C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78" y="308903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" y="26699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7C48CC-F7EE-48CF-8EB8-E718ADB7D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13" y="1447708"/>
            <a:ext cx="4180516" cy="2426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8A3E7-D540-46D6-9BC8-8B1647BB0846}"/>
              </a:ext>
            </a:extLst>
          </p:cNvPr>
          <p:cNvSpPr txBox="1"/>
          <p:nvPr/>
        </p:nvSpPr>
        <p:spPr>
          <a:xfrm>
            <a:off x="1474712" y="203791"/>
            <a:ext cx="6083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7C8A65-EC10-49ED-BD39-769AE60A4C4E}"/>
              </a:ext>
            </a:extLst>
          </p:cNvPr>
          <p:cNvCxnSpPr>
            <a:cxnSpLocks/>
          </p:cNvCxnSpPr>
          <p:nvPr/>
        </p:nvCxnSpPr>
        <p:spPr>
          <a:xfrm>
            <a:off x="6394224" y="956310"/>
            <a:ext cx="138418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0A25CA-07D6-4743-8EA0-AE01AD547A40}"/>
              </a:ext>
            </a:extLst>
          </p:cNvPr>
          <p:cNvCxnSpPr>
            <a:cxnSpLocks/>
          </p:cNvCxnSpPr>
          <p:nvPr/>
        </p:nvCxnSpPr>
        <p:spPr>
          <a:xfrm>
            <a:off x="1474712" y="203791"/>
            <a:ext cx="1455511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3DFCC8-8245-439C-BC49-F82E6BFC0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8820" y="-11685"/>
            <a:ext cx="1155965" cy="8821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33CAD8-58C2-4E52-9C60-AF3685879F19}"/>
              </a:ext>
            </a:extLst>
          </p:cNvPr>
          <p:cNvSpPr/>
          <p:nvPr/>
        </p:nvSpPr>
        <p:spPr>
          <a:xfrm>
            <a:off x="1837189" y="1627088"/>
            <a:ext cx="3499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hãy viết đoạn văn (5-7 câu) với chủ đề: Để hành tinh xanh mãi xanh...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8141" y="-226124"/>
            <a:ext cx="1983879" cy="19370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D331A0-E843-46D5-A60D-5B4EBA1A2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8750" y="1823325"/>
            <a:ext cx="4460319" cy="4184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127B0B-EABC-42B3-98A7-D185EBA2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6241" y="203791"/>
            <a:ext cx="1155965" cy="882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BAC7D21-DDB2-4A4C-8E11-6C74328D44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82" b="94096" l="3994" r="97604">
                        <a14:foregroundMark x1="10064" y1="6458" x2="10064" y2="6458"/>
                        <a14:foregroundMark x1="5911" y1="5166" x2="5911" y2="5166"/>
                        <a14:foregroundMark x1="41214" y1="25092" x2="41214" y2="25092"/>
                        <a14:foregroundMark x1="43131" y1="22325" x2="43131" y2="22325"/>
                        <a14:foregroundMark x1="32588" y1="21033" x2="32588" y2="21033"/>
                        <a14:foregroundMark x1="3994" y1="37823" x2="3994" y2="37823"/>
                        <a14:foregroundMark x1="48562" y1="94096" x2="48562" y2="94096"/>
                        <a14:foregroundMark x1="95048" y1="7011" x2="95048" y2="7011"/>
                        <a14:foregroundMark x1="97604" y1="6458" x2="97604" y2="6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974" y="3551432"/>
            <a:ext cx="1329957" cy="11514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5597E4C-EFB7-46A5-98AA-0DF26F0154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82" b="94096" l="3994" r="97604">
                        <a14:foregroundMark x1="10064" y1="6458" x2="10064" y2="6458"/>
                        <a14:foregroundMark x1="5911" y1="5166" x2="5911" y2="5166"/>
                        <a14:foregroundMark x1="41214" y1="25092" x2="41214" y2="25092"/>
                        <a14:foregroundMark x1="43131" y1="22325" x2="43131" y2="22325"/>
                        <a14:foregroundMark x1="32588" y1="21033" x2="32588" y2="21033"/>
                        <a14:foregroundMark x1="3994" y1="37823" x2="3994" y2="37823"/>
                        <a14:foregroundMark x1="48562" y1="94096" x2="48562" y2="94096"/>
                        <a14:foregroundMark x1="95048" y1="7011" x2="95048" y2="7011"/>
                        <a14:foregroundMark x1="97604" y1="6458" x2="97604" y2="6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6591" y="3615880"/>
            <a:ext cx="1329957" cy="11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74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222B82-8955-4727-B2B3-165E57002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885" y="4253040"/>
            <a:ext cx="2972936" cy="23198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78D392-CAA8-4CA6-B131-48FA60ADD22A}"/>
              </a:ext>
            </a:extLst>
          </p:cNvPr>
          <p:cNvSpPr/>
          <p:nvPr/>
        </p:nvSpPr>
        <p:spPr>
          <a:xfrm>
            <a:off x="777598" y="478084"/>
            <a:ext cx="106146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đẽ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se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oi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dẳng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lùi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chặn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6795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285"/>
            <a:ext cx="1219252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222B82-8955-4727-B2B3-165E57002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394" y="3740444"/>
            <a:ext cx="3085590" cy="2407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080371-3791-4A4C-B262-71E46DD67227}"/>
              </a:ext>
            </a:extLst>
          </p:cNvPr>
          <p:cNvSpPr txBox="1"/>
          <p:nvPr/>
        </p:nvSpPr>
        <p:spPr>
          <a:xfrm>
            <a:off x="2516263" y="201131"/>
            <a:ext cx="6083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DẪN TỰ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6ADB94B-5642-4CDC-8BEF-84A652E28626}"/>
              </a:ext>
            </a:extLst>
          </p:cNvPr>
          <p:cNvSpPr/>
          <p:nvPr/>
        </p:nvSpPr>
        <p:spPr>
          <a:xfrm>
            <a:off x="1275085" y="1542029"/>
            <a:ext cx="4549037" cy="147637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DF9C6CE-709B-404A-A2EB-BB0E7E3BD5AA}"/>
              </a:ext>
            </a:extLst>
          </p:cNvPr>
          <p:cNvSpPr/>
          <p:nvPr/>
        </p:nvSpPr>
        <p:spPr>
          <a:xfrm>
            <a:off x="1428287" y="1379675"/>
            <a:ext cx="4429387" cy="147637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55A0E0-9174-4D33-B0DA-9F2C05096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2" b="94096" l="3994" r="97604">
                        <a14:foregroundMark x1="10064" y1="6458" x2="10064" y2="6458"/>
                        <a14:foregroundMark x1="5911" y1="5166" x2="5911" y2="5166"/>
                        <a14:foregroundMark x1="41214" y1="25092" x2="41214" y2="25092"/>
                        <a14:foregroundMark x1="43131" y1="22325" x2="43131" y2="22325"/>
                        <a14:foregroundMark x1="32588" y1="21033" x2="32588" y2="21033"/>
                        <a14:foregroundMark x1="3994" y1="37823" x2="3994" y2="37823"/>
                        <a14:foregroundMark x1="48562" y1="94096" x2="48562" y2="94096"/>
                        <a14:foregroundMark x1="95048" y1="7011" x2="95048" y2="7011"/>
                        <a14:foregroundMark x1="97604" y1="6458" x2="97604" y2="6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645" y="796507"/>
            <a:ext cx="1329957" cy="11514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CB0EBD-5F5C-489A-975A-A21A1222FD7D}"/>
              </a:ext>
            </a:extLst>
          </p:cNvPr>
          <p:cNvSpPr/>
          <p:nvPr/>
        </p:nvSpPr>
        <p:spPr>
          <a:xfrm>
            <a:off x="4521664" y="3596520"/>
            <a:ext cx="4706226" cy="147637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622106-8ADE-4C1C-886E-AEA33EB498A2}"/>
              </a:ext>
            </a:extLst>
          </p:cNvPr>
          <p:cNvSpPr/>
          <p:nvPr/>
        </p:nvSpPr>
        <p:spPr>
          <a:xfrm>
            <a:off x="4880677" y="3354715"/>
            <a:ext cx="4429387" cy="147637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2E86B3-D286-4FD4-BE8F-45E075F3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2" b="94096" l="3994" r="97604">
                        <a14:foregroundMark x1="10064" y1="6458" x2="10064" y2="6458"/>
                        <a14:foregroundMark x1="5911" y1="5166" x2="5911" y2="5166"/>
                        <a14:foregroundMark x1="41214" y1="25092" x2="41214" y2="25092"/>
                        <a14:foregroundMark x1="43131" y1="22325" x2="43131" y2="22325"/>
                        <a14:foregroundMark x1="32588" y1="21033" x2="32588" y2="21033"/>
                        <a14:foregroundMark x1="3994" y1="37823" x2="3994" y2="37823"/>
                        <a14:foregroundMark x1="48562" y1="94096" x2="48562" y2="94096"/>
                        <a14:foregroundMark x1="95048" y1="7011" x2="95048" y2="7011"/>
                        <a14:foregroundMark x1="97604" y1="6458" x2="97604" y2="6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6685" y="3147298"/>
            <a:ext cx="1115253" cy="1151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06F376-13A5-486F-9E09-C171D8F81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912" y="4311111"/>
            <a:ext cx="968380" cy="738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B35489-9C5A-46B9-8CD6-D13AA234D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1938" y="2241687"/>
            <a:ext cx="885736" cy="675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CB04BD2-A64C-461C-863B-C4BBB2DE3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2417" y="390757"/>
            <a:ext cx="877615" cy="683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3ABBF49-F461-455F-88A6-3B39EC5D5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376" y="10192"/>
            <a:ext cx="877615" cy="6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63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E561-8BC6-46E2-A5F4-47F6155C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CF4ECE-660C-4ECF-868B-61F3A2287FAA}"/>
              </a:ext>
            </a:extLst>
          </p:cNvPr>
          <p:cNvSpPr txBox="1"/>
          <p:nvPr/>
        </p:nvSpPr>
        <p:spPr>
          <a:xfrm>
            <a:off x="4882467" y="1809419"/>
            <a:ext cx="5298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7FE04-BF16-4690-8597-C7A19B7C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78" y="308903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E561-8BC6-46E2-A5F4-47F6155C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CF4ECE-660C-4ECF-868B-61F3A2287FAA}"/>
              </a:ext>
            </a:extLst>
          </p:cNvPr>
          <p:cNvSpPr txBox="1"/>
          <p:nvPr/>
        </p:nvSpPr>
        <p:spPr>
          <a:xfrm>
            <a:off x="5033469" y="1490008"/>
            <a:ext cx="5298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</a:t>
            </a:r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7FE04-BF16-4690-8597-C7A19B7C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78" y="308903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FFE561-8BC6-46E2-A5F4-47F6155C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CF4ECE-660C-4ECF-868B-61F3A2287FAA}"/>
              </a:ext>
            </a:extLst>
          </p:cNvPr>
          <p:cNvSpPr txBox="1"/>
          <p:nvPr/>
        </p:nvSpPr>
        <p:spPr>
          <a:xfrm>
            <a:off x="5033469" y="1490008"/>
            <a:ext cx="5298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60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17FE04-BF16-4690-8597-C7A19B7C4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1556" l="5778" r="89778">
                        <a14:foregroundMark x1="8889" y1="41778" x2="8889" y2="41778"/>
                        <a14:foregroundMark x1="6222" y1="48889" x2="6222" y2="48889"/>
                        <a14:foregroundMark x1="45333" y1="90222" x2="45333" y2="90222"/>
                        <a14:foregroundMark x1="46222" y1="91556" x2="46222" y2="91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778" y="3089038"/>
            <a:ext cx="4179383" cy="37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7C48CC-F7EE-48CF-8EB8-E718ADB7D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74" y="1484853"/>
            <a:ext cx="4777462" cy="3203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8A3E7-D540-46D6-9BC8-8B1647BB0846}"/>
              </a:ext>
            </a:extLst>
          </p:cNvPr>
          <p:cNvSpPr txBox="1"/>
          <p:nvPr/>
        </p:nvSpPr>
        <p:spPr>
          <a:xfrm>
            <a:off x="1474712" y="203791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7C8A65-EC10-49ED-BD39-769AE60A4C4E}"/>
              </a:ext>
            </a:extLst>
          </p:cNvPr>
          <p:cNvCxnSpPr>
            <a:cxnSpLocks/>
          </p:cNvCxnSpPr>
          <p:nvPr/>
        </p:nvCxnSpPr>
        <p:spPr>
          <a:xfrm>
            <a:off x="1006679" y="742426"/>
            <a:ext cx="138418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0A25CA-07D6-4743-8EA0-AE01AD547A40}"/>
              </a:ext>
            </a:extLst>
          </p:cNvPr>
          <p:cNvCxnSpPr>
            <a:cxnSpLocks/>
          </p:cNvCxnSpPr>
          <p:nvPr/>
        </p:nvCxnSpPr>
        <p:spPr>
          <a:xfrm>
            <a:off x="2512482" y="263983"/>
            <a:ext cx="1455511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3DFCC8-8245-439C-BC49-F82E6BFC0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89" y="-93545"/>
            <a:ext cx="1155965" cy="8821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933CAD8-58C2-4E52-9C60-AF3685879F19}"/>
              </a:ext>
            </a:extLst>
          </p:cNvPr>
          <p:cNvSpPr/>
          <p:nvPr/>
        </p:nvSpPr>
        <p:spPr>
          <a:xfrm>
            <a:off x="1321228" y="1703236"/>
            <a:ext cx="33682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vi-VN" sz="24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iết cách đọc to, trôi chảy, phù hợp về tốc độ đọc, phân biệt được lời người kể chuyện và lời nhân 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1465" y="-351530"/>
            <a:ext cx="2458613" cy="2400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D331A0-E843-46D5-A60D-5B4EBA1A2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3669" y="848758"/>
            <a:ext cx="5247028" cy="56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61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6545AD-F3A9-46B5-A31E-08FDFCBB4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4305" y="0"/>
            <a:ext cx="1155965" cy="882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935D02-9718-4EC4-AAA3-E700D35B2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0063" y="3523592"/>
            <a:ext cx="2545214" cy="272338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36E336B1-B9D9-409A-988D-CB33F81C967D}"/>
              </a:ext>
            </a:extLst>
          </p:cNvPr>
          <p:cNvGraphicFramePr>
            <a:graphicFrameLocks noGrp="1"/>
          </p:cNvGraphicFramePr>
          <p:nvPr/>
        </p:nvGraphicFramePr>
        <p:xfrm>
          <a:off x="570451" y="882109"/>
          <a:ext cx="1103991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2286">
                  <a:extLst>
                    <a:ext uri="{9D8B030D-6E8A-4147-A177-3AD203B41FA5}">
                      <a16:colId xmlns:a16="http://schemas.microsoft.com/office/drawing/2014/main" xmlns="" val="29354924"/>
                    </a:ext>
                  </a:extLst>
                </a:gridCol>
                <a:gridCol w="2101983">
                  <a:extLst>
                    <a:ext uri="{9D8B030D-6E8A-4147-A177-3AD203B41FA5}">
                      <a16:colId xmlns:a16="http://schemas.microsoft.com/office/drawing/2014/main" xmlns="" val="2033635145"/>
                    </a:ext>
                  </a:extLst>
                </a:gridCol>
                <a:gridCol w="5365643">
                  <a:extLst>
                    <a:ext uri="{9D8B030D-6E8A-4147-A177-3AD203B41FA5}">
                      <a16:colId xmlns:a16="http://schemas.microsoft.com/office/drawing/2014/main" xmlns="" val="2766956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4191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E-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líp</a:t>
                      </a:r>
                      <a:endParaRPr lang="en-US" sz="1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6777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18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Di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5751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6378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407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Ddát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bao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8117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Ddất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0008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Ô-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zôn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3462926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C1C05A3-EF55-44D3-8CFF-02D0484CE7C1}"/>
              </a:ext>
            </a:extLst>
          </p:cNvPr>
          <p:cNvCxnSpPr>
            <a:cxnSpLocks/>
          </p:cNvCxnSpPr>
          <p:nvPr/>
        </p:nvCxnSpPr>
        <p:spPr>
          <a:xfrm>
            <a:off x="4228052" y="1476462"/>
            <a:ext cx="1937856" cy="4043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4F50BD7-DE88-4633-8C5D-EEEE6A1AE191}"/>
              </a:ext>
            </a:extLst>
          </p:cNvPr>
          <p:cNvCxnSpPr>
            <a:cxnSpLocks/>
          </p:cNvCxnSpPr>
          <p:nvPr/>
        </p:nvCxnSpPr>
        <p:spPr>
          <a:xfrm>
            <a:off x="3934438" y="2272915"/>
            <a:ext cx="2508835" cy="17004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169F392-755B-4A48-B974-24DE5F6FAA01}"/>
              </a:ext>
            </a:extLst>
          </p:cNvPr>
          <p:cNvCxnSpPr>
            <a:cxnSpLocks/>
          </p:cNvCxnSpPr>
          <p:nvPr/>
        </p:nvCxnSpPr>
        <p:spPr>
          <a:xfrm flipV="1">
            <a:off x="3934437" y="1545585"/>
            <a:ext cx="2508835" cy="1213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7AD7B3D1-9795-447C-99A4-67B7854DBA92}"/>
              </a:ext>
            </a:extLst>
          </p:cNvPr>
          <p:cNvCxnSpPr>
            <a:cxnSpLocks/>
          </p:cNvCxnSpPr>
          <p:nvPr/>
        </p:nvCxnSpPr>
        <p:spPr>
          <a:xfrm flipV="1">
            <a:off x="3942562" y="2209061"/>
            <a:ext cx="2508835" cy="1213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A3A3324-4163-44B3-8FB4-0209471C50DE}"/>
              </a:ext>
            </a:extLst>
          </p:cNvPr>
          <p:cNvCxnSpPr>
            <a:cxnSpLocks/>
          </p:cNvCxnSpPr>
          <p:nvPr/>
        </p:nvCxnSpPr>
        <p:spPr>
          <a:xfrm flipV="1">
            <a:off x="3942562" y="2759476"/>
            <a:ext cx="2508835" cy="1213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3205E5E-17C1-4ADA-B4D2-4E5C0910A713}"/>
              </a:ext>
            </a:extLst>
          </p:cNvPr>
          <p:cNvCxnSpPr>
            <a:cxnSpLocks/>
          </p:cNvCxnSpPr>
          <p:nvPr/>
        </p:nvCxnSpPr>
        <p:spPr>
          <a:xfrm flipV="1">
            <a:off x="4055105" y="3408097"/>
            <a:ext cx="2508835" cy="1213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2146876-AB85-4A56-936B-A73D0C3BE127}"/>
              </a:ext>
            </a:extLst>
          </p:cNvPr>
          <p:cNvCxnSpPr>
            <a:cxnSpLocks/>
          </p:cNvCxnSpPr>
          <p:nvPr/>
        </p:nvCxnSpPr>
        <p:spPr>
          <a:xfrm flipV="1">
            <a:off x="4055104" y="4607133"/>
            <a:ext cx="2508835" cy="9897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919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F8A3E7-D540-46D6-9BC8-8B1647BB0846}"/>
              </a:ext>
            </a:extLst>
          </p:cNvPr>
          <p:cNvSpPr txBox="1"/>
          <p:nvPr/>
        </p:nvSpPr>
        <p:spPr>
          <a:xfrm>
            <a:off x="1474712" y="203791"/>
            <a:ext cx="3344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87C8A65-EC10-49ED-BD39-769AE60A4C4E}"/>
              </a:ext>
            </a:extLst>
          </p:cNvPr>
          <p:cNvCxnSpPr>
            <a:cxnSpLocks/>
          </p:cNvCxnSpPr>
          <p:nvPr/>
        </p:nvCxnSpPr>
        <p:spPr>
          <a:xfrm>
            <a:off x="1006679" y="742426"/>
            <a:ext cx="138418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90A25CA-07D6-4743-8EA0-AE01AD547A40}"/>
              </a:ext>
            </a:extLst>
          </p:cNvPr>
          <p:cNvCxnSpPr>
            <a:cxnSpLocks/>
          </p:cNvCxnSpPr>
          <p:nvPr/>
        </p:nvCxnSpPr>
        <p:spPr>
          <a:xfrm>
            <a:off x="2512482" y="263983"/>
            <a:ext cx="1455511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3DFCC8-8245-439C-BC49-F82E6BFC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89" y="-93545"/>
            <a:ext cx="1155965" cy="882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1465" y="-351530"/>
            <a:ext cx="2458613" cy="2400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D331A0-E843-46D5-A60D-5B4EBA1A2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3669" y="848758"/>
            <a:ext cx="5247028" cy="5614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6971" y="1184031"/>
            <a:ext cx="57658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</a:t>
            </a:r>
            <a:r>
              <a:rPr lang="en-US" sz="2800" b="1" dirty="0" err="1" smtClean="0"/>
              <a:t>Thể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loại</a:t>
            </a:r>
            <a:r>
              <a:rPr lang="en-US" sz="2800" b="1" dirty="0" smtClean="0"/>
              <a:t>: </a:t>
            </a:r>
            <a:r>
              <a:rPr lang="en-US" sz="2800" dirty="0" err="1" smtClean="0"/>
              <a:t>văn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</a:t>
            </a:r>
          </a:p>
          <a:p>
            <a:r>
              <a:rPr lang="en-US" sz="2800" b="1" dirty="0"/>
              <a:t>-</a:t>
            </a:r>
            <a:r>
              <a:rPr lang="en-US" sz="2800" b="1" dirty="0" smtClean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dirty="0"/>
              <a:t>: </a:t>
            </a:r>
            <a:r>
              <a:rPr lang="en-US" sz="2800" dirty="0" err="1"/>
              <a:t>nhan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, </a:t>
            </a:r>
            <a:r>
              <a:rPr lang="en-US" sz="2800" dirty="0" err="1"/>
              <a:t>sa</a:t>
            </a:r>
            <a:r>
              <a:rPr lang="en-US" sz="2800" dirty="0"/>
              <a:t> </a:t>
            </a:r>
            <a:r>
              <a:rPr lang="en-US" sz="2800" dirty="0" err="1"/>
              <a:t>pô</a:t>
            </a:r>
            <a:r>
              <a:rPr lang="en-US" sz="2800" dirty="0"/>
              <a:t>,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,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b="1" dirty="0" err="1" smtClean="0"/>
              <a:t>Bố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cục</a:t>
            </a:r>
            <a:r>
              <a:rPr lang="en-US" sz="2800" b="1" dirty="0" smtClean="0"/>
              <a:t>: </a:t>
            </a:r>
            <a:r>
              <a:rPr lang="en-US" sz="2800" dirty="0" smtClean="0"/>
              <a:t>3 </a:t>
            </a:r>
            <a:r>
              <a:rPr lang="en-US" sz="2800" dirty="0" err="1"/>
              <a:t>phần</a:t>
            </a:r>
            <a:endParaRPr lang="en-US" sz="2800" dirty="0"/>
          </a:p>
          <a:p>
            <a:r>
              <a:rPr lang="en-US" sz="2800" dirty="0"/>
              <a:t>+ </a:t>
            </a:r>
            <a:r>
              <a:rPr lang="en-US" sz="2800" dirty="0" err="1"/>
              <a:t>Phần</a:t>
            </a:r>
            <a:r>
              <a:rPr lang="en-US" sz="2800" dirty="0"/>
              <a:t> 1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“365,25 </a:t>
            </a:r>
            <a:r>
              <a:rPr lang="en-US" sz="2800" dirty="0" err="1"/>
              <a:t>ngày</a:t>
            </a:r>
            <a:r>
              <a:rPr lang="en-US" sz="2800" dirty="0"/>
              <a:t>”,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thiệu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Phần</a:t>
            </a:r>
            <a:r>
              <a:rPr lang="en-US" sz="2800" dirty="0"/>
              <a:t> 2: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“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”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Phần</a:t>
            </a:r>
            <a:r>
              <a:rPr lang="en-US" sz="2800" dirty="0"/>
              <a:t> 3: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365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0A60ED-95EE-4CC3-9439-B0190610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5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11D056-355C-44DB-AAA5-A5581DAADFF4}"/>
              </a:ext>
            </a:extLst>
          </p:cNvPr>
          <p:cNvSpPr txBox="1"/>
          <p:nvPr/>
        </p:nvSpPr>
        <p:spPr>
          <a:xfrm>
            <a:off x="2578556" y="297336"/>
            <a:ext cx="4352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6545AD-F3A9-46B5-A31E-08FDFCBB4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2356" l="10000" r="90000">
                        <a14:foregroundMark x1="52024" y1="92356" x2="52024" y2="923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9351" y="0"/>
            <a:ext cx="1310920" cy="100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935D02-9718-4EC4-AAA3-E700D35B2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5945" y="3893686"/>
            <a:ext cx="2199332" cy="2353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EDB2DE-95C2-4CEE-A1F1-FBA94C186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" b="95142" l="10000" r="90000">
                        <a14:foregroundMark x1="56250" y1="8878" x2="56250" y2="8878"/>
                        <a14:foregroundMark x1="51083" y1="7286" x2="51083" y2="7286"/>
                        <a14:foregroundMark x1="57500" y1="3266" x2="57500" y2="3266"/>
                        <a14:foregroundMark x1="75083" y1="25293" x2="75083" y2="25293"/>
                        <a14:foregroundMark x1="77083" y1="30151" x2="77083" y2="30151"/>
                        <a14:foregroundMark x1="79833" y1="31742" x2="79833" y2="31742"/>
                        <a14:foregroundMark x1="83417" y1="36181" x2="83417" y2="36181"/>
                        <a14:foregroundMark x1="85417" y1="47822" x2="85417" y2="47822"/>
                        <a14:foregroundMark x1="83417" y1="47822" x2="83417" y2="47822"/>
                        <a14:foregroundMark x1="82667" y1="47822" x2="82667" y2="47822"/>
                        <a14:foregroundMark x1="82667" y1="47822" x2="82667" y2="47822"/>
                        <a14:foregroundMark x1="81000" y1="45394" x2="81000" y2="45394"/>
                        <a14:foregroundMark x1="81000" y1="45394" x2="81000" y2="45394"/>
                        <a14:foregroundMark x1="81000" y1="48576" x2="81000" y2="48576"/>
                        <a14:foregroundMark x1="81000" y1="51843" x2="81000" y2="51843"/>
                        <a14:foregroundMark x1="81000" y1="51843" x2="78250" y2="63484"/>
                        <a14:foregroundMark x1="62667" y1="93551" x2="62667" y2="93551"/>
                        <a14:foregroundMark x1="62250" y1="93970" x2="61083" y2="94807"/>
                        <a14:foregroundMark x1="52667" y1="95142" x2="52667" y2="95142"/>
                        <a14:foregroundMark x1="53083" y1="91541" x2="53083" y2="91541"/>
                        <a14:foregroundMark x1="53083" y1="91541" x2="53083" y2="91541"/>
                        <a14:foregroundMark x1="59833" y1="88358" x2="59833" y2="88358"/>
                        <a14:foregroundMark x1="60667" y1="87521" x2="60667" y2="87521"/>
                        <a14:foregroundMark x1="60667" y1="87521" x2="60667" y2="89950"/>
                        <a14:foregroundMark x1="59083" y1="90787" x2="59083" y2="90787"/>
                        <a14:foregroundMark x1="53917" y1="92379" x2="53917" y2="92379"/>
                        <a14:foregroundMark x1="53083" y1="91960" x2="53083" y2="91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6931" y="1780393"/>
            <a:ext cx="2100163" cy="20896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11CED65-C31F-48E4-AAF3-028246E127E2}"/>
              </a:ext>
            </a:extLst>
          </p:cNvPr>
          <p:cNvCxnSpPr>
            <a:cxnSpLocks/>
          </p:cNvCxnSpPr>
          <p:nvPr/>
        </p:nvCxnSpPr>
        <p:spPr>
          <a:xfrm>
            <a:off x="6579797" y="2038525"/>
            <a:ext cx="1258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2A26754-3BDE-454C-B7C0-65FD3A0F90A9}"/>
              </a:ext>
            </a:extLst>
          </p:cNvPr>
          <p:cNvSpPr/>
          <p:nvPr/>
        </p:nvSpPr>
        <p:spPr>
          <a:xfrm>
            <a:off x="7838145" y="1591832"/>
            <a:ext cx="2664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một trong tám hành tinh của hệ Mặt Trời.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DE68E63-8F35-41DB-9A4C-521169B0C50C}"/>
              </a:ext>
            </a:extLst>
          </p:cNvPr>
          <p:cNvCxnSpPr>
            <a:cxnSpLocks/>
          </p:cNvCxnSpPr>
          <p:nvPr/>
        </p:nvCxnSpPr>
        <p:spPr>
          <a:xfrm>
            <a:off x="6705632" y="3420611"/>
            <a:ext cx="1258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A42C1CB-289A-4CCE-B732-CB0F1F861C93}"/>
              </a:ext>
            </a:extLst>
          </p:cNvPr>
          <p:cNvSpPr/>
          <p:nvPr/>
        </p:nvSpPr>
        <p:spPr>
          <a:xfrm>
            <a:off x="7930948" y="3056367"/>
            <a:ext cx="3646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chiếm 2/3 bề mặt Trái đất. Nhờ có nước sự sống trên Trái đất phát triển dưới nhiều dạng phong phú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2D6920B-2594-4A2A-972A-E3128BC0F796}"/>
              </a:ext>
            </a:extLst>
          </p:cNvPr>
          <p:cNvSpPr/>
          <p:nvPr/>
        </p:nvSpPr>
        <p:spPr>
          <a:xfrm>
            <a:off x="4540243" y="5003350"/>
            <a:ext cx="370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nơi cư ngụ của muôn loài.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6644E4C-A113-4815-9AD9-CA226091F821}"/>
              </a:ext>
            </a:extLst>
          </p:cNvPr>
          <p:cNvSpPr/>
          <p:nvPr/>
        </p:nvSpPr>
        <p:spPr>
          <a:xfrm>
            <a:off x="1676009" y="3495752"/>
            <a:ext cx="3550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đỉnh cao kỳ diệu của sự sống trên trái đất.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2E88D5F-FBFA-43CE-8653-EC2269329E36}"/>
              </a:ext>
            </a:extLst>
          </p:cNvPr>
          <p:cNvSpPr/>
          <p:nvPr/>
        </p:nvSpPr>
        <p:spPr>
          <a:xfrm>
            <a:off x="1409351" y="1392194"/>
            <a:ext cx="3472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trạng của Trái Đất đang từng ngày từng giờ bị tổn thương.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BBC4CD8-7C6B-4332-ACE9-0A8F41A3C778}"/>
              </a:ext>
            </a:extLst>
          </p:cNvPr>
          <p:cNvCxnSpPr>
            <a:cxnSpLocks/>
          </p:cNvCxnSpPr>
          <p:nvPr/>
        </p:nvCxnSpPr>
        <p:spPr>
          <a:xfrm>
            <a:off x="4479412" y="3833203"/>
            <a:ext cx="1258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BDD6802-ADA9-4D42-B244-5C1B102ECD9F}"/>
              </a:ext>
            </a:extLst>
          </p:cNvPr>
          <p:cNvCxnSpPr>
            <a:cxnSpLocks/>
          </p:cNvCxnSpPr>
          <p:nvPr/>
        </p:nvCxnSpPr>
        <p:spPr>
          <a:xfrm>
            <a:off x="4043185" y="2151362"/>
            <a:ext cx="1258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72E810D-CD76-48F0-B9B0-C4983841C59A}"/>
              </a:ext>
            </a:extLst>
          </p:cNvPr>
          <p:cNvCxnSpPr>
            <a:cxnSpLocks/>
          </p:cNvCxnSpPr>
          <p:nvPr/>
        </p:nvCxnSpPr>
        <p:spPr>
          <a:xfrm flipH="1" flipV="1">
            <a:off x="6332580" y="3833204"/>
            <a:ext cx="121662" cy="1040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3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9 TRÁI ĐẤT- CÁI NÔI CỦA SỰ SỐNG</Template>
  <TotalTime>570</TotalTime>
  <Words>1645</Words>
  <PresentationFormat>Custom</PresentationFormat>
  <Paragraphs>167</Paragraphs>
  <Slides>37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2022-01-28T08:45:19Z</dcterms:created>
  <dcterms:modified xsi:type="dcterms:W3CDTF">2022-03-07T02:59:22Z</dcterms:modified>
</cp:coreProperties>
</file>