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86" r:id="rId3"/>
  </p:sldMasterIdLst>
  <p:notesMasterIdLst>
    <p:notesMasterId r:id="rId22"/>
  </p:notesMasterIdLst>
  <p:handoutMasterIdLst>
    <p:handoutMasterId r:id="rId23"/>
  </p:handoutMasterIdLst>
  <p:sldIdLst>
    <p:sldId id="256" r:id="rId4"/>
    <p:sldId id="686" r:id="rId5"/>
    <p:sldId id="769" r:id="rId6"/>
    <p:sldId id="826" r:id="rId7"/>
    <p:sldId id="827" r:id="rId8"/>
    <p:sldId id="828" r:id="rId9"/>
    <p:sldId id="829" r:id="rId10"/>
    <p:sldId id="830" r:id="rId11"/>
    <p:sldId id="831" r:id="rId12"/>
    <p:sldId id="832" r:id="rId13"/>
    <p:sldId id="834" r:id="rId14"/>
    <p:sldId id="835" r:id="rId15"/>
    <p:sldId id="836" r:id="rId16"/>
    <p:sldId id="837" r:id="rId17"/>
    <p:sldId id="838" r:id="rId18"/>
    <p:sldId id="839" r:id="rId19"/>
    <p:sldId id="840" r:id="rId20"/>
    <p:sldId id="84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CC"/>
    <a:srgbClr val="FFCCFF"/>
    <a:srgbClr val="FFFFFF"/>
    <a:srgbClr val="FF99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1CA57-EF50-4B34-AD67-B1CF2193736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77790-E0B4-473C-84F7-9BB971AB7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70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9864B-AE44-4CFF-A342-6CE242E77BB6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0AB5D-A78D-4A7B-88F8-4D0640FCB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54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CE2E09-86DE-47D5-A3D9-D1AF1CF3198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488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87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279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245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701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265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651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504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7024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61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009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8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415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864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43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51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86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C37BE-C303-496D-B5CD-85F2937540FC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CED4-6884-4DED-AA36-9F95F21F7F1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AC9-D0C9-4E9C-8EDC-C0DDEEDFE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4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CED4-6884-4DED-AA36-9F95F21F7F1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AC9-D0C9-4E9C-8EDC-C0DDEEDFE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6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CED4-6884-4DED-AA36-9F95F21F7F1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AC9-D0C9-4E9C-8EDC-C0DDEEDFE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45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683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561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303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004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36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29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3173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61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CED4-6884-4DED-AA36-9F95F21F7F1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AC9-D0C9-4E9C-8EDC-C0DDEEDFE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20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3661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5028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1632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ình chữ nhật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" name="Hình ảnh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êu đề 1"/>
          <p:cNvSpPr>
            <a:spLocks noGrp="1"/>
          </p:cNvSpPr>
          <p:nvPr>
            <p:ph type="ctrTitle" hasCustomPrompt="1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 hasCustomPrompt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vi-VN" noProof="0"/>
              <a:t>Bấm để chỉnh sửa kiểu phụ đề của Bản cái</a:t>
            </a:r>
          </a:p>
        </p:txBody>
      </p:sp>
      <p:sp>
        <p:nvSpPr>
          <p:cNvPr id="7" name="Hình chữ nhật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62A524-D553-4150-B31D-CC2921A3C179}" type="datetime1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20000"/>
                  <a:lumOff val="8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20000"/>
                  <a:lumOff val="8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54DE5-C571-48E8-A5BC-B369434E2F4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20000"/>
                  <a:lumOff val="8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54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8432CE-9B19-4D50-9877-D9B3D5A56E62}" type="datetime1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54DE5-C571-48E8-A5BC-B369434E2F44}" type="slidenum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43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g chiếu Tiêu đề có 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 hasCustomPrompt="1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 hasCustomPrompt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vi-VN" noProof="0"/>
              <a:t>Bấm để chỉnh sửa kiểu phụ đề của Bản cái</a:t>
            </a:r>
          </a:p>
        </p:txBody>
      </p:sp>
      <p:sp>
        <p:nvSpPr>
          <p:cNvPr id="11" name="Chỗ dành sẵn cho Hình ảnh 10" descr="Chỗ dành sẵn trống để thêm một hình ảnh. Bấm vào chỗ dành sẵn, rồi chọn hình ảnh mà bạn muốn thêm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 smtClean="0"/>
              <a:t>Click icon to add picture</a:t>
            </a:r>
            <a:endParaRPr lang="vi-VN" noProof="0"/>
          </a:p>
        </p:txBody>
      </p:sp>
      <p:sp>
        <p:nvSpPr>
          <p:cNvPr id="8" name="Hình chữ nhật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14" name="Nhóm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Đường nối Thẳng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Đường nối Thẳng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Hình ảnh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Nhóm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Đường nối Thẳng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Đường nối Thẳng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Hình chữ nhật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4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Nhóm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Nhóm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Đường nối Thẳng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Đường nối Thẳng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Hình chữ nhật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11" name="Nhóm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Đường nối Thẳng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Đường nối Thẳng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Hình ảnh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537BAA-94AF-4BB2-B5CD-9D7D39829126}" type="datetime1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54DE5-C571-48E8-A5BC-B369434E2F44}" type="slidenum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66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 hasCustomPrompt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CA78C-E794-464E-9E53-85D796E007EB}" type="datetime1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54DE5-C571-48E8-A5BC-B369434E2F44}" type="slidenum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71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 hasCustomPrompt="1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 hasCustomPrompt="1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02C9D8-A4BA-4B1F-9D4C-F8A2801E9099}" type="datetime1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54DE5-C571-48E8-A5BC-B369434E2F44}" type="slidenum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24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496535-7181-4DCE-B5FF-CF08423E869A}" type="datetime1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54DE5-C571-48E8-A5BC-B369434E2F44}" type="slidenum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23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CED4-6884-4DED-AA36-9F95F21F7F1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AC9-D0C9-4E9C-8EDC-C0DDEEDFE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092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4702B9-3BAD-477C-A9F6-8D20C16F0B93}" type="datetime1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54DE5-C571-48E8-A5BC-B369434E2F44}" type="slidenum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41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0DFE86-86E7-44B0-B670-DF786F8D4270}" type="datetime1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54DE5-C571-48E8-A5BC-B369434E2F44}" type="slidenum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46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3" name="Chỗ dành sẵn cho Hình ảnh 2" descr="Chỗ dành sẵn trống để thêm một hình ảnh. Bấm vào chỗ dành sẵn, rồi chọn hình ảnh mà bạn muốn thêm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US" noProof="0" smtClean="0"/>
              <a:t>Click icon to add picture</a:t>
            </a:r>
            <a:endParaRPr lang="vi-VN" noProof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4E5610-4918-48A8-8C52-2B00BFDF87E3}" type="datetime1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54DE5-C571-48E8-A5BC-B369434E2F44}" type="slidenum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0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DC0E1A-71D8-40A3-BC24-669FAC7D4222}" type="datetime1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54DE5-C571-48E8-A5BC-B369434E2F44}" type="slidenum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5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CEA59D-308E-4F63-B4DE-D4E03AE8D94C}" type="datetime1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54DE5-C571-48E8-A5BC-B369434E2F44}" type="slidenum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7" name="Nhóm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Đường nối Thẳng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Đường nối Thẳng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886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CED4-6884-4DED-AA36-9F95F21F7F1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AC9-D0C9-4E9C-8EDC-C0DDEEDFE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0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CED4-6884-4DED-AA36-9F95F21F7F1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AC9-D0C9-4E9C-8EDC-C0DDEEDFE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6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CED4-6884-4DED-AA36-9F95F21F7F1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AC9-D0C9-4E9C-8EDC-C0DDEEDFE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1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CED4-6884-4DED-AA36-9F95F21F7F1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AC9-D0C9-4E9C-8EDC-C0DDEEDFE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4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CED4-6884-4DED-AA36-9F95F21F7F1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AC9-D0C9-4E9C-8EDC-C0DDEEDFE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CED4-6884-4DED-AA36-9F95F21F7F1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AC9-D0C9-4E9C-8EDC-C0DDEEDFE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0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DCED4-6884-4DED-AA36-9F95F21F7F1F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B3AC9-D0C9-4E9C-8EDC-C0DDEEDFE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1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98770-F393-4B4F-B3D4-7B26E33AAB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9F733F-C1F6-44B3-B2C6-83F1FE04E7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63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  <a:p>
            <a:pPr lvl="5" rtl="0"/>
            <a:r>
              <a:rPr lang="vi-VN" noProof="0"/>
              <a:t>Mức sáu</a:t>
            </a:r>
          </a:p>
          <a:p>
            <a:pPr lvl="6" rtl="0"/>
            <a:r>
              <a:rPr lang="vi-VN" noProof="0"/>
              <a:t>Mức bảy</a:t>
            </a:r>
          </a:p>
          <a:p>
            <a:pPr lvl="7" rtl="0"/>
            <a:r>
              <a:rPr lang="vi-VN" noProof="0"/>
              <a:t>Mức tám</a:t>
            </a:r>
          </a:p>
          <a:p>
            <a:pPr lvl="8" rtl="0"/>
            <a:r>
              <a:rPr lang="vi-VN" noProof="0"/>
              <a:t>Mức chín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B9F846-5AEB-445A-8D59-5D5072F11D50}" type="datetime1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23/11/2022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54DE5-C571-48E8-A5BC-B369434E2F44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rgbClr val="51484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rgbClr val="51484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5" name="Nhóm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Đường nối Thẳng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Đường nối Thẳng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65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0126" y="2923717"/>
            <a:ext cx="12191999" cy="16158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6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 DỤNG TỪ HÁN VIỆT.</a:t>
            </a:r>
          </a:p>
        </p:txBody>
      </p:sp>
      <p:sp>
        <p:nvSpPr>
          <p:cNvPr id="8" name="Rectangle 7"/>
          <p:cNvSpPr/>
          <p:nvPr/>
        </p:nvSpPr>
        <p:spPr>
          <a:xfrm>
            <a:off x="1133768" y="2007134"/>
            <a:ext cx="6649001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4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</a:t>
            </a:r>
            <a:r>
              <a:rPr lang="en-US" sz="4000" b="1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 VIỆT:</a:t>
            </a:r>
            <a:endParaRPr lang="en-US" sz="4000" b="1">
              <a:ln w="9525">
                <a:solidFill>
                  <a:prstClr val="white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66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127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2513" y="1364776"/>
            <a:ext cx="106725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3.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 tư thức mấy đêm rồi,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 cho ai, hỏi ai người biết cho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                  (Nguyễn Bính –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 tư)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Nghĩa của tiếng, từ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 tư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Tìm những từ Hán Việt khác có tiếng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với nghĩa như trong từ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 tư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Phân biệt nghĩa của các từ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 tư, tương tri (Từ rằng: “Tâm phúc tương tri/ Sao chưa thoát khỏi nữ nhi thường tình, (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Nguyễn Du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Truyện Kiều), tương tàn (“Xin quy thuận Tạ thành/ Miễn tương tàn cốt nhục” – Sơn Hậu)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Nghĩa của tiếng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 những từ Hán Việt 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53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760561"/>
            <a:ext cx="10385946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Nghĩa của tiếng, từ: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nhau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nhớ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 tư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nhớ nhau (giữa nam và nữ)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Những từ Hán Việt khác có tiếng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với nghĩa như trong từ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 tư: tương phùng, tương tri.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31735" y="442332"/>
            <a:ext cx="1151276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 ý: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03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8950" y="1380994"/>
            <a:ext cx="10395044" cy="5185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Phân biệt nghĩa của các từ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 tư, tương tri (Từ rằng: “Tâm phúc tương tri/ Sao chưa thoát khỏi nữ nhi thường tình, (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Nguyễn Du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Truyện Kiều), tương tàn (“Xin quy thuận Tạ thành/ Miễn tương tàn cốt nhục” – Sơn Hậu)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là biết,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 tri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là hiểu nhau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Tàn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 làm hại,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 tàn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là làm hại nhau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Điểm khác biệt giữa hai từ là: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 tri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là sự hiểu nhau, xuất phát từ hai phía, còn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 tư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và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 tàn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thể chỉ xuất phát từ một </a:t>
            </a: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08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7103" y="1665026"/>
            <a:ext cx="10495129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Nghĩa của tiếng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 những từ Hán Việt :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 là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 của, địa vị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trong các từ: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 sản, đầu tư,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 bản.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Tư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nghĩa là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bẩm sinh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trong từ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 chất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nghĩa là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có tính chất cá nhân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trong các từ: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tư hữu, tư doanh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nghĩa là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 lí, chủ trì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 các từ: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 lệnh, tư pháp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có nghĩa là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 nghĩ, nhớ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trong các từ: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 tưởng, tư duy, tư biện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có nghĩa là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 thăm, mưu kế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 từ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 vấn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5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9074" y="1454288"/>
            <a:ext cx="10244919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4. 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Chong đèn, huyện trưởng lo công việc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 đất Lai Tân vẫn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 bình.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(Hồ Chí Minh –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 Tân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Nghĩa của tiếng, từ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thái bình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 Tìm nghĩa của tiếng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trong những từ Hán Việt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Nghĩa của tiếng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 những từ Hán </a:t>
            </a: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32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1694" y="1446663"/>
            <a:ext cx="10590663" cy="5185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Nghĩa của tiếng, từ: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thái (trong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 bình):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an vui.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bình (trong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 bình):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yên ổn.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  Nghĩa của tiếng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trong những từ sau: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“thái” nghĩa là “rất, lớn” trong các từ: thái giám, thái hậu, thái sư, thái tử, thái cực, thái dương, thái cổ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“thái” nghĩa là “màu mỡ”: thái ấp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“thái” nghĩa là “tình trạng bề ngoài”: thái độ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20109" y="346797"/>
            <a:ext cx="1151276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 ý: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14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5216" y="1310185"/>
            <a:ext cx="1110927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Nghĩa của tiếng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 những từ sau đây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trong các từ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 dân, bình dị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chỉ mức độ giữa tốt và xấu, thường.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trong các từ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 diện, bình đẳng, bình định, bình nguyên, bình quân, bình phương, trung bình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có nghĩa là: bằng phẳng, ngang hàng, đều nhau.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trong các từ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 luận, phê bình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tỏ ý khen chê nhằm đánh giá, nghị luận.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trong các từ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 phong, bình đồ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nghĩa là: ngăn che.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trong các từ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 tĩnh, bình phục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nghĩa là: yên ổn</a:t>
            </a: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5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1074" y="387742"/>
            <a:ext cx="8248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5.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Nối các từ Hán Việt tương ứng với nghĩa của nó :</a:t>
            </a:r>
            <a:endParaRPr lang="en-US" sz="28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403759"/>
              </p:ext>
            </p:extLst>
          </p:nvPr>
        </p:nvGraphicFramePr>
        <p:xfrm>
          <a:off x="801074" y="1910685"/>
          <a:ext cx="10553862" cy="4374044"/>
        </p:xfrm>
        <a:graphic>
          <a:graphicData uri="http://schemas.openxmlformats.org/drawingml/2006/table">
            <a:tbl>
              <a:tblPr firstRow="1" firstCol="1" bandRow="1"/>
              <a:tblGrid>
                <a:gridCol w="5276931">
                  <a:extLst>
                    <a:ext uri="{9D8B030D-6E8A-4147-A177-3AD203B41FA5}">
                      <a16:colId xmlns:a16="http://schemas.microsoft.com/office/drawing/2014/main" val="1746492847"/>
                    </a:ext>
                  </a:extLst>
                </a:gridCol>
                <a:gridCol w="5276931">
                  <a:extLst>
                    <a:ext uri="{9D8B030D-6E8A-4147-A177-3AD203B41FA5}">
                      <a16:colId xmlns:a16="http://schemas.microsoft.com/office/drawing/2014/main" val="3736514069"/>
                    </a:ext>
                  </a:extLst>
                </a:gridCol>
              </a:tblGrid>
              <a:tr h="7642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 Từ Hán – Việt </a:t>
                      </a:r>
                      <a:endParaRPr lang="en-US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 Nghĩa </a:t>
                      </a:r>
                      <a:endParaRPr lang="en-US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271501"/>
                  </a:ext>
                </a:extLst>
              </a:tr>
              <a:tr h="6667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Thái bình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Ngàn xưa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858744"/>
                  </a:ext>
                </a:extLst>
              </a:tr>
              <a:tr h="6667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Thiên cổ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Rất yên ổn, yên bình.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921257"/>
                  </a:ext>
                </a:extLst>
              </a:tr>
              <a:tr h="6667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Giang san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Trời cho, trời ban.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821747"/>
                  </a:ext>
                </a:extLst>
              </a:tr>
              <a:tr h="6667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Thiên bẩm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Dưới gầm trời (chỉ toàn xã hội; người ta)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576240"/>
                  </a:ext>
                </a:extLst>
              </a:tr>
              <a:tr h="6667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Thiên hạ	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Núi sông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671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43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20361" y="619752"/>
            <a:ext cx="1151277" cy="3579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 ý: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594613"/>
              </p:ext>
            </p:extLst>
          </p:nvPr>
        </p:nvGraphicFramePr>
        <p:xfrm>
          <a:off x="1104899" y="2328238"/>
          <a:ext cx="9982199" cy="3413760"/>
        </p:xfrm>
        <a:graphic>
          <a:graphicData uri="http://schemas.openxmlformats.org/drawingml/2006/table">
            <a:tbl>
              <a:tblPr firstRow="1" firstCol="1" bandRow="1"/>
              <a:tblGrid>
                <a:gridCol w="3862886">
                  <a:extLst>
                    <a:ext uri="{9D8B030D-6E8A-4147-A177-3AD203B41FA5}">
                      <a16:colId xmlns:a16="http://schemas.microsoft.com/office/drawing/2014/main" val="2548785825"/>
                    </a:ext>
                  </a:extLst>
                </a:gridCol>
                <a:gridCol w="2442949">
                  <a:extLst>
                    <a:ext uri="{9D8B030D-6E8A-4147-A177-3AD203B41FA5}">
                      <a16:colId xmlns:a16="http://schemas.microsoft.com/office/drawing/2014/main" val="2584306627"/>
                    </a:ext>
                  </a:extLst>
                </a:gridCol>
                <a:gridCol w="3676364">
                  <a:extLst>
                    <a:ext uri="{9D8B030D-6E8A-4147-A177-3AD203B41FA5}">
                      <a16:colId xmlns:a16="http://schemas.microsoft.com/office/drawing/2014/main" val="27375150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A. Từ Hán – Việt </a:t>
                      </a:r>
                      <a:endParaRPr lang="en-US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 Nghĩa </a:t>
                      </a:r>
                      <a:endParaRPr lang="en-US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566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Thái bình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Ngàn xưa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37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Thiên cổ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Rất yên ổn, yên bình.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780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Giang san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Trời cho, trời ban.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924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Thiên bẩm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Dưới gầm trời (chỉ toàn xã hội; người ta)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74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Thiên hạ	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Núi sông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233275"/>
                  </a:ext>
                </a:extLst>
              </a:tr>
            </a:tbl>
          </a:graphicData>
        </a:graphic>
      </p:graphicFrame>
      <p:sp>
        <p:nvSpPr>
          <p:cNvPr id="4" name="AutoShape 3"/>
          <p:cNvSpPr>
            <a:spLocks noChangeShapeType="1"/>
          </p:cNvSpPr>
          <p:nvPr/>
        </p:nvSpPr>
        <p:spPr bwMode="auto">
          <a:xfrm>
            <a:off x="4898006" y="4274005"/>
            <a:ext cx="2553669" cy="123969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/>
          <p:cNvSpPr>
            <a:spLocks noChangeShapeType="1"/>
          </p:cNvSpPr>
          <p:nvPr/>
        </p:nvSpPr>
        <p:spPr bwMode="auto">
          <a:xfrm flipV="1">
            <a:off x="5010147" y="4274004"/>
            <a:ext cx="2441528" cy="6515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5"/>
          <p:cNvSpPr>
            <a:spLocks noChangeShapeType="1"/>
          </p:cNvSpPr>
          <p:nvPr/>
        </p:nvSpPr>
        <p:spPr bwMode="auto">
          <a:xfrm flipV="1">
            <a:off x="5010147" y="5063319"/>
            <a:ext cx="2441528" cy="54088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"/>
          <p:cNvSpPr>
            <a:spLocks noChangeShapeType="1"/>
          </p:cNvSpPr>
          <p:nvPr/>
        </p:nvSpPr>
        <p:spPr bwMode="auto">
          <a:xfrm>
            <a:off x="5010148" y="3374622"/>
            <a:ext cx="2441529" cy="43310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/>
          <p:cNvSpPr>
            <a:spLocks noChangeShapeType="1"/>
          </p:cNvSpPr>
          <p:nvPr/>
        </p:nvSpPr>
        <p:spPr bwMode="auto">
          <a:xfrm flipV="1">
            <a:off x="5010147" y="3374621"/>
            <a:ext cx="2441529" cy="43310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6287" y="1378426"/>
            <a:ext cx="103859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Đọc câu thơ sau và thực hiện yêu cầu: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 nghe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 giới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 ngâm nga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 ngâm vang cả sông Ngân Hà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(Tản Đà –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Hầu trời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Nghĩa của tiếng, từ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 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giới?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Chỉ ra nghĩa của tiếng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trong những từ Hán Việt: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Những từ Hán Việt khác có tiếng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với nghĩa như trong từ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 giới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Tìm từ có nghĩa đối lập với “hạ giới” là “cõi tiên”?</a:t>
            </a:r>
            <a:endParaRPr lang="en-US" sz="2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42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132" y="1742070"/>
            <a:ext cx="103268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Nghĩa của tiếng, từ: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hạ: ở dưới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giới: phạm vi, ranh giới, một vùng đất.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hạ giới: thế giới của người trần trên mặt đất</a:t>
            </a: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93066" y="415035"/>
            <a:ext cx="1151276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 ý: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86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7312" y="1664733"/>
            <a:ext cx="1034045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Chỉ ra nghĩa của tiếng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trong những từ Hán Việt: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“Giới” nghĩa là ” phạm vi, ranh giới” trong các từ: Biên giới, địa giới, giới hạn, phân giới, giới tính, nam giới, thế  giới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“Giới” nghĩa là “vũ khí” trong các từ: khí giới, quân giới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“Giới” nghĩa là “phòng tránh, cấm” trong các từ: giới nghiêm, giới luật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“Giới” nghĩa là ” ở giữa hai bên” trong các từ: giới thiệu, giới </a:t>
            </a: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26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801504"/>
            <a:ext cx="10331355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Những từ Hán Việt khác có tiếng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 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với nghĩa như trong từ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 giới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 tiện, hạ thần, hạ dân…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Nghĩa của từ hạ giới là “cõi trần”, đối lập với “thượng giới” là “cõi tiên”; nghĩa của từ “trần giới” cũng là “cõi trần” nhưng đối lập với nó là “tiên giới”.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7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0018" y="1533816"/>
            <a:ext cx="10108442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2. 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 tôi rộng nhưng lượng trời cứ chật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 cho dài thời trẻ của nhân gian.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         (Xuân Diệu -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Vội vàng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Nghĩa của tiếng, từ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 gian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Nghĩa của tiếng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trong các từ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Nghĩa của tiếng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trong các </a:t>
            </a: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27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8173" y="2402007"/>
            <a:ext cx="8065827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Nghĩa của tiếng, từ: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loài người.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khoảng giữa, một căn nhà.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 gian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chỗ người ở, cõi đời.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20361" y="401388"/>
            <a:ext cx="1151276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 ý: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39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6287" y="1787856"/>
            <a:ext cx="10153934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Nghĩa của tiếng 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trong các từ: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“nhân” nghĩa là “hạt giống” trong các từ: Nguyên nhân, nhân quả, nhân tố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“nhân” nghĩa là “người” trong các từ: nhân ái, danh nhân, nhân cách, nhân dân, nhân đạo, nhân hậu, nhân loại, nhân khẩu, nhân sâm, nhân sinh, nhân tài, nhân tạo, nhân thọ, nhân </a:t>
            </a: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9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991" y="1610437"/>
            <a:ext cx="10235821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Nghĩa của tiếng </a:t>
            </a:r>
            <a:r>
              <a:rPr lang="en-US" sz="2800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trong các từ: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“gian” nghĩa là “khoảng giữa” trong các từ: dân gian, không gian, thế gian, trung gian, dương gian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“gian” nghĩa là “dối trá” trong các từ: gian hiểm, gian hùng, gian tà, gian tặc, gian thần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“gian” nghĩa là “khó khăn” trong các từ: gian lao, gian nan, gian nguy, gian truân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87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Văn học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50521053_TF03431380_Win32" id="{97A0B05D-6A43-465A-975C-5643A4A8F354}" vid="{9870D970-F83A-40C9-94BE-B2C804BC00A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446</Words>
  <PresentationFormat>Widescreen</PresentationFormat>
  <Paragraphs>132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Euphemia</vt:lpstr>
      <vt:lpstr>Plantagenet Cherokee</vt:lpstr>
      <vt:lpstr>Times New Roman</vt:lpstr>
      <vt:lpstr>Wingdings</vt:lpstr>
      <vt:lpstr>Office Theme</vt:lpstr>
      <vt:lpstr>1_Office Theme</vt:lpstr>
      <vt:lpstr>Văn học 16x9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2022-06-20T07:41:40Z</dcterms:created>
  <dcterms:modified xsi:type="dcterms:W3CDTF">2022-11-23T03:15:42Z</dcterms:modified>
</cp:coreProperties>
</file>