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5" r:id="rId2"/>
    <p:sldId id="276" r:id="rId3"/>
    <p:sldId id="258" r:id="rId4"/>
    <p:sldId id="260" r:id="rId5"/>
    <p:sldId id="261" r:id="rId6"/>
    <p:sldId id="262" r:id="rId7"/>
    <p:sldId id="263" r:id="rId8"/>
    <p:sldId id="264" r:id="rId9"/>
    <p:sldId id="265"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C000"/>
    <a:srgbClr val="FFD966"/>
    <a:srgbClr val="F50214"/>
    <a:srgbClr val="E84E60"/>
    <a:srgbClr val="009A35"/>
    <a:srgbClr val="1569BE"/>
    <a:srgbClr val="A2A2A2"/>
    <a:srgbClr val="BDD5E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B0D1E-55EA-4B42-AC8C-8B280FDA7DA3}" type="datetimeFigureOut">
              <a:rPr lang="en-US" smtClean="0"/>
              <a:t>9/19/2021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86EF0-6D2C-488A-A09A-F0388078E8CB}" type="slidenum">
              <a:rPr lang="en-US" smtClean="0"/>
              <a:t>‹#›</a:t>
            </a:fld>
            <a:endParaRPr lang="en-US"/>
          </a:p>
        </p:txBody>
      </p:sp>
    </p:spTree>
    <p:extLst>
      <p:ext uri="{BB962C8B-B14F-4D97-AF65-F5344CB8AC3E}">
        <p14:creationId xmlns:p14="http://schemas.microsoft.com/office/powerpoint/2010/main" val="77037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83083-4B1F-44D0-BE52-C6191B780FA9}"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122752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83083-4B1F-44D0-BE52-C6191B780FA9}"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92535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83083-4B1F-44D0-BE52-C6191B780FA9}"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268872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83083-4B1F-44D0-BE52-C6191B780FA9}"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341545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83083-4B1F-44D0-BE52-C6191B780FA9}"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231528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B83083-4B1F-44D0-BE52-C6191B780FA9}"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56783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B83083-4B1F-44D0-BE52-C6191B780FA9}" type="datetimeFigureOut">
              <a:rPr lang="en-US" smtClean="0"/>
              <a:t>9/19/2021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392021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B83083-4B1F-44D0-BE52-C6191B780FA9}" type="datetimeFigureOut">
              <a:rPr lang="en-US" smtClean="0"/>
              <a:t>9/19/2021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116157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83083-4B1F-44D0-BE52-C6191B780FA9}" type="datetimeFigureOut">
              <a:rPr lang="en-US" smtClean="0"/>
              <a:t>9/19/2021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330953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83083-4B1F-44D0-BE52-C6191B780FA9}"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252188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83083-4B1F-44D0-BE52-C6191B780FA9}"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71E58-7829-4BCF-81A1-62B3F57525D5}" type="slidenum">
              <a:rPr lang="en-US" smtClean="0"/>
              <a:t>‹#›</a:t>
            </a:fld>
            <a:endParaRPr lang="en-US"/>
          </a:p>
        </p:txBody>
      </p:sp>
    </p:spTree>
    <p:extLst>
      <p:ext uri="{BB962C8B-B14F-4D97-AF65-F5344CB8AC3E}">
        <p14:creationId xmlns:p14="http://schemas.microsoft.com/office/powerpoint/2010/main" val="33474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83083-4B1F-44D0-BE52-C6191B780FA9}" type="datetimeFigureOut">
              <a:rPr lang="en-US" smtClean="0"/>
              <a:t>9/19/2021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71E58-7829-4BCF-81A1-62B3F57525D5}" type="slidenum">
              <a:rPr lang="en-US" smtClean="0"/>
              <a:t>‹#›</a:t>
            </a:fld>
            <a:endParaRPr lang="en-US"/>
          </a:p>
        </p:txBody>
      </p:sp>
    </p:spTree>
    <p:extLst>
      <p:ext uri="{BB962C8B-B14F-4D97-AF65-F5344CB8AC3E}">
        <p14:creationId xmlns:p14="http://schemas.microsoft.com/office/powerpoint/2010/main" val="293537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microsoft.com/office/2007/relationships/hdphoto" Target="../media/hdphoto1.wdp"/><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801635" y="694475"/>
            <a:ext cx="10213146" cy="584775"/>
          </a:xfrm>
          <a:prstGeom prst="rect">
            <a:avLst/>
          </a:prstGeom>
          <a:noFill/>
        </p:spPr>
        <p:txBody>
          <a:bodyPr wrap="square" rtlCol="0">
            <a:spAutoFit/>
          </a:bodyPr>
          <a:lstStyle/>
          <a:p>
            <a:r>
              <a:rPr lang="en-US" sz="3200" b="1" u="sng" err="1">
                <a:solidFill>
                  <a:srgbClr val="FF0000"/>
                </a:solidFill>
                <a:latin typeface="SVN-A Love Of Thunder" panose="02040603050506020204" pitchFamily="18" charset="0"/>
                <a:cs typeface="Times New Roman" panose="02020603050405020304" pitchFamily="18" charset="0"/>
              </a:rPr>
              <a:t>Tiết</a:t>
            </a:r>
            <a:r>
              <a:rPr lang="en-US" sz="3200" b="1" u="sng">
                <a:solidFill>
                  <a:srgbClr val="FF0000"/>
                </a:solidFill>
                <a:latin typeface="SVN-A Love Of Thunder" panose="02040603050506020204" pitchFamily="18" charset="0"/>
                <a:cs typeface="Times New Roman" panose="02020603050405020304" pitchFamily="18" charset="0"/>
              </a:rPr>
              <a:t> </a:t>
            </a:r>
            <a:r>
              <a:rPr lang="en-US" sz="3200" b="1" u="sng" smtClean="0">
                <a:solidFill>
                  <a:srgbClr val="FF0000"/>
                </a:solidFill>
                <a:latin typeface="SVN-A Love Of Thunder" panose="02040603050506020204" pitchFamily="18" charset="0"/>
                <a:cs typeface="Times New Roman" panose="02020603050405020304" pitchFamily="18" charset="0"/>
              </a:rPr>
              <a:t>5+6</a:t>
            </a:r>
            <a:r>
              <a:rPr lang="en-US" sz="3200" b="1" smtClean="0">
                <a:solidFill>
                  <a:srgbClr val="FF0000"/>
                </a:solidFill>
                <a:latin typeface="SVN-A Love Of Thunder" panose="02040603050506020204" pitchFamily="18" charset="0"/>
                <a:cs typeface="Times New Roman" panose="02020603050405020304" pitchFamily="18" charset="0"/>
              </a:rPr>
              <a:t> </a:t>
            </a:r>
            <a:r>
              <a:rPr lang="en-US" sz="3200" b="1" dirty="0" smtClean="0">
                <a:solidFill>
                  <a:srgbClr val="FF0000"/>
                </a:solidFill>
                <a:latin typeface="SVN-A Love Of Thunder" panose="02040603050506020204" pitchFamily="18" charset="0"/>
                <a:cs typeface="Times New Roman" panose="02020603050405020304" pitchFamily="18" charset="0"/>
              </a:rPr>
              <a:t>- §</a:t>
            </a:r>
            <a:r>
              <a:rPr lang="en-US" sz="3200" b="1" dirty="0">
                <a:solidFill>
                  <a:srgbClr val="FF0000"/>
                </a:solidFill>
                <a:latin typeface="SVN-A Love Of Thunder" panose="02040603050506020204" pitchFamily="18" charset="0"/>
                <a:cs typeface="Times New Roman" panose="02020603050405020304" pitchFamily="18" charset="0"/>
              </a:rPr>
              <a:t>4</a:t>
            </a:r>
            <a:r>
              <a:rPr lang="en-US" sz="3200" b="1">
                <a:solidFill>
                  <a:srgbClr val="FF0000"/>
                </a:solidFill>
                <a:latin typeface="SVN-A Love Of Thunder" panose="02040603050506020204" pitchFamily="18" charset="0"/>
                <a:cs typeface="Times New Roman" panose="02020603050405020304" pitchFamily="18" charset="0"/>
              </a:rPr>
              <a:t>. </a:t>
            </a:r>
            <a:r>
              <a:rPr lang="en-US" sz="3200" b="1" smtClean="0">
                <a:solidFill>
                  <a:srgbClr val="FF0000"/>
                </a:solidFill>
                <a:latin typeface="SVN-A Love Of Thunder" panose="02040603050506020204" pitchFamily="18" charset="0"/>
                <a:cs typeface="Times New Roman" panose="02020603050405020304" pitchFamily="18" charset="0"/>
              </a:rPr>
              <a:t>PHÉP NHÂN VÀ PHÉP CHIA </a:t>
            </a:r>
            <a:r>
              <a:rPr lang="en-US" sz="3200" b="1" dirty="0">
                <a:solidFill>
                  <a:srgbClr val="FF0000"/>
                </a:solidFill>
                <a:latin typeface="SVN-A Love Of Thunder" panose="02040603050506020204" pitchFamily="18" charset="0"/>
                <a:cs typeface="Times New Roman" panose="02020603050405020304" pitchFamily="18" charset="0"/>
              </a:rPr>
              <a:t>SỐ </a:t>
            </a:r>
            <a:r>
              <a:rPr lang="en-US" sz="3200" b="1">
                <a:solidFill>
                  <a:srgbClr val="FF0000"/>
                </a:solidFill>
                <a:latin typeface="SVN-A Love Of Thunder" panose="02040603050506020204" pitchFamily="18" charset="0"/>
                <a:cs typeface="Times New Roman" panose="02020603050405020304" pitchFamily="18" charset="0"/>
              </a:rPr>
              <a:t>TỰ </a:t>
            </a:r>
            <a:r>
              <a:rPr lang="en-US" sz="3200" b="1" smtClean="0">
                <a:solidFill>
                  <a:srgbClr val="FF0000"/>
                </a:solidFill>
                <a:latin typeface="SVN-A Love Of Thunder" panose="02040603050506020204" pitchFamily="18" charset="0"/>
                <a:cs typeface="Times New Roman" panose="02020603050405020304" pitchFamily="18" charset="0"/>
              </a:rPr>
              <a:t>NHIÊN</a:t>
            </a:r>
            <a:endParaRPr lang="en-US" sz="3200" dirty="0">
              <a:solidFill>
                <a:srgbClr val="FF0000"/>
              </a:solidFill>
              <a:latin typeface="SVN-A Love Of Thunder" panose="02040603050506020204" pitchFamily="18" charset="0"/>
              <a:cs typeface="Times New Roman" panose="02020603050405020304" pitchFamily="18" charset="0"/>
            </a:endParaRPr>
          </a:p>
        </p:txBody>
      </p:sp>
      <p:sp>
        <p:nvSpPr>
          <p:cNvPr id="6" name="TextBox 5"/>
          <p:cNvSpPr txBox="1"/>
          <p:nvPr/>
        </p:nvSpPr>
        <p:spPr>
          <a:xfrm>
            <a:off x="1082990" y="1695426"/>
            <a:ext cx="993179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GV </a:t>
            </a:r>
            <a:r>
              <a:rPr lang="en-US" sz="2400" dirty="0" err="1" smtClean="0">
                <a:latin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971957" y="2573267"/>
            <a:ext cx="9020175" cy="2867025"/>
          </a:xfrm>
          <a:prstGeom prst="rect">
            <a:avLst/>
          </a:prstGeom>
        </p:spPr>
      </p:pic>
    </p:spTree>
    <p:extLst>
      <p:ext uri="{BB962C8B-B14F-4D97-AF65-F5344CB8AC3E}">
        <p14:creationId xmlns:p14="http://schemas.microsoft.com/office/powerpoint/2010/main" val="59194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2" name="Rectangle 1"/>
          <p:cNvSpPr/>
          <p:nvPr/>
        </p:nvSpPr>
        <p:spPr>
          <a:xfrm>
            <a:off x="2129589" y="3317731"/>
            <a:ext cx="7751389" cy="517065"/>
          </a:xfrm>
          <a:prstGeom prst="rect">
            <a:avLst/>
          </a:prstGeom>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Times New Roman" panose="02020603050405020304" pitchFamily="18" charset="0"/>
                <a:cs typeface="+mn-cs"/>
              </a:rPr>
              <a:t>- </a:t>
            </a:r>
            <a:r>
              <a:rPr kumimoji="0" lang="nl-NL" sz="2400" b="0" i="0" u="none" strike="noStrike" kern="1200" cap="none" spc="0" normalizeH="0" baseline="0" noProof="0">
                <a:ln>
                  <a:noFill/>
                </a:ln>
                <a:solidFill>
                  <a:srgbClr val="FFFF00"/>
                </a:solidFill>
                <a:effectLst/>
                <a:uLnTx/>
                <a:uFillTx/>
                <a:latin typeface="Times New Roman" panose="02020603050405020304" pitchFamily="18" charset="0"/>
                <a:ea typeface="Times New Roman" panose="02020603050405020304" pitchFamily="18" charset="0"/>
                <a:cs typeface="+mn-cs"/>
              </a:rPr>
              <a:t>Chuẩn </a:t>
            </a:r>
            <a:r>
              <a:rPr kumimoji="0" lang="nl-NL" sz="2400" b="0" i="0" u="none" strike="noStrike" kern="1200" cap="none" spc="0" normalizeH="0" baseline="0" noProof="0" smtClean="0">
                <a:ln>
                  <a:noFill/>
                </a:ln>
                <a:solidFill>
                  <a:srgbClr val="FFFF00"/>
                </a:solidFill>
                <a:effectLst/>
                <a:uLnTx/>
                <a:uFillTx/>
                <a:latin typeface="Times New Roman" panose="02020603050405020304" pitchFamily="18" charset="0"/>
                <a:ea typeface="Times New Roman" panose="02020603050405020304" pitchFamily="18" charset="0"/>
                <a:cs typeface="+mn-cs"/>
              </a:rPr>
              <a:t>bị trước</a:t>
            </a:r>
            <a:r>
              <a:rPr kumimoji="0" lang="nl-NL" sz="2400" b="0" i="0" u="none" strike="noStrike" kern="1200" cap="none" spc="0" normalizeH="0" noProof="0" smtClean="0">
                <a:ln>
                  <a:noFill/>
                </a:ln>
                <a:solidFill>
                  <a:srgbClr val="FFFF00"/>
                </a:solidFill>
                <a:effectLst/>
                <a:uLnTx/>
                <a:uFillTx/>
                <a:latin typeface="Times New Roman" panose="02020603050405020304" pitchFamily="18" charset="0"/>
                <a:ea typeface="Times New Roman" panose="02020603050405020304" pitchFamily="18" charset="0"/>
                <a:cs typeface="+mn-cs"/>
              </a:rPr>
              <a:t> nội dung phép chia hết, phép chia có dư.</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endParaRPr>
          </a:p>
        </p:txBody>
      </p:sp>
      <p:sp>
        <p:nvSpPr>
          <p:cNvPr id="33" name="Rectangle 32"/>
          <p:cNvSpPr/>
          <p:nvPr/>
        </p:nvSpPr>
        <p:spPr>
          <a:xfrm>
            <a:off x="3051914" y="971679"/>
            <a:ext cx="3904530" cy="548099"/>
          </a:xfrm>
          <a:prstGeom prst="rect">
            <a:avLst/>
          </a:prstGeom>
        </p:spPr>
        <p:txBody>
          <a:bodyPr wrap="non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nl-NL" sz="2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HƯỚNG DẪN VỀ</a:t>
            </a:r>
            <a:r>
              <a:rPr kumimoji="0" lang="nl-NL" sz="2800" b="1" i="0" u="none" strike="noStrike" kern="1200" cap="none" spc="-5"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 </a:t>
            </a:r>
            <a:r>
              <a:rPr kumimoji="0" lang="nl-NL" sz="2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NHÀ</a:t>
            </a:r>
            <a:endParaRPr kumimoji="0" lang="en-US" sz="28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endParaRPr>
          </a:p>
        </p:txBody>
      </p:sp>
      <p:sp>
        <p:nvSpPr>
          <p:cNvPr id="35" name="Rectangle 34"/>
          <p:cNvSpPr/>
          <p:nvPr/>
        </p:nvSpPr>
        <p:spPr>
          <a:xfrm>
            <a:off x="2229135" y="1811319"/>
            <a:ext cx="6113853"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 Ôn lại nội dung kiến thức đã</a:t>
            </a:r>
            <a:r>
              <a:rPr kumimoji="0" lang="nl-NL" sz="2400" b="0" i="0" u="none" strike="noStrike" kern="1200" cap="none" spc="-15"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 </a:t>
            </a:r>
            <a:r>
              <a:rPr kumimoji="0" lang="nl-NL"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Times New Roman" panose="02020603050405020304" pitchFamily="18" charset="0"/>
                <a:cs typeface="+mn-cs"/>
              </a:rPr>
              <a:t>học về phép nhân</a:t>
            </a:r>
            <a:endPar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36" name="Rectangle 35"/>
          <p:cNvSpPr/>
          <p:nvPr/>
        </p:nvSpPr>
        <p:spPr>
          <a:xfrm>
            <a:off x="2129590" y="2379859"/>
            <a:ext cx="6771405"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 Hoàn thành </a:t>
            </a:r>
            <a:r>
              <a:rPr kumimoji="0" lang="nl-NL"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Times New Roman" panose="02020603050405020304" pitchFamily="18" charset="0"/>
                <a:cs typeface="+mn-cs"/>
              </a:rPr>
              <a:t>các </a:t>
            </a:r>
            <a:r>
              <a:rPr kumimoji="0" lang="nl-NL"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bài tập </a:t>
            </a:r>
            <a:r>
              <a:rPr kumimoji="0" lang="nl-NL"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Times New Roman" panose="02020603050405020304" pitchFamily="18" charset="0"/>
                <a:cs typeface="+mn-cs"/>
              </a:rPr>
              <a:t>1.23; 1.24;1.25 trong SGK,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 </a:t>
            </a:r>
            <a:r>
              <a:rPr kumimoji="0" lang="nl-NL" sz="2400" b="0" i="0" u="none" strike="noStrike" kern="1200" cap="none" spc="0" normalizeH="0" baseline="0" noProof="0" dirty="0" smtClean="0">
                <a:ln>
                  <a:noFill/>
                </a:ln>
                <a:solidFill>
                  <a:srgbClr val="FFFF00"/>
                </a:solidFill>
                <a:effectLst/>
                <a:uLnTx/>
                <a:uFillTx/>
                <a:latin typeface="Times New Roman" panose="02020603050405020304" pitchFamily="18" charset="0"/>
                <a:ea typeface="Times New Roman" panose="02020603050405020304" pitchFamily="18" charset="0"/>
                <a:cs typeface="+mn-cs"/>
              </a:rPr>
              <a:t>  bài 1.40, 1,41, 1.42, 1.44, 1.46, 1.48(SBT</a:t>
            </a:r>
            <a:r>
              <a:rPr kumimoji="0" lang="nl-NL" sz="24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40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ppt_x"/>
                                          </p:val>
                                        </p:tav>
                                        <p:tav tm="100000">
                                          <p:val>
                                            <p:strVal val="#ppt_x"/>
                                          </p:val>
                                        </p:tav>
                                      </p:tavLst>
                                    </p:anim>
                                    <p:anim calcmode="lin" valueType="num">
                                      <p:cBhvr additive="base">
                                        <p:cTn id="1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ppt_x"/>
                                          </p:val>
                                        </p:tav>
                                        <p:tav tm="100000">
                                          <p:val>
                                            <p:strVal val="#ppt_x"/>
                                          </p:val>
                                        </p:tav>
                                      </p:tavLst>
                                    </p:anim>
                                    <p:anim calcmode="lin" valueType="num">
                                      <p:cBhvr additive="base">
                                        <p:cTn id="2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65981" y="2966578"/>
            <a:ext cx="2133809" cy="461665"/>
          </a:xfrm>
          <a:prstGeom prst="rect">
            <a:avLst/>
          </a:prstGeom>
          <a:noFill/>
        </p:spPr>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toán</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486275" y="571500"/>
            <a:ext cx="2912977" cy="646331"/>
          </a:xfrm>
          <a:prstGeom prst="rect">
            <a:avLst/>
          </a:prstGeom>
          <a:noFill/>
        </p:spPr>
        <p:txBody>
          <a:bodyPr wrap="none" rtlCol="0">
            <a:spAutoFit/>
          </a:bodyPr>
          <a:lstStyle/>
          <a:p>
            <a:r>
              <a:rPr lang="en-US" sz="3600" smtClean="0">
                <a:latin typeface="SVN-A Love Of Thunder" panose="02040603050506020204" pitchFamily="18" charset="0"/>
              </a:rPr>
              <a:t>ĐẶT VẤN ĐỀ</a:t>
            </a:r>
            <a:endParaRPr lang="en-US" sz="3600">
              <a:latin typeface="SVN-A Love Of Thunder" panose="020406030505060202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03787"/>
            <a:ext cx="2130233" cy="2662791"/>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1465" y="2966578"/>
            <a:ext cx="2091638" cy="3303115"/>
          </a:xfrm>
          <a:prstGeom prst="rect">
            <a:avLst/>
          </a:prstGeom>
        </p:spPr>
      </p:pic>
      <p:sp>
        <p:nvSpPr>
          <p:cNvPr id="4" name="Rectangle 3"/>
          <p:cNvSpPr/>
          <p:nvPr/>
        </p:nvSpPr>
        <p:spPr>
          <a:xfrm>
            <a:off x="965981" y="3447155"/>
            <a:ext cx="6096000" cy="1815882"/>
          </a:xfrm>
          <a:prstGeom prst="rect">
            <a:avLst/>
          </a:prstGeom>
        </p:spPr>
        <p:txBody>
          <a:bodyPr>
            <a:spAutoFit/>
          </a:bodyPr>
          <a:lstStyle/>
          <a:p>
            <a:pPr algn="just"/>
            <a:r>
              <a:rPr lang="en-US" sz="2800">
                <a:latin typeface="Times New Roman" panose="02020603050405020304" pitchFamily="18" charset="0"/>
                <a:cs typeface="Times New Roman" panose="02020603050405020304" pitchFamily="18" charset="0"/>
              </a:rPr>
              <a:t>Mẹ em mua một túi 10kg gạo ngon loại 20 nghìn đồng một kilôgam. Hỏi mẹ em phải đưa cho cô bán hang bao nhiêu tờ 50 nghìn đồng để trả tiền gạo?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49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979965" y="1352712"/>
            <a:ext cx="6808762" cy="1384995"/>
          </a:xfrm>
          <a:prstGeom prst="rect">
            <a:avLst/>
          </a:prstGeom>
          <a:noFill/>
        </p:spPr>
        <p:txBody>
          <a:bodyPr wrap="square" rtlCol="0">
            <a:spAutoFit/>
          </a:bodyPr>
          <a:lstStyle/>
          <a:p>
            <a:pPr algn="just"/>
            <a:r>
              <a:rPr lang="en-US" sz="2800" dirty="0" err="1" smtClean="0">
                <a:solidFill>
                  <a:schemeClr val="bg1"/>
                </a:solidFill>
                <a:latin typeface="Times New Roman" panose="02020603050405020304" pitchFamily="18" charset="0"/>
                <a:cs typeface="Times New Roman" panose="02020603050405020304" pitchFamily="18" charset="0"/>
              </a:rPr>
              <a:t>Phép</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nhân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hai</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số</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tự</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nhiên</a:t>
            </a:r>
            <a:r>
              <a:rPr lang="en-US" sz="2800" dirty="0" smtClean="0">
                <a:solidFill>
                  <a:schemeClr val="bg1"/>
                </a:solidFill>
                <a:latin typeface="Times New Roman" panose="02020603050405020304" pitchFamily="18" charset="0"/>
                <a:cs typeface="Times New Roman" panose="02020603050405020304" pitchFamily="18" charset="0"/>
              </a:rPr>
              <a:t> a </a:t>
            </a:r>
            <a:r>
              <a:rPr lang="en-US" sz="2800" dirty="0" err="1" smtClean="0">
                <a:solidFill>
                  <a:schemeClr val="bg1"/>
                </a:solidFill>
                <a:latin typeface="Times New Roman" panose="02020603050405020304" pitchFamily="18" charset="0"/>
                <a:cs typeface="Times New Roman" panose="02020603050405020304" pitchFamily="18" charset="0"/>
              </a:rPr>
              <a:t>và</a:t>
            </a:r>
            <a:r>
              <a:rPr lang="en-US" sz="2800" dirty="0" smtClean="0">
                <a:solidFill>
                  <a:schemeClr val="bg1"/>
                </a:solidFill>
                <a:latin typeface="Times New Roman" panose="02020603050405020304" pitchFamily="18" charset="0"/>
                <a:cs typeface="Times New Roman" panose="02020603050405020304" pitchFamily="18" charset="0"/>
              </a:rPr>
              <a:t> b </a:t>
            </a:r>
            <a:r>
              <a:rPr lang="en-US" sz="2800" dirty="0" err="1" smtClean="0">
                <a:solidFill>
                  <a:schemeClr val="bg1"/>
                </a:solidFill>
                <a:latin typeface="Times New Roman" panose="02020603050405020304" pitchFamily="18" charset="0"/>
                <a:cs typeface="Times New Roman" panose="02020603050405020304" pitchFamily="18" charset="0"/>
              </a:rPr>
              <a:t>cho</a:t>
            </a:r>
            <a:r>
              <a:rPr lang="en-US" sz="2800" dirty="0" smtClean="0">
                <a:solidFill>
                  <a:schemeClr val="bg1"/>
                </a:solidFill>
                <a:latin typeface="Times New Roman" panose="02020603050405020304" pitchFamily="18" charset="0"/>
                <a:cs typeface="Times New Roman" panose="02020603050405020304" pitchFamily="18" charset="0"/>
              </a:rPr>
              <a:t> ta </a:t>
            </a:r>
            <a:r>
              <a:rPr lang="en-US" sz="2800" dirty="0" err="1" smtClean="0">
                <a:solidFill>
                  <a:schemeClr val="bg1"/>
                </a:solidFill>
                <a:latin typeface="Times New Roman" panose="02020603050405020304" pitchFamily="18" charset="0"/>
                <a:cs typeface="Times New Roman" panose="02020603050405020304" pitchFamily="18" charset="0"/>
              </a:rPr>
              <a:t>một</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số</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tự</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nhiên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gọi</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là</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tích</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của</a:t>
            </a:r>
            <a:r>
              <a:rPr lang="en-US" sz="2800" dirty="0" smtClean="0">
                <a:solidFill>
                  <a:schemeClr val="bg1"/>
                </a:solidFill>
                <a:latin typeface="Times New Roman" panose="02020603050405020304" pitchFamily="18" charset="0"/>
                <a:cs typeface="Times New Roman" panose="02020603050405020304" pitchFamily="18" charset="0"/>
              </a:rPr>
              <a:t> a </a:t>
            </a:r>
            <a:r>
              <a:rPr lang="en-US" sz="2800" dirty="0" err="1" smtClean="0">
                <a:solidFill>
                  <a:schemeClr val="bg1"/>
                </a:solidFill>
                <a:latin typeface="Times New Roman" panose="02020603050405020304" pitchFamily="18" charset="0"/>
                <a:cs typeface="Times New Roman" panose="02020603050405020304" pitchFamily="18" charset="0"/>
              </a:rPr>
              <a:t>và</a:t>
            </a:r>
            <a:r>
              <a:rPr lang="en-US" sz="2800" dirty="0" smtClean="0">
                <a:solidFill>
                  <a:schemeClr val="bg1"/>
                </a:solidFill>
                <a:latin typeface="Times New Roman" panose="02020603050405020304" pitchFamily="18" charset="0"/>
                <a:cs typeface="Times New Roman" panose="02020603050405020304" pitchFamily="18" charset="0"/>
              </a:rPr>
              <a:t> b, </a:t>
            </a:r>
            <a:r>
              <a:rPr lang="en-US" sz="2800" dirty="0" err="1" smtClean="0">
                <a:solidFill>
                  <a:schemeClr val="bg1"/>
                </a:solidFill>
                <a:latin typeface="Times New Roman" panose="02020603050405020304" pitchFamily="18" charset="0"/>
                <a:cs typeface="Times New Roman" panose="02020603050405020304" pitchFamily="18" charset="0"/>
              </a:rPr>
              <a:t>kí</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hiệu</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là</a:t>
            </a:r>
            <a:r>
              <a:rPr lang="en-US" sz="2800" dirty="0" smtClean="0">
                <a:solidFill>
                  <a:schemeClr val="bg1"/>
                </a:solidFill>
                <a:latin typeface="Times New Roman" panose="02020603050405020304" pitchFamily="18" charset="0"/>
                <a:cs typeface="Times New Roman" panose="02020603050405020304" pitchFamily="18" charset="0"/>
              </a:rPr>
              <a:t> a x b </a:t>
            </a:r>
            <a:r>
              <a:rPr lang="en-US" sz="2800" dirty="0" err="1" smtClean="0">
                <a:solidFill>
                  <a:schemeClr val="bg1"/>
                </a:solidFill>
                <a:latin typeface="Times New Roman" panose="02020603050405020304" pitchFamily="18" charset="0"/>
                <a:cs typeface="Times New Roman" panose="02020603050405020304" pitchFamily="18" charset="0"/>
              </a:rPr>
              <a:t>hoặc</a:t>
            </a:r>
            <a:r>
              <a:rPr lang="en-US" sz="2800" dirty="0" smtClean="0">
                <a:solidFill>
                  <a:schemeClr val="bg1"/>
                </a:solidFill>
                <a:latin typeface="Times New Roman" panose="02020603050405020304" pitchFamily="18" charset="0"/>
                <a:cs typeface="Times New Roman" panose="02020603050405020304" pitchFamily="18" charset="0"/>
              </a:rPr>
              <a:t> a . b</a:t>
            </a:r>
            <a:endParaRPr lang="en-US" sz="2800" dirty="0">
              <a:solidFill>
                <a:schemeClr val="bg1"/>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4">
            <a:extLst>
              <a:ext uri="{BEBA8EAE-BF5A-486C-A8C5-ECC9F3942E4B}">
                <a14:imgProps xmlns:a14="http://schemas.microsoft.com/office/drawing/2010/main">
                  <a14:imgLayer r:embed="rId5">
                    <a14:imgEffect>
                      <a14:backgroundRemoval t="1786" b="96429" l="4478" r="97015">
                        <a14:foregroundMark x1="25373" y1="28571" x2="7463" y2="33929"/>
                        <a14:foregroundMark x1="11940" y1="37500" x2="7463" y2="75000"/>
                        <a14:foregroundMark x1="7463" y1="75000" x2="14925" y2="89286"/>
                        <a14:foregroundMark x1="11940" y1="89286" x2="17910" y2="96429"/>
                        <a14:foregroundMark x1="16418" y1="94643" x2="19403" y2="96429"/>
                        <a14:foregroundMark x1="17910" y1="96429" x2="41791" y2="92857"/>
                        <a14:foregroundMark x1="43284" y1="89286" x2="49254" y2="98214"/>
                        <a14:foregroundMark x1="47761" y1="98214" x2="73134" y2="98214"/>
                        <a14:foregroundMark x1="76119" y1="98214" x2="88060" y2="85714"/>
                        <a14:foregroundMark x1="88060" y1="83929" x2="82090" y2="76786"/>
                        <a14:foregroundMark x1="82090" y1="76786" x2="61194" y2="85714"/>
                        <a14:foregroundMark x1="59701" y1="83929" x2="46269" y2="82143"/>
                        <a14:foregroundMark x1="46269" y1="80357" x2="44776" y2="78571"/>
                        <a14:foregroundMark x1="44776" y1="78571" x2="38806" y2="33929"/>
                        <a14:foregroundMark x1="37313" y1="33929" x2="26866" y2="28571"/>
                        <a14:foregroundMark x1="28358" y1="28571" x2="38806" y2="23214"/>
                        <a14:foregroundMark x1="86567" y1="73214" x2="95522" y2="66071"/>
                        <a14:foregroundMark x1="97015" y1="53571" x2="95522" y2="41071"/>
                        <a14:foregroundMark x1="95522" y1="37500" x2="89552" y2="14286"/>
                        <a14:foregroundMark x1="88060" y1="14286" x2="73134" y2="12500"/>
                        <a14:foregroundMark x1="73134" y1="12500" x2="64179" y2="23214"/>
                        <a14:foregroundMark x1="62687" y1="19643" x2="59701" y2="7143"/>
                        <a14:foregroundMark x1="58209" y1="7143" x2="38806" y2="8929"/>
                        <a14:foregroundMark x1="40299" y1="8929" x2="23881" y2="14286"/>
                        <a14:foregroundMark x1="23881" y1="16071" x2="22388" y2="23214"/>
                        <a14:foregroundMark x1="20896" y1="23214" x2="20896" y2="26786"/>
                        <a14:foregroundMark x1="64179" y1="21429" x2="62687" y2="37500"/>
                        <a14:foregroundMark x1="62687" y1="37500" x2="65672" y2="60714"/>
                        <a14:foregroundMark x1="65672" y1="58929" x2="68657" y2="75000"/>
                        <a14:foregroundMark x1="68657" y1="73214" x2="85075" y2="73214"/>
                      </a14:backgroundRemoval>
                    </a14:imgEffect>
                  </a14:imgLayer>
                </a14:imgProps>
              </a:ext>
            </a:extLst>
          </a:blip>
          <a:stretch>
            <a:fillRect/>
          </a:stretch>
        </p:blipFill>
        <p:spPr>
          <a:xfrm>
            <a:off x="5011020" y="801819"/>
            <a:ext cx="698915" cy="584168"/>
          </a:xfrm>
          <a:prstGeom prst="rect">
            <a:avLst/>
          </a:prstGeom>
          <a:ln>
            <a:noFill/>
          </a:ln>
        </p:spPr>
      </p:pic>
      <p:grpSp>
        <p:nvGrpSpPr>
          <p:cNvPr id="11" name="Group 10"/>
          <p:cNvGrpSpPr/>
          <p:nvPr/>
        </p:nvGrpSpPr>
        <p:grpSpPr>
          <a:xfrm>
            <a:off x="724806" y="1288131"/>
            <a:ext cx="4167831"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00181" y="2065091"/>
              <a:ext cx="3191990" cy="523220"/>
            </a:xfrm>
            <a:prstGeom prst="rect">
              <a:avLst/>
            </a:prstGeom>
            <a:noFill/>
          </p:spPr>
          <p:txBody>
            <a:bodyPr wrap="square" rtlCol="0">
              <a:spAutoFit/>
            </a:bodyPr>
            <a:lstStyle/>
            <a:p>
              <a:r>
                <a:rPr lang="en-US" sz="2800" dirty="0" smtClean="0">
                  <a:solidFill>
                    <a:srgbClr val="FFC000"/>
                  </a:solidFill>
                  <a:latin typeface="Times New Roman" panose="02020603050405020304" pitchFamily="18" charset="0"/>
                  <a:cs typeface="Times New Roman" panose="02020603050405020304" pitchFamily="18" charset="0"/>
                </a:rPr>
                <a:t>a       x        b       =      c</a:t>
              </a:r>
              <a:endParaRPr lang="en-US" sz="28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713546" y="1755793"/>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353385" y="1741725"/>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023251" y="175416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6922307" y="2632039"/>
            <a:ext cx="3629469" cy="1006085"/>
            <a:chOff x="6922307" y="2632039"/>
            <a:chExt cx="3629469" cy="1006085"/>
          </a:xfrm>
        </p:grpSpPr>
        <p:sp>
          <p:nvSpPr>
            <p:cNvPr id="28" name="Rounded Rectangle 27"/>
            <p:cNvSpPr/>
            <p:nvPr/>
          </p:nvSpPr>
          <p:spPr>
            <a:xfrm>
              <a:off x="6922307" y="2632039"/>
              <a:ext cx="3165230" cy="1006085"/>
            </a:xfrm>
            <a:prstGeom prst="roundRect">
              <a:avLst/>
            </a:prstGeom>
            <a:solidFill>
              <a:schemeClr val="bg1">
                <a:lumMod val="95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784057580"/>
                </p:ext>
              </p:extLst>
            </p:nvPr>
          </p:nvGraphicFramePr>
          <p:xfrm>
            <a:off x="7202114" y="2712556"/>
            <a:ext cx="2702543" cy="704370"/>
          </p:xfrm>
          <a:graphic>
            <a:graphicData uri="http://schemas.openxmlformats.org/presentationml/2006/ole">
              <mc:AlternateContent xmlns:mc="http://schemas.openxmlformats.org/markup-compatibility/2006">
                <mc:Choice xmlns:v="urn:schemas-microsoft-com:vml" Requires="v">
                  <p:oleObj spid="_x0000_s1044" name="Equation" r:id="rId6" imgW="1320480" imgH="380880" progId="Equation.DSMT4">
                    <p:embed/>
                  </p:oleObj>
                </mc:Choice>
                <mc:Fallback>
                  <p:oleObj name="Equation" r:id="rId6" imgW="1320480" imgH="380880" progId="Equation.DSMT4">
                    <p:embed/>
                    <p:pic>
                      <p:nvPicPr>
                        <p:cNvPr id="0" name=""/>
                        <p:cNvPicPr/>
                        <p:nvPr/>
                      </p:nvPicPr>
                      <p:blipFill>
                        <a:blip r:embed="rId7"/>
                        <a:stretch>
                          <a:fillRect/>
                        </a:stretch>
                      </p:blipFill>
                      <p:spPr>
                        <a:xfrm>
                          <a:off x="7202114" y="2712556"/>
                          <a:ext cx="2702543" cy="704370"/>
                        </a:xfrm>
                        <a:prstGeom prst="rect">
                          <a:avLst/>
                        </a:prstGeom>
                      </p:spPr>
                    </p:pic>
                  </p:oleObj>
                </mc:Fallback>
              </mc:AlternateContent>
            </a:graphicData>
          </a:graphic>
        </p:graphicFrame>
        <p:sp>
          <p:nvSpPr>
            <p:cNvPr id="29" name="TextBox 28"/>
            <p:cNvSpPr txBox="1"/>
            <p:nvPr/>
          </p:nvSpPr>
          <p:spPr>
            <a:xfrm>
              <a:off x="8412485" y="3221501"/>
              <a:ext cx="2139291"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b </a:t>
              </a:r>
              <a:r>
                <a:rPr lang="en-US" sz="2000" dirty="0" err="1" smtClean="0">
                  <a:latin typeface="Times New Roman" panose="02020603050405020304" pitchFamily="18" charset="0"/>
                  <a:cs typeface="Times New Roman" panose="02020603050405020304" pitchFamily="18" charset="0"/>
                </a:rPr>
                <a:t>số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hạng</a:t>
              </a:r>
              <a:endParaRPr lang="en-US" sz="2000" dirty="0">
                <a:latin typeface="Times New Roman" panose="02020603050405020304" pitchFamily="18" charset="0"/>
                <a:cs typeface="Times New Roman" panose="02020603050405020304" pitchFamily="18" charset="0"/>
              </a:endParaRPr>
            </a:p>
          </p:txBody>
        </p:sp>
      </p:grpSp>
      <p:sp>
        <p:nvSpPr>
          <p:cNvPr id="30" name="Rectangle 29"/>
          <p:cNvSpPr/>
          <p:nvPr/>
        </p:nvSpPr>
        <p:spPr>
          <a:xfrm>
            <a:off x="5011020" y="4237338"/>
            <a:ext cx="6527284" cy="2034660"/>
          </a:xfrm>
          <a:prstGeom prst="rect">
            <a:avLst/>
          </a:prstGeom>
        </p:spPr>
        <p:txBody>
          <a:bodyPr wrap="square">
            <a:spAutoFit/>
          </a:bodyPr>
          <a:lstStyle/>
          <a:p>
            <a:pPr algn="just">
              <a:lnSpc>
                <a:spcPct val="115000"/>
              </a:lnSpc>
              <a:spcAft>
                <a:spcPts val="0"/>
              </a:spcAft>
              <a:tabLst>
                <a:tab pos="4552315" algn="l"/>
              </a:tabLst>
            </a:pPr>
            <a:r>
              <a:rPr lang="nl-NL" sz="2800" dirty="0" smtClean="0">
                <a:solidFill>
                  <a:schemeClr val="bg1"/>
                </a:solidFill>
                <a:effectLst/>
                <a:latin typeface="Times New Roman" panose="02020603050405020304" pitchFamily="18" charset="0"/>
                <a:ea typeface="Times New Roman" panose="02020603050405020304" pitchFamily="18" charset="0"/>
              </a:rPr>
              <a:t>Trong một tích mà các thừa số đều bằng chữ hoặc chỉ có một thừa số bằng số, ta có thể không viết dấu nhân giữa các thừa số.</a:t>
            </a:r>
            <a:endParaRPr lang="en-US" sz="2800" dirty="0" smtClean="0">
              <a:solidFill>
                <a:schemeClr val="bg1"/>
              </a:solidFill>
              <a:effectLst/>
              <a:latin typeface="Times New Roman" panose="02020603050405020304" pitchFamily="18" charset="0"/>
              <a:ea typeface="Times New Roman" panose="02020603050405020304" pitchFamily="18" charset="0"/>
            </a:endParaRPr>
          </a:p>
          <a:p>
            <a:pPr algn="just">
              <a:lnSpc>
                <a:spcPct val="115000"/>
              </a:lnSpc>
              <a:spcAft>
                <a:spcPts val="0"/>
              </a:spcAft>
              <a:tabLst>
                <a:tab pos="4552315" algn="l"/>
              </a:tabLst>
            </a:pPr>
            <a:r>
              <a:rPr lang="nl-NL" sz="2800" dirty="0" smtClean="0">
                <a:solidFill>
                  <a:schemeClr val="bg1"/>
                </a:solidFill>
                <a:effectLst/>
                <a:latin typeface="Times New Roman" panose="02020603050405020304" pitchFamily="18" charset="0"/>
                <a:ea typeface="Times New Roman" panose="02020603050405020304" pitchFamily="18" charset="0"/>
              </a:rPr>
              <a:t>           Ví dụ: a.b = ab  ;  4.x.y = 4xy</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p:nvSpPr>
          <p:cNvPr id="31" name="TextBox 30"/>
          <p:cNvSpPr txBox="1"/>
          <p:nvPr/>
        </p:nvSpPr>
        <p:spPr>
          <a:xfrm>
            <a:off x="5360477" y="3756074"/>
            <a:ext cx="1110661"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Chú</a:t>
            </a:r>
            <a:r>
              <a:rPr lang="en-US" sz="2400" b="1" dirty="0" smtClean="0">
                <a:solidFill>
                  <a:srgbClr val="FF0000"/>
                </a:solidFill>
                <a:latin typeface="Times New Roman" panose="02020603050405020304" pitchFamily="18" charset="0"/>
                <a:cs typeface="Times New Roman" panose="02020603050405020304" pitchFamily="18" charset="0"/>
              </a:rPr>
              <a:t> ý</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51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10" name="Group 9"/>
          <p:cNvGrpSpPr/>
          <p:nvPr/>
        </p:nvGrpSpPr>
        <p:grpSpPr>
          <a:xfrm>
            <a:off x="724806" y="1288131"/>
            <a:ext cx="3736547" cy="1110432"/>
            <a:chOff x="724806" y="1288131"/>
            <a:chExt cx="3736547" cy="1110432"/>
          </a:xfrm>
        </p:grpSpPr>
        <p:grpSp>
          <p:nvGrpSpPr>
            <p:cNvPr id="11" name="Group 10"/>
            <p:cNvGrpSpPr/>
            <p:nvPr/>
          </p:nvGrpSpPr>
          <p:grpSpPr>
            <a:xfrm>
              <a:off x="724806" y="1288131"/>
              <a:ext cx="3736547"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95754" y="2065091"/>
                <a:ext cx="2996418" cy="400110"/>
              </a:xfrm>
              <a:prstGeom prst="rect">
                <a:avLst/>
              </a:prstGeom>
              <a:noFill/>
            </p:spPr>
            <p:txBody>
              <a:bodyPr wrap="square" rtlCol="0">
                <a:spAutoFit/>
              </a:bodyPr>
              <a:lstStyle/>
              <a:p>
                <a:r>
                  <a:rPr lang="en-US" sz="2000" dirty="0" smtClean="0">
                    <a:solidFill>
                      <a:srgbClr val="FFC000"/>
                    </a:solidFill>
                    <a:latin typeface="Times New Roman" panose="02020603050405020304" pitchFamily="18" charset="0"/>
                    <a:cs typeface="Times New Roman" panose="02020603050405020304" pitchFamily="18" charset="0"/>
                  </a:rPr>
                  <a:t>a       x        b       =      c</a:t>
                </a:r>
                <a:endParaRPr lang="en-US" sz="20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844176" y="1677415"/>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039873" y="1663347"/>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82424" y="163521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521531" y="2340207"/>
            <a:ext cx="3486852" cy="446276"/>
          </a:xfrm>
          <a:prstGeom prst="rect">
            <a:avLst/>
          </a:prstGeom>
        </p:spPr>
        <p:txBody>
          <a:bodyPr wrap="none">
            <a:spAutoFit/>
          </a:bodyPr>
          <a:lstStyle/>
          <a:p>
            <a:pPr algn="just">
              <a:lnSpc>
                <a:spcPct val="115000"/>
              </a:lnSpc>
              <a:spcAft>
                <a:spcPts val="0"/>
              </a:spcAft>
              <a:tabLst>
                <a:tab pos="4552315" algn="l"/>
              </a:tabLst>
            </a:pPr>
            <a:r>
              <a:rPr lang="nl-NL" sz="2000" b="1" u="sng" dirty="0" smtClean="0">
                <a:solidFill>
                  <a:srgbClr val="FFFF00"/>
                </a:solidFill>
                <a:effectLst/>
                <a:latin typeface="Times New Roman" panose="02020603050405020304" pitchFamily="18" charset="0"/>
                <a:ea typeface="Times New Roman" panose="02020603050405020304" pitchFamily="18" charset="0"/>
              </a:rPr>
              <a:t>1. Nhân hai số có nhiều chữ số</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217219" y="1156073"/>
            <a:ext cx="5000087" cy="517065"/>
          </a:xfrm>
          <a:prstGeom prst="rect">
            <a:avLst/>
          </a:prstGeom>
        </p:spPr>
        <p:txBody>
          <a:bodyPr wrap="none">
            <a:spAutoFit/>
          </a:bodyPr>
          <a:lstStyle/>
          <a:p>
            <a:pPr>
              <a:lnSpc>
                <a:spcPct val="115000"/>
              </a:lnSpc>
              <a:spcAft>
                <a:spcPts val="0"/>
              </a:spcAft>
              <a:tabLst>
                <a:tab pos="4552315" algn="l"/>
              </a:tabLst>
            </a:pPr>
            <a:r>
              <a:rPr lang="nl-NL" sz="2400" b="1" i="1" dirty="0" smtClean="0">
                <a:solidFill>
                  <a:srgbClr val="FF0000"/>
                </a:solidFill>
                <a:effectLst/>
                <a:latin typeface="Times New Roman" panose="02020603050405020304" pitchFamily="18" charset="0"/>
                <a:ea typeface="Times New Roman" panose="02020603050405020304" pitchFamily="18" charset="0"/>
              </a:rPr>
              <a:t>Ví dụ 1</a:t>
            </a:r>
            <a:r>
              <a:rPr lang="nl-NL" sz="2400" dirty="0" smtClean="0">
                <a:solidFill>
                  <a:schemeClr val="bg1"/>
                </a:solidFill>
                <a:effectLst/>
                <a:latin typeface="Times New Roman" panose="02020603050405020304" pitchFamily="18" charset="0"/>
                <a:ea typeface="Times New Roman" panose="02020603050405020304" pitchFamily="18" charset="0"/>
              </a:rPr>
              <a:t>: Đặt tính để tính tích 175 x 312</a:t>
            </a:r>
            <a:endParaRPr lang="en-US" sz="2400" dirty="0">
              <a:solidFill>
                <a:schemeClr val="bg1"/>
              </a:solidFill>
              <a:effectLst/>
              <a:latin typeface="Times New Roman" panose="02020603050405020304" pitchFamily="18" charset="0"/>
              <a:ea typeface="Times New Roman" panose="02020603050405020304" pitchFamily="18" charset="0"/>
            </a:endParaRPr>
          </a:p>
        </p:txBody>
      </p:sp>
      <p:grpSp>
        <p:nvGrpSpPr>
          <p:cNvPr id="36" name="Group 35"/>
          <p:cNvGrpSpPr/>
          <p:nvPr/>
        </p:nvGrpSpPr>
        <p:grpSpPr>
          <a:xfrm>
            <a:off x="6632811" y="1931675"/>
            <a:ext cx="1201004" cy="833017"/>
            <a:chOff x="6632811" y="1931675"/>
            <a:chExt cx="1201004" cy="833017"/>
          </a:xfrm>
        </p:grpSpPr>
        <p:sp>
          <p:nvSpPr>
            <p:cNvPr id="4" name="TextBox 3"/>
            <p:cNvSpPr txBox="1"/>
            <p:nvPr/>
          </p:nvSpPr>
          <p:spPr>
            <a:xfrm>
              <a:off x="6919415" y="1931675"/>
              <a:ext cx="914400"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175</a:t>
              </a:r>
              <a:endParaRPr lang="en-US" sz="2400" dirty="0">
                <a:solidFill>
                  <a:schemeClr val="bg1"/>
                </a:solidFill>
                <a:latin typeface="Times New Roman" panose="02020603050405020304" pitchFamily="18" charset="0"/>
                <a:cs typeface="Times New Roman" panose="02020603050405020304" pitchFamily="18" charset="0"/>
              </a:endParaRPr>
            </a:p>
          </p:txBody>
        </p:sp>
        <p:grpSp>
          <p:nvGrpSpPr>
            <p:cNvPr id="27" name="Group 26"/>
            <p:cNvGrpSpPr/>
            <p:nvPr/>
          </p:nvGrpSpPr>
          <p:grpSpPr>
            <a:xfrm>
              <a:off x="6632811" y="2079817"/>
              <a:ext cx="1201004" cy="684875"/>
              <a:chOff x="6632811" y="2079817"/>
              <a:chExt cx="1201004" cy="684875"/>
            </a:xfrm>
          </p:grpSpPr>
          <p:sp>
            <p:nvSpPr>
              <p:cNvPr id="6" name="TextBox 5"/>
              <p:cNvSpPr txBox="1"/>
              <p:nvPr/>
            </p:nvSpPr>
            <p:spPr>
              <a:xfrm>
                <a:off x="6919415" y="2303027"/>
                <a:ext cx="914400"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312</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6632812" y="2079817"/>
                <a:ext cx="286603"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x</a:t>
                </a:r>
                <a:endParaRPr lang="en-US" sz="2400" dirty="0">
                  <a:solidFill>
                    <a:schemeClr val="bg1"/>
                  </a:solidFill>
                  <a:latin typeface="Times New Roman" panose="02020603050405020304" pitchFamily="18" charset="0"/>
                  <a:cs typeface="Times New Roman" panose="02020603050405020304" pitchFamily="18" charset="0"/>
                </a:endParaRPr>
              </a:p>
            </p:txBody>
          </p:sp>
          <p:cxnSp>
            <p:nvCxnSpPr>
              <p:cNvPr id="23" name="Straight Connector 22"/>
              <p:cNvCxnSpPr/>
              <p:nvPr/>
            </p:nvCxnSpPr>
            <p:spPr>
              <a:xfrm>
                <a:off x="6632811" y="2764692"/>
                <a:ext cx="914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24" name="TextBox 23"/>
          <p:cNvSpPr txBox="1"/>
          <p:nvPr/>
        </p:nvSpPr>
        <p:spPr>
          <a:xfrm>
            <a:off x="6919415" y="2735410"/>
            <a:ext cx="914400"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350</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6769053" y="3043783"/>
            <a:ext cx="737219"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175</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6632811" y="3357344"/>
            <a:ext cx="696037"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525</a:t>
            </a:r>
            <a:endParaRPr lang="en-US" sz="2400" dirty="0">
              <a:solidFill>
                <a:schemeClr val="bg1"/>
              </a:solidFill>
              <a:latin typeface="Times New Roman" panose="02020603050405020304" pitchFamily="18" charset="0"/>
              <a:cs typeface="Times New Roman" panose="02020603050405020304" pitchFamily="18" charset="0"/>
            </a:endParaRPr>
          </a:p>
        </p:txBody>
      </p:sp>
      <p:cxnSp>
        <p:nvCxnSpPr>
          <p:cNvPr id="28" name="Straight Connector 27"/>
          <p:cNvCxnSpPr/>
          <p:nvPr/>
        </p:nvCxnSpPr>
        <p:spPr>
          <a:xfrm>
            <a:off x="6632811" y="3819009"/>
            <a:ext cx="914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632811" y="3792328"/>
            <a:ext cx="1050879" cy="461665"/>
          </a:xfrm>
          <a:prstGeom prst="rect">
            <a:avLst/>
          </a:prstGeom>
          <a:no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54600</a:t>
            </a:r>
            <a:endParaRPr lang="en-US" sz="2400" dirty="0">
              <a:solidFill>
                <a:schemeClr val="bg1"/>
              </a:solidFill>
              <a:latin typeface="Times New Roman" panose="02020603050405020304" pitchFamily="18" charset="0"/>
              <a:cs typeface="Times New Roman" panose="02020603050405020304" pitchFamily="18" charset="0"/>
            </a:endParaRPr>
          </a:p>
        </p:txBody>
      </p:sp>
      <p:grpSp>
        <p:nvGrpSpPr>
          <p:cNvPr id="35" name="Group 34"/>
          <p:cNvGrpSpPr/>
          <p:nvPr/>
        </p:nvGrpSpPr>
        <p:grpSpPr>
          <a:xfrm>
            <a:off x="7547211" y="3395922"/>
            <a:ext cx="2483892" cy="461665"/>
            <a:chOff x="7547211" y="3395922"/>
            <a:chExt cx="2483892" cy="461665"/>
          </a:xfrm>
        </p:grpSpPr>
        <p:sp>
          <p:nvSpPr>
            <p:cNvPr id="32" name="TextBox 31"/>
            <p:cNvSpPr txBox="1"/>
            <p:nvPr/>
          </p:nvSpPr>
          <p:spPr>
            <a:xfrm>
              <a:off x="7970292" y="3395922"/>
              <a:ext cx="2060811" cy="461665"/>
            </a:xfrm>
            <a:prstGeom prst="rect">
              <a:avLst/>
            </a:prstGeom>
            <a:noFill/>
          </p:spPr>
          <p:txBody>
            <a:bodyPr wrap="square" rtlCol="0">
              <a:spAutoFit/>
            </a:bodyPr>
            <a:lstStyle/>
            <a:p>
              <a:r>
                <a:rPr lang="en-US" sz="2400" dirty="0" smtClean="0">
                  <a:solidFill>
                    <a:srgbClr val="FFC000"/>
                  </a:solidFill>
                  <a:latin typeface="Times New Roman" panose="02020603050405020304" pitchFamily="18" charset="0"/>
                  <a:cs typeface="Times New Roman" panose="02020603050405020304" pitchFamily="18" charset="0"/>
                </a:rPr>
                <a:t>175 x 3 = 525</a:t>
              </a:r>
              <a:endParaRPr lang="en-US" sz="2400" dirty="0">
                <a:solidFill>
                  <a:srgbClr val="FFC000"/>
                </a:solidFill>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flipH="1">
              <a:off x="7547211" y="3643952"/>
              <a:ext cx="423080" cy="0"/>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7547211" y="3070736"/>
            <a:ext cx="2361063" cy="461665"/>
            <a:chOff x="7547211" y="3070736"/>
            <a:chExt cx="2361063" cy="461665"/>
          </a:xfrm>
        </p:grpSpPr>
        <p:sp>
          <p:nvSpPr>
            <p:cNvPr id="31" name="TextBox 30"/>
            <p:cNvSpPr txBox="1"/>
            <p:nvPr/>
          </p:nvSpPr>
          <p:spPr>
            <a:xfrm>
              <a:off x="7970529" y="3070736"/>
              <a:ext cx="1937745" cy="461665"/>
            </a:xfrm>
            <a:prstGeom prst="rect">
              <a:avLst/>
            </a:prstGeom>
            <a:noFill/>
          </p:spPr>
          <p:txBody>
            <a:bodyPr wrap="square" rtlCol="0">
              <a:spAutoFit/>
            </a:bodyPr>
            <a:lstStyle/>
            <a:p>
              <a:r>
                <a:rPr lang="en-US" sz="2400" dirty="0" smtClean="0">
                  <a:solidFill>
                    <a:srgbClr val="FFC000"/>
                  </a:solidFill>
                  <a:latin typeface="Times New Roman" panose="02020603050405020304" pitchFamily="18" charset="0"/>
                  <a:cs typeface="Times New Roman" panose="02020603050405020304" pitchFamily="18" charset="0"/>
                </a:rPr>
                <a:t>175 x 1 = 175</a:t>
              </a:r>
              <a:endParaRPr lang="en-US" sz="2400" dirty="0">
                <a:solidFill>
                  <a:srgbClr val="FFC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flipH="1">
              <a:off x="7547211" y="3330048"/>
              <a:ext cx="423080" cy="0"/>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7547211" y="2731891"/>
            <a:ext cx="2363374" cy="461665"/>
            <a:chOff x="7547211" y="2731891"/>
            <a:chExt cx="2363374" cy="461665"/>
          </a:xfrm>
        </p:grpSpPr>
        <p:sp>
          <p:nvSpPr>
            <p:cNvPr id="30" name="TextBox 29"/>
            <p:cNvSpPr txBox="1"/>
            <p:nvPr/>
          </p:nvSpPr>
          <p:spPr>
            <a:xfrm>
              <a:off x="7942999" y="2731891"/>
              <a:ext cx="1967586" cy="461665"/>
            </a:xfrm>
            <a:prstGeom prst="rect">
              <a:avLst/>
            </a:prstGeom>
            <a:noFill/>
          </p:spPr>
          <p:txBody>
            <a:bodyPr wrap="square" rtlCol="0">
              <a:spAutoFit/>
            </a:bodyPr>
            <a:lstStyle/>
            <a:p>
              <a:r>
                <a:rPr lang="en-US" sz="2400" dirty="0" smtClean="0">
                  <a:solidFill>
                    <a:srgbClr val="FFC000"/>
                  </a:solidFill>
                  <a:latin typeface="Times New Roman" panose="02020603050405020304" pitchFamily="18" charset="0"/>
                  <a:cs typeface="Times New Roman" panose="02020603050405020304" pitchFamily="18" charset="0"/>
                </a:rPr>
                <a:t>175 x 2 = 350</a:t>
              </a:r>
              <a:endParaRPr lang="en-US" sz="2400" dirty="0">
                <a:solidFill>
                  <a:srgbClr val="FFC000"/>
                </a:solidFill>
                <a:latin typeface="Times New Roman" panose="02020603050405020304" pitchFamily="18" charset="0"/>
                <a:cs typeface="Times New Roman" panose="02020603050405020304" pitchFamily="18" charset="0"/>
              </a:endParaRPr>
            </a:p>
          </p:txBody>
        </p:sp>
        <p:cxnSp>
          <p:nvCxnSpPr>
            <p:cNvPr id="40" name="Straight Arrow Connector 39"/>
            <p:cNvCxnSpPr/>
            <p:nvPr/>
          </p:nvCxnSpPr>
          <p:spPr>
            <a:xfrm flipH="1">
              <a:off x="7547211" y="2975212"/>
              <a:ext cx="423080" cy="0"/>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5794446" y="4311630"/>
            <a:ext cx="3179075" cy="517065"/>
          </a:xfrm>
          <a:prstGeom prst="rect">
            <a:avLst/>
          </a:prstGeom>
        </p:spPr>
        <p:txBody>
          <a:bodyPr wrap="none">
            <a:spAutoFit/>
          </a:bodyPr>
          <a:lstStyle/>
          <a:p>
            <a:pPr>
              <a:lnSpc>
                <a:spcPct val="115000"/>
              </a:lnSpc>
              <a:spcAft>
                <a:spcPts val="0"/>
              </a:spcAft>
              <a:tabLst>
                <a:tab pos="4552315" algn="l"/>
              </a:tabLst>
            </a:pPr>
            <a:r>
              <a:rPr lang="nl-NL" sz="2400" dirty="0">
                <a:solidFill>
                  <a:schemeClr val="bg1"/>
                </a:solidFill>
                <a:latin typeface="Times New Roman" panose="02020603050405020304" pitchFamily="18" charset="0"/>
                <a:ea typeface="Times New Roman" panose="02020603050405020304" pitchFamily="18" charset="0"/>
              </a:rPr>
              <a:t>Vậy 175 x 312 = </a:t>
            </a:r>
            <a:r>
              <a:rPr lang="nl-NL" sz="2400" dirty="0" smtClean="0">
                <a:solidFill>
                  <a:schemeClr val="bg1"/>
                </a:solidFill>
                <a:latin typeface="Times New Roman" panose="02020603050405020304" pitchFamily="18" charset="0"/>
                <a:ea typeface="Times New Roman" panose="02020603050405020304" pitchFamily="18" charset="0"/>
              </a:rPr>
              <a:t>54 600</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875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arn(inVertical)">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arn(inVertical)">
                                      <p:cBhvr>
                                        <p:cTn id="33" dur="5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barn(inVertical)">
                                      <p:cBhvr>
                                        <p:cTn id="43" dur="5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arn(inVertical)">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barn(inVertical)">
                                      <p:cBhvr>
                                        <p:cTn id="53" dur="500"/>
                                        <p:tgtEl>
                                          <p:spTgt spid="28"/>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barn(inVertical)">
                                      <p:cBhvr>
                                        <p:cTn id="58" dur="5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additive="base">
                                        <p:cTn id="63" dur="500" fill="hold"/>
                                        <p:tgtEl>
                                          <p:spTgt spid="41"/>
                                        </p:tgtEl>
                                        <p:attrNameLst>
                                          <p:attrName>ppt_x</p:attrName>
                                        </p:attrNameLst>
                                      </p:cBhvr>
                                      <p:tavLst>
                                        <p:tav tm="0">
                                          <p:val>
                                            <p:strVal val="#ppt_x"/>
                                          </p:val>
                                        </p:tav>
                                        <p:tav tm="100000">
                                          <p:val>
                                            <p:strVal val="#ppt_x"/>
                                          </p:val>
                                        </p:tav>
                                      </p:tavLst>
                                    </p:anim>
                                    <p:anim calcmode="lin" valueType="num">
                                      <p:cBhvr additive="base">
                                        <p:cTn id="6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4" grpId="0"/>
      <p:bldP spid="25" grpId="0"/>
      <p:bldP spid="26" grpId="0"/>
      <p:bldP spid="29"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724806" y="1288131"/>
            <a:ext cx="3736547" cy="1110432"/>
            <a:chOff x="724806" y="1288131"/>
            <a:chExt cx="3736547" cy="1110432"/>
          </a:xfrm>
        </p:grpSpPr>
        <p:grpSp>
          <p:nvGrpSpPr>
            <p:cNvPr id="11" name="Group 10"/>
            <p:cNvGrpSpPr/>
            <p:nvPr/>
          </p:nvGrpSpPr>
          <p:grpSpPr>
            <a:xfrm>
              <a:off x="724806" y="1288131"/>
              <a:ext cx="3736547"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95754" y="2065091"/>
                <a:ext cx="2996418" cy="400110"/>
              </a:xfrm>
              <a:prstGeom prst="rect">
                <a:avLst/>
              </a:prstGeom>
              <a:noFill/>
            </p:spPr>
            <p:txBody>
              <a:bodyPr wrap="square" rtlCol="0">
                <a:spAutoFit/>
              </a:bodyPr>
              <a:lstStyle/>
              <a:p>
                <a:r>
                  <a:rPr lang="en-US" sz="2000" dirty="0" smtClean="0">
                    <a:solidFill>
                      <a:srgbClr val="FFC000"/>
                    </a:solidFill>
                    <a:latin typeface="Times New Roman" panose="02020603050405020304" pitchFamily="18" charset="0"/>
                    <a:cs typeface="Times New Roman" panose="02020603050405020304" pitchFamily="18" charset="0"/>
                  </a:rPr>
                  <a:t>a       x        b       =      c</a:t>
                </a:r>
                <a:endParaRPr lang="en-US" sz="20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844176" y="1677415"/>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039873" y="1663347"/>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82424" y="163521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521531" y="2340207"/>
            <a:ext cx="3486852" cy="446276"/>
          </a:xfrm>
          <a:prstGeom prst="rect">
            <a:avLst/>
          </a:prstGeom>
        </p:spPr>
        <p:txBody>
          <a:bodyPr wrap="none">
            <a:spAutoFit/>
          </a:bodyPr>
          <a:lstStyle/>
          <a:p>
            <a:pPr algn="just">
              <a:lnSpc>
                <a:spcPct val="115000"/>
              </a:lnSpc>
              <a:spcAft>
                <a:spcPts val="0"/>
              </a:spcAft>
              <a:tabLst>
                <a:tab pos="4552315" algn="l"/>
              </a:tabLst>
            </a:pPr>
            <a:r>
              <a:rPr lang="nl-NL" sz="2000" b="1" u="sng" smtClean="0">
                <a:solidFill>
                  <a:srgbClr val="FFFF00"/>
                </a:solidFill>
                <a:effectLst/>
                <a:latin typeface="Times New Roman" panose="02020603050405020304" pitchFamily="18" charset="0"/>
                <a:ea typeface="Times New Roman" panose="02020603050405020304" pitchFamily="18" charset="0"/>
              </a:rPr>
              <a:t>1. Nhân hai số có nhiều chữ số</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10" name="TextBox 9"/>
          <p:cNvSpPr txBox="1"/>
          <p:nvPr/>
        </p:nvSpPr>
        <p:spPr>
          <a:xfrm>
            <a:off x="5472752" y="1361514"/>
            <a:ext cx="5663821" cy="830997"/>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Luyện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tập</a:t>
            </a:r>
            <a:r>
              <a:rPr lang="en-US" sz="2400" b="1" dirty="0" smtClean="0">
                <a:solidFill>
                  <a:srgbClr val="FF0000"/>
                </a:solidFill>
                <a:latin typeface="Times New Roman" panose="02020603050405020304" pitchFamily="18" charset="0"/>
                <a:cs typeface="Times New Roman" panose="02020603050405020304" pitchFamily="18" charset="0"/>
              </a:rPr>
              <a:t> 1</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Tính</a:t>
            </a:r>
            <a:endParaRPr lang="en-US" sz="2400" dirty="0" smtClean="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   a) 834 . 57                          b) 603 . 295</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5472752" y="2398563"/>
            <a:ext cx="5895833" cy="1569660"/>
          </a:xfrm>
          <a:prstGeom prst="rect">
            <a:avLst/>
          </a:prstGeom>
          <a:noFill/>
        </p:spPr>
        <p:txBody>
          <a:bodyPr wrap="square" rtlCol="0">
            <a:spAutoFit/>
          </a:bodyPr>
          <a:lstStyle/>
          <a:p>
            <a:pPr algn="just"/>
            <a:r>
              <a:rPr lang="en-US" sz="2400" b="1" dirty="0" err="1" smtClean="0">
                <a:solidFill>
                  <a:srgbClr val="FF0000"/>
                </a:solidFill>
                <a:latin typeface="Times New Roman" panose="02020603050405020304" pitchFamily="18" charset="0"/>
                <a:cs typeface="Times New Roman" panose="02020603050405020304" pitchFamily="18" charset="0"/>
              </a:rPr>
              <a:t>Vận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dụng</a:t>
            </a:r>
            <a:r>
              <a:rPr lang="en-US" sz="2400" b="1" dirty="0" smtClean="0">
                <a:solidFill>
                  <a:srgbClr val="FF0000"/>
                </a:solidFill>
                <a:latin typeface="Times New Roman" panose="02020603050405020304" pitchFamily="18" charset="0"/>
                <a:cs typeface="Times New Roman" panose="02020603050405020304" pitchFamily="18" charset="0"/>
              </a:rPr>
              <a:t> 1</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Giá</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tiền</a:t>
            </a:r>
            <a:r>
              <a:rPr lang="en-US" sz="2400" dirty="0" smtClean="0">
                <a:solidFill>
                  <a:schemeClr val="bg1"/>
                </a:solidFill>
                <a:latin typeface="Times New Roman" panose="02020603050405020304" pitchFamily="18" charset="0"/>
                <a:cs typeface="Times New Roman" panose="02020603050405020304" pitchFamily="18" charset="0"/>
              </a:rPr>
              <a:t> in </a:t>
            </a:r>
            <a:r>
              <a:rPr lang="en-US" sz="2400" dirty="0" err="1" smtClean="0">
                <a:solidFill>
                  <a:schemeClr val="bg1"/>
                </a:solidFill>
                <a:latin typeface="Times New Roman" panose="02020603050405020304" pitchFamily="18" charset="0"/>
                <a:cs typeface="Times New Roman" panose="02020603050405020304" pitchFamily="18" charset="0"/>
              </a:rPr>
              <a:t>một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trang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giấy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khổ</a:t>
            </a:r>
            <a:r>
              <a:rPr lang="en-US" sz="2400" dirty="0" smtClean="0">
                <a:solidFill>
                  <a:schemeClr val="bg1"/>
                </a:solidFill>
                <a:latin typeface="Times New Roman" panose="02020603050405020304" pitchFamily="18" charset="0"/>
                <a:cs typeface="Times New Roman" panose="02020603050405020304" pitchFamily="18" charset="0"/>
              </a:rPr>
              <a:t> A4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en-US" sz="2400" dirty="0" smtClean="0">
                <a:solidFill>
                  <a:schemeClr val="bg1"/>
                </a:solidFill>
                <a:latin typeface="Times New Roman" panose="02020603050405020304" pitchFamily="18" charset="0"/>
                <a:cs typeface="Times New Roman" panose="02020603050405020304" pitchFamily="18" charset="0"/>
              </a:rPr>
              <a:t> 350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Hỏi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Thiệp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phải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trả</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bao</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nhiêu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tiền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nếu</a:t>
            </a:r>
            <a:r>
              <a:rPr lang="en-US" sz="2400" dirty="0" smtClean="0">
                <a:solidFill>
                  <a:schemeClr val="bg1"/>
                </a:solidFill>
                <a:latin typeface="Times New Roman" panose="02020603050405020304" pitchFamily="18" charset="0"/>
                <a:cs typeface="Times New Roman" panose="02020603050405020304" pitchFamily="18" charset="0"/>
              </a:rPr>
              <a:t> in </a:t>
            </a:r>
            <a:r>
              <a:rPr lang="en-US" sz="2400" dirty="0" err="1" smtClean="0">
                <a:solidFill>
                  <a:schemeClr val="bg1"/>
                </a:solidFill>
                <a:latin typeface="Times New Roman" panose="02020603050405020304" pitchFamily="18" charset="0"/>
                <a:cs typeface="Times New Roman" panose="02020603050405020304" pitchFamily="18" charset="0"/>
              </a:rPr>
              <a:t>một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tập</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tài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liệu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khổ</a:t>
            </a:r>
            <a:r>
              <a:rPr lang="en-US" sz="2400" dirty="0" smtClean="0">
                <a:solidFill>
                  <a:schemeClr val="bg1"/>
                </a:solidFill>
                <a:latin typeface="Times New Roman" panose="02020603050405020304" pitchFamily="18" charset="0"/>
                <a:cs typeface="Times New Roman" panose="02020603050405020304" pitchFamily="18" charset="0"/>
              </a:rPr>
              <a:t> A4 </a:t>
            </a:r>
            <a:r>
              <a:rPr lang="en-US" sz="2400" dirty="0" err="1" smtClean="0">
                <a:solidFill>
                  <a:schemeClr val="bg1"/>
                </a:solidFill>
                <a:latin typeface="Times New Roman" panose="02020603050405020304" pitchFamily="18" charset="0"/>
                <a:cs typeface="Times New Roman" panose="02020603050405020304" pitchFamily="18" charset="0"/>
              </a:rPr>
              <a:t>dày</a:t>
            </a:r>
            <a:r>
              <a:rPr lang="en-US" sz="2400" dirty="0" smtClean="0">
                <a:solidFill>
                  <a:schemeClr val="bg1"/>
                </a:solidFill>
                <a:latin typeface="Times New Roman" panose="02020603050405020304" pitchFamily="18" charset="0"/>
                <a:cs typeface="Times New Roman" panose="02020603050405020304" pitchFamily="18" charset="0"/>
              </a:rPr>
              <a:t> 250 </a:t>
            </a:r>
            <a:r>
              <a:rPr lang="en-US" sz="2400" dirty="0" err="1" smtClean="0">
                <a:solidFill>
                  <a:schemeClr val="bg1"/>
                </a:solidFill>
                <a:latin typeface="Times New Roman" panose="02020603050405020304" pitchFamily="18" charset="0"/>
                <a:cs typeface="Times New Roman" panose="02020603050405020304" pitchFamily="18" charset="0"/>
              </a:rPr>
              <a:t>trang</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33" name="Rectangle 32"/>
          <p:cNvSpPr/>
          <p:nvPr/>
        </p:nvSpPr>
        <p:spPr>
          <a:xfrm>
            <a:off x="5493223" y="4174275"/>
            <a:ext cx="6096000" cy="1366528"/>
          </a:xfrm>
          <a:prstGeom prst="rect">
            <a:avLst/>
          </a:prstGeom>
        </p:spPr>
        <p:txBody>
          <a:bodyPr>
            <a:spAutoFit/>
          </a:bodyPr>
          <a:lstStyle/>
          <a:p>
            <a:pPr>
              <a:lnSpc>
                <a:spcPct val="115000"/>
              </a:lnSpc>
              <a:spcAft>
                <a:spcPts val="0"/>
              </a:spcAft>
              <a:tabLst>
                <a:tab pos="4552315" algn="l"/>
              </a:tabLst>
            </a:pPr>
            <a:r>
              <a:rPr lang="nl-NL"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p>
          <a:p>
            <a:pPr>
              <a:lnSpc>
                <a:spcPct val="115000"/>
              </a:lnSpc>
              <a:spcAft>
                <a:spcPts val="0"/>
              </a:spcAft>
              <a:tabLst>
                <a:tab pos="4552315" algn="l"/>
              </a:tabLst>
            </a:pPr>
            <a:r>
              <a:rPr lang="nl-NL"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Bác </a:t>
            </a:r>
            <a:r>
              <a:rPr lang="nl-NL"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Thiệp phải trả số tiền là:</a:t>
            </a:r>
            <a:endPar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tabLst>
                <a:tab pos="4552315" algn="l"/>
              </a:tabLst>
            </a:pPr>
            <a:r>
              <a:rPr lang="nl-NL"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250 . 350 = 87 500 (đồng)</a:t>
            </a:r>
            <a:endPar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75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circle(in)">
                                      <p:cBhvr>
                                        <p:cTn id="17"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7"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6698740" y="920816"/>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956608" y="1068827"/>
            <a:ext cx="5880296" cy="3773341"/>
          </a:xfrm>
          <a:prstGeom prst="rect">
            <a:avLst/>
          </a:prstGeom>
        </p:spPr>
        <p:txBody>
          <a:bodyPr wrap="square">
            <a:spAutoFit/>
          </a:bodyPr>
          <a:lstStyle/>
          <a:p>
            <a:pPr algn="just">
              <a:lnSpc>
                <a:spcPct val="115000"/>
              </a:lnSpc>
              <a:spcAft>
                <a:spcPts val="0"/>
              </a:spcAft>
              <a:tabLst>
                <a:tab pos="2743200" algn="ctr"/>
                <a:tab pos="5486400" algn="r"/>
                <a:tab pos="457200" algn="l"/>
                <a:tab pos="2743200" algn="ctr"/>
                <a:tab pos="3086100" algn="l"/>
                <a:tab pos="5486400" algn="r"/>
              </a:tabLst>
            </a:pPr>
            <a:r>
              <a:rPr lang="en-US" sz="2800" b="1" dirty="0" err="1" smtClean="0">
                <a:solidFill>
                  <a:srgbClr val="FF0000"/>
                </a:solidFill>
                <a:latin typeface="Times New Roman" panose="02020603050405020304" pitchFamily="18" charset="0"/>
                <a:ea typeface="Times New Roman" panose="02020603050405020304" pitchFamily="18" charset="0"/>
              </a:rPr>
              <a:t>Phiếu</a:t>
            </a:r>
            <a:r>
              <a:rPr lang="en-US" sz="2800" b="1" dirty="0" smtClean="0">
                <a:solidFill>
                  <a:srgbClr val="FF0000"/>
                </a:solidFill>
                <a:latin typeface="Times New Roman" panose="02020603050405020304" pitchFamily="18" charset="0"/>
                <a:ea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rPr>
              <a:t>học</a:t>
            </a:r>
            <a:r>
              <a:rPr lang="en-US" sz="2800" b="1" dirty="0" smtClean="0">
                <a:solidFill>
                  <a:srgbClr val="FF0000"/>
                </a:solidFill>
                <a:latin typeface="Times New Roman" panose="02020603050405020304" pitchFamily="18" charset="0"/>
                <a:ea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rPr>
              <a:t>tập</a:t>
            </a:r>
            <a:r>
              <a:rPr lang="en-US" sz="2800" b="1" dirty="0" smtClean="0">
                <a:solidFill>
                  <a:srgbClr val="FF0000"/>
                </a:solidFill>
                <a:latin typeface="Times New Roman" panose="02020603050405020304" pitchFamily="18" charset="0"/>
                <a:ea typeface="Times New Roman" panose="02020603050405020304" pitchFamily="18" charset="0"/>
              </a:rPr>
              <a:t> </a:t>
            </a:r>
            <a:r>
              <a:rPr lang="en-US" sz="2800" b="1" dirty="0" err="1" smtClean="0">
                <a:solidFill>
                  <a:srgbClr val="FF0000"/>
                </a:solidFill>
                <a:latin typeface="Times New Roman" panose="02020603050405020304" pitchFamily="18" charset="0"/>
                <a:ea typeface="Times New Roman" panose="02020603050405020304" pitchFamily="18" charset="0"/>
              </a:rPr>
              <a:t>số</a:t>
            </a:r>
            <a:r>
              <a:rPr lang="en-US" sz="2800" b="1" dirty="0" smtClean="0">
                <a:solidFill>
                  <a:srgbClr val="FF0000"/>
                </a:solidFill>
                <a:latin typeface="Times New Roman" panose="02020603050405020304" pitchFamily="18" charset="0"/>
                <a:ea typeface="Times New Roman" panose="02020603050405020304" pitchFamily="18" charset="0"/>
              </a:rPr>
              <a:t> 1: </a:t>
            </a:r>
            <a:endParaRPr lang="en-US" sz="2800" dirty="0" smtClean="0">
              <a:solidFill>
                <a:srgbClr val="FF0000"/>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 pos="2743200" algn="ctr"/>
                <a:tab pos="4492625" algn="l"/>
                <a:tab pos="4921885" algn="l"/>
                <a:tab pos="5367020" algn="l"/>
                <a:tab pos="5486400" algn="r"/>
              </a:tabLst>
            </a:pPr>
            <a:r>
              <a:rPr lang="nl-NL" sz="2000" b="1" dirty="0" smtClean="0">
                <a:solidFill>
                  <a:srgbClr val="FFC000"/>
                </a:solidFill>
                <a:latin typeface="Times New Roman" panose="02020603050405020304" pitchFamily="18" charset="0"/>
                <a:ea typeface="Times New Roman" panose="02020603050405020304" pitchFamily="18" charset="0"/>
              </a:rPr>
              <a:t>Câu </a:t>
            </a:r>
            <a:r>
              <a:rPr lang="nl-NL" sz="2000" b="1" dirty="0">
                <a:solidFill>
                  <a:srgbClr val="FFC000"/>
                </a:solidFill>
                <a:latin typeface="Times New Roman" panose="02020603050405020304" pitchFamily="18" charset="0"/>
                <a:ea typeface="Times New Roman" panose="02020603050405020304" pitchFamily="18" charset="0"/>
              </a:rPr>
              <a:t>1</a:t>
            </a:r>
            <a:r>
              <a:rPr lang="nl-NL" sz="2000" dirty="0">
                <a:solidFill>
                  <a:schemeClr val="bg1"/>
                </a:solidFill>
                <a:latin typeface="Times New Roman" panose="02020603050405020304" pitchFamily="18" charset="0"/>
                <a:ea typeface="Times New Roman" panose="02020603050405020304" pitchFamily="18" charset="0"/>
              </a:rPr>
              <a:t>: Cho a = </a:t>
            </a:r>
            <a:r>
              <a:rPr lang="nl-NL" sz="2000" dirty="0" smtClean="0">
                <a:solidFill>
                  <a:schemeClr val="bg1"/>
                </a:solidFill>
                <a:latin typeface="Times New Roman" panose="02020603050405020304" pitchFamily="18" charset="0"/>
                <a:ea typeface="Times New Roman" panose="02020603050405020304" pitchFamily="18" charset="0"/>
              </a:rPr>
              <a:t>12 </a:t>
            </a:r>
            <a:r>
              <a:rPr lang="nl-NL" sz="2000" dirty="0">
                <a:solidFill>
                  <a:schemeClr val="bg1"/>
                </a:solidFill>
                <a:latin typeface="Times New Roman" panose="02020603050405020304" pitchFamily="18" charset="0"/>
                <a:ea typeface="Times New Roman" panose="02020603050405020304" pitchFamily="18" charset="0"/>
              </a:rPr>
              <a:t>và b = 5</a:t>
            </a:r>
            <a:r>
              <a:rPr lang="nl-NL" sz="2000" dirty="0" smtClean="0">
                <a:solidFill>
                  <a:schemeClr val="bg1"/>
                </a:solidFill>
                <a:latin typeface="Times New Roman" panose="02020603050405020304" pitchFamily="18" charset="0"/>
                <a:ea typeface="Times New Roman" panose="02020603050405020304" pitchFamily="18" charset="0"/>
              </a:rPr>
              <a:t>. </a:t>
            </a:r>
            <a:endParaRPr lang="en-US" sz="2000" dirty="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Lst>
            </a:pPr>
            <a:r>
              <a:rPr lang="nl-NL" sz="2000" dirty="0" smtClean="0">
                <a:solidFill>
                  <a:schemeClr val="bg1"/>
                </a:solidFill>
                <a:latin typeface="Times New Roman" panose="02020603050405020304" pitchFamily="18" charset="0"/>
                <a:ea typeface="Times New Roman" panose="02020603050405020304" pitchFamily="18" charset="0"/>
              </a:rPr>
              <a:t>            a</a:t>
            </a:r>
            <a:r>
              <a:rPr lang="nl-NL" sz="2000" dirty="0">
                <a:solidFill>
                  <a:schemeClr val="bg1"/>
                </a:solidFill>
                <a:latin typeface="Times New Roman" panose="02020603050405020304" pitchFamily="18" charset="0"/>
                <a:ea typeface="Times New Roman" panose="02020603050405020304" pitchFamily="18" charset="0"/>
              </a:rPr>
              <a:t>) Tính a </a:t>
            </a:r>
            <a:r>
              <a:rPr lang="nl-NL" sz="2000" dirty="0" smtClean="0">
                <a:solidFill>
                  <a:schemeClr val="bg1"/>
                </a:solidFill>
                <a:latin typeface="Times New Roman" panose="02020603050405020304" pitchFamily="18" charset="0"/>
                <a:ea typeface="Times New Roman" panose="02020603050405020304" pitchFamily="18" charset="0"/>
              </a:rPr>
              <a:t>. </a:t>
            </a:r>
            <a:r>
              <a:rPr lang="nl-NL" sz="2000" dirty="0">
                <a:solidFill>
                  <a:schemeClr val="bg1"/>
                </a:solidFill>
                <a:latin typeface="Times New Roman" panose="02020603050405020304" pitchFamily="18" charset="0"/>
                <a:ea typeface="Times New Roman" panose="02020603050405020304" pitchFamily="18" charset="0"/>
              </a:rPr>
              <a:t>b và b </a:t>
            </a:r>
            <a:r>
              <a:rPr lang="nl-NL" sz="2000" dirty="0" smtClean="0">
                <a:solidFill>
                  <a:schemeClr val="bg1"/>
                </a:solidFill>
                <a:latin typeface="Times New Roman" panose="02020603050405020304" pitchFamily="18" charset="0"/>
                <a:ea typeface="Times New Roman" panose="02020603050405020304" pitchFamily="18" charset="0"/>
              </a:rPr>
              <a:t>. </a:t>
            </a:r>
            <a:r>
              <a:rPr lang="nl-NL" sz="2000" dirty="0">
                <a:solidFill>
                  <a:schemeClr val="bg1"/>
                </a:solidFill>
                <a:latin typeface="Times New Roman" panose="02020603050405020304" pitchFamily="18" charset="0"/>
                <a:ea typeface="Times New Roman" panose="02020603050405020304" pitchFamily="18" charset="0"/>
              </a:rPr>
              <a:t>a. </a:t>
            </a:r>
            <a:endParaRPr lang="nl-NL" sz="2000" dirty="0" smtClean="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Lst>
            </a:pPr>
            <a:r>
              <a:rPr lang="nl-NL" sz="2000" dirty="0">
                <a:solidFill>
                  <a:schemeClr val="bg1"/>
                </a:solidFill>
                <a:latin typeface="Times New Roman" panose="02020603050405020304" pitchFamily="18" charset="0"/>
                <a:ea typeface="Times New Roman" panose="02020603050405020304" pitchFamily="18" charset="0"/>
              </a:rPr>
              <a:t> </a:t>
            </a:r>
            <a:r>
              <a:rPr lang="nl-NL" sz="2000" dirty="0" smtClean="0">
                <a:solidFill>
                  <a:schemeClr val="bg1"/>
                </a:solidFill>
                <a:latin typeface="Times New Roman" panose="02020603050405020304" pitchFamily="18" charset="0"/>
                <a:ea typeface="Times New Roman" panose="02020603050405020304" pitchFamily="18" charset="0"/>
              </a:rPr>
              <a:t>           </a:t>
            </a:r>
            <a:r>
              <a:rPr lang="nl-NL" sz="2000" dirty="0">
                <a:solidFill>
                  <a:schemeClr val="bg1"/>
                </a:solidFill>
                <a:latin typeface="Times New Roman" panose="02020603050405020304" pitchFamily="18" charset="0"/>
                <a:ea typeface="Times New Roman" panose="02020603050405020304" pitchFamily="18" charset="0"/>
              </a:rPr>
              <a:t>	b) So sánh các kết quả nhận được ở câu a).</a:t>
            </a:r>
            <a:endParaRPr lang="en-US" sz="2000" dirty="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 pos="2743200" algn="ctr"/>
                <a:tab pos="4492625" algn="l"/>
                <a:tab pos="4921885" algn="l"/>
                <a:tab pos="5367020" algn="l"/>
                <a:tab pos="5486400" algn="r"/>
              </a:tabLst>
            </a:pPr>
            <a:r>
              <a:rPr lang="nl-NL" sz="2000" b="1" dirty="0">
                <a:solidFill>
                  <a:srgbClr val="FFC000"/>
                </a:solidFill>
                <a:latin typeface="Times New Roman" panose="02020603050405020304" pitchFamily="18" charset="0"/>
                <a:ea typeface="Times New Roman" panose="02020603050405020304" pitchFamily="18" charset="0"/>
              </a:rPr>
              <a:t>Câu 2</a:t>
            </a:r>
            <a:r>
              <a:rPr lang="nl-NL" sz="2000" dirty="0">
                <a:solidFill>
                  <a:schemeClr val="bg1"/>
                </a:solidFill>
                <a:latin typeface="Times New Roman" panose="02020603050405020304" pitchFamily="18" charset="0"/>
                <a:ea typeface="Times New Roman" panose="02020603050405020304" pitchFamily="18" charset="0"/>
              </a:rPr>
              <a:t>: </a:t>
            </a:r>
            <a:r>
              <a:rPr lang="nl-NL" sz="2000" dirty="0" smtClean="0">
                <a:solidFill>
                  <a:schemeClr val="bg1"/>
                </a:solidFill>
                <a:latin typeface="Times New Roman" panose="02020603050405020304" pitchFamily="18" charset="0"/>
                <a:ea typeface="Times New Roman" panose="02020603050405020304" pitchFamily="18" charset="0"/>
              </a:rPr>
              <a:t>Tìm số tự nhiên c sao cho: </a:t>
            </a:r>
            <a:endParaRPr lang="en-US" sz="2000" dirty="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Lst>
            </a:pPr>
            <a:r>
              <a:rPr lang="nl-NL" sz="2000" dirty="0" smtClean="0">
                <a:solidFill>
                  <a:schemeClr val="bg1"/>
                </a:solidFill>
                <a:latin typeface="Times New Roman" panose="02020603050405020304" pitchFamily="18" charset="0"/>
                <a:ea typeface="Times New Roman" panose="02020603050405020304" pitchFamily="18" charset="0"/>
              </a:rPr>
              <a:t>            (3 . 2) . 5 = 3 . (2 . c)</a:t>
            </a:r>
            <a:r>
              <a:rPr lang="nl-NL" sz="2000" dirty="0">
                <a:solidFill>
                  <a:schemeClr val="bg1"/>
                </a:solidFill>
                <a:latin typeface="Times New Roman" panose="02020603050405020304" pitchFamily="18" charset="0"/>
                <a:ea typeface="Times New Roman" panose="02020603050405020304" pitchFamily="18" charset="0"/>
              </a:rPr>
              <a:t>	</a:t>
            </a:r>
            <a:endParaRPr lang="nl-NL" sz="2000" dirty="0" smtClean="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 pos="2743200" algn="ctr"/>
                <a:tab pos="4492625" algn="l"/>
                <a:tab pos="4921885" algn="l"/>
                <a:tab pos="5367020" algn="l"/>
                <a:tab pos="5486400" algn="r"/>
              </a:tabLst>
            </a:pPr>
            <a:endParaRPr lang="nl-NL" sz="2000" b="1" dirty="0" smtClean="0">
              <a:solidFill>
                <a:srgbClr val="FFC000"/>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 pos="2743200" algn="ctr"/>
                <a:tab pos="4492625" algn="l"/>
                <a:tab pos="4921885" algn="l"/>
                <a:tab pos="5367020" algn="l"/>
                <a:tab pos="5486400" algn="r"/>
              </a:tabLst>
            </a:pPr>
            <a:r>
              <a:rPr lang="nl-NL" sz="2000" b="1" dirty="0" smtClean="0">
                <a:solidFill>
                  <a:srgbClr val="FFC000"/>
                </a:solidFill>
                <a:latin typeface="Times New Roman" panose="02020603050405020304" pitchFamily="18" charset="0"/>
                <a:ea typeface="Times New Roman" panose="02020603050405020304" pitchFamily="18" charset="0"/>
              </a:rPr>
              <a:t>Câu </a:t>
            </a:r>
            <a:r>
              <a:rPr lang="nl-NL" sz="2000" b="1" dirty="0">
                <a:solidFill>
                  <a:srgbClr val="FFC000"/>
                </a:solidFill>
                <a:latin typeface="Times New Roman" panose="02020603050405020304" pitchFamily="18" charset="0"/>
                <a:ea typeface="Times New Roman" panose="02020603050405020304" pitchFamily="18" charset="0"/>
              </a:rPr>
              <a:t>3</a:t>
            </a:r>
            <a:r>
              <a:rPr lang="nl-NL" sz="2000" dirty="0">
                <a:solidFill>
                  <a:schemeClr val="bg1"/>
                </a:solidFill>
                <a:latin typeface="Times New Roman" panose="02020603050405020304" pitchFamily="18" charset="0"/>
                <a:ea typeface="Times New Roman" panose="02020603050405020304" pitchFamily="18" charset="0"/>
              </a:rPr>
              <a:t>: </a:t>
            </a:r>
            <a:r>
              <a:rPr lang="en-US" sz="2000" dirty="0" err="1" smtClean="0">
                <a:solidFill>
                  <a:schemeClr val="bg1"/>
                </a:solidFill>
                <a:latin typeface="Times New Roman" panose="02020603050405020304" pitchFamily="18" charset="0"/>
                <a:ea typeface="Times New Roman" panose="02020603050405020304" pitchFamily="18" charset="0"/>
              </a:rPr>
              <a:t>Tính</a:t>
            </a:r>
            <a:r>
              <a:rPr lang="en-US" sz="2000" dirty="0" smtClean="0">
                <a:solidFill>
                  <a:schemeClr val="bg1"/>
                </a:solidFill>
                <a:latin typeface="Times New Roman" panose="02020603050405020304" pitchFamily="18" charset="0"/>
                <a:ea typeface="Times New Roman" panose="02020603050405020304" pitchFamily="18" charset="0"/>
              </a:rPr>
              <a:t> </a:t>
            </a:r>
            <a:r>
              <a:rPr lang="en-US" sz="2000" dirty="0" err="1" smtClean="0">
                <a:solidFill>
                  <a:schemeClr val="bg1"/>
                </a:solidFill>
                <a:latin typeface="Times New Roman" panose="02020603050405020304" pitchFamily="18" charset="0"/>
                <a:ea typeface="Times New Roman" panose="02020603050405020304" pitchFamily="18" charset="0"/>
              </a:rPr>
              <a:t>và</a:t>
            </a:r>
            <a:r>
              <a:rPr lang="en-US" sz="2000" dirty="0" smtClean="0">
                <a:solidFill>
                  <a:schemeClr val="bg1"/>
                </a:solidFill>
                <a:latin typeface="Times New Roman" panose="02020603050405020304" pitchFamily="18" charset="0"/>
                <a:ea typeface="Times New Roman" panose="02020603050405020304" pitchFamily="18" charset="0"/>
              </a:rPr>
              <a:t> so </a:t>
            </a:r>
            <a:r>
              <a:rPr lang="en-US" sz="2000" dirty="0" err="1" smtClean="0">
                <a:solidFill>
                  <a:schemeClr val="bg1"/>
                </a:solidFill>
                <a:latin typeface="Times New Roman" panose="02020603050405020304" pitchFamily="18" charset="0"/>
                <a:ea typeface="Times New Roman" panose="02020603050405020304" pitchFamily="18" charset="0"/>
              </a:rPr>
              <a:t>sánh</a:t>
            </a:r>
            <a:r>
              <a:rPr lang="en-US" sz="2000" dirty="0" smtClean="0">
                <a:solidFill>
                  <a:schemeClr val="bg1"/>
                </a:solidFill>
                <a:latin typeface="Times New Roman" panose="02020603050405020304" pitchFamily="18" charset="0"/>
                <a:ea typeface="Times New Roman" panose="02020603050405020304" pitchFamily="18" charset="0"/>
              </a:rPr>
              <a:t>:</a:t>
            </a:r>
          </a:p>
          <a:p>
            <a:pPr indent="228600" algn="just">
              <a:lnSpc>
                <a:spcPct val="115000"/>
              </a:lnSpc>
              <a:spcAft>
                <a:spcPts val="0"/>
              </a:spcAft>
              <a:tabLst>
                <a:tab pos="2743200" algn="ctr"/>
                <a:tab pos="5486400" algn="r"/>
                <a:tab pos="457200" algn="l"/>
                <a:tab pos="2743200" algn="ctr"/>
                <a:tab pos="4492625" algn="l"/>
                <a:tab pos="4921885" algn="l"/>
                <a:tab pos="5367020" algn="l"/>
                <a:tab pos="5486400" algn="r"/>
              </a:tabLst>
            </a:pPr>
            <a:r>
              <a:rPr lang="en-US" sz="2000" dirty="0" smtClean="0">
                <a:solidFill>
                  <a:schemeClr val="bg1"/>
                </a:solidFill>
                <a:latin typeface="Times New Roman" panose="02020603050405020304" pitchFamily="18" charset="0"/>
                <a:ea typeface="Times New Roman" panose="02020603050405020304" pitchFamily="18" charset="0"/>
              </a:rPr>
              <a:t>             3 . (2 + 5)  </a:t>
            </a:r>
            <a:r>
              <a:rPr lang="en-US" sz="2000" dirty="0" err="1" smtClean="0">
                <a:solidFill>
                  <a:schemeClr val="bg1"/>
                </a:solidFill>
                <a:latin typeface="Times New Roman" panose="02020603050405020304" pitchFamily="18" charset="0"/>
                <a:ea typeface="Times New Roman" panose="02020603050405020304" pitchFamily="18" charset="0"/>
              </a:rPr>
              <a:t>và</a:t>
            </a:r>
            <a:r>
              <a:rPr lang="en-US" sz="2000" dirty="0" smtClean="0">
                <a:solidFill>
                  <a:schemeClr val="bg1"/>
                </a:solidFill>
                <a:latin typeface="Times New Roman" panose="02020603050405020304" pitchFamily="18" charset="0"/>
                <a:ea typeface="Times New Roman" panose="02020603050405020304" pitchFamily="18" charset="0"/>
              </a:rPr>
              <a:t>  3 . 2 + 3 . 5</a:t>
            </a:r>
            <a:endParaRPr lang="en-US" sz="2000" dirty="0">
              <a:solidFill>
                <a:schemeClr val="bg1"/>
              </a:solidFill>
              <a:latin typeface="Times New Roman" panose="02020603050405020304" pitchFamily="18" charset="0"/>
              <a:ea typeface="Times New Roman" panose="02020603050405020304" pitchFamily="18" charset="0"/>
            </a:endParaRPr>
          </a:p>
          <a:p>
            <a:pPr indent="228600" algn="just">
              <a:lnSpc>
                <a:spcPct val="115000"/>
              </a:lnSpc>
              <a:spcAft>
                <a:spcPts val="0"/>
              </a:spcAft>
              <a:tabLst>
                <a:tab pos="2743200" algn="ctr"/>
                <a:tab pos="5486400" algn="r"/>
                <a:tab pos="457200" algn="l"/>
              </a:tabLst>
            </a:pPr>
            <a:r>
              <a:rPr lang="nl-NL" sz="2000" dirty="0">
                <a:solidFill>
                  <a:schemeClr val="bg1"/>
                </a:solidFill>
                <a:latin typeface="Times New Roman" panose="02020603050405020304" pitchFamily="18" charset="0"/>
                <a:ea typeface="Times New Roman" panose="02020603050405020304" pitchFamily="18" charset="0"/>
              </a:rPr>
              <a:t>	</a:t>
            </a:r>
            <a:endParaRPr lang="en-US" sz="2000" dirty="0">
              <a:solidFill>
                <a:schemeClr val="bg1"/>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6836898" y="1234718"/>
            <a:ext cx="6096000" cy="4056495"/>
          </a:xfrm>
          <a:prstGeom prst="rect">
            <a:avLst/>
          </a:prstGeom>
        </p:spPr>
        <p:txBody>
          <a:bodyPr>
            <a:spAutoFit/>
          </a:bodyPr>
          <a:lstStyle/>
          <a:p>
            <a:pPr indent="210185" algn="just">
              <a:lnSpc>
                <a:spcPct val="115000"/>
              </a:lnSpc>
              <a:spcAft>
                <a:spcPts val="0"/>
              </a:spcAft>
            </a:pPr>
            <a:r>
              <a:rPr lang="en-US" sz="2400" b="1" dirty="0" err="1" smtClean="0">
                <a:solidFill>
                  <a:srgbClr val="FF0000"/>
                </a:solidFill>
                <a:latin typeface="Times New Roman" panose="02020603050405020304" pitchFamily="18" charset="0"/>
                <a:ea typeface="Times New Roman" panose="02020603050405020304" pitchFamily="18" charset="0"/>
              </a:rPr>
              <a:t>Trả</a:t>
            </a:r>
            <a:r>
              <a:rPr lang="en-US" sz="2400" b="1" dirty="0" smtClean="0">
                <a:solidFill>
                  <a:srgbClr val="FF0000"/>
                </a:solidFill>
                <a:latin typeface="Times New Roman" panose="02020603050405020304" pitchFamily="18" charset="0"/>
                <a:ea typeface="Times New Roman" panose="02020603050405020304" pitchFamily="18" charset="0"/>
              </a:rPr>
              <a:t> </a:t>
            </a:r>
            <a:r>
              <a:rPr lang="en-US" sz="2400" b="1" dirty="0" err="1" smtClean="0">
                <a:solidFill>
                  <a:srgbClr val="FF0000"/>
                </a:solidFill>
                <a:latin typeface="Times New Roman" panose="02020603050405020304" pitchFamily="18" charset="0"/>
                <a:ea typeface="Times New Roman" panose="02020603050405020304" pitchFamily="18" charset="0"/>
              </a:rPr>
              <a:t>lời</a:t>
            </a:r>
            <a:r>
              <a:rPr lang="en-US" sz="2400" b="1" dirty="0" smtClean="0">
                <a:solidFill>
                  <a:srgbClr val="FF0000"/>
                </a:solidFill>
                <a:latin typeface="Times New Roman" panose="02020603050405020304" pitchFamily="18" charset="0"/>
                <a:ea typeface="Times New Roman" panose="02020603050405020304" pitchFamily="18" charset="0"/>
              </a:rPr>
              <a:t>:</a:t>
            </a:r>
          </a:p>
          <a:p>
            <a:pPr indent="210185" algn="just">
              <a:lnSpc>
                <a:spcPct val="115000"/>
              </a:lnSpc>
              <a:spcAft>
                <a:spcPts val="0"/>
              </a:spcAft>
            </a:pPr>
            <a:r>
              <a:rPr lang="en-US" sz="2000" b="1" dirty="0" smtClean="0">
                <a:solidFill>
                  <a:srgbClr val="FFC000"/>
                </a:solidFill>
                <a:latin typeface="Times New Roman" panose="02020603050405020304" pitchFamily="18" charset="0"/>
                <a:ea typeface="Times New Roman" panose="02020603050405020304" pitchFamily="18" charset="0"/>
              </a:rPr>
              <a:t>  </a:t>
            </a:r>
            <a:r>
              <a:rPr lang="en-US" sz="2000" b="1" dirty="0" err="1" smtClean="0">
                <a:solidFill>
                  <a:srgbClr val="FFC000"/>
                </a:solidFill>
                <a:latin typeface="Times New Roman" panose="02020603050405020304" pitchFamily="18" charset="0"/>
                <a:ea typeface="Times New Roman" panose="02020603050405020304" pitchFamily="18" charset="0"/>
              </a:rPr>
              <a:t>Câu</a:t>
            </a:r>
            <a:r>
              <a:rPr lang="en-US" sz="2000" b="1" dirty="0" smtClean="0">
                <a:solidFill>
                  <a:srgbClr val="FFC000"/>
                </a:solidFill>
                <a:latin typeface="Times New Roman" panose="02020603050405020304" pitchFamily="18" charset="0"/>
                <a:ea typeface="Times New Roman" panose="02020603050405020304" pitchFamily="18" charset="0"/>
              </a:rPr>
              <a:t> </a:t>
            </a:r>
            <a:r>
              <a:rPr lang="en-US" sz="2000" b="1" dirty="0">
                <a:solidFill>
                  <a:srgbClr val="FFC000"/>
                </a:solidFill>
                <a:latin typeface="Times New Roman" panose="02020603050405020304" pitchFamily="18" charset="0"/>
                <a:ea typeface="Times New Roman" panose="02020603050405020304" pitchFamily="18" charset="0"/>
              </a:rPr>
              <a:t>1:</a:t>
            </a:r>
          </a:p>
          <a:p>
            <a:pPr indent="381635">
              <a:lnSpc>
                <a:spcPct val="115000"/>
              </a:lnSpc>
            </a:pPr>
            <a:r>
              <a:rPr lang="en-US" sz="2000" dirty="0">
                <a:solidFill>
                  <a:schemeClr val="bg1"/>
                </a:solidFill>
                <a:latin typeface="Times New Roman" panose="02020603050405020304" pitchFamily="18" charset="0"/>
                <a:ea typeface="Times New Roman" panose="02020603050405020304" pitchFamily="18" charset="0"/>
              </a:rPr>
              <a:t>a) </a:t>
            </a:r>
            <a:r>
              <a:rPr lang="en-US" sz="2000" dirty="0" smtClean="0">
                <a:solidFill>
                  <a:schemeClr val="bg1"/>
                </a:solidFill>
                <a:latin typeface="Times New Roman" panose="02020603050405020304" pitchFamily="18" charset="0"/>
                <a:ea typeface="Times New Roman" panose="02020603050405020304" pitchFamily="18" charset="0"/>
              </a:rPr>
              <a:t>a . b = 60, </a:t>
            </a:r>
            <a:r>
              <a:rPr lang="en-US" sz="2000" dirty="0">
                <a:solidFill>
                  <a:schemeClr val="bg1"/>
                </a:solidFill>
                <a:latin typeface="Times New Roman" panose="02020603050405020304" pitchFamily="18" charset="0"/>
                <a:ea typeface="Times New Roman" panose="02020603050405020304" pitchFamily="18" charset="0"/>
              </a:rPr>
              <a:t>b </a:t>
            </a:r>
            <a:r>
              <a:rPr lang="en-US" sz="2000" dirty="0" smtClean="0">
                <a:solidFill>
                  <a:schemeClr val="bg1"/>
                </a:solidFill>
                <a:latin typeface="Times New Roman" panose="02020603050405020304" pitchFamily="18" charset="0"/>
                <a:ea typeface="Times New Roman" panose="02020603050405020304" pitchFamily="18" charset="0"/>
              </a:rPr>
              <a:t>. </a:t>
            </a:r>
            <a:r>
              <a:rPr lang="en-US" sz="2000" dirty="0">
                <a:solidFill>
                  <a:schemeClr val="bg1"/>
                </a:solidFill>
                <a:latin typeface="Times New Roman" panose="02020603050405020304" pitchFamily="18" charset="0"/>
                <a:ea typeface="Times New Roman" panose="02020603050405020304" pitchFamily="18" charset="0"/>
              </a:rPr>
              <a:t>a = </a:t>
            </a:r>
            <a:r>
              <a:rPr lang="en-US" sz="2000" dirty="0" smtClean="0">
                <a:solidFill>
                  <a:schemeClr val="bg1"/>
                </a:solidFill>
                <a:latin typeface="Times New Roman" panose="02020603050405020304" pitchFamily="18" charset="0"/>
                <a:ea typeface="Times New Roman" panose="02020603050405020304" pitchFamily="18" charset="0"/>
              </a:rPr>
              <a:t>60.</a:t>
            </a:r>
            <a:endParaRPr lang="en-US" sz="2000" dirty="0">
              <a:solidFill>
                <a:schemeClr val="bg1"/>
              </a:solidFill>
              <a:latin typeface="Times New Roman" panose="02020603050405020304" pitchFamily="18" charset="0"/>
              <a:ea typeface="Times New Roman" panose="02020603050405020304" pitchFamily="18" charset="0"/>
            </a:endParaRPr>
          </a:p>
          <a:p>
            <a:pPr indent="381635">
              <a:lnSpc>
                <a:spcPct val="115000"/>
              </a:lnSpc>
            </a:pPr>
            <a:r>
              <a:rPr lang="en-US" sz="2000" dirty="0">
                <a:solidFill>
                  <a:schemeClr val="bg1"/>
                </a:solidFill>
                <a:latin typeface="Times New Roman" panose="02020603050405020304" pitchFamily="18" charset="0"/>
                <a:ea typeface="Times New Roman" panose="02020603050405020304" pitchFamily="18" charset="0"/>
              </a:rPr>
              <a:t>b) a </a:t>
            </a:r>
            <a:r>
              <a:rPr lang="en-US" sz="2000" dirty="0" smtClean="0">
                <a:solidFill>
                  <a:schemeClr val="bg1"/>
                </a:solidFill>
                <a:latin typeface="Times New Roman" panose="02020603050405020304" pitchFamily="18" charset="0"/>
                <a:ea typeface="Times New Roman" panose="02020603050405020304" pitchFamily="18" charset="0"/>
              </a:rPr>
              <a:t>. </a:t>
            </a:r>
            <a:r>
              <a:rPr lang="en-US" sz="2000" dirty="0">
                <a:solidFill>
                  <a:schemeClr val="bg1"/>
                </a:solidFill>
                <a:latin typeface="Times New Roman" panose="02020603050405020304" pitchFamily="18" charset="0"/>
                <a:ea typeface="Times New Roman" panose="02020603050405020304" pitchFamily="18" charset="0"/>
              </a:rPr>
              <a:t>b = b </a:t>
            </a:r>
            <a:r>
              <a:rPr lang="en-US" sz="2000" dirty="0" smtClean="0">
                <a:solidFill>
                  <a:schemeClr val="bg1"/>
                </a:solidFill>
                <a:latin typeface="Times New Roman" panose="02020603050405020304" pitchFamily="18" charset="0"/>
                <a:ea typeface="Times New Roman" panose="02020603050405020304" pitchFamily="18" charset="0"/>
              </a:rPr>
              <a:t>. </a:t>
            </a:r>
            <a:r>
              <a:rPr lang="en-US" sz="2000" dirty="0">
                <a:solidFill>
                  <a:schemeClr val="bg1"/>
                </a:solidFill>
                <a:latin typeface="Times New Roman" panose="02020603050405020304" pitchFamily="18" charset="0"/>
                <a:ea typeface="Times New Roman" panose="02020603050405020304" pitchFamily="18" charset="0"/>
              </a:rPr>
              <a:t>a.</a:t>
            </a:r>
          </a:p>
          <a:p>
            <a:pPr indent="210185" algn="just">
              <a:lnSpc>
                <a:spcPct val="115000"/>
              </a:lnSpc>
              <a:spcAft>
                <a:spcPts val="0"/>
              </a:spcAft>
            </a:pPr>
            <a:r>
              <a:rPr lang="en-US" sz="2000" b="1" dirty="0" smtClean="0">
                <a:solidFill>
                  <a:srgbClr val="FFC000"/>
                </a:solidFill>
                <a:latin typeface="Times New Roman" panose="02020603050405020304" pitchFamily="18" charset="0"/>
                <a:ea typeface="Times New Roman" panose="02020603050405020304" pitchFamily="18" charset="0"/>
              </a:rPr>
              <a:t>  </a:t>
            </a:r>
            <a:r>
              <a:rPr lang="en-US" sz="2000" b="1" dirty="0" err="1" smtClean="0">
                <a:solidFill>
                  <a:srgbClr val="FFC000"/>
                </a:solidFill>
                <a:latin typeface="Times New Roman" panose="02020603050405020304" pitchFamily="18" charset="0"/>
                <a:ea typeface="Times New Roman" panose="02020603050405020304" pitchFamily="18" charset="0"/>
              </a:rPr>
              <a:t>Câu</a:t>
            </a:r>
            <a:r>
              <a:rPr lang="en-US" sz="2000" b="1" dirty="0" smtClean="0">
                <a:solidFill>
                  <a:srgbClr val="FFC000"/>
                </a:solidFill>
                <a:latin typeface="Times New Roman" panose="02020603050405020304" pitchFamily="18" charset="0"/>
                <a:ea typeface="Times New Roman" panose="02020603050405020304" pitchFamily="18" charset="0"/>
              </a:rPr>
              <a:t> </a:t>
            </a:r>
            <a:r>
              <a:rPr lang="en-US" sz="2000" b="1" dirty="0">
                <a:solidFill>
                  <a:srgbClr val="FFC000"/>
                </a:solidFill>
                <a:latin typeface="Times New Roman" panose="02020603050405020304" pitchFamily="18" charset="0"/>
                <a:ea typeface="Times New Roman" panose="02020603050405020304" pitchFamily="18" charset="0"/>
              </a:rPr>
              <a:t>2:</a:t>
            </a:r>
          </a:p>
          <a:p>
            <a:pPr indent="381635">
              <a:lnSpc>
                <a:spcPct val="115000"/>
              </a:lnSpc>
            </a:pPr>
            <a:r>
              <a:rPr lang="nl-NL" sz="2000" dirty="0">
                <a:solidFill>
                  <a:schemeClr val="bg1"/>
                </a:solidFill>
                <a:latin typeface="Times New Roman" panose="02020603050405020304" pitchFamily="18" charset="0"/>
                <a:ea typeface="Times New Roman" panose="02020603050405020304" pitchFamily="18" charset="0"/>
              </a:rPr>
              <a:t>(3 . 2) . 5 = 3 . (2 . </a:t>
            </a:r>
            <a:r>
              <a:rPr lang="nl-NL" sz="2000" b="1" dirty="0" smtClean="0">
                <a:solidFill>
                  <a:srgbClr val="FF0000"/>
                </a:solidFill>
                <a:latin typeface="Times New Roman" panose="02020603050405020304" pitchFamily="18" charset="0"/>
                <a:ea typeface="Times New Roman" panose="02020603050405020304" pitchFamily="18" charset="0"/>
              </a:rPr>
              <a:t>5</a:t>
            </a:r>
            <a:r>
              <a:rPr lang="nl-NL" sz="2000" dirty="0" smtClean="0">
                <a:solidFill>
                  <a:schemeClr val="bg1"/>
                </a:solidFill>
                <a:latin typeface="Times New Roman" panose="02020603050405020304" pitchFamily="18" charset="0"/>
                <a:ea typeface="Times New Roman" panose="02020603050405020304" pitchFamily="18" charset="0"/>
              </a:rPr>
              <a:t>) </a:t>
            </a:r>
          </a:p>
          <a:p>
            <a:pPr indent="381635">
              <a:lnSpc>
                <a:spcPct val="115000"/>
              </a:lnSpc>
            </a:pPr>
            <a:r>
              <a:rPr lang="nl-NL" sz="2000" dirty="0" smtClean="0">
                <a:solidFill>
                  <a:schemeClr val="bg1"/>
                </a:solidFill>
                <a:latin typeface="Times New Roman" panose="02020603050405020304" pitchFamily="18" charset="0"/>
                <a:ea typeface="Times New Roman" panose="02020603050405020304" pitchFamily="18" charset="0"/>
              </a:rPr>
              <a:t>Vậy c = 5</a:t>
            </a:r>
            <a:endParaRPr lang="nl-NL" sz="2000" dirty="0">
              <a:solidFill>
                <a:schemeClr val="bg1"/>
              </a:solidFill>
              <a:latin typeface="Times New Roman" panose="02020603050405020304" pitchFamily="18" charset="0"/>
              <a:ea typeface="Times New Roman" panose="02020603050405020304" pitchFamily="18" charset="0"/>
            </a:endParaRPr>
          </a:p>
          <a:p>
            <a:pPr indent="381635">
              <a:lnSpc>
                <a:spcPct val="115000"/>
              </a:lnSpc>
            </a:pPr>
            <a:r>
              <a:rPr lang="en-US" sz="2000" b="1" dirty="0" err="1" smtClean="0">
                <a:solidFill>
                  <a:srgbClr val="FFC000"/>
                </a:solidFill>
                <a:latin typeface="Times New Roman" panose="02020603050405020304" pitchFamily="18" charset="0"/>
                <a:ea typeface="Times New Roman" panose="02020603050405020304" pitchFamily="18" charset="0"/>
              </a:rPr>
              <a:t>Câu</a:t>
            </a:r>
            <a:r>
              <a:rPr lang="en-US" sz="2000" b="1" dirty="0" smtClean="0">
                <a:solidFill>
                  <a:srgbClr val="FFC000"/>
                </a:solidFill>
                <a:latin typeface="Times New Roman" panose="02020603050405020304" pitchFamily="18" charset="0"/>
                <a:ea typeface="Times New Roman" panose="02020603050405020304" pitchFamily="18" charset="0"/>
              </a:rPr>
              <a:t> </a:t>
            </a:r>
            <a:r>
              <a:rPr lang="en-US" sz="2000" b="1" dirty="0">
                <a:solidFill>
                  <a:srgbClr val="FFC000"/>
                </a:solidFill>
                <a:latin typeface="Times New Roman" panose="02020603050405020304" pitchFamily="18" charset="0"/>
                <a:ea typeface="Times New Roman" panose="02020603050405020304" pitchFamily="18" charset="0"/>
              </a:rPr>
              <a:t>3</a:t>
            </a:r>
            <a:r>
              <a:rPr lang="en-US" sz="2000" b="1" dirty="0" smtClean="0">
                <a:solidFill>
                  <a:srgbClr val="FFC000"/>
                </a:solidFill>
                <a:latin typeface="Times New Roman" panose="02020603050405020304" pitchFamily="18" charset="0"/>
                <a:ea typeface="Times New Roman" panose="02020603050405020304" pitchFamily="18" charset="0"/>
              </a:rPr>
              <a:t>:</a:t>
            </a:r>
          </a:p>
          <a:p>
            <a:pPr indent="381635">
              <a:lnSpc>
                <a:spcPct val="115000"/>
              </a:lnSpc>
            </a:pPr>
            <a:r>
              <a:rPr lang="en-US" sz="2000" dirty="0" smtClean="0">
                <a:solidFill>
                  <a:schemeClr val="bg1"/>
                </a:solidFill>
                <a:latin typeface="Times New Roman" panose="02020603050405020304" pitchFamily="18" charset="0"/>
                <a:ea typeface="Times New Roman" panose="02020603050405020304" pitchFamily="18" charset="0"/>
              </a:rPr>
              <a:t>Ta </a:t>
            </a:r>
            <a:r>
              <a:rPr lang="en-US" sz="2000" dirty="0" err="1" smtClean="0">
                <a:solidFill>
                  <a:schemeClr val="bg1"/>
                </a:solidFill>
                <a:latin typeface="Times New Roman" panose="02020603050405020304" pitchFamily="18" charset="0"/>
                <a:ea typeface="Times New Roman" panose="02020603050405020304" pitchFamily="18" charset="0"/>
              </a:rPr>
              <a:t>có</a:t>
            </a:r>
            <a:r>
              <a:rPr lang="en-US" sz="2000" dirty="0" smtClean="0">
                <a:solidFill>
                  <a:schemeClr val="bg1"/>
                </a:solidFill>
                <a:latin typeface="Times New Roman" panose="02020603050405020304" pitchFamily="18" charset="0"/>
                <a:ea typeface="Times New Roman" panose="02020603050405020304" pitchFamily="18" charset="0"/>
              </a:rPr>
              <a:t>: 3 </a:t>
            </a:r>
            <a:r>
              <a:rPr lang="en-US" sz="2000" dirty="0">
                <a:solidFill>
                  <a:schemeClr val="bg1"/>
                </a:solidFill>
                <a:latin typeface="Times New Roman" panose="02020603050405020304" pitchFamily="18" charset="0"/>
                <a:ea typeface="Times New Roman" panose="02020603050405020304" pitchFamily="18" charset="0"/>
              </a:rPr>
              <a:t>. (2 + 5</a:t>
            </a:r>
            <a:r>
              <a:rPr lang="en-US" sz="2000" dirty="0" smtClean="0">
                <a:solidFill>
                  <a:schemeClr val="bg1"/>
                </a:solidFill>
                <a:latin typeface="Times New Roman" panose="02020603050405020304" pitchFamily="18" charset="0"/>
                <a:ea typeface="Times New Roman" panose="02020603050405020304" pitchFamily="18" charset="0"/>
              </a:rPr>
              <a:t>) = 21;   </a:t>
            </a:r>
            <a:r>
              <a:rPr lang="en-US" sz="2000" dirty="0">
                <a:solidFill>
                  <a:schemeClr val="bg1"/>
                </a:solidFill>
                <a:latin typeface="Times New Roman" panose="02020603050405020304" pitchFamily="18" charset="0"/>
                <a:ea typeface="Times New Roman" panose="02020603050405020304" pitchFamily="18" charset="0"/>
              </a:rPr>
              <a:t>3 . 2 + 3 . </a:t>
            </a:r>
            <a:r>
              <a:rPr lang="en-US" sz="2000" dirty="0" smtClean="0">
                <a:solidFill>
                  <a:schemeClr val="bg1"/>
                </a:solidFill>
                <a:latin typeface="Times New Roman" panose="02020603050405020304" pitchFamily="18" charset="0"/>
                <a:ea typeface="Times New Roman" panose="02020603050405020304" pitchFamily="18" charset="0"/>
              </a:rPr>
              <a:t>5 = 21</a:t>
            </a:r>
            <a:endParaRPr lang="en-US" sz="2000" dirty="0">
              <a:solidFill>
                <a:schemeClr val="bg1"/>
              </a:solidFill>
              <a:latin typeface="Times New Roman" panose="02020603050405020304" pitchFamily="18" charset="0"/>
              <a:ea typeface="Times New Roman" panose="02020603050405020304" pitchFamily="18" charset="0"/>
            </a:endParaRPr>
          </a:p>
          <a:p>
            <a:pPr indent="381635">
              <a:lnSpc>
                <a:spcPct val="115000"/>
              </a:lnSpc>
            </a:pPr>
            <a:r>
              <a:rPr lang="en-US" sz="2000" dirty="0" err="1" smtClean="0">
                <a:solidFill>
                  <a:schemeClr val="bg1"/>
                </a:solidFill>
                <a:latin typeface="Times New Roman" panose="02020603050405020304" pitchFamily="18" charset="0"/>
                <a:ea typeface="Times New Roman" panose="02020603050405020304" pitchFamily="18" charset="0"/>
              </a:rPr>
              <a:t>Vậy</a:t>
            </a:r>
            <a:r>
              <a:rPr lang="en-US" sz="2000" dirty="0" smtClean="0">
                <a:solidFill>
                  <a:schemeClr val="bg1"/>
                </a:solidFill>
                <a:latin typeface="Times New Roman" panose="02020603050405020304" pitchFamily="18" charset="0"/>
                <a:ea typeface="Times New Roman" panose="02020603050405020304" pitchFamily="18" charset="0"/>
              </a:rPr>
              <a:t>:    3 </a:t>
            </a:r>
            <a:r>
              <a:rPr lang="en-US" sz="2000" dirty="0">
                <a:solidFill>
                  <a:schemeClr val="bg1"/>
                </a:solidFill>
                <a:latin typeface="Times New Roman" panose="02020603050405020304" pitchFamily="18" charset="0"/>
                <a:ea typeface="Times New Roman" panose="02020603050405020304" pitchFamily="18" charset="0"/>
              </a:rPr>
              <a:t>. (2 + 5)  =</a:t>
            </a:r>
            <a:r>
              <a:rPr lang="en-US" sz="2000" dirty="0" smtClean="0">
                <a:solidFill>
                  <a:schemeClr val="bg1"/>
                </a:solidFill>
                <a:latin typeface="Times New Roman" panose="02020603050405020304" pitchFamily="18" charset="0"/>
                <a:ea typeface="Times New Roman" panose="02020603050405020304" pitchFamily="18" charset="0"/>
              </a:rPr>
              <a:t> </a:t>
            </a:r>
            <a:r>
              <a:rPr lang="en-US" sz="2000" dirty="0">
                <a:solidFill>
                  <a:schemeClr val="bg1"/>
                </a:solidFill>
                <a:latin typeface="Times New Roman" panose="02020603050405020304" pitchFamily="18" charset="0"/>
                <a:ea typeface="Times New Roman" panose="02020603050405020304" pitchFamily="18" charset="0"/>
              </a:rPr>
              <a:t>3 . 2 + 3 . 5</a:t>
            </a:r>
          </a:p>
          <a:p>
            <a:pPr indent="381635">
              <a:lnSpc>
                <a:spcPct val="115000"/>
              </a:lnSpc>
            </a:pPr>
            <a:endParaRPr lang="en-US" sz="2000" b="1" dirty="0">
              <a:solidFill>
                <a:srgbClr val="FFC000"/>
              </a:solidFill>
              <a:latin typeface="Times New Roman" panose="02020603050405020304" pitchFamily="18" charset="0"/>
              <a:ea typeface="Times New Roman" panose="02020603050405020304" pitchFamily="18" charset="0"/>
            </a:endParaRPr>
          </a:p>
        </p:txBody>
      </p:sp>
      <p:sp>
        <p:nvSpPr>
          <p:cNvPr id="25" name="TextBox 24"/>
          <p:cNvSpPr txBox="1"/>
          <p:nvPr/>
        </p:nvSpPr>
        <p:spPr>
          <a:xfrm>
            <a:off x="956608" y="4654116"/>
            <a:ext cx="6105379" cy="830997"/>
          </a:xfrm>
          <a:prstGeom prst="rect">
            <a:avLst/>
          </a:prstGeom>
          <a:noFill/>
        </p:spPr>
        <p:txBody>
          <a:bodyPr wrap="square" rtlCol="0">
            <a:spAutoFit/>
          </a:bodyPr>
          <a:lstStyle/>
          <a:p>
            <a:r>
              <a:rPr lang="en-US" sz="2400" dirty="0" smtClean="0">
                <a:solidFill>
                  <a:srgbClr val="FF0000"/>
                </a:solidFill>
                <a:latin typeface="Times New Roman" panose="02020603050405020304" pitchFamily="18" charset="0"/>
                <a:ea typeface="Times New Roman" panose="02020603050405020304" pitchFamily="18" charset="0"/>
              </a:rPr>
              <a:t>? </a:t>
            </a:r>
            <a:r>
              <a:rPr lang="en-US" sz="2400" dirty="0" err="1" smtClean="0">
                <a:solidFill>
                  <a:srgbClr val="FF0000"/>
                </a:solidFill>
                <a:latin typeface="Times New Roman" panose="02020603050405020304" pitchFamily="18" charset="0"/>
                <a:ea typeface="Times New Roman" panose="02020603050405020304" pitchFamily="18" charset="0"/>
              </a:rPr>
              <a:t>Phép</a:t>
            </a:r>
            <a:r>
              <a:rPr lang="en-US" sz="2400" dirty="0" smtClean="0">
                <a:solidFill>
                  <a:srgbClr val="FF0000"/>
                </a:solidFill>
                <a:latin typeface="Times New Roman" panose="02020603050405020304" pitchFamily="18" charset="0"/>
                <a:ea typeface="Times New Roman" panose="02020603050405020304" pitchFamily="18" charset="0"/>
              </a:rPr>
              <a:t> </a:t>
            </a:r>
            <a:r>
              <a:rPr lang="en-US" sz="2400" dirty="0" err="1" smtClean="0">
                <a:solidFill>
                  <a:srgbClr val="FF0000"/>
                </a:solidFill>
                <a:latin typeface="Times New Roman" panose="02020603050405020304" pitchFamily="18" charset="0"/>
                <a:ea typeface="Times New Roman" panose="02020603050405020304" pitchFamily="18" charset="0"/>
              </a:rPr>
              <a:t>nhân</a:t>
            </a:r>
            <a:r>
              <a:rPr lang="en-US" sz="2400" dirty="0" smtClean="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số</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tự</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nhiên</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có</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các</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tính</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chất</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gì</a:t>
            </a:r>
            <a:r>
              <a:rPr lang="en-US" sz="2400" dirty="0">
                <a:solidFill>
                  <a:srgbClr val="FF0000"/>
                </a:solidFill>
                <a:latin typeface="Times New Roman" panose="02020603050405020304" pitchFamily="18" charset="0"/>
                <a:ea typeface="Times New Roman" panose="02020603050405020304" pitchFamily="18" charset="0"/>
              </a:rPr>
              <a:t>?</a:t>
            </a:r>
          </a:p>
          <a:p>
            <a:endParaRPr lang="en-US" sz="2400" dirty="0">
              <a:solidFill>
                <a:srgbClr val="FF0000"/>
              </a:solidFill>
            </a:endParaRPr>
          </a:p>
        </p:txBody>
      </p:sp>
      <p:pic>
        <p:nvPicPr>
          <p:cNvPr id="26" name="Picture 25"/>
          <p:cNvPicPr>
            <a:picLocks noChangeAspect="1"/>
          </p:cNvPicPr>
          <p:nvPr/>
        </p:nvPicPr>
        <p:blipFill>
          <a:blip r:embed="rId3"/>
          <a:stretch>
            <a:fillRect/>
          </a:stretch>
        </p:blipFill>
        <p:spPr>
          <a:xfrm>
            <a:off x="470833" y="1068827"/>
            <a:ext cx="485775" cy="609600"/>
          </a:xfrm>
          <a:prstGeom prst="rect">
            <a:avLst/>
          </a:prstGeom>
        </p:spPr>
      </p:pic>
    </p:spTree>
    <p:extLst>
      <p:ext uri="{BB962C8B-B14F-4D97-AF65-F5344CB8AC3E}">
        <p14:creationId xmlns:p14="http://schemas.microsoft.com/office/powerpoint/2010/main" val="222474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2000"/>
                                        <p:tgtEl>
                                          <p:spTgt spid="25"/>
                                        </p:tgtEl>
                                      </p:cBhvr>
                                    </p:animEffect>
                                    <p:anim calcmode="lin" valueType="num">
                                      <p:cBhvr>
                                        <p:cTn id="22" dur="2000" fill="hold"/>
                                        <p:tgtEl>
                                          <p:spTgt spid="25"/>
                                        </p:tgtEl>
                                        <p:attrNameLst>
                                          <p:attrName>ppt_w</p:attrName>
                                        </p:attrNameLst>
                                      </p:cBhvr>
                                      <p:tavLst>
                                        <p:tav tm="0" fmla="#ppt_w*sin(2.5*pi*$)">
                                          <p:val>
                                            <p:fltVal val="0"/>
                                          </p:val>
                                        </p:tav>
                                        <p:tav tm="100000">
                                          <p:val>
                                            <p:fltVal val="1"/>
                                          </p:val>
                                        </p:tav>
                                      </p:tavLst>
                                    </p:anim>
                                    <p:anim calcmode="lin" valueType="num">
                                      <p:cBhvr>
                                        <p:cTn id="23" dur="2000" fill="hold"/>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4" name="Group 3"/>
          <p:cNvGrpSpPr/>
          <p:nvPr/>
        </p:nvGrpSpPr>
        <p:grpSpPr>
          <a:xfrm>
            <a:off x="724806" y="1288131"/>
            <a:ext cx="3736547" cy="1110432"/>
            <a:chOff x="724806" y="1288131"/>
            <a:chExt cx="3736547" cy="1110432"/>
          </a:xfrm>
        </p:grpSpPr>
        <p:grpSp>
          <p:nvGrpSpPr>
            <p:cNvPr id="11" name="Group 10"/>
            <p:cNvGrpSpPr/>
            <p:nvPr/>
          </p:nvGrpSpPr>
          <p:grpSpPr>
            <a:xfrm>
              <a:off x="724806" y="1288131"/>
              <a:ext cx="3736547"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95754" y="2065091"/>
                <a:ext cx="2996418" cy="400110"/>
              </a:xfrm>
              <a:prstGeom prst="rect">
                <a:avLst/>
              </a:prstGeom>
              <a:noFill/>
            </p:spPr>
            <p:txBody>
              <a:bodyPr wrap="square" rtlCol="0">
                <a:spAutoFit/>
              </a:bodyPr>
              <a:lstStyle/>
              <a:p>
                <a:r>
                  <a:rPr lang="en-US" sz="2000" dirty="0" smtClean="0">
                    <a:solidFill>
                      <a:srgbClr val="FFC000"/>
                    </a:solidFill>
                    <a:latin typeface="Times New Roman" panose="02020603050405020304" pitchFamily="18" charset="0"/>
                    <a:cs typeface="Times New Roman" panose="02020603050405020304" pitchFamily="18" charset="0"/>
                  </a:rPr>
                  <a:t>a       x        b       =      c</a:t>
                </a:r>
                <a:endParaRPr lang="en-US" sz="20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844176" y="1677415"/>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039873" y="1663347"/>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82424" y="163521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521531" y="2340207"/>
            <a:ext cx="3486852" cy="446276"/>
          </a:xfrm>
          <a:prstGeom prst="rect">
            <a:avLst/>
          </a:prstGeom>
        </p:spPr>
        <p:txBody>
          <a:bodyPr wrap="none">
            <a:spAutoFit/>
          </a:bodyPr>
          <a:lstStyle/>
          <a:p>
            <a:pPr algn="just">
              <a:lnSpc>
                <a:spcPct val="115000"/>
              </a:lnSpc>
              <a:spcAft>
                <a:spcPts val="0"/>
              </a:spcAft>
              <a:tabLst>
                <a:tab pos="4552315" algn="l"/>
              </a:tabLst>
            </a:pPr>
            <a:r>
              <a:rPr lang="nl-NL" sz="2000" b="1" u="sng" dirty="0" smtClean="0">
                <a:solidFill>
                  <a:srgbClr val="FFFF00"/>
                </a:solidFill>
                <a:effectLst/>
                <a:latin typeface="Times New Roman" panose="02020603050405020304" pitchFamily="18" charset="0"/>
                <a:ea typeface="Times New Roman" panose="02020603050405020304" pitchFamily="18" charset="0"/>
              </a:rPr>
              <a:t>1. Nhân hai số có nhiều chữ số</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542047" y="2750722"/>
            <a:ext cx="3172856" cy="446276"/>
          </a:xfrm>
          <a:prstGeom prst="rect">
            <a:avLst/>
          </a:prstGeom>
        </p:spPr>
        <p:txBody>
          <a:bodyPr wrap="none">
            <a:spAutoFit/>
          </a:bodyPr>
          <a:lstStyle/>
          <a:p>
            <a:pPr algn="just">
              <a:lnSpc>
                <a:spcPct val="115000"/>
              </a:lnSpc>
              <a:spcAft>
                <a:spcPts val="0"/>
              </a:spcAft>
              <a:tabLst>
                <a:tab pos="4552315" algn="l"/>
              </a:tabLst>
            </a:pPr>
            <a:r>
              <a:rPr lang="nl-NL" sz="2000" b="1" u="sng" dirty="0">
                <a:solidFill>
                  <a:srgbClr val="FFFF00"/>
                </a:solidFill>
                <a:latin typeface="Times New Roman" panose="02020603050405020304" pitchFamily="18" charset="0"/>
                <a:ea typeface="Times New Roman" panose="02020603050405020304" pitchFamily="18" charset="0"/>
              </a:rPr>
              <a:t>2</a:t>
            </a:r>
            <a:r>
              <a:rPr lang="nl-NL" sz="2000" b="1" u="sng" dirty="0" smtClean="0">
                <a:solidFill>
                  <a:srgbClr val="FFFF00"/>
                </a:solidFill>
                <a:effectLst/>
                <a:latin typeface="Times New Roman" panose="02020603050405020304" pitchFamily="18" charset="0"/>
                <a:ea typeface="Times New Roman" panose="02020603050405020304" pitchFamily="18" charset="0"/>
              </a:rPr>
              <a:t>. </a:t>
            </a:r>
            <a:r>
              <a:rPr lang="nl-NL" sz="2000" b="1" u="sng" dirty="0" smtClean="0">
                <a:solidFill>
                  <a:srgbClr val="FFFF00"/>
                </a:solidFill>
                <a:latin typeface="Times New Roman" panose="02020603050405020304" pitchFamily="18" charset="0"/>
                <a:ea typeface="Times New Roman" panose="02020603050405020304" pitchFamily="18" charset="0"/>
              </a:rPr>
              <a:t>Tính chất của phép nhân</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521531" y="3201502"/>
            <a:ext cx="4445390" cy="1862048"/>
          </a:xfrm>
          <a:prstGeom prst="rect">
            <a:avLst/>
          </a:prstGeom>
        </p:spPr>
        <p:txBody>
          <a:bodyPr wrap="square">
            <a:spAutoFit/>
          </a:bodyPr>
          <a:lstStyle/>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Phép</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smtClean="0">
                <a:solidFill>
                  <a:srgbClr val="FFFF00"/>
                </a:solidFill>
                <a:latin typeface="Times New Roman" panose="02020603050405020304" pitchFamily="18" charset="0"/>
                <a:ea typeface="Times New Roman" panose="02020603050405020304" pitchFamily="18" charset="0"/>
              </a:rPr>
              <a:t>nhân</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số</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tự</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nhiên</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có</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các</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tính</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chất</a:t>
            </a:r>
            <a:r>
              <a:rPr lang="en-US" sz="2000" dirty="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Giao</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hoán</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 b </a:t>
            </a:r>
            <a:r>
              <a:rPr lang="en-US" sz="2000" dirty="0" smtClean="0">
                <a:solidFill>
                  <a:srgbClr val="FFFF00"/>
                </a:solidFill>
                <a:latin typeface="Times New Roman" panose="02020603050405020304" pitchFamily="18" charset="0"/>
                <a:ea typeface="Times New Roman" panose="02020603050405020304" pitchFamily="18" charset="0"/>
              </a:rPr>
              <a:t>. a</a:t>
            </a:r>
            <a:endParaRPr lang="en-US" sz="2000" dirty="0">
              <a:solidFill>
                <a:srgbClr val="FFFF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Kết</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hợp</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 =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a:t>
            </a:r>
            <a:r>
              <a:rPr lang="en-US" sz="2000" dirty="0" smtClean="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effectLst/>
                <a:latin typeface="Times New Roman" panose="02020603050405020304" pitchFamily="18" charset="0"/>
                <a:ea typeface="Times New Roman" panose="02020603050405020304" pitchFamily="18" charset="0"/>
              </a:rPr>
              <a:t> </a:t>
            </a:r>
            <a:r>
              <a:rPr lang="en-US" sz="2000" dirty="0" smtClean="0">
                <a:solidFill>
                  <a:srgbClr val="FFFF00"/>
                </a:solidFill>
                <a:effectLst/>
                <a:latin typeface="Times New Roman" panose="02020603050405020304" pitchFamily="18" charset="0"/>
                <a:ea typeface="Times New Roman" panose="02020603050405020304" pitchFamily="18" charset="0"/>
              </a:rPr>
              <a:t> + </a:t>
            </a:r>
            <a:r>
              <a:rPr lang="en-US" sz="2000" dirty="0" err="1" smtClean="0">
                <a:solidFill>
                  <a:srgbClr val="FFFF00"/>
                </a:solidFill>
                <a:effectLst/>
                <a:latin typeface="Times New Roman" panose="02020603050405020304" pitchFamily="18" charset="0"/>
                <a:ea typeface="Times New Roman" panose="02020603050405020304" pitchFamily="18" charset="0"/>
              </a:rPr>
              <a:t>Phân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của</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nhân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đối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với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cộng</a:t>
            </a:r>
            <a:r>
              <a:rPr lang="en-US" sz="2000" dirty="0" smtClean="0">
                <a:solidFill>
                  <a:srgbClr val="FFFF00"/>
                </a:solidFill>
                <a:effectLst/>
                <a:latin typeface="Times New Roman" panose="02020603050405020304" pitchFamily="18" charset="0"/>
                <a:ea typeface="Times New Roman" panose="02020603050405020304" pitchFamily="18" charset="0"/>
              </a:rPr>
              <a:t>: a(b + c) = ab + ac</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5" name="TextBox 24"/>
          <p:cNvSpPr txBox="1"/>
          <p:nvPr/>
        </p:nvSpPr>
        <p:spPr>
          <a:xfrm>
            <a:off x="5345723" y="1448973"/>
            <a:ext cx="6414868" cy="461665"/>
          </a:xfrm>
          <a:prstGeom prst="rect">
            <a:avLst/>
          </a:prstGeom>
          <a:noFill/>
        </p:spPr>
        <p:txBody>
          <a:bodyPr wrap="square" rtlCol="0">
            <a:spAutoFit/>
          </a:bodyPr>
          <a:lstStyle/>
          <a:p>
            <a:r>
              <a:rPr lang="en-US" sz="2400" b="1" i="1" dirty="0" err="1" smtClean="0">
                <a:solidFill>
                  <a:srgbClr val="FF0000"/>
                </a:solidFill>
                <a:latin typeface="Times New Roman" panose="02020603050405020304" pitchFamily="18" charset="0"/>
                <a:cs typeface="Times New Roman" panose="02020603050405020304" pitchFamily="18" charset="0"/>
              </a:rPr>
              <a:t>Chú</a:t>
            </a:r>
            <a:r>
              <a:rPr lang="en-US" sz="2400" b="1" i="1" dirty="0" smtClean="0">
                <a:solidFill>
                  <a:srgbClr val="FF0000"/>
                </a:solidFill>
                <a:latin typeface="Times New Roman" panose="02020603050405020304" pitchFamily="18" charset="0"/>
                <a:cs typeface="Times New Roman" panose="02020603050405020304" pitchFamily="18" charset="0"/>
              </a:rPr>
              <a:t> ý</a:t>
            </a:r>
          </a:p>
        </p:txBody>
      </p:sp>
      <p:sp>
        <p:nvSpPr>
          <p:cNvPr id="26" name="TextBox 25"/>
          <p:cNvSpPr txBox="1"/>
          <p:nvPr/>
        </p:nvSpPr>
        <p:spPr>
          <a:xfrm>
            <a:off x="5289453" y="2314483"/>
            <a:ext cx="6133514" cy="400110"/>
          </a:xfrm>
          <a:prstGeom prst="rect">
            <a:avLst/>
          </a:prstGeom>
          <a:noFill/>
        </p:spPr>
        <p:txBody>
          <a:bodyPr wrap="square" rtlCol="0">
            <a:spAutoFit/>
          </a:bodyPr>
          <a:lstStyle/>
          <a:p>
            <a:pPr marL="285750" indent="-285750">
              <a:buFontTx/>
              <a:buChar char="-"/>
            </a:pPr>
            <a:r>
              <a:rPr lang="en-US" sz="2000" dirty="0">
                <a:solidFill>
                  <a:schemeClr val="bg1"/>
                </a:solidFill>
                <a:latin typeface="Times New Roman" panose="02020603050405020304" pitchFamily="18" charset="0"/>
                <a:cs typeface="Times New Roman" panose="02020603050405020304" pitchFamily="18" charset="0"/>
              </a:rPr>
              <a:t>a </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0 = 0 </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a = </a:t>
            </a:r>
            <a:r>
              <a:rPr lang="en-US" sz="2000" dirty="0" smtClean="0">
                <a:solidFill>
                  <a:schemeClr val="bg1"/>
                </a:solidFill>
                <a:latin typeface="Times New Roman" panose="02020603050405020304" pitchFamily="18" charset="0"/>
                <a:cs typeface="Times New Roman" panose="02020603050405020304" pitchFamily="18" charset="0"/>
              </a:rPr>
              <a:t>0</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5289450" y="2705744"/>
            <a:ext cx="6256555" cy="707886"/>
          </a:xfrm>
          <a:prstGeom prst="rect">
            <a:avLst/>
          </a:prstGeom>
          <a:noFill/>
        </p:spPr>
        <p:txBody>
          <a:bodyPr wrap="square" rtlCol="0">
            <a:spAutoFit/>
          </a:bodyPr>
          <a:lstStyle/>
          <a:p>
            <a:pPr marL="285750" indent="-285750">
              <a:buFontTx/>
              <a:buChar char="-"/>
            </a:pPr>
            <a:r>
              <a:rPr lang="en-US" sz="2000" dirty="0" err="1" smtClean="0">
                <a:solidFill>
                  <a:schemeClr val="bg1"/>
                </a:solidFill>
                <a:latin typeface="Times New Roman" panose="02020603050405020304" pitchFamily="18" charset="0"/>
                <a:cs typeface="Times New Roman" panose="02020603050405020304" pitchFamily="18" charset="0"/>
              </a:rPr>
              <a:t>Tích</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(a </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b) </a:t>
            </a:r>
            <a:r>
              <a:rPr lang="en-US" sz="2000" dirty="0" smtClean="0">
                <a:solidFill>
                  <a:schemeClr val="bg1"/>
                </a:solidFill>
                <a:latin typeface="Times New Roman" panose="02020603050405020304" pitchFamily="18" charset="0"/>
                <a:cs typeface="Times New Roman" panose="02020603050405020304" pitchFamily="18" charset="0"/>
              </a:rPr>
              <a:t>. c hay a . (b . c) </a:t>
            </a:r>
            <a:r>
              <a:rPr lang="en-US" sz="2000" dirty="0" err="1" smtClean="0">
                <a:solidFill>
                  <a:schemeClr val="bg1"/>
                </a:solidFill>
                <a:latin typeface="Times New Roman" panose="02020603050405020304" pitchFamily="18" charset="0"/>
                <a:cs typeface="Times New Roman" panose="02020603050405020304" pitchFamily="18" charset="0"/>
              </a:rPr>
              <a:t>gọi</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là</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tích</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của</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ba</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số</a:t>
            </a:r>
            <a:r>
              <a:rPr lang="en-US" sz="2000" dirty="0" smtClean="0">
                <a:solidFill>
                  <a:schemeClr val="bg1"/>
                </a:solidFill>
                <a:latin typeface="Times New Roman" panose="02020603050405020304" pitchFamily="18" charset="0"/>
                <a:cs typeface="Times New Roman" panose="02020603050405020304" pitchFamily="18" charset="0"/>
              </a:rPr>
              <a:t>  a, b, c </a:t>
            </a:r>
            <a:r>
              <a:rPr lang="en-US" sz="2000" dirty="0" err="1" smtClean="0">
                <a:solidFill>
                  <a:schemeClr val="bg1"/>
                </a:solidFill>
                <a:latin typeface="Times New Roman" panose="02020603050405020304" pitchFamily="18" charset="0"/>
                <a:cs typeface="Times New Roman" panose="02020603050405020304" pitchFamily="18" charset="0"/>
              </a:rPr>
              <a:t>và</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viết</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gọn</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là</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err="1" smtClean="0">
                <a:solidFill>
                  <a:schemeClr val="bg1"/>
                </a:solidFill>
                <a:latin typeface="Times New Roman" panose="02020603050405020304" pitchFamily="18" charset="0"/>
                <a:cs typeface="Times New Roman" panose="02020603050405020304" pitchFamily="18" charset="0"/>
              </a:rPr>
              <a:t>abc</a:t>
            </a:r>
            <a:r>
              <a:rPr lang="en-US" sz="2000" dirty="0" smtClean="0">
                <a:solidFill>
                  <a:schemeClr val="bg1"/>
                </a:solidFill>
                <a:latin typeface="Times New Roman" panose="02020603050405020304" pitchFamily="18" charset="0"/>
                <a:cs typeface="Times New Roman" panose="02020603050405020304" pitchFamily="18" charset="0"/>
              </a:rPr>
              <a:t> </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289451" y="1972105"/>
            <a:ext cx="5328507"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   a . 1 = 1 . a = a</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0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500" fill="hold"/>
                                        <p:tgtEl>
                                          <p:spTgt spid="27"/>
                                        </p:tgtEl>
                                        <p:attrNameLst>
                                          <p:attrName>ppt_x</p:attrName>
                                        </p:attrNameLst>
                                      </p:cBhvr>
                                      <p:tavLst>
                                        <p:tav tm="0">
                                          <p:val>
                                            <p:strVal val="#ppt_x"/>
                                          </p:val>
                                        </p:tav>
                                        <p:tav tm="100000">
                                          <p:val>
                                            <p:strVal val="#ppt_x"/>
                                          </p:val>
                                        </p:tav>
                                      </p:tavLst>
                                    </p:anim>
                                    <p:anim calcmode="lin" valueType="num">
                                      <p:cBhvr additive="base">
                                        <p:cTn id="3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724806" y="1288131"/>
            <a:ext cx="3736547" cy="1110432"/>
            <a:chOff x="724806" y="1288131"/>
            <a:chExt cx="3736547" cy="1110432"/>
          </a:xfrm>
        </p:grpSpPr>
        <p:grpSp>
          <p:nvGrpSpPr>
            <p:cNvPr id="11" name="Group 10"/>
            <p:cNvGrpSpPr/>
            <p:nvPr/>
          </p:nvGrpSpPr>
          <p:grpSpPr>
            <a:xfrm>
              <a:off x="724806" y="1288131"/>
              <a:ext cx="3736547"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95754" y="2065091"/>
                <a:ext cx="2996418" cy="400110"/>
              </a:xfrm>
              <a:prstGeom prst="rect">
                <a:avLst/>
              </a:prstGeom>
              <a:noFill/>
            </p:spPr>
            <p:txBody>
              <a:bodyPr wrap="square" rtlCol="0">
                <a:spAutoFit/>
              </a:bodyPr>
              <a:lstStyle/>
              <a:p>
                <a:r>
                  <a:rPr lang="en-US" sz="2000" dirty="0" smtClean="0">
                    <a:solidFill>
                      <a:srgbClr val="FFC000"/>
                    </a:solidFill>
                    <a:latin typeface="Times New Roman" panose="02020603050405020304" pitchFamily="18" charset="0"/>
                    <a:cs typeface="Times New Roman" panose="02020603050405020304" pitchFamily="18" charset="0"/>
                  </a:rPr>
                  <a:t>a       x        b       =      c</a:t>
                </a:r>
                <a:endParaRPr lang="en-US" sz="20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844176" y="1677415"/>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039873" y="1663347"/>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82424" y="163521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521531" y="2340207"/>
            <a:ext cx="3486852" cy="446276"/>
          </a:xfrm>
          <a:prstGeom prst="rect">
            <a:avLst/>
          </a:prstGeom>
        </p:spPr>
        <p:txBody>
          <a:bodyPr wrap="none">
            <a:spAutoFit/>
          </a:bodyPr>
          <a:lstStyle/>
          <a:p>
            <a:pPr algn="just">
              <a:lnSpc>
                <a:spcPct val="115000"/>
              </a:lnSpc>
              <a:spcAft>
                <a:spcPts val="0"/>
              </a:spcAft>
              <a:tabLst>
                <a:tab pos="4552315" algn="l"/>
              </a:tabLst>
            </a:pPr>
            <a:r>
              <a:rPr lang="nl-NL" sz="2000" b="1" u="sng" dirty="0" smtClean="0">
                <a:solidFill>
                  <a:srgbClr val="FFFF00"/>
                </a:solidFill>
                <a:effectLst/>
                <a:latin typeface="Times New Roman" panose="02020603050405020304" pitchFamily="18" charset="0"/>
                <a:ea typeface="Times New Roman" panose="02020603050405020304" pitchFamily="18" charset="0"/>
              </a:rPr>
              <a:t>1. Nhân hai số có nhiều chữ số</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542047" y="2750722"/>
            <a:ext cx="3172856" cy="446276"/>
          </a:xfrm>
          <a:prstGeom prst="rect">
            <a:avLst/>
          </a:prstGeom>
        </p:spPr>
        <p:txBody>
          <a:bodyPr wrap="none">
            <a:spAutoFit/>
          </a:bodyPr>
          <a:lstStyle/>
          <a:p>
            <a:pPr algn="just">
              <a:lnSpc>
                <a:spcPct val="115000"/>
              </a:lnSpc>
              <a:spcAft>
                <a:spcPts val="0"/>
              </a:spcAft>
              <a:tabLst>
                <a:tab pos="4552315" algn="l"/>
              </a:tabLst>
            </a:pPr>
            <a:r>
              <a:rPr lang="nl-NL" sz="2000" b="1" u="sng" dirty="0">
                <a:solidFill>
                  <a:srgbClr val="FFFF00"/>
                </a:solidFill>
                <a:latin typeface="Times New Roman" panose="02020603050405020304" pitchFamily="18" charset="0"/>
                <a:ea typeface="Times New Roman" panose="02020603050405020304" pitchFamily="18" charset="0"/>
              </a:rPr>
              <a:t>2</a:t>
            </a:r>
            <a:r>
              <a:rPr lang="nl-NL" sz="2000" b="1" u="sng" dirty="0" smtClean="0">
                <a:solidFill>
                  <a:srgbClr val="FFFF00"/>
                </a:solidFill>
                <a:effectLst/>
                <a:latin typeface="Times New Roman" panose="02020603050405020304" pitchFamily="18" charset="0"/>
                <a:ea typeface="Times New Roman" panose="02020603050405020304" pitchFamily="18" charset="0"/>
              </a:rPr>
              <a:t>. </a:t>
            </a:r>
            <a:r>
              <a:rPr lang="nl-NL" sz="2000" b="1" u="sng" dirty="0" smtClean="0">
                <a:solidFill>
                  <a:srgbClr val="FFFF00"/>
                </a:solidFill>
                <a:latin typeface="Times New Roman" panose="02020603050405020304" pitchFamily="18" charset="0"/>
                <a:ea typeface="Times New Roman" panose="02020603050405020304" pitchFamily="18" charset="0"/>
              </a:rPr>
              <a:t>Tính chất của phép nhân</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521531" y="3201502"/>
            <a:ext cx="4445390" cy="1862048"/>
          </a:xfrm>
          <a:prstGeom prst="rect">
            <a:avLst/>
          </a:prstGeom>
        </p:spPr>
        <p:txBody>
          <a:bodyPr wrap="square">
            <a:spAutoFit/>
          </a:bodyPr>
          <a:lstStyle/>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Phép</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smtClean="0">
                <a:solidFill>
                  <a:srgbClr val="FFFF00"/>
                </a:solidFill>
                <a:latin typeface="Times New Roman" panose="02020603050405020304" pitchFamily="18" charset="0"/>
                <a:ea typeface="Times New Roman" panose="02020603050405020304" pitchFamily="18" charset="0"/>
              </a:rPr>
              <a:t>nhân</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số</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tự</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nhiên</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có</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các</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tính</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chất</a:t>
            </a:r>
            <a:r>
              <a:rPr lang="en-US" sz="2000" dirty="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Giao</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hoán</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 b </a:t>
            </a:r>
            <a:r>
              <a:rPr lang="en-US" sz="2000" dirty="0" smtClean="0">
                <a:solidFill>
                  <a:srgbClr val="FFFF00"/>
                </a:solidFill>
                <a:latin typeface="Times New Roman" panose="02020603050405020304" pitchFamily="18" charset="0"/>
                <a:ea typeface="Times New Roman" panose="02020603050405020304" pitchFamily="18" charset="0"/>
              </a:rPr>
              <a:t>. a</a:t>
            </a:r>
            <a:endParaRPr lang="en-US" sz="2000" dirty="0">
              <a:solidFill>
                <a:srgbClr val="FFFF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Kết</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hợp</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 =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a:t>
            </a:r>
            <a:r>
              <a:rPr lang="en-US" sz="2000" dirty="0" smtClean="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effectLst/>
                <a:latin typeface="Times New Roman" panose="02020603050405020304" pitchFamily="18" charset="0"/>
                <a:ea typeface="Times New Roman" panose="02020603050405020304" pitchFamily="18" charset="0"/>
              </a:rPr>
              <a:t> </a:t>
            </a:r>
            <a:r>
              <a:rPr lang="en-US" sz="2000" dirty="0" smtClean="0">
                <a:solidFill>
                  <a:srgbClr val="FFFF00"/>
                </a:solidFill>
                <a:effectLst/>
                <a:latin typeface="Times New Roman" panose="02020603050405020304" pitchFamily="18" charset="0"/>
                <a:ea typeface="Times New Roman" panose="02020603050405020304" pitchFamily="18" charset="0"/>
              </a:rPr>
              <a:t> + </a:t>
            </a:r>
            <a:r>
              <a:rPr lang="en-US" sz="2000" dirty="0" err="1" smtClean="0">
                <a:solidFill>
                  <a:srgbClr val="FFFF00"/>
                </a:solidFill>
                <a:effectLst/>
                <a:latin typeface="Times New Roman" panose="02020603050405020304" pitchFamily="18" charset="0"/>
                <a:ea typeface="Times New Roman" panose="02020603050405020304" pitchFamily="18" charset="0"/>
              </a:rPr>
              <a:t>Phân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của</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nhân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đối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với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cộng</a:t>
            </a:r>
            <a:r>
              <a:rPr lang="en-US" sz="2000" dirty="0" smtClean="0">
                <a:solidFill>
                  <a:srgbClr val="FFFF00"/>
                </a:solidFill>
                <a:effectLst/>
                <a:latin typeface="Times New Roman" panose="02020603050405020304" pitchFamily="18" charset="0"/>
                <a:ea typeface="Times New Roman" panose="02020603050405020304" pitchFamily="18" charset="0"/>
              </a:rPr>
              <a:t>: a(b + c) = ab + ac</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5476982" y="1073342"/>
            <a:ext cx="6096000" cy="646331"/>
          </a:xfrm>
          <a:prstGeom prst="rect">
            <a:avLst/>
          </a:prstGeom>
        </p:spPr>
        <p:txBody>
          <a:bodyPr>
            <a:spAutoFit/>
          </a:bodyPr>
          <a:lstStyle/>
          <a:p>
            <a:pPr algn="just">
              <a:lnSpc>
                <a:spcPct val="150000"/>
              </a:lnSpc>
              <a:spcBef>
                <a:spcPts val="600"/>
              </a:spcBef>
              <a:spcAft>
                <a:spcPts val="600"/>
              </a:spcAft>
            </a:pPr>
            <a:r>
              <a:rPr lang="nl-NL" sz="2400" b="1" i="1" u="sng" dirty="0">
                <a:solidFill>
                  <a:srgbClr val="FF0000"/>
                </a:solidFill>
                <a:latin typeface="Times New Roman" panose="02020603050405020304" pitchFamily="18" charset="0"/>
                <a:ea typeface="Calibri" panose="020F0502020204030204" pitchFamily="34" charset="0"/>
              </a:rPr>
              <a:t>Ví dụ 2</a:t>
            </a:r>
            <a:r>
              <a:rPr lang="nl-NL" sz="2400" b="1" i="1" dirty="0">
                <a:solidFill>
                  <a:srgbClr val="FF0000"/>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Tính nhẩm</a:t>
            </a:r>
            <a:r>
              <a:rPr lang="en-US" sz="2400" dirty="0" smtClean="0">
                <a:solidFill>
                  <a:schemeClr val="bg1"/>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24 </a:t>
            </a:r>
            <a:r>
              <a:rPr lang="nl-NL" sz="2400" dirty="0">
                <a:solidFill>
                  <a:schemeClr val="bg1"/>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25</a:t>
            </a:r>
            <a:endParaRPr lang="en-US" sz="2400" dirty="0">
              <a:solidFill>
                <a:schemeClr val="bg1"/>
              </a:solidFill>
              <a:effectLst/>
              <a:latin typeface="Times New Roman" panose="02020603050405020304" pitchFamily="18" charset="0"/>
              <a:ea typeface="Calibri" panose="020F0502020204030204" pitchFamily="34" charset="0"/>
            </a:endParaRPr>
          </a:p>
        </p:txBody>
      </p:sp>
      <p:sp>
        <p:nvSpPr>
          <p:cNvPr id="9" name="TextBox 8"/>
          <p:cNvSpPr txBox="1"/>
          <p:nvPr/>
        </p:nvSpPr>
        <p:spPr>
          <a:xfrm>
            <a:off x="5476982" y="1635282"/>
            <a:ext cx="6314683" cy="1200329"/>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Giải</a:t>
            </a:r>
            <a:r>
              <a:rPr lang="en-US" sz="2400" b="1" dirty="0" smtClean="0">
                <a:solidFill>
                  <a:srgbClr val="FF0000"/>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 </a:t>
            </a:r>
          </a:p>
          <a:p>
            <a:r>
              <a:rPr lang="nl-NL"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24 </a:t>
            </a:r>
            <a:r>
              <a:rPr lang="nl-NL"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25 = ( 6 . 4) . 25 = 6. ( 4. 25) = 6 × 100 = 600</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10" name="Rectangle 9"/>
          <p:cNvSpPr/>
          <p:nvPr/>
        </p:nvSpPr>
        <p:spPr>
          <a:xfrm>
            <a:off x="5457396" y="2505677"/>
            <a:ext cx="6096000" cy="646331"/>
          </a:xfrm>
          <a:prstGeom prst="rect">
            <a:avLst/>
          </a:prstGeom>
        </p:spPr>
        <p:txBody>
          <a:bodyPr>
            <a:spAutoFit/>
          </a:bodyPr>
          <a:lstStyle/>
          <a:p>
            <a:pPr algn="just">
              <a:lnSpc>
                <a:spcPct val="150000"/>
              </a:lnSpc>
              <a:spcBef>
                <a:spcPts val="600"/>
              </a:spcBef>
              <a:spcAft>
                <a:spcPts val="600"/>
              </a:spcAft>
            </a:pPr>
            <a:r>
              <a:rPr lang="nl-NL" sz="2400" b="1" i="1" u="sng" dirty="0">
                <a:solidFill>
                  <a:srgbClr val="FF0000"/>
                </a:solidFill>
                <a:latin typeface="Times New Roman" panose="02020603050405020304" pitchFamily="18" charset="0"/>
                <a:ea typeface="Calibri" panose="020F0502020204030204" pitchFamily="34" charset="0"/>
              </a:rPr>
              <a:t>Luyện tập 2</a:t>
            </a:r>
            <a:r>
              <a:rPr lang="nl-NL" sz="2400" dirty="0" smtClean="0">
                <a:solidFill>
                  <a:srgbClr val="FF0000"/>
                </a:solidFill>
                <a:latin typeface="Times New Roman" panose="02020603050405020304" pitchFamily="18" charset="0"/>
                <a:ea typeface="Calibri" panose="020F0502020204030204" pitchFamily="34" charset="0"/>
              </a:rPr>
              <a:t>:</a:t>
            </a:r>
            <a:r>
              <a:rPr lang="nl-NL" sz="2400" dirty="0" smtClean="0">
                <a:solidFill>
                  <a:schemeClr val="bg1"/>
                </a:solidFill>
                <a:latin typeface="Times New Roman" panose="02020603050405020304" pitchFamily="18" charset="0"/>
                <a:ea typeface="Calibri" panose="020F0502020204030204" pitchFamily="34" charset="0"/>
              </a:rPr>
              <a:t> Tính nhẩm</a:t>
            </a:r>
            <a:r>
              <a:rPr lang="en-US" sz="2400" dirty="0" smtClean="0">
                <a:solidFill>
                  <a:schemeClr val="bg1"/>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25 </a:t>
            </a:r>
            <a:r>
              <a:rPr lang="nl-NL" sz="2400" dirty="0">
                <a:solidFill>
                  <a:schemeClr val="bg1"/>
                </a:solidFill>
                <a:latin typeface="Times New Roman" panose="02020603050405020304" pitchFamily="18" charset="0"/>
                <a:ea typeface="Calibri" panose="020F0502020204030204" pitchFamily="34" charset="0"/>
              </a:rPr>
              <a:t>. 8 001 . 8 </a:t>
            </a:r>
            <a:endParaRPr lang="en-US" sz="2400" dirty="0">
              <a:solidFill>
                <a:schemeClr val="bg1"/>
              </a:solidFill>
              <a:effectLst/>
              <a:latin typeface="Times New Roman" panose="02020603050405020304" pitchFamily="18" charset="0"/>
              <a:ea typeface="Calibri" panose="020F0502020204030204" pitchFamily="34" charset="0"/>
            </a:endParaRPr>
          </a:p>
        </p:txBody>
      </p:sp>
      <p:sp>
        <p:nvSpPr>
          <p:cNvPr id="28" name="TextBox 27"/>
          <p:cNvSpPr txBox="1"/>
          <p:nvPr/>
        </p:nvSpPr>
        <p:spPr>
          <a:xfrm>
            <a:off x="5476982" y="3196998"/>
            <a:ext cx="6111092" cy="2769989"/>
          </a:xfrm>
          <a:prstGeom prst="rect">
            <a:avLst/>
          </a:prstGeom>
          <a:noFill/>
        </p:spPr>
        <p:txBody>
          <a:bodyPr wrap="square" rtlCol="0">
            <a:spAutoFit/>
          </a:bodyPr>
          <a:lstStyle/>
          <a:p>
            <a:pPr algn="just">
              <a:lnSpc>
                <a:spcPct val="150000"/>
              </a:lnSpc>
              <a:spcBef>
                <a:spcPts val="600"/>
              </a:spcBef>
              <a:spcAft>
                <a:spcPts val="600"/>
              </a:spcAft>
            </a:pPr>
            <a:r>
              <a:rPr lang="nl-NL" sz="2400" b="1" dirty="0" smtClean="0">
                <a:solidFill>
                  <a:srgbClr val="FF0000"/>
                </a:solidFill>
                <a:latin typeface="Times New Roman" panose="02020603050405020304" pitchFamily="18" charset="0"/>
                <a:ea typeface="Calibri" panose="020F0502020204030204" pitchFamily="34" charset="0"/>
              </a:rPr>
              <a:t>Giải</a:t>
            </a:r>
          </a:p>
          <a:p>
            <a:pPr algn="just">
              <a:lnSpc>
                <a:spcPct val="150000"/>
              </a:lnSpc>
              <a:spcBef>
                <a:spcPts val="600"/>
              </a:spcBef>
              <a:spcAft>
                <a:spcPts val="600"/>
              </a:spcAft>
            </a:pPr>
            <a:r>
              <a:rPr lang="nl-NL" sz="2400" dirty="0" smtClean="0">
                <a:solidFill>
                  <a:schemeClr val="bg1"/>
                </a:solidFill>
                <a:latin typeface="Times New Roman" panose="02020603050405020304" pitchFamily="18" charset="0"/>
                <a:ea typeface="Calibri" panose="020F0502020204030204" pitchFamily="34" charset="0"/>
              </a:rPr>
              <a:t>        125 </a:t>
            </a:r>
            <a:r>
              <a:rPr lang="nl-NL" sz="2400" dirty="0">
                <a:solidFill>
                  <a:schemeClr val="bg1"/>
                </a:solidFill>
                <a:latin typeface="Times New Roman" panose="02020603050405020304" pitchFamily="18" charset="0"/>
                <a:ea typeface="Calibri" panose="020F0502020204030204" pitchFamily="34" charset="0"/>
              </a:rPr>
              <a:t>. 8 001 . 8 = ( 125 . 8) . 8 001 </a:t>
            </a:r>
            <a:endParaRPr lang="nl-NL" sz="2400" dirty="0" smtClean="0">
              <a:solidFill>
                <a:schemeClr val="bg1"/>
              </a:solidFill>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                               = </a:t>
            </a:r>
            <a:r>
              <a:rPr lang="nl-NL" sz="2400" dirty="0">
                <a:solidFill>
                  <a:schemeClr val="bg1"/>
                </a:solidFill>
                <a:latin typeface="Times New Roman" panose="02020603050405020304" pitchFamily="18" charset="0"/>
                <a:ea typeface="Calibri" panose="020F0502020204030204" pitchFamily="34" charset="0"/>
              </a:rPr>
              <a:t>1000 . 8 </a:t>
            </a:r>
            <a:r>
              <a:rPr lang="nl-NL" sz="2400" dirty="0" smtClean="0">
                <a:solidFill>
                  <a:schemeClr val="bg1"/>
                </a:solidFill>
                <a:latin typeface="Times New Roman" panose="02020603050405020304" pitchFamily="18" charset="0"/>
                <a:ea typeface="Calibri" panose="020F0502020204030204" pitchFamily="34" charset="0"/>
              </a:rPr>
              <a:t>001</a:t>
            </a:r>
          </a:p>
          <a:p>
            <a:pPr algn="just">
              <a:lnSpc>
                <a:spcPct val="150000"/>
              </a:lnSpc>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 </a:t>
            </a:r>
            <a:r>
              <a:rPr lang="nl-NL" sz="2400" dirty="0" smtClean="0">
                <a:solidFill>
                  <a:schemeClr val="bg1"/>
                </a:solidFill>
                <a:latin typeface="Times New Roman" panose="02020603050405020304" pitchFamily="18" charset="0"/>
                <a:ea typeface="Calibri" panose="020F0502020204030204" pitchFamily="34" charset="0"/>
              </a:rPr>
              <a:t>                               </a:t>
            </a:r>
            <a:r>
              <a:rPr lang="nl-NL" sz="2400" dirty="0">
                <a:solidFill>
                  <a:schemeClr val="bg1"/>
                </a:solidFill>
                <a:latin typeface="Times New Roman" panose="02020603050405020304" pitchFamily="18" charset="0"/>
                <a:ea typeface="Calibri" panose="020F0502020204030204" pitchFamily="34" charset="0"/>
              </a:rPr>
              <a:t>= 8 001 000</a:t>
            </a:r>
            <a:endParaRPr lang="en-US" sz="2400" dirty="0">
              <a:solidFill>
                <a:schemeClr val="bg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111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6000"/>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374685" y="241207"/>
            <a:ext cx="11611448" cy="658642"/>
          </a:xfrm>
          <a:prstGeom prst="rect">
            <a:avLst/>
          </a:prstGeom>
        </p:spPr>
        <p:txBody>
          <a:bodyPr wrap="none">
            <a:spAutoFit/>
          </a:bodyPr>
          <a:lstStyle/>
          <a:p>
            <a:pPr algn="ctr">
              <a:lnSpc>
                <a:spcPct val="115000"/>
              </a:lnSpc>
              <a:spcAft>
                <a:spcPts val="0"/>
              </a:spcAft>
              <a:tabLst>
                <a:tab pos="355600" algn="l"/>
                <a:tab pos="2133600" algn="l"/>
                <a:tab pos="2400300" algn="l"/>
                <a:tab pos="2933700" algn="l"/>
              </a:tabLst>
            </a:pPr>
            <a:r>
              <a:rPr lang="nl-NL" sz="3200" b="1" dirty="0" smtClean="0">
                <a:solidFill>
                  <a:schemeClr val="bg1"/>
                </a:solidFill>
                <a:effectLst/>
                <a:latin typeface="Times New Roman" panose="02020603050405020304" pitchFamily="18" charset="0"/>
                <a:ea typeface="Times New Roman" panose="02020603050405020304" pitchFamily="18" charset="0"/>
              </a:rPr>
              <a:t>§5. PHÉP NHÂN VÀ PHÉP CHIA CÁC SỐ TỰ NHIÊN (Tiết 1)</a:t>
            </a:r>
            <a:endParaRPr lang="en-US" sz="3200" dirty="0">
              <a:solidFill>
                <a:schemeClr val="bg1"/>
              </a:solidFill>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4951828" y="1209822"/>
            <a:ext cx="0" cy="509250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6437" y="899849"/>
            <a:ext cx="4220307" cy="461665"/>
          </a:xfrm>
          <a:prstGeom prst="rect">
            <a:avLst/>
          </a:prstGeom>
          <a:noFill/>
        </p:spPr>
        <p:txBody>
          <a:bodyPr wrap="square" rtlCol="0">
            <a:spAutoFit/>
          </a:bodyPr>
          <a:lstStyle/>
          <a:p>
            <a:r>
              <a:rPr lang="en-US" sz="2400" b="1" dirty="0" smtClean="0">
                <a:solidFill>
                  <a:srgbClr val="FFFF00"/>
                </a:solidFill>
                <a:latin typeface="Times New Roman" panose="02020603050405020304" pitchFamily="18" charset="0"/>
                <a:cs typeface="Times New Roman" panose="02020603050405020304" pitchFamily="18" charset="0"/>
              </a:rPr>
              <a:t>I. </a:t>
            </a:r>
            <a:r>
              <a:rPr lang="en-US" sz="2400" b="1" dirty="0" err="1" smtClean="0">
                <a:solidFill>
                  <a:srgbClr val="FFFF00"/>
                </a:solidFill>
                <a:latin typeface="Times New Roman" panose="02020603050405020304" pitchFamily="18" charset="0"/>
                <a:cs typeface="Times New Roman" panose="02020603050405020304" pitchFamily="18" charset="0"/>
              </a:rPr>
              <a:t>Phép</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nhân</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số</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tự</a:t>
            </a:r>
            <a:r>
              <a:rPr lang="en-US" sz="2400" b="1" dirty="0" smtClean="0">
                <a:solidFill>
                  <a:srgbClr val="FFFF00"/>
                </a:solidFill>
                <a:latin typeface="Times New Roman" panose="02020603050405020304" pitchFamily="18" charset="0"/>
                <a:cs typeface="Times New Roman" panose="02020603050405020304" pitchFamily="18" charset="0"/>
              </a:rPr>
              <a:t> </a:t>
            </a:r>
            <a:r>
              <a:rPr lang="en-US" sz="2400" b="1" dirty="0" err="1" smtClean="0">
                <a:solidFill>
                  <a:srgbClr val="FFFF00"/>
                </a:solidFill>
                <a:latin typeface="Times New Roman" panose="02020603050405020304" pitchFamily="18" charset="0"/>
                <a:cs typeface="Times New Roman" panose="02020603050405020304" pitchFamily="18" charset="0"/>
              </a:rPr>
              <a:t>nhiên</a:t>
            </a:r>
            <a:endParaRPr lang="en-US" sz="2400" b="1" dirty="0">
              <a:solidFill>
                <a:srgbClr val="FFFF00"/>
              </a:solidFill>
              <a:latin typeface="Times New Roman" panose="02020603050405020304" pitchFamily="18" charset="0"/>
              <a:cs typeface="Times New Roman" panose="02020603050405020304" pitchFamily="18" charset="0"/>
            </a:endParaRPr>
          </a:p>
        </p:txBody>
      </p:sp>
      <p:grpSp>
        <p:nvGrpSpPr>
          <p:cNvPr id="4" name="Group 3"/>
          <p:cNvGrpSpPr/>
          <p:nvPr/>
        </p:nvGrpSpPr>
        <p:grpSpPr>
          <a:xfrm>
            <a:off x="724806" y="1288131"/>
            <a:ext cx="3736547" cy="1110432"/>
            <a:chOff x="724806" y="1288131"/>
            <a:chExt cx="3736547" cy="1110432"/>
          </a:xfrm>
        </p:grpSpPr>
        <p:grpSp>
          <p:nvGrpSpPr>
            <p:cNvPr id="11" name="Group 10"/>
            <p:cNvGrpSpPr/>
            <p:nvPr/>
          </p:nvGrpSpPr>
          <p:grpSpPr>
            <a:xfrm>
              <a:off x="724806" y="1288131"/>
              <a:ext cx="3736547" cy="1110432"/>
              <a:chOff x="724806" y="2047781"/>
              <a:chExt cx="3736547" cy="1110432"/>
            </a:xfrm>
          </p:grpSpPr>
          <p:sp>
            <p:nvSpPr>
              <p:cNvPr id="12" name="Rounded Rectangle 11"/>
              <p:cNvSpPr/>
              <p:nvPr/>
            </p:nvSpPr>
            <p:spPr>
              <a:xfrm>
                <a:off x="724806" y="2047781"/>
                <a:ext cx="3736547" cy="1110432"/>
              </a:xfrm>
              <a:prstGeom prst="roundRect">
                <a:avLst/>
              </a:prstGeom>
              <a:solidFill>
                <a:schemeClr val="tx1">
                  <a:lumMod val="50000"/>
                  <a:lumOff val="5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195754" y="2065091"/>
                <a:ext cx="2996418" cy="400110"/>
              </a:xfrm>
              <a:prstGeom prst="rect">
                <a:avLst/>
              </a:prstGeom>
              <a:noFill/>
            </p:spPr>
            <p:txBody>
              <a:bodyPr wrap="square" rtlCol="0">
                <a:spAutoFit/>
              </a:bodyPr>
              <a:lstStyle/>
              <a:p>
                <a:r>
                  <a:rPr lang="en-US" sz="2000" dirty="0" smtClean="0">
                    <a:solidFill>
                      <a:srgbClr val="FFC000"/>
                    </a:solidFill>
                    <a:latin typeface="Times New Roman" panose="02020603050405020304" pitchFamily="18" charset="0"/>
                    <a:cs typeface="Times New Roman" panose="02020603050405020304" pitchFamily="18" charset="0"/>
                  </a:rPr>
                  <a:t>a       x        b       =      c</a:t>
                </a:r>
                <a:endParaRPr lang="en-US" sz="2000" dirty="0">
                  <a:solidFill>
                    <a:srgbClr val="FFC000"/>
                  </a:solidFill>
                  <a:latin typeface="Times New Roman" panose="02020603050405020304" pitchFamily="18" charset="0"/>
                  <a:cs typeface="Times New Roman" panose="02020603050405020304" pitchFamily="18" charset="0"/>
                </a:endParaRPr>
              </a:p>
            </p:txBody>
          </p:sp>
        </p:grpSp>
        <p:grpSp>
          <p:nvGrpSpPr>
            <p:cNvPr id="14" name="Group 13"/>
            <p:cNvGrpSpPr/>
            <p:nvPr/>
          </p:nvGrpSpPr>
          <p:grpSpPr>
            <a:xfrm>
              <a:off x="844176" y="1677415"/>
              <a:ext cx="1125302" cy="678110"/>
              <a:chOff x="844176" y="2437065"/>
              <a:chExt cx="1125302" cy="678110"/>
            </a:xfrm>
          </p:grpSpPr>
          <p:sp>
            <p:nvSpPr>
              <p:cNvPr id="15" name="TextBox 14"/>
              <p:cNvSpPr txBox="1"/>
              <p:nvPr/>
            </p:nvSpPr>
            <p:spPr>
              <a:xfrm>
                <a:off x="844176" y="2715065"/>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V="1">
                <a:off x="1336429" y="2437065"/>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039873" y="1663347"/>
              <a:ext cx="1125302" cy="681773"/>
              <a:chOff x="2039873" y="2422997"/>
              <a:chExt cx="1125302" cy="681773"/>
            </a:xfrm>
          </p:grpSpPr>
          <p:sp>
            <p:nvSpPr>
              <p:cNvPr id="18" name="TextBox 17"/>
              <p:cNvSpPr txBox="1"/>
              <p:nvPr/>
            </p:nvSpPr>
            <p:spPr>
              <a:xfrm>
                <a:off x="2039873" y="2704660"/>
                <a:ext cx="1125302"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Thừa</a:t>
                </a:r>
                <a:r>
                  <a:rPr lang="en-US" sz="2000"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số</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V="1">
                <a:off x="2532185" y="2422997"/>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3282424" y="1635211"/>
              <a:ext cx="909748" cy="696574"/>
              <a:chOff x="3282424" y="2394861"/>
              <a:chExt cx="909748" cy="696574"/>
            </a:xfrm>
          </p:grpSpPr>
          <p:sp>
            <p:nvSpPr>
              <p:cNvPr id="21" name="TextBox 20"/>
              <p:cNvSpPr txBox="1"/>
              <p:nvPr/>
            </p:nvSpPr>
            <p:spPr>
              <a:xfrm>
                <a:off x="3282424" y="2691325"/>
                <a:ext cx="909748" cy="400110"/>
              </a:xfrm>
              <a:prstGeom prst="rect">
                <a:avLst/>
              </a:prstGeom>
              <a:noFill/>
            </p:spPr>
            <p:txBody>
              <a:bodyPr wrap="square" rtlCol="0">
                <a:spAutoFit/>
              </a:bodyPr>
              <a:lstStyle/>
              <a:p>
                <a:r>
                  <a:rPr lang="en-US" sz="2000" dirty="0" err="1" smtClean="0">
                    <a:solidFill>
                      <a:schemeClr val="accent1">
                        <a:lumMod val="60000"/>
                        <a:lumOff val="40000"/>
                      </a:schemeClr>
                    </a:solidFill>
                    <a:latin typeface="Times New Roman" panose="02020603050405020304" pitchFamily="18" charset="0"/>
                    <a:cs typeface="Times New Roman" panose="02020603050405020304" pitchFamily="18" charset="0"/>
                  </a:rPr>
                  <a:t>Tích</a:t>
                </a:r>
                <a:endParaRPr lang="en-US" sz="20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flipV="1">
                <a:off x="3643532" y="2394861"/>
                <a:ext cx="0" cy="3368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521531" y="2340207"/>
            <a:ext cx="3486852" cy="446276"/>
          </a:xfrm>
          <a:prstGeom prst="rect">
            <a:avLst/>
          </a:prstGeom>
        </p:spPr>
        <p:txBody>
          <a:bodyPr wrap="none">
            <a:spAutoFit/>
          </a:bodyPr>
          <a:lstStyle/>
          <a:p>
            <a:pPr algn="just">
              <a:lnSpc>
                <a:spcPct val="115000"/>
              </a:lnSpc>
              <a:spcAft>
                <a:spcPts val="0"/>
              </a:spcAft>
              <a:tabLst>
                <a:tab pos="4552315" algn="l"/>
              </a:tabLst>
            </a:pPr>
            <a:r>
              <a:rPr lang="nl-NL" sz="2000" b="1" u="sng" dirty="0" smtClean="0">
                <a:solidFill>
                  <a:srgbClr val="FFFF00"/>
                </a:solidFill>
                <a:effectLst/>
                <a:latin typeface="Times New Roman" panose="02020603050405020304" pitchFamily="18" charset="0"/>
                <a:ea typeface="Times New Roman" panose="02020603050405020304" pitchFamily="18" charset="0"/>
              </a:rPr>
              <a:t>1. Nhân hai số có nhiều chữ số</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542047" y="2750722"/>
            <a:ext cx="3172856" cy="446276"/>
          </a:xfrm>
          <a:prstGeom prst="rect">
            <a:avLst/>
          </a:prstGeom>
        </p:spPr>
        <p:txBody>
          <a:bodyPr wrap="none">
            <a:spAutoFit/>
          </a:bodyPr>
          <a:lstStyle/>
          <a:p>
            <a:pPr algn="just">
              <a:lnSpc>
                <a:spcPct val="115000"/>
              </a:lnSpc>
              <a:spcAft>
                <a:spcPts val="0"/>
              </a:spcAft>
              <a:tabLst>
                <a:tab pos="4552315" algn="l"/>
              </a:tabLst>
            </a:pPr>
            <a:r>
              <a:rPr lang="nl-NL" sz="2000" b="1" u="sng" dirty="0">
                <a:solidFill>
                  <a:srgbClr val="FFFF00"/>
                </a:solidFill>
                <a:latin typeface="Times New Roman" panose="02020603050405020304" pitchFamily="18" charset="0"/>
                <a:ea typeface="Times New Roman" panose="02020603050405020304" pitchFamily="18" charset="0"/>
              </a:rPr>
              <a:t>2</a:t>
            </a:r>
            <a:r>
              <a:rPr lang="nl-NL" sz="2000" b="1" u="sng" dirty="0" smtClean="0">
                <a:solidFill>
                  <a:srgbClr val="FFFF00"/>
                </a:solidFill>
                <a:effectLst/>
                <a:latin typeface="Times New Roman" panose="02020603050405020304" pitchFamily="18" charset="0"/>
                <a:ea typeface="Times New Roman" panose="02020603050405020304" pitchFamily="18" charset="0"/>
              </a:rPr>
              <a:t>. </a:t>
            </a:r>
            <a:r>
              <a:rPr lang="nl-NL" sz="2000" b="1" u="sng" dirty="0" smtClean="0">
                <a:solidFill>
                  <a:srgbClr val="FFFF00"/>
                </a:solidFill>
                <a:latin typeface="Times New Roman" panose="02020603050405020304" pitchFamily="18" charset="0"/>
                <a:ea typeface="Times New Roman" panose="02020603050405020304" pitchFamily="18" charset="0"/>
              </a:rPr>
              <a:t>Tính chất của phép nhân</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521531" y="3201502"/>
            <a:ext cx="4445390" cy="1862048"/>
          </a:xfrm>
          <a:prstGeom prst="rect">
            <a:avLst/>
          </a:prstGeom>
        </p:spPr>
        <p:txBody>
          <a:bodyPr wrap="square">
            <a:spAutoFit/>
          </a:bodyPr>
          <a:lstStyle/>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Phép</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smtClean="0">
                <a:solidFill>
                  <a:srgbClr val="FFFF00"/>
                </a:solidFill>
                <a:latin typeface="Times New Roman" panose="02020603050405020304" pitchFamily="18" charset="0"/>
                <a:ea typeface="Times New Roman" panose="02020603050405020304" pitchFamily="18" charset="0"/>
              </a:rPr>
              <a:t>nhân</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số</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tự</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nhiên</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có</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các</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tính</a:t>
            </a:r>
            <a:r>
              <a:rPr lang="en-US" sz="2000" dirty="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chất</a:t>
            </a:r>
            <a:r>
              <a:rPr lang="en-US" sz="2000" dirty="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Giao</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hoán</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 b </a:t>
            </a:r>
            <a:r>
              <a:rPr lang="en-US" sz="2000" dirty="0" smtClean="0">
                <a:solidFill>
                  <a:srgbClr val="FFFF00"/>
                </a:solidFill>
                <a:latin typeface="Times New Roman" panose="02020603050405020304" pitchFamily="18" charset="0"/>
                <a:ea typeface="Times New Roman" panose="02020603050405020304" pitchFamily="18" charset="0"/>
              </a:rPr>
              <a:t>. a</a:t>
            </a:r>
            <a:endParaRPr lang="en-US" sz="2000" dirty="0">
              <a:solidFill>
                <a:srgbClr val="FFFF00"/>
              </a:solidFill>
              <a:latin typeface="Times New Roman" panose="02020603050405020304" pitchFamily="18" charset="0"/>
              <a:ea typeface="Times New Roman" panose="02020603050405020304" pitchFamily="18" charset="0"/>
            </a:endParaRPr>
          </a:p>
          <a:p>
            <a:pPr algn="just">
              <a:lnSpc>
                <a:spcPct val="115000"/>
              </a:lnSpc>
              <a:spcAft>
                <a:spcPts val="0"/>
              </a:spcAft>
            </a:pPr>
            <a:r>
              <a:rPr lang="en-US" sz="2000" dirty="0">
                <a:solidFill>
                  <a:srgbClr val="FFFF00"/>
                </a:solidFill>
                <a:latin typeface="Times New Roman" panose="02020603050405020304" pitchFamily="18" charset="0"/>
                <a:ea typeface="Times New Roman" panose="02020603050405020304" pitchFamily="18" charset="0"/>
              </a:rPr>
              <a:t>  + </a:t>
            </a:r>
            <a:r>
              <a:rPr lang="en-US" sz="2000" dirty="0" err="1" smtClean="0">
                <a:solidFill>
                  <a:srgbClr val="FFFF00"/>
                </a:solidFill>
                <a:latin typeface="Times New Roman" panose="02020603050405020304" pitchFamily="18" charset="0"/>
                <a:ea typeface="Times New Roman" panose="02020603050405020304" pitchFamily="18" charset="0"/>
              </a:rPr>
              <a:t>Kết</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err="1">
                <a:solidFill>
                  <a:srgbClr val="FFFF00"/>
                </a:solidFill>
                <a:latin typeface="Times New Roman" panose="02020603050405020304" pitchFamily="18" charset="0"/>
                <a:ea typeface="Times New Roman" panose="02020603050405020304" pitchFamily="18" charset="0"/>
              </a:rPr>
              <a:t>hợp</a:t>
            </a:r>
            <a:r>
              <a:rPr lang="en-US" sz="2000" dirty="0">
                <a:solidFill>
                  <a:srgbClr val="FFFF00"/>
                </a:solidFill>
                <a:latin typeface="Times New Roman" panose="02020603050405020304" pitchFamily="18" charset="0"/>
                <a:ea typeface="Times New Roman" panose="02020603050405020304" pitchFamily="18" charset="0"/>
              </a:rPr>
              <a:t>: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 = a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(b </a:t>
            </a:r>
            <a:r>
              <a:rPr lang="en-US" sz="2000" dirty="0" smtClean="0">
                <a:solidFill>
                  <a:srgbClr val="FFFF00"/>
                </a:solidFill>
                <a:latin typeface="Times New Roman" panose="02020603050405020304" pitchFamily="18" charset="0"/>
                <a:ea typeface="Times New Roman" panose="02020603050405020304" pitchFamily="18" charset="0"/>
              </a:rPr>
              <a:t>. </a:t>
            </a:r>
            <a:r>
              <a:rPr lang="en-US" sz="2000" dirty="0">
                <a:solidFill>
                  <a:srgbClr val="FFFF00"/>
                </a:solidFill>
                <a:latin typeface="Times New Roman" panose="02020603050405020304" pitchFamily="18" charset="0"/>
                <a:ea typeface="Times New Roman" panose="02020603050405020304" pitchFamily="18" charset="0"/>
              </a:rPr>
              <a:t>c</a:t>
            </a:r>
            <a:r>
              <a:rPr lang="en-US" sz="2000" dirty="0" smtClean="0">
                <a:solidFill>
                  <a:srgbClr val="FFFF00"/>
                </a:solidFill>
                <a:latin typeface="Times New Roman" panose="02020603050405020304" pitchFamily="18" charset="0"/>
                <a:ea typeface="Times New Roman" panose="02020603050405020304" pitchFamily="18" charset="0"/>
              </a:rPr>
              <a:t>)</a:t>
            </a:r>
          </a:p>
          <a:p>
            <a:pPr algn="just">
              <a:lnSpc>
                <a:spcPct val="115000"/>
              </a:lnSpc>
              <a:spcAft>
                <a:spcPts val="0"/>
              </a:spcAft>
            </a:pPr>
            <a:r>
              <a:rPr lang="en-US" sz="2000" dirty="0">
                <a:solidFill>
                  <a:srgbClr val="FFFF00"/>
                </a:solidFill>
                <a:effectLst/>
                <a:latin typeface="Times New Roman" panose="02020603050405020304" pitchFamily="18" charset="0"/>
                <a:ea typeface="Times New Roman" panose="02020603050405020304" pitchFamily="18" charset="0"/>
              </a:rPr>
              <a:t> </a:t>
            </a:r>
            <a:r>
              <a:rPr lang="en-US" sz="2000" dirty="0" smtClean="0">
                <a:solidFill>
                  <a:srgbClr val="FFFF00"/>
                </a:solidFill>
                <a:effectLst/>
                <a:latin typeface="Times New Roman" panose="02020603050405020304" pitchFamily="18" charset="0"/>
                <a:ea typeface="Times New Roman" panose="02020603050405020304" pitchFamily="18" charset="0"/>
              </a:rPr>
              <a:t> + </a:t>
            </a:r>
            <a:r>
              <a:rPr lang="en-US" sz="2000" dirty="0" err="1" smtClean="0">
                <a:solidFill>
                  <a:srgbClr val="FFFF00"/>
                </a:solidFill>
                <a:effectLst/>
                <a:latin typeface="Times New Roman" panose="02020603050405020304" pitchFamily="18" charset="0"/>
                <a:ea typeface="Times New Roman" panose="02020603050405020304" pitchFamily="18" charset="0"/>
              </a:rPr>
              <a:t>Phân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của</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nhân</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đối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với</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phép</a:t>
            </a:r>
            <a:r>
              <a:rPr lang="en-US" sz="2000" dirty="0" smtClean="0">
                <a:solidFill>
                  <a:srgbClr val="FFFF00"/>
                </a:solidFill>
                <a:effectLst/>
                <a:latin typeface="Times New Roman" panose="02020603050405020304" pitchFamily="18" charset="0"/>
                <a:ea typeface="Times New Roman" panose="02020603050405020304" pitchFamily="18" charset="0"/>
              </a:rPr>
              <a:t> </a:t>
            </a:r>
            <a:r>
              <a:rPr lang="en-US" sz="2000" dirty="0" err="1" smtClean="0">
                <a:solidFill>
                  <a:srgbClr val="FFFF00"/>
                </a:solidFill>
                <a:effectLst/>
                <a:latin typeface="Times New Roman" panose="02020603050405020304" pitchFamily="18" charset="0"/>
                <a:ea typeface="Times New Roman" panose="02020603050405020304" pitchFamily="18" charset="0"/>
              </a:rPr>
              <a:t>cộng</a:t>
            </a:r>
            <a:r>
              <a:rPr lang="en-US" sz="2000" dirty="0" smtClean="0">
                <a:solidFill>
                  <a:srgbClr val="FFFF00"/>
                </a:solidFill>
                <a:effectLst/>
                <a:latin typeface="Times New Roman" panose="02020603050405020304" pitchFamily="18" charset="0"/>
                <a:ea typeface="Times New Roman" panose="02020603050405020304" pitchFamily="18" charset="0"/>
              </a:rPr>
              <a:t>: a(b + c) = ab + ac</a:t>
            </a:r>
            <a:endParaRPr lang="en-US" sz="2000" dirty="0">
              <a:solidFill>
                <a:srgbClr val="FFFF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440596" y="3405815"/>
            <a:ext cx="6410354" cy="3000821"/>
          </a:xfrm>
          <a:prstGeom prst="rect">
            <a:avLst/>
          </a:prstGeom>
        </p:spPr>
        <p:txBody>
          <a:bodyPr wrap="square">
            <a:spAutoFit/>
          </a:bodyPr>
          <a:lstStyle/>
          <a:p>
            <a:pPr algn="just">
              <a:spcBef>
                <a:spcPts val="600"/>
              </a:spcBef>
              <a:spcAft>
                <a:spcPts val="600"/>
              </a:spcAft>
            </a:pPr>
            <a:r>
              <a:rPr lang="nl-NL" sz="2400" b="1" dirty="0">
                <a:solidFill>
                  <a:srgbClr val="FF0000"/>
                </a:solidFill>
                <a:latin typeface="Times New Roman" panose="02020603050405020304" pitchFamily="18" charset="0"/>
                <a:ea typeface="Calibri" panose="020F0502020204030204" pitchFamily="34" charset="0"/>
              </a:rPr>
              <a:t>Giải</a:t>
            </a:r>
            <a:endParaRPr lang="en-US" sz="2400" b="1" dirty="0">
              <a:solidFill>
                <a:srgbClr val="FF0000"/>
              </a:solidFill>
              <a:latin typeface="Times New Roman" panose="02020603050405020304" pitchFamily="18" charset="0"/>
              <a:ea typeface="Calibri" panose="020F0502020204030204" pitchFamily="34" charset="0"/>
            </a:endParaRPr>
          </a:p>
          <a:p>
            <a:pPr algn="just">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Nhà trường cần dùng tất cả số bóng đèn LED là:</a:t>
            </a:r>
            <a:endParaRPr lang="en-US" sz="2400" dirty="0">
              <a:solidFill>
                <a:schemeClr val="bg1"/>
              </a:solidFill>
              <a:latin typeface="Times New Roman" panose="02020603050405020304" pitchFamily="18" charset="0"/>
              <a:ea typeface="Calibri" panose="020F0502020204030204" pitchFamily="34" charset="0"/>
            </a:endParaRPr>
          </a:p>
          <a:p>
            <a:pPr algn="ctr">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32 × 8 = 256 (bóng)</a:t>
            </a:r>
            <a:endParaRPr lang="en-US" sz="2400" dirty="0">
              <a:solidFill>
                <a:schemeClr val="bg1"/>
              </a:solidFill>
              <a:latin typeface="Times New Roman" panose="02020603050405020304" pitchFamily="18" charset="0"/>
              <a:ea typeface="Calibri" panose="020F0502020204030204" pitchFamily="34" charset="0"/>
            </a:endParaRPr>
          </a:p>
          <a:p>
            <a:pPr algn="just">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Nhà trường phải trả số tiền mua bóng đèn LED là:</a:t>
            </a:r>
            <a:endParaRPr lang="en-US" sz="2400" dirty="0">
              <a:solidFill>
                <a:schemeClr val="bg1"/>
              </a:solidFill>
              <a:latin typeface="Times New Roman" panose="02020603050405020304" pitchFamily="18" charset="0"/>
              <a:ea typeface="Calibri" panose="020F0502020204030204" pitchFamily="34" charset="0"/>
            </a:endParaRPr>
          </a:p>
          <a:p>
            <a:pPr algn="ctr">
              <a:spcBef>
                <a:spcPts val="600"/>
              </a:spcBef>
              <a:spcAft>
                <a:spcPts val="600"/>
              </a:spcAft>
            </a:pPr>
            <a:r>
              <a:rPr lang="nl-NL" sz="2400" dirty="0">
                <a:solidFill>
                  <a:schemeClr val="bg1"/>
                </a:solidFill>
                <a:latin typeface="Times New Roman" panose="02020603050405020304" pitchFamily="18" charset="0"/>
                <a:ea typeface="Calibri" panose="020F0502020204030204" pitchFamily="34" charset="0"/>
              </a:rPr>
              <a:t>256 × </a:t>
            </a:r>
            <a:r>
              <a:rPr lang="nl-NL" sz="2400" dirty="0" smtClean="0">
                <a:solidFill>
                  <a:schemeClr val="bg1"/>
                </a:solidFill>
                <a:latin typeface="Times New Roman" panose="02020603050405020304" pitchFamily="18" charset="0"/>
                <a:ea typeface="Calibri" panose="020F0502020204030204" pitchFamily="34" charset="0"/>
              </a:rPr>
              <a:t>96 000 </a:t>
            </a:r>
            <a:r>
              <a:rPr lang="nl-NL" sz="2400" dirty="0">
                <a:solidFill>
                  <a:schemeClr val="bg1"/>
                </a:solidFill>
                <a:latin typeface="Times New Roman" panose="02020603050405020304" pitchFamily="18" charset="0"/>
                <a:ea typeface="Calibri" panose="020F0502020204030204" pitchFamily="34" charset="0"/>
              </a:rPr>
              <a:t>= 24 </a:t>
            </a:r>
            <a:r>
              <a:rPr lang="nl-NL" sz="2400" dirty="0" smtClean="0">
                <a:solidFill>
                  <a:schemeClr val="bg1"/>
                </a:solidFill>
                <a:latin typeface="Times New Roman" panose="02020603050405020304" pitchFamily="18" charset="0"/>
                <a:ea typeface="Calibri" panose="020F0502020204030204" pitchFamily="34" charset="0"/>
              </a:rPr>
              <a:t>576 000 </a:t>
            </a:r>
            <a:r>
              <a:rPr lang="nl-NL" sz="2400" dirty="0">
                <a:solidFill>
                  <a:schemeClr val="bg1"/>
                </a:solidFill>
                <a:latin typeface="Times New Roman" panose="02020603050405020304" pitchFamily="18" charset="0"/>
                <a:ea typeface="Calibri" panose="020F0502020204030204" pitchFamily="34" charset="0"/>
              </a:rPr>
              <a:t>(nghìn đồng)</a:t>
            </a:r>
            <a:endParaRPr lang="en-US" sz="2400" dirty="0">
              <a:solidFill>
                <a:schemeClr val="bg1"/>
              </a:solidFill>
              <a:latin typeface="Times New Roman" panose="02020603050405020304" pitchFamily="18" charset="0"/>
              <a:ea typeface="Calibri" panose="020F0502020204030204" pitchFamily="34" charset="0"/>
            </a:endParaRPr>
          </a:p>
          <a:p>
            <a:r>
              <a:rPr lang="nl-NL" sz="2400" dirty="0" smtClean="0">
                <a:solidFill>
                  <a:schemeClr val="bg1"/>
                </a:solidFill>
                <a:latin typeface="Times New Roman" panose="02020603050405020304" pitchFamily="18" charset="0"/>
                <a:ea typeface="Calibri" panose="020F0502020204030204" pitchFamily="34" charset="0"/>
              </a:rPr>
              <a:t>                                       Đáp </a:t>
            </a:r>
            <a:r>
              <a:rPr lang="nl-NL" sz="2400" dirty="0">
                <a:solidFill>
                  <a:schemeClr val="bg1"/>
                </a:solidFill>
                <a:latin typeface="Times New Roman" panose="02020603050405020304" pitchFamily="18" charset="0"/>
                <a:ea typeface="Calibri" panose="020F0502020204030204" pitchFamily="34" charset="0"/>
              </a:rPr>
              <a:t>số: 24 576 000 đồng.</a:t>
            </a:r>
            <a:endParaRPr lang="en-US" sz="2400" dirty="0">
              <a:solidFill>
                <a:schemeClr val="bg1"/>
              </a:solidFill>
            </a:endParaRPr>
          </a:p>
        </p:txBody>
      </p:sp>
      <p:sp>
        <p:nvSpPr>
          <p:cNvPr id="6" name="TextBox 5"/>
          <p:cNvSpPr txBox="1"/>
          <p:nvPr/>
        </p:nvSpPr>
        <p:spPr>
          <a:xfrm>
            <a:off x="5338367" y="1209822"/>
            <a:ext cx="6344117" cy="2308324"/>
          </a:xfrm>
          <a:prstGeom prst="rect">
            <a:avLst/>
          </a:prstGeom>
          <a:noFill/>
        </p:spPr>
        <p:txBody>
          <a:bodyPr wrap="square" rtlCol="0">
            <a:spAutoFit/>
          </a:bodyPr>
          <a:lstStyle/>
          <a:p>
            <a:pPr algn="just"/>
            <a:r>
              <a:rPr lang="en-US" sz="2400" b="1" dirty="0" err="1" smtClean="0">
                <a:solidFill>
                  <a:srgbClr val="FF0000"/>
                </a:solidFill>
                <a:latin typeface="Times New Roman" panose="02020603050405020304" pitchFamily="18" charset="0"/>
                <a:cs typeface="Times New Roman" panose="02020603050405020304" pitchFamily="18" charset="0"/>
              </a:rPr>
              <a:t>Vận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dụng</a:t>
            </a:r>
            <a:r>
              <a:rPr lang="en-US" sz="2400" b="1" dirty="0" smtClean="0">
                <a:solidFill>
                  <a:srgbClr val="FF0000"/>
                </a:solidFill>
                <a:latin typeface="Times New Roman" panose="02020603050405020304" pitchFamily="18" charset="0"/>
                <a:cs typeface="Times New Roman" panose="02020603050405020304" pitchFamily="18" charset="0"/>
              </a:rPr>
              <a:t> 2</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Một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trường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học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lên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kế</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hoạch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thay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tất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cả</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bóng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đèn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sợi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đốt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bình</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thường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bằng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bóng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đèn</a:t>
            </a:r>
            <a:r>
              <a:rPr lang="en-US" sz="2400" dirty="0" smtClean="0">
                <a:solidFill>
                  <a:schemeClr val="bg1"/>
                </a:solidFill>
                <a:latin typeface="Times New Roman" panose="02020603050405020304" pitchFamily="18" charset="0"/>
                <a:cs typeface="Times New Roman" panose="02020603050405020304" pitchFamily="18" charset="0"/>
              </a:rPr>
              <a:t> LED </a:t>
            </a:r>
            <a:r>
              <a:rPr lang="en-US" sz="2400" dirty="0" err="1" smtClean="0">
                <a:solidFill>
                  <a:schemeClr val="bg1"/>
                </a:solidFill>
                <a:latin typeface="Times New Roman" panose="02020603050405020304" pitchFamily="18" charset="0"/>
                <a:cs typeface="Times New Roman" panose="02020603050405020304" pitchFamily="18" charset="0"/>
              </a:rPr>
              <a:t>cho</a:t>
            </a:r>
            <a:r>
              <a:rPr lang="en-US" sz="2400" dirty="0" smtClean="0">
                <a:solidFill>
                  <a:schemeClr val="bg1"/>
                </a:solidFill>
                <a:latin typeface="Times New Roman" panose="02020603050405020304" pitchFamily="18" charset="0"/>
                <a:cs typeface="Times New Roman" panose="02020603050405020304" pitchFamily="18" charset="0"/>
              </a:rPr>
              <a:t> 32 </a:t>
            </a:r>
            <a:r>
              <a:rPr lang="en-US" sz="2400" dirty="0" err="1" smtClean="0">
                <a:solidFill>
                  <a:schemeClr val="bg1"/>
                </a:solidFill>
                <a:latin typeface="Times New Roman" panose="02020603050405020304" pitchFamily="18" charset="0"/>
                <a:cs typeface="Times New Roman" panose="02020603050405020304" pitchFamily="18" charset="0"/>
              </a:rPr>
              <a:t>phòng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học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mỗi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phòng</a:t>
            </a:r>
            <a:r>
              <a:rPr lang="en-US" sz="2400" dirty="0" smtClean="0">
                <a:solidFill>
                  <a:schemeClr val="bg1"/>
                </a:solidFill>
                <a:latin typeface="Times New Roman" panose="02020603050405020304" pitchFamily="18" charset="0"/>
                <a:cs typeface="Times New Roman" panose="02020603050405020304" pitchFamily="18" charset="0"/>
              </a:rPr>
              <a:t> 8 </a:t>
            </a:r>
            <a:r>
              <a:rPr lang="en-US" sz="2400" dirty="0" err="1" smtClean="0">
                <a:solidFill>
                  <a:schemeClr val="bg1"/>
                </a:solidFill>
                <a:latin typeface="Times New Roman" panose="02020603050405020304" pitchFamily="18" charset="0"/>
                <a:cs typeface="Times New Roman" panose="02020603050405020304" pitchFamily="18" charset="0"/>
              </a:rPr>
              <a:t>bóng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Nếu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mỗi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bóng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đèn</a:t>
            </a:r>
            <a:r>
              <a:rPr lang="en-US" sz="2400" dirty="0" smtClean="0">
                <a:solidFill>
                  <a:schemeClr val="bg1"/>
                </a:solidFill>
                <a:latin typeface="Times New Roman" panose="02020603050405020304" pitchFamily="18" charset="0"/>
                <a:cs typeface="Times New Roman" panose="02020603050405020304" pitchFamily="18" charset="0"/>
              </a:rPr>
              <a:t> LED </a:t>
            </a:r>
            <a:r>
              <a:rPr lang="en-US" sz="2400" dirty="0" err="1" smtClean="0">
                <a:solidFill>
                  <a:schemeClr val="bg1"/>
                </a:solidFill>
                <a:latin typeface="Times New Roman" panose="02020603050405020304" pitchFamily="18" charset="0"/>
                <a:cs typeface="Times New Roman" panose="02020603050405020304" pitchFamily="18" charset="0"/>
              </a:rPr>
              <a:t>có</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giá</a:t>
            </a:r>
            <a:r>
              <a:rPr lang="en-US" sz="2400" dirty="0" smtClean="0">
                <a:solidFill>
                  <a:schemeClr val="bg1"/>
                </a:solidFill>
                <a:latin typeface="Times New Roman" panose="02020603050405020304" pitchFamily="18" charset="0"/>
                <a:cs typeface="Times New Roman" panose="02020603050405020304" pitchFamily="18" charset="0"/>
              </a:rPr>
              <a:t> 96 000 </a:t>
            </a:r>
            <a:r>
              <a:rPr lang="en-US" sz="2400" dirty="0" err="1" smtClean="0">
                <a:solidFill>
                  <a:schemeClr val="bg1"/>
                </a:solidFill>
                <a:latin typeface="Times New Roman" panose="02020603050405020304" pitchFamily="18" charset="0"/>
                <a:cs typeface="Times New Roman" panose="02020603050405020304" pitchFamily="18" charset="0"/>
              </a:rPr>
              <a:t>đồng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thì</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nhà</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trường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phải</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trả</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bao</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nhiêu</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tiền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mua</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số</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bóng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đèn</a:t>
            </a:r>
            <a:r>
              <a:rPr lang="en-US" sz="2400" dirty="0" smtClean="0">
                <a:solidFill>
                  <a:schemeClr val="bg1"/>
                </a:solidFill>
                <a:latin typeface="Times New Roman" panose="02020603050405020304" pitchFamily="18" charset="0"/>
                <a:cs typeface="Times New Roman" panose="02020603050405020304" pitchFamily="18" charset="0"/>
              </a:rPr>
              <a:t> LED </a:t>
            </a:r>
            <a:r>
              <a:rPr lang="en-US" sz="2400" dirty="0" err="1" smtClean="0">
                <a:solidFill>
                  <a:schemeClr val="bg1"/>
                </a:solidFill>
                <a:latin typeface="Times New Roman" panose="02020603050405020304" pitchFamily="18" charset="0"/>
                <a:cs typeface="Times New Roman" panose="02020603050405020304" pitchFamily="18" charset="0"/>
              </a:rPr>
              <a:t>để</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thay</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đủ</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cho</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tất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cả</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các</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phòng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học</a:t>
            </a:r>
            <a:r>
              <a:rPr lang="en-US" sz="2400" dirty="0" smtClean="0">
                <a:solidFill>
                  <a:schemeClr val="bg1"/>
                </a:solidFill>
                <a:latin typeface="Times New Roman" panose="02020603050405020304" pitchFamily="18" charset="0"/>
                <a:cs typeface="Times New Roman" panose="02020603050405020304" pitchFamily="18" charset="0"/>
              </a:rPr>
              <a:t>?</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11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1168</Words>
  <Application>Microsoft Office PowerPoint</Application>
  <PresentationFormat>Widescreen</PresentationFormat>
  <Paragraphs>130</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Calibri Light</vt:lpstr>
      <vt:lpstr>SVN-A Love Of Thunder</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46</cp:revision>
  <dcterms:created xsi:type="dcterms:W3CDTF">2021-08-12T08:31:02Z</dcterms:created>
  <dcterms:modified xsi:type="dcterms:W3CDTF">2021-09-19T14:17:46Z</dcterms:modified>
</cp:coreProperties>
</file>