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71" r:id="rId2"/>
    <p:sldId id="323" r:id="rId3"/>
    <p:sldId id="324" r:id="rId4"/>
    <p:sldId id="316" r:id="rId5"/>
    <p:sldId id="338" r:id="rId6"/>
    <p:sldId id="332" r:id="rId7"/>
    <p:sldId id="337" r:id="rId8"/>
    <p:sldId id="339" r:id="rId9"/>
    <p:sldId id="340" r:id="rId10"/>
    <p:sldId id="341" r:id="rId11"/>
    <p:sldId id="336" r:id="rId12"/>
    <p:sldId id="311" r:id="rId13"/>
    <p:sldId id="342" r:id="rId14"/>
    <p:sldId id="310" r:id="rId15"/>
    <p:sldId id="314" r:id="rId16"/>
    <p:sldId id="322" r:id="rId17"/>
    <p:sldId id="331" r:id="rId18"/>
    <p:sldId id="325" r:id="rId19"/>
    <p:sldId id="31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000000"/>
    <a:srgbClr val="61953D"/>
    <a:srgbClr val="5E913B"/>
    <a:srgbClr val="5C8E3A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8" d="100"/>
          <a:sy n="68" d="100"/>
        </p:scale>
        <p:origin x="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(to) encourage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6133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give sb support, courage or hope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2599" y="2771761"/>
            <a:ext cx="1914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ɪnˈkʌr.ɪdʒ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Tất tần tật từ vựng IELTS – Unit 3: Keeping fit – Học Hay - Cộng đồng hỏi  đáp mua bán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699" y="1600284"/>
            <a:ext cx="5458301" cy="43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127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DDB3B2-B1C1-15FE-03A5-EB8A4B266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97032"/>
              </p:ext>
            </p:extLst>
          </p:nvPr>
        </p:nvGraphicFramePr>
        <p:xfrm>
          <a:off x="685800" y="976328"/>
          <a:ext cx="10820400" cy="5819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59752">
                  <a:extLst>
                    <a:ext uri="{9D8B030D-6E8A-4147-A177-3AD203B41FA5}">
                      <a16:colId xmlns:a16="http://schemas.microsoft.com/office/drawing/2014/main" val="422145785"/>
                    </a:ext>
                  </a:extLst>
                </a:gridCol>
                <a:gridCol w="2265793">
                  <a:extLst>
                    <a:ext uri="{9D8B030D-6E8A-4147-A177-3AD203B41FA5}">
                      <a16:colId xmlns:a16="http://schemas.microsoft.com/office/drawing/2014/main" val="2231541192"/>
                    </a:ext>
                  </a:extLst>
                </a:gridCol>
                <a:gridCol w="4752319">
                  <a:extLst>
                    <a:ext uri="{9D8B030D-6E8A-4147-A177-3AD203B41FA5}">
                      <a16:colId xmlns:a16="http://schemas.microsoft.com/office/drawing/2014/main" val="1312582681"/>
                    </a:ext>
                  </a:extLst>
                </a:gridCol>
                <a:gridCol w="1642536">
                  <a:extLst>
                    <a:ext uri="{9D8B030D-6E8A-4147-A177-3AD203B41FA5}">
                      <a16:colId xmlns:a16="http://schemas.microsoft.com/office/drawing/2014/main" val="909667502"/>
                    </a:ext>
                  </a:extLst>
                </a:gridCol>
              </a:tblGrid>
              <a:tr h="783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Form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Pronunciation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Meaning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Vietnamese</a:t>
                      </a:r>
                      <a:r>
                        <a:rPr lang="vi-VN" sz="2400" b="1" dirty="0">
                          <a:effectLst/>
                        </a:rPr>
                        <a:t> equivalent 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18870465"/>
                  </a:ext>
                </a:extLst>
              </a:tr>
              <a:tr h="78342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 independent (adj)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/ˌɪn.dɪˈpen.d</a:t>
                      </a:r>
                      <a:r>
                        <a:rPr lang="en-US" sz="2400" baseline="30000">
                          <a:effectLst/>
                        </a:rPr>
                        <a:t>ə</a:t>
                      </a:r>
                      <a:r>
                        <a:rPr lang="en-US" sz="2400">
                          <a:effectLst/>
                        </a:rPr>
                        <a:t>nt/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confident and free to do things without needing help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Tự lập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982962391"/>
                  </a:ext>
                </a:extLst>
              </a:tr>
              <a:tr h="108328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2. trust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(earn sb’s trust) 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/trʌst/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belief that sb/</a:t>
                      </a:r>
                      <a:r>
                        <a:rPr lang="en-US" sz="2400" dirty="0" err="1">
                          <a:effectLst/>
                        </a:rPr>
                        <a:t>sth</a:t>
                      </a:r>
                      <a:r>
                        <a:rPr lang="en-US" sz="2400" dirty="0">
                          <a:effectLst/>
                        </a:rPr>
                        <a:t> is good, sincere, honest, etc.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Niềm tin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812252714"/>
                  </a:ext>
                </a:extLst>
              </a:tr>
              <a:tr h="78342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3. (to) convince 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/kənˈvɪns/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 make someone feel certain that something is true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Thuyết phục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631476446"/>
                  </a:ext>
                </a:extLst>
              </a:tr>
              <a:tr h="78342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 responsible (adj) 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/rɪˈspɔnsɪbəl/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having the job or duty of doing sth or taking care of sb/sth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Trách nhiệm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512251048"/>
                  </a:ext>
                </a:extLst>
              </a:tr>
              <a:tr h="78342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5. (to) encourage 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/ɪnˈkʌr.ɪdʒ/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 give sb support, courage or hope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Động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viên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83585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50" name="Picture 6" descr="Coaching relationships: To trust or not to trust?">
            <a:extLst>
              <a:ext uri="{FF2B5EF4-FFF2-40B4-BE49-F238E27FC236}">
                <a16:creationId xmlns:a16="http://schemas.microsoft.com/office/drawing/2014/main" id="{57CA6ED4-1975-4CFA-04BC-CE5E4E6E7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44" y="1793447"/>
            <a:ext cx="10134600" cy="49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86E1-C166-0671-C4A1-94E24261EB03}"/>
              </a:ext>
            </a:extLst>
          </p:cNvPr>
          <p:cNvSpPr txBox="1"/>
          <p:nvPr/>
        </p:nvSpPr>
        <p:spPr>
          <a:xfrm>
            <a:off x="494438" y="1505922"/>
            <a:ext cx="1104639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>
                <a:solidFill>
                  <a:srgbClr val="242021"/>
                </a:solidFill>
                <a:effectLst/>
                <a:latin typeface="UTMAvo-BoldItalic"/>
              </a:rPr>
              <a:t>Nam: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Mai, why don’t you answer your phone? It keeps ringing.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1" i="1" dirty="0">
                <a:solidFill>
                  <a:srgbClr val="242021"/>
                </a:solidFill>
                <a:effectLst/>
                <a:latin typeface="UTMAvo-BoldItalic"/>
              </a:rPr>
              <a:t>Mai: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It’s my mum who’s calling me again. She wants me to contact her from time to time while I’m out.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1" i="1" dirty="0">
                <a:solidFill>
                  <a:srgbClr val="242021"/>
                </a:solidFill>
                <a:effectLst/>
                <a:latin typeface="UTMAvo-BoldItalic"/>
              </a:rPr>
              <a:t>Nam: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My parents used to be like that. They thought I didn’t have the confidence to deal with difficult situations.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1" i="1" dirty="0">
                <a:solidFill>
                  <a:srgbClr val="242021"/>
                </a:solidFill>
                <a:effectLst/>
                <a:latin typeface="UTMAvo-BoldItalic"/>
              </a:rPr>
              <a:t>Mark: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I had the same experience. It was earning my parents’ trust that took a long time. But I managed to convince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them that I’m responsible when I’m out and about.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1" i="1" dirty="0">
                <a:solidFill>
                  <a:srgbClr val="242021"/>
                </a:solidFill>
                <a:effectLst/>
                <a:latin typeface="UTMAvo-BoldItalic"/>
              </a:rPr>
              <a:t>Mai: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It’s my parents who still think I don’t have the skills to be independent. I’m not good at managing my time or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money, but I’m independent at home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MinionPro-Regular"/>
              </a:rPr>
              <a:t>–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I can cook, clean the house, and do my laundry!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1" i="1" dirty="0">
                <a:solidFill>
                  <a:srgbClr val="242021"/>
                </a:solidFill>
                <a:effectLst/>
                <a:latin typeface="UTMAvo-BoldItalic"/>
              </a:rPr>
              <a:t>Nam: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That’s a good start! I use a time-management app to plan my weekly schedule including all my activities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and responsibilities. Would you like me to help you install it?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1" i="1" dirty="0">
                <a:solidFill>
                  <a:srgbClr val="242021"/>
                </a:solidFill>
                <a:effectLst/>
                <a:latin typeface="UTMAvo-BoldItalic"/>
              </a:rPr>
              <a:t>Mai: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That’d be great. Thanks, Nam.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1" i="1" dirty="0">
                <a:solidFill>
                  <a:srgbClr val="242021"/>
                </a:solidFill>
                <a:effectLst/>
                <a:latin typeface="UTMAvo-BoldItalic"/>
              </a:rPr>
              <a:t>Mark: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I use a money-management app. It’s the app that taught me how to be responsible with money.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1" i="1" dirty="0">
                <a:solidFill>
                  <a:srgbClr val="242021"/>
                </a:solidFill>
                <a:effectLst/>
                <a:latin typeface="UTMAvo-BoldItalic"/>
              </a:rPr>
              <a:t>Mai: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Mark, can you show it to me?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1" i="1" dirty="0">
                <a:solidFill>
                  <a:srgbClr val="242021"/>
                </a:solidFill>
                <a:effectLst/>
                <a:latin typeface="UTMAvo-BoldItalic"/>
              </a:rPr>
              <a:t>Mark: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No problem. My parents also encourage me to take part-time jobs and pay me for doing certain chores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around the house.</a:t>
            </a:r>
            <a:b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1900" b="1" i="1" dirty="0">
                <a:solidFill>
                  <a:srgbClr val="242021"/>
                </a:solidFill>
                <a:effectLst/>
                <a:latin typeface="UTMAvo-BoldItalic"/>
              </a:rPr>
              <a:t>Mai: </a:t>
            </a:r>
            <a:r>
              <a:rPr lang="en-US" sz="1900" b="0" i="0" dirty="0">
                <a:solidFill>
                  <a:srgbClr val="242021"/>
                </a:solidFill>
                <a:effectLst/>
                <a:latin typeface="UTM-Avo"/>
              </a:rPr>
              <a:t>Lucky you!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Read the conversation again and decide who has these skills. Put a tick (  ) in the correct column.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C360B5-8255-8CC8-AF18-6E6C490E89A5}"/>
              </a:ext>
            </a:extLst>
          </p:cNvPr>
          <p:cNvSpPr txBox="1"/>
          <p:nvPr/>
        </p:nvSpPr>
        <p:spPr>
          <a:xfrm>
            <a:off x="3033927" y="1462203"/>
            <a:ext cx="30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FE0C9-E16C-DE99-EC88-CB849312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11" y="2324641"/>
            <a:ext cx="7873890" cy="2923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0A6F4E-63DD-4CAC-B4E0-2C3C216837B6}"/>
              </a:ext>
            </a:extLst>
          </p:cNvPr>
          <p:cNvSpPr txBox="1"/>
          <p:nvPr/>
        </p:nvSpPr>
        <p:spPr>
          <a:xfrm>
            <a:off x="7767703" y="3110042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5C265-2E6E-447E-A4E4-4DC03F5C1DBB}"/>
              </a:ext>
            </a:extLst>
          </p:cNvPr>
          <p:cNvSpPr txBox="1"/>
          <p:nvPr/>
        </p:nvSpPr>
        <p:spPr>
          <a:xfrm>
            <a:off x="5509013" y="3846734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B658C-231A-4A9F-A08A-BFF80F99FEEE}"/>
              </a:ext>
            </a:extLst>
          </p:cNvPr>
          <p:cNvSpPr txBox="1"/>
          <p:nvPr/>
        </p:nvSpPr>
        <p:spPr>
          <a:xfrm>
            <a:off x="6690697" y="4595801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Find words and a phrase in 1 that have the following meanings.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99E03-034F-A5E5-C972-772EC902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27" y="1776045"/>
            <a:ext cx="9835302" cy="4376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6229" y="2270753"/>
            <a:ext cx="169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confidence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3628" y="3291390"/>
            <a:ext cx="195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independent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7784" y="4244063"/>
            <a:ext cx="205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responsibility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2161" y="5082530"/>
            <a:ext cx="296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money-management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855" y="977946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Match the two halves to make sentences used in 1.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F5389AC-6F9B-EF99-CA8F-FF85AD855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23661"/>
              </p:ext>
            </p:extLst>
          </p:nvPr>
        </p:nvGraphicFramePr>
        <p:xfrm>
          <a:off x="494437" y="2042029"/>
          <a:ext cx="109988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0041">
                  <a:extLst>
                    <a:ext uri="{9D8B030D-6E8A-4147-A177-3AD203B41FA5}">
                      <a16:colId xmlns:a16="http://schemas.microsoft.com/office/drawing/2014/main" val="3706628408"/>
                    </a:ext>
                  </a:extLst>
                </a:gridCol>
                <a:gridCol w="4448826">
                  <a:extLst>
                    <a:ext uri="{9D8B030D-6E8A-4147-A177-3AD203B41FA5}">
                      <a16:colId xmlns:a16="http://schemas.microsoft.com/office/drawing/2014/main" val="241102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en-US" sz="2800" dirty="0"/>
                        <a:t>It’s my mum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lphaLcPeriod"/>
                      </a:pPr>
                      <a:r>
                        <a:rPr lang="en-US" sz="2800" dirty="0"/>
                        <a:t>that took a long time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3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2. It was earning my parents’ trust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b. Who still think I don’t have the skills to be independent.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5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3. It’s my parents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c. That taught me how to be responsible with money.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01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4. It’s the app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d. Who is calling me again.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506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67E746-BF28-E9C2-5AE1-F839F28A7203}"/>
              </a:ext>
            </a:extLst>
          </p:cNvPr>
          <p:cNvSpPr txBox="1"/>
          <p:nvPr/>
        </p:nvSpPr>
        <p:spPr>
          <a:xfrm>
            <a:off x="1358034" y="5500468"/>
            <a:ext cx="747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D		2. A		3. B   		4. C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F26532"/>
                </a:solidFill>
                <a:cs typeface="Arial" panose="020B0604020202020204" pitchFamily="34" charset="0"/>
              </a:rPr>
              <a:t>Role 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036" y="2099256"/>
            <a:ext cx="60025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Ss work in groups of 4.</a:t>
            </a:r>
          </a:p>
          <a:p>
            <a:r>
              <a:rPr lang="en-US" sz="2800" dirty="0"/>
              <a:t>- In each group, one student plays the role of a student. Others are advisors. Advisors are giving advice on how to live independently.</a:t>
            </a:r>
          </a:p>
          <a:p>
            <a:r>
              <a:rPr lang="en-US" sz="2800" dirty="0"/>
              <a:t>- 3 minutes to prepare for the role play.</a:t>
            </a:r>
          </a:p>
          <a:p>
            <a:r>
              <a:rPr lang="en-US" sz="2800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7172" name="Picture 4" descr="Moving Out of Your Mom's Basement: How to Live Independently | College Info  Geek">
            <a:extLst>
              <a:ext uri="{FF2B5EF4-FFF2-40B4-BE49-F238E27FC236}">
                <a16:creationId xmlns:a16="http://schemas.microsoft.com/office/drawing/2014/main" id="{176C589A-0F2F-214D-F734-89AFE053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02" y="1111508"/>
            <a:ext cx="3518462" cy="540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becoming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Cleft sentence with “it is/was … who/ that…”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8.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382973" y="3763537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Earning your parents’ trust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Categorizing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Decide who has the skills.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Find words or a phrase.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Match the two halves to make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Role play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dirty="0"/>
              <a:t>Work in 4 groups.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Each group is given pieces of paper about dependent and independent lifestyle.</a:t>
            </a:r>
          </a:p>
          <a:p>
            <a:r>
              <a:rPr lang="en-US" sz="2800" dirty="0"/>
              <a:t>-    Classify them to correct columns.</a:t>
            </a:r>
          </a:p>
          <a:p>
            <a:r>
              <a:rPr lang="en-US" sz="2800" dirty="0"/>
              <a:t>-    The first team to complete the task correctly is the winner. </a:t>
            </a:r>
          </a:p>
          <a:p>
            <a:r>
              <a:rPr lang="en-US" sz="2800" dirty="0"/>
              <a:t>-    Go to the board and show the answers.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CATEGORIZING GAME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627" y="1234685"/>
            <a:ext cx="54350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Independent lifestyle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5044" y="1234685"/>
            <a:ext cx="5825446" cy="707886"/>
          </a:xfrm>
          <a:prstGeom prst="rect">
            <a:avLst/>
          </a:prstGeom>
          <a:solidFill>
            <a:srgbClr val="E0A4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Dependent lifestyle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FEC206-FDA3-AEFB-DBE3-E4850AE5180E}"/>
              </a:ext>
            </a:extLst>
          </p:cNvPr>
          <p:cNvSpPr txBox="1"/>
          <p:nvPr/>
        </p:nvSpPr>
        <p:spPr>
          <a:xfrm>
            <a:off x="993201" y="2400128"/>
            <a:ext cx="4073237" cy="27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Cook for yourself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Have good time management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Know how to keep house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keep your body clean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Think twice before deciding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Get enough good sleep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441BD9-FEBB-110F-37D2-E3E32BD2FD77}"/>
              </a:ext>
            </a:extLst>
          </p:cNvPr>
          <p:cNvSpPr txBox="1"/>
          <p:nvPr/>
        </p:nvSpPr>
        <p:spPr>
          <a:xfrm>
            <a:off x="6359236" y="2400128"/>
            <a:ext cx="53755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Ask parents for money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Wait parents to cook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Don’t do your homework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Need mother to drop you off at school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Communicate badly with people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Eat instant noodles all the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independent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confident and free to do things without needing help from other people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7324" y="2771761"/>
            <a:ext cx="2765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ɪn.dɪˈpen.dənt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Skills every man should master to be independent | The Times of India">
            <a:extLst>
              <a:ext uri="{FF2B5EF4-FFF2-40B4-BE49-F238E27FC236}">
                <a16:creationId xmlns:a16="http://schemas.microsoft.com/office/drawing/2014/main" id="{BAFE68BC-5929-3D5C-EC40-52EEC721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01" y="2360706"/>
            <a:ext cx="4286522" cy="32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Trust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belief that sb/</a:t>
            </a:r>
            <a:r>
              <a:rPr lang="en-US" sz="2800" dirty="0" err="1"/>
              <a:t>sth</a:t>
            </a:r>
            <a:r>
              <a:rPr lang="en-US" sz="2800" dirty="0"/>
              <a:t> is good, sincere, honest, etc.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0360" y="2771761"/>
            <a:ext cx="1179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trʌst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full o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9478" y="3496240"/>
            <a:ext cx="406400" cy="406400"/>
          </a:xfrm>
          <a:prstGeom prst="rect">
            <a:avLst/>
          </a:prstGeom>
        </p:spPr>
      </p:pic>
      <p:pic>
        <p:nvPicPr>
          <p:cNvPr id="2050" name="Picture 2" descr="99 Simple Things That Will Help You Build Trust and Credibility | Inc.com">
            <a:extLst>
              <a:ext uri="{FF2B5EF4-FFF2-40B4-BE49-F238E27FC236}">
                <a16:creationId xmlns:a16="http://schemas.microsoft.com/office/drawing/2014/main" id="{9897CB7E-1CFF-420F-4992-A1C59F0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28" y="2445766"/>
            <a:ext cx="5581595" cy="312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(to) convince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7" y="4449485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make someone feel certain that something is true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7396" y="2771761"/>
            <a:ext cx="1765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kənˈvɪns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6 Tips To Convince Your Boss To Invest In eLearning - eLearning Industry">
            <a:extLst>
              <a:ext uri="{FF2B5EF4-FFF2-40B4-BE49-F238E27FC236}">
                <a16:creationId xmlns:a16="http://schemas.microsoft.com/office/drawing/2014/main" id="{150FAFAD-0406-01B0-2EF6-A85F237D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53" y="2628900"/>
            <a:ext cx="4954807" cy="27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responsible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having the job or duty of doing </a:t>
            </a:r>
            <a:r>
              <a:rPr lang="en-US" sz="2800" dirty="0" err="1"/>
              <a:t>sth</a:t>
            </a:r>
            <a:r>
              <a:rPr lang="en-US" sz="2800" dirty="0"/>
              <a:t> or taking care of sb/</a:t>
            </a:r>
            <a:r>
              <a:rPr lang="en-US" sz="2800" dirty="0" err="1"/>
              <a:t>sth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8549" y="2771761"/>
            <a:ext cx="2242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rɪˈspɔnsɪbəl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When Everyone's Responsible, No One's Responsible | Frank Sonnenberg">
            <a:extLst>
              <a:ext uri="{FF2B5EF4-FFF2-40B4-BE49-F238E27FC236}">
                <a16:creationId xmlns:a16="http://schemas.microsoft.com/office/drawing/2014/main" id="{F3E0BA12-9864-3A84-E0DA-1A60568B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77" y="2671762"/>
            <a:ext cx="5841928" cy="29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3175</TotalTime>
  <Words>987</Words>
  <Application>Microsoft Office PowerPoint</Application>
  <PresentationFormat>Widescreen</PresentationFormat>
  <Paragraphs>154</Paragraphs>
  <Slides>20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Berlin Sans FB Demi</vt:lpstr>
      <vt:lpstr>Bookman Old Style</vt:lpstr>
      <vt:lpstr>Calibri</vt:lpstr>
      <vt:lpstr>Calibri Light</vt:lpstr>
      <vt:lpstr>MinionPro-Regular</vt:lpstr>
      <vt:lpstr>Montserrat Medium</vt:lpstr>
      <vt:lpstr>Myriad Pro</vt:lpstr>
      <vt:lpstr>Times New Roman</vt:lpstr>
      <vt:lpstr>UTM Facebook K&amp;T</vt:lpstr>
      <vt:lpstr>UTM-Avo</vt:lpstr>
      <vt:lpstr>UTMAvo-BoldItalic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Manh Hai</cp:lastModifiedBy>
  <cp:revision>151</cp:revision>
  <dcterms:created xsi:type="dcterms:W3CDTF">2020-12-09T02:04:09Z</dcterms:created>
  <dcterms:modified xsi:type="dcterms:W3CDTF">2022-12-28T11:24:09Z</dcterms:modified>
</cp:coreProperties>
</file>