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9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4788"/>
                <a:ext cx="11989406" cy="22672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 lvl="0" indent="-45720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6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Bánh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đạp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vòng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rađian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đạp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680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mm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4788"/>
                <a:ext cx="11989406" cy="2267292"/>
              </a:xfrm>
              <a:prstGeom prst="rect">
                <a:avLst/>
              </a:prstGeom>
              <a:blipFill>
                <a:blip r:embed="rId2"/>
                <a:stretch>
                  <a:fillRect l="-1118" t="-1872" r="-1575" b="-775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A489AFE-D0A5-424B-B516-C475242CFAF6}"/>
              </a:ext>
            </a:extLst>
          </p:cNvPr>
          <p:cNvGrpSpPr/>
          <p:nvPr/>
        </p:nvGrpSpPr>
        <p:grpSpPr>
          <a:xfrm>
            <a:off x="3922113" y="254651"/>
            <a:ext cx="6593487" cy="523220"/>
            <a:chOff x="477850" y="1505359"/>
            <a:chExt cx="7620776" cy="69396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1D39587-3364-422C-9E79-655B6BD47D27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B26DE-E904-4C42-905B-2F475EC1DE34}"/>
                </a:ext>
              </a:extLst>
            </p:cNvPr>
            <p:cNvSpPr txBox="1"/>
            <p:nvPr/>
          </p:nvSpPr>
          <p:spPr>
            <a:xfrm>
              <a:off x="739856" y="1505359"/>
              <a:ext cx="7358770" cy="693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➍</a:t>
              </a:r>
              <a:r>
                <a:rPr lang="vi-VN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mở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rộng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,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thực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tế</a:t>
              </a:r>
              <a:endParaRPr lang="vi-VN" sz="28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BC21E14-7595-4A43-A473-ADEAC83230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594" y="3141503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 dirty="0">
                    <a:latin typeface="Aarial"/>
                  </a:rPr>
                  <a:t>a) </a:t>
                </a:r>
                <a:r>
                  <a:rPr lang="en-US" dirty="0" err="1">
                    <a:latin typeface="Aarial"/>
                  </a:rPr>
                  <a:t>Trong</a:t>
                </a:r>
                <a:r>
                  <a:rPr lang="en-US" dirty="0">
                    <a:latin typeface="Aarial"/>
                  </a:rPr>
                  <a:t> 1 </a:t>
                </a:r>
                <a:r>
                  <a:rPr lang="en-US" dirty="0" err="1">
                    <a:latin typeface="Aarial"/>
                  </a:rPr>
                  <a:t>giây</a:t>
                </a:r>
                <a:r>
                  <a:rPr lang="en-US" dirty="0">
                    <a:latin typeface="Aarial"/>
                  </a:rPr>
                  <a:t>, bánh </a:t>
                </a:r>
                <a:r>
                  <a:rPr lang="en-US" dirty="0" err="1">
                    <a:latin typeface="Aarial"/>
                  </a:rPr>
                  <a:t>xe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đạp</a:t>
                </a:r>
                <a:r>
                  <a:rPr lang="en-US" dirty="0">
                    <a:latin typeface="Aarial"/>
                  </a:rPr>
                  <a:t> quay </a:t>
                </a:r>
                <a:r>
                  <a:rPr lang="en-US" dirty="0" err="1">
                    <a:latin typeface="Aarial"/>
                  </a:rPr>
                  <a:t>được</a:t>
                </a:r>
                <a:r>
                  <a:rPr lang="en-US" dirty="0">
                    <a:latin typeface="A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vòng</a:t>
                </a:r>
                <a:r>
                  <a:rPr lang="en-US" dirty="0">
                    <a:latin typeface="Aarial"/>
                  </a:rPr>
                  <a:t>.</a:t>
                </a:r>
                <a:br>
                  <a:rPr lang="en-US" dirty="0">
                    <a:latin typeface="Aarial"/>
                  </a:rPr>
                </a:br>
                <a:r>
                  <a:rPr lang="en-US" dirty="0" err="1">
                    <a:latin typeface="Aarial"/>
                  </a:rPr>
                  <a:t>Vì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một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vòng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ứng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với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góc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bằng</a:t>
                </a:r>
                <a:r>
                  <a:rPr lang="en-US" dirty="0">
                    <a:latin typeface="Aarial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nên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góc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mà</a:t>
                </a:r>
                <a:r>
                  <a:rPr lang="en-US" dirty="0">
                    <a:latin typeface="Aarial"/>
                  </a:rPr>
                  <a:t> bánh quay </a:t>
                </a:r>
                <a:r>
                  <a:rPr lang="en-US" dirty="0" err="1">
                    <a:latin typeface="Aarial"/>
                  </a:rPr>
                  <a:t>xe</a:t>
                </a:r>
                <a:r>
                  <a:rPr lang="en-US" dirty="0">
                    <a:latin typeface="Aarial"/>
                  </a:rPr>
                  <a:t> quay </a:t>
                </a:r>
                <a:r>
                  <a:rPr lang="en-US" dirty="0" err="1">
                    <a:latin typeface="Aarial"/>
                  </a:rPr>
                  <a:t>được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trong</a:t>
                </a:r>
                <a:r>
                  <a:rPr lang="en-US" dirty="0">
                    <a:latin typeface="Aarial"/>
                  </a:rPr>
                  <a:t> 1 </a:t>
                </a:r>
                <a:r>
                  <a:rPr lang="en-US" dirty="0" err="1">
                    <a:latin typeface="Aarial"/>
                  </a:rPr>
                  <a:t>giây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là</a:t>
                </a:r>
                <a:r>
                  <a:rPr lang="en-US" dirty="0">
                    <a:latin typeface="A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>
                    <a:latin typeface="Aarial"/>
                  </a:rPr>
                  <a:t>.</a:t>
                </a:r>
              </a:p>
              <a:p>
                <a:r>
                  <a:rPr lang="en-US" dirty="0" err="1">
                    <a:latin typeface="Aarial"/>
                  </a:rPr>
                  <a:t>Vì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một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vòng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ứng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với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góc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bằng</a:t>
                </a:r>
                <a:r>
                  <a:rPr lang="en-US" dirty="0">
                    <a:latin typeface="Aarial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nên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góc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mà</a:t>
                </a:r>
                <a:r>
                  <a:rPr lang="en-US" dirty="0">
                    <a:latin typeface="Aarial"/>
                  </a:rPr>
                  <a:t> bánh quay </a:t>
                </a:r>
                <a:r>
                  <a:rPr lang="en-US" dirty="0" err="1">
                    <a:latin typeface="Aarial"/>
                  </a:rPr>
                  <a:t>xe</a:t>
                </a:r>
                <a:r>
                  <a:rPr lang="en-US" dirty="0">
                    <a:latin typeface="Aarial"/>
                  </a:rPr>
                  <a:t> quay </a:t>
                </a:r>
                <a:r>
                  <a:rPr lang="en-US" dirty="0" err="1">
                    <a:latin typeface="Aarial"/>
                  </a:rPr>
                  <a:t>được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trong</a:t>
                </a:r>
                <a:r>
                  <a:rPr lang="en-US" dirty="0">
                    <a:latin typeface="Aarial"/>
                  </a:rPr>
                  <a:t> 1 </a:t>
                </a:r>
                <a:r>
                  <a:rPr lang="en-US" dirty="0" err="1">
                    <a:latin typeface="Aarial"/>
                  </a:rPr>
                  <a:t>giây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là</a:t>
                </a:r>
                <a:r>
                  <a:rPr lang="en-US" dirty="0">
                    <a:latin typeface="A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rad</m:t>
                        </m:r>
                      </m:e>
                    </m:d>
                  </m:oMath>
                </a14:m>
                <a:r>
                  <a:rPr lang="en-US" dirty="0">
                    <a:latin typeface="Aarial"/>
                  </a:rPr>
                  <a:t>.</a:t>
                </a:r>
                <a:br>
                  <a:rPr lang="en-US" dirty="0">
                    <a:latin typeface="Aarial"/>
                  </a:rPr>
                </a:b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BC21E14-7595-4A43-A473-ADEAC8323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94" y="3141503"/>
                <a:ext cx="11989406" cy="3716497"/>
              </a:xfrm>
              <a:prstGeom prst="rect">
                <a:avLst/>
              </a:prstGeom>
              <a:blipFill>
                <a:blip r:embed="rId4"/>
                <a:stretch>
                  <a:fillRect l="-1117" t="-2124" b="-114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84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4788"/>
                <a:ext cx="11989406" cy="22672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 lvl="0" indent="-45720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6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Bánh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đạp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11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vòng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rađian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bánh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đạp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680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mm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4788"/>
                <a:ext cx="11989406" cy="2267292"/>
              </a:xfrm>
              <a:prstGeom prst="rect">
                <a:avLst/>
              </a:prstGeom>
              <a:blipFill>
                <a:blip r:embed="rId2"/>
                <a:stretch>
                  <a:fillRect l="-1118" t="-1872" r="-1575" b="-775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A489AFE-D0A5-424B-B516-C475242CFAF6}"/>
              </a:ext>
            </a:extLst>
          </p:cNvPr>
          <p:cNvGrpSpPr/>
          <p:nvPr/>
        </p:nvGrpSpPr>
        <p:grpSpPr>
          <a:xfrm>
            <a:off x="3922113" y="254651"/>
            <a:ext cx="6593487" cy="523220"/>
            <a:chOff x="477850" y="1505359"/>
            <a:chExt cx="7620776" cy="69396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1D39587-3364-422C-9E79-655B6BD47D27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B26DE-E904-4C42-905B-2F475EC1DE34}"/>
                </a:ext>
              </a:extLst>
            </p:cNvPr>
            <p:cNvSpPr txBox="1"/>
            <p:nvPr/>
          </p:nvSpPr>
          <p:spPr>
            <a:xfrm>
              <a:off x="739856" y="1505359"/>
              <a:ext cx="7358770" cy="693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➍</a:t>
              </a:r>
              <a:r>
                <a:rPr lang="vi-VN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mở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rộng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,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thực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tế</a:t>
              </a:r>
              <a:endParaRPr lang="vi-VN" sz="28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BC21E14-7595-4A43-A473-ADEAC83230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594" y="3141503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b) Ta </a:t>
                </a:r>
                <a:r>
                  <a:rPr lang="en-US" dirty="0" err="1"/>
                  <a:t>có</a:t>
                </a:r>
                <a:r>
                  <a:rPr lang="en-US" dirty="0"/>
                  <a:t>: 1 </a:t>
                </a:r>
                <a:r>
                  <a:rPr lang="en-US" dirty="0" err="1"/>
                  <a:t>phút</a:t>
                </a:r>
                <a:r>
                  <a:rPr lang="en-US" dirty="0"/>
                  <a:t> = 60 </a:t>
                </a:r>
                <a:r>
                  <a:rPr lang="en-US" dirty="0" err="1"/>
                  <a:t>giây</a:t>
                </a:r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 err="1"/>
                  <a:t>Trong</a:t>
                </a:r>
                <a:r>
                  <a:rPr lang="en-US" dirty="0"/>
                  <a:t> 1 </a:t>
                </a:r>
                <a:r>
                  <a:rPr lang="en-US" dirty="0" err="1"/>
                  <a:t>phút</a:t>
                </a:r>
                <a:r>
                  <a:rPr lang="en-US" dirty="0"/>
                  <a:t> bánh </a:t>
                </a:r>
                <a:r>
                  <a:rPr lang="en-US" dirty="0" err="1"/>
                  <a:t>xe</a:t>
                </a:r>
                <a:r>
                  <a:rPr lang="en-US" dirty="0"/>
                  <a:t> quay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132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vòng</a:t>
                </a:r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Chu vi </a:t>
                </a:r>
                <a:r>
                  <a:rPr lang="en-US" dirty="0" err="1"/>
                  <a:t>của</a:t>
                </a:r>
                <a:r>
                  <a:rPr lang="en-US" dirty="0"/>
                  <a:t> bánh </a:t>
                </a:r>
                <a:r>
                  <a:rPr lang="en-US" dirty="0" err="1"/>
                  <a:t>xe</a:t>
                </a:r>
                <a:r>
                  <a:rPr lang="en-US" dirty="0"/>
                  <a:t> </a:t>
                </a:r>
                <a:r>
                  <a:rPr lang="en-US" dirty="0" err="1"/>
                  <a:t>đạp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680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 err="1"/>
                  <a:t>Quãng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xe</a:t>
                </a:r>
                <a:r>
                  <a:rPr lang="en-US" dirty="0"/>
                  <a:t> </a:t>
                </a:r>
                <a:r>
                  <a:rPr lang="en-US" dirty="0" err="1"/>
                  <a:t>đạp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phút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BC21E14-7595-4A43-A473-ADEAC8323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94" y="3141503"/>
                <a:ext cx="11989406" cy="3716497"/>
              </a:xfrm>
              <a:prstGeom prst="rect">
                <a:avLst/>
              </a:prstGeom>
              <a:blipFill>
                <a:blip r:embed="rId4"/>
                <a:stretch>
                  <a:fillRect l="-1219" t="-212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32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227649-0BC6-4384-A17E-B9EFABC8B211}"/>
              </a:ext>
            </a:extLst>
          </p:cNvPr>
          <p:cNvSpPr txBox="1">
            <a:spLocks/>
          </p:cNvSpPr>
          <p:nvPr/>
        </p:nvSpPr>
        <p:spPr>
          <a:xfrm>
            <a:off x="159858" y="930103"/>
            <a:ext cx="11891115" cy="1719253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marL="457200" lvl="0" indent="-45720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7: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Trong Hình 15, mâm bánh xe ô tô được chia thành 5 phần bằng nhau. Viết công thức số đo tổng quát của góc lượng giác (Ox,ON).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489AFE-D0A5-424B-B516-C475242CFAF6}"/>
              </a:ext>
            </a:extLst>
          </p:cNvPr>
          <p:cNvGrpSpPr/>
          <p:nvPr/>
        </p:nvGrpSpPr>
        <p:grpSpPr>
          <a:xfrm>
            <a:off x="3922113" y="254651"/>
            <a:ext cx="6593487" cy="523220"/>
            <a:chOff x="477850" y="1505359"/>
            <a:chExt cx="7620776" cy="69396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1D39587-3364-422C-9E79-655B6BD47D27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B26DE-E904-4C42-905B-2F475EC1DE34}"/>
                </a:ext>
              </a:extLst>
            </p:cNvPr>
            <p:cNvSpPr txBox="1"/>
            <p:nvPr/>
          </p:nvSpPr>
          <p:spPr>
            <a:xfrm>
              <a:off x="739856" y="1505359"/>
              <a:ext cx="7358770" cy="693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➍</a:t>
              </a:r>
              <a:r>
                <a:rPr lang="vi-VN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mở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rộng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,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thực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tế</a:t>
              </a:r>
              <a:endParaRPr lang="vi-VN" sz="28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BD77E26-C0ED-441B-81E9-6C2742090C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2032142" cy="409828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2"/>
                  </a:buBlip>
                </a:pP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28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Aarial"/>
                  </a:rPr>
                  <a:t>Do </a:t>
                </a:r>
                <a:r>
                  <a:rPr lang="en-US" sz="2800" dirty="0" err="1">
                    <a:latin typeface="Aarial"/>
                  </a:rPr>
                  <a:t>mâm</a:t>
                </a:r>
                <a:r>
                  <a:rPr lang="en-US" sz="2800" dirty="0">
                    <a:latin typeface="Aarial"/>
                  </a:rPr>
                  <a:t> bánh </a:t>
                </a:r>
                <a:r>
                  <a:rPr lang="en-US" sz="2800" dirty="0" err="1">
                    <a:latin typeface="Aarial"/>
                  </a:rPr>
                  <a:t>xe</a:t>
                </a:r>
                <a:r>
                  <a:rPr lang="en-US" sz="2800" dirty="0">
                    <a:latin typeface="Aarial"/>
                  </a:rPr>
                  <a:t> ô </a:t>
                </a:r>
                <a:r>
                  <a:rPr lang="en-US" sz="2800" dirty="0" err="1">
                    <a:latin typeface="Aarial"/>
                  </a:rPr>
                  <a:t>tô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được</a:t>
                </a:r>
                <a:r>
                  <a:rPr lang="en-US" sz="2800" dirty="0">
                    <a:latin typeface="Aarial"/>
                  </a:rPr>
                  <a:t> chia </a:t>
                </a:r>
                <a:r>
                  <a:rPr lang="en-US" sz="2800" dirty="0" err="1">
                    <a:latin typeface="Aarial"/>
                  </a:rPr>
                  <a:t>thành</a:t>
                </a:r>
                <a:r>
                  <a:rPr lang="en-US" sz="2800" dirty="0">
                    <a:latin typeface="Aarial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latin typeface="Aarial"/>
                  </a:rPr>
                  <a:t> </a:t>
                </a:r>
                <a:r>
                  <a:rPr lang="en-US" sz="2800" dirty="0" err="1">
                    <a:latin typeface="Aarial"/>
                  </a:rPr>
                  <a:t>phần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bằng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nhau</a:t>
                </a:r>
                <a:r>
                  <a:rPr lang="en-US" sz="2800" dirty="0">
                    <a:latin typeface="Aaria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 err="1">
                    <a:latin typeface="Aarial"/>
                  </a:rPr>
                  <a:t>nên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số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đo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góc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của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mỗi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phần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sẽ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là</a:t>
                </a:r>
                <a:r>
                  <a:rPr lang="en-US" sz="2800" dirty="0">
                    <a:latin typeface="Aarial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360°:5=7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800" dirty="0">
                  <a:latin typeface="Aarial"/>
                </a:endParaRPr>
              </a:p>
              <a:p>
                <a:r>
                  <a:rPr lang="en-US" sz="2800" dirty="0">
                    <a:latin typeface="Aarial"/>
                  </a:rPr>
                  <a:t>Theo </a:t>
                </a:r>
                <a:r>
                  <a:rPr lang="en-US" sz="2800" dirty="0" err="1">
                    <a:latin typeface="Aarial"/>
                  </a:rPr>
                  <a:t>Hình</a:t>
                </a:r>
                <a:r>
                  <a:rPr lang="en-US" sz="2800" dirty="0">
                    <a:latin typeface="A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800" dirty="0">
                    <a:latin typeface="Aarial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𝑀𝑂𝑁</m:t>
                        </m:r>
                      </m:e>
                    </m:acc>
                  </m:oMath>
                </a14:m>
                <a:r>
                  <a:rPr lang="en-US" sz="2800" dirty="0" err="1">
                    <a:latin typeface="Aarial"/>
                  </a:rPr>
                  <a:t>tương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ứng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với</a:t>
                </a:r>
                <a:r>
                  <a:rPr lang="en-US" sz="2800" dirty="0">
                    <a:latin typeface="Aarial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Aarial"/>
                  </a:rPr>
                  <a:t> </a:t>
                </a:r>
                <a:r>
                  <a:rPr lang="en-US" sz="2800" dirty="0" err="1">
                    <a:latin typeface="Aarial"/>
                  </a:rPr>
                  <a:t>trong</a:t>
                </a:r>
                <a:r>
                  <a:rPr lang="en-US" sz="2800" dirty="0">
                    <a:latin typeface="Aarial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latin typeface="Aarial"/>
                  </a:rPr>
                  <a:t> </a:t>
                </a:r>
                <a:r>
                  <a:rPr lang="en-US" sz="2800" dirty="0" err="1">
                    <a:latin typeface="Aarial"/>
                  </a:rPr>
                  <a:t>phần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err="1">
                    <a:latin typeface="Aarial"/>
                  </a:rPr>
                  <a:t>đã</a:t>
                </a:r>
                <a:r>
                  <a:rPr lang="en-US" sz="2800">
                    <a:latin typeface="Aarial"/>
                  </a:rPr>
                  <a:t> chia</a:t>
                </a:r>
              </a:p>
              <a:p>
                <a:pPr marL="0" indent="0">
                  <a:buNone/>
                </a:pPr>
                <a:r>
                  <a:rPr lang="en-US" sz="2800">
                    <a:latin typeface="Aarial"/>
                  </a:rPr>
                  <a:t> </a:t>
                </a:r>
                <a:r>
                  <a:rPr lang="en-US" sz="2800" dirty="0">
                    <a:latin typeface="Aarial"/>
                  </a:rPr>
                  <a:t>hay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𝑀𝑂𝑁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=2.7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=144°</m:t>
                    </m:r>
                  </m:oMath>
                </a14:m>
                <a:endParaRPr lang="en-US" sz="2800" dirty="0">
                  <a:latin typeface="Aarial"/>
                </a:endParaRPr>
              </a:p>
              <a:p>
                <a:r>
                  <a:rPr lang="en-US" sz="2800" dirty="0" err="1">
                    <a:latin typeface="Aarial"/>
                  </a:rPr>
                  <a:t>Mà</a:t>
                </a:r>
                <a:r>
                  <a:rPr lang="en-US" sz="2800" dirty="0">
                    <a:latin typeface="Aarial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Aarial"/>
                  </a:rPr>
                  <a:t>   Suy </a:t>
                </a:r>
                <a:r>
                  <a:rPr lang="en-US" sz="2800" dirty="0" err="1">
                    <a:latin typeface="Aarial"/>
                  </a:rPr>
                  <a:t>ra</a:t>
                </a:r>
                <a:r>
                  <a:rPr lang="en-US" sz="2800" dirty="0">
                    <a:latin typeface="Aarial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𝑥𝑂𝑁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=144 – 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800" dirty="0">
                  <a:latin typeface="Aarial"/>
                </a:endParaRPr>
              </a:p>
              <a:p>
                <a:r>
                  <a:rPr lang="en-US" sz="2800" dirty="0" err="1">
                    <a:latin typeface="Aarial"/>
                  </a:rPr>
                  <a:t>Vậy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công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thức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số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đo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tổng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quát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của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góc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lượng</a:t>
                </a:r>
                <a:r>
                  <a:rPr lang="en-US" sz="2800" dirty="0">
                    <a:latin typeface="Aarial"/>
                  </a:rPr>
                  <a:t> </a:t>
                </a:r>
                <a:r>
                  <a:rPr lang="en-US" sz="2800" dirty="0" err="1">
                    <a:latin typeface="Aarial"/>
                  </a:rPr>
                  <a:t>giác</a:t>
                </a:r>
                <a:r>
                  <a:rPr lang="en-US" sz="2800" dirty="0">
                    <a:latin typeface="Aarial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=−99°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.36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Aarial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BD77E26-C0ED-441B-81E9-6C2742090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2032142" cy="4098284"/>
              </a:xfrm>
              <a:prstGeom prst="rect">
                <a:avLst/>
              </a:prstGeom>
              <a:blipFill>
                <a:blip r:embed="rId3"/>
                <a:stretch>
                  <a:fillRect l="-962" t="-148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CFB9CDF-B3FC-C19A-C117-9FFC29B83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659" y="3218761"/>
            <a:ext cx="2004231" cy="19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21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891115" cy="22895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 lvl="0" indent="-457200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 8:</a:t>
                </a:r>
                <a:r>
                  <a:rPr lang="vi-VN" sz="2800" b="1" dirty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Hải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lí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đơn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vị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chiều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hàng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hải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,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được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tính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độ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cung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chắn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kinh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tuyến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(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>
                    <a:solidFill>
                      <a:srgbClr val="002060"/>
                    </a:solidFill>
                  </a:rPr>
                  <a:t>17). Đổi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đo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</a:rPr>
                  <a:t> sang radian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cho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biết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1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hải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lí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bao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nhiêu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kilômét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,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biết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bán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kính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trung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bình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Trái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Đất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𝟔𝟑𝟕𝟏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</a:rPr>
                  <a:t> km.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làm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tròn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kết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quả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đến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hàng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phần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</a:rPr>
                  <a:t>trăm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891115" cy="2289584"/>
              </a:xfrm>
              <a:prstGeom prst="rect">
                <a:avLst/>
              </a:prstGeom>
              <a:blipFill>
                <a:blip r:embed="rId2"/>
                <a:stretch>
                  <a:fillRect l="-1075" t="-1061" b="-1193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A489AFE-D0A5-424B-B516-C475242CFAF6}"/>
              </a:ext>
            </a:extLst>
          </p:cNvPr>
          <p:cNvGrpSpPr/>
          <p:nvPr/>
        </p:nvGrpSpPr>
        <p:grpSpPr>
          <a:xfrm>
            <a:off x="3922113" y="254651"/>
            <a:ext cx="6593487" cy="523220"/>
            <a:chOff x="477850" y="1505359"/>
            <a:chExt cx="7620776" cy="69396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1D39587-3364-422C-9E79-655B6BD47D27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B26DE-E904-4C42-905B-2F475EC1DE34}"/>
                </a:ext>
              </a:extLst>
            </p:cNvPr>
            <p:cNvSpPr txBox="1"/>
            <p:nvPr/>
          </p:nvSpPr>
          <p:spPr>
            <a:xfrm>
              <a:off x="739856" y="1505359"/>
              <a:ext cx="7358770" cy="693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➍</a:t>
              </a:r>
              <a:r>
                <a:rPr lang="vi-VN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mở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rộng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,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thực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tế</a:t>
              </a:r>
              <a:endParaRPr lang="vi-VN" sz="28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BD77E26-C0ED-441B-81E9-6C2742090C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289110"/>
                <a:ext cx="12032142" cy="3314239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3"/>
                  </a:buBlip>
                </a:pP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28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 dirty="0">
                    <a:latin typeface="Aarial"/>
                  </a:rPr>
                  <a:t>Ta </a:t>
                </a:r>
                <a:r>
                  <a:rPr lang="en-US" dirty="0" err="1">
                    <a:latin typeface="Aarial"/>
                  </a:rPr>
                  <a:t>có</a:t>
                </a:r>
                <a:r>
                  <a:rPr lang="en-US" dirty="0">
                    <a:latin typeface="Aarial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60</m:t>
                            </m:r>
                          </m:den>
                        </m:f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10800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Aarial"/>
                      </a:rPr>
                      <m:t>rad</m:t>
                    </m:r>
                  </m:oMath>
                </a14:m>
                <a:r>
                  <a:rPr lang="en-US" dirty="0">
                    <a:latin typeface="Aarial"/>
                  </a:rPr>
                  <a:t>.</a:t>
                </a:r>
              </a:p>
              <a:p>
                <a:r>
                  <a:rPr lang="en-US" dirty="0" err="1">
                    <a:latin typeface="Aarial"/>
                  </a:rPr>
                  <a:t>Độ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dài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cung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chắn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góc</a:t>
                </a:r>
                <a:r>
                  <a:rPr lang="en-US" dirty="0">
                    <a:latin typeface="A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là</a:t>
                </a:r>
                <a:r>
                  <a:rPr lang="en-US" dirty="0">
                    <a:latin typeface="Aarial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10800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⋅6371</m:t>
                    </m:r>
                  </m:oMath>
                </a14:m>
                <a:endParaRPr lang="en-US" i="1" dirty="0">
                  <a:latin typeface="Aarial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≈1,85</m:t>
                    </m:r>
                    <m:r>
                      <m:rPr>
                        <m:nor/>
                      </m:rPr>
                      <a:rPr lang="en-US" i="1">
                        <a:latin typeface="Aarial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Aarial"/>
                      </a:rPr>
                      <m:t>km</m:t>
                    </m:r>
                  </m:oMath>
                </a14:m>
                <a:r>
                  <a:rPr lang="en-US" dirty="0">
                    <a:latin typeface="Aarial"/>
                  </a:rPr>
                  <a:t>.</a:t>
                </a:r>
                <a:br>
                  <a:rPr lang="en-US" dirty="0">
                    <a:latin typeface="Aarial"/>
                  </a:rPr>
                </a:br>
                <a:r>
                  <a:rPr lang="en-US" dirty="0" err="1">
                    <a:latin typeface="Aarial"/>
                  </a:rPr>
                  <a:t>Vậy</a:t>
                </a:r>
                <a:r>
                  <a:rPr lang="en-US" dirty="0">
                    <a:latin typeface="Aarial"/>
                  </a:rPr>
                  <a:t> 1 </a:t>
                </a:r>
                <a:r>
                  <a:rPr lang="en-US" dirty="0" err="1">
                    <a:latin typeface="Aarial"/>
                  </a:rPr>
                  <a:t>hải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lí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bằng</a:t>
                </a:r>
                <a:r>
                  <a:rPr lang="en-US" dirty="0">
                    <a:latin typeface="Aarial"/>
                  </a:rPr>
                  <a:t> 1,85km.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BD77E26-C0ED-441B-81E9-6C2742090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289110"/>
                <a:ext cx="12032142" cy="3314239"/>
              </a:xfrm>
              <a:prstGeom prst="rect">
                <a:avLst/>
              </a:prstGeom>
              <a:blipFill>
                <a:blip r:embed="rId4"/>
                <a:stretch>
                  <a:fillRect l="-1215" t="-1835" b="-311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8F0898E-20AA-0876-2DD2-3CC13F15B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75" y="3429000"/>
            <a:ext cx="2590776" cy="287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8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560</Words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Yu Gothic</vt:lpstr>
      <vt:lpstr>Aarial</vt:lpstr>
      <vt:lpstr>Arial</vt:lpstr>
      <vt:lpstr>Calibri</vt:lpstr>
      <vt:lpstr>Calibri Light</vt:lpstr>
      <vt:lpstr>Cambria Math</vt:lpstr>
      <vt:lpstr>Georgia Pro Cond 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2023-06-28T01:55:59Z</dcterms:modified>
</cp:coreProperties>
</file>