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9144000" cx="1627662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4" roundtripDataSignature="AMtx7miJdOc8PQPdasHLIDg3eMxd9phF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FB48FF2-7491-48C2-A4FB-D342DC50D74F}">
  <a:tblStyle styleId="{EFB48FF2-7491-48C2-A4FB-D342DC50D74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fill>
          <a:solidFill>
            <a:srgbClr val="CACACA"/>
          </a:solidFill>
        </a:fill>
      </a:tcStyle>
    </a:band1H>
    <a:band2H>
      <a:tcTxStyle/>
    </a:band2H>
    <a:band1V>
      <a:tcTxStyle/>
      <a:tcStyle>
        <a:fill>
          <a:solidFill>
            <a:srgbClr val="CACACA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E6E6E6"/>
          </a:solidFill>
        </a:fill>
      </a:tcStyle>
    </a:lastRow>
    <a:seCell>
      <a:tcTxStyle/>
    </a:seCell>
    <a:swCell>
      <a:tcTxStyle/>
    </a:swCell>
    <a:firstRow>
      <a:tcTxStyle b="on" i="off"/>
      <a:tcStyle>
        <a:fill>
          <a:solidFill>
            <a:srgbClr val="E6E6E6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512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customschemas.google.com/relationships/presentationmetadata" Target="metadata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7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7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57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7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7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0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1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2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3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4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5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16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7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17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8" name="Google Shape;37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3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4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5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6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7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8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7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9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9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/>
          <p:nvPr>
            <p:ph type="title"/>
          </p:nvPr>
        </p:nvSpPr>
        <p:spPr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8"/>
          <p:cNvSpPr txBox="1"/>
          <p:nvPr>
            <p:ph idx="1" type="body"/>
          </p:nvPr>
        </p:nvSpPr>
        <p:spPr>
          <a:xfrm rot="5400000">
            <a:off x="5121275" y="-2173843"/>
            <a:ext cx="6034088" cy="14648974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5" name="Google Shape;75;p28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/>
          <p:nvPr>
            <p:ph type="title"/>
          </p:nvPr>
        </p:nvSpPr>
        <p:spPr>
          <a:xfrm rot="5400000">
            <a:off x="9730667" y="2436081"/>
            <a:ext cx="7802033" cy="3662244"/>
          </a:xfrm>
          <a:prstGeom prst="rect">
            <a:avLst/>
          </a:prstGeom>
          <a:noFill/>
          <a:ln>
            <a:noFill/>
          </a:ln>
        </p:spPr>
        <p:txBody>
          <a:bodyPr anchorCtr="0" anchor="ctr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9"/>
          <p:cNvSpPr txBox="1"/>
          <p:nvPr>
            <p:ph idx="1" type="body"/>
          </p:nvPr>
        </p:nvSpPr>
        <p:spPr>
          <a:xfrm rot="5400000">
            <a:off x="2270542" y="-1090524"/>
            <a:ext cx="7802033" cy="10715453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1" name="Google Shape;81;p29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9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9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 txBox="1"/>
          <p:nvPr>
            <p:ph type="title"/>
          </p:nvPr>
        </p:nvSpPr>
        <p:spPr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0"/>
          <p:cNvSpPr txBox="1"/>
          <p:nvPr>
            <p:ph idx="1" type="body"/>
          </p:nvPr>
        </p:nvSpPr>
        <p:spPr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2" name="Google Shape;22;p20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0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0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/>
          <p:nvPr>
            <p:ph type="ctrTitle"/>
          </p:nvPr>
        </p:nvSpPr>
        <p:spPr>
          <a:xfrm>
            <a:off x="1220748" y="2840569"/>
            <a:ext cx="13835142" cy="19600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" type="subTitle"/>
          </p:nvPr>
        </p:nvSpPr>
        <p:spPr>
          <a:xfrm>
            <a:off x="2441496" y="5181600"/>
            <a:ext cx="11393647" cy="23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/>
            </a:lvl1pPr>
            <a:lvl2pPr lvl="1" algn="ctr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2pPr>
            <a:lvl3pPr lvl="2" algn="ctr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/>
            </a:lvl3pPr>
            <a:lvl4pPr lvl="3" algn="ctr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/>
            </a:lvl4pPr>
            <a:lvl5pPr lvl="4" algn="ctr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/>
            </a:lvl5pPr>
            <a:lvl6pPr lvl="5" algn="ctr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/>
            </a:lvl6pPr>
            <a:lvl7pPr lvl="6" algn="ctr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/>
            </a:lvl7pPr>
            <a:lvl8pPr lvl="7" algn="ctr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/>
            </a:lvl8pPr>
            <a:lvl9pPr lvl="8" algn="ctr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/>
            </a:lvl9pPr>
          </a:lstStyle>
          <a:p/>
        </p:txBody>
      </p:sp>
      <p:sp>
        <p:nvSpPr>
          <p:cNvPr id="28" name="Google Shape;28;p21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1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/>
          <p:nvPr>
            <p:ph type="title"/>
          </p:nvPr>
        </p:nvSpPr>
        <p:spPr>
          <a:xfrm>
            <a:off x="1285743" y="5875867"/>
            <a:ext cx="13835142" cy="18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63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" type="body"/>
          </p:nvPr>
        </p:nvSpPr>
        <p:spPr>
          <a:xfrm>
            <a:off x="1285743" y="3875619"/>
            <a:ext cx="13835142" cy="2000249"/>
          </a:xfrm>
          <a:prstGeom prst="rect">
            <a:avLst/>
          </a:prstGeom>
          <a:noFill/>
          <a:ln>
            <a:noFill/>
          </a:ln>
        </p:spPr>
        <p:txBody>
          <a:bodyPr anchorCtr="0" anchor="b" bIns="71825" lIns="143675" spcFirstLastPara="1" rIns="143675" wrap="square" tIns="71825">
            <a:noAutofit/>
          </a:bodyPr>
          <a:lstStyle>
            <a:lvl1pPr indent="-228600" lvl="0" marL="4572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/>
            </a:lvl3pPr>
            <a:lvl4pPr indent="-228600" lvl="3" marL="1828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4pPr>
            <a:lvl5pPr indent="-228600" lvl="4" marL="22860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5pPr>
            <a:lvl6pPr indent="-228600" lvl="5" marL="2743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6pPr>
            <a:lvl7pPr indent="-228600" lvl="6" marL="32004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7pPr>
            <a:lvl8pPr indent="-228600" lvl="7" marL="3657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8pPr>
            <a:lvl9pPr indent="-228600" lvl="8" marL="4114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9pPr>
          </a:lstStyle>
          <a:p/>
        </p:txBody>
      </p:sp>
      <p:sp>
        <p:nvSpPr>
          <p:cNvPr id="34" name="Google Shape;34;p22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/>
          <p:nvPr>
            <p:ph type="title"/>
          </p:nvPr>
        </p:nvSpPr>
        <p:spPr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" type="body"/>
          </p:nvPr>
        </p:nvSpPr>
        <p:spPr>
          <a:xfrm>
            <a:off x="813832" y="2133602"/>
            <a:ext cx="7188848" cy="6034617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508000" lvl="0" marL="4572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/>
            </a:lvl1pPr>
            <a:lvl2pPr indent="-469900" lvl="1" marL="9144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/>
            </a:lvl2pPr>
            <a:lvl3pPr indent="-425450" lvl="2" marL="1371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/>
            </a:lvl3pPr>
            <a:lvl4pPr indent="-406400" lvl="3" marL="18288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4pPr>
            <a:lvl5pPr indent="-406400" lvl="4" marL="22860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5pPr>
            <a:lvl6pPr indent="-406400" lvl="5" marL="2743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6pPr>
            <a:lvl7pPr indent="-406400" lvl="6" marL="3200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7pPr>
            <a:lvl8pPr indent="-406400" lvl="7" marL="3657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8pPr>
            <a:lvl9pPr indent="-406400" lvl="8" marL="41148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9pPr>
          </a:lstStyle>
          <a:p/>
        </p:txBody>
      </p:sp>
      <p:sp>
        <p:nvSpPr>
          <p:cNvPr id="40" name="Google Shape;40;p23"/>
          <p:cNvSpPr txBox="1"/>
          <p:nvPr>
            <p:ph idx="2" type="body"/>
          </p:nvPr>
        </p:nvSpPr>
        <p:spPr>
          <a:xfrm>
            <a:off x="8273958" y="2133602"/>
            <a:ext cx="7188848" cy="6034617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508000" lvl="0" marL="4572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/>
            </a:lvl1pPr>
            <a:lvl2pPr indent="-469900" lvl="1" marL="9144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/>
            </a:lvl2pPr>
            <a:lvl3pPr indent="-425450" lvl="2" marL="1371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/>
            </a:lvl3pPr>
            <a:lvl4pPr indent="-406400" lvl="3" marL="18288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4pPr>
            <a:lvl5pPr indent="-406400" lvl="4" marL="22860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5pPr>
            <a:lvl6pPr indent="-406400" lvl="5" marL="2743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6pPr>
            <a:lvl7pPr indent="-406400" lvl="6" marL="3200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7pPr>
            <a:lvl8pPr indent="-406400" lvl="7" marL="3657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8pPr>
            <a:lvl9pPr indent="-406400" lvl="8" marL="41148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/>
            </a:lvl9pPr>
          </a:lstStyle>
          <a:p/>
        </p:txBody>
      </p:sp>
      <p:sp>
        <p:nvSpPr>
          <p:cNvPr id="41" name="Google Shape;41;p23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/>
          <p:nvPr>
            <p:ph type="title"/>
          </p:nvPr>
        </p:nvSpPr>
        <p:spPr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1" type="body"/>
          </p:nvPr>
        </p:nvSpPr>
        <p:spPr>
          <a:xfrm>
            <a:off x="813832" y="2046817"/>
            <a:ext cx="7191675" cy="853016"/>
          </a:xfrm>
          <a:prstGeom prst="rect">
            <a:avLst/>
          </a:prstGeom>
          <a:noFill/>
          <a:ln>
            <a:noFill/>
          </a:ln>
        </p:spPr>
        <p:txBody>
          <a:bodyPr anchorCtr="0" anchor="b" bIns="71825" lIns="143675" spcFirstLastPara="1" rIns="143675" wrap="square" tIns="71825">
            <a:noAutofit/>
          </a:bodyPr>
          <a:lstStyle>
            <a:lvl1pPr indent="-2286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sz="3800"/>
            </a:lvl1pPr>
            <a:lvl2pPr indent="-228600" lvl="1" marL="9144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b="1" sz="3100"/>
            </a:lvl2pPr>
            <a:lvl3pPr indent="-228600" lvl="2" marL="1371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sz="2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9pPr>
          </a:lstStyle>
          <a:p/>
        </p:txBody>
      </p:sp>
      <p:sp>
        <p:nvSpPr>
          <p:cNvPr id="47" name="Google Shape;47;p24"/>
          <p:cNvSpPr txBox="1"/>
          <p:nvPr>
            <p:ph idx="2" type="body"/>
          </p:nvPr>
        </p:nvSpPr>
        <p:spPr>
          <a:xfrm>
            <a:off x="813832" y="2899833"/>
            <a:ext cx="7191675" cy="5268384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4699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/>
            </a:lvl1pPr>
            <a:lvl2pPr indent="-425450" lvl="1" marL="9144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sz="3100"/>
            </a:lvl2pPr>
            <a:lvl3pPr indent="-406400" lvl="2" marL="1371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/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5pPr>
            <a:lvl6pPr indent="-38735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6pPr>
            <a:lvl7pPr indent="-38735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7pPr>
            <a:lvl8pPr indent="-38735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8pPr>
            <a:lvl9pPr indent="-38735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9pPr>
          </a:lstStyle>
          <a:p/>
        </p:txBody>
      </p:sp>
      <p:sp>
        <p:nvSpPr>
          <p:cNvPr id="48" name="Google Shape;48;p24"/>
          <p:cNvSpPr txBox="1"/>
          <p:nvPr>
            <p:ph idx="3" type="body"/>
          </p:nvPr>
        </p:nvSpPr>
        <p:spPr>
          <a:xfrm>
            <a:off x="8268307" y="2046817"/>
            <a:ext cx="7194500" cy="853016"/>
          </a:xfrm>
          <a:prstGeom prst="rect">
            <a:avLst/>
          </a:prstGeom>
          <a:noFill/>
          <a:ln>
            <a:noFill/>
          </a:ln>
        </p:spPr>
        <p:txBody>
          <a:bodyPr anchorCtr="0" anchor="b" bIns="71825" lIns="143675" spcFirstLastPara="1" rIns="143675" wrap="square" tIns="71825">
            <a:noAutofit/>
          </a:bodyPr>
          <a:lstStyle>
            <a:lvl1pPr indent="-2286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sz="3800"/>
            </a:lvl1pPr>
            <a:lvl2pPr indent="-228600" lvl="1" marL="9144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b="1" sz="3100"/>
            </a:lvl2pPr>
            <a:lvl3pPr indent="-228600" lvl="2" marL="1371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sz="2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9pPr>
          </a:lstStyle>
          <a:p/>
        </p:txBody>
      </p:sp>
      <p:sp>
        <p:nvSpPr>
          <p:cNvPr id="49" name="Google Shape;49;p24"/>
          <p:cNvSpPr txBox="1"/>
          <p:nvPr>
            <p:ph idx="4" type="body"/>
          </p:nvPr>
        </p:nvSpPr>
        <p:spPr>
          <a:xfrm>
            <a:off x="8268307" y="2899833"/>
            <a:ext cx="7194500" cy="5268384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4699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/>
            </a:lvl1pPr>
            <a:lvl2pPr indent="-425450" lvl="1" marL="9144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sz="3100"/>
            </a:lvl2pPr>
            <a:lvl3pPr indent="-406400" lvl="2" marL="1371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/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5pPr>
            <a:lvl6pPr indent="-38735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6pPr>
            <a:lvl7pPr indent="-38735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7pPr>
            <a:lvl8pPr indent="-38735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8pPr>
            <a:lvl9pPr indent="-38735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9pPr>
          </a:lstStyle>
          <a:p/>
        </p:txBody>
      </p:sp>
      <p:sp>
        <p:nvSpPr>
          <p:cNvPr id="50" name="Google Shape;50;p24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/>
          <p:nvPr>
            <p:ph type="title"/>
          </p:nvPr>
        </p:nvSpPr>
        <p:spPr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5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5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/>
          <p:nvPr>
            <p:ph type="title"/>
          </p:nvPr>
        </p:nvSpPr>
        <p:spPr>
          <a:xfrm>
            <a:off x="813833" y="364067"/>
            <a:ext cx="5354902" cy="15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" type="body"/>
          </p:nvPr>
        </p:nvSpPr>
        <p:spPr>
          <a:xfrm>
            <a:off x="6363713" y="364068"/>
            <a:ext cx="9099093" cy="7804151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546100" lvl="0" marL="4572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  <a:defRPr sz="5000"/>
            </a:lvl1pPr>
            <a:lvl2pPr indent="-508000" lvl="1" marL="9144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–"/>
              <a:defRPr sz="4400"/>
            </a:lvl2pPr>
            <a:lvl3pPr indent="-469900" lvl="2" marL="13716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/>
            </a:lvl3pPr>
            <a:lvl4pPr indent="-425450" lvl="3" marL="18288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sz="3100"/>
            </a:lvl4pPr>
            <a:lvl5pPr indent="-425450" lvl="4" marL="22860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sz="3100"/>
            </a:lvl5pPr>
            <a:lvl6pPr indent="-425450" lvl="5" marL="27432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sz="3100"/>
            </a:lvl6pPr>
            <a:lvl7pPr indent="-425450" lvl="6" marL="32004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sz="3100"/>
            </a:lvl7pPr>
            <a:lvl8pPr indent="-425450" lvl="7" marL="3657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sz="3100"/>
            </a:lvl8pPr>
            <a:lvl9pPr indent="-425450" lvl="8" marL="41148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sz="3100"/>
            </a:lvl9pPr>
          </a:lstStyle>
          <a:p/>
        </p:txBody>
      </p:sp>
      <p:sp>
        <p:nvSpPr>
          <p:cNvPr id="61" name="Google Shape;61;p26"/>
          <p:cNvSpPr txBox="1"/>
          <p:nvPr>
            <p:ph idx="2" type="body"/>
          </p:nvPr>
        </p:nvSpPr>
        <p:spPr>
          <a:xfrm>
            <a:off x="813833" y="1913468"/>
            <a:ext cx="5354902" cy="6254751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1pPr>
            <a:lvl2pPr indent="-228600" lvl="1" marL="9144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62" name="Google Shape;62;p26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6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/>
          <p:nvPr>
            <p:ph type="title"/>
          </p:nvPr>
        </p:nvSpPr>
        <p:spPr>
          <a:xfrm>
            <a:off x="3190335" y="6400801"/>
            <a:ext cx="9765983" cy="755651"/>
          </a:xfrm>
          <a:prstGeom prst="rect">
            <a:avLst/>
          </a:prstGeom>
          <a:noFill/>
          <a:ln>
            <a:noFill/>
          </a:ln>
        </p:spPr>
        <p:txBody>
          <a:bodyPr anchorCtr="0" anchor="b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/>
          <p:nvPr>
            <p:ph idx="2" type="pic"/>
          </p:nvPr>
        </p:nvSpPr>
        <p:spPr>
          <a:xfrm>
            <a:off x="3190335" y="817033"/>
            <a:ext cx="9765983" cy="54864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/>
          <p:nvPr>
            <p:ph idx="1" type="body"/>
          </p:nvPr>
        </p:nvSpPr>
        <p:spPr>
          <a:xfrm>
            <a:off x="3190335" y="7156452"/>
            <a:ext cx="9765983" cy="1073149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1pPr>
            <a:lvl2pPr indent="-228600" lvl="1" marL="9144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69" name="Google Shape;69;p27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825" lIns="143675" spcFirstLastPara="1" rIns="143675" wrap="square" tIns="718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-5461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  <a:defRPr b="0" i="0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08000" lvl="1" marL="914400" marR="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–"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69900" lvl="2" marL="1371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25450" lvl="3" marL="18288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25450" lvl="4" marL="22860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25450" lvl="5" marL="27432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25450" lvl="6" marL="3200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25450" lvl="7" marL="36576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25450" lvl="8" marL="41148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0" type="dt"/>
          </p:nvPr>
        </p:nvSpPr>
        <p:spPr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9" Type="http://schemas.openxmlformats.org/officeDocument/2006/relationships/image" Target="../media/image9.gif"/><Relationship Id="rId5" Type="http://schemas.openxmlformats.org/officeDocument/2006/relationships/image" Target="../media/image1.png"/><Relationship Id="rId6" Type="http://schemas.openxmlformats.org/officeDocument/2006/relationships/image" Target="../media/image14.png"/><Relationship Id="rId7" Type="http://schemas.openxmlformats.org/officeDocument/2006/relationships/image" Target="../media/image2.png"/><Relationship Id="rId8" Type="http://schemas.openxmlformats.org/officeDocument/2006/relationships/image" Target="../media/image3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 TIỂU HỌC ……</a:t>
            </a:r>
            <a:endParaRPr b="1" i="0" sz="3500" u="none" cap="none" strike="noStrike">
              <a:solidFill>
                <a:srgbClr val="FF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Môn Tiếng Việt lớp 3</a:t>
            </a:r>
            <a:endParaRPr/>
          </a:p>
          <a:p>
            <a:pPr indent="0" lvl="0" marL="0" marR="0" rtl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 TẬP GIỮA HỌC KỲ(T2)</a:t>
            </a:r>
            <a:endParaRPr b="1" i="0" sz="5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 MỪNG QUÝ THẦY CÔ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 DỰ GIỜ THĂM LỚP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 u="none" cap="none" strike="noStrik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viên:</a:t>
            </a:r>
            <a:endParaRPr b="1" i="1" sz="2400" u="none" cap="none" strike="noStrike">
              <a:solidFill>
                <a:srgbClr val="FF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 u="none" cap="none" strike="noStrik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Lớp:  3</a:t>
            </a:r>
            <a:endParaRPr/>
          </a:p>
        </p:txBody>
      </p:sp>
      <p:pic>
        <p:nvPicPr>
          <p:cNvPr descr="bd21315_" id="93" name="Google Shape;9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INSET2" id="94" name="Google Shape;9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 rot="-5400000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INSET2" id="95" name="Google Shape;95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Google Shape;96;p1"/>
          <p:cNvCxnSpPr/>
          <p:nvPr/>
        </p:nvCxnSpPr>
        <p:spPr>
          <a:xfrm>
            <a:off x="5407784" y="1447800"/>
            <a:ext cx="5985862" cy="0"/>
          </a:xfrm>
          <a:prstGeom prst="straightConnector1">
            <a:avLst/>
          </a:prstGeom>
          <a:noFill/>
          <a:ln cap="flat" cmpd="sng" w="25400">
            <a:solidFill>
              <a:srgbClr val="FF006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pic>
        <p:nvPicPr>
          <p:cNvPr descr="BƯỚM 58" id="97" name="Google Shape;97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imal-14[1]" id="98" name="Google Shape;98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flipH="1" rot="417220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INSET3" id="99" name="Google Shape;99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3HAND" id="238" name="Google Shape;238;p10"/>
          <p:cNvSpPr/>
          <p:nvPr/>
        </p:nvSpPr>
        <p:spPr>
          <a:xfrm>
            <a:off x="5400115" y="2794000"/>
            <a:ext cx="5018630" cy="375920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0"/>
          <p:cNvSpPr/>
          <p:nvPr/>
        </p:nvSpPr>
        <p:spPr>
          <a:xfrm>
            <a:off x="7147873" y="1090086"/>
            <a:ext cx="2116529" cy="1602317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240" name="Google Shape;240;p10"/>
          <p:cNvSpPr/>
          <p:nvPr/>
        </p:nvSpPr>
        <p:spPr>
          <a:xfrm>
            <a:off x="9218955" y="1709980"/>
            <a:ext cx="2116527" cy="1602317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41" name="Google Shape;241;p10"/>
          <p:cNvSpPr/>
          <p:nvPr/>
        </p:nvSpPr>
        <p:spPr>
          <a:xfrm>
            <a:off x="10501601" y="3325284"/>
            <a:ext cx="2252166" cy="1602316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42" name="Google Shape;242;p10"/>
          <p:cNvSpPr/>
          <p:nvPr/>
        </p:nvSpPr>
        <p:spPr>
          <a:xfrm>
            <a:off x="10653156" y="5107517"/>
            <a:ext cx="2116527" cy="1602317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endParaRPr/>
          </a:p>
        </p:txBody>
      </p:sp>
      <p:sp>
        <p:nvSpPr>
          <p:cNvPr id="243" name="Google Shape;243;p10"/>
          <p:cNvSpPr/>
          <p:nvPr/>
        </p:nvSpPr>
        <p:spPr>
          <a:xfrm>
            <a:off x="9218954" y="6599695"/>
            <a:ext cx="2116527" cy="1500717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0"/>
          <p:cNvSpPr/>
          <p:nvPr/>
        </p:nvSpPr>
        <p:spPr>
          <a:xfrm>
            <a:off x="6707590" y="6770535"/>
            <a:ext cx="2116529" cy="1524000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245" name="Google Shape;245;p10"/>
          <p:cNvSpPr/>
          <p:nvPr/>
        </p:nvSpPr>
        <p:spPr>
          <a:xfrm>
            <a:off x="4341851" y="6400800"/>
            <a:ext cx="2116527" cy="1524000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endParaRPr/>
          </a:p>
        </p:txBody>
      </p:sp>
      <p:sp>
        <p:nvSpPr>
          <p:cNvPr id="246" name="Google Shape;246;p10"/>
          <p:cNvSpPr/>
          <p:nvPr/>
        </p:nvSpPr>
        <p:spPr>
          <a:xfrm>
            <a:off x="3256883" y="4551371"/>
            <a:ext cx="2116527" cy="1602317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7 </a:t>
            </a:r>
            <a:endParaRPr/>
          </a:p>
        </p:txBody>
      </p:sp>
      <p:sp>
        <p:nvSpPr>
          <p:cNvPr id="247" name="Google Shape;247;p10"/>
          <p:cNvSpPr/>
          <p:nvPr/>
        </p:nvSpPr>
        <p:spPr>
          <a:xfrm>
            <a:off x="3718718" y="2794000"/>
            <a:ext cx="2116527" cy="1602316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248" name="Google Shape;248;p10"/>
          <p:cNvSpPr/>
          <p:nvPr/>
        </p:nvSpPr>
        <p:spPr>
          <a:xfrm>
            <a:off x="5018630" y="2540000"/>
            <a:ext cx="6239378" cy="4775200"/>
          </a:xfrm>
          <a:prstGeom prst="irregularSeal1">
            <a:avLst/>
          </a:prstGeom>
          <a:solidFill>
            <a:srgbClr val="0000FF"/>
          </a:solidFill>
          <a:ln cap="flat" cmpd="sng" w="952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249" name="Google Shape;249;p10"/>
          <p:cNvSpPr/>
          <p:nvPr/>
        </p:nvSpPr>
        <p:spPr>
          <a:xfrm>
            <a:off x="542555" y="239185"/>
            <a:ext cx="15327167" cy="823779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Đọc: Phép màu trên sa mạc (đoạn 1 trang 27)</a:t>
            </a:r>
            <a:endParaRPr b="1" sz="44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0" name="Google Shape;250;p10"/>
          <p:cNvSpPr/>
          <p:nvPr/>
        </p:nvSpPr>
        <p:spPr>
          <a:xfrm>
            <a:off x="4863646" y="1295400"/>
            <a:ext cx="2116527" cy="1602317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11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256" name="Google Shape;256;p11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257" name="Google Shape;257;p11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258" name="Google Shape;258;p11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3200">
                      <a:solidFill>
                        <a:srgbClr val="0000CC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Thứ……ngày…..tháng…..năm…….</a:t>
                  </a:r>
                  <a:endParaRPr sz="32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59" name="Google Shape;259;p11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2800">
                      <a:solidFill>
                        <a:srgbClr val="FF0066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TIẾNG VIỆT</a:t>
                  </a:r>
                  <a:endParaRPr b="1" sz="28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cxnSp>
            <p:nvCxnSpPr>
              <p:cNvPr id="260" name="Google Shape;260;p11"/>
              <p:cNvCxnSpPr/>
              <p:nvPr/>
            </p:nvCxnSpPr>
            <p:spPr>
              <a:xfrm>
                <a:off x="6676405" y="1082039"/>
                <a:ext cx="1887840" cy="0"/>
              </a:xfrm>
              <a:prstGeom prst="straightConnector1">
                <a:avLst/>
              </a:prstGeom>
              <a:noFill/>
              <a:ln cap="flat" cmpd="sng" w="25400">
                <a:solidFill>
                  <a:srgbClr val="FF0066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0000">
                  <a:srgbClr val="000000">
                    <a:alpha val="37647"/>
                  </a:srgbClr>
                </a:outerShdw>
              </a:effectLst>
            </p:spPr>
          </p:cxnSp>
        </p:grpSp>
        <p:sp>
          <p:nvSpPr>
            <p:cNvPr id="261" name="Google Shape;261;p11"/>
            <p:cNvSpPr txBox="1"/>
            <p:nvPr/>
          </p:nvSpPr>
          <p:spPr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1825" lIns="143675" spcFirstLastPara="1" rIns="143675" wrap="square" tIns="718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ÔN TẬP GIỮA HỌC KÌ II (T1)</a:t>
              </a:r>
              <a:endParaRPr/>
            </a:p>
          </p:txBody>
        </p:sp>
      </p:grpSp>
      <p:grpSp>
        <p:nvGrpSpPr>
          <p:cNvPr id="262" name="Google Shape;262;p11"/>
          <p:cNvGrpSpPr/>
          <p:nvPr/>
        </p:nvGrpSpPr>
        <p:grpSpPr>
          <a:xfrm>
            <a:off x="1508919" y="1642778"/>
            <a:ext cx="11430000" cy="646331"/>
            <a:chOff x="1508919" y="1888664"/>
            <a:chExt cx="10183091" cy="646331"/>
          </a:xfrm>
        </p:grpSpPr>
        <p:sp>
          <p:nvSpPr>
            <p:cNvPr id="263" name="Google Shape;263;p11"/>
            <p:cNvSpPr/>
            <p:nvPr/>
          </p:nvSpPr>
          <p:spPr>
            <a:xfrm>
              <a:off x="1508919" y="1888664"/>
              <a:ext cx="1018309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2. Đọc và làm bài tập.</a:t>
              </a:r>
              <a:endParaRPr b="1" sz="36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64" name="Google Shape;264;p11"/>
            <p:cNvCxnSpPr/>
            <p:nvPr/>
          </p:nvCxnSpPr>
          <p:spPr>
            <a:xfrm>
              <a:off x="1673234" y="2519755"/>
              <a:ext cx="3569485" cy="0"/>
            </a:xfrm>
            <a:prstGeom prst="straightConnector1">
              <a:avLst/>
            </a:prstGeom>
            <a:noFill/>
            <a:ln cap="flat" cmpd="sng" w="381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</p:cxnSp>
      </p:grpSp>
      <p:sp>
        <p:nvSpPr>
          <p:cNvPr id="265" name="Google Shape;265;p11"/>
          <p:cNvSpPr txBox="1"/>
          <p:nvPr/>
        </p:nvSpPr>
        <p:spPr>
          <a:xfrm>
            <a:off x="5871921" y="2107739"/>
            <a:ext cx="6019799" cy="57597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TIẾNG CHIM BUỔI SÁNG</a:t>
            </a:r>
            <a:endParaRPr b="1" sz="28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6" name="Google Shape;266;p11"/>
          <p:cNvPicPr preferRelativeResize="0"/>
          <p:nvPr/>
        </p:nvPicPr>
        <p:blipFill rotWithShape="1">
          <a:blip r:embed="rId3">
            <a:alphaModFix/>
          </a:blip>
          <a:srcRect b="43470" l="27598" r="47816" t="33475"/>
          <a:stretch/>
        </p:blipFill>
        <p:spPr>
          <a:xfrm>
            <a:off x="2194719" y="2683717"/>
            <a:ext cx="11582400" cy="6086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1"/>
          <p:cNvPicPr preferRelativeResize="0"/>
          <p:nvPr/>
        </p:nvPicPr>
        <p:blipFill rotWithShape="1">
          <a:blip r:embed="rId3">
            <a:alphaModFix/>
          </a:blip>
          <a:srcRect b="65547" l="45847" r="45977" t="22213"/>
          <a:stretch/>
        </p:blipFill>
        <p:spPr>
          <a:xfrm>
            <a:off x="12405519" y="1828800"/>
            <a:ext cx="1596325" cy="1487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1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273" name="Google Shape;273;p12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274" name="Google Shape;274;p12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275" name="Google Shape;275;p12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3200">
                      <a:solidFill>
                        <a:srgbClr val="0000CC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Thứ……ngày…..tháng…..năm…….</a:t>
                  </a:r>
                  <a:endParaRPr sz="32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76" name="Google Shape;276;p12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2800">
                      <a:solidFill>
                        <a:srgbClr val="FF0066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TIẾNG VIỆT</a:t>
                  </a:r>
                  <a:endParaRPr b="1" sz="28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cxnSp>
            <p:nvCxnSpPr>
              <p:cNvPr id="277" name="Google Shape;277;p12"/>
              <p:cNvCxnSpPr/>
              <p:nvPr/>
            </p:nvCxnSpPr>
            <p:spPr>
              <a:xfrm>
                <a:off x="6676405" y="1082039"/>
                <a:ext cx="1887840" cy="0"/>
              </a:xfrm>
              <a:prstGeom prst="straightConnector1">
                <a:avLst/>
              </a:prstGeom>
              <a:noFill/>
              <a:ln cap="flat" cmpd="sng" w="25400">
                <a:solidFill>
                  <a:srgbClr val="FF0066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0000">
                  <a:srgbClr val="000000">
                    <a:alpha val="37647"/>
                  </a:srgbClr>
                </a:outerShdw>
              </a:effectLst>
            </p:spPr>
          </p:cxnSp>
        </p:grpSp>
        <p:sp>
          <p:nvSpPr>
            <p:cNvPr id="278" name="Google Shape;278;p12"/>
            <p:cNvSpPr txBox="1"/>
            <p:nvPr/>
          </p:nvSpPr>
          <p:spPr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1825" lIns="143675" spcFirstLastPara="1" rIns="143675" wrap="square" tIns="718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ÔN TẬP GIỮA HỌC KÌ II (T2)</a:t>
              </a:r>
              <a:endParaRPr b="1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79" name="Google Shape;279;p12"/>
          <p:cNvSpPr/>
          <p:nvPr/>
        </p:nvSpPr>
        <p:spPr>
          <a:xfrm>
            <a:off x="1204119" y="2389075"/>
            <a:ext cx="13030200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Bài thơ có bao nhiêu dòng  nhắc lại hai từ “tiếng chim”?</a:t>
            </a:r>
            <a:endParaRPr b="1"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80" name="Google Shape;280;p12"/>
          <p:cNvGrpSpPr/>
          <p:nvPr/>
        </p:nvGrpSpPr>
        <p:grpSpPr>
          <a:xfrm>
            <a:off x="1508919" y="1642778"/>
            <a:ext cx="11430000" cy="646331"/>
            <a:chOff x="1508919" y="1888664"/>
            <a:chExt cx="10183091" cy="646331"/>
          </a:xfrm>
        </p:grpSpPr>
        <p:sp>
          <p:nvSpPr>
            <p:cNvPr id="281" name="Google Shape;281;p12"/>
            <p:cNvSpPr/>
            <p:nvPr/>
          </p:nvSpPr>
          <p:spPr>
            <a:xfrm>
              <a:off x="1508919" y="1888664"/>
              <a:ext cx="1018309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2. Đọc và làm bài tập.</a:t>
              </a:r>
              <a:endParaRPr b="1" sz="36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82" name="Google Shape;282;p12"/>
            <p:cNvCxnSpPr/>
            <p:nvPr/>
          </p:nvCxnSpPr>
          <p:spPr>
            <a:xfrm>
              <a:off x="1673234" y="2519755"/>
              <a:ext cx="3569485" cy="0"/>
            </a:xfrm>
            <a:prstGeom prst="straightConnector1">
              <a:avLst/>
            </a:prstGeom>
            <a:noFill/>
            <a:ln cap="flat" cmpd="sng" w="381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</p:cxnSp>
      </p:grpSp>
      <p:sp>
        <p:nvSpPr>
          <p:cNvPr id="283" name="Google Shape;283;p12"/>
          <p:cNvSpPr/>
          <p:nvPr/>
        </p:nvSpPr>
        <p:spPr>
          <a:xfrm>
            <a:off x="1082297" y="4114800"/>
            <a:ext cx="14218821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Bằng cách lặp lại liên tục hai từ “tiếng chim”, bài thơ diễn tả điều gì? Chọn ý đúng:</a:t>
            </a:r>
            <a:endParaRPr b="1"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4" name="Google Shape;284;p12"/>
          <p:cNvSpPr/>
          <p:nvPr/>
        </p:nvSpPr>
        <p:spPr>
          <a:xfrm>
            <a:off x="1204119" y="3200400"/>
            <a:ext cx="11201400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thơ có 8 dòng thơ nhắc lại hai từ “tiếng chim”.</a:t>
            </a:r>
            <a:endParaRPr b="1" sz="24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85" name="Google Shape;285;p12"/>
          <p:cNvGraphicFramePr/>
          <p:nvPr/>
        </p:nvGraphicFramePr>
        <p:xfrm>
          <a:off x="1204121" y="5715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{EFB48FF2-7491-48C2-A4FB-D342DC50D74F}</a:tableStyleId>
              </a:tblPr>
              <a:tblGrid>
                <a:gridCol w="9677400"/>
                <a:gridCol w="2209800"/>
                <a:gridCol w="22098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Ý</a:t>
                      </a:r>
                      <a:endParaRPr sz="3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Đúng</a:t>
                      </a:r>
                      <a:endParaRPr sz="3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Sai</a:t>
                      </a:r>
                      <a:endParaRPr sz="3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548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 u="none" cap="none" strike="noStrike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a) Tiếng chim buổi sáng rộn rã khắp nơi.</a:t>
                      </a:r>
                      <a:endParaRPr b="1" sz="3600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b) Tiếng</a:t>
                      </a:r>
                      <a:r>
                        <a:rPr b="1" lang="en-US" sz="360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chim buổi sáng du dương, trầm bổng.</a:t>
                      </a:r>
                      <a:endParaRPr b="1" sz="3600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60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c) Tiếng</a:t>
                      </a:r>
                      <a:r>
                        <a:rPr b="1" lang="en-US" sz="360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chim buổi sáng vọng đến tận trời xanh.</a:t>
                      </a:r>
                      <a:endParaRPr b="1" sz="3600">
                        <a:solidFill>
                          <a:srgbClr val="0000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286" name="Google Shape;286;p12"/>
          <p:cNvSpPr txBox="1"/>
          <p:nvPr/>
        </p:nvSpPr>
        <p:spPr>
          <a:xfrm>
            <a:off x="11491119" y="6324600"/>
            <a:ext cx="9144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1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292" name="Google Shape;292;p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293" name="Google Shape;293;p13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294" name="Google Shape;294;p13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3200">
                      <a:solidFill>
                        <a:srgbClr val="0000CC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Thứ……ngày…..tháng…..năm…….</a:t>
                  </a:r>
                  <a:endParaRPr sz="32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95" name="Google Shape;295;p13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2800">
                      <a:solidFill>
                        <a:srgbClr val="FF0066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TIẾNG VIỆT</a:t>
                  </a:r>
                  <a:endParaRPr b="1" sz="28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cxnSp>
            <p:nvCxnSpPr>
              <p:cNvPr id="296" name="Google Shape;296;p13"/>
              <p:cNvCxnSpPr/>
              <p:nvPr/>
            </p:nvCxnSpPr>
            <p:spPr>
              <a:xfrm>
                <a:off x="6676405" y="1082039"/>
                <a:ext cx="1887840" cy="0"/>
              </a:xfrm>
              <a:prstGeom prst="straightConnector1">
                <a:avLst/>
              </a:prstGeom>
              <a:noFill/>
              <a:ln cap="flat" cmpd="sng" w="25400">
                <a:solidFill>
                  <a:srgbClr val="FF0066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0000">
                  <a:srgbClr val="000000">
                    <a:alpha val="37647"/>
                  </a:srgbClr>
                </a:outerShdw>
              </a:effectLst>
            </p:spPr>
          </p:cxnSp>
        </p:grpSp>
        <p:sp>
          <p:nvSpPr>
            <p:cNvPr id="297" name="Google Shape;297;p13"/>
            <p:cNvSpPr txBox="1"/>
            <p:nvPr/>
          </p:nvSpPr>
          <p:spPr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1825" lIns="143675" spcFirstLastPara="1" rIns="143675" wrap="square" tIns="718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ÔN TẬP GIỮA HỌC KÌ II (T2)</a:t>
              </a:r>
              <a:endParaRPr b="1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98" name="Google Shape;298;p13"/>
          <p:cNvSpPr/>
          <p:nvPr/>
        </p:nvSpPr>
        <p:spPr>
          <a:xfrm>
            <a:off x="839035" y="2354644"/>
            <a:ext cx="9372600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 Chọn câu trả lời đúng:</a:t>
            </a:r>
            <a:endParaRPr b="1" sz="24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99" name="Google Shape;299;p13"/>
          <p:cNvGrpSpPr/>
          <p:nvPr/>
        </p:nvGrpSpPr>
        <p:grpSpPr>
          <a:xfrm>
            <a:off x="1149876" y="1752600"/>
            <a:ext cx="11430000" cy="646331"/>
            <a:chOff x="1189044" y="1998486"/>
            <a:chExt cx="10183091" cy="646331"/>
          </a:xfrm>
        </p:grpSpPr>
        <p:sp>
          <p:nvSpPr>
            <p:cNvPr id="300" name="Google Shape;300;p13"/>
            <p:cNvSpPr/>
            <p:nvPr/>
          </p:nvSpPr>
          <p:spPr>
            <a:xfrm>
              <a:off x="1189044" y="1998486"/>
              <a:ext cx="1018309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2. Đọc và làm bài tập.</a:t>
              </a:r>
              <a:endParaRPr b="1" sz="36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301" name="Google Shape;301;p13"/>
            <p:cNvCxnSpPr/>
            <p:nvPr/>
          </p:nvCxnSpPr>
          <p:spPr>
            <a:xfrm>
              <a:off x="1673234" y="2519755"/>
              <a:ext cx="3569485" cy="0"/>
            </a:xfrm>
            <a:prstGeom prst="straightConnector1">
              <a:avLst/>
            </a:prstGeom>
            <a:noFill/>
            <a:ln cap="flat" cmpd="sng" w="381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</p:cxnSp>
      </p:grpSp>
      <p:sp>
        <p:nvSpPr>
          <p:cNvPr id="302" name="Google Shape;302;p13"/>
          <p:cNvSpPr/>
          <p:nvPr/>
        </p:nvSpPr>
        <p:spPr>
          <a:xfrm>
            <a:off x="1689127" y="5480711"/>
            <a:ext cx="8125592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Tiếng chim buổi sáng như bầy ong.</a:t>
            </a:r>
            <a:endParaRPr b="1" sz="24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p13"/>
          <p:cNvSpPr/>
          <p:nvPr/>
        </p:nvSpPr>
        <p:spPr>
          <a:xfrm>
            <a:off x="1738433" y="6400800"/>
            <a:ext cx="8076285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Tiếng chim buổi sáng thật là kì diệu.</a:t>
            </a:r>
            <a:endParaRPr b="1" sz="24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4" name="Google Shape;304;p13"/>
          <p:cNvSpPr/>
          <p:nvPr/>
        </p:nvSpPr>
        <p:spPr>
          <a:xfrm>
            <a:off x="1693356" y="4572000"/>
            <a:ext cx="8883364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Tiếng chim buổi sáng như ánh nắng.</a:t>
            </a:r>
            <a:endParaRPr b="1" sz="24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5" name="Google Shape;305;p13"/>
          <p:cNvSpPr/>
          <p:nvPr/>
        </p:nvSpPr>
        <p:spPr>
          <a:xfrm>
            <a:off x="910330" y="3200400"/>
            <a:ext cx="14614484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Các hình ảnh về tiếng chim buổi sáng từ dòng thứ 3 đến dòng thứ 8 nói lên điều gì?</a:t>
            </a:r>
            <a:endParaRPr b="1" sz="24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6" name="Google Shape;306;p13"/>
          <p:cNvSpPr/>
          <p:nvPr/>
        </p:nvSpPr>
        <p:spPr>
          <a:xfrm>
            <a:off x="1145647" y="4595570"/>
            <a:ext cx="543479" cy="486258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sz="28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3"/>
          <p:cNvSpPr/>
          <p:nvPr/>
        </p:nvSpPr>
        <p:spPr>
          <a:xfrm>
            <a:off x="1134189" y="5538505"/>
            <a:ext cx="543479" cy="486258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sz="28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3"/>
          <p:cNvSpPr/>
          <p:nvPr/>
        </p:nvSpPr>
        <p:spPr>
          <a:xfrm>
            <a:off x="1134188" y="6496225"/>
            <a:ext cx="543479" cy="486258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sz="28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3"/>
          <p:cNvSpPr/>
          <p:nvPr/>
        </p:nvSpPr>
        <p:spPr>
          <a:xfrm>
            <a:off x="1149876" y="6496225"/>
            <a:ext cx="543479" cy="486258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1"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314;p14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315" name="Google Shape;315;p14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316" name="Google Shape;316;p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317" name="Google Shape;317;p14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3200">
                      <a:solidFill>
                        <a:srgbClr val="0000CC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Thứ……ngày…..tháng…..năm…….</a:t>
                  </a:r>
                  <a:endParaRPr sz="32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18" name="Google Shape;318;p14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2800">
                      <a:solidFill>
                        <a:srgbClr val="FF0066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TIẾNG VIỆT</a:t>
                  </a:r>
                  <a:endParaRPr b="1" sz="28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cxnSp>
            <p:nvCxnSpPr>
              <p:cNvPr id="319" name="Google Shape;319;p14"/>
              <p:cNvCxnSpPr/>
              <p:nvPr/>
            </p:nvCxnSpPr>
            <p:spPr>
              <a:xfrm>
                <a:off x="6676405" y="1082039"/>
                <a:ext cx="1887840" cy="0"/>
              </a:xfrm>
              <a:prstGeom prst="straightConnector1">
                <a:avLst/>
              </a:prstGeom>
              <a:noFill/>
              <a:ln cap="flat" cmpd="sng" w="25400">
                <a:solidFill>
                  <a:srgbClr val="FF0066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0000">
                  <a:srgbClr val="000000">
                    <a:alpha val="37647"/>
                  </a:srgbClr>
                </a:outerShdw>
              </a:effectLst>
            </p:spPr>
          </p:cxnSp>
        </p:grpSp>
        <p:sp>
          <p:nvSpPr>
            <p:cNvPr id="320" name="Google Shape;320;p14"/>
            <p:cNvSpPr txBox="1"/>
            <p:nvPr/>
          </p:nvSpPr>
          <p:spPr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1825" lIns="143675" spcFirstLastPara="1" rIns="143675" wrap="square" tIns="718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ÔN TẬP GIỮA HỌC KÌ II (T2)</a:t>
              </a:r>
              <a:endParaRPr b="1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21" name="Google Shape;321;p14"/>
          <p:cNvSpPr/>
          <p:nvPr/>
        </p:nvSpPr>
        <p:spPr>
          <a:xfrm>
            <a:off x="839035" y="2354644"/>
            <a:ext cx="93726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 Chọn câu trả lời đúng: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22" name="Google Shape;322;p14"/>
          <p:cNvGrpSpPr/>
          <p:nvPr/>
        </p:nvGrpSpPr>
        <p:grpSpPr>
          <a:xfrm>
            <a:off x="1149876" y="1752600"/>
            <a:ext cx="11430000" cy="646331"/>
            <a:chOff x="1189044" y="1998486"/>
            <a:chExt cx="10183091" cy="646331"/>
          </a:xfrm>
        </p:grpSpPr>
        <p:sp>
          <p:nvSpPr>
            <p:cNvPr id="323" name="Google Shape;323;p14"/>
            <p:cNvSpPr/>
            <p:nvPr/>
          </p:nvSpPr>
          <p:spPr>
            <a:xfrm>
              <a:off x="1189044" y="1998486"/>
              <a:ext cx="1018309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2. Đọc và làm bài tập.</a:t>
              </a:r>
              <a:endParaRPr b="1" sz="36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324" name="Google Shape;324;p14"/>
            <p:cNvCxnSpPr/>
            <p:nvPr/>
          </p:nvCxnSpPr>
          <p:spPr>
            <a:xfrm>
              <a:off x="1673234" y="2519755"/>
              <a:ext cx="3230048" cy="0"/>
            </a:xfrm>
            <a:prstGeom prst="straightConnector1">
              <a:avLst/>
            </a:prstGeom>
            <a:noFill/>
            <a:ln cap="flat" cmpd="sng" w="381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</p:cxnSp>
      </p:grpSp>
      <p:sp>
        <p:nvSpPr>
          <p:cNvPr id="325" name="Google Shape;325;p14"/>
          <p:cNvSpPr/>
          <p:nvPr/>
        </p:nvSpPr>
        <p:spPr>
          <a:xfrm>
            <a:off x="1689126" y="5480711"/>
            <a:ext cx="13835687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“Vòm cây xanh, đố bé tìm/ Tiếng nào riêng giữa trăm nghìn tiếng chim”.</a:t>
            </a:r>
            <a:endParaRPr b="1" sz="24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6" name="Google Shape;326;p14"/>
          <p:cNvSpPr/>
          <p:nvPr/>
        </p:nvSpPr>
        <p:spPr>
          <a:xfrm>
            <a:off x="1705728" y="6909635"/>
            <a:ext cx="13976391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“Tiếng chim lay động lá cành/ Tiếng chim đánh thức chồi xanh dậy cùng”.</a:t>
            </a:r>
            <a:endParaRPr b="1" sz="24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7" name="Google Shape;327;p14"/>
          <p:cNvSpPr/>
          <p:nvPr/>
        </p:nvSpPr>
        <p:spPr>
          <a:xfrm>
            <a:off x="1693356" y="4276621"/>
            <a:ext cx="1383145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“Tiếng chim cùng bé tưới hoa/ Mát trong từng giọt nước hòa tiếng chim” .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" name="Google Shape;328;p14"/>
          <p:cNvSpPr/>
          <p:nvPr/>
        </p:nvSpPr>
        <p:spPr>
          <a:xfrm>
            <a:off x="910330" y="3000975"/>
            <a:ext cx="1461448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Câu thơ nào cho thấy tiếng chim buổi sáng như một dàn nhạc có sự tham gia của rất nhiều loài chim?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9" name="Google Shape;329;p14"/>
          <p:cNvSpPr/>
          <p:nvPr/>
        </p:nvSpPr>
        <p:spPr>
          <a:xfrm>
            <a:off x="910330" y="4471246"/>
            <a:ext cx="543479" cy="486258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sz="28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4"/>
          <p:cNvSpPr/>
          <p:nvPr/>
        </p:nvSpPr>
        <p:spPr>
          <a:xfrm>
            <a:off x="919338" y="5538505"/>
            <a:ext cx="543479" cy="486258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sz="28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4"/>
          <p:cNvSpPr/>
          <p:nvPr/>
        </p:nvSpPr>
        <p:spPr>
          <a:xfrm>
            <a:off x="917046" y="7072071"/>
            <a:ext cx="543479" cy="486258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sz="28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4"/>
          <p:cNvSpPr/>
          <p:nvPr/>
        </p:nvSpPr>
        <p:spPr>
          <a:xfrm>
            <a:off x="919338" y="5538505"/>
            <a:ext cx="543479" cy="486258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1"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15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338" name="Google Shape;338;p15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339" name="Google Shape;339;p15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340" name="Google Shape;340;p15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3200">
                      <a:solidFill>
                        <a:srgbClr val="0000CC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Thứ……ngày…..tháng…..năm…….</a:t>
                  </a:r>
                  <a:endParaRPr sz="32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41" name="Google Shape;341;p15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2800">
                      <a:solidFill>
                        <a:srgbClr val="FF0066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TIẾNG VIỆT</a:t>
                  </a:r>
                  <a:endParaRPr b="1" sz="28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cxnSp>
            <p:nvCxnSpPr>
              <p:cNvPr id="342" name="Google Shape;342;p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straightConnector1">
                <a:avLst/>
              </a:prstGeom>
              <a:noFill/>
              <a:ln cap="flat" cmpd="sng" w="25400">
                <a:solidFill>
                  <a:srgbClr val="FF0066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0000">
                  <a:srgbClr val="000000">
                    <a:alpha val="37647"/>
                  </a:srgbClr>
                </a:outerShdw>
              </a:effectLst>
            </p:spPr>
          </p:cxnSp>
        </p:grpSp>
        <p:sp>
          <p:nvSpPr>
            <p:cNvPr id="343" name="Google Shape;343;p15"/>
            <p:cNvSpPr txBox="1"/>
            <p:nvPr/>
          </p:nvSpPr>
          <p:spPr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1825" lIns="143675" spcFirstLastPara="1" rIns="143675" wrap="square" tIns="718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ÔN TẬP GIỮA HỌC KÌ II (T2)</a:t>
              </a:r>
              <a:endParaRPr b="1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44" name="Google Shape;344;p15"/>
          <p:cNvSpPr/>
          <p:nvPr/>
        </p:nvSpPr>
        <p:spPr>
          <a:xfrm>
            <a:off x="839035" y="2354644"/>
            <a:ext cx="93726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 Chọn câu trả lời đúng: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45" name="Google Shape;345;p15"/>
          <p:cNvGrpSpPr/>
          <p:nvPr/>
        </p:nvGrpSpPr>
        <p:grpSpPr>
          <a:xfrm>
            <a:off x="1149876" y="1752600"/>
            <a:ext cx="11430000" cy="646331"/>
            <a:chOff x="1189044" y="1998486"/>
            <a:chExt cx="10183091" cy="646331"/>
          </a:xfrm>
        </p:grpSpPr>
        <p:sp>
          <p:nvSpPr>
            <p:cNvPr id="346" name="Google Shape;346;p15"/>
            <p:cNvSpPr/>
            <p:nvPr/>
          </p:nvSpPr>
          <p:spPr>
            <a:xfrm>
              <a:off x="1189044" y="1998486"/>
              <a:ext cx="1018309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2. Đọc và làm bài tập.</a:t>
              </a:r>
              <a:endParaRPr b="1" sz="36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347" name="Google Shape;347;p15"/>
            <p:cNvCxnSpPr/>
            <p:nvPr/>
          </p:nvCxnSpPr>
          <p:spPr>
            <a:xfrm>
              <a:off x="1673234" y="2519755"/>
              <a:ext cx="3230048" cy="0"/>
            </a:xfrm>
            <a:prstGeom prst="straightConnector1">
              <a:avLst/>
            </a:prstGeom>
            <a:noFill/>
            <a:ln cap="flat" cmpd="sng" w="381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</p:cxnSp>
      </p:grpSp>
      <p:sp>
        <p:nvSpPr>
          <p:cNvPr id="348" name="Google Shape;348;p15"/>
          <p:cNvSpPr/>
          <p:nvPr/>
        </p:nvSpPr>
        <p:spPr>
          <a:xfrm>
            <a:off x="1689126" y="5480711"/>
            <a:ext cx="13835687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“Gọi bông lúa chín về thôn/ Tiếng chim nhuộm óng cây rơm trước nhà”.</a:t>
            </a:r>
            <a:endParaRPr b="1" sz="24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9" name="Google Shape;349;p15"/>
          <p:cNvSpPr/>
          <p:nvPr/>
        </p:nvSpPr>
        <p:spPr>
          <a:xfrm>
            <a:off x="1705728" y="7072071"/>
            <a:ext cx="13976391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“Mà vườn hoa cũng lạ lùng/ Nghiêng tai nghe đến không cùng tiếng chim”.</a:t>
            </a:r>
            <a:endParaRPr b="1" sz="24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0" name="Google Shape;350;p15"/>
          <p:cNvSpPr/>
          <p:nvPr/>
        </p:nvSpPr>
        <p:spPr>
          <a:xfrm>
            <a:off x="1659044" y="3962400"/>
            <a:ext cx="1383145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“Tiếng chim vỗ cánh bầy ong/ Mát trong từng giọt nước hòa tiếng chim” .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1" name="Google Shape;351;p15"/>
          <p:cNvSpPr/>
          <p:nvPr/>
        </p:nvSpPr>
        <p:spPr>
          <a:xfrm>
            <a:off x="910330" y="3000975"/>
            <a:ext cx="1461448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Câu thơ nào cho thấy vườn hoa rất yêu thích tiếng chim buổi sáng?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2" name="Google Shape;352;p15"/>
          <p:cNvSpPr/>
          <p:nvPr/>
        </p:nvSpPr>
        <p:spPr>
          <a:xfrm>
            <a:off x="919338" y="4228117"/>
            <a:ext cx="543479" cy="486258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sz="28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5"/>
          <p:cNvSpPr/>
          <p:nvPr/>
        </p:nvSpPr>
        <p:spPr>
          <a:xfrm>
            <a:off x="919338" y="5538505"/>
            <a:ext cx="543479" cy="486258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sz="28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5"/>
          <p:cNvSpPr/>
          <p:nvPr/>
        </p:nvSpPr>
        <p:spPr>
          <a:xfrm>
            <a:off x="919338" y="7315200"/>
            <a:ext cx="543479" cy="486258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sz="28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5"/>
          <p:cNvSpPr/>
          <p:nvPr/>
        </p:nvSpPr>
        <p:spPr>
          <a:xfrm>
            <a:off x="919338" y="7315200"/>
            <a:ext cx="543479" cy="486258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1"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oogle Shape;360;p16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361" name="Google Shape;361;p16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362" name="Google Shape;362;p1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363" name="Google Shape;363;p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3200">
                      <a:solidFill>
                        <a:srgbClr val="0000CC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Thứ……ngày…..tháng…..năm…….</a:t>
                  </a:r>
                  <a:endParaRPr sz="32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64" name="Google Shape;364;p16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2800">
                      <a:solidFill>
                        <a:srgbClr val="FF0066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TIẾNG VIỆT</a:t>
                  </a:r>
                  <a:endParaRPr b="1" sz="28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cxnSp>
            <p:nvCxnSpPr>
              <p:cNvPr id="365" name="Google Shape;365;p16"/>
              <p:cNvCxnSpPr/>
              <p:nvPr/>
            </p:nvCxnSpPr>
            <p:spPr>
              <a:xfrm>
                <a:off x="6676405" y="1082039"/>
                <a:ext cx="1887840" cy="0"/>
              </a:xfrm>
              <a:prstGeom prst="straightConnector1">
                <a:avLst/>
              </a:prstGeom>
              <a:noFill/>
              <a:ln cap="flat" cmpd="sng" w="25400">
                <a:solidFill>
                  <a:srgbClr val="FF0066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0000">
                  <a:srgbClr val="000000">
                    <a:alpha val="37647"/>
                  </a:srgbClr>
                </a:outerShdw>
              </a:effectLst>
            </p:spPr>
          </p:cxnSp>
        </p:grpSp>
        <p:sp>
          <p:nvSpPr>
            <p:cNvPr id="366" name="Google Shape;366;p16"/>
            <p:cNvSpPr txBox="1"/>
            <p:nvPr/>
          </p:nvSpPr>
          <p:spPr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1825" lIns="143675" spcFirstLastPara="1" rIns="143675" wrap="square" tIns="718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ÔN TẬP GIỮA HỌC KÌ II (T2)</a:t>
              </a:r>
              <a:endParaRPr b="1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67" name="Google Shape;367;p16"/>
          <p:cNvSpPr/>
          <p:nvPr/>
        </p:nvSpPr>
        <p:spPr>
          <a:xfrm>
            <a:off x="839035" y="2354644"/>
            <a:ext cx="93726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4) Dựa theo gợi ý từ bài thơ trên, em hãy viết: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68" name="Google Shape;368;p16"/>
          <p:cNvGrpSpPr/>
          <p:nvPr/>
        </p:nvGrpSpPr>
        <p:grpSpPr>
          <a:xfrm>
            <a:off x="1149876" y="1752600"/>
            <a:ext cx="11430000" cy="646331"/>
            <a:chOff x="1189044" y="1998486"/>
            <a:chExt cx="10183091" cy="646331"/>
          </a:xfrm>
        </p:grpSpPr>
        <p:sp>
          <p:nvSpPr>
            <p:cNvPr id="369" name="Google Shape;369;p16"/>
            <p:cNvSpPr/>
            <p:nvPr/>
          </p:nvSpPr>
          <p:spPr>
            <a:xfrm>
              <a:off x="1189044" y="1998486"/>
              <a:ext cx="1018309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2. Đọc và làm bài tập.</a:t>
              </a:r>
              <a:endParaRPr b="1" sz="36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370" name="Google Shape;370;p16"/>
            <p:cNvCxnSpPr/>
            <p:nvPr/>
          </p:nvCxnSpPr>
          <p:spPr>
            <a:xfrm>
              <a:off x="1673234" y="2519755"/>
              <a:ext cx="3230048" cy="0"/>
            </a:xfrm>
            <a:prstGeom prst="straightConnector1">
              <a:avLst/>
            </a:prstGeom>
            <a:noFill/>
            <a:ln cap="flat" cmpd="sng" w="381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</p:cxnSp>
      </p:grpSp>
      <p:sp>
        <p:nvSpPr>
          <p:cNvPr id="371" name="Google Shape;371;p16"/>
          <p:cNvSpPr/>
          <p:nvPr/>
        </p:nvSpPr>
        <p:spPr>
          <a:xfrm>
            <a:off x="1302275" y="5638800"/>
            <a:ext cx="13823991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rất vui mỗi khi nghe tiếng chim hót.</a:t>
            </a:r>
            <a:endParaRPr b="1" sz="24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2" name="Google Shape;372;p16"/>
          <p:cNvSpPr/>
          <p:nvPr/>
        </p:nvSpPr>
        <p:spPr>
          <a:xfrm>
            <a:off x="983229" y="3037138"/>
            <a:ext cx="1461448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Một câu tả tiếng chim buổi sáng.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3" name="Google Shape;373;p16"/>
          <p:cNvSpPr/>
          <p:nvPr/>
        </p:nvSpPr>
        <p:spPr>
          <a:xfrm>
            <a:off x="910330" y="4806489"/>
            <a:ext cx="1461448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Một câu diễn tả niềm vui của em khi nghe tiếng chim hót.</a:t>
            </a:r>
            <a:endParaRPr b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4" name="Google Shape;374;p16"/>
          <p:cNvSpPr/>
          <p:nvPr/>
        </p:nvSpPr>
        <p:spPr>
          <a:xfrm>
            <a:off x="1302276" y="3844808"/>
            <a:ext cx="13976391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Tiếng chim rộn ràng khắp nơi.</a:t>
            </a:r>
            <a:endParaRPr b="1" sz="24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h dep 10" id="380" name="Google Shape;38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17"/>
          <p:cNvSpPr/>
          <p:nvPr/>
        </p:nvSpPr>
        <p:spPr>
          <a:xfrm>
            <a:off x="209917" y="3657600"/>
            <a:ext cx="15617822" cy="158273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  <a:t>XIN CHÂN THÀNH CẢM ƠN </a:t>
            </a:r>
            <a:br>
              <a:rPr b="0" i="0">
                <a:ln cap="flat" cmpd="sng" w="19050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</a:br>
            <a:r>
              <a:rPr b="0" i="0">
                <a:ln cap="flat" cmpd="sng" w="19050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  <a:t>QUÝ THẦY CÔ GIÁO VÀ CÁC EM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05" name="Google Shape;105;p2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06" name="Google Shape;106;p2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07" name="Google Shape;107;p2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-US" sz="3200" u="none" cap="none" strike="noStrike">
                      <a:solidFill>
                        <a:srgbClr val="0000CC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Thứ……ngày…..tháng…..năm…….</a:t>
                  </a:r>
                  <a:endParaRPr sz="32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8" name="Google Shape;108;p2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2800">
                      <a:solidFill>
                        <a:srgbClr val="FF0066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TIẾNG VIỆT</a:t>
                  </a:r>
                  <a:endParaRPr b="1" sz="28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cxnSp>
            <p:nvCxnSpPr>
              <p:cNvPr id="109" name="Google Shape;109;p2"/>
              <p:cNvCxnSpPr/>
              <p:nvPr/>
            </p:nvCxnSpPr>
            <p:spPr>
              <a:xfrm>
                <a:off x="6676405" y="1082039"/>
                <a:ext cx="1887840" cy="0"/>
              </a:xfrm>
              <a:prstGeom prst="straightConnector1">
                <a:avLst/>
              </a:prstGeom>
              <a:noFill/>
              <a:ln cap="flat" cmpd="sng" w="25400">
                <a:solidFill>
                  <a:srgbClr val="FF0066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0000">
                  <a:srgbClr val="000000">
                    <a:alpha val="37647"/>
                  </a:srgbClr>
                </a:outerShdw>
              </a:effectLst>
            </p:spPr>
          </p:cxnSp>
        </p:grpSp>
        <p:sp>
          <p:nvSpPr>
            <p:cNvPr id="110" name="Google Shape;110;p2"/>
            <p:cNvSpPr txBox="1"/>
            <p:nvPr/>
          </p:nvSpPr>
          <p:spPr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1825" lIns="143675" spcFirstLastPara="1" rIns="143675" wrap="square" tIns="718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 u="none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ÔN TẬP GIỮA HỌC KÌ II (T2)</a:t>
              </a:r>
              <a:endParaRPr b="1" sz="280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11" name="Google Shape;111;p2"/>
          <p:cNvSpPr/>
          <p:nvPr/>
        </p:nvSpPr>
        <p:spPr>
          <a:xfrm>
            <a:off x="1563435" y="2751892"/>
            <a:ext cx="13966284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một đoạn văn, đoạn thơ khoảng 70-75 tiếng hoặc đọc thuộc lòng một đoạn thơ (bài thơ) đã học</a:t>
            </a:r>
            <a:endParaRPr b="1" sz="38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2" name="Google Shape;112;p2"/>
          <p:cNvGrpSpPr/>
          <p:nvPr/>
        </p:nvGrpSpPr>
        <p:grpSpPr>
          <a:xfrm>
            <a:off x="1508919" y="1905000"/>
            <a:ext cx="11430000" cy="646331"/>
            <a:chOff x="1508919" y="1888664"/>
            <a:chExt cx="10183091" cy="646331"/>
          </a:xfrm>
        </p:grpSpPr>
        <p:sp>
          <p:nvSpPr>
            <p:cNvPr id="113" name="Google Shape;113;p2"/>
            <p:cNvSpPr/>
            <p:nvPr/>
          </p:nvSpPr>
          <p:spPr>
            <a:xfrm>
              <a:off x="1508919" y="1888664"/>
              <a:ext cx="1018309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1. Ôn luyện tập đọc và học thuộc lòng.</a:t>
              </a:r>
              <a:endParaRPr b="1" sz="36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14" name="Google Shape;114;p2"/>
            <p:cNvCxnSpPr/>
            <p:nvPr/>
          </p:nvCxnSpPr>
          <p:spPr>
            <a:xfrm>
              <a:off x="1673234" y="2519755"/>
              <a:ext cx="6418858" cy="0"/>
            </a:xfrm>
            <a:prstGeom prst="straightConnector1">
              <a:avLst/>
            </a:prstGeom>
            <a:noFill/>
            <a:ln cap="flat" cmpd="sng" w="381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</p:cxnSp>
      </p:grpSp>
    </p:spTree>
  </p:cSld>
  <p:clrMapOvr>
    <a:masterClrMapping/>
  </p:clrMapOvr>
  <p:transition spd="slow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3HAND" id="119" name="Google Shape;119;p3"/>
          <p:cNvSpPr/>
          <p:nvPr/>
        </p:nvSpPr>
        <p:spPr>
          <a:xfrm>
            <a:off x="5400115" y="2794000"/>
            <a:ext cx="5018630" cy="375920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6917571" y="1117600"/>
            <a:ext cx="2116529" cy="1602317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9333636" y="1727200"/>
            <a:ext cx="2116527" cy="1602317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22" name="Google Shape;122;p3"/>
          <p:cNvSpPr/>
          <p:nvPr/>
        </p:nvSpPr>
        <p:spPr>
          <a:xfrm>
            <a:off x="10554384" y="3071285"/>
            <a:ext cx="2252166" cy="1602316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23" name="Google Shape;123;p3"/>
          <p:cNvSpPr/>
          <p:nvPr/>
        </p:nvSpPr>
        <p:spPr>
          <a:xfrm>
            <a:off x="10554384" y="4673600"/>
            <a:ext cx="2116527" cy="1602317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endParaRPr/>
          </a:p>
        </p:txBody>
      </p:sp>
      <p:sp>
        <p:nvSpPr>
          <p:cNvPr id="124" name="Google Shape;124;p3"/>
          <p:cNvSpPr/>
          <p:nvPr/>
        </p:nvSpPr>
        <p:spPr>
          <a:xfrm>
            <a:off x="9333636" y="5994400"/>
            <a:ext cx="2116527" cy="1500717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6917571" y="6502400"/>
            <a:ext cx="2116529" cy="1524000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26" name="Google Shape;126;p3"/>
          <p:cNvSpPr/>
          <p:nvPr/>
        </p:nvSpPr>
        <p:spPr>
          <a:xfrm>
            <a:off x="4721922" y="6197600"/>
            <a:ext cx="2116527" cy="1524000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endParaRPr/>
          </a:p>
        </p:txBody>
      </p:sp>
      <p:sp>
        <p:nvSpPr>
          <p:cNvPr id="127" name="Google Shape;127;p3"/>
          <p:cNvSpPr/>
          <p:nvPr/>
        </p:nvSpPr>
        <p:spPr>
          <a:xfrm>
            <a:off x="3229897" y="4673600"/>
            <a:ext cx="2116527" cy="1602317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7 </a:t>
            </a:r>
            <a:endParaRPr/>
          </a:p>
        </p:txBody>
      </p:sp>
      <p:sp>
        <p:nvSpPr>
          <p:cNvPr id="128" name="Google Shape;128;p3"/>
          <p:cNvSpPr/>
          <p:nvPr/>
        </p:nvSpPr>
        <p:spPr>
          <a:xfrm>
            <a:off x="3229897" y="3071285"/>
            <a:ext cx="2116527" cy="1602316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129" name="Google Shape;129;p3"/>
          <p:cNvSpPr/>
          <p:nvPr/>
        </p:nvSpPr>
        <p:spPr>
          <a:xfrm>
            <a:off x="4586284" y="1625600"/>
            <a:ext cx="2116527" cy="1602317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130" name="Google Shape;130;p3"/>
          <p:cNvSpPr/>
          <p:nvPr/>
        </p:nvSpPr>
        <p:spPr>
          <a:xfrm>
            <a:off x="5018630" y="2540000"/>
            <a:ext cx="6239378" cy="4775200"/>
          </a:xfrm>
          <a:prstGeom prst="irregularSeal1">
            <a:avLst/>
          </a:prstGeom>
          <a:solidFill>
            <a:srgbClr val="0000FF"/>
          </a:solidFill>
          <a:ln cap="flat" cmpd="sng" w="952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31" name="Google Shape;131;p3"/>
          <p:cNvSpPr/>
          <p:nvPr/>
        </p:nvSpPr>
        <p:spPr>
          <a:xfrm>
            <a:off x="1195317" y="266701"/>
            <a:ext cx="14674406" cy="823779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 Đọc thuộc lòng bài: Trên hồ Ba Bể (khổ 1, 2 - trang 5)</a:t>
            </a:r>
            <a:endParaRPr b="1" sz="44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3HAND" id="136" name="Google Shape;136;p4"/>
          <p:cNvSpPr/>
          <p:nvPr/>
        </p:nvSpPr>
        <p:spPr>
          <a:xfrm>
            <a:off x="5400115" y="2794000"/>
            <a:ext cx="5018630" cy="375920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6917571" y="1117600"/>
            <a:ext cx="2116529" cy="1602317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138" name="Google Shape;138;p4"/>
          <p:cNvSpPr/>
          <p:nvPr/>
        </p:nvSpPr>
        <p:spPr>
          <a:xfrm>
            <a:off x="9333636" y="1727200"/>
            <a:ext cx="2116527" cy="1602317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39" name="Google Shape;139;p4"/>
          <p:cNvSpPr/>
          <p:nvPr/>
        </p:nvSpPr>
        <p:spPr>
          <a:xfrm>
            <a:off x="10554384" y="3071285"/>
            <a:ext cx="2252166" cy="1602316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40" name="Google Shape;140;p4"/>
          <p:cNvSpPr/>
          <p:nvPr/>
        </p:nvSpPr>
        <p:spPr>
          <a:xfrm>
            <a:off x="10554384" y="4673600"/>
            <a:ext cx="2116527" cy="1602317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endParaRPr/>
          </a:p>
        </p:txBody>
      </p:sp>
      <p:sp>
        <p:nvSpPr>
          <p:cNvPr id="141" name="Google Shape;141;p4"/>
          <p:cNvSpPr/>
          <p:nvPr/>
        </p:nvSpPr>
        <p:spPr>
          <a:xfrm>
            <a:off x="9333636" y="5994400"/>
            <a:ext cx="2116527" cy="1500717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6917571" y="6502400"/>
            <a:ext cx="2116529" cy="1524000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43" name="Google Shape;143;p4"/>
          <p:cNvSpPr/>
          <p:nvPr/>
        </p:nvSpPr>
        <p:spPr>
          <a:xfrm>
            <a:off x="4721922" y="6197600"/>
            <a:ext cx="2116527" cy="1524000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endParaRPr/>
          </a:p>
        </p:txBody>
      </p:sp>
      <p:sp>
        <p:nvSpPr>
          <p:cNvPr id="144" name="Google Shape;144;p4"/>
          <p:cNvSpPr/>
          <p:nvPr/>
        </p:nvSpPr>
        <p:spPr>
          <a:xfrm>
            <a:off x="3229897" y="4673600"/>
            <a:ext cx="2116527" cy="1602317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7 </a:t>
            </a:r>
            <a:endParaRPr/>
          </a:p>
        </p:txBody>
      </p:sp>
      <p:sp>
        <p:nvSpPr>
          <p:cNvPr id="145" name="Google Shape;145;p4"/>
          <p:cNvSpPr/>
          <p:nvPr/>
        </p:nvSpPr>
        <p:spPr>
          <a:xfrm>
            <a:off x="3229897" y="3071285"/>
            <a:ext cx="2116527" cy="1602316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146" name="Google Shape;146;p4"/>
          <p:cNvSpPr/>
          <p:nvPr/>
        </p:nvSpPr>
        <p:spPr>
          <a:xfrm>
            <a:off x="4586284" y="1625600"/>
            <a:ext cx="2116527" cy="1602317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147" name="Google Shape;147;p4"/>
          <p:cNvSpPr/>
          <p:nvPr/>
        </p:nvSpPr>
        <p:spPr>
          <a:xfrm>
            <a:off x="5018630" y="2540000"/>
            <a:ext cx="6239378" cy="4775200"/>
          </a:xfrm>
          <a:prstGeom prst="irregularSeal1">
            <a:avLst/>
          </a:prstGeom>
          <a:solidFill>
            <a:srgbClr val="0000FF"/>
          </a:solidFill>
          <a:ln cap="flat" cmpd="sng" w="952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48" name="Google Shape;148;p4"/>
          <p:cNvSpPr/>
          <p:nvPr/>
        </p:nvSpPr>
        <p:spPr>
          <a:xfrm>
            <a:off x="1195317" y="266701"/>
            <a:ext cx="14674406" cy="823779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 Bài: Sông Hương (đoạn 2 trang 7)</a:t>
            </a:r>
            <a:endParaRPr b="1" sz="44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3HAND" id="153" name="Google Shape;153;p5"/>
          <p:cNvSpPr/>
          <p:nvPr/>
        </p:nvSpPr>
        <p:spPr>
          <a:xfrm>
            <a:off x="5400115" y="2794000"/>
            <a:ext cx="5018630" cy="375920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5"/>
          <p:cNvSpPr/>
          <p:nvPr/>
        </p:nvSpPr>
        <p:spPr>
          <a:xfrm>
            <a:off x="6917571" y="1117600"/>
            <a:ext cx="2116529" cy="1602317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155" name="Google Shape;155;p5"/>
          <p:cNvSpPr/>
          <p:nvPr/>
        </p:nvSpPr>
        <p:spPr>
          <a:xfrm>
            <a:off x="9333636" y="1727200"/>
            <a:ext cx="2116527" cy="1602317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56" name="Google Shape;156;p5"/>
          <p:cNvSpPr/>
          <p:nvPr/>
        </p:nvSpPr>
        <p:spPr>
          <a:xfrm>
            <a:off x="10554384" y="3071285"/>
            <a:ext cx="2252166" cy="1602316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57" name="Google Shape;157;p5"/>
          <p:cNvSpPr/>
          <p:nvPr/>
        </p:nvSpPr>
        <p:spPr>
          <a:xfrm>
            <a:off x="10554384" y="4673600"/>
            <a:ext cx="2116527" cy="1602317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endParaRPr/>
          </a:p>
        </p:txBody>
      </p:sp>
      <p:sp>
        <p:nvSpPr>
          <p:cNvPr id="158" name="Google Shape;158;p5"/>
          <p:cNvSpPr/>
          <p:nvPr/>
        </p:nvSpPr>
        <p:spPr>
          <a:xfrm>
            <a:off x="9333636" y="5994400"/>
            <a:ext cx="2116527" cy="1500717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"/>
          <p:cNvSpPr/>
          <p:nvPr/>
        </p:nvSpPr>
        <p:spPr>
          <a:xfrm>
            <a:off x="6917571" y="6502400"/>
            <a:ext cx="2116529" cy="1524000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60" name="Google Shape;160;p5"/>
          <p:cNvSpPr/>
          <p:nvPr/>
        </p:nvSpPr>
        <p:spPr>
          <a:xfrm>
            <a:off x="4721922" y="6197600"/>
            <a:ext cx="2116527" cy="1524000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endParaRPr/>
          </a:p>
        </p:txBody>
      </p:sp>
      <p:sp>
        <p:nvSpPr>
          <p:cNvPr id="161" name="Google Shape;161;p5"/>
          <p:cNvSpPr/>
          <p:nvPr/>
        </p:nvSpPr>
        <p:spPr>
          <a:xfrm>
            <a:off x="3229897" y="4673600"/>
            <a:ext cx="2116527" cy="1602317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7 </a:t>
            </a:r>
            <a:endParaRPr/>
          </a:p>
        </p:txBody>
      </p:sp>
      <p:sp>
        <p:nvSpPr>
          <p:cNvPr id="162" name="Google Shape;162;p5"/>
          <p:cNvSpPr/>
          <p:nvPr/>
        </p:nvSpPr>
        <p:spPr>
          <a:xfrm>
            <a:off x="3229897" y="3071285"/>
            <a:ext cx="2116527" cy="1602316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163" name="Google Shape;163;p5"/>
          <p:cNvSpPr/>
          <p:nvPr/>
        </p:nvSpPr>
        <p:spPr>
          <a:xfrm>
            <a:off x="4586284" y="1625600"/>
            <a:ext cx="2116527" cy="1602317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164" name="Google Shape;164;p5"/>
          <p:cNvSpPr/>
          <p:nvPr/>
        </p:nvSpPr>
        <p:spPr>
          <a:xfrm>
            <a:off x="5018630" y="2540000"/>
            <a:ext cx="6239378" cy="4775200"/>
          </a:xfrm>
          <a:prstGeom prst="irregularSeal1">
            <a:avLst/>
          </a:prstGeom>
          <a:solidFill>
            <a:srgbClr val="0000FF"/>
          </a:solidFill>
          <a:ln cap="flat" cmpd="sng" w="952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65" name="Google Shape;165;p5"/>
          <p:cNvSpPr/>
          <p:nvPr/>
        </p:nvSpPr>
        <p:spPr>
          <a:xfrm>
            <a:off x="853393" y="129118"/>
            <a:ext cx="15462806" cy="823779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 Bài: Chợ nổi Cà Mau (đoạn 1 trang 10)</a:t>
            </a:r>
            <a:endParaRPr b="1" sz="44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3HAND" id="170" name="Google Shape;170;p6"/>
          <p:cNvSpPr/>
          <p:nvPr/>
        </p:nvSpPr>
        <p:spPr>
          <a:xfrm>
            <a:off x="5400115" y="2794000"/>
            <a:ext cx="5018630" cy="375920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6"/>
          <p:cNvSpPr/>
          <p:nvPr/>
        </p:nvSpPr>
        <p:spPr>
          <a:xfrm>
            <a:off x="6917571" y="1117600"/>
            <a:ext cx="2116529" cy="1602317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172" name="Google Shape;172;p6"/>
          <p:cNvSpPr/>
          <p:nvPr/>
        </p:nvSpPr>
        <p:spPr>
          <a:xfrm>
            <a:off x="9333636" y="1727200"/>
            <a:ext cx="2116527" cy="1602317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73" name="Google Shape;173;p6"/>
          <p:cNvSpPr/>
          <p:nvPr/>
        </p:nvSpPr>
        <p:spPr>
          <a:xfrm>
            <a:off x="10554384" y="3071285"/>
            <a:ext cx="2252166" cy="1602316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74" name="Google Shape;174;p6"/>
          <p:cNvSpPr/>
          <p:nvPr/>
        </p:nvSpPr>
        <p:spPr>
          <a:xfrm>
            <a:off x="10554384" y="4673600"/>
            <a:ext cx="2116527" cy="1602317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endParaRPr/>
          </a:p>
        </p:txBody>
      </p:sp>
      <p:sp>
        <p:nvSpPr>
          <p:cNvPr id="175" name="Google Shape;175;p6"/>
          <p:cNvSpPr/>
          <p:nvPr/>
        </p:nvSpPr>
        <p:spPr>
          <a:xfrm>
            <a:off x="9333636" y="5994400"/>
            <a:ext cx="2116527" cy="1500717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6"/>
          <p:cNvSpPr/>
          <p:nvPr/>
        </p:nvSpPr>
        <p:spPr>
          <a:xfrm>
            <a:off x="6917571" y="6502400"/>
            <a:ext cx="2116529" cy="1524000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77" name="Google Shape;177;p6"/>
          <p:cNvSpPr/>
          <p:nvPr/>
        </p:nvSpPr>
        <p:spPr>
          <a:xfrm>
            <a:off x="4721922" y="6197600"/>
            <a:ext cx="2116527" cy="1524000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endParaRPr/>
          </a:p>
        </p:txBody>
      </p:sp>
      <p:sp>
        <p:nvSpPr>
          <p:cNvPr id="178" name="Google Shape;178;p6"/>
          <p:cNvSpPr/>
          <p:nvPr/>
        </p:nvSpPr>
        <p:spPr>
          <a:xfrm>
            <a:off x="3229897" y="4673600"/>
            <a:ext cx="2116527" cy="1602317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7 </a:t>
            </a:r>
            <a:endParaRPr/>
          </a:p>
        </p:txBody>
      </p:sp>
      <p:sp>
        <p:nvSpPr>
          <p:cNvPr id="179" name="Google Shape;179;p6"/>
          <p:cNvSpPr/>
          <p:nvPr/>
        </p:nvSpPr>
        <p:spPr>
          <a:xfrm>
            <a:off x="3229897" y="3071285"/>
            <a:ext cx="2116527" cy="1602316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180" name="Google Shape;180;p6"/>
          <p:cNvSpPr/>
          <p:nvPr/>
        </p:nvSpPr>
        <p:spPr>
          <a:xfrm>
            <a:off x="4586284" y="1625600"/>
            <a:ext cx="2116527" cy="1602317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181" name="Google Shape;181;p6"/>
          <p:cNvSpPr/>
          <p:nvPr/>
        </p:nvSpPr>
        <p:spPr>
          <a:xfrm>
            <a:off x="5018630" y="2540000"/>
            <a:ext cx="6239378" cy="4775200"/>
          </a:xfrm>
          <a:prstGeom prst="irregularSeal1">
            <a:avLst/>
          </a:prstGeom>
          <a:solidFill>
            <a:srgbClr val="0000FF"/>
          </a:solidFill>
          <a:ln cap="flat" cmpd="sng" w="952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82" name="Google Shape;182;p6"/>
          <p:cNvSpPr/>
          <p:nvPr/>
        </p:nvSpPr>
        <p:spPr>
          <a:xfrm>
            <a:off x="542555" y="239185"/>
            <a:ext cx="15327167" cy="823779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Bài:  Sự tích thành Cổ Loa (đoạn 3 trang 15 )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3HAND" id="187" name="Google Shape;187;p7"/>
          <p:cNvSpPr/>
          <p:nvPr/>
        </p:nvSpPr>
        <p:spPr>
          <a:xfrm>
            <a:off x="5400115" y="2794000"/>
            <a:ext cx="5018630" cy="375920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7"/>
          <p:cNvSpPr/>
          <p:nvPr/>
        </p:nvSpPr>
        <p:spPr>
          <a:xfrm>
            <a:off x="6917571" y="1367368"/>
            <a:ext cx="2116529" cy="1602317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0 </a:t>
            </a:r>
            <a:endParaRPr b="1" sz="3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7"/>
          <p:cNvSpPr/>
          <p:nvPr/>
        </p:nvSpPr>
        <p:spPr>
          <a:xfrm>
            <a:off x="9333636" y="1727200"/>
            <a:ext cx="2116527" cy="1602317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90" name="Google Shape;190;p7"/>
          <p:cNvSpPr/>
          <p:nvPr/>
        </p:nvSpPr>
        <p:spPr>
          <a:xfrm>
            <a:off x="10554384" y="3071285"/>
            <a:ext cx="2252166" cy="1602316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91" name="Google Shape;191;p7"/>
          <p:cNvSpPr/>
          <p:nvPr/>
        </p:nvSpPr>
        <p:spPr>
          <a:xfrm>
            <a:off x="10554384" y="4673600"/>
            <a:ext cx="2116527" cy="1602317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endParaRPr/>
          </a:p>
        </p:txBody>
      </p:sp>
      <p:sp>
        <p:nvSpPr>
          <p:cNvPr id="192" name="Google Shape;192;p7"/>
          <p:cNvSpPr/>
          <p:nvPr/>
        </p:nvSpPr>
        <p:spPr>
          <a:xfrm>
            <a:off x="9333636" y="5994400"/>
            <a:ext cx="2116527" cy="1500717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7"/>
          <p:cNvSpPr/>
          <p:nvPr/>
        </p:nvSpPr>
        <p:spPr>
          <a:xfrm>
            <a:off x="6917571" y="6502400"/>
            <a:ext cx="2116529" cy="1524000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94" name="Google Shape;194;p7"/>
          <p:cNvSpPr/>
          <p:nvPr/>
        </p:nvSpPr>
        <p:spPr>
          <a:xfrm>
            <a:off x="4721922" y="6197600"/>
            <a:ext cx="2116527" cy="1524000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endParaRPr/>
          </a:p>
        </p:txBody>
      </p:sp>
      <p:sp>
        <p:nvSpPr>
          <p:cNvPr id="195" name="Google Shape;195;p7"/>
          <p:cNvSpPr/>
          <p:nvPr/>
        </p:nvSpPr>
        <p:spPr>
          <a:xfrm>
            <a:off x="3229897" y="4673600"/>
            <a:ext cx="2116527" cy="1602317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7 </a:t>
            </a:r>
            <a:endParaRPr/>
          </a:p>
        </p:txBody>
      </p:sp>
      <p:sp>
        <p:nvSpPr>
          <p:cNvPr id="196" name="Google Shape;196;p7"/>
          <p:cNvSpPr/>
          <p:nvPr/>
        </p:nvSpPr>
        <p:spPr>
          <a:xfrm>
            <a:off x="3229897" y="3071285"/>
            <a:ext cx="2116527" cy="1602316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197" name="Google Shape;197;p7"/>
          <p:cNvSpPr/>
          <p:nvPr/>
        </p:nvSpPr>
        <p:spPr>
          <a:xfrm>
            <a:off x="4586284" y="1625600"/>
            <a:ext cx="2116527" cy="1602317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198" name="Google Shape;198;p7"/>
          <p:cNvSpPr/>
          <p:nvPr/>
        </p:nvSpPr>
        <p:spPr>
          <a:xfrm>
            <a:off x="5018630" y="2540000"/>
            <a:ext cx="6239378" cy="4775200"/>
          </a:xfrm>
          <a:prstGeom prst="irregularSeal1">
            <a:avLst/>
          </a:prstGeom>
          <a:solidFill>
            <a:srgbClr val="0000FF"/>
          </a:solidFill>
          <a:ln cap="flat" cmpd="sng" w="952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199" name="Google Shape;199;p7"/>
          <p:cNvSpPr/>
          <p:nvPr/>
        </p:nvSpPr>
        <p:spPr>
          <a:xfrm>
            <a:off x="542555" y="239185"/>
            <a:ext cx="15327167" cy="823779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Đọc thuộc lòng bài:  Sông quê (khổ 1, 2, 3 trang 18 )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3HAND" id="204" name="Google Shape;204;p8"/>
          <p:cNvSpPr/>
          <p:nvPr/>
        </p:nvSpPr>
        <p:spPr>
          <a:xfrm>
            <a:off x="5400115" y="2794000"/>
            <a:ext cx="5018630" cy="375920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8"/>
          <p:cNvSpPr/>
          <p:nvPr/>
        </p:nvSpPr>
        <p:spPr>
          <a:xfrm>
            <a:off x="6917571" y="1117600"/>
            <a:ext cx="2116529" cy="1602317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206" name="Google Shape;206;p8"/>
          <p:cNvSpPr/>
          <p:nvPr/>
        </p:nvSpPr>
        <p:spPr>
          <a:xfrm>
            <a:off x="9333636" y="1727200"/>
            <a:ext cx="2116527" cy="1602317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10554384" y="3071285"/>
            <a:ext cx="2252166" cy="1602316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08" name="Google Shape;208;p8"/>
          <p:cNvSpPr/>
          <p:nvPr/>
        </p:nvSpPr>
        <p:spPr>
          <a:xfrm>
            <a:off x="10554384" y="4673600"/>
            <a:ext cx="2116527" cy="1602317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9333636" y="5994400"/>
            <a:ext cx="2116527" cy="1500717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8"/>
          <p:cNvSpPr/>
          <p:nvPr/>
        </p:nvSpPr>
        <p:spPr>
          <a:xfrm>
            <a:off x="6917571" y="6502400"/>
            <a:ext cx="2116529" cy="1524000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211" name="Google Shape;211;p8"/>
          <p:cNvSpPr/>
          <p:nvPr/>
        </p:nvSpPr>
        <p:spPr>
          <a:xfrm>
            <a:off x="4721922" y="6197600"/>
            <a:ext cx="2116527" cy="1524000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endParaRPr/>
          </a:p>
        </p:txBody>
      </p:sp>
      <p:sp>
        <p:nvSpPr>
          <p:cNvPr id="212" name="Google Shape;212;p8"/>
          <p:cNvSpPr/>
          <p:nvPr/>
        </p:nvSpPr>
        <p:spPr>
          <a:xfrm>
            <a:off x="3229897" y="4673600"/>
            <a:ext cx="2116527" cy="1602317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7 </a:t>
            </a:r>
            <a:endParaRPr/>
          </a:p>
        </p:txBody>
      </p:sp>
      <p:sp>
        <p:nvSpPr>
          <p:cNvPr id="213" name="Google Shape;213;p8"/>
          <p:cNvSpPr/>
          <p:nvPr/>
        </p:nvSpPr>
        <p:spPr>
          <a:xfrm>
            <a:off x="3229897" y="3071285"/>
            <a:ext cx="2116527" cy="1602316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214" name="Google Shape;214;p8"/>
          <p:cNvSpPr/>
          <p:nvPr/>
        </p:nvSpPr>
        <p:spPr>
          <a:xfrm>
            <a:off x="4586284" y="1625600"/>
            <a:ext cx="2116527" cy="1602317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215" name="Google Shape;215;p8"/>
          <p:cNvSpPr/>
          <p:nvPr/>
        </p:nvSpPr>
        <p:spPr>
          <a:xfrm>
            <a:off x="5018630" y="2540000"/>
            <a:ext cx="6239378" cy="4775200"/>
          </a:xfrm>
          <a:prstGeom prst="irregularSeal1">
            <a:avLst/>
          </a:prstGeom>
          <a:solidFill>
            <a:srgbClr val="0000FF"/>
          </a:solidFill>
          <a:ln cap="flat" cmpd="sng" w="952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216" name="Google Shape;216;p8"/>
          <p:cNvSpPr/>
          <p:nvPr/>
        </p:nvSpPr>
        <p:spPr>
          <a:xfrm>
            <a:off x="542555" y="239185"/>
            <a:ext cx="15327167" cy="823779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Bài:  Hương làng (đoạn 2 trang 22, 21 )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3HAND" id="221" name="Google Shape;221;p9"/>
          <p:cNvSpPr/>
          <p:nvPr/>
        </p:nvSpPr>
        <p:spPr>
          <a:xfrm>
            <a:off x="5400115" y="2794000"/>
            <a:ext cx="5018630" cy="375920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9"/>
          <p:cNvSpPr/>
          <p:nvPr/>
        </p:nvSpPr>
        <p:spPr>
          <a:xfrm>
            <a:off x="6917571" y="1117600"/>
            <a:ext cx="2116529" cy="1602317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223" name="Google Shape;223;p9"/>
          <p:cNvSpPr/>
          <p:nvPr/>
        </p:nvSpPr>
        <p:spPr>
          <a:xfrm>
            <a:off x="9333636" y="1727200"/>
            <a:ext cx="2116527" cy="1602317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10554384" y="3071285"/>
            <a:ext cx="2252166" cy="1602316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10554384" y="4673600"/>
            <a:ext cx="2116527" cy="1602317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endParaRPr/>
          </a:p>
        </p:txBody>
      </p:sp>
      <p:sp>
        <p:nvSpPr>
          <p:cNvPr id="226" name="Google Shape;226;p9"/>
          <p:cNvSpPr/>
          <p:nvPr/>
        </p:nvSpPr>
        <p:spPr>
          <a:xfrm>
            <a:off x="9333636" y="5994400"/>
            <a:ext cx="2116527" cy="1500717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9"/>
          <p:cNvSpPr/>
          <p:nvPr/>
        </p:nvSpPr>
        <p:spPr>
          <a:xfrm>
            <a:off x="6917571" y="6502400"/>
            <a:ext cx="2116529" cy="1524000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228" name="Google Shape;228;p9"/>
          <p:cNvSpPr/>
          <p:nvPr/>
        </p:nvSpPr>
        <p:spPr>
          <a:xfrm>
            <a:off x="4721922" y="6197600"/>
            <a:ext cx="2116527" cy="1524000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3229897" y="4673600"/>
            <a:ext cx="2116527" cy="1602317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7 </a:t>
            </a: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3229897" y="3071285"/>
            <a:ext cx="2116527" cy="1602316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231" name="Google Shape;231;p9"/>
          <p:cNvSpPr/>
          <p:nvPr/>
        </p:nvSpPr>
        <p:spPr>
          <a:xfrm>
            <a:off x="4586284" y="1625600"/>
            <a:ext cx="2116527" cy="1602317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5018630" y="2540000"/>
            <a:ext cx="6239378" cy="4775200"/>
          </a:xfrm>
          <a:prstGeom prst="irregularSeal1">
            <a:avLst/>
          </a:prstGeom>
          <a:solidFill>
            <a:srgbClr val="0000FF"/>
          </a:solidFill>
          <a:ln cap="flat" cmpd="sng" w="952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2625" lIns="145250" spcFirstLastPara="1" rIns="145250" wrap="square" tIns="72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233" name="Google Shape;233;p9"/>
          <p:cNvSpPr/>
          <p:nvPr/>
        </p:nvSpPr>
        <p:spPr>
          <a:xfrm>
            <a:off x="542555" y="239185"/>
            <a:ext cx="15327167" cy="823779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Bài:  Làng em (khổ 1, 2, 3 trang 24)</a:t>
            </a:r>
            <a:endParaRPr b="1" sz="44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2008-09-09T22:52:10Z</dcterms:created>
  <dc:creator>Le Hong Minh</dc:creator>
</cp:coreProperties>
</file>