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403" r:id="rId3"/>
    <p:sldId id="404" r:id="rId4"/>
    <p:sldId id="374" r:id="rId5"/>
    <p:sldId id="409" r:id="rId6"/>
    <p:sldId id="405" r:id="rId7"/>
    <p:sldId id="406" r:id="rId8"/>
    <p:sldId id="413" r:id="rId9"/>
    <p:sldId id="407" r:id="rId10"/>
    <p:sldId id="408" r:id="rId11"/>
    <p:sldId id="410" r:id="rId12"/>
    <p:sldId id="414" r:id="rId13"/>
    <p:sldId id="415" r:id="rId14"/>
    <p:sldId id="416" r:id="rId15"/>
    <p:sldId id="411" r:id="rId16"/>
    <p:sldId id="412" r:id="rId17"/>
    <p:sldId id="417" r:id="rId18"/>
    <p:sldId id="419" r:id="rId19"/>
    <p:sldId id="420" r:id="rId20"/>
    <p:sldId id="421" r:id="rId21"/>
    <p:sldId id="401" r:id="rId22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EA0000"/>
    <a:srgbClr val="FDA1C2"/>
    <a:srgbClr val="FF1D1D"/>
    <a:srgbClr val="FF4747"/>
    <a:srgbClr val="0000FF"/>
    <a:srgbClr val="366AFC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364" autoAdjust="0"/>
  </p:normalViewPr>
  <p:slideViewPr>
    <p:cSldViewPr>
      <p:cViewPr varScale="1">
        <p:scale>
          <a:sx n="31" d="100"/>
          <a:sy n="31" d="100"/>
        </p:scale>
        <p:origin x="108" y="102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16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9266079" y="403441"/>
            <a:ext cx="10565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0" spc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§3. CÔNG THỨC LƯỢNG GIÁC (</a:t>
            </a:r>
            <a:r>
              <a:rPr lang="en-US" sz="5400" b="0" spc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400" b="0" spc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2)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47649" y="499458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4942803" y="450218"/>
            <a:ext cx="25615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VI</a:t>
            </a:r>
            <a:endParaRPr lang="en-US" sz="3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2867" y="-94255"/>
            <a:ext cx="24591037" cy="1374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96170" y="4050482"/>
            <a:ext cx="22393796" cy="936104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158034" y="1480877"/>
            <a:ext cx="2236437" cy="7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450" y="2466306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VI: </a:t>
            </a:r>
            <a:r>
              <a:rPr lang="en-US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LƯỢNG GIÁC VÀ 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4699" y="3258394"/>
            <a:ext cx="18975066" cy="1149769"/>
            <a:chOff x="3024409" y="3238543"/>
            <a:chExt cx="18976301" cy="2063926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238543"/>
              <a:ext cx="18976301" cy="1546888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80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§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3. </a:t>
              </a:r>
              <a:r>
                <a:rPr lang="en-US" sz="62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CÔNG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THỨC LƯỢNG GIÁC (</a:t>
              </a: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52603" y="-154518"/>
            <a:ext cx="3124367" cy="1684720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6" name="Group 60"/>
          <p:cNvGrpSpPr/>
          <p:nvPr/>
        </p:nvGrpSpPr>
        <p:grpSpPr>
          <a:xfrm>
            <a:off x="1092956" y="3978474"/>
            <a:ext cx="14844254" cy="973455"/>
            <a:chOff x="7459670" y="7086600"/>
            <a:chExt cx="14635919" cy="902362"/>
          </a:xfrm>
        </p:grpSpPr>
        <p:sp>
          <p:nvSpPr>
            <p:cNvPr id="57" name="Rectangle 56">
              <a:hlinkClick r:id="rId5" action="ppaction://hlinksldjump"/>
            </p:cNvPr>
            <p:cNvSpPr/>
            <p:nvPr/>
          </p:nvSpPr>
          <p:spPr>
            <a:xfrm>
              <a:off x="9092456" y="7275715"/>
              <a:ext cx="13003133" cy="713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NHÂN ĐÔI – CÔNG THỨC HẠ BẬC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89045" y="7688759"/>
                  <a:ext cx="447038" cy="71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16659" y="5028967"/>
            <a:ext cx="5891559" cy="931074"/>
            <a:chOff x="7459670" y="8524495"/>
            <a:chExt cx="6018114" cy="914540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56" y="8638685"/>
              <a:ext cx="4385328" cy="769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540"/>
              <a:chOff x="7459669" y="7543800"/>
              <a:chExt cx="1381118" cy="91454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214"/>
                <a:chOff x="7469187" y="7685126"/>
                <a:chExt cx="1371600" cy="77321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50667" y="7688759"/>
                  <a:ext cx="723795" cy="769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263103" y="5991948"/>
            <a:ext cx="21018923" cy="912703"/>
            <a:chOff x="7459670" y="9982200"/>
            <a:chExt cx="21343553" cy="872846"/>
          </a:xfrm>
        </p:grpSpPr>
        <p:sp>
          <p:nvSpPr>
            <p:cNvPr id="82" name="Rectangle 81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2255690" y="6916250"/>
            <a:ext cx="21473544" cy="879980"/>
            <a:chOff x="7459670" y="9982200"/>
            <a:chExt cx="21343553" cy="872846"/>
          </a:xfrm>
        </p:grpSpPr>
        <p:sp>
          <p:nvSpPr>
            <p:cNvPr id="66" name="Rectangle 6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2255690" y="7780346"/>
            <a:ext cx="21473544" cy="915999"/>
            <a:chOff x="7459670" y="9982200"/>
            <a:chExt cx="21343553" cy="872846"/>
          </a:xfrm>
        </p:grpSpPr>
        <p:sp>
          <p:nvSpPr>
            <p:cNvPr id="47" name="Rectangle 46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Rút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gọn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53" name="Group 74"/>
          <p:cNvGrpSpPr/>
          <p:nvPr/>
        </p:nvGrpSpPr>
        <p:grpSpPr>
          <a:xfrm>
            <a:off x="2263103" y="8719910"/>
            <a:ext cx="21426863" cy="840531"/>
            <a:chOff x="7459670" y="9982200"/>
            <a:chExt cx="21343553" cy="872846"/>
          </a:xfrm>
        </p:grpSpPr>
        <p:sp>
          <p:nvSpPr>
            <p:cNvPr id="54" name="Rectangle 53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55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3" name="Round Same Side Corner Rectangle 7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88" name="Group 74"/>
          <p:cNvGrpSpPr/>
          <p:nvPr/>
        </p:nvGrpSpPr>
        <p:grpSpPr>
          <a:xfrm>
            <a:off x="2263103" y="9596422"/>
            <a:ext cx="21692351" cy="900123"/>
            <a:chOff x="7459670" y="9982200"/>
            <a:chExt cx="21343553" cy="872846"/>
          </a:xfrm>
        </p:grpSpPr>
        <p:sp>
          <p:nvSpPr>
            <p:cNvPr id="89" name="Rectangle 88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9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9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9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grpSp>
        <p:nvGrpSpPr>
          <p:cNvPr id="95" name="Group 74"/>
          <p:cNvGrpSpPr/>
          <p:nvPr/>
        </p:nvGrpSpPr>
        <p:grpSpPr>
          <a:xfrm>
            <a:off x="2263103" y="10537482"/>
            <a:ext cx="21426863" cy="823159"/>
            <a:chOff x="7459670" y="9982200"/>
            <a:chExt cx="21343553" cy="872846"/>
          </a:xfrm>
        </p:grpSpPr>
        <p:sp>
          <p:nvSpPr>
            <p:cNvPr id="96" name="Rectangle 9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9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9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0" name="Round Same Side Corner Rectangle 9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</p:grpSp>
        </p:grpSp>
      </p:grpSp>
      <p:grpSp>
        <p:nvGrpSpPr>
          <p:cNvPr id="102" name="Group 67"/>
          <p:cNvGrpSpPr/>
          <p:nvPr/>
        </p:nvGrpSpPr>
        <p:grpSpPr>
          <a:xfrm>
            <a:off x="1158497" y="11467306"/>
            <a:ext cx="8023985" cy="914373"/>
            <a:chOff x="7459670" y="8524495"/>
            <a:chExt cx="8025431" cy="914539"/>
          </a:xfrm>
        </p:grpSpPr>
        <p:sp>
          <p:nvSpPr>
            <p:cNvPr id="103" name="Rectangle 102">
              <a:hlinkClick r:id="" action="ppaction://noaction"/>
            </p:cNvPr>
            <p:cNvSpPr/>
            <p:nvPr/>
          </p:nvSpPr>
          <p:spPr>
            <a:xfrm>
              <a:off x="9092456" y="8638675"/>
              <a:ext cx="6392645" cy="769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grpSp>
          <p:nvGrpSpPr>
            <p:cNvPr id="104" name="Group 32"/>
            <p:cNvGrpSpPr/>
            <p:nvPr/>
          </p:nvGrpSpPr>
          <p:grpSpPr>
            <a:xfrm>
              <a:off x="7459670" y="8524495"/>
              <a:ext cx="1392615" cy="914539"/>
              <a:chOff x="7459669" y="7543800"/>
              <a:chExt cx="1381118" cy="914539"/>
            </a:xfrm>
          </p:grpSpPr>
          <p:sp>
            <p:nvSpPr>
              <p:cNvPr id="10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41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107" name="Round Same Side Corner Rectangle 10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7715512" y="7688759"/>
                  <a:ext cx="994104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9" name="Group 67"/>
          <p:cNvGrpSpPr/>
          <p:nvPr/>
        </p:nvGrpSpPr>
        <p:grpSpPr>
          <a:xfrm>
            <a:off x="1144474" y="12403410"/>
            <a:ext cx="6674258" cy="914373"/>
            <a:chOff x="7459670" y="8524495"/>
            <a:chExt cx="6675459" cy="914539"/>
          </a:xfrm>
        </p:grpSpPr>
        <p:sp>
          <p:nvSpPr>
            <p:cNvPr id="110" name="Rectangle 109">
              <a:hlinkClick r:id="" action="ppaction://noaction"/>
            </p:cNvPr>
            <p:cNvSpPr/>
            <p:nvPr/>
          </p:nvSpPr>
          <p:spPr>
            <a:xfrm>
              <a:off x="9092456" y="8638675"/>
              <a:ext cx="5042673" cy="769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  <p:grpSp>
          <p:nvGrpSpPr>
            <p:cNvPr id="111" name="Group 32"/>
            <p:cNvGrpSpPr/>
            <p:nvPr/>
          </p:nvGrpSpPr>
          <p:grpSpPr>
            <a:xfrm>
              <a:off x="7459670" y="8524495"/>
              <a:ext cx="1392615" cy="914539"/>
              <a:chOff x="7459669" y="7543800"/>
              <a:chExt cx="1381118" cy="914539"/>
            </a:xfrm>
          </p:grpSpPr>
          <p:sp>
            <p:nvSpPr>
              <p:cNvPr id="11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3" name="Group 41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114" name="Round Same Side Corner Rectangle 11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7796606" y="7688759"/>
                  <a:ext cx="83191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78A6CB2-7EA0-495C-8E9B-6681EB0F5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559" y="-11880"/>
            <a:ext cx="3199599" cy="3199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18114-5533-4290-9264-8E1824E5AA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3" y="16953"/>
            <a:ext cx="3136745" cy="31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1474" y="7362850"/>
                <a:ext cx="23838961" cy="642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−1+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5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5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5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7362850"/>
                <a:ext cx="23838961" cy="6426183"/>
              </a:xfrm>
              <a:prstGeom prst="rect">
                <a:avLst/>
              </a:prstGeom>
              <a:blipFill>
                <a:blip r:embed="rId3"/>
                <a:stretch>
                  <a:fillRect l="-1406" t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8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11473" y="7362850"/>
                <a:ext cx="23838961" cy="6360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B.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3" y="7362850"/>
                <a:ext cx="23838961" cy="6360459"/>
              </a:xfrm>
              <a:prstGeom prst="rect">
                <a:avLst/>
              </a:prstGeom>
              <a:blipFill>
                <a:blip r:embed="rId3"/>
                <a:stretch>
                  <a:fillRect l="-1406" t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6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87537" y="7938914"/>
                <a:ext cx="22245115" cy="4519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C.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b="0" i="1" dirty="0">
                  <a:latin typeface="Cambria Math" panose="02040503050406030204" pitchFamily="18" charset="0"/>
                </a:endParaRPr>
              </a:p>
              <a:p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7" y="7938914"/>
                <a:ext cx="22245115" cy="4519058"/>
              </a:xfrm>
              <a:prstGeom prst="rect">
                <a:avLst/>
              </a:prstGeom>
              <a:blipFill>
                <a:blip r:embed="rId3"/>
                <a:stretch>
                  <a:fillRect l="-1535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7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11473" y="7938914"/>
                <a:ext cx="23838961" cy="3378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𝑐𝑜𝑡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b="0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3" y="7938914"/>
                <a:ext cx="23838961" cy="3378810"/>
              </a:xfrm>
              <a:prstGeom prst="rect">
                <a:avLst/>
              </a:prstGeom>
              <a:blipFill>
                <a:blip r:embed="rId3"/>
                <a:stretch>
                  <a:fillRect l="-1406" t="-5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/>
          <p:nvPr/>
        </p:nvSpPr>
        <p:spPr>
          <a:xfrm>
            <a:off x="15433154" y="6027236"/>
            <a:ext cx="936104" cy="9035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5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983025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7500" y="2592319"/>
            <a:ext cx="2260515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5600" b="1" dirty="0">
                <a:solidFill>
                  <a:srgbClr val="002060"/>
                </a:solidFill>
              </a:rPr>
              <a:t>Câu</a:t>
            </a:r>
            <a:r>
              <a:rPr lang="en-US" sz="5600" b="1" dirty="0">
                <a:solidFill>
                  <a:srgbClr val="002060"/>
                </a:solidFill>
              </a:rPr>
              <a:t> 1</a:t>
            </a:r>
            <a:r>
              <a:rPr lang="vi-VN" sz="5600" dirty="0">
                <a:solidFill>
                  <a:srgbClr val="002060"/>
                </a:solidFill>
              </a:rPr>
              <a:t>. </a:t>
            </a:r>
            <a:r>
              <a:rPr lang="en-US" sz="5600" b="1" dirty="0"/>
              <a:t>(NB) </a:t>
            </a:r>
            <a:r>
              <a:rPr lang="en-US" sz="5600" dirty="0" err="1"/>
              <a:t>Trong</a:t>
            </a:r>
            <a:r>
              <a:rPr lang="en-US" sz="5600" dirty="0"/>
              <a:t> </a:t>
            </a:r>
            <a:r>
              <a:rPr lang="en-US" sz="5600" dirty="0" err="1"/>
              <a:t>các</a:t>
            </a:r>
            <a:r>
              <a:rPr lang="en-US" sz="5600" dirty="0"/>
              <a:t>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sau</a:t>
            </a:r>
            <a:r>
              <a:rPr lang="en-US" sz="5600" dirty="0"/>
              <a:t>,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nào</a:t>
            </a:r>
            <a:r>
              <a:rPr lang="en-US" sz="5600" dirty="0"/>
              <a:t> </a:t>
            </a:r>
            <a:r>
              <a:rPr lang="en-US" sz="5600" b="1" dirty="0" err="1"/>
              <a:t>sai</a:t>
            </a:r>
            <a:r>
              <a:rPr lang="en-US" sz="5600" dirty="0"/>
              <a:t> 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27499" y="3618434"/>
                <a:ext cx="22605154" cy="50085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882775"/>
                <a:r>
                  <a:rPr lang="en-US" sz="5600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	</a:t>
                </a:r>
              </a:p>
              <a:p>
                <a:pPr marL="1882775"/>
                <a:r>
                  <a:rPr lang="en-US" sz="5600" dirty="0"/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</a:t>
                </a:r>
              </a:p>
              <a:p>
                <a:pPr marL="1882775"/>
                <a:r>
                  <a:rPr lang="en-US" sz="5600" dirty="0"/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	</a:t>
                </a:r>
              </a:p>
              <a:p>
                <a:pPr marL="1882775"/>
                <a:r>
                  <a:rPr lang="en-US" sz="5600" dirty="0"/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5600" dirty="0"/>
                  <a:t>.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99" y="3618434"/>
                <a:ext cx="22605154" cy="5008551"/>
              </a:xfrm>
              <a:prstGeom prst="rect">
                <a:avLst/>
              </a:prstGeom>
              <a:blipFill>
                <a:blip r:embed="rId2"/>
                <a:stretch>
                  <a:fillRect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/>
          <p:cNvSpPr/>
          <p:nvPr/>
        </p:nvSpPr>
        <p:spPr>
          <a:xfrm>
            <a:off x="2314855" y="5130602"/>
            <a:ext cx="876939" cy="8104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0" y="2466306"/>
                <a:ext cx="24385588" cy="21754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vi-VN" sz="5600" b="1" dirty="0">
                    <a:solidFill>
                      <a:srgbClr val="002060"/>
                    </a:solidFill>
                  </a:rPr>
                  <a:t>Câu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2</a:t>
                </a:r>
                <a:r>
                  <a:rPr lang="vi-VN" sz="5600" b="1" dirty="0">
                    <a:solidFill>
                      <a:srgbClr val="002060"/>
                    </a:solidFill>
                  </a:rPr>
                  <a:t>. </a:t>
                </a:r>
                <a:r>
                  <a:rPr lang="en-US" sz="5600" b="1" dirty="0"/>
                  <a:t>(TH) </a:t>
                </a:r>
                <a:r>
                  <a:rPr lang="en-US" sz="5600" dirty="0"/>
                  <a:t>Cho </a:t>
                </a:r>
                <a:r>
                  <a:rPr lang="en-US" sz="5600" dirty="0" err="1"/>
                  <a:t>hai</a:t>
                </a:r>
                <a:r>
                  <a:rPr lang="en-US" sz="5600" dirty="0"/>
                  <a:t> </a:t>
                </a:r>
                <a:r>
                  <a:rPr lang="en-US" sz="5600" dirty="0" err="1"/>
                  <a:t>góc</a:t>
                </a:r>
                <a:r>
                  <a:rPr lang="en-US" sz="5600" dirty="0"/>
                  <a:t> </a:t>
                </a:r>
                <a:r>
                  <a:rPr lang="en-US" sz="5600" dirty="0" err="1"/>
                  <a:t>nhọn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và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với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6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 </a:t>
                </a:r>
                <a:r>
                  <a:rPr lang="en-US" sz="5600" dirty="0" err="1"/>
                  <a:t>Giá</a:t>
                </a:r>
                <a:r>
                  <a:rPr lang="en-US" sz="5600" dirty="0"/>
                  <a:t> </a:t>
                </a:r>
                <a:r>
                  <a:rPr lang="en-US" sz="5600" dirty="0" err="1"/>
                  <a:t>trị</a:t>
                </a:r>
                <a:r>
                  <a:rPr lang="en-US" sz="5600" dirty="0"/>
                  <a:t> </a:t>
                </a:r>
                <a:r>
                  <a:rPr lang="en-US" sz="5600" dirty="0" err="1"/>
                  <a:t>của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d>
                      <m:d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5600" dirty="0"/>
                  <a:t> là :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66306"/>
                <a:ext cx="24385588" cy="2175404"/>
              </a:xfrm>
              <a:prstGeom prst="rect">
                <a:avLst/>
              </a:prstGeom>
              <a:blipFill>
                <a:blip r:embed="rId2"/>
                <a:stretch>
                  <a:fillRect l="-1375" t="-562" b="-17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0" y="4698554"/>
                <a:ext cx="24385588" cy="16784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200400" algn="l"/>
                    <a:tab pos="5943600" algn="l"/>
                    <a:tab pos="9144000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A.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6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98554"/>
                <a:ext cx="24385588" cy="1678473"/>
              </a:xfrm>
              <a:prstGeom prst="rect">
                <a:avLst/>
              </a:prstGeom>
              <a:blipFill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02290" y="6331574"/>
            <a:ext cx="2741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3442" y="6930802"/>
                <a:ext cx="10109178" cy="2843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56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&amp;0&lt;</m:t>
                            </m:r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2" y="6930802"/>
                <a:ext cx="10109178" cy="2843599"/>
              </a:xfrm>
              <a:prstGeom prst="rect">
                <a:avLst/>
              </a:prstGeom>
              <a:blipFill>
                <a:blip r:embed="rId4"/>
                <a:stretch>
                  <a:fillRect l="-3378" r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320586" y="6410328"/>
                <a:ext cx="8365752" cy="3976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6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0&lt;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5600" i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586" y="6410328"/>
                <a:ext cx="8365752" cy="3976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67458" y="10099154"/>
                <a:ext cx="424141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58" y="10099154"/>
                <a:ext cx="4241418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973626" y="10099154"/>
                <a:ext cx="857920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626" y="10099154"/>
                <a:ext cx="8579208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911874" y="11107266"/>
                <a:ext cx="991656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74" y="11107266"/>
                <a:ext cx="9916561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3347366" y="11107266"/>
                <a:ext cx="878253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7366" y="11107266"/>
                <a:ext cx="8782532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911874" y="11863539"/>
                <a:ext cx="4472635" cy="1908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+7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74" y="11863539"/>
                <a:ext cx="4472635" cy="19080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0752634" y="5180321"/>
            <a:ext cx="1027903" cy="10304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/>
          </a:p>
        </p:txBody>
      </p:sp>
    </p:spTree>
    <p:extLst>
      <p:ext uri="{BB962C8B-B14F-4D97-AF65-F5344CB8AC3E}">
        <p14:creationId xmlns:p14="http://schemas.microsoft.com/office/powerpoint/2010/main" val="4780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7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0" y="2534872"/>
                <a:ext cx="24385588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vi-VN" sz="5600" b="1" dirty="0">
                    <a:solidFill>
                      <a:srgbClr val="002060"/>
                    </a:solidFill>
                  </a:rPr>
                  <a:t>Câu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3</a:t>
                </a:r>
                <a:r>
                  <a:rPr lang="vi-VN" sz="56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dirty="0"/>
                  <a:t> (TH) </a:t>
                </a:r>
                <a:r>
                  <a:rPr lang="en-US" sz="5600" dirty="0" err="1"/>
                  <a:t>Gọi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thì</a:t>
                </a:r>
                <a:r>
                  <a:rPr lang="en-US" sz="5600" dirty="0"/>
                  <a:t>: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4872"/>
                <a:ext cx="24385588" cy="954107"/>
              </a:xfrm>
              <a:prstGeom prst="rect">
                <a:avLst/>
              </a:prstGeom>
              <a:blipFill>
                <a:blip r:embed="rId2"/>
                <a:stretch>
                  <a:fillRect l="-1375" t="-19872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14895" y="5058594"/>
            <a:ext cx="2741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0" y="3474418"/>
                <a:ext cx="24385588" cy="1674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28650" marR="0" indent="-17145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865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A.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6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74418"/>
                <a:ext cx="24385588" cy="1674176"/>
              </a:xfrm>
              <a:prstGeom prst="rect">
                <a:avLst/>
              </a:prstGeom>
              <a:blipFill>
                <a:blip r:embed="rId3"/>
                <a:stretch>
                  <a:fillRect b="-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50583" y="619271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39612" y="7200831"/>
                <a:ext cx="507651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12" y="7200831"/>
                <a:ext cx="5076518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54041" y="7218834"/>
                <a:ext cx="1685192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041" y="7218834"/>
                <a:ext cx="16851921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854041" y="8370962"/>
                <a:ext cx="1477853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041" y="8370962"/>
                <a:ext cx="14778533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933684" y="9451082"/>
                <a:ext cx="8501494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84" y="9451082"/>
                <a:ext cx="8501494" cy="2028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71514" y="12128908"/>
            <a:ext cx="13821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234663" y="11598849"/>
                <a:ext cx="9757030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0°.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0°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663" y="11598849"/>
                <a:ext cx="9757030" cy="2028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688738" y="11353908"/>
                <a:ext cx="5598905" cy="2129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738" y="11353908"/>
                <a:ext cx="5598905" cy="21296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104577" y="11374482"/>
                <a:ext cx="3014480" cy="1905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4577" y="11374482"/>
                <a:ext cx="3014480" cy="19052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10824642" y="3978087"/>
            <a:ext cx="936104" cy="9364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NHÂN ĐÔI, CÔNG THỨC HẠ BẬC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31554" y="2638365"/>
            <a:ext cx="22473950" cy="4292437"/>
            <a:chOff x="1103562" y="2610322"/>
            <a:chExt cx="21897886" cy="4104456"/>
          </a:xfrm>
        </p:grpSpPr>
        <p:grpSp>
          <p:nvGrpSpPr>
            <p:cNvPr id="7" name="Group 144"/>
            <p:cNvGrpSpPr/>
            <p:nvPr/>
          </p:nvGrpSpPr>
          <p:grpSpPr>
            <a:xfrm>
              <a:off x="1103562" y="2610322"/>
              <a:ext cx="21897886" cy="4104456"/>
              <a:chOff x="1076414" y="3106247"/>
              <a:chExt cx="21897886" cy="410445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312551" y="3491345"/>
                <a:ext cx="21661749" cy="3719358"/>
              </a:xfrm>
              <a:prstGeom prst="roundRect">
                <a:avLst>
                  <a:gd name="adj" fmla="val 302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65"/>
              <p:cNvGrpSpPr/>
              <p:nvPr/>
            </p:nvGrpSpPr>
            <p:grpSpPr>
              <a:xfrm>
                <a:off x="1076414" y="3106247"/>
                <a:ext cx="7560840" cy="824978"/>
                <a:chOff x="166396" y="8712046"/>
                <a:chExt cx="7560840" cy="824978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7342714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6396" y="8780574"/>
                  <a:ext cx="702538" cy="572227"/>
                  <a:chOff x="-145995" y="8633545"/>
                  <a:chExt cx="787401" cy="641350"/>
                </a:xfrm>
              </p:grpSpPr>
              <p:sp>
                <p:nvSpPr>
                  <p:cNvPr id="1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6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932118" y="8712046"/>
                  <a:ext cx="669927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Công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nhân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đôi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2975770" y="3474418"/>
              <a:ext cx="18506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519663" y="3546426"/>
                <a:ext cx="5311839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6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cosa</m:t>
                      </m:r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63" y="3546426"/>
                <a:ext cx="5311839" cy="800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519663" y="4412699"/>
                <a:ext cx="12906867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6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co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si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co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−1=1−2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si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63" y="4412699"/>
                <a:ext cx="12906867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519663" y="5278972"/>
                <a:ext cx="4928400" cy="1422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60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ta</m:t>
                          </m:r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6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63" y="5278972"/>
                <a:ext cx="4928400" cy="14222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1031554" y="7318885"/>
            <a:ext cx="22473950" cy="4292437"/>
            <a:chOff x="1103562" y="2610322"/>
            <a:chExt cx="21897886" cy="4104456"/>
          </a:xfrm>
        </p:grpSpPr>
        <p:grpSp>
          <p:nvGrpSpPr>
            <p:cNvPr id="87" name="Group 144"/>
            <p:cNvGrpSpPr/>
            <p:nvPr/>
          </p:nvGrpSpPr>
          <p:grpSpPr>
            <a:xfrm>
              <a:off x="1103562" y="2610322"/>
              <a:ext cx="21897886" cy="4104456"/>
              <a:chOff x="1076414" y="3106247"/>
              <a:chExt cx="21897886" cy="4104456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1312551" y="3491345"/>
                <a:ext cx="21661749" cy="3719358"/>
              </a:xfrm>
              <a:prstGeom prst="roundRect">
                <a:avLst>
                  <a:gd name="adj" fmla="val 302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0" name="Group 65"/>
              <p:cNvGrpSpPr/>
              <p:nvPr/>
            </p:nvGrpSpPr>
            <p:grpSpPr>
              <a:xfrm>
                <a:off x="1076414" y="3106247"/>
                <a:ext cx="7560840" cy="824978"/>
                <a:chOff x="166396" y="8712046"/>
                <a:chExt cx="7560840" cy="824978"/>
              </a:xfrm>
            </p:grpSpPr>
            <p:sp>
              <p:nvSpPr>
                <p:cNvPr id="91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7342714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166396" y="8780574"/>
                  <a:ext cx="702538" cy="572227"/>
                  <a:chOff x="-145995" y="8633545"/>
                  <a:chExt cx="787401" cy="641350"/>
                </a:xfrm>
              </p:grpSpPr>
              <p:sp>
                <p:nvSpPr>
                  <p:cNvPr id="9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0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6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2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3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4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93" name="TextBox 92"/>
                <p:cNvSpPr txBox="1"/>
                <p:nvPr/>
              </p:nvSpPr>
              <p:spPr>
                <a:xfrm>
                  <a:off x="932118" y="8712046"/>
                  <a:ext cx="5913719" cy="765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Công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hạ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bậc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8" name="TextBox 87"/>
            <p:cNvSpPr txBox="1"/>
            <p:nvPr/>
          </p:nvSpPr>
          <p:spPr>
            <a:xfrm>
              <a:off x="2975770" y="3474418"/>
              <a:ext cx="18506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3795254" y="8542115"/>
                <a:ext cx="5452518" cy="14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54" y="8542115"/>
                <a:ext cx="5452518" cy="1417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10705908" y="8537506"/>
                <a:ext cx="5375318" cy="14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908" y="8537506"/>
                <a:ext cx="5375318" cy="1417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17449378" y="8449083"/>
                <a:ext cx="5476307" cy="1434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378" y="8449083"/>
                <a:ext cx="5476307" cy="14340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3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/>
      <p:bldP spid="59" grpId="0"/>
      <p:bldP spid="135" grpId="0"/>
      <p:bldP spid="1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4"/>
          <p:cNvGrpSpPr/>
          <p:nvPr/>
        </p:nvGrpSpPr>
        <p:grpSpPr>
          <a:xfrm>
            <a:off x="1296903" y="1605301"/>
            <a:ext cx="6962321" cy="960549"/>
            <a:chOff x="13477876" y="4114800"/>
            <a:chExt cx="6962774" cy="960438"/>
          </a:xfrm>
        </p:grpSpPr>
        <p:sp>
          <p:nvSpPr>
            <p:cNvPr id="10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37837" y="7435465"/>
            <a:ext cx="20286698" cy="1511561"/>
            <a:chOff x="2137837" y="5150494"/>
            <a:chExt cx="20286698" cy="1511561"/>
          </a:xfrm>
        </p:grpSpPr>
        <p:sp>
          <p:nvSpPr>
            <p:cNvPr id="39" name="Right Triangle 38"/>
            <p:cNvSpPr/>
            <p:nvPr/>
          </p:nvSpPr>
          <p:spPr>
            <a:xfrm flipH="1" flipV="1">
              <a:off x="2137837" y="5150498"/>
              <a:ext cx="285369" cy="27849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Triangle 39"/>
            <p:cNvSpPr/>
            <p:nvPr/>
          </p:nvSpPr>
          <p:spPr>
            <a:xfrm flipV="1">
              <a:off x="22139166" y="5150498"/>
              <a:ext cx="285369" cy="27849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 Same Side Corner Rectangle 40"/>
            <p:cNvSpPr/>
            <p:nvPr/>
          </p:nvSpPr>
          <p:spPr>
            <a:xfrm flipV="1">
              <a:off x="2423206" y="5150494"/>
              <a:ext cx="19715960" cy="1511561"/>
            </a:xfrm>
            <a:prstGeom prst="round2SameRect">
              <a:avLst>
                <a:gd name="adj1" fmla="val 14417"/>
                <a:gd name="adj2" fmla="val 0"/>
              </a:avLst>
            </a:prstGeom>
            <a:solidFill>
              <a:srgbClr val="94949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23206" y="5428990"/>
              <a:ext cx="197159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Mỗi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đó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của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37837" y="5252106"/>
            <a:ext cx="20274294" cy="21833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>
            <a:outerShdw blurRad="1651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798960" y="5543365"/>
            <a:ext cx="18898890" cy="155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gồm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x, y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7" name="Action Button: Forward or Next 46">
            <a:hlinkClick r:id="rId2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635309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33656" y="2605913"/>
            <a:ext cx="15623634" cy="940513"/>
            <a:chOff x="2067302" y="5922690"/>
            <a:chExt cx="13259391" cy="940513"/>
          </a:xfrm>
        </p:grpSpPr>
        <p:sp>
          <p:nvSpPr>
            <p:cNvPr id="102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2039666" y="3942107"/>
            <a:ext cx="1692188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</a:rPr>
              <a:t>Ví</a:t>
            </a:r>
            <a:r>
              <a:rPr lang="en-US" sz="5600" b="1" u="sng" dirty="0">
                <a:solidFill>
                  <a:srgbClr val="002060"/>
                </a:solidFill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</a:rPr>
              <a:t> 1</a:t>
            </a:r>
            <a:r>
              <a:rPr lang="vi-VN" sz="5600" b="1" dirty="0">
                <a:solidFill>
                  <a:srgbClr val="002060"/>
                </a:solidFill>
              </a:rPr>
              <a:t>. </a:t>
            </a:r>
            <a:r>
              <a:rPr lang="en-US" sz="5600" b="1" dirty="0"/>
              <a:t>(NB) </a:t>
            </a:r>
            <a:r>
              <a:rPr lang="en-US" sz="5600" dirty="0" err="1"/>
              <a:t>Trong</a:t>
            </a:r>
            <a:r>
              <a:rPr lang="en-US" sz="5600" dirty="0"/>
              <a:t> </a:t>
            </a:r>
            <a:r>
              <a:rPr lang="en-US" sz="5600" dirty="0" err="1"/>
              <a:t>các</a:t>
            </a:r>
            <a:r>
              <a:rPr lang="en-US" sz="5600" dirty="0"/>
              <a:t>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sau</a:t>
            </a:r>
            <a:r>
              <a:rPr lang="en-US" sz="5600" dirty="0"/>
              <a:t>,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nào</a:t>
            </a:r>
            <a:r>
              <a:rPr lang="en-US" sz="5600" dirty="0"/>
              <a:t> </a:t>
            </a:r>
            <a:r>
              <a:rPr lang="en-US" sz="5600" b="1" dirty="0" err="1"/>
              <a:t>sai</a:t>
            </a:r>
            <a:r>
              <a:rPr lang="en-US" sz="5600" dirty="0"/>
              <a:t> 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/>
              <p:cNvSpPr/>
              <p:nvPr/>
            </p:nvSpPr>
            <p:spPr>
              <a:xfrm>
                <a:off x="4681314" y="5191572"/>
                <a:ext cx="12408024" cy="35394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286000"/>
                <a:r>
                  <a:rPr lang="en-US" sz="5600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600" dirty="0"/>
                  <a:t>.	</a:t>
                </a:r>
              </a:p>
              <a:p>
                <a:pPr marL="2286000"/>
                <a:r>
                  <a:rPr lang="en-US" sz="5600" dirty="0"/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=1−2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600" dirty="0"/>
                  <a:t>.</a:t>
                </a:r>
              </a:p>
              <a:p>
                <a:pPr marL="2286000"/>
                <a:r>
                  <a:rPr lang="en-US" sz="5600" dirty="0"/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=1−2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600" dirty="0"/>
                  <a:t>.	</a:t>
                </a:r>
              </a:p>
              <a:p>
                <a:pPr marL="2286000"/>
                <a:r>
                  <a:rPr lang="en-US" sz="5600" dirty="0"/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5600" dirty="0"/>
                  <a:t>.</a:t>
                </a:r>
              </a:p>
            </p:txBody>
          </p:sp>
        </mc:Choice>
        <mc:Fallback xmlns="">
          <p:sp>
            <p:nvSpPr>
              <p:cNvPr id="236" name="Rectangle 2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314" y="5191572"/>
                <a:ext cx="12408024" cy="3539430"/>
              </a:xfrm>
              <a:prstGeom prst="rect">
                <a:avLst/>
              </a:prstGeom>
              <a:blipFill>
                <a:blip r:embed="rId2"/>
                <a:stretch>
                  <a:fillRect t="-4655" b="-10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Oval 236"/>
          <p:cNvSpPr/>
          <p:nvPr/>
        </p:nvSpPr>
        <p:spPr>
          <a:xfrm>
            <a:off x="6864202" y="6138714"/>
            <a:ext cx="864096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35" grpId="0" animBg="1"/>
      <p:bldP spid="236" grpId="0" animBg="1"/>
      <p:bldP spid="2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2094383" y="3887302"/>
                <a:ext cx="21187643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</a:rPr>
                  <a:t>dụ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2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5600" dirty="0"/>
                  <a:t> </a:t>
                </a:r>
                <a:r>
                  <a:rPr lang="en-US" sz="5600" b="1" dirty="0"/>
                  <a:t>(TH) </a:t>
                </a:r>
                <a:r>
                  <a:rPr lang="en-US" sz="5600" dirty="0" err="1"/>
                  <a:t>Tính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5°−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5°</m:t>
                    </m:r>
                    <m:r>
                      <a:rPr lang="en-US" sz="560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5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383" y="3887302"/>
                <a:ext cx="21187643" cy="954107"/>
              </a:xfrm>
              <a:prstGeom prst="rect">
                <a:avLst/>
              </a:prstGeom>
              <a:blipFill>
                <a:blip r:embed="rId2"/>
                <a:stretch>
                  <a:fillRect l="-1612" t="-17308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9287684" y="5283236"/>
            <a:ext cx="3496317" cy="855478"/>
            <a:chOff x="1656895" y="2745339"/>
            <a:chExt cx="3053584" cy="768570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 Diagonal Corner Rectangle 65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68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275520" y="6210722"/>
                <a:ext cx="16334098" cy="3314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FR" sz="5600" dirty="0"/>
                  <a:t>Ta </a:t>
                </a:r>
                <a:r>
                  <a:rPr lang="fr-FR" sz="5600" dirty="0" err="1"/>
                  <a:t>có</a:t>
                </a:r>
                <a:r>
                  <a:rPr lang="fr-FR" sz="5600" dirty="0"/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5°−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5°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</m:t>
                          </m:r>
                        </m:e>
                      </m:d>
                      <m:r>
                        <a:rPr lang="en-US" sz="56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520" y="6210722"/>
                <a:ext cx="16334098" cy="3314946"/>
              </a:xfrm>
              <a:prstGeom prst="rect">
                <a:avLst/>
              </a:prstGeom>
              <a:blipFill>
                <a:blip r:embed="rId3"/>
                <a:stretch>
                  <a:fillRect l="-2052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068231" y="9213841"/>
                <a:ext cx="8771879" cy="1463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0°=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31" y="9213841"/>
                <a:ext cx="8771879" cy="1463478"/>
              </a:xfrm>
              <a:prstGeom prst="rect">
                <a:avLst/>
              </a:prstGeom>
              <a:blipFill>
                <a:blip r:embed="rId4"/>
                <a:stretch>
                  <a:fillRect b="-1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4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089026" y="3600442"/>
                <a:ext cx="20616936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</a:rPr>
                  <a:t>dụ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2</a:t>
                </a:r>
                <a:r>
                  <a:rPr lang="vi-VN" sz="56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dirty="0"/>
                  <a:t> (TH) </a:t>
                </a:r>
                <a:r>
                  <a:rPr lang="en-US" sz="5600" dirty="0" err="1"/>
                  <a:t>Gọi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thì</a:t>
                </a:r>
                <a:r>
                  <a:rPr lang="en-US" sz="5600" dirty="0"/>
                  <a:t>: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26" y="3600442"/>
                <a:ext cx="20616936" cy="954107"/>
              </a:xfrm>
              <a:prstGeom prst="rect">
                <a:avLst/>
              </a:prstGeom>
              <a:blipFill>
                <a:blip r:embed="rId2"/>
                <a:stretch>
                  <a:fillRect l="-1656" t="-19872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2603921" y="5314284"/>
            <a:ext cx="2741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089026" y="4698554"/>
                <a:ext cx="20616936" cy="1674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28650" marR="0" indent="-17145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865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A.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6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26" y="4698554"/>
                <a:ext cx="20616936" cy="1674176"/>
              </a:xfrm>
              <a:prstGeom prst="rect">
                <a:avLst/>
              </a:prstGeom>
              <a:blipFill>
                <a:blip r:embed="rId3"/>
                <a:stretch>
                  <a:fillRect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527498" y="7434858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385847" y="7443480"/>
                <a:ext cx="507651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47" y="7443480"/>
                <a:ext cx="5076518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7294201" y="7434858"/>
                <a:ext cx="1685192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201" y="7434858"/>
                <a:ext cx="16851921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7296250" y="8785007"/>
                <a:ext cx="1477853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250" y="8785007"/>
                <a:ext cx="14778533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7296250" y="9726641"/>
                <a:ext cx="8501494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250" y="9726641"/>
                <a:ext cx="8501494" cy="2028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527498" y="12187386"/>
            <a:ext cx="13821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905363" y="11670857"/>
                <a:ext cx="9757030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0°.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0°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363" y="11670857"/>
                <a:ext cx="9757030" cy="2028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1346417" y="11569932"/>
                <a:ext cx="5598905" cy="2129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417" y="11569932"/>
                <a:ext cx="5598905" cy="21296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6667146" y="11794352"/>
                <a:ext cx="3014480" cy="1905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146" y="11794352"/>
                <a:ext cx="3014480" cy="19052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17233354" y="5159466"/>
            <a:ext cx="1008112" cy="9792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/>
          </a:p>
        </p:txBody>
      </p:sp>
      <p:grpSp>
        <p:nvGrpSpPr>
          <p:cNvPr id="93" name="Group 92"/>
          <p:cNvGrpSpPr/>
          <p:nvPr/>
        </p:nvGrpSpPr>
        <p:grpSpPr>
          <a:xfrm>
            <a:off x="9287684" y="6579380"/>
            <a:ext cx="3496317" cy="855478"/>
            <a:chOff x="1656895" y="2745339"/>
            <a:chExt cx="3053584" cy="768570"/>
          </a:xfrm>
        </p:grpSpPr>
        <p:sp>
          <p:nvSpPr>
            <p:cNvPr id="94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Round Diagonal Corner Rectangle 95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48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1" grpId="0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Rút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gọn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1823642" y="3690442"/>
            <a:ext cx="2130901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</a:rPr>
              <a:t>Ví</a:t>
            </a:r>
            <a:r>
              <a:rPr lang="en-US" sz="5600" b="1" u="sng" dirty="0">
                <a:solidFill>
                  <a:srgbClr val="002060"/>
                </a:solidFill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</a:rPr>
              <a:t> 3</a:t>
            </a:r>
            <a:r>
              <a:rPr lang="en-US" sz="5600" b="1" dirty="0">
                <a:solidFill>
                  <a:srgbClr val="002060"/>
                </a:solidFill>
              </a:rPr>
              <a:t>. </a:t>
            </a:r>
            <a:r>
              <a:rPr lang="en-US" sz="5600" b="1" dirty="0"/>
              <a:t>(VD) </a:t>
            </a:r>
            <a:r>
              <a:rPr lang="en-US" sz="5600" dirty="0" err="1"/>
              <a:t>Rút</a:t>
            </a:r>
            <a:r>
              <a:rPr lang="en-US" sz="5600" dirty="0"/>
              <a:t> </a:t>
            </a:r>
            <a:r>
              <a:rPr lang="en-US" sz="5600" dirty="0" err="1"/>
              <a:t>gọn</a:t>
            </a:r>
            <a:r>
              <a:rPr lang="en-US" sz="5600" dirty="0"/>
              <a:t> </a:t>
            </a:r>
            <a:r>
              <a:rPr lang="en-US" sz="5600" dirty="0" err="1"/>
              <a:t>biểu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:</a:t>
            </a:r>
            <a:r>
              <a:rPr lang="en-US" sz="5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643" y="4525623"/>
                <a:ext cx="21309010" cy="1725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3" y="4525623"/>
                <a:ext cx="21309010" cy="1725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9401175" y="6606252"/>
            <a:ext cx="3583707" cy="900614"/>
            <a:chOff x="1656895" y="2745339"/>
            <a:chExt cx="3053584" cy="768570"/>
          </a:xfrm>
        </p:grpSpPr>
        <p:sp>
          <p:nvSpPr>
            <p:cNvPr id="39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Diagonal Corner Rectangle 40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1679626" y="727283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05860" y="8291427"/>
                <a:ext cx="6679906" cy="1725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60" y="8291427"/>
                <a:ext cx="6679906" cy="1725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102733" y="8226946"/>
                <a:ext cx="9818778" cy="1835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733" y="8226946"/>
                <a:ext cx="9818778" cy="18359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102733" y="10387186"/>
                <a:ext cx="9425914" cy="191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733" y="10387186"/>
                <a:ext cx="9425914" cy="1917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160346" y="12601431"/>
                <a:ext cx="342914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46" y="12601431"/>
                <a:ext cx="3429144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3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7" grpId="0" animBg="1"/>
      <p:bldP spid="54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1823641" y="3654201"/>
            <a:ext cx="2130901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</a:rPr>
              <a:t>Ví</a:t>
            </a:r>
            <a:r>
              <a:rPr lang="en-US" sz="5600" b="1" u="sng" dirty="0">
                <a:solidFill>
                  <a:srgbClr val="002060"/>
                </a:solidFill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</a:rPr>
              <a:t>dụ</a:t>
            </a:r>
            <a:r>
              <a:rPr lang="fr-FR" sz="5600" b="1" u="sng" dirty="0">
                <a:solidFill>
                  <a:srgbClr val="002060"/>
                </a:solidFill>
              </a:rPr>
              <a:t> 4</a:t>
            </a:r>
            <a:r>
              <a:rPr lang="fr-FR" sz="5600" b="1" dirty="0">
                <a:solidFill>
                  <a:srgbClr val="002060"/>
                </a:solidFill>
              </a:rPr>
              <a:t>. </a:t>
            </a:r>
            <a:r>
              <a:rPr lang="fr-FR" sz="5600" b="1" dirty="0"/>
              <a:t>(TH) </a:t>
            </a:r>
            <a:r>
              <a:rPr lang="fr-FR" sz="5600" dirty="0" err="1"/>
              <a:t>Chứng</a:t>
            </a:r>
            <a:r>
              <a:rPr lang="fr-FR" sz="5600" dirty="0"/>
              <a:t> </a:t>
            </a:r>
            <a:r>
              <a:rPr lang="fr-FR" sz="5600" dirty="0" err="1"/>
              <a:t>minh</a:t>
            </a:r>
            <a:r>
              <a:rPr lang="fr-FR" sz="5600" dirty="0"/>
              <a:t> </a:t>
            </a:r>
            <a:r>
              <a:rPr lang="fr-FR" sz="5600" dirty="0" err="1"/>
              <a:t>rằng</a:t>
            </a:r>
            <a:r>
              <a:rPr lang="fr-FR" sz="5600" dirty="0"/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846581" y="4628822"/>
                <a:ext cx="21286071" cy="1725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tabLst>
                    <a:tab pos="457200" algn="l"/>
                    <a:tab pos="7315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581" y="4628822"/>
                <a:ext cx="21286071" cy="1725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47955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9884383" y="6642770"/>
            <a:ext cx="3496317" cy="855478"/>
            <a:chOff x="1656895" y="2745339"/>
            <a:chExt cx="3053584" cy="768570"/>
          </a:xfrm>
        </p:grpSpPr>
        <p:sp>
          <p:nvSpPr>
            <p:cNvPr id="67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ound Diagonal Corner Rectangle 72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75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3" name="Rectangle 82"/>
          <p:cNvSpPr/>
          <p:nvPr/>
        </p:nvSpPr>
        <p:spPr>
          <a:xfrm>
            <a:off x="1786795" y="763287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455490" y="8314079"/>
                <a:ext cx="23930098" cy="3657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b="0" dirty="0"/>
              </a:p>
              <a:p>
                <a:r>
                  <a:rPr lang="en-US" sz="5600" dirty="0"/>
                  <a:t> 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0" y="8314079"/>
                <a:ext cx="23930098" cy="3657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1786795" y="11251282"/>
            <a:ext cx="98299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đẳng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minh.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7408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823641" y="3654201"/>
                <a:ext cx="21309011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</a:rPr>
                  <a:t>dụ</a:t>
                </a:r>
                <a:r>
                  <a:rPr lang="fr-FR" sz="5600" b="1" u="sng" dirty="0">
                    <a:solidFill>
                      <a:srgbClr val="002060"/>
                    </a:solidFill>
                  </a:rPr>
                  <a:t> 4</a:t>
                </a:r>
                <a:r>
                  <a:rPr lang="fr-FR" sz="5600" b="1" dirty="0">
                    <a:solidFill>
                      <a:srgbClr val="002060"/>
                    </a:solidFill>
                  </a:rPr>
                  <a:t>. </a:t>
                </a:r>
                <a:r>
                  <a:rPr lang="fr-FR" sz="5600" b="1" dirty="0"/>
                  <a:t>(VD) </a:t>
                </a:r>
                <a:r>
                  <a:rPr lang="fr-FR" sz="5600" dirty="0"/>
                  <a:t>Cho </a:t>
                </a:r>
                <a14:m>
                  <m:oMath xmlns:m="http://schemas.openxmlformats.org/officeDocument/2006/math">
                    <m:r>
                      <a:rPr lang="fr-FR" sz="5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5600" dirty="0"/>
                  <a:t>, </a:t>
                </a:r>
                <a14:m>
                  <m:oMath xmlns:m="http://schemas.openxmlformats.org/officeDocument/2006/math">
                    <m:r>
                      <a:rPr lang="fr-FR" sz="5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5600" dirty="0"/>
                  <a:t>, </a:t>
                </a:r>
                <a14:m>
                  <m:oMath xmlns:m="http://schemas.openxmlformats.org/officeDocument/2006/math">
                    <m:r>
                      <a:rPr lang="fr-FR" sz="5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5600" dirty="0"/>
                  <a:t> là </a:t>
                </a:r>
                <a:r>
                  <a:rPr lang="fr-FR" sz="5600" dirty="0" err="1"/>
                  <a:t>ba</a:t>
                </a:r>
                <a:r>
                  <a:rPr lang="fr-FR" sz="5600" dirty="0"/>
                  <a:t> </a:t>
                </a:r>
                <a:r>
                  <a:rPr lang="fr-FR" sz="5600" dirty="0" err="1"/>
                  <a:t>góc</a:t>
                </a:r>
                <a:r>
                  <a:rPr lang="fr-FR" sz="5600" dirty="0"/>
                  <a:t> </a:t>
                </a:r>
                <a:r>
                  <a:rPr lang="fr-FR" sz="5600" dirty="0" err="1"/>
                  <a:t>của</a:t>
                </a:r>
                <a:r>
                  <a:rPr lang="fr-FR" sz="5600" dirty="0"/>
                  <a:t> </a:t>
                </a:r>
                <a:r>
                  <a:rPr lang="fr-FR" sz="5600" dirty="0" err="1"/>
                  <a:t>một</a:t>
                </a:r>
                <a:r>
                  <a:rPr lang="fr-FR" sz="5600" dirty="0"/>
                  <a:t> </a:t>
                </a:r>
                <a:r>
                  <a:rPr lang="fr-FR" sz="5600" dirty="0" err="1"/>
                  <a:t>tam</a:t>
                </a:r>
                <a:r>
                  <a:rPr lang="fr-FR" sz="5600" dirty="0"/>
                  <a:t> </a:t>
                </a:r>
                <a:r>
                  <a:rPr lang="fr-FR" sz="5600" dirty="0" err="1"/>
                  <a:t>giác</a:t>
                </a:r>
                <a:r>
                  <a:rPr lang="fr-FR" sz="5600" dirty="0"/>
                  <a:t>. </a:t>
                </a:r>
                <a:r>
                  <a:rPr lang="fr-FR" sz="5600" dirty="0" err="1"/>
                  <a:t>Chứng</a:t>
                </a:r>
                <a:r>
                  <a:rPr lang="fr-FR" sz="5600" dirty="0"/>
                  <a:t> </a:t>
                </a:r>
                <a:r>
                  <a:rPr lang="fr-FR" sz="5600" dirty="0" err="1"/>
                  <a:t>minh</a:t>
                </a:r>
                <a:r>
                  <a:rPr lang="fr-FR" sz="5600" dirty="0"/>
                  <a:t> </a:t>
                </a:r>
                <a:r>
                  <a:rPr lang="fr-FR" sz="5600" dirty="0" err="1"/>
                  <a:t>rằng</a:t>
                </a:r>
                <a:r>
                  <a:rPr lang="fr-FR" sz="5600" dirty="0"/>
                  <a:t>:</a:t>
                </a:r>
                <a:endParaRPr lang="en-US" sz="5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1" y="3654201"/>
                <a:ext cx="21309011" cy="954107"/>
              </a:xfrm>
              <a:prstGeom prst="rect">
                <a:avLst/>
              </a:prstGeom>
              <a:blipFill>
                <a:blip r:embed="rId2"/>
                <a:stretch>
                  <a:fillRect l="-1573" t="-17197" b="-39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823642" y="4626546"/>
                <a:ext cx="21309010" cy="12116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6002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  <a:tab pos="2160270" algn="l"/>
                    <a:tab pos="3600450" algn="l"/>
                    <a:tab pos="5029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 b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b="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 b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b="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=1−2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𝑐𝑜𝑠𝐴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𝑐𝑜𝑠𝐵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𝑐𝑜𝑠𝐶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2" y="4626546"/>
                <a:ext cx="21309010" cy="1211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9287684" y="6075324"/>
            <a:ext cx="3496317" cy="855478"/>
            <a:chOff x="1656895" y="2745339"/>
            <a:chExt cx="3053584" cy="768570"/>
          </a:xfrm>
        </p:grpSpPr>
        <p:sp>
          <p:nvSpPr>
            <p:cNvPr id="5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Round Diagonal Corner Rectangle 5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8" name="Rectangle 67"/>
          <p:cNvSpPr/>
          <p:nvPr/>
        </p:nvSpPr>
        <p:spPr>
          <a:xfrm>
            <a:off x="1679626" y="727283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735233" y="8276892"/>
                <a:ext cx="803187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233" y="8276892"/>
                <a:ext cx="8031879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9456490" y="7794898"/>
                <a:ext cx="11377264" cy="1711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56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490" y="7794898"/>
                <a:ext cx="11377264" cy="1711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517664" y="9410290"/>
                <a:ext cx="15196410" cy="3497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0" i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56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6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5600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5600" b="0" i="0">
                          <a:latin typeface="Cambria Math" panose="02040503050406030204" pitchFamily="18" charset="0"/>
                        </a:rPr>
                        <m:t>=1−2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64" y="9410290"/>
                <a:ext cx="15196410" cy="3497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1" grpId="0" animBg="1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017019" y="3743286"/>
                <a:ext cx="21115634" cy="1015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5600" b="1" u="sng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vi-VN" sz="5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(TH) </a:t>
                </a:r>
                <a:r>
                  <a:rPr lang="en-US" sz="6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với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19" y="3743286"/>
                <a:ext cx="21115634" cy="1015663"/>
              </a:xfrm>
              <a:prstGeom prst="rect">
                <a:avLst/>
              </a:prstGeom>
              <a:blipFill>
                <a:blip r:embed="rId3"/>
                <a:stretch>
                  <a:fillRect l="-1617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9884383" y="5058594"/>
            <a:ext cx="3496317" cy="855478"/>
            <a:chOff x="1656895" y="2745339"/>
            <a:chExt cx="3053584" cy="768570"/>
          </a:xfrm>
        </p:grpSpPr>
        <p:sp>
          <p:nvSpPr>
            <p:cNvPr id="42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 Diagonal Corner Rectangle 43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" name="Rectangle 52"/>
          <p:cNvSpPr/>
          <p:nvPr/>
        </p:nvSpPr>
        <p:spPr>
          <a:xfrm>
            <a:off x="1823642" y="6138714"/>
            <a:ext cx="1929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080487" y="7433421"/>
                <a:ext cx="369530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487" y="7433421"/>
                <a:ext cx="3695307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616739" y="6968360"/>
                <a:ext cx="5216172" cy="1711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=226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739" y="6968360"/>
                <a:ext cx="5216172" cy="1711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614129" y="5850682"/>
                <a:ext cx="5803320" cy="3976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5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226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5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226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29" y="5850682"/>
                <a:ext cx="5803320" cy="39768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6295167" y="6858051"/>
                <a:ext cx="6338787" cy="1728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113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167" y="6858051"/>
                <a:ext cx="6338787" cy="17289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167"/>
          <p:cNvGrpSpPr/>
          <p:nvPr/>
        </p:nvGrpSpPr>
        <p:grpSpPr>
          <a:xfrm>
            <a:off x="1790924" y="10090154"/>
            <a:ext cx="3794127" cy="927101"/>
            <a:chOff x="4867276" y="9361488"/>
            <a:chExt cx="3794125" cy="927101"/>
          </a:xfrm>
        </p:grpSpPr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5798411" y="10153159"/>
            <a:ext cx="1929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5600" dirty="0"/>
          </a:p>
        </p:txBody>
      </p:sp>
      <p:sp>
        <p:nvSpPr>
          <p:cNvPr id="74" name="Rectangle 73"/>
          <p:cNvSpPr/>
          <p:nvPr/>
        </p:nvSpPr>
        <p:spPr>
          <a:xfrm>
            <a:off x="1724195" y="11377295"/>
            <a:ext cx="44919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máy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26814" y="9739114"/>
                <a:ext cx="7778348" cy="1711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𝑐𝑜𝑡𝑎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=15⇒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14" y="9739114"/>
                <a:ext cx="7778348" cy="17113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7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0146" y="11488839"/>
            <a:ext cx="5606460" cy="206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7467" y="11632855"/>
            <a:ext cx="5336047" cy="206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23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3" grpId="0"/>
      <p:bldP spid="54" grpId="0"/>
      <p:bldP spid="55" grpId="0"/>
      <p:bldP spid="56" grpId="0"/>
      <p:bldP spid="57" grpId="0"/>
      <p:bldP spid="73" grpId="0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11614</TotalTime>
  <Words>984</Words>
  <Application>Microsoft Office PowerPoint</Application>
  <PresentationFormat>Custom</PresentationFormat>
  <Paragraphs>192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819</cp:revision>
  <dcterms:created xsi:type="dcterms:W3CDTF">2013-08-07T06:38:09Z</dcterms:created>
  <dcterms:modified xsi:type="dcterms:W3CDTF">2020-05-21T06:13:13Z</dcterms:modified>
</cp:coreProperties>
</file>