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47"/>
  </p:notesMasterIdLst>
  <p:sldIdLst>
    <p:sldId id="292" r:id="rId4"/>
    <p:sldId id="257" r:id="rId5"/>
    <p:sldId id="293" r:id="rId6"/>
    <p:sldId id="297" r:id="rId7"/>
    <p:sldId id="298" r:id="rId8"/>
    <p:sldId id="300" r:id="rId9"/>
    <p:sldId id="339" r:id="rId10"/>
    <p:sldId id="303" r:id="rId11"/>
    <p:sldId id="358" r:id="rId12"/>
    <p:sldId id="306" r:id="rId13"/>
    <p:sldId id="340" r:id="rId14"/>
    <p:sldId id="308" r:id="rId15"/>
    <p:sldId id="341" r:id="rId16"/>
    <p:sldId id="342" r:id="rId17"/>
    <p:sldId id="304" r:id="rId18"/>
    <p:sldId id="343" r:id="rId19"/>
    <p:sldId id="309" r:id="rId20"/>
    <p:sldId id="312" r:id="rId21"/>
    <p:sldId id="315" r:id="rId22"/>
    <p:sldId id="344" r:id="rId23"/>
    <p:sldId id="316" r:id="rId24"/>
    <p:sldId id="345" r:id="rId25"/>
    <p:sldId id="317" r:id="rId26"/>
    <p:sldId id="347" r:id="rId27"/>
    <p:sldId id="348" r:id="rId28"/>
    <p:sldId id="350" r:id="rId29"/>
    <p:sldId id="326" r:id="rId30"/>
    <p:sldId id="318" r:id="rId31"/>
    <p:sldId id="321" r:id="rId32"/>
    <p:sldId id="320" r:id="rId33"/>
    <p:sldId id="351" r:id="rId34"/>
    <p:sldId id="353" r:id="rId35"/>
    <p:sldId id="319" r:id="rId36"/>
    <p:sldId id="327" r:id="rId37"/>
    <p:sldId id="354" r:id="rId38"/>
    <p:sldId id="356" r:id="rId39"/>
    <p:sldId id="329" r:id="rId40"/>
    <p:sldId id="330" r:id="rId41"/>
    <p:sldId id="357" r:id="rId42"/>
    <p:sldId id="331" r:id="rId43"/>
    <p:sldId id="333" r:id="rId44"/>
    <p:sldId id="335" r:id="rId45"/>
    <p:sldId id="338" r:id="rId46"/>
  </p:sldIdLst>
  <p:sldSz cx="9144000" cy="5143500" type="screen16x9"/>
  <p:notesSz cx="6858000" cy="9144000"/>
  <p:embeddedFontLst>
    <p:embeddedFont>
      <p:font typeface="Bad Script" panose="020B0604020202020204" charset="0"/>
      <p:regular r:id="rId48"/>
    </p:embeddedFont>
    <p:embeddedFont>
      <p:font typeface="Calibri Light" panose="020F0302020204030204" pitchFamily="34" charset="0"/>
      <p:regular r:id="rId49"/>
      <p:italic r:id="rId50"/>
    </p:embeddedFont>
    <p:embeddedFont>
      <p:font typeface="Anaheim" panose="020B0604020202020204" charset="0"/>
      <p:regular r:id="rId51"/>
    </p:embeddedFont>
    <p:embeddedFont>
      <p:font typeface="Raleway Black" panose="020B0604020202020204" charset="0"/>
      <p:bold r:id="rId52"/>
      <p:boldItalic r:id="rId53"/>
    </p:embeddedFont>
    <p:embeddedFont>
      <p:font typeface="Raleway Medium" panose="020B0604020202020204" charset="0"/>
      <p:regular r:id="rId54"/>
      <p:bold r:id="rId55"/>
      <p:italic r:id="rId56"/>
      <p:boldItalic r:id="rId57"/>
    </p:embeddedFont>
    <p:embeddedFont>
      <p:font typeface="Tahoma" panose="020B0604030504040204" pitchFamily="34" charset="0"/>
      <p:regular r:id="rId58"/>
      <p:bold r:id="rId59"/>
    </p:embeddedFont>
    <p:embeddedFont>
      <p:font typeface="Cambria Math" panose="02040503050406030204" pitchFamily="18" charset="0"/>
      <p:regular r:id="rId60"/>
    </p:embeddedFont>
    <p:embeddedFont>
      <p:font typeface="Raleway" panose="020B0604020202020204" charset="0"/>
      <p:regular r:id="rId61"/>
      <p:bold r:id="rId62"/>
      <p:italic r:id="rId63"/>
      <p:boldItalic r:id="rId64"/>
    </p:embeddedFont>
    <p:embeddedFont>
      <p:font typeface="Roboto"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Nunito Black" panose="020B0604020202020204" charset="0"/>
      <p:bold r:id="rId73"/>
      <p:boldItalic r:id="rId74"/>
    </p:embeddedFont>
    <p:embeddedFont>
      <p:font typeface="Dotum" panose="020B0600000101010101" pitchFamily="34" charset="-127"/>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20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540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640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049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867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13442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12784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5426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776422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017262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513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974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652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26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2023/9/15</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4880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026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6928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4882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91259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55381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929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98716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69822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65308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9/15/2023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312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063681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7.jp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0.png"/><Relationship Id="rId5" Type="http://schemas.microsoft.com/office/2007/relationships/media" Target="../media/media4.mp3"/><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0.png"/><Relationship Id="rId5" Type="http://schemas.microsoft.com/office/2007/relationships/media" Target="../media/media4.mp3"/><Relationship Id="rId10" Type="http://schemas.openxmlformats.org/officeDocument/2006/relationships/notesSlide" Target="../notesSlides/notesSlide20.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0.png"/><Relationship Id="rId5" Type="http://schemas.microsoft.com/office/2007/relationships/media" Target="../media/media4.mp3"/><Relationship Id="rId10" Type="http://schemas.openxmlformats.org/officeDocument/2006/relationships/notesSlide" Target="../notesSlides/notesSlide21.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0.png"/><Relationship Id="rId5" Type="http://schemas.microsoft.com/office/2007/relationships/media" Target="../media/media4.mp3"/><Relationship Id="rId10" Type="http://schemas.openxmlformats.org/officeDocument/2006/relationships/notesSlide" Target="../notesSlides/notesSlide22.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0.png"/><Relationship Id="rId5" Type="http://schemas.microsoft.com/office/2007/relationships/media" Target="../media/media4.mp3"/><Relationship Id="rId10" Type="http://schemas.openxmlformats.org/officeDocument/2006/relationships/notesSlide" Target="../notesSlides/notesSlide23.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 Id="rId11" Type="http://schemas.openxmlformats.org/officeDocument/2006/relationships/image" Target="NUL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9" name="Google Shape;259;p15"/>
          <p:cNvSpPr txBox="1">
            <a:spLocks noGrp="1"/>
          </p:cNvSpPr>
          <p:nvPr>
            <p:ph type="ctrTitle"/>
          </p:nvPr>
        </p:nvSpPr>
        <p:spPr>
          <a:xfrm>
            <a:off x="440842" y="842606"/>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87464" y="34031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highlight>
                  <a:schemeClr val="accent1"/>
                </a:highlight>
                <a:latin typeface="+mj-lt"/>
              </a:rPr>
              <a:t>Ví dụ 1:</a:t>
            </a:r>
            <a:endParaRPr sz="2200">
              <a:solidFill>
                <a:schemeClr val="accent3"/>
              </a:solidFill>
              <a:highlight>
                <a:schemeClr val="accent1"/>
              </a:highlight>
              <a:latin typeface="+mj-lt"/>
            </a:endParaRPr>
          </a:p>
        </p:txBody>
      </p:sp>
      <p:sp>
        <p:nvSpPr>
          <p:cNvPr id="5" name="TextBox 4"/>
          <p:cNvSpPr txBox="1"/>
          <p:nvPr/>
        </p:nvSpPr>
        <p:spPr>
          <a:xfrm>
            <a:off x="1574357" y="236889"/>
            <a:ext cx="6965819" cy="958660"/>
          </a:xfrm>
          <a:prstGeom prst="rect">
            <a:avLst/>
          </a:prstGeom>
          <a:noFill/>
        </p:spPr>
        <p:txBody>
          <a:bodyPr wrap="square" rtlCol="0">
            <a:spAutoFit/>
          </a:bodyPr>
          <a:lstStyle/>
          <a:p>
            <a:pPr algn="just">
              <a:lnSpc>
                <a:spcPct val="150000"/>
              </a:lnSpc>
            </a:pPr>
            <a:r>
              <a:rPr lang="en-US" sz="2000" smtClean="0"/>
              <a:t>Mẫu số liệu sau cho biết phân bố theo độ tuổi của dân số Việt Nam năm 2019.</a:t>
            </a:r>
            <a:endParaRPr lang="en-US" sz="2000"/>
          </a:p>
        </p:txBody>
      </p:sp>
      <p:grpSp>
        <p:nvGrpSpPr>
          <p:cNvPr id="39" name="Google Shape;435;p15"/>
          <p:cNvGrpSpPr/>
          <p:nvPr/>
        </p:nvGrpSpPr>
        <p:grpSpPr>
          <a:xfrm>
            <a:off x="7656595" y="3948822"/>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TextBox 107"/>
          <p:cNvSpPr txBox="1"/>
          <p:nvPr/>
        </p:nvSpPr>
        <p:spPr>
          <a:xfrm>
            <a:off x="604407" y="3114954"/>
            <a:ext cx="7991428" cy="1420325"/>
          </a:xfrm>
          <a:prstGeom prst="rect">
            <a:avLst/>
          </a:prstGeom>
          <a:noFill/>
        </p:spPr>
        <p:txBody>
          <a:bodyPr wrap="square" rtlCol="0">
            <a:spAutoFit/>
          </a:bodyPr>
          <a:lstStyle/>
          <a:p>
            <a:pPr algn="just">
              <a:lnSpc>
                <a:spcPct val="150000"/>
              </a:lnSpc>
            </a:pPr>
            <a:r>
              <a:rPr lang="en-US" sz="2000" smtClean="0"/>
              <a:t>a) Mẫu số liệu đã cho có là mẫu số liệu ghép nhóm hay không?</a:t>
            </a:r>
          </a:p>
          <a:p>
            <a:pPr algn="just">
              <a:lnSpc>
                <a:spcPct val="150000"/>
              </a:lnSpc>
            </a:pPr>
            <a:r>
              <a:rPr lang="en-US" sz="2000" smtClean="0"/>
              <a:t>b) Nêu các nhóm và tần số tương ứng. Dân số Việt Nam năm 2019 là bao nhiêu?</a:t>
            </a:r>
            <a:endParaRPr lang="en-US" sz="2000"/>
          </a:p>
        </p:txBody>
      </p:sp>
      <p:graphicFrame>
        <p:nvGraphicFramePr>
          <p:cNvPr id="9" name="Table 8"/>
          <p:cNvGraphicFramePr>
            <a:graphicFrameLocks noGrp="1"/>
          </p:cNvGraphicFramePr>
          <p:nvPr>
            <p:extLst>
              <p:ext uri="{D42A27DB-BD31-4B8C-83A1-F6EECF244321}">
                <p14:modId xmlns:p14="http://schemas.microsoft.com/office/powerpoint/2010/main" val="2452745934"/>
              </p:ext>
            </p:extLst>
          </p:nvPr>
        </p:nvGraphicFramePr>
        <p:xfrm>
          <a:off x="619036" y="1466667"/>
          <a:ext cx="7801764" cy="1105350"/>
        </p:xfrm>
        <a:graphic>
          <a:graphicData uri="http://schemas.openxmlformats.org/drawingml/2006/table">
            <a:tbl>
              <a:tblPr firstRow="1" bandRow="1">
                <a:tableStyleId>{5C22544A-7EE6-4342-B048-85BDC9FD1C3A}</a:tableStyleId>
              </a:tblPr>
              <a:tblGrid>
                <a:gridCol w="1352888">
                  <a:extLst>
                    <a:ext uri="{9D8B030D-6E8A-4147-A177-3AD203B41FA5}">
                      <a16:colId xmlns:a16="http://schemas.microsoft.com/office/drawing/2014/main" val="3735444793"/>
                    </a:ext>
                  </a:extLst>
                </a:gridCol>
                <a:gridCol w="1916265">
                  <a:extLst>
                    <a:ext uri="{9D8B030D-6E8A-4147-A177-3AD203B41FA5}">
                      <a16:colId xmlns:a16="http://schemas.microsoft.com/office/drawing/2014/main" val="3568552804"/>
                    </a:ext>
                  </a:extLst>
                </a:gridCol>
                <a:gridCol w="2582170">
                  <a:extLst>
                    <a:ext uri="{9D8B030D-6E8A-4147-A177-3AD203B41FA5}">
                      <a16:colId xmlns:a16="http://schemas.microsoft.com/office/drawing/2014/main" val="2714072796"/>
                    </a:ext>
                  </a:extLst>
                </a:gridCol>
                <a:gridCol w="1950441">
                  <a:extLst>
                    <a:ext uri="{9D8B030D-6E8A-4147-A177-3AD203B41FA5}">
                      <a16:colId xmlns:a16="http://schemas.microsoft.com/office/drawing/2014/main" val="2779482955"/>
                    </a:ext>
                  </a:extLst>
                </a:gridCol>
              </a:tblGrid>
              <a:tr h="552675">
                <a:tc>
                  <a:txBody>
                    <a:bodyPr/>
                    <a:lstStyle/>
                    <a:p>
                      <a:r>
                        <a:rPr lang="en-US" sz="1700" b="0" smtClean="0">
                          <a:solidFill>
                            <a:srgbClr val="000000"/>
                          </a:solidFill>
                        </a:rPr>
                        <a:t>Độ</a:t>
                      </a:r>
                      <a:r>
                        <a:rPr lang="en-US" sz="1700" b="0" baseline="0" smtClean="0">
                          <a:solidFill>
                            <a:srgbClr val="000000"/>
                          </a:solidFill>
                        </a:rPr>
                        <a:t> tuổi</a:t>
                      </a:r>
                      <a:endParaRPr lang="en-US" sz="1700" b="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0" smtClean="0">
                          <a:solidFill>
                            <a:srgbClr val="000000"/>
                          </a:solidFill>
                        </a:rPr>
                        <a:t>Dưới</a:t>
                      </a:r>
                      <a:r>
                        <a:rPr lang="en-US" sz="1700" b="0" baseline="0" smtClean="0">
                          <a:solidFill>
                            <a:srgbClr val="000000"/>
                          </a:solidFill>
                        </a:rPr>
                        <a:t> 15 tuổi</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0" smtClean="0">
                          <a:solidFill>
                            <a:srgbClr val="000000"/>
                          </a:solidFill>
                        </a:rPr>
                        <a:t>Từ</a:t>
                      </a:r>
                      <a:r>
                        <a:rPr lang="en-US" sz="1700" b="0" baseline="0" smtClean="0">
                          <a:solidFill>
                            <a:srgbClr val="000000"/>
                          </a:solidFill>
                        </a:rPr>
                        <a:t> 15 đến dưới 65 tuổi</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0" smtClean="0">
                          <a:solidFill>
                            <a:srgbClr val="000000"/>
                          </a:solidFill>
                        </a:rPr>
                        <a:t>Từ</a:t>
                      </a:r>
                      <a:r>
                        <a:rPr lang="en-US" sz="1700" b="0" baseline="0" smtClean="0">
                          <a:solidFill>
                            <a:srgbClr val="000000"/>
                          </a:solidFill>
                        </a:rPr>
                        <a:t> 65 tuổi trở lên</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86788"/>
                  </a:ext>
                </a:extLst>
              </a:tr>
              <a:tr h="552675">
                <a:tc>
                  <a:txBody>
                    <a:bodyPr/>
                    <a:lstStyle/>
                    <a:p>
                      <a:r>
                        <a:rPr lang="en-US" sz="1700" b="0" smtClean="0">
                          <a:solidFill>
                            <a:srgbClr val="000000"/>
                          </a:solidFill>
                        </a:rPr>
                        <a:t>Số</a:t>
                      </a:r>
                      <a:r>
                        <a:rPr lang="en-US" sz="1700" b="0" baseline="0" smtClean="0">
                          <a:solidFill>
                            <a:srgbClr val="000000"/>
                          </a:solidFill>
                        </a:rPr>
                        <a:t> người</a:t>
                      </a:r>
                      <a:endParaRPr lang="en-US" sz="1700" b="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0" smtClean="0">
                          <a:solidFill>
                            <a:srgbClr val="000000"/>
                          </a:solidFill>
                        </a:rPr>
                        <a:t>23 371 882</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0" smtClean="0">
                          <a:solidFill>
                            <a:srgbClr val="000000"/>
                          </a:solidFill>
                        </a:rPr>
                        <a:t>65 420 451</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b="0" smtClean="0">
                          <a:solidFill>
                            <a:srgbClr val="000000"/>
                          </a:solidFill>
                        </a:rPr>
                        <a:t>7 416 651</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8705048"/>
                  </a:ext>
                </a:extLst>
              </a:tr>
            </a:tbl>
          </a:graphicData>
        </a:graphic>
      </p:graphicFrame>
      <p:sp>
        <p:nvSpPr>
          <p:cNvPr id="10" name="Rectangle 9"/>
          <p:cNvSpPr/>
          <p:nvPr/>
        </p:nvSpPr>
        <p:spPr>
          <a:xfrm>
            <a:off x="4080301" y="2684892"/>
            <a:ext cx="4459875" cy="307777"/>
          </a:xfrm>
          <a:prstGeom prst="rect">
            <a:avLst/>
          </a:prstGeom>
        </p:spPr>
        <p:txBody>
          <a:bodyPr wrap="none">
            <a:spAutoFit/>
          </a:bodyPr>
          <a:lstStyle/>
          <a:p>
            <a:r>
              <a:rPr lang="en-US" smtClean="0"/>
              <a:t>(Theo </a:t>
            </a:r>
            <a:r>
              <a:rPr lang="en-US" i="1" smtClean="0"/>
              <a:t>Báo cáo số liệu tổng điều tra dân số năm 2019</a:t>
            </a:r>
            <a:r>
              <a:rPr lang="en-US" smtClean="0"/>
              <a:t>)</a:t>
            </a:r>
            <a:endParaRPr lang="en-US"/>
          </a:p>
        </p:txBody>
      </p:sp>
    </p:spTree>
    <p:extLst>
      <p:ext uri="{BB962C8B-B14F-4D97-AF65-F5344CB8AC3E}">
        <p14:creationId xmlns:p14="http://schemas.microsoft.com/office/powerpoint/2010/main" val="202779442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anim calcmode="lin" valueType="num">
                                      <p:cBhvr>
                                        <p:cTn id="28" dur="500" fill="hold"/>
                                        <p:tgtEl>
                                          <p:spTgt spid="108"/>
                                        </p:tgtEl>
                                        <p:attrNameLst>
                                          <p:attrName>ppt_x</p:attrName>
                                        </p:attrNameLst>
                                      </p:cBhvr>
                                      <p:tavLst>
                                        <p:tav tm="0">
                                          <p:val>
                                            <p:strVal val="#ppt_x"/>
                                          </p:val>
                                        </p:tav>
                                        <p:tav tm="100000">
                                          <p:val>
                                            <p:strVal val="#ppt_x"/>
                                          </p:val>
                                        </p:tav>
                                      </p:tavLst>
                                    </p:anim>
                                    <p:anim calcmode="lin" valueType="num">
                                      <p:cBhvr>
                                        <p:cTn id="29" dur="500" fill="hold"/>
                                        <p:tgtEl>
                                          <p:spTgt spid="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54035" y="1131941"/>
            <a:ext cx="8862744" cy="286232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smtClean="0">
                <a:ln>
                  <a:noFill/>
                </a:ln>
                <a:solidFill>
                  <a:srgbClr val="000000"/>
                </a:solidFill>
                <a:effectLst/>
                <a:uLnTx/>
                <a:uFillTx/>
                <a:latin typeface="Arial"/>
                <a:cs typeface="Arial"/>
                <a:sym typeface="Arial"/>
              </a:rPr>
              <a:t>a) Mẫu số liệu đã cho là mẫu số liệu ghép nhóm.</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smtClean="0">
                <a:ln>
                  <a:noFill/>
                </a:ln>
                <a:solidFill>
                  <a:srgbClr val="000000"/>
                </a:solidFill>
                <a:effectLst/>
                <a:uLnTx/>
                <a:uFillTx/>
                <a:latin typeface="Arial"/>
                <a:cs typeface="Arial"/>
                <a:sym typeface="Arial"/>
              </a:rPr>
              <a:t>b) Có</a:t>
            </a:r>
            <a:r>
              <a:rPr kumimoji="0" lang="en-US" sz="2000" b="0" i="0" u="none" strike="noStrike" kern="0" cap="none" spc="0" normalizeH="0" noProof="0" smtClean="0">
                <a:ln>
                  <a:noFill/>
                </a:ln>
                <a:solidFill>
                  <a:srgbClr val="000000"/>
                </a:solidFill>
                <a:effectLst/>
                <a:uLnTx/>
                <a:uFillTx/>
                <a:latin typeface="Arial"/>
                <a:cs typeface="Arial"/>
                <a:sym typeface="Arial"/>
              </a:rPr>
              <a:t> ba nhóm là: Dưới 15 tuổi, Từ 15 đến dưới 65 tuổi, Từ 65 tuổi trở lên. Có 23 371 882 người dưới 15 tuổi; 65 420 451 người từ 15 đến dưới 65 tuổi và 7 416 651 người từ 65 tuổi trở lên.</a:t>
            </a:r>
          </a:p>
          <a:p>
            <a:pPr lvl="0" algn="just">
              <a:lnSpc>
                <a:spcPct val="150000"/>
              </a:lnSpc>
            </a:pPr>
            <a:r>
              <a:rPr kumimoji="0" lang="en-US" sz="2000" b="0" i="0" u="none" strike="noStrike" kern="0" cap="none" spc="0" normalizeH="0" baseline="0" noProof="0" smtClean="0">
                <a:ln>
                  <a:noFill/>
                </a:ln>
                <a:solidFill>
                  <a:srgbClr val="000000"/>
                </a:solidFill>
                <a:effectLst/>
                <a:uLnTx/>
                <a:uFillTx/>
                <a:latin typeface="Arial"/>
                <a:cs typeface="Arial"/>
                <a:sym typeface="Arial"/>
              </a:rPr>
              <a:t>Dân số Việt Nam năm 2019 là</a:t>
            </a:r>
            <a:r>
              <a:rPr lang="en-US" sz="2000"/>
              <a:t> </a:t>
            </a:r>
            <a:endParaRPr lang="en-US" sz="2000" smtClean="0"/>
          </a:p>
          <a:p>
            <a:pPr lvl="0" algn="ctr">
              <a:lnSpc>
                <a:spcPct val="150000"/>
              </a:lnSpc>
            </a:pPr>
            <a:r>
              <a:rPr lang="en-US" sz="2000" smtClean="0"/>
              <a:t>23 </a:t>
            </a:r>
            <a:r>
              <a:rPr lang="en-US" sz="2000"/>
              <a:t>371 882 </a:t>
            </a:r>
            <a:r>
              <a:rPr lang="en-US" sz="2000" smtClean="0"/>
              <a:t> + </a:t>
            </a:r>
            <a:r>
              <a:rPr lang="en-US" sz="2000"/>
              <a:t>65 420 451 </a:t>
            </a:r>
            <a:r>
              <a:rPr lang="en-US" sz="2000" smtClean="0"/>
              <a:t>+</a:t>
            </a:r>
            <a:r>
              <a:rPr lang="en-US" sz="2000"/>
              <a:t> 7 416 651 </a:t>
            </a:r>
            <a:r>
              <a:rPr lang="en-US" sz="2000" smtClean="0"/>
              <a:t>= 96 208 984 người.</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09" name="Rectangle 108"/>
          <p:cNvSpPr/>
          <p:nvPr/>
        </p:nvSpPr>
        <p:spPr>
          <a:xfrm>
            <a:off x="4209342" y="556631"/>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grpSp>
        <p:nvGrpSpPr>
          <p:cNvPr id="111" name="Google Shape;435;p15"/>
          <p:cNvGrpSpPr/>
          <p:nvPr/>
        </p:nvGrpSpPr>
        <p:grpSpPr>
          <a:xfrm>
            <a:off x="7656595" y="3948822"/>
            <a:ext cx="1362955" cy="1353283"/>
            <a:chOff x="6588775" y="249065"/>
            <a:chExt cx="2100337" cy="2071308"/>
          </a:xfrm>
        </p:grpSpPr>
        <p:sp>
          <p:nvSpPr>
            <p:cNvPr id="112"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731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8">
                                            <p:txEl>
                                              <p:pRg st="0" end="0"/>
                                            </p:txEl>
                                          </p:spTgt>
                                        </p:tgtEl>
                                        <p:attrNameLst>
                                          <p:attrName>style.visibility</p:attrName>
                                        </p:attrNameLst>
                                      </p:cBhvr>
                                      <p:to>
                                        <p:strVal val="visible"/>
                                      </p:to>
                                    </p:set>
                                    <p:animEffect transition="in" filter="wipe(left)">
                                      <p:cBhvr>
                                        <p:cTn id="12" dur="500"/>
                                        <p:tgtEl>
                                          <p:spTgt spid="1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8">
                                            <p:txEl>
                                              <p:pRg st="1" end="1"/>
                                            </p:txEl>
                                          </p:spTgt>
                                        </p:tgtEl>
                                        <p:attrNameLst>
                                          <p:attrName>style.visibility</p:attrName>
                                        </p:attrNameLst>
                                      </p:cBhvr>
                                      <p:to>
                                        <p:strVal val="visible"/>
                                      </p:to>
                                    </p:set>
                                    <p:animEffect transition="in" filter="randombar(horizontal)">
                                      <p:cBhvr>
                                        <p:cTn id="17" dur="500"/>
                                        <p:tgtEl>
                                          <p:spTgt spid="1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8">
                                            <p:txEl>
                                              <p:pRg st="2" end="2"/>
                                            </p:txEl>
                                          </p:spTgt>
                                        </p:tgtEl>
                                        <p:attrNameLst>
                                          <p:attrName>style.visibility</p:attrName>
                                        </p:attrNameLst>
                                      </p:cBhvr>
                                      <p:to>
                                        <p:strVal val="visible"/>
                                      </p:to>
                                    </p:set>
                                    <p:animEffect transition="in" filter="fade">
                                      <p:cBhvr>
                                        <p:cTn id="22" dur="500"/>
                                        <p:tgtEl>
                                          <p:spTgt spid="108">
                                            <p:txEl>
                                              <p:pRg st="2" end="2"/>
                                            </p:txEl>
                                          </p:spTgt>
                                        </p:tgtEl>
                                      </p:cBhvr>
                                    </p:animEffect>
                                    <p:anim calcmode="lin" valueType="num">
                                      <p:cBhvr>
                                        <p:cTn id="23" dur="500" fill="hold"/>
                                        <p:tgtEl>
                                          <p:spTgt spid="108">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08">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8">
                                            <p:txEl>
                                              <p:pRg st="3" end="3"/>
                                            </p:txEl>
                                          </p:spTgt>
                                        </p:tgtEl>
                                        <p:attrNameLst>
                                          <p:attrName>style.visibility</p:attrName>
                                        </p:attrNameLst>
                                      </p:cBhvr>
                                      <p:to>
                                        <p:strVal val="visible"/>
                                      </p:to>
                                    </p:set>
                                    <p:animEffect transition="in" filter="fade">
                                      <p:cBhvr>
                                        <p:cTn id="27" dur="500"/>
                                        <p:tgtEl>
                                          <p:spTgt spid="108">
                                            <p:txEl>
                                              <p:pRg st="3" end="3"/>
                                            </p:txEl>
                                          </p:spTgt>
                                        </p:tgtEl>
                                      </p:cBhvr>
                                    </p:animEffect>
                                    <p:anim calcmode="lin" valueType="num">
                                      <p:cBhvr>
                                        <p:cTn id="28" dur="500" fill="hold"/>
                                        <p:tgtEl>
                                          <p:spTgt spid="108">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10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285202" y="416061"/>
            <a:ext cx="2339640" cy="507831"/>
            <a:chOff x="110241" y="588803"/>
            <a:chExt cx="2339640" cy="507831"/>
          </a:xfrm>
        </p:grpSpPr>
        <p:grpSp>
          <p:nvGrpSpPr>
            <p:cNvPr id="1180" name="Google Shape;1180;p24"/>
            <p:cNvGrpSpPr/>
            <p:nvPr/>
          </p:nvGrpSpPr>
          <p:grpSpPr>
            <a:xfrm>
              <a:off x="2257857" y="610931"/>
              <a:ext cx="192024" cy="415949"/>
              <a:chOff x="2734150"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50" y="1144624"/>
                <a:ext cx="401011" cy="898340"/>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110241" y="588803"/>
              <a:ext cx="2323418" cy="507831"/>
            </a:xfrm>
            <a:prstGeom prst="rect">
              <a:avLst/>
            </a:prstGeom>
            <a:noFill/>
          </p:spPr>
          <p:txBody>
            <a:bodyPr wrap="square" rtlCol="0">
              <a:spAutoFit/>
            </a:bodyPr>
            <a:lstStyle/>
            <a:p>
              <a:r>
                <a:rPr lang="en-US" sz="27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endParaRPr lang="en-US" sz="27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sp>
        <p:nvSpPr>
          <p:cNvPr id="5" name="Rectangle 4"/>
          <p:cNvSpPr/>
          <p:nvPr/>
        </p:nvSpPr>
        <p:spPr>
          <a:xfrm>
            <a:off x="285202" y="1070265"/>
            <a:ext cx="8507894" cy="1015663"/>
          </a:xfrm>
          <a:prstGeom prst="rect">
            <a:avLst/>
          </a:prstGeom>
        </p:spPr>
        <p:txBody>
          <a:bodyPr wrap="square">
            <a:spAutoFit/>
          </a:bodyPr>
          <a:lstStyle/>
          <a:p>
            <a:pPr algn="just">
              <a:lnSpc>
                <a:spcPct val="150000"/>
              </a:lnSpc>
            </a:pPr>
            <a:r>
              <a:rPr lang="vi-VN" sz="2000">
                <a:latin typeface="+mn-lt"/>
              </a:rPr>
              <a:t>Cho mẫu số liệu ghép nhóm về thời gian (phút) đi từ nhà đến nơi làm việc của các nhân viên một công ty như sau:</a:t>
            </a:r>
            <a:endParaRPr lang="en-US" sz="2000">
              <a:latin typeface="+mn-lt"/>
            </a:endParaRPr>
          </a:p>
        </p:txBody>
      </p:sp>
      <p:pic>
        <p:nvPicPr>
          <p:cNvPr id="10" name="Picture 9"/>
          <p:cNvPicPr>
            <a:picLocks noChangeAspect="1"/>
          </p:cNvPicPr>
          <p:nvPr/>
        </p:nvPicPr>
        <p:blipFill>
          <a:blip r:embed="rId3"/>
          <a:stretch>
            <a:fillRect/>
          </a:stretch>
        </p:blipFill>
        <p:spPr>
          <a:xfrm>
            <a:off x="8546569" y="4403418"/>
            <a:ext cx="536494" cy="676715"/>
          </a:xfrm>
          <a:prstGeom prst="rect">
            <a:avLst/>
          </a:prstGeom>
        </p:spPr>
      </p:pic>
      <p:pic>
        <p:nvPicPr>
          <p:cNvPr id="11" name="Picture 10"/>
          <p:cNvPicPr>
            <a:picLocks noChangeAspect="1"/>
          </p:cNvPicPr>
          <p:nvPr/>
        </p:nvPicPr>
        <p:blipFill>
          <a:blip r:embed="rId4"/>
          <a:stretch>
            <a:fillRect/>
          </a:stretch>
        </p:blipFill>
        <p:spPr>
          <a:xfrm rot="2261094">
            <a:off x="305709" y="4588875"/>
            <a:ext cx="493810" cy="4507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527911030"/>
              </p:ext>
            </p:extLst>
          </p:nvPr>
        </p:nvGraphicFramePr>
        <p:xfrm>
          <a:off x="378483" y="2290146"/>
          <a:ext cx="8420431" cy="1105451"/>
        </p:xfrm>
        <a:graphic>
          <a:graphicData uri="http://schemas.openxmlformats.org/drawingml/2006/table">
            <a:tbl>
              <a:tblPr firstRow="1" bandRow="1">
                <a:tableStyleId>{5C22544A-7EE6-4342-B048-85BDC9FD1C3A}</a:tableStyleId>
              </a:tblPr>
              <a:tblGrid>
                <a:gridCol w="1614919">
                  <a:extLst>
                    <a:ext uri="{9D8B030D-6E8A-4147-A177-3AD203B41FA5}">
                      <a16:colId xmlns:a16="http://schemas.microsoft.com/office/drawing/2014/main" val="1634272541"/>
                    </a:ext>
                  </a:extLst>
                </a:gridCol>
                <a:gridCol w="972216">
                  <a:extLst>
                    <a:ext uri="{9D8B030D-6E8A-4147-A177-3AD203B41FA5}">
                      <a16:colId xmlns:a16="http://schemas.microsoft.com/office/drawing/2014/main" val="3468380211"/>
                    </a:ext>
                  </a:extLst>
                </a:gridCol>
                <a:gridCol w="972216">
                  <a:extLst>
                    <a:ext uri="{9D8B030D-6E8A-4147-A177-3AD203B41FA5}">
                      <a16:colId xmlns:a16="http://schemas.microsoft.com/office/drawing/2014/main" val="1563169056"/>
                    </a:ext>
                  </a:extLst>
                </a:gridCol>
                <a:gridCol w="972216">
                  <a:extLst>
                    <a:ext uri="{9D8B030D-6E8A-4147-A177-3AD203B41FA5}">
                      <a16:colId xmlns:a16="http://schemas.microsoft.com/office/drawing/2014/main" val="2819767529"/>
                    </a:ext>
                  </a:extLst>
                </a:gridCol>
                <a:gridCol w="972216">
                  <a:extLst>
                    <a:ext uri="{9D8B030D-6E8A-4147-A177-3AD203B41FA5}">
                      <a16:colId xmlns:a16="http://schemas.microsoft.com/office/drawing/2014/main" val="2731217588"/>
                    </a:ext>
                  </a:extLst>
                </a:gridCol>
                <a:gridCol w="972216">
                  <a:extLst>
                    <a:ext uri="{9D8B030D-6E8A-4147-A177-3AD203B41FA5}">
                      <a16:colId xmlns:a16="http://schemas.microsoft.com/office/drawing/2014/main" val="1354544097"/>
                    </a:ext>
                  </a:extLst>
                </a:gridCol>
                <a:gridCol w="972216">
                  <a:extLst>
                    <a:ext uri="{9D8B030D-6E8A-4147-A177-3AD203B41FA5}">
                      <a16:colId xmlns:a16="http://schemas.microsoft.com/office/drawing/2014/main" val="3441945476"/>
                    </a:ext>
                  </a:extLst>
                </a:gridCol>
                <a:gridCol w="972216">
                  <a:extLst>
                    <a:ext uri="{9D8B030D-6E8A-4147-A177-3AD203B41FA5}">
                      <a16:colId xmlns:a16="http://schemas.microsoft.com/office/drawing/2014/main" val="2535665183"/>
                    </a:ext>
                  </a:extLst>
                </a:gridCol>
              </a:tblGrid>
              <a:tr h="588750">
                <a:tc>
                  <a:txBody>
                    <a:bodyPr/>
                    <a:lstStyle/>
                    <a:p>
                      <a:pPr algn="just"/>
                      <a:r>
                        <a:rPr lang="en-US" sz="1800" b="0" smtClean="0">
                          <a:solidFill>
                            <a:srgbClr val="000000"/>
                          </a:solidFill>
                          <a:effectLst/>
                        </a:rPr>
                        <a:t>Thời </a:t>
                      </a:r>
                      <a:r>
                        <a:rPr lang="en-US" sz="1800" b="0">
                          <a:solidFill>
                            <a:srgbClr val="000000"/>
                          </a:solidFill>
                          <a:effectLst/>
                        </a:rPr>
                        <a:t>gian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800" b="0">
                          <a:solidFill>
                            <a:srgbClr val="000000"/>
                          </a:solidFill>
                          <a:effectLst/>
                        </a:rPr>
                        <a:t>[15;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a:solidFill>
                            <a:srgbClr val="000000"/>
                          </a:solidFill>
                          <a:effectLst/>
                        </a:rPr>
                        <a:t>[20;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a:solidFill>
                            <a:srgbClr val="000000"/>
                          </a:solidFill>
                          <a:effectLst/>
                        </a:rPr>
                        <a:t>[25; 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a:solidFill>
                            <a:srgbClr val="000000"/>
                          </a:solidFill>
                          <a:effectLst/>
                        </a:rPr>
                        <a:t>[30; 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a:solidFill>
                            <a:srgbClr val="000000"/>
                          </a:solidFill>
                          <a:effectLst/>
                        </a:rPr>
                        <a:t>[35; 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a:solidFill>
                            <a:srgbClr val="000000"/>
                          </a:solidFill>
                          <a:effectLst/>
                        </a:rPr>
                        <a:t>[40; 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a:solidFill>
                            <a:srgbClr val="000000"/>
                          </a:solidFill>
                          <a:effectLst/>
                        </a:rPr>
                        <a:t>[45;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7537544"/>
                  </a:ext>
                </a:extLst>
              </a:tr>
              <a:tr h="516701">
                <a:tc>
                  <a:txBody>
                    <a:bodyPr/>
                    <a:lstStyle/>
                    <a:p>
                      <a:pPr algn="just"/>
                      <a:r>
                        <a:rPr lang="en-US" sz="1800">
                          <a:solidFill>
                            <a:srgbClr val="000000"/>
                          </a:solidFill>
                          <a:effectLst/>
                        </a:rPr>
                        <a:t>Số nhân viên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800">
                          <a:solidFill>
                            <a:srgbClr val="00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rgbClr val="000000"/>
                          </a:solidFill>
                          <a:effectLst/>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rgbClr val="000000"/>
                          </a:solidFill>
                          <a:effectLst/>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rgbClr val="000000"/>
                          </a:solidFill>
                          <a:effectLst/>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rgbClr val="000000"/>
                          </a:solidFill>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rgbClr val="000000"/>
                          </a:solidFill>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rgbClr val="000000"/>
                          </a:solidFill>
                          <a:effectLs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7135725"/>
                  </a:ext>
                </a:extLst>
              </a:tr>
            </a:tbl>
          </a:graphicData>
        </a:graphic>
      </p:graphicFrame>
      <p:sp>
        <p:nvSpPr>
          <p:cNvPr id="12" name="Rectangle 11"/>
          <p:cNvSpPr/>
          <p:nvPr/>
        </p:nvSpPr>
        <p:spPr>
          <a:xfrm>
            <a:off x="285202" y="3644795"/>
            <a:ext cx="4015843" cy="400110"/>
          </a:xfrm>
          <a:prstGeom prst="rect">
            <a:avLst/>
          </a:prstGeom>
        </p:spPr>
        <p:txBody>
          <a:bodyPr wrap="none">
            <a:spAutoFit/>
          </a:bodyPr>
          <a:lstStyle/>
          <a:p>
            <a:r>
              <a:rPr lang="en-US" sz="2000">
                <a:latin typeface="+mn-lt"/>
              </a:rPr>
              <a:t>Đọc và giải thích mẫu số liệu này.</a:t>
            </a:r>
          </a:p>
        </p:txBody>
      </p:sp>
      <p:pic>
        <p:nvPicPr>
          <p:cNvPr id="105" name="Picture 104"/>
          <p:cNvPicPr>
            <a:picLocks noChangeAspect="1"/>
          </p:cNvPicPr>
          <p:nvPr/>
        </p:nvPicPr>
        <p:blipFill>
          <a:blip r:embed="rId5"/>
          <a:stretch>
            <a:fillRect/>
          </a:stretch>
        </p:blipFill>
        <p:spPr>
          <a:xfrm>
            <a:off x="8289309" y="71067"/>
            <a:ext cx="777852" cy="782197"/>
          </a:xfrm>
          <a:prstGeom prst="rect">
            <a:avLst/>
          </a:prstGeom>
        </p:spPr>
      </p:pic>
    </p:spTree>
    <p:extLst>
      <p:ext uri="{BB962C8B-B14F-4D97-AF65-F5344CB8AC3E}">
        <p14:creationId xmlns:p14="http://schemas.microsoft.com/office/powerpoint/2010/main" val="1657201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1" name="Rectangle 320"/>
          <p:cNvSpPr/>
          <p:nvPr/>
        </p:nvSpPr>
        <p:spPr>
          <a:xfrm>
            <a:off x="4196729" y="269851"/>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3"/>
          <a:stretch>
            <a:fillRect/>
          </a:stretch>
        </p:blipFill>
        <p:spPr>
          <a:xfrm>
            <a:off x="8546569" y="4403418"/>
            <a:ext cx="536494" cy="676715"/>
          </a:xfrm>
          <a:prstGeom prst="rect">
            <a:avLst/>
          </a:prstGeom>
        </p:spPr>
      </p:pic>
      <p:sp>
        <p:nvSpPr>
          <p:cNvPr id="6" name="Rectangle 5"/>
          <p:cNvSpPr/>
          <p:nvPr/>
        </p:nvSpPr>
        <p:spPr>
          <a:xfrm>
            <a:off x="284456" y="733813"/>
            <a:ext cx="8560774" cy="4219104"/>
          </a:xfrm>
          <a:prstGeom prst="rect">
            <a:avLst/>
          </a:prstGeom>
        </p:spPr>
        <p:txBody>
          <a:bodyPr wrap="square">
            <a:spAutoFit/>
          </a:bodyPr>
          <a:lstStyle/>
          <a:p>
            <a:pPr algn="just">
              <a:lnSpc>
                <a:spcPct val="150000"/>
              </a:lnSpc>
              <a:spcBef>
                <a:spcPts val="100"/>
              </a:spcBef>
              <a:spcAft>
                <a:spcPts val="100"/>
              </a:spcAft>
            </a:pPr>
            <a:r>
              <a:rPr lang="en-US" sz="1900">
                <a:latin typeface="+mn-lt"/>
                <a:ea typeface="Dotum" panose="020B0600000101010101" pitchFamily="34" charset="-127"/>
              </a:rPr>
              <a:t>Mẫu số liệu đã cho là mẫu số liệu ghép nhóm gồm 7 nhóm mô tả về thời gian đi từ nhà đến nơi làm việc của các nhân viên một công ty:</a:t>
            </a:r>
            <a:endParaRPr lang="en-US" sz="1900">
              <a:latin typeface="+mn-lt"/>
              <a:ea typeface="Times New Roman" panose="02020603050405020304" pitchFamily="18" charset="0"/>
            </a:endParaRPr>
          </a:p>
          <a:p>
            <a:pPr marL="342900" indent="-342900" algn="just">
              <a:lnSpc>
                <a:spcPct val="150000"/>
              </a:lnSpc>
              <a:spcBef>
                <a:spcPts val="100"/>
              </a:spcBef>
              <a:spcAft>
                <a:spcPts val="100"/>
              </a:spcAft>
              <a:buFontTx/>
              <a:buChar char="-"/>
            </a:pPr>
            <a:r>
              <a:rPr lang="en-US" sz="1900" smtClean="0">
                <a:latin typeface="+mn-lt"/>
                <a:ea typeface="Dotum" panose="020B0600000101010101" pitchFamily="34" charset="-127"/>
              </a:rPr>
              <a:t>Nhóm </a:t>
            </a:r>
            <a:r>
              <a:rPr lang="en-US" sz="1900">
                <a:latin typeface="+mn-lt"/>
                <a:ea typeface="Dotum" panose="020B0600000101010101" pitchFamily="34" charset="-127"/>
              </a:rPr>
              <a:t>1: Thời gian đi từ 15 phút đến dưới 20 phút, có 6 nhân </a:t>
            </a:r>
            <a:r>
              <a:rPr lang="en-US" sz="1900" smtClean="0">
                <a:latin typeface="+mn-lt"/>
                <a:ea typeface="Dotum" panose="020B0600000101010101" pitchFamily="34" charset="-127"/>
              </a:rPr>
              <a:t>viên;</a:t>
            </a:r>
          </a:p>
          <a:p>
            <a:pPr marL="342900" indent="-342900" algn="just">
              <a:lnSpc>
                <a:spcPct val="150000"/>
              </a:lnSpc>
              <a:spcBef>
                <a:spcPts val="100"/>
              </a:spcBef>
              <a:spcAft>
                <a:spcPts val="100"/>
              </a:spcAft>
              <a:buFontTx/>
              <a:buChar char="-"/>
            </a:pPr>
            <a:r>
              <a:rPr lang="en-US" sz="1900" smtClean="0">
                <a:latin typeface="+mn-lt"/>
                <a:ea typeface="Dotum" panose="020B0600000101010101" pitchFamily="34" charset="-127"/>
              </a:rPr>
              <a:t>Nhóm </a:t>
            </a:r>
            <a:r>
              <a:rPr lang="en-US" sz="1900">
                <a:latin typeface="+mn-lt"/>
                <a:ea typeface="Dotum" panose="020B0600000101010101" pitchFamily="34" charset="-127"/>
              </a:rPr>
              <a:t>2: Thời gian đi từ 20 phút đến dưới 25 phút, có 14 nhân </a:t>
            </a:r>
            <a:r>
              <a:rPr lang="en-US" sz="1900" smtClean="0">
                <a:latin typeface="+mn-lt"/>
                <a:ea typeface="Dotum" panose="020B0600000101010101" pitchFamily="34" charset="-127"/>
              </a:rPr>
              <a:t>viên;</a:t>
            </a:r>
            <a:endParaRPr lang="en-US" sz="1900">
              <a:latin typeface="+mn-lt"/>
              <a:ea typeface="Dotum" panose="020B0600000101010101" pitchFamily="34" charset="-127"/>
            </a:endParaRPr>
          </a:p>
          <a:p>
            <a:pPr marL="342900" indent="-342900" algn="just">
              <a:lnSpc>
                <a:spcPct val="150000"/>
              </a:lnSpc>
              <a:spcBef>
                <a:spcPts val="100"/>
              </a:spcBef>
              <a:spcAft>
                <a:spcPts val="100"/>
              </a:spcAft>
              <a:buFontTx/>
              <a:buChar char="-"/>
            </a:pPr>
            <a:r>
              <a:rPr lang="en-US" sz="1900" smtClean="0">
                <a:latin typeface="+mn-lt"/>
                <a:ea typeface="Dotum" panose="020B0600000101010101" pitchFamily="34" charset="-127"/>
              </a:rPr>
              <a:t>Nhóm 3: Thời gian đi từ 25 phút đến dưới 30 phút, có 25 nhân viên;</a:t>
            </a:r>
            <a:endParaRPr lang="en-US" sz="1900">
              <a:latin typeface="+mn-lt"/>
              <a:ea typeface="Dotum" panose="020B0600000101010101" pitchFamily="34" charset="-127"/>
            </a:endParaRPr>
          </a:p>
          <a:p>
            <a:pPr marL="342900" indent="-342900" algn="just">
              <a:lnSpc>
                <a:spcPct val="150000"/>
              </a:lnSpc>
              <a:spcBef>
                <a:spcPts val="100"/>
              </a:spcBef>
              <a:spcAft>
                <a:spcPts val="100"/>
              </a:spcAft>
              <a:buFontTx/>
              <a:buChar char="-"/>
            </a:pPr>
            <a:r>
              <a:rPr lang="en-US" sz="1900" smtClean="0">
                <a:latin typeface="+mn-lt"/>
                <a:ea typeface="Dotum" panose="020B0600000101010101" pitchFamily="34" charset="-127"/>
              </a:rPr>
              <a:t>Nhóm </a:t>
            </a:r>
            <a:r>
              <a:rPr lang="en-US" sz="1900">
                <a:latin typeface="+mn-lt"/>
                <a:ea typeface="Dotum" panose="020B0600000101010101" pitchFamily="34" charset="-127"/>
              </a:rPr>
              <a:t>4: Thời gian đi từ 30 phút đến dưới 35 phút, có 37 nhân </a:t>
            </a:r>
            <a:r>
              <a:rPr lang="en-US" sz="1900" smtClean="0">
                <a:latin typeface="+mn-lt"/>
                <a:ea typeface="Dotum" panose="020B0600000101010101" pitchFamily="34" charset="-127"/>
              </a:rPr>
              <a:t>viên;</a:t>
            </a:r>
          </a:p>
          <a:p>
            <a:pPr marL="342900" indent="-342900" algn="just">
              <a:lnSpc>
                <a:spcPct val="150000"/>
              </a:lnSpc>
              <a:spcBef>
                <a:spcPts val="100"/>
              </a:spcBef>
              <a:spcAft>
                <a:spcPts val="100"/>
              </a:spcAft>
              <a:buFontTx/>
              <a:buChar char="-"/>
            </a:pPr>
            <a:r>
              <a:rPr lang="en-US" sz="1900" smtClean="0">
                <a:latin typeface="+mn-lt"/>
                <a:ea typeface="Dotum" panose="020B0600000101010101" pitchFamily="34" charset="-127"/>
              </a:rPr>
              <a:t>Nhóm </a:t>
            </a:r>
            <a:r>
              <a:rPr lang="en-US" sz="1900">
                <a:latin typeface="+mn-lt"/>
                <a:ea typeface="Dotum" panose="020B0600000101010101" pitchFamily="34" charset="-127"/>
              </a:rPr>
              <a:t>5: Thời gian đi từ 35 phút đến dưới 40 phút, có 21 nhân </a:t>
            </a:r>
            <a:r>
              <a:rPr lang="en-US" sz="1900" smtClean="0">
                <a:latin typeface="+mn-lt"/>
                <a:ea typeface="Dotum" panose="020B0600000101010101" pitchFamily="34" charset="-127"/>
              </a:rPr>
              <a:t>viên;</a:t>
            </a:r>
          </a:p>
          <a:p>
            <a:pPr marL="342900" indent="-342900" algn="just">
              <a:lnSpc>
                <a:spcPct val="150000"/>
              </a:lnSpc>
              <a:spcBef>
                <a:spcPts val="100"/>
              </a:spcBef>
              <a:spcAft>
                <a:spcPts val="100"/>
              </a:spcAft>
              <a:buFontTx/>
              <a:buChar char="-"/>
            </a:pPr>
            <a:r>
              <a:rPr lang="en-US" sz="1900" smtClean="0">
                <a:latin typeface="+mn-lt"/>
                <a:ea typeface="Dotum" panose="020B0600000101010101" pitchFamily="34" charset="-127"/>
              </a:rPr>
              <a:t>Nhóm </a:t>
            </a:r>
            <a:r>
              <a:rPr lang="en-US" sz="1900">
                <a:latin typeface="+mn-lt"/>
                <a:ea typeface="Dotum" panose="020B0600000101010101" pitchFamily="34" charset="-127"/>
              </a:rPr>
              <a:t>6: Thời gian đi từ 40 phút đến dưới 45 phút, có 13 nhân </a:t>
            </a:r>
            <a:r>
              <a:rPr lang="en-US" sz="1900" smtClean="0">
                <a:latin typeface="+mn-lt"/>
                <a:ea typeface="Dotum" panose="020B0600000101010101" pitchFamily="34" charset="-127"/>
              </a:rPr>
              <a:t>viên;</a:t>
            </a:r>
          </a:p>
          <a:p>
            <a:pPr marL="342900" indent="-342900" algn="just">
              <a:lnSpc>
                <a:spcPct val="150000"/>
              </a:lnSpc>
              <a:spcBef>
                <a:spcPts val="100"/>
              </a:spcBef>
              <a:spcAft>
                <a:spcPts val="100"/>
              </a:spcAft>
              <a:buFontTx/>
              <a:buChar char="-"/>
            </a:pPr>
            <a:r>
              <a:rPr lang="en-US" sz="1900" smtClean="0">
                <a:latin typeface="+mn-lt"/>
                <a:ea typeface="Dotum" panose="020B0600000101010101" pitchFamily="34" charset="-127"/>
              </a:rPr>
              <a:t>Nhóm </a:t>
            </a:r>
            <a:r>
              <a:rPr lang="en-US" sz="1900">
                <a:latin typeface="+mn-lt"/>
                <a:ea typeface="Dotum" panose="020B0600000101010101" pitchFamily="34" charset="-127"/>
              </a:rPr>
              <a:t>7: Thời gian đi từ 45 phút đến dưới 50 phút, có 9 nhân viên.</a:t>
            </a:r>
            <a:endParaRPr lang="en-US" sz="1900">
              <a:effectLst/>
              <a:latin typeface="+mn-lt"/>
              <a:ea typeface="Times New Roman" panose="02020603050405020304" pitchFamily="18" charset="0"/>
            </a:endParaRPr>
          </a:p>
        </p:txBody>
      </p:sp>
      <p:pic>
        <p:nvPicPr>
          <p:cNvPr id="101" name="Picture 100"/>
          <p:cNvPicPr>
            <a:picLocks noChangeAspect="1"/>
          </p:cNvPicPr>
          <p:nvPr/>
        </p:nvPicPr>
        <p:blipFill>
          <a:blip r:embed="rId4"/>
          <a:stretch>
            <a:fillRect/>
          </a:stretch>
        </p:blipFill>
        <p:spPr>
          <a:xfrm>
            <a:off x="8289309" y="71067"/>
            <a:ext cx="777852" cy="782197"/>
          </a:xfrm>
          <a:prstGeom prst="rect">
            <a:avLst/>
          </a:prstGeom>
        </p:spPr>
      </p:pic>
    </p:spTree>
    <p:extLst>
      <p:ext uri="{BB962C8B-B14F-4D97-AF65-F5344CB8AC3E}">
        <p14:creationId xmlns:p14="http://schemas.microsoft.com/office/powerpoint/2010/main" val="345012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barn(inVertical)">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anim calcmode="lin" valueType="num">
                                      <p:cBhvr>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anim calcmode="lin" valueType="num">
                                      <p:cBhvr>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anim calcmode="lin" valueType="num">
                                      <p:cBhvr>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anim calcmode="lin" valueType="num">
                                      <p:cBhvr>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2" presetClass="entr" presetSubtype="0" fill="hold" nodeType="after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fade">
                                      <p:cBhvr>
                                        <p:cTn id="46" dur="500"/>
                                        <p:tgtEl>
                                          <p:spTgt spid="6">
                                            <p:txEl>
                                              <p:pRg st="6" end="6"/>
                                            </p:txEl>
                                          </p:spTgt>
                                        </p:tgtEl>
                                      </p:cBhvr>
                                    </p:animEffect>
                                    <p:anim calcmode="lin" valueType="num">
                                      <p:cBhvr>
                                        <p:cTn id="4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nodeType="after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anim calcmode="lin" valueType="num">
                                      <p:cBhvr>
                                        <p:cTn id="5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4"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0"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sp>
        <p:nvSpPr>
          <p:cNvPr id="8" name="Google Shape;2651;p36"/>
          <p:cNvSpPr/>
          <p:nvPr/>
        </p:nvSpPr>
        <p:spPr>
          <a:xfrm>
            <a:off x="854158" y="631894"/>
            <a:ext cx="7355663" cy="1789373"/>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en-US" sz="3400" b="1">
                <a:solidFill>
                  <a:srgbClr val="FFFFFF"/>
                </a:solidFill>
                <a:ea typeface="Bad Script"/>
                <a:cs typeface="Bad Script"/>
                <a:sym typeface="Bad Script"/>
              </a:rPr>
              <a:t>2. Ghép nhóm mẫu số liệu</a:t>
            </a:r>
            <a:endParaRPr kumimoji="0" lang="en-US" sz="34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pic>
        <p:nvPicPr>
          <p:cNvPr id="4" name="Picture 3"/>
          <p:cNvPicPr>
            <a:picLocks noChangeAspect="1"/>
          </p:cNvPicPr>
          <p:nvPr/>
        </p:nvPicPr>
        <p:blipFill>
          <a:blip r:embed="rId3"/>
          <a:stretch>
            <a:fillRect/>
          </a:stretch>
        </p:blipFill>
        <p:spPr>
          <a:xfrm>
            <a:off x="3276258" y="3176288"/>
            <a:ext cx="2511462" cy="1859302"/>
          </a:xfrm>
          <a:prstGeom prst="rect">
            <a:avLst/>
          </a:prstGeom>
        </p:spPr>
      </p:pic>
    </p:spTree>
    <p:extLst>
      <p:ext uri="{BB962C8B-B14F-4D97-AF65-F5344CB8AC3E}">
        <p14:creationId xmlns:p14="http://schemas.microsoft.com/office/powerpoint/2010/main" val="4161080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3922928" y="248038"/>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mc:AlternateContent xmlns:mc="http://schemas.openxmlformats.org/markup-compatibility/2006" xmlns:a14="http://schemas.microsoft.com/office/drawing/2010/main">
        <mc:Choice Requires="a14">
          <p:sp>
            <p:nvSpPr>
              <p:cNvPr id="4" name="Rectangle 3"/>
              <p:cNvSpPr/>
              <p:nvPr/>
            </p:nvSpPr>
            <p:spPr>
              <a:xfrm>
                <a:off x="307449" y="881518"/>
                <a:ext cx="8502077" cy="3785652"/>
              </a:xfrm>
              <a:prstGeom prst="rect">
                <a:avLst/>
              </a:prstGeom>
            </p:spPr>
            <p:txBody>
              <a:bodyPr wrap="square">
                <a:spAutoFit/>
              </a:bodyPr>
              <a:lstStyle/>
              <a:p>
                <a:pPr algn="just">
                  <a:lnSpc>
                    <a:spcPct val="150000"/>
                  </a:lnSpc>
                </a:pPr>
                <a:r>
                  <a:rPr lang="en-US" sz="2000" smtClean="0">
                    <a:latin typeface="+mn-lt"/>
                  </a:rPr>
                  <a:t>C</a:t>
                </a:r>
                <a:r>
                  <a:rPr lang="vi-VN" sz="2000" smtClean="0">
                    <a:latin typeface="+mn-lt"/>
                  </a:rPr>
                  <a:t>hỉ </a:t>
                </a:r>
                <a:r>
                  <a:rPr lang="vi-VN" sz="2000">
                    <a:latin typeface="+mn-lt"/>
                  </a:rPr>
                  <a:t>số BMI (đo bằng </a:t>
                </a:r>
                <a14:m>
                  <m:oMath xmlns:m="http://schemas.openxmlformats.org/officeDocument/2006/math">
                    <m:r>
                      <m:rPr>
                        <m:sty m:val="p"/>
                      </m:rPr>
                      <a:rPr lang="vi-VN" sz="2000" i="0" smtClean="0">
                        <a:latin typeface="Cambria Math" panose="02040503050406030204" pitchFamily="18" charset="0"/>
                      </a:rPr>
                      <m:t>w</m:t>
                    </m:r>
                    <m:r>
                      <a:rPr lang="vi-VN" sz="2000" i="0" smtClean="0">
                        <a:latin typeface="Cambria Math" panose="02040503050406030204" pitchFamily="18" charset="0"/>
                      </a:rPr>
                      <m:t>/</m:t>
                    </m:r>
                    <m:sSup>
                      <m:sSupPr>
                        <m:ctrlPr>
                          <a:rPr lang="vi-VN" sz="2000" i="1" smtClean="0">
                            <a:latin typeface="Cambria Math" panose="02040503050406030204" pitchFamily="18" charset="0"/>
                          </a:rPr>
                        </m:ctrlPr>
                      </m:sSupPr>
                      <m:e>
                        <m:r>
                          <m:rPr>
                            <m:sty m:val="p"/>
                          </m:rPr>
                          <a:rPr lang="en-US" sz="2000" b="0" i="0" smtClean="0">
                            <a:latin typeface="Cambria Math" panose="02040503050406030204" pitchFamily="18" charset="0"/>
                          </a:rPr>
                          <m:t>h</m:t>
                        </m:r>
                      </m:e>
                      <m:sup>
                        <m:r>
                          <a:rPr lang="en-US" sz="2000" b="0" i="0" smtClean="0">
                            <a:latin typeface="Cambria Math" panose="02040503050406030204" pitchFamily="18" charset="0"/>
                          </a:rPr>
                          <m:t>2</m:t>
                        </m:r>
                      </m:sup>
                    </m:sSup>
                  </m:oMath>
                </a14:m>
                <a:r>
                  <a:rPr lang="vi-VN" sz="2000" smtClean="0">
                    <a:latin typeface="+mn-lt"/>
                  </a:rPr>
                  <a:t>, </a:t>
                </a:r>
                <a:r>
                  <a:rPr lang="vi-VN" sz="2000">
                    <a:latin typeface="+mn-lt"/>
                  </a:rPr>
                  <a:t>trong đó w là cân nặng đơn vị kilôgam, h là chiều cao đơn vị là mét) của các học sinh trong một tổ được cho như sau:</a:t>
                </a:r>
              </a:p>
              <a:p>
                <a:pPr algn="just">
                  <a:lnSpc>
                    <a:spcPct val="150000"/>
                  </a:lnSpc>
                </a:pPr>
                <a:endParaRPr lang="vi-VN" sz="2000">
                  <a:latin typeface="+mn-lt"/>
                </a:endParaRPr>
              </a:p>
              <a:p>
                <a:pPr algn="just">
                  <a:lnSpc>
                    <a:spcPct val="150000"/>
                  </a:lnSpc>
                </a:pPr>
                <a:endParaRPr lang="en-US" sz="2000" smtClean="0">
                  <a:latin typeface="+mn-lt"/>
                </a:endParaRPr>
              </a:p>
              <a:p>
                <a:pPr algn="just">
                  <a:lnSpc>
                    <a:spcPct val="150000"/>
                  </a:lnSpc>
                </a:pPr>
                <a:r>
                  <a:rPr lang="vi-VN" sz="2000" smtClean="0">
                    <a:latin typeface="+mn-lt"/>
                  </a:rPr>
                  <a:t>Một </a:t>
                </a:r>
                <a:r>
                  <a:rPr lang="vi-VN" sz="2000">
                    <a:latin typeface="+mn-lt"/>
                  </a:rPr>
                  <a:t>người có chỉ số BMI nhỏ hơn 18,5 được xem là thiếu cân; từ 18,5 đến dưới 23 là có cân nặng lí tưởng so với chiều cao; từ 23 trở lên là thừa cân. Hãy lập mẫu số liệu ghép nhóm cho mẫu số liệu trên để biểu diễn tình trạng cân nặng so với chiều cao của các học sinh trong tổ.</a:t>
                </a:r>
                <a:endParaRPr lang="en-US" sz="20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307449" y="881518"/>
                <a:ext cx="8502077" cy="3785652"/>
              </a:xfrm>
              <a:prstGeom prst="rect">
                <a:avLst/>
              </a:prstGeom>
              <a:blipFill>
                <a:blip r:embed="rId2"/>
                <a:stretch>
                  <a:fillRect l="-717" r="-789" b="-483"/>
                </a:stretch>
              </a:blipFill>
            </p:spPr>
            <p:txBody>
              <a:bodyPr/>
              <a:lstStyle/>
              <a:p>
                <a:r>
                  <a:rPr lang="en-US">
                    <a:noFill/>
                  </a:rPr>
                  <a:t> </a:t>
                </a:r>
              </a:p>
            </p:txBody>
          </p:sp>
        </mc:Fallback>
      </mc:AlternateContent>
      <p:pic>
        <p:nvPicPr>
          <p:cNvPr id="130" name="Picture 129"/>
          <p:cNvPicPr>
            <a:picLocks noChangeAspect="1"/>
          </p:cNvPicPr>
          <p:nvPr/>
        </p:nvPicPr>
        <p:blipFill>
          <a:blip r:embed="rId3"/>
          <a:stretch>
            <a:fillRect/>
          </a:stretch>
        </p:blipFill>
        <p:spPr>
          <a:xfrm>
            <a:off x="379786" y="4818537"/>
            <a:ext cx="621846" cy="207282"/>
          </a:xfrm>
          <a:prstGeom prst="rect">
            <a:avLst/>
          </a:prstGeom>
        </p:spPr>
      </p:pic>
      <p:grpSp>
        <p:nvGrpSpPr>
          <p:cNvPr id="139" name="Google Shape;1863;p30"/>
          <p:cNvGrpSpPr/>
          <p:nvPr/>
        </p:nvGrpSpPr>
        <p:grpSpPr>
          <a:xfrm rot="20857579">
            <a:off x="8385345" y="4382001"/>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 name="Table 4"/>
          <p:cNvGraphicFramePr>
            <a:graphicFrameLocks noGrp="1"/>
          </p:cNvGraphicFramePr>
          <p:nvPr>
            <p:extLst>
              <p:ext uri="{D42A27DB-BD31-4B8C-83A1-F6EECF244321}">
                <p14:modId xmlns:p14="http://schemas.microsoft.com/office/powerpoint/2010/main" val="1315631836"/>
              </p:ext>
            </p:extLst>
          </p:nvPr>
        </p:nvGraphicFramePr>
        <p:xfrm>
          <a:off x="1377931" y="2115246"/>
          <a:ext cx="6423496" cy="396240"/>
        </p:xfrm>
        <a:graphic>
          <a:graphicData uri="http://schemas.openxmlformats.org/drawingml/2006/table">
            <a:tbl>
              <a:tblPr firstRow="1" bandRow="1">
                <a:tableStyleId>{5C22544A-7EE6-4342-B048-85BDC9FD1C3A}</a:tableStyleId>
              </a:tblPr>
              <a:tblGrid>
                <a:gridCol w="802937">
                  <a:extLst>
                    <a:ext uri="{9D8B030D-6E8A-4147-A177-3AD203B41FA5}">
                      <a16:colId xmlns:a16="http://schemas.microsoft.com/office/drawing/2014/main" val="2990271239"/>
                    </a:ext>
                  </a:extLst>
                </a:gridCol>
                <a:gridCol w="802937">
                  <a:extLst>
                    <a:ext uri="{9D8B030D-6E8A-4147-A177-3AD203B41FA5}">
                      <a16:colId xmlns:a16="http://schemas.microsoft.com/office/drawing/2014/main" val="2332126348"/>
                    </a:ext>
                  </a:extLst>
                </a:gridCol>
                <a:gridCol w="802937">
                  <a:extLst>
                    <a:ext uri="{9D8B030D-6E8A-4147-A177-3AD203B41FA5}">
                      <a16:colId xmlns:a16="http://schemas.microsoft.com/office/drawing/2014/main" val="3583944812"/>
                    </a:ext>
                  </a:extLst>
                </a:gridCol>
                <a:gridCol w="802937">
                  <a:extLst>
                    <a:ext uri="{9D8B030D-6E8A-4147-A177-3AD203B41FA5}">
                      <a16:colId xmlns:a16="http://schemas.microsoft.com/office/drawing/2014/main" val="123848263"/>
                    </a:ext>
                  </a:extLst>
                </a:gridCol>
                <a:gridCol w="802937">
                  <a:extLst>
                    <a:ext uri="{9D8B030D-6E8A-4147-A177-3AD203B41FA5}">
                      <a16:colId xmlns:a16="http://schemas.microsoft.com/office/drawing/2014/main" val="964655041"/>
                    </a:ext>
                  </a:extLst>
                </a:gridCol>
                <a:gridCol w="802937">
                  <a:extLst>
                    <a:ext uri="{9D8B030D-6E8A-4147-A177-3AD203B41FA5}">
                      <a16:colId xmlns:a16="http://schemas.microsoft.com/office/drawing/2014/main" val="2441805823"/>
                    </a:ext>
                  </a:extLst>
                </a:gridCol>
                <a:gridCol w="802937">
                  <a:extLst>
                    <a:ext uri="{9D8B030D-6E8A-4147-A177-3AD203B41FA5}">
                      <a16:colId xmlns:a16="http://schemas.microsoft.com/office/drawing/2014/main" val="2330193115"/>
                    </a:ext>
                  </a:extLst>
                </a:gridCol>
                <a:gridCol w="802937">
                  <a:extLst>
                    <a:ext uri="{9D8B030D-6E8A-4147-A177-3AD203B41FA5}">
                      <a16:colId xmlns:a16="http://schemas.microsoft.com/office/drawing/2014/main" val="2595607706"/>
                    </a:ext>
                  </a:extLst>
                </a:gridCol>
              </a:tblGrid>
              <a:tr h="370840">
                <a:tc>
                  <a:txBody>
                    <a:bodyPr/>
                    <a:lstStyle/>
                    <a:p>
                      <a:pPr algn="ctr"/>
                      <a:r>
                        <a:rPr lang="en-US" sz="2000" b="0" smtClean="0">
                          <a:solidFill>
                            <a:srgbClr val="000000"/>
                          </a:solidFill>
                        </a:rPr>
                        <a:t>19,2</a:t>
                      </a:r>
                      <a:endParaRPr lang="en-US" sz="20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b="0" smtClean="0">
                          <a:solidFill>
                            <a:srgbClr val="000000"/>
                          </a:solidFill>
                        </a:rPr>
                        <a:t>21,1</a:t>
                      </a:r>
                      <a:endParaRPr lang="en-US" sz="20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b="0" smtClean="0">
                          <a:solidFill>
                            <a:srgbClr val="000000"/>
                          </a:solidFill>
                        </a:rPr>
                        <a:t>16,8</a:t>
                      </a:r>
                      <a:endParaRPr lang="en-US" sz="20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b="0" smtClean="0">
                          <a:solidFill>
                            <a:srgbClr val="000000"/>
                          </a:solidFill>
                        </a:rPr>
                        <a:t>23,5</a:t>
                      </a:r>
                      <a:endParaRPr lang="en-US" sz="20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b="0" smtClean="0">
                          <a:solidFill>
                            <a:srgbClr val="000000"/>
                          </a:solidFill>
                        </a:rPr>
                        <a:t>20,6</a:t>
                      </a:r>
                      <a:endParaRPr lang="en-US" sz="20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b="0" smtClean="0">
                          <a:solidFill>
                            <a:srgbClr val="000000"/>
                          </a:solidFill>
                        </a:rPr>
                        <a:t>25,2</a:t>
                      </a:r>
                      <a:endParaRPr lang="en-US" sz="20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b="0" smtClean="0">
                          <a:solidFill>
                            <a:srgbClr val="000000"/>
                          </a:solidFill>
                        </a:rPr>
                        <a:t>18,7</a:t>
                      </a:r>
                      <a:endParaRPr lang="en-US" sz="20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b="0" smtClean="0">
                          <a:solidFill>
                            <a:srgbClr val="000000"/>
                          </a:solidFill>
                        </a:rPr>
                        <a:t>19,1</a:t>
                      </a:r>
                      <a:endParaRPr lang="en-US" sz="20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8705581"/>
                  </a:ext>
                </a:extLst>
              </a:tr>
            </a:tbl>
          </a:graphicData>
        </a:graphic>
      </p:graphicFrame>
    </p:spTree>
    <p:extLst>
      <p:ext uri="{BB962C8B-B14F-4D97-AF65-F5344CB8AC3E}">
        <p14:creationId xmlns:p14="http://schemas.microsoft.com/office/powerpoint/2010/main" val="8596049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p:cNvPicPr>
            <a:picLocks noChangeAspect="1"/>
          </p:cNvPicPr>
          <p:nvPr/>
        </p:nvPicPr>
        <p:blipFill>
          <a:blip r:embed="rId2"/>
          <a:stretch>
            <a:fillRect/>
          </a:stretch>
        </p:blipFill>
        <p:spPr>
          <a:xfrm>
            <a:off x="268468" y="286856"/>
            <a:ext cx="621846" cy="207282"/>
          </a:xfrm>
          <a:prstGeom prst="rect">
            <a:avLst/>
          </a:prstGeom>
        </p:spPr>
      </p:pic>
      <p:grpSp>
        <p:nvGrpSpPr>
          <p:cNvPr id="139" name="Google Shape;1863;p30"/>
          <p:cNvGrpSpPr/>
          <p:nvPr/>
        </p:nvGrpSpPr>
        <p:grpSpPr>
          <a:xfrm rot="20857579">
            <a:off x="8385345" y="4382001"/>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Rectangle 20"/>
          <p:cNvSpPr/>
          <p:nvPr/>
        </p:nvSpPr>
        <p:spPr>
          <a:xfrm>
            <a:off x="4177877" y="19044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2" name="Rectangle 21"/>
          <p:cNvSpPr/>
          <p:nvPr/>
        </p:nvSpPr>
        <p:spPr>
          <a:xfrm>
            <a:off x="354880" y="655142"/>
            <a:ext cx="8398124" cy="3264996"/>
          </a:xfrm>
          <a:prstGeom prst="rect">
            <a:avLst/>
          </a:prstGeom>
        </p:spPr>
        <p:txBody>
          <a:bodyPr wrap="square">
            <a:spAutoFit/>
          </a:bodyPr>
          <a:lstStyle/>
          <a:p>
            <a:pPr algn="just">
              <a:lnSpc>
                <a:spcPct val="150000"/>
              </a:lnSpc>
              <a:spcBef>
                <a:spcPts val="100"/>
              </a:spcBef>
              <a:spcAft>
                <a:spcPts val="100"/>
              </a:spcAft>
            </a:pPr>
            <a:r>
              <a:rPr lang="vi-VN" sz="1900">
                <a:latin typeface="+mn-lt"/>
                <a:ea typeface="Dotum" panose="020B0600000101010101" pitchFamily="34" charset="-127"/>
              </a:rPr>
              <a:t>Quan sát mẫu số liệu đã cho, ta thấy:</a:t>
            </a:r>
          </a:p>
          <a:p>
            <a:pPr marL="342900" indent="-342900" algn="just">
              <a:lnSpc>
                <a:spcPct val="150000"/>
              </a:lnSpc>
              <a:spcBef>
                <a:spcPts val="100"/>
              </a:spcBef>
              <a:spcAft>
                <a:spcPts val="100"/>
              </a:spcAft>
              <a:buFontTx/>
              <a:buChar char="-"/>
            </a:pPr>
            <a:r>
              <a:rPr lang="vi-VN" sz="1900" smtClean="0">
                <a:latin typeface="+mn-lt"/>
                <a:ea typeface="Dotum" panose="020B0600000101010101" pitchFamily="34" charset="-127"/>
              </a:rPr>
              <a:t>Có </a:t>
            </a:r>
            <a:r>
              <a:rPr lang="vi-VN" sz="1900">
                <a:latin typeface="+mn-lt"/>
                <a:ea typeface="Dotum" panose="020B0600000101010101" pitchFamily="34" charset="-127"/>
              </a:rPr>
              <a:t>1 giá trị BMI của học sinh trong tổ nhỏ hơn 18,5, đó là </a:t>
            </a:r>
            <a:r>
              <a:rPr lang="vi-VN" sz="1900" smtClean="0">
                <a:latin typeface="+mn-lt"/>
                <a:ea typeface="Dotum" panose="020B0600000101010101" pitchFamily="34" charset="-127"/>
              </a:rPr>
              <a:t>16,8;</a:t>
            </a:r>
            <a:endParaRPr lang="en-US" sz="1900" smtClean="0">
              <a:latin typeface="+mn-lt"/>
              <a:ea typeface="Dotum" panose="020B0600000101010101" pitchFamily="34" charset="-127"/>
            </a:endParaRPr>
          </a:p>
          <a:p>
            <a:pPr marL="342900" indent="-342900" algn="just">
              <a:lnSpc>
                <a:spcPct val="150000"/>
              </a:lnSpc>
              <a:spcBef>
                <a:spcPts val="100"/>
              </a:spcBef>
              <a:spcAft>
                <a:spcPts val="100"/>
              </a:spcAft>
              <a:buFontTx/>
              <a:buChar char="-"/>
            </a:pPr>
            <a:r>
              <a:rPr lang="vi-VN" sz="1900" smtClean="0">
                <a:latin typeface="+mn-lt"/>
                <a:ea typeface="Dotum" panose="020B0600000101010101" pitchFamily="34" charset="-127"/>
              </a:rPr>
              <a:t>Có </a:t>
            </a:r>
            <a:r>
              <a:rPr lang="vi-VN" sz="1900">
                <a:latin typeface="+mn-lt"/>
                <a:ea typeface="Dotum" panose="020B0600000101010101" pitchFamily="34" charset="-127"/>
              </a:rPr>
              <a:t>5 giá trị BMI của học sinh trong tổ thuộc nửa khoảng từ 18,5 đến 23, đó là 19,2; 21,1; 20,6; </a:t>
            </a:r>
            <a:r>
              <a:rPr lang="vi-VN" sz="1900" smtClean="0">
                <a:latin typeface="+mn-lt"/>
                <a:ea typeface="Dotum" panose="020B0600000101010101" pitchFamily="34" charset="-127"/>
              </a:rPr>
              <a:t>18,7</a:t>
            </a:r>
            <a:r>
              <a:rPr lang="vi-VN" sz="1900">
                <a:latin typeface="+mn-lt"/>
                <a:ea typeface="Dotum" panose="020B0600000101010101" pitchFamily="34" charset="-127"/>
              </a:rPr>
              <a:t>; </a:t>
            </a:r>
            <a:r>
              <a:rPr lang="vi-VN" sz="1900" smtClean="0">
                <a:latin typeface="+mn-lt"/>
                <a:ea typeface="Dotum" panose="020B0600000101010101" pitchFamily="34" charset="-127"/>
              </a:rPr>
              <a:t>19,1</a:t>
            </a:r>
            <a:r>
              <a:rPr lang="en-US" sz="1900" smtClean="0">
                <a:latin typeface="+mn-lt"/>
                <a:ea typeface="Dotum" panose="020B0600000101010101" pitchFamily="34" charset="-127"/>
              </a:rPr>
              <a:t>.</a:t>
            </a:r>
          </a:p>
          <a:p>
            <a:pPr marL="342900" indent="-342900" algn="just">
              <a:lnSpc>
                <a:spcPct val="150000"/>
              </a:lnSpc>
              <a:spcBef>
                <a:spcPts val="100"/>
              </a:spcBef>
              <a:spcAft>
                <a:spcPts val="100"/>
              </a:spcAft>
              <a:buFontTx/>
              <a:buChar char="-"/>
            </a:pPr>
            <a:r>
              <a:rPr lang="vi-VN" sz="1900" smtClean="0">
                <a:latin typeface="+mn-lt"/>
                <a:ea typeface="Dotum" panose="020B0600000101010101" pitchFamily="34" charset="-127"/>
              </a:rPr>
              <a:t>Có </a:t>
            </a:r>
            <a:r>
              <a:rPr lang="vi-VN" sz="1900">
                <a:latin typeface="+mn-lt"/>
                <a:ea typeface="Dotum" panose="020B0600000101010101" pitchFamily="34" charset="-127"/>
              </a:rPr>
              <a:t>2 giá trị BMI của học sinh trong tổ từ 23 trở lên, đó là 23,5; 25,2.</a:t>
            </a:r>
          </a:p>
          <a:p>
            <a:pPr algn="just">
              <a:lnSpc>
                <a:spcPct val="150000"/>
              </a:lnSpc>
              <a:spcBef>
                <a:spcPts val="100"/>
              </a:spcBef>
              <a:spcAft>
                <a:spcPts val="100"/>
              </a:spcAft>
            </a:pPr>
            <a:r>
              <a:rPr lang="vi-VN" sz="1900">
                <a:latin typeface="+mn-lt"/>
                <a:ea typeface="Dotum" panose="020B0600000101010101" pitchFamily="34" charset="-127"/>
              </a:rPr>
              <a:t>Từ đó ta lập được mẫu số liệu ghép nhóm về tình trạng cân nặng so với chiều cao của các học sinh trong tổ như sau:</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608334764"/>
                  </p:ext>
                </p:extLst>
              </p:nvPr>
            </p:nvGraphicFramePr>
            <p:xfrm>
              <a:off x="825515" y="4016552"/>
              <a:ext cx="7446392" cy="822960"/>
            </p:xfrm>
            <a:graphic>
              <a:graphicData uri="http://schemas.openxmlformats.org/drawingml/2006/table">
                <a:tbl>
                  <a:tblPr firstRow="1" firstCol="1" bandRow="1"/>
                  <a:tblGrid>
                    <a:gridCol w="2170707">
                      <a:extLst>
                        <a:ext uri="{9D8B030D-6E8A-4147-A177-3AD203B41FA5}">
                          <a16:colId xmlns:a16="http://schemas.microsoft.com/office/drawing/2014/main" val="2295272854"/>
                        </a:ext>
                      </a:extLst>
                    </a:gridCol>
                    <a:gridCol w="1367624">
                      <a:extLst>
                        <a:ext uri="{9D8B030D-6E8A-4147-A177-3AD203B41FA5}">
                          <a16:colId xmlns:a16="http://schemas.microsoft.com/office/drawing/2014/main" val="1508507082"/>
                        </a:ext>
                      </a:extLst>
                    </a:gridCol>
                    <a:gridCol w="2242268">
                      <a:extLst>
                        <a:ext uri="{9D8B030D-6E8A-4147-A177-3AD203B41FA5}">
                          <a16:colId xmlns:a16="http://schemas.microsoft.com/office/drawing/2014/main" val="3792507290"/>
                        </a:ext>
                      </a:extLst>
                    </a:gridCol>
                    <a:gridCol w="1665793">
                      <a:extLst>
                        <a:ext uri="{9D8B030D-6E8A-4147-A177-3AD203B41FA5}">
                          <a16:colId xmlns:a16="http://schemas.microsoft.com/office/drawing/2014/main" val="1848225177"/>
                        </a:ext>
                      </a:extLst>
                    </a:gridCol>
                  </a:tblGrid>
                  <a:tr h="0">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Chỉ số BMI </a:t>
                          </a:r>
                          <a14:m>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rPr>
                                <m:t>(</m:t>
                              </m:r>
                              <m:r>
                                <a:rPr lang="en-US" sz="1800" i="1">
                                  <a:solidFill>
                                    <a:srgbClr val="000000"/>
                                  </a:solidFill>
                                  <a:effectLst/>
                                  <a:latin typeface="Cambria Math" panose="02040503050406030204" pitchFamily="18" charset="0"/>
                                  <a:ea typeface="Times New Roman" panose="02020603050405020304" pitchFamily="18" charset="0"/>
                                </a:rPr>
                                <m:t>𝑤</m:t>
                              </m:r>
                              <m:r>
                                <a:rPr lang="en-US" sz="1800" i="1">
                                  <a:solidFill>
                                    <a:srgbClr val="000000"/>
                                  </a:solidFill>
                                  <a:effectLst/>
                                  <a:latin typeface="Cambria Math" panose="02040503050406030204" pitchFamily="18" charset="0"/>
                                  <a:ea typeface="Times New Roman" panose="02020603050405020304" pitchFamily="18" charset="0"/>
                                </a:rPr>
                                <m:t>/</m:t>
                              </m:r>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h</m:t>
                                  </m:r>
                                </m:e>
                                <m:sup>
                                  <m:r>
                                    <a:rPr lang="en-US" sz="1800" i="1" baseline="30000">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m:t>
                              </m:r>
                            </m:oMath>
                          </a14:m>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Dưới </a:t>
                          </a:r>
                          <a:r>
                            <a:rPr lang="en-US" sz="1800" smtClean="0">
                              <a:solidFill>
                                <a:srgbClr val="000000"/>
                              </a:solidFill>
                              <a:effectLst/>
                              <a:latin typeface="+mn-lt"/>
                              <a:ea typeface="Times New Roman" panose="02020603050405020304" pitchFamily="18" charset="0"/>
                            </a:rPr>
                            <a:t>18,5</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Từ 18,5 đến dưới 23</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Từ 23 trở lên</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971828"/>
                      </a:ext>
                    </a:extLst>
                  </a:tr>
                  <a:tr h="0">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Số học sinh</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1</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5</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2</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6678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608334764"/>
                  </p:ext>
                </p:extLst>
              </p:nvPr>
            </p:nvGraphicFramePr>
            <p:xfrm>
              <a:off x="825515" y="4016552"/>
              <a:ext cx="7446392" cy="822960"/>
            </p:xfrm>
            <a:graphic>
              <a:graphicData uri="http://schemas.openxmlformats.org/drawingml/2006/table">
                <a:tbl>
                  <a:tblPr firstRow="1" firstCol="1" bandRow="1"/>
                  <a:tblGrid>
                    <a:gridCol w="2170707">
                      <a:extLst>
                        <a:ext uri="{9D8B030D-6E8A-4147-A177-3AD203B41FA5}">
                          <a16:colId xmlns:a16="http://schemas.microsoft.com/office/drawing/2014/main" val="2295272854"/>
                        </a:ext>
                      </a:extLst>
                    </a:gridCol>
                    <a:gridCol w="1367624">
                      <a:extLst>
                        <a:ext uri="{9D8B030D-6E8A-4147-A177-3AD203B41FA5}">
                          <a16:colId xmlns:a16="http://schemas.microsoft.com/office/drawing/2014/main" val="1508507082"/>
                        </a:ext>
                      </a:extLst>
                    </a:gridCol>
                    <a:gridCol w="2242268">
                      <a:extLst>
                        <a:ext uri="{9D8B030D-6E8A-4147-A177-3AD203B41FA5}">
                          <a16:colId xmlns:a16="http://schemas.microsoft.com/office/drawing/2014/main" val="3792507290"/>
                        </a:ext>
                      </a:extLst>
                    </a:gridCol>
                    <a:gridCol w="1665793">
                      <a:extLst>
                        <a:ext uri="{9D8B030D-6E8A-4147-A177-3AD203B41FA5}">
                          <a16:colId xmlns:a16="http://schemas.microsoft.com/office/drawing/2014/main" val="1848225177"/>
                        </a:ext>
                      </a:extLst>
                    </a:gridCol>
                  </a:tblGrid>
                  <a:tr h="411480">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1" t="-1471" r="-244101" b="-123529"/>
                          </a:stretch>
                        </a:blipFill>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Dưới </a:t>
                          </a:r>
                          <a:r>
                            <a:rPr lang="en-US" sz="1800" smtClean="0">
                              <a:solidFill>
                                <a:srgbClr val="000000"/>
                              </a:solidFill>
                              <a:effectLst/>
                              <a:latin typeface="+mn-lt"/>
                              <a:ea typeface="Times New Roman" panose="02020603050405020304" pitchFamily="18" charset="0"/>
                            </a:rPr>
                            <a:t>18,5</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Từ 18,5 đến dưới 23</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Từ 23 trở lên</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971828"/>
                      </a:ext>
                    </a:extLst>
                  </a:tr>
                  <a:tr h="411480">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Số học sinh</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1</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5</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2</a:t>
                          </a:r>
                          <a:endParaRPr lang="en-US" sz="18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66785"/>
                      </a:ext>
                    </a:extLst>
                  </a:tr>
                </a:tbl>
              </a:graphicData>
            </a:graphic>
          </p:graphicFrame>
        </mc:Fallback>
      </mc:AlternateContent>
    </p:spTree>
    <p:extLst>
      <p:ext uri="{BB962C8B-B14F-4D97-AF65-F5344CB8AC3E}">
        <p14:creationId xmlns:p14="http://schemas.microsoft.com/office/powerpoint/2010/main" val="186025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6" dur="500"/>
                                        <p:tgtEl>
                                          <p:spTgt spid="2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0" dur="500"/>
                                        <p:tgtEl>
                                          <p:spTgt spid="2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4" dur="500"/>
                                        <p:tgtEl>
                                          <p:spTgt spid="2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animEffect transition="in" filter="fade">
                                      <p:cBhvr>
                                        <p:cTn id="29" dur="500"/>
                                        <p:tgtEl>
                                          <p:spTgt spid="22">
                                            <p:txEl>
                                              <p:pRg st="4" end="4"/>
                                            </p:txEl>
                                          </p:spTgt>
                                        </p:tgtEl>
                                      </p:cBhvr>
                                    </p:animEffect>
                                    <p:anim calcmode="lin" valueType="num">
                                      <p:cBhvr>
                                        <p:cTn id="30"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2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anim calcmode="lin" valueType="num">
                                      <p:cBhvr>
                                        <p:cTn id="35" dur="500" fill="hold"/>
                                        <p:tgtEl>
                                          <p:spTgt spid="2"/>
                                        </p:tgtEl>
                                        <p:attrNameLst>
                                          <p:attrName>ppt_x</p:attrName>
                                        </p:attrNameLst>
                                      </p:cBhvr>
                                      <p:tavLst>
                                        <p:tav tm="0">
                                          <p:val>
                                            <p:strVal val="#ppt_x"/>
                                          </p:val>
                                        </p:tav>
                                        <p:tav tm="100000">
                                          <p:val>
                                            <p:strVal val="#ppt_x"/>
                                          </p:val>
                                        </p:tav>
                                      </p:tavLst>
                                    </p:anim>
                                    <p:anim calcmode="lin" valueType="num">
                                      <p:cBhvr>
                                        <p:cTn id="3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grpSp>
        <p:nvGrpSpPr>
          <p:cNvPr id="14" name="Group 13"/>
          <p:cNvGrpSpPr/>
          <p:nvPr/>
        </p:nvGrpSpPr>
        <p:grpSpPr>
          <a:xfrm>
            <a:off x="640582" y="1525957"/>
            <a:ext cx="3689403" cy="2305878"/>
            <a:chOff x="219120" y="2090038"/>
            <a:chExt cx="2432016" cy="2564137"/>
          </a:xfrm>
          <a:solidFill>
            <a:schemeClr val="bg2">
              <a:lumMod val="40000"/>
              <a:lumOff val="60000"/>
            </a:schemeClr>
          </a:solidFill>
        </p:grpSpPr>
        <p:sp>
          <p:nvSpPr>
            <p:cNvPr id="15" name="Oval 14"/>
            <p:cNvSpPr/>
            <p:nvPr/>
          </p:nvSpPr>
          <p:spPr>
            <a:xfrm>
              <a:off x="219120" y="2090038"/>
              <a:ext cx="2432016" cy="2564137"/>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a:off x="553083" y="2466323"/>
              <a:ext cx="1764090" cy="1357868"/>
            </a:xfrm>
            <a:prstGeom prst="rect">
              <a:avLst/>
            </a:prstGeom>
            <a:noFill/>
          </p:spPr>
          <p:txBody>
            <a:bodyPr wrap="square">
              <a:spAutoFit/>
            </a:bodyPr>
            <a:lstStyle/>
            <a:p>
              <a:pPr lvl="0" algn="just">
                <a:lnSpc>
                  <a:spcPct val="150000"/>
                </a:lnSpc>
              </a:pPr>
              <a:r>
                <a:rPr lang="vi-VN" sz="1700" b="1"/>
                <a:t>Bước 1: </a:t>
              </a:r>
              <a:r>
                <a:rPr lang="vi-VN" sz="1700"/>
                <a:t>Chia miền giá trị của mẫu số liệu thành một số nhóm theo tiêu chí cho trước.</a:t>
              </a:r>
              <a:endParaRPr kumimoji="0" lang="en-US" sz="1700" b="0" i="0" u="none" strike="noStrike" kern="0" cap="none" spc="0" normalizeH="0" baseline="0" noProof="0" dirty="0">
                <a:ln>
                  <a:noFill/>
                </a:ln>
                <a:solidFill>
                  <a:srgbClr val="000000"/>
                </a:solidFill>
                <a:effectLst/>
                <a:uLnTx/>
                <a:uFillTx/>
                <a:sym typeface="Arial"/>
              </a:endParaRPr>
            </a:p>
          </p:txBody>
        </p:sp>
      </p:grpSp>
      <p:grpSp>
        <p:nvGrpSpPr>
          <p:cNvPr id="17" name="Group 16"/>
          <p:cNvGrpSpPr/>
          <p:nvPr/>
        </p:nvGrpSpPr>
        <p:grpSpPr>
          <a:xfrm>
            <a:off x="4409247" y="2474895"/>
            <a:ext cx="4027087" cy="2433892"/>
            <a:chOff x="573407" y="1424159"/>
            <a:chExt cx="1935367" cy="3762302"/>
          </a:xfrm>
          <a:solidFill>
            <a:schemeClr val="bg2">
              <a:lumMod val="40000"/>
              <a:lumOff val="60000"/>
            </a:schemeClr>
          </a:solidFill>
        </p:grpSpPr>
        <p:sp>
          <p:nvSpPr>
            <p:cNvPr id="18" name="Oval 17"/>
            <p:cNvSpPr/>
            <p:nvPr/>
          </p:nvSpPr>
          <p:spPr>
            <a:xfrm>
              <a:off x="573407" y="1424159"/>
              <a:ext cx="1935367" cy="3762302"/>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804976" y="2020758"/>
              <a:ext cx="1472228" cy="2569103"/>
            </a:xfrm>
            <a:prstGeom prst="rect">
              <a:avLst/>
            </a:prstGeom>
            <a:noFill/>
          </p:spPr>
          <p:txBody>
            <a:bodyPr wrap="square">
              <a:spAutoFit/>
            </a:bodyPr>
            <a:lstStyle/>
            <a:p>
              <a:pPr lvl="0" algn="just">
                <a:lnSpc>
                  <a:spcPct val="150000"/>
                </a:lnSpc>
              </a:pPr>
              <a:r>
                <a:rPr lang="vi-VN" sz="1700" b="1"/>
                <a:t>Bước 2: </a:t>
              </a:r>
              <a:r>
                <a:rPr lang="vi-VN" sz="1700"/>
                <a:t>Đếm số giá trị của mẫu số liệu thuộc mỗi nhóm (tần số) và lập bảng thống kê cho mẫu số liệu ghép nhóm.</a:t>
              </a:r>
              <a:endParaRPr kumimoji="0" lang="en-US" sz="1700" b="0" i="0" u="none" strike="noStrike" kern="0" cap="none" spc="0" normalizeH="0" baseline="0" noProof="0" dirty="0">
                <a:ln>
                  <a:noFill/>
                </a:ln>
                <a:solidFill>
                  <a:srgbClr val="000000"/>
                </a:solidFill>
                <a:effectLst/>
                <a:uLnTx/>
                <a:uFillTx/>
                <a:sym typeface="Arial"/>
              </a:endParaRPr>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565" y="2738074"/>
            <a:ext cx="914479" cy="774259"/>
          </a:xfrm>
          <a:prstGeom prst="rect">
            <a:avLst/>
          </a:prstGeom>
        </p:spPr>
      </p:pic>
      <p:sp>
        <p:nvSpPr>
          <p:cNvPr id="4" name="Rectangle 3"/>
          <p:cNvSpPr/>
          <p:nvPr/>
        </p:nvSpPr>
        <p:spPr>
          <a:xfrm>
            <a:off x="561069" y="256813"/>
            <a:ext cx="8105853" cy="1061829"/>
          </a:xfrm>
          <a:prstGeom prst="rect">
            <a:avLst/>
          </a:prstGeom>
        </p:spPr>
        <p:txBody>
          <a:bodyPr wrap="square">
            <a:spAutoFit/>
          </a:bodyPr>
          <a:lstStyle/>
          <a:p>
            <a:pPr marL="342900" indent="-342900">
              <a:lnSpc>
                <a:spcPct val="150000"/>
              </a:lnSpc>
              <a:spcBef>
                <a:spcPts val="100"/>
              </a:spcBef>
              <a:spcAft>
                <a:spcPts val="100"/>
              </a:spcAft>
              <a:buClr>
                <a:srgbClr val="C00000"/>
              </a:buClr>
              <a:buFont typeface="Wingdings" panose="05000000000000000000" pitchFamily="2" charset="2"/>
              <a:buChar char="Ø"/>
            </a:pPr>
            <a:r>
              <a:rPr lang="en-US" sz="2100" b="1">
                <a:solidFill>
                  <a:srgbClr val="C00000"/>
                </a:solidFill>
                <a:latin typeface="+mj-lt"/>
                <a:ea typeface="Times New Roman" panose="02020603050405020304" pitchFamily="18" charset="0"/>
              </a:rPr>
              <a:t>Các bước để chuyển mẫu số liệu không ghép nhóm sang mẫu số liệu ghép nhóm:</a:t>
            </a:r>
            <a:endParaRPr lang="en-US" sz="2100">
              <a:solidFill>
                <a:srgbClr val="C00000"/>
              </a:solidFill>
              <a:effectLst/>
              <a:latin typeface="+mj-lt"/>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59504" y="4355281"/>
            <a:ext cx="562155" cy="553506"/>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8305" y="1143323"/>
            <a:ext cx="638248" cy="714456"/>
          </a:xfrm>
          <a:prstGeom prst="rect">
            <a:avLst/>
          </a:prstGeom>
        </p:spPr>
      </p:pic>
    </p:spTree>
    <p:extLst>
      <p:ext uri="{BB962C8B-B14F-4D97-AF65-F5344CB8AC3E}">
        <p14:creationId xmlns:p14="http://schemas.microsoft.com/office/powerpoint/2010/main" val="260440915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50177" y="533343"/>
            <a:ext cx="7704000" cy="375900"/>
          </a:xfrm>
          <a:prstGeom prst="rect">
            <a:avLst/>
          </a:prstGeom>
        </p:spPr>
        <p:txBody>
          <a:bodyPr spcFirstLastPara="1" wrap="square" lIns="91425" tIns="91425" rIns="91425" bIns="91425" anchor="ctr" anchorCtr="0">
            <a:noAutofit/>
          </a:bodyPr>
          <a:lstStyle/>
          <a:p>
            <a:pPr lvl="0">
              <a:buSzPts val="1100"/>
            </a:pPr>
            <a:r>
              <a:rPr lang="en-US" sz="2700" b="1" smtClean="0">
                <a:latin typeface="+mj-lt"/>
              </a:rPr>
              <a:t>Lưu ý</a:t>
            </a:r>
            <a:endParaRPr lang="en-US" sz="2700" b="1">
              <a:latin typeface="+mj-lt"/>
            </a:endParaRPr>
          </a:p>
        </p:txBody>
      </p:sp>
      <p:grpSp>
        <p:nvGrpSpPr>
          <p:cNvPr id="7" name="Group 6"/>
          <p:cNvGrpSpPr/>
          <p:nvPr/>
        </p:nvGrpSpPr>
        <p:grpSpPr>
          <a:xfrm>
            <a:off x="909500" y="1409075"/>
            <a:ext cx="7256490" cy="3094665"/>
            <a:chOff x="972826" y="1162907"/>
            <a:chExt cx="7256490" cy="3094665"/>
          </a:xfrm>
        </p:grpSpPr>
        <p:sp>
          <p:nvSpPr>
            <p:cNvPr id="81" name="Google Shape;794;p19"/>
            <p:cNvSpPr/>
            <p:nvPr/>
          </p:nvSpPr>
          <p:spPr>
            <a:xfrm>
              <a:off x="1101693" y="1162907"/>
              <a:ext cx="7127623" cy="2964142"/>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472743" y="1321282"/>
              <a:ext cx="6385521" cy="2631490"/>
            </a:xfrm>
            <a:prstGeom prst="rect">
              <a:avLst/>
            </a:prstGeom>
          </p:spPr>
          <p:txBody>
            <a:bodyPr wrap="square">
              <a:spAutoFit/>
            </a:bodyPr>
            <a:lstStyle/>
            <a:p>
              <a:pPr marL="342900" lvl="0" indent="-342900" algn="just">
                <a:lnSpc>
                  <a:spcPct val="150000"/>
                </a:lnSpc>
                <a:buFontTx/>
                <a:buChar char="-"/>
              </a:pPr>
              <a:r>
                <a:rPr lang="vi-VN" sz="2200" smtClean="0">
                  <a:ea typeface="Bad Script"/>
                  <a:cs typeface="Bad Script"/>
                  <a:sym typeface="Bad Script"/>
                </a:rPr>
                <a:t>Độ </a:t>
              </a:r>
              <a:r>
                <a:rPr lang="vi-VN" sz="2200">
                  <a:ea typeface="Bad Script"/>
                  <a:cs typeface="Bad Script"/>
                  <a:sym typeface="Bad Script"/>
                </a:rPr>
                <a:t>dài của nhóm [a; b) là b – </a:t>
              </a:r>
              <a:r>
                <a:rPr lang="vi-VN" sz="2200" smtClean="0">
                  <a:ea typeface="Bad Script"/>
                  <a:cs typeface="Bad Script"/>
                  <a:sym typeface="Bad Script"/>
                </a:rPr>
                <a:t>a.</a:t>
              </a:r>
              <a:endParaRPr lang="en-US" sz="2200">
                <a:ea typeface="Bad Script"/>
                <a:cs typeface="Bad Script"/>
                <a:sym typeface="Bad Script"/>
              </a:endParaRPr>
            </a:p>
            <a:p>
              <a:pPr marL="342900" lvl="0" indent="-342900" algn="just">
                <a:lnSpc>
                  <a:spcPct val="150000"/>
                </a:lnSpc>
                <a:buFontTx/>
                <a:buChar char="-"/>
              </a:pPr>
              <a:r>
                <a:rPr lang="vi-VN" sz="2200" smtClean="0">
                  <a:ea typeface="Bad Script"/>
                  <a:cs typeface="Bad Script"/>
                  <a:sym typeface="Bad Script"/>
                </a:rPr>
                <a:t>Không </a:t>
              </a:r>
              <a:r>
                <a:rPr lang="vi-VN" sz="2200">
                  <a:ea typeface="Bad Script"/>
                  <a:cs typeface="Bad Script"/>
                  <a:sym typeface="Bad Script"/>
                </a:rPr>
                <a:t>nên chia thành quá nhiều nhóm hoặc quá ít nhóm. Các nhóm  không giao nhau, các nhóm nên có độ dài như nhau và tổng độ dài các nhóm lớn hơn khoảng biến thiên.</a:t>
              </a:r>
            </a:p>
          </p:txBody>
        </p:sp>
        <p:grpSp>
          <p:nvGrpSpPr>
            <p:cNvPr id="86" name="Google Shape;736;p18"/>
            <p:cNvGrpSpPr/>
            <p:nvPr/>
          </p:nvGrpSpPr>
          <p:grpSpPr>
            <a:xfrm>
              <a:off x="972826" y="3585272"/>
              <a:ext cx="638175" cy="672300"/>
              <a:chOff x="3108496" y="4565515"/>
              <a:chExt cx="638175" cy="672300"/>
            </a:xfrm>
          </p:grpSpPr>
          <p:sp>
            <p:nvSpPr>
              <p:cNvPr id="87" name="Google Shape;737;p18"/>
              <p:cNvSpPr/>
              <p:nvPr/>
            </p:nvSpPr>
            <p:spPr>
              <a:xfrm>
                <a:off x="3137071" y="4628215"/>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3108496" y="4565515"/>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p:cNvPicPr>
            <a:picLocks noChangeAspect="1"/>
          </p:cNvPicPr>
          <p:nvPr/>
        </p:nvPicPr>
        <p:blipFill>
          <a:blip r:embed="rId3"/>
          <a:stretch>
            <a:fillRect/>
          </a:stretch>
        </p:blipFill>
        <p:spPr>
          <a:xfrm flipH="1">
            <a:off x="7794938" y="348391"/>
            <a:ext cx="894096" cy="865347"/>
          </a:xfrm>
          <a:prstGeom prst="rect">
            <a:avLst/>
          </a:prstGeom>
        </p:spPr>
      </p:pic>
    </p:spTree>
    <p:extLst>
      <p:ext uri="{BB962C8B-B14F-4D97-AF65-F5344CB8AC3E}">
        <p14:creationId xmlns:p14="http://schemas.microsoft.com/office/powerpoint/2010/main" val="249798444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500"/>
                                        <p:tgtEl>
                                          <p:spTgt spid="735"/>
                                        </p:tgtEl>
                                      </p:cBhvr>
                                    </p:animEffect>
                                    <p:anim calcmode="lin" valueType="num">
                                      <p:cBhvr>
                                        <p:cTn id="8" dur="500" fill="hold"/>
                                        <p:tgtEl>
                                          <p:spTgt spid="735"/>
                                        </p:tgtEl>
                                        <p:attrNameLst>
                                          <p:attrName>ppt_x</p:attrName>
                                        </p:attrNameLst>
                                      </p:cBhvr>
                                      <p:tavLst>
                                        <p:tav tm="0">
                                          <p:val>
                                            <p:strVal val="#ppt_x"/>
                                          </p:val>
                                        </p:tav>
                                        <p:tav tm="100000">
                                          <p:val>
                                            <p:strVal val="#ppt_x"/>
                                          </p:val>
                                        </p:tav>
                                      </p:tavLst>
                                    </p:anim>
                                    <p:anim calcmode="lin" valueType="num">
                                      <p:cBhvr>
                                        <p:cTn id="9" dur="500" fill="hold"/>
                                        <p:tgtEl>
                                          <p:spTgt spid="7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3438385" y="469768"/>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highlight>
                  <a:schemeClr val="accent1"/>
                </a:highlight>
                <a:latin typeface="+mj-lt"/>
              </a:rPr>
              <a:t>Ví dụ 2:</a:t>
            </a:r>
            <a:endParaRPr sz="2200">
              <a:solidFill>
                <a:schemeClr val="accent3"/>
              </a:solidFill>
              <a:highlight>
                <a:schemeClr val="accent1"/>
              </a:highlight>
              <a:latin typeface="+mj-lt"/>
            </a:endParaRPr>
          </a:p>
        </p:txBody>
      </p:sp>
      <p:sp>
        <p:nvSpPr>
          <p:cNvPr id="5" name="TextBox 4"/>
          <p:cNvSpPr txBox="1"/>
          <p:nvPr/>
        </p:nvSpPr>
        <p:spPr>
          <a:xfrm>
            <a:off x="296665" y="974601"/>
            <a:ext cx="8529273" cy="958660"/>
          </a:xfrm>
          <a:prstGeom prst="rect">
            <a:avLst/>
          </a:prstGeom>
          <a:noFill/>
        </p:spPr>
        <p:txBody>
          <a:bodyPr wrap="square" rtlCol="0">
            <a:spAutoFit/>
          </a:bodyPr>
          <a:lstStyle/>
          <a:p>
            <a:pPr lvl="0" algn="just">
              <a:lnSpc>
                <a:spcPct val="150000"/>
              </a:lnSpc>
              <a:defRPr/>
            </a:pPr>
            <a:r>
              <a:rPr lang="en-US" sz="2000"/>
              <a:t>Bảng thống kê sau cho biết thời gian chạy (phút) của 30 vận động viên (VĐV) trong một giải chạy Marathon.</a:t>
            </a:r>
          </a:p>
        </p:txBody>
      </p:sp>
      <p:pic>
        <p:nvPicPr>
          <p:cNvPr id="16" name="Picture 15"/>
          <p:cNvPicPr>
            <a:picLocks noChangeAspect="1"/>
          </p:cNvPicPr>
          <p:nvPr/>
        </p:nvPicPr>
        <p:blipFill>
          <a:blip r:embed="rId2"/>
          <a:stretch>
            <a:fillRect/>
          </a:stretch>
        </p:blipFill>
        <p:spPr>
          <a:xfrm rot="9256457">
            <a:off x="277104" y="256581"/>
            <a:ext cx="399493" cy="330830"/>
          </a:xfrm>
          <a:prstGeom prst="rect">
            <a:avLst/>
          </a:prstGeom>
        </p:spPr>
      </p:pic>
      <p:sp>
        <p:nvSpPr>
          <p:cNvPr id="111" name="TextBox 110"/>
          <p:cNvSpPr txBox="1"/>
          <p:nvPr/>
        </p:nvSpPr>
        <p:spPr>
          <a:xfrm>
            <a:off x="288715" y="3336373"/>
            <a:ext cx="8529273" cy="958660"/>
          </a:xfrm>
          <a:prstGeom prst="rect">
            <a:avLst/>
          </a:prstGeom>
          <a:noFill/>
        </p:spPr>
        <p:txBody>
          <a:bodyPr wrap="square" rtlCol="0">
            <a:spAutoFit/>
          </a:bodyPr>
          <a:lstStyle/>
          <a:p>
            <a:pPr lvl="0" algn="just">
              <a:lnSpc>
                <a:spcPct val="150000"/>
              </a:lnSpc>
              <a:defRPr/>
            </a:pPr>
            <a:r>
              <a:rPr lang="en-US" sz="2000"/>
              <a:t>Hãy chuyền mẫu số liệu trên sang mẫu số liệu ghép nhóm gồm sáu nhóm có độ dài bằng nhau và bằng 3.</a:t>
            </a:r>
          </a:p>
        </p:txBody>
      </p:sp>
      <p:graphicFrame>
        <p:nvGraphicFramePr>
          <p:cNvPr id="7" name="Table 6"/>
          <p:cNvGraphicFramePr>
            <a:graphicFrameLocks noGrp="1"/>
          </p:cNvGraphicFramePr>
          <p:nvPr>
            <p:extLst>
              <p:ext uri="{D42A27DB-BD31-4B8C-83A1-F6EECF244321}">
                <p14:modId xmlns:p14="http://schemas.microsoft.com/office/powerpoint/2010/main" val="3974078403"/>
              </p:ext>
            </p:extLst>
          </p:nvPr>
        </p:nvGraphicFramePr>
        <p:xfrm>
          <a:off x="360278" y="2190089"/>
          <a:ext cx="8402049" cy="920860"/>
        </p:xfrm>
        <a:graphic>
          <a:graphicData uri="http://schemas.openxmlformats.org/drawingml/2006/table">
            <a:tbl>
              <a:tblPr firstRow="1" bandRow="1">
                <a:tableStyleId>{5C22544A-7EE6-4342-B048-85BDC9FD1C3A}</a:tableStyleId>
              </a:tblPr>
              <a:tblGrid>
                <a:gridCol w="1268829">
                  <a:extLst>
                    <a:ext uri="{9D8B030D-6E8A-4147-A177-3AD203B41FA5}">
                      <a16:colId xmlns:a16="http://schemas.microsoft.com/office/drawing/2014/main" val="1876604740"/>
                    </a:ext>
                  </a:extLst>
                </a:gridCol>
                <a:gridCol w="594435">
                  <a:extLst>
                    <a:ext uri="{9D8B030D-6E8A-4147-A177-3AD203B41FA5}">
                      <a16:colId xmlns:a16="http://schemas.microsoft.com/office/drawing/2014/main" val="4088336978"/>
                    </a:ext>
                  </a:extLst>
                </a:gridCol>
                <a:gridCol w="594435">
                  <a:extLst>
                    <a:ext uri="{9D8B030D-6E8A-4147-A177-3AD203B41FA5}">
                      <a16:colId xmlns:a16="http://schemas.microsoft.com/office/drawing/2014/main" val="368543888"/>
                    </a:ext>
                  </a:extLst>
                </a:gridCol>
                <a:gridCol w="594435">
                  <a:extLst>
                    <a:ext uri="{9D8B030D-6E8A-4147-A177-3AD203B41FA5}">
                      <a16:colId xmlns:a16="http://schemas.microsoft.com/office/drawing/2014/main" val="3224385097"/>
                    </a:ext>
                  </a:extLst>
                </a:gridCol>
                <a:gridCol w="594435">
                  <a:extLst>
                    <a:ext uri="{9D8B030D-6E8A-4147-A177-3AD203B41FA5}">
                      <a16:colId xmlns:a16="http://schemas.microsoft.com/office/drawing/2014/main" val="1326291108"/>
                    </a:ext>
                  </a:extLst>
                </a:gridCol>
                <a:gridCol w="594435">
                  <a:extLst>
                    <a:ext uri="{9D8B030D-6E8A-4147-A177-3AD203B41FA5}">
                      <a16:colId xmlns:a16="http://schemas.microsoft.com/office/drawing/2014/main" val="2854409913"/>
                    </a:ext>
                  </a:extLst>
                </a:gridCol>
                <a:gridCol w="594435">
                  <a:extLst>
                    <a:ext uri="{9D8B030D-6E8A-4147-A177-3AD203B41FA5}">
                      <a16:colId xmlns:a16="http://schemas.microsoft.com/office/drawing/2014/main" val="3806028775"/>
                    </a:ext>
                  </a:extLst>
                </a:gridCol>
                <a:gridCol w="594435">
                  <a:extLst>
                    <a:ext uri="{9D8B030D-6E8A-4147-A177-3AD203B41FA5}">
                      <a16:colId xmlns:a16="http://schemas.microsoft.com/office/drawing/2014/main" val="1659392054"/>
                    </a:ext>
                  </a:extLst>
                </a:gridCol>
                <a:gridCol w="594435">
                  <a:extLst>
                    <a:ext uri="{9D8B030D-6E8A-4147-A177-3AD203B41FA5}">
                      <a16:colId xmlns:a16="http://schemas.microsoft.com/office/drawing/2014/main" val="666800444"/>
                    </a:ext>
                  </a:extLst>
                </a:gridCol>
                <a:gridCol w="594435">
                  <a:extLst>
                    <a:ext uri="{9D8B030D-6E8A-4147-A177-3AD203B41FA5}">
                      <a16:colId xmlns:a16="http://schemas.microsoft.com/office/drawing/2014/main" val="4274424133"/>
                    </a:ext>
                  </a:extLst>
                </a:gridCol>
                <a:gridCol w="594435">
                  <a:extLst>
                    <a:ext uri="{9D8B030D-6E8A-4147-A177-3AD203B41FA5}">
                      <a16:colId xmlns:a16="http://schemas.microsoft.com/office/drawing/2014/main" val="1295519758"/>
                    </a:ext>
                  </a:extLst>
                </a:gridCol>
                <a:gridCol w="594435">
                  <a:extLst>
                    <a:ext uri="{9D8B030D-6E8A-4147-A177-3AD203B41FA5}">
                      <a16:colId xmlns:a16="http://schemas.microsoft.com/office/drawing/2014/main" val="2953801061"/>
                    </a:ext>
                  </a:extLst>
                </a:gridCol>
                <a:gridCol w="594435">
                  <a:extLst>
                    <a:ext uri="{9D8B030D-6E8A-4147-A177-3AD203B41FA5}">
                      <a16:colId xmlns:a16="http://schemas.microsoft.com/office/drawing/2014/main" val="2576439859"/>
                    </a:ext>
                  </a:extLst>
                </a:gridCol>
              </a:tblGrid>
              <a:tr h="460430">
                <a:tc>
                  <a:txBody>
                    <a:bodyPr/>
                    <a:lstStyle/>
                    <a:p>
                      <a:pPr algn="ctr"/>
                      <a:r>
                        <a:rPr lang="en-US" sz="1800" b="0" smtClean="0">
                          <a:solidFill>
                            <a:srgbClr val="000000"/>
                          </a:solidFill>
                        </a:rPr>
                        <a:t>Thời</a:t>
                      </a:r>
                      <a:r>
                        <a:rPr lang="en-US" sz="1800" b="0" baseline="0" smtClean="0">
                          <a:solidFill>
                            <a:srgbClr val="000000"/>
                          </a:solidFill>
                        </a:rPr>
                        <a:t> gian</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800" b="0" smtClean="0">
                          <a:solidFill>
                            <a:srgbClr val="000000"/>
                          </a:solidFill>
                        </a:rPr>
                        <a:t>129</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130</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133</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134</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135</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136</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138</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141</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142</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143</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144</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145</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5397467"/>
                  </a:ext>
                </a:extLst>
              </a:tr>
              <a:tr h="460430">
                <a:tc>
                  <a:txBody>
                    <a:bodyPr/>
                    <a:lstStyle/>
                    <a:p>
                      <a:pPr algn="ctr"/>
                      <a:r>
                        <a:rPr lang="en-US" sz="1800" b="0" smtClean="0">
                          <a:solidFill>
                            <a:srgbClr val="000000"/>
                          </a:solidFill>
                        </a:rPr>
                        <a:t>Số</a:t>
                      </a:r>
                      <a:r>
                        <a:rPr lang="en-US" sz="1800" b="0" baseline="0" smtClean="0">
                          <a:solidFill>
                            <a:srgbClr val="000000"/>
                          </a:solidFill>
                        </a:rPr>
                        <a:t> VĐV</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800" b="0" smtClean="0">
                          <a:solidFill>
                            <a:srgbClr val="000000"/>
                          </a:solidFill>
                        </a:rPr>
                        <a:t>1</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2</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1</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2</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3</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3</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4</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5</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2</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smtClean="0">
                          <a:solidFill>
                            <a:srgbClr val="000000"/>
                          </a:solidFill>
                        </a:rPr>
                        <a:t>5</a:t>
                      </a:r>
                      <a:endParaRPr lang="en-US" sz="18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0692687"/>
                  </a:ext>
                </a:extLst>
              </a:tr>
            </a:tbl>
          </a:graphicData>
        </a:graphic>
      </p:graphicFrame>
      <p:pic>
        <p:nvPicPr>
          <p:cNvPr id="10" name="Picture 9"/>
          <p:cNvPicPr>
            <a:picLocks noChangeAspect="1"/>
          </p:cNvPicPr>
          <p:nvPr/>
        </p:nvPicPr>
        <p:blipFill>
          <a:blip r:embed="rId3"/>
          <a:stretch>
            <a:fillRect/>
          </a:stretch>
        </p:blipFill>
        <p:spPr>
          <a:xfrm rot="19918712">
            <a:off x="8249484" y="4409320"/>
            <a:ext cx="568505" cy="638034"/>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282676" y="195289"/>
            <a:ext cx="3128431" cy="375900"/>
          </a:xfrm>
        </p:spPr>
        <p:txBody>
          <a:bodyPr/>
          <a:lstStyle/>
          <a:p>
            <a:r>
              <a:rPr lang="en-US" b="1">
                <a:latin typeface="+mn-lt"/>
              </a:rPr>
              <a:t>KHỞI ĐỘNG</a:t>
            </a:r>
          </a:p>
        </p:txBody>
      </p:sp>
      <p:sp>
        <p:nvSpPr>
          <p:cNvPr id="2" name="Rectangle 1"/>
          <p:cNvSpPr/>
          <p:nvPr/>
        </p:nvSpPr>
        <p:spPr>
          <a:xfrm>
            <a:off x="282676" y="605298"/>
            <a:ext cx="8463757" cy="1221104"/>
          </a:xfrm>
          <a:prstGeom prst="rect">
            <a:avLst/>
          </a:prstGeom>
        </p:spPr>
        <p:txBody>
          <a:bodyPr wrap="square">
            <a:spAutoFit/>
          </a:bodyPr>
          <a:lstStyle/>
          <a:p>
            <a:pPr algn="just">
              <a:lnSpc>
                <a:spcPct val="150000"/>
              </a:lnSpc>
              <a:spcBef>
                <a:spcPts val="600"/>
              </a:spcBef>
              <a:spcAft>
                <a:spcPts val="800"/>
              </a:spcAft>
            </a:pPr>
            <a:r>
              <a:rPr lang="vi-VN" sz="1700">
                <a:latin typeface="+mn-lt"/>
                <a:ea typeface="Arial" panose="020B0604020202020204" pitchFamily="34" charset="0"/>
                <a:cs typeface="Times New Roman" panose="02020603050405020304" pitchFamily="18" charset="0"/>
              </a:rPr>
              <a:t>Trong kì thi tốt nghiệp Trung học phổ thông năm 2021 đợt 1 có 344 752 thí sinh dự thi cả ba môn Toán, Vật lí, Hóa học (theo: vietnamnet.vn, ngày 26/07/2021). Giả sử điểm thi của các thí sinh này được cho trong bảng số liệu sau:</a:t>
            </a:r>
            <a:endParaRPr lang="en-US" sz="1700">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730998090"/>
                  </p:ext>
                </p:extLst>
              </p:nvPr>
            </p:nvGraphicFramePr>
            <p:xfrm>
              <a:off x="935028" y="1922578"/>
              <a:ext cx="7159052" cy="1905093"/>
            </p:xfrm>
            <a:graphic>
              <a:graphicData uri="http://schemas.openxmlformats.org/drawingml/2006/table">
                <a:tbl>
                  <a:tblPr firstRow="1" firstCol="1" bandRow="1"/>
                  <a:tblGrid>
                    <a:gridCol w="1431358">
                      <a:extLst>
                        <a:ext uri="{9D8B030D-6E8A-4147-A177-3AD203B41FA5}">
                          <a16:colId xmlns:a16="http://schemas.microsoft.com/office/drawing/2014/main" val="3131618140"/>
                        </a:ext>
                      </a:extLst>
                    </a:gridCol>
                    <a:gridCol w="1431358">
                      <a:extLst>
                        <a:ext uri="{9D8B030D-6E8A-4147-A177-3AD203B41FA5}">
                          <a16:colId xmlns:a16="http://schemas.microsoft.com/office/drawing/2014/main" val="666494226"/>
                        </a:ext>
                      </a:extLst>
                    </a:gridCol>
                    <a:gridCol w="1432112">
                      <a:extLst>
                        <a:ext uri="{9D8B030D-6E8A-4147-A177-3AD203B41FA5}">
                          <a16:colId xmlns:a16="http://schemas.microsoft.com/office/drawing/2014/main" val="1481652876"/>
                        </a:ext>
                      </a:extLst>
                    </a:gridCol>
                    <a:gridCol w="1432112">
                      <a:extLst>
                        <a:ext uri="{9D8B030D-6E8A-4147-A177-3AD203B41FA5}">
                          <a16:colId xmlns:a16="http://schemas.microsoft.com/office/drawing/2014/main" val="3126844400"/>
                        </a:ext>
                      </a:extLst>
                    </a:gridCol>
                    <a:gridCol w="1432112">
                      <a:extLst>
                        <a:ext uri="{9D8B030D-6E8A-4147-A177-3AD203B41FA5}">
                          <a16:colId xmlns:a16="http://schemas.microsoft.com/office/drawing/2014/main" val="3647928646"/>
                        </a:ext>
                      </a:extLst>
                    </a:gridCol>
                  </a:tblGrid>
                  <a:tr h="391253">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STT</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Điểm Toán</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Điểm Vật lí</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Điểm Hóa học</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Tổng điểm</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700594236"/>
                      </a:ext>
                    </a:extLst>
                  </a:tr>
                  <a:tr h="339657">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1</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8,00</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7,25</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7,75</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23,00</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266378"/>
                      </a:ext>
                    </a:extLst>
                  </a:tr>
                  <a:tr h="339657">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2</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6,00</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7,75</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6,50</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20,25</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85697"/>
                      </a:ext>
                    </a:extLst>
                  </a:tr>
                  <a:tr h="339657">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000513"/>
                      </a:ext>
                    </a:extLst>
                  </a:tr>
                  <a:tr h="339657">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344 752</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4,50</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5,75</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6,25</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600" i="1" smtClean="0">
                                    <a:solidFill>
                                      <a:srgbClr val="000000"/>
                                    </a:solidFill>
                                    <a:effectLst/>
                                    <a:latin typeface="Cambria Math" panose="02040503050406030204" pitchFamily="18" charset="0"/>
                                    <a:ea typeface="Times New Roman" panose="02020603050405020304" pitchFamily="18" charset="0"/>
                                  </a:rPr>
                                  <m:t>16,50</m:t>
                                </m:r>
                              </m:oMath>
                            </m:oMathPara>
                          </a14:m>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71355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730998090"/>
                  </p:ext>
                </p:extLst>
              </p:nvPr>
            </p:nvGraphicFramePr>
            <p:xfrm>
              <a:off x="935028" y="1922578"/>
              <a:ext cx="7159052" cy="1905093"/>
            </p:xfrm>
            <a:graphic>
              <a:graphicData uri="http://schemas.openxmlformats.org/drawingml/2006/table">
                <a:tbl>
                  <a:tblPr firstRow="1" firstCol="1" bandRow="1"/>
                  <a:tblGrid>
                    <a:gridCol w="1431358">
                      <a:extLst>
                        <a:ext uri="{9D8B030D-6E8A-4147-A177-3AD203B41FA5}">
                          <a16:colId xmlns:a16="http://schemas.microsoft.com/office/drawing/2014/main" val="3131618140"/>
                        </a:ext>
                      </a:extLst>
                    </a:gridCol>
                    <a:gridCol w="1431358">
                      <a:extLst>
                        <a:ext uri="{9D8B030D-6E8A-4147-A177-3AD203B41FA5}">
                          <a16:colId xmlns:a16="http://schemas.microsoft.com/office/drawing/2014/main" val="666494226"/>
                        </a:ext>
                      </a:extLst>
                    </a:gridCol>
                    <a:gridCol w="1432112">
                      <a:extLst>
                        <a:ext uri="{9D8B030D-6E8A-4147-A177-3AD203B41FA5}">
                          <a16:colId xmlns:a16="http://schemas.microsoft.com/office/drawing/2014/main" val="1481652876"/>
                        </a:ext>
                      </a:extLst>
                    </a:gridCol>
                    <a:gridCol w="1432112">
                      <a:extLst>
                        <a:ext uri="{9D8B030D-6E8A-4147-A177-3AD203B41FA5}">
                          <a16:colId xmlns:a16="http://schemas.microsoft.com/office/drawing/2014/main" val="3126844400"/>
                        </a:ext>
                      </a:extLst>
                    </a:gridCol>
                    <a:gridCol w="1432112">
                      <a:extLst>
                        <a:ext uri="{9D8B030D-6E8A-4147-A177-3AD203B41FA5}">
                          <a16:colId xmlns:a16="http://schemas.microsoft.com/office/drawing/2014/main" val="3647928646"/>
                        </a:ext>
                      </a:extLst>
                    </a:gridCol>
                  </a:tblGrid>
                  <a:tr h="391253">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STT</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Điểm Toán</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Điểm Vật lí</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Điểm Hóa học</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a:txBody>
                        <a:bodyPr/>
                        <a:lstStyle/>
                        <a:p>
                          <a:pPr algn="ctr">
                            <a:lnSpc>
                              <a:spcPct val="150000"/>
                            </a:lnSpc>
                            <a:spcBef>
                              <a:spcPts val="100"/>
                            </a:spcBef>
                            <a:spcAft>
                              <a:spcPts val="100"/>
                            </a:spcAft>
                          </a:pPr>
                          <a:r>
                            <a:rPr lang="nl-NL" sz="1600">
                              <a:solidFill>
                                <a:srgbClr val="000000"/>
                              </a:solidFill>
                              <a:effectLst/>
                              <a:latin typeface="+mn-lt"/>
                              <a:ea typeface="Times New Roman" panose="02020603050405020304" pitchFamily="18" charset="0"/>
                            </a:rPr>
                            <a:t>Tổng điểm</a:t>
                          </a:r>
                          <a:endParaRPr lang="en-US" sz="1600">
                            <a:solidFill>
                              <a:srgbClr val="000000"/>
                            </a:solidFill>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700594236"/>
                      </a:ext>
                    </a:extLst>
                  </a:tr>
                  <a:tr h="3784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6" t="-104839" r="-400851" b="-30483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426" t="-104839" r="-300851" b="-30483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426" t="-104839" r="-200851" b="-30483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426" t="-104839" r="-100851" b="-30483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426" t="-104839" r="-851" b="-304839"/>
                          </a:stretch>
                        </a:blipFill>
                      </a:tcPr>
                    </a:tc>
                    <a:extLst>
                      <a:ext uri="{0D108BD9-81ED-4DB2-BD59-A6C34878D82A}">
                        <a16:rowId xmlns:a16="http://schemas.microsoft.com/office/drawing/2014/main" val="2850266378"/>
                      </a:ext>
                    </a:extLst>
                  </a:tr>
                  <a:tr h="3784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6" t="-201587" r="-400851"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426" t="-201587" r="-300851"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426" t="-201587" r="-200851"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426" t="-201587" r="-100851"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426" t="-201587" r="-851" b="-200000"/>
                          </a:stretch>
                        </a:blipFill>
                      </a:tcPr>
                    </a:tc>
                    <a:extLst>
                      <a:ext uri="{0D108BD9-81ED-4DB2-BD59-A6C34878D82A}">
                        <a16:rowId xmlns:a16="http://schemas.microsoft.com/office/drawing/2014/main" val="2796085697"/>
                      </a:ext>
                    </a:extLst>
                  </a:tr>
                  <a:tr h="3784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6" t="-306452" r="-400851" b="-10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426" t="-306452" r="-300851" b="-10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426" t="-306452" r="-200851" b="-10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426" t="-306452" r="-100851" b="-10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426" t="-306452" r="-851" b="-103226"/>
                          </a:stretch>
                        </a:blipFill>
                      </a:tcPr>
                    </a:tc>
                    <a:extLst>
                      <a:ext uri="{0D108BD9-81ED-4DB2-BD59-A6C34878D82A}">
                        <a16:rowId xmlns:a16="http://schemas.microsoft.com/office/drawing/2014/main" val="965000513"/>
                      </a:ext>
                    </a:extLst>
                  </a:tr>
                  <a:tr h="3784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6" t="-406452" r="-400851" b="-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426" t="-406452" r="-300851" b="-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426" t="-406452" r="-200851" b="-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426" t="-406452" r="-100851" b="-322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426" t="-406452" r="-851" b="-3226"/>
                          </a:stretch>
                        </a:blipFill>
                      </a:tcPr>
                    </a:tc>
                    <a:extLst>
                      <a:ext uri="{0D108BD9-81ED-4DB2-BD59-A6C34878D82A}">
                        <a16:rowId xmlns:a16="http://schemas.microsoft.com/office/drawing/2014/main" val="3859713553"/>
                      </a:ext>
                    </a:extLst>
                  </a:tr>
                </a:tbl>
              </a:graphicData>
            </a:graphic>
          </p:graphicFrame>
        </mc:Fallback>
      </mc:AlternateContent>
      <p:sp>
        <p:nvSpPr>
          <p:cNvPr id="5" name="Rectangle 4"/>
          <p:cNvSpPr/>
          <p:nvPr/>
        </p:nvSpPr>
        <p:spPr>
          <a:xfrm>
            <a:off x="282677" y="3844427"/>
            <a:ext cx="8591384" cy="1221104"/>
          </a:xfrm>
          <a:prstGeom prst="rect">
            <a:avLst/>
          </a:prstGeom>
        </p:spPr>
        <p:txBody>
          <a:bodyPr wrap="square">
            <a:spAutoFit/>
          </a:bodyPr>
          <a:lstStyle/>
          <a:p>
            <a:pPr algn="just">
              <a:lnSpc>
                <a:spcPct val="150000"/>
              </a:lnSpc>
              <a:spcBef>
                <a:spcPts val="100"/>
              </a:spcBef>
              <a:spcAft>
                <a:spcPts val="100"/>
              </a:spcAft>
            </a:pPr>
            <a:r>
              <a:rPr lang="en-US" sz="1700">
                <a:latin typeface="+mj-lt"/>
                <a:ea typeface="Times New Roman" panose="02020603050405020304" pitchFamily="18" charset="0"/>
              </a:rPr>
              <a:t>Các trường đại học, cao đẳng tuyển sinh theo tổ hợp A00 quan tâm đến tổng điểm ba môn của các thí sinh này. Biểu diễn dãy số liệu về tổng điểm ba môn của các thí sinh này thế nào để các trường thấy được bức tranh tổng thể về kết quả thi?</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rot="4900606">
            <a:off x="116923" y="4714723"/>
            <a:ext cx="337681" cy="279642"/>
          </a:xfrm>
          <a:prstGeom prst="rect">
            <a:avLst/>
          </a:prstGeom>
        </p:spPr>
      </p:pic>
      <p:sp>
        <p:nvSpPr>
          <p:cNvPr id="111" name="TextBox 110"/>
          <p:cNvSpPr txBox="1"/>
          <p:nvPr/>
        </p:nvSpPr>
        <p:spPr>
          <a:xfrm>
            <a:off x="377163" y="698311"/>
            <a:ext cx="8370655" cy="2585323"/>
          </a:xfrm>
          <a:prstGeom prst="rect">
            <a:avLst/>
          </a:prstGeom>
          <a:noFill/>
        </p:spPr>
        <p:txBody>
          <a:bodyPr wrap="square" rtlCol="0">
            <a:spAutoFit/>
          </a:bodyPr>
          <a:lstStyle/>
          <a:p>
            <a:pPr lvl="0" algn="ctr">
              <a:lnSpc>
                <a:spcPct val="150000"/>
              </a:lnSpc>
              <a:defRPr/>
            </a:pPr>
            <a:r>
              <a:rPr lang="vi-VN" sz="1800"/>
              <a:t>Giá trị nhỏ nhất là 129, giá trị lớn nhất là 145 nên khoảng biến thiên là </a:t>
            </a:r>
            <a:endParaRPr lang="en-US" sz="1800" smtClean="0"/>
          </a:p>
          <a:p>
            <a:pPr lvl="0" algn="ctr">
              <a:lnSpc>
                <a:spcPct val="150000"/>
              </a:lnSpc>
              <a:defRPr/>
            </a:pPr>
            <a:r>
              <a:rPr lang="vi-VN" sz="1800" smtClean="0"/>
              <a:t>145 </a:t>
            </a:r>
            <a:r>
              <a:rPr lang="vi-VN" sz="1800"/>
              <a:t>– 129 = 16. </a:t>
            </a:r>
            <a:endParaRPr lang="en-US" sz="1800" smtClean="0"/>
          </a:p>
          <a:p>
            <a:pPr lvl="0" algn="just">
              <a:lnSpc>
                <a:spcPct val="150000"/>
              </a:lnSpc>
              <a:defRPr/>
            </a:pPr>
            <a:r>
              <a:rPr lang="vi-VN" sz="1800" smtClean="0"/>
              <a:t>Tổng </a:t>
            </a:r>
            <a:r>
              <a:rPr lang="vi-VN" sz="1800"/>
              <a:t>độ dài của sáu nhóm là 18. Để cho thuận tiện, ta chọn đầu mút trái của nhóm đầu tiên là 127,5 và đầu mút phải của nhóm cuối cùng là 145,5 ta được các nhóm là [</a:t>
            </a:r>
            <a:r>
              <a:rPr lang="vi-VN" sz="1800" smtClean="0"/>
              <a:t>127,5</a:t>
            </a:r>
            <a:r>
              <a:rPr lang="vi-VN" sz="1800"/>
              <a:t>; 130,5), [</a:t>
            </a:r>
            <a:r>
              <a:rPr lang="vi-VN" sz="1800" smtClean="0"/>
              <a:t>130,5</a:t>
            </a:r>
            <a:r>
              <a:rPr lang="vi-VN" sz="1800"/>
              <a:t>; 133,5), ...,[142,5, 145,5). </a:t>
            </a:r>
            <a:endParaRPr lang="en-US" sz="1800" smtClean="0"/>
          </a:p>
          <a:p>
            <a:pPr lvl="0" algn="just">
              <a:lnSpc>
                <a:spcPct val="150000"/>
              </a:lnSpc>
              <a:defRPr/>
            </a:pPr>
            <a:r>
              <a:rPr lang="vi-VN" sz="1800" smtClean="0"/>
              <a:t>Đếm </a:t>
            </a:r>
            <a:r>
              <a:rPr lang="vi-VN" sz="1800"/>
              <a:t>số giá trị thuộc mỗi nhóm, ta có mẫu số liệu ghép nhóm như sau:</a:t>
            </a:r>
          </a:p>
        </p:txBody>
      </p:sp>
      <p:sp>
        <p:nvSpPr>
          <p:cNvPr id="9" name="Rectangle 8"/>
          <p:cNvSpPr/>
          <p:nvPr/>
        </p:nvSpPr>
        <p:spPr>
          <a:xfrm>
            <a:off x="4186428" y="24538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401298389"/>
              </p:ext>
            </p:extLst>
          </p:nvPr>
        </p:nvGraphicFramePr>
        <p:xfrm>
          <a:off x="586191" y="3429000"/>
          <a:ext cx="7952600" cy="1263870"/>
        </p:xfrm>
        <a:graphic>
          <a:graphicData uri="http://schemas.openxmlformats.org/drawingml/2006/table">
            <a:tbl>
              <a:tblPr firstRow="1" bandRow="1">
                <a:tableStyleId>{5C22544A-7EE6-4342-B048-85BDC9FD1C3A}</a:tableStyleId>
              </a:tblPr>
              <a:tblGrid>
                <a:gridCol w="1226522">
                  <a:extLst>
                    <a:ext uri="{9D8B030D-6E8A-4147-A177-3AD203B41FA5}">
                      <a16:colId xmlns:a16="http://schemas.microsoft.com/office/drawing/2014/main" val="2843625494"/>
                    </a:ext>
                  </a:extLst>
                </a:gridCol>
                <a:gridCol w="1121013">
                  <a:extLst>
                    <a:ext uri="{9D8B030D-6E8A-4147-A177-3AD203B41FA5}">
                      <a16:colId xmlns:a16="http://schemas.microsoft.com/office/drawing/2014/main" val="2066564967"/>
                    </a:ext>
                  </a:extLst>
                </a:gridCol>
                <a:gridCol w="1121013">
                  <a:extLst>
                    <a:ext uri="{9D8B030D-6E8A-4147-A177-3AD203B41FA5}">
                      <a16:colId xmlns:a16="http://schemas.microsoft.com/office/drawing/2014/main" val="2635294264"/>
                    </a:ext>
                  </a:extLst>
                </a:gridCol>
                <a:gridCol w="1121013">
                  <a:extLst>
                    <a:ext uri="{9D8B030D-6E8A-4147-A177-3AD203B41FA5}">
                      <a16:colId xmlns:a16="http://schemas.microsoft.com/office/drawing/2014/main" val="1096400973"/>
                    </a:ext>
                  </a:extLst>
                </a:gridCol>
                <a:gridCol w="1121013">
                  <a:extLst>
                    <a:ext uri="{9D8B030D-6E8A-4147-A177-3AD203B41FA5}">
                      <a16:colId xmlns:a16="http://schemas.microsoft.com/office/drawing/2014/main" val="1912329803"/>
                    </a:ext>
                  </a:extLst>
                </a:gridCol>
                <a:gridCol w="1121013">
                  <a:extLst>
                    <a:ext uri="{9D8B030D-6E8A-4147-A177-3AD203B41FA5}">
                      <a16:colId xmlns:a16="http://schemas.microsoft.com/office/drawing/2014/main" val="2885450293"/>
                    </a:ext>
                  </a:extLst>
                </a:gridCol>
                <a:gridCol w="1121013">
                  <a:extLst>
                    <a:ext uri="{9D8B030D-6E8A-4147-A177-3AD203B41FA5}">
                      <a16:colId xmlns:a16="http://schemas.microsoft.com/office/drawing/2014/main" val="2839788366"/>
                    </a:ext>
                  </a:extLst>
                </a:gridCol>
              </a:tblGrid>
              <a:tr h="819565">
                <a:tc>
                  <a:txBody>
                    <a:bodyPr/>
                    <a:lstStyle/>
                    <a:p>
                      <a:pPr algn="ctr">
                        <a:lnSpc>
                          <a:spcPct val="150000"/>
                        </a:lnSpc>
                      </a:pPr>
                      <a:r>
                        <a:rPr lang="en-US" sz="1700" b="0" smtClean="0">
                          <a:solidFill>
                            <a:srgbClr val="000000"/>
                          </a:solidFill>
                        </a:rPr>
                        <a:t>Thời</a:t>
                      </a:r>
                      <a:r>
                        <a:rPr lang="en-US" sz="1700" b="0" baseline="0" smtClean="0">
                          <a:solidFill>
                            <a:srgbClr val="000000"/>
                          </a:solidFill>
                        </a:rPr>
                        <a:t> gian</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lnSpc>
                          <a:spcPct val="150000"/>
                        </a:lnSpc>
                      </a:pPr>
                      <a:r>
                        <a:rPr lang="en-US" sz="1700" b="0" smtClean="0">
                          <a:solidFill>
                            <a:srgbClr val="000000"/>
                          </a:solidFill>
                        </a:rPr>
                        <a:t>[127,5;</a:t>
                      </a:r>
                      <a:r>
                        <a:rPr lang="en-US" sz="1700" b="0" baseline="0" smtClean="0">
                          <a:solidFill>
                            <a:srgbClr val="000000"/>
                          </a:solidFill>
                        </a:rPr>
                        <a:t> 130,5)</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700" b="0" smtClean="0">
                          <a:solidFill>
                            <a:srgbClr val="000000"/>
                          </a:solidFill>
                        </a:rPr>
                        <a:t>[130,5;</a:t>
                      </a:r>
                      <a:r>
                        <a:rPr lang="en-US" sz="1700" b="0" baseline="0" smtClean="0">
                          <a:solidFill>
                            <a:srgbClr val="000000"/>
                          </a:solidFill>
                        </a:rPr>
                        <a:t> 133,5)</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700" b="0" smtClean="0">
                          <a:solidFill>
                            <a:srgbClr val="000000"/>
                          </a:solidFill>
                        </a:rPr>
                        <a:t>[133,5;</a:t>
                      </a:r>
                      <a:r>
                        <a:rPr lang="en-US" sz="1700" b="0" baseline="0" smtClean="0">
                          <a:solidFill>
                            <a:srgbClr val="000000"/>
                          </a:solidFill>
                        </a:rPr>
                        <a:t> 136,5)</a:t>
                      </a:r>
                      <a:endParaRPr lang="en-US" sz="1700" b="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700" b="0" smtClean="0">
                          <a:solidFill>
                            <a:srgbClr val="000000"/>
                          </a:solidFill>
                        </a:rPr>
                        <a:t>[136,5;</a:t>
                      </a:r>
                      <a:r>
                        <a:rPr lang="en-US" sz="1700" b="0" baseline="0" smtClean="0">
                          <a:solidFill>
                            <a:srgbClr val="000000"/>
                          </a:solidFill>
                        </a:rPr>
                        <a:t> 139,5)</a:t>
                      </a:r>
                      <a:endParaRPr lang="en-US" sz="1700" b="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700" b="0" smtClean="0">
                          <a:solidFill>
                            <a:srgbClr val="000000"/>
                          </a:solidFill>
                        </a:rPr>
                        <a:t>[139,5;</a:t>
                      </a:r>
                      <a:r>
                        <a:rPr lang="en-US" sz="1700" b="0" baseline="0" smtClean="0">
                          <a:solidFill>
                            <a:srgbClr val="000000"/>
                          </a:solidFill>
                        </a:rPr>
                        <a:t> 142,5)</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700" b="0" smtClean="0">
                          <a:solidFill>
                            <a:srgbClr val="000000"/>
                          </a:solidFill>
                        </a:rPr>
                        <a:t>[142,5;</a:t>
                      </a:r>
                      <a:r>
                        <a:rPr lang="en-US" sz="1700" b="0" baseline="0" smtClean="0">
                          <a:solidFill>
                            <a:srgbClr val="000000"/>
                          </a:solidFill>
                        </a:rPr>
                        <a:t> 145,5)</a:t>
                      </a:r>
                      <a:endParaRPr lang="en-US" sz="1700" b="0" smtClean="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7434211"/>
                  </a:ext>
                </a:extLst>
              </a:tr>
              <a:tr h="443196">
                <a:tc>
                  <a:txBody>
                    <a:bodyPr/>
                    <a:lstStyle/>
                    <a:p>
                      <a:pPr algn="ctr">
                        <a:lnSpc>
                          <a:spcPct val="150000"/>
                        </a:lnSpc>
                      </a:pPr>
                      <a:r>
                        <a:rPr lang="en-US" sz="1700" b="0" smtClean="0">
                          <a:solidFill>
                            <a:srgbClr val="000000"/>
                          </a:solidFill>
                        </a:rPr>
                        <a:t>Số</a:t>
                      </a:r>
                      <a:r>
                        <a:rPr lang="en-US" sz="1700" b="0" baseline="0" smtClean="0">
                          <a:solidFill>
                            <a:srgbClr val="000000"/>
                          </a:solidFill>
                        </a:rPr>
                        <a:t> VĐV</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lnSpc>
                          <a:spcPct val="150000"/>
                        </a:lnSpc>
                      </a:pPr>
                      <a:r>
                        <a:rPr lang="en-US" sz="1700" b="0" smtClean="0">
                          <a:solidFill>
                            <a:srgbClr val="000000"/>
                          </a:solidFill>
                        </a:rPr>
                        <a:t>3</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700" b="0" smtClean="0">
                          <a:solidFill>
                            <a:srgbClr val="000000"/>
                          </a:solidFill>
                        </a:rPr>
                        <a:t>1</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700" b="0" smtClean="0">
                          <a:solidFill>
                            <a:srgbClr val="000000"/>
                          </a:solidFill>
                        </a:rPr>
                        <a:t>4</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700" b="0" smtClean="0">
                          <a:solidFill>
                            <a:srgbClr val="000000"/>
                          </a:solidFill>
                        </a:rPr>
                        <a:t>3</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700" b="0" smtClean="0">
                          <a:solidFill>
                            <a:srgbClr val="000000"/>
                          </a:solidFill>
                        </a:rPr>
                        <a:t>7</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1700" b="0" smtClean="0">
                          <a:solidFill>
                            <a:srgbClr val="000000"/>
                          </a:solidFill>
                        </a:rPr>
                        <a:t>12</a:t>
                      </a:r>
                      <a:endParaRPr lang="en-US" sz="1700" b="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8778993"/>
                  </a:ext>
                </a:extLst>
              </a:tr>
            </a:tbl>
          </a:graphicData>
        </a:graphic>
      </p:graphicFrame>
      <p:pic>
        <p:nvPicPr>
          <p:cNvPr id="12" name="Picture 11"/>
          <p:cNvPicPr>
            <a:picLocks noChangeAspect="1"/>
          </p:cNvPicPr>
          <p:nvPr/>
        </p:nvPicPr>
        <p:blipFill>
          <a:blip r:embed="rId3"/>
          <a:stretch>
            <a:fillRect/>
          </a:stretch>
        </p:blipFill>
        <p:spPr>
          <a:xfrm rot="1971728">
            <a:off x="8447878" y="193936"/>
            <a:ext cx="568505" cy="638034"/>
          </a:xfrm>
          <a:prstGeom prst="rect">
            <a:avLst/>
          </a:prstGeom>
        </p:spPr>
      </p:pic>
    </p:spTree>
    <p:extLst>
      <p:ext uri="{BB962C8B-B14F-4D97-AF65-F5344CB8AC3E}">
        <p14:creationId xmlns:p14="http://schemas.microsoft.com/office/powerpoint/2010/main" val="270985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xEl>
                                              <p:pRg st="0" end="0"/>
                                            </p:txEl>
                                          </p:spTgt>
                                        </p:tgtEl>
                                        <p:attrNameLst>
                                          <p:attrName>style.visibility</p:attrName>
                                        </p:attrNameLst>
                                      </p:cBhvr>
                                      <p:to>
                                        <p:strVal val="visible"/>
                                      </p:to>
                                    </p:set>
                                    <p:animEffect transition="in" filter="fade">
                                      <p:cBhvr>
                                        <p:cTn id="12" dur="500"/>
                                        <p:tgtEl>
                                          <p:spTgt spid="11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1">
                                            <p:txEl>
                                              <p:pRg st="1" end="1"/>
                                            </p:txEl>
                                          </p:spTgt>
                                        </p:tgtEl>
                                        <p:attrNameLst>
                                          <p:attrName>style.visibility</p:attrName>
                                        </p:attrNameLst>
                                      </p:cBhvr>
                                      <p:to>
                                        <p:strVal val="visible"/>
                                      </p:to>
                                    </p:set>
                                    <p:animEffect transition="in" filter="fade">
                                      <p:cBhvr>
                                        <p:cTn id="15" dur="500"/>
                                        <p:tgtEl>
                                          <p:spTgt spid="1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1">
                                            <p:txEl>
                                              <p:pRg st="2" end="2"/>
                                            </p:txEl>
                                          </p:spTgt>
                                        </p:tgtEl>
                                        <p:attrNameLst>
                                          <p:attrName>style.visibility</p:attrName>
                                        </p:attrNameLst>
                                      </p:cBhvr>
                                      <p:to>
                                        <p:strVal val="visible"/>
                                      </p:to>
                                    </p:set>
                                    <p:animEffect transition="in" filter="randombar(horizontal)">
                                      <p:cBhvr>
                                        <p:cTn id="20" dur="500"/>
                                        <p:tgtEl>
                                          <p:spTgt spid="1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1">
                                            <p:txEl>
                                              <p:pRg st="3" end="3"/>
                                            </p:txEl>
                                          </p:spTgt>
                                        </p:tgtEl>
                                        <p:attrNameLst>
                                          <p:attrName>style.visibility</p:attrName>
                                        </p:attrNameLst>
                                      </p:cBhvr>
                                      <p:to>
                                        <p:strVal val="visible"/>
                                      </p:to>
                                    </p:set>
                                    <p:animEffect transition="in" filter="fade">
                                      <p:cBhvr>
                                        <p:cTn id="25" dur="500"/>
                                        <p:tgtEl>
                                          <p:spTgt spid="111">
                                            <p:txEl>
                                              <p:pRg st="3" end="3"/>
                                            </p:txEl>
                                          </p:spTgt>
                                        </p:tgtEl>
                                      </p:cBhvr>
                                    </p:animEffect>
                                    <p:anim calcmode="lin" valueType="num">
                                      <p:cBhvr>
                                        <p:cTn id="26" dur="500" fill="hold"/>
                                        <p:tgtEl>
                                          <p:spTgt spid="111">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111">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5" name="Rectangle 4"/>
          <p:cNvSpPr/>
          <p:nvPr/>
        </p:nvSpPr>
        <p:spPr>
          <a:xfrm>
            <a:off x="468884" y="961192"/>
            <a:ext cx="8114308" cy="1938992"/>
          </a:xfrm>
          <a:prstGeom prst="rect">
            <a:avLst/>
          </a:prstGeom>
        </p:spPr>
        <p:txBody>
          <a:bodyPr wrap="square">
            <a:spAutoFit/>
          </a:bodyPr>
          <a:lstStyle/>
          <a:p>
            <a:pPr lvl="0" algn="just">
              <a:lnSpc>
                <a:spcPct val="150000"/>
              </a:lnSpc>
            </a:pPr>
            <a:r>
              <a:rPr lang="vi-VN" sz="2000">
                <a:latin typeface="Open Sans"/>
              </a:rPr>
              <a:t>Cân nặng (kg) của 35 người trưởng thành tại một khu dân cư được cho như sau:</a:t>
            </a:r>
          </a:p>
          <a:p>
            <a:pPr lvl="0" algn="just">
              <a:lnSpc>
                <a:spcPct val="150000"/>
              </a:lnSpc>
            </a:pPr>
            <a:endParaRPr lang="vi-VN" sz="2000">
              <a:latin typeface="Open Sans"/>
            </a:endParaRPr>
          </a:p>
          <a:p>
            <a:pPr lvl="0" algn="just">
              <a:lnSpc>
                <a:spcPct val="150000"/>
              </a:lnSpc>
            </a:pPr>
            <a:endParaRPr lang="vi-VN" sz="2000">
              <a:latin typeface="Open Sans"/>
            </a:endParaRPr>
          </a:p>
        </p:txBody>
      </p:sp>
      <p:pic>
        <p:nvPicPr>
          <p:cNvPr id="11" name="Picture 10"/>
          <p:cNvPicPr>
            <a:picLocks noChangeAspect="1"/>
          </p:cNvPicPr>
          <p:nvPr/>
        </p:nvPicPr>
        <p:blipFill>
          <a:blip r:embed="rId3"/>
          <a:stretch>
            <a:fillRect/>
          </a:stretch>
        </p:blipFill>
        <p:spPr>
          <a:xfrm rot="2261094">
            <a:off x="8336286" y="4604166"/>
            <a:ext cx="493810" cy="450700"/>
          </a:xfrm>
          <a:prstGeom prst="rect">
            <a:avLst/>
          </a:prstGeom>
        </p:spPr>
      </p:pic>
      <p:grpSp>
        <p:nvGrpSpPr>
          <p:cNvPr id="8" name="Group 7"/>
          <p:cNvGrpSpPr/>
          <p:nvPr/>
        </p:nvGrpSpPr>
        <p:grpSpPr>
          <a:xfrm>
            <a:off x="468884" y="302192"/>
            <a:ext cx="2567631" cy="601289"/>
            <a:chOff x="-39116" y="171918"/>
            <a:chExt cx="2567631" cy="601289"/>
          </a:xfrm>
        </p:grpSpPr>
        <p:sp>
          <p:nvSpPr>
            <p:cNvPr id="3" name="TextBox 2"/>
            <p:cNvSpPr txBox="1"/>
            <p:nvPr/>
          </p:nvSpPr>
          <p:spPr>
            <a:xfrm>
              <a:off x="-39116" y="265376"/>
              <a:ext cx="224803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smtClean="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LUYỆN TẬP</a:t>
              </a:r>
              <a:endPar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166313" y="171918"/>
              <a:ext cx="362202" cy="479759"/>
            </a:xfrm>
            <a:prstGeom prst="rect">
              <a:avLst/>
            </a:prstGeom>
          </p:spPr>
        </p:pic>
      </p:grpSp>
      <p:sp>
        <p:nvSpPr>
          <p:cNvPr id="6" name="Rectangle 5"/>
          <p:cNvSpPr/>
          <p:nvPr/>
        </p:nvSpPr>
        <p:spPr>
          <a:xfrm>
            <a:off x="468884" y="3545888"/>
            <a:ext cx="8035036" cy="1015663"/>
          </a:xfrm>
          <a:prstGeom prst="rect">
            <a:avLst/>
          </a:prstGeom>
        </p:spPr>
        <p:txBody>
          <a:bodyPr wrap="square">
            <a:spAutoFit/>
          </a:bodyPr>
          <a:lstStyle/>
          <a:p>
            <a:pPr lvl="0" algn="just">
              <a:lnSpc>
                <a:spcPct val="150000"/>
              </a:lnSpc>
            </a:pPr>
            <a:r>
              <a:rPr lang="vi-VN" sz="2000">
                <a:latin typeface="Open Sans"/>
              </a:rPr>
              <a:t>Chuyển mẫu số liệu trên thành dạng ghép nhóm, các nhóm có độ dài bằng nhau, trong đó có nhóm [40; 45).</a:t>
            </a:r>
            <a:endParaRPr lang="en-US" sz="2000"/>
          </a:p>
        </p:txBody>
      </p:sp>
      <p:graphicFrame>
        <p:nvGraphicFramePr>
          <p:cNvPr id="9" name="Table 8"/>
          <p:cNvGraphicFramePr>
            <a:graphicFrameLocks noGrp="1"/>
          </p:cNvGraphicFramePr>
          <p:nvPr>
            <p:extLst>
              <p:ext uri="{D42A27DB-BD31-4B8C-83A1-F6EECF244321}">
                <p14:modId xmlns:p14="http://schemas.microsoft.com/office/powerpoint/2010/main" val="2480106696"/>
              </p:ext>
            </p:extLst>
          </p:nvPr>
        </p:nvGraphicFramePr>
        <p:xfrm>
          <a:off x="772330" y="2120730"/>
          <a:ext cx="7666820" cy="1286838"/>
        </p:xfrm>
        <a:graphic>
          <a:graphicData uri="http://schemas.openxmlformats.org/drawingml/2006/table">
            <a:tbl>
              <a:tblPr firstRow="1" bandRow="1">
                <a:tableStyleId>{5C22544A-7EE6-4342-B048-85BDC9FD1C3A}</a:tableStyleId>
              </a:tblPr>
              <a:tblGrid>
                <a:gridCol w="547630">
                  <a:extLst>
                    <a:ext uri="{9D8B030D-6E8A-4147-A177-3AD203B41FA5}">
                      <a16:colId xmlns:a16="http://schemas.microsoft.com/office/drawing/2014/main" val="2624083872"/>
                    </a:ext>
                  </a:extLst>
                </a:gridCol>
                <a:gridCol w="547630">
                  <a:extLst>
                    <a:ext uri="{9D8B030D-6E8A-4147-A177-3AD203B41FA5}">
                      <a16:colId xmlns:a16="http://schemas.microsoft.com/office/drawing/2014/main" val="1107181749"/>
                    </a:ext>
                  </a:extLst>
                </a:gridCol>
                <a:gridCol w="547630">
                  <a:extLst>
                    <a:ext uri="{9D8B030D-6E8A-4147-A177-3AD203B41FA5}">
                      <a16:colId xmlns:a16="http://schemas.microsoft.com/office/drawing/2014/main" val="3949209915"/>
                    </a:ext>
                  </a:extLst>
                </a:gridCol>
                <a:gridCol w="547630">
                  <a:extLst>
                    <a:ext uri="{9D8B030D-6E8A-4147-A177-3AD203B41FA5}">
                      <a16:colId xmlns:a16="http://schemas.microsoft.com/office/drawing/2014/main" val="3352001782"/>
                    </a:ext>
                  </a:extLst>
                </a:gridCol>
                <a:gridCol w="547630">
                  <a:extLst>
                    <a:ext uri="{9D8B030D-6E8A-4147-A177-3AD203B41FA5}">
                      <a16:colId xmlns:a16="http://schemas.microsoft.com/office/drawing/2014/main" val="128040897"/>
                    </a:ext>
                  </a:extLst>
                </a:gridCol>
                <a:gridCol w="547630">
                  <a:extLst>
                    <a:ext uri="{9D8B030D-6E8A-4147-A177-3AD203B41FA5}">
                      <a16:colId xmlns:a16="http://schemas.microsoft.com/office/drawing/2014/main" val="891608219"/>
                    </a:ext>
                  </a:extLst>
                </a:gridCol>
                <a:gridCol w="547630">
                  <a:extLst>
                    <a:ext uri="{9D8B030D-6E8A-4147-A177-3AD203B41FA5}">
                      <a16:colId xmlns:a16="http://schemas.microsoft.com/office/drawing/2014/main" val="2070722652"/>
                    </a:ext>
                  </a:extLst>
                </a:gridCol>
                <a:gridCol w="547630">
                  <a:extLst>
                    <a:ext uri="{9D8B030D-6E8A-4147-A177-3AD203B41FA5}">
                      <a16:colId xmlns:a16="http://schemas.microsoft.com/office/drawing/2014/main" val="2494187798"/>
                    </a:ext>
                  </a:extLst>
                </a:gridCol>
                <a:gridCol w="547630">
                  <a:extLst>
                    <a:ext uri="{9D8B030D-6E8A-4147-A177-3AD203B41FA5}">
                      <a16:colId xmlns:a16="http://schemas.microsoft.com/office/drawing/2014/main" val="3837967192"/>
                    </a:ext>
                  </a:extLst>
                </a:gridCol>
                <a:gridCol w="547630">
                  <a:extLst>
                    <a:ext uri="{9D8B030D-6E8A-4147-A177-3AD203B41FA5}">
                      <a16:colId xmlns:a16="http://schemas.microsoft.com/office/drawing/2014/main" val="3724902925"/>
                    </a:ext>
                  </a:extLst>
                </a:gridCol>
                <a:gridCol w="547630">
                  <a:extLst>
                    <a:ext uri="{9D8B030D-6E8A-4147-A177-3AD203B41FA5}">
                      <a16:colId xmlns:a16="http://schemas.microsoft.com/office/drawing/2014/main" val="3843609867"/>
                    </a:ext>
                  </a:extLst>
                </a:gridCol>
                <a:gridCol w="547630">
                  <a:extLst>
                    <a:ext uri="{9D8B030D-6E8A-4147-A177-3AD203B41FA5}">
                      <a16:colId xmlns:a16="http://schemas.microsoft.com/office/drawing/2014/main" val="1423273278"/>
                    </a:ext>
                  </a:extLst>
                </a:gridCol>
                <a:gridCol w="547630">
                  <a:extLst>
                    <a:ext uri="{9D8B030D-6E8A-4147-A177-3AD203B41FA5}">
                      <a16:colId xmlns:a16="http://schemas.microsoft.com/office/drawing/2014/main" val="2901828228"/>
                    </a:ext>
                  </a:extLst>
                </a:gridCol>
                <a:gridCol w="547630">
                  <a:extLst>
                    <a:ext uri="{9D8B030D-6E8A-4147-A177-3AD203B41FA5}">
                      <a16:colId xmlns:a16="http://schemas.microsoft.com/office/drawing/2014/main" val="4009325788"/>
                    </a:ext>
                  </a:extLst>
                </a:gridCol>
              </a:tblGrid>
              <a:tr h="428946">
                <a:tc>
                  <a:txBody>
                    <a:bodyPr/>
                    <a:lstStyle/>
                    <a:p>
                      <a:pPr algn="ctr"/>
                      <a:r>
                        <a:rPr lang="en-US" sz="1800" b="0" smtClean="0">
                          <a:solidFill>
                            <a:srgbClr val="000000"/>
                          </a:solidFill>
                        </a:rPr>
                        <a:t>43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51</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47</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62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62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20163847"/>
                  </a:ext>
                </a:extLst>
              </a:tr>
              <a:tr h="428946">
                <a:tc>
                  <a:txBody>
                    <a:bodyPr/>
                    <a:lstStyle/>
                    <a:p>
                      <a:pPr algn="ctr"/>
                      <a:r>
                        <a:rPr lang="en-US" sz="1800" b="0" smtClean="0">
                          <a:solidFill>
                            <a:srgbClr val="000000"/>
                          </a:solidFill>
                        </a:rPr>
                        <a:t>50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47</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44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84794239"/>
                  </a:ext>
                </a:extLst>
              </a:tr>
              <a:tr h="428946">
                <a:tc>
                  <a:txBody>
                    <a:bodyPr/>
                    <a:lstStyle/>
                    <a:p>
                      <a:pPr algn="ctr"/>
                      <a:r>
                        <a:rPr lang="en-US" sz="1800" b="0" smtClean="0">
                          <a:solidFill>
                            <a:srgbClr val="000000"/>
                          </a:solidFill>
                        </a:rPr>
                        <a:t>60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63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60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53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27329003"/>
                  </a:ext>
                </a:extLst>
              </a:tr>
            </a:tbl>
          </a:graphicData>
        </a:graphic>
      </p:graphicFrame>
      <p:pic>
        <p:nvPicPr>
          <p:cNvPr id="14" name="Picture 13"/>
          <p:cNvPicPr>
            <a:picLocks noChangeAspect="1"/>
          </p:cNvPicPr>
          <p:nvPr/>
        </p:nvPicPr>
        <p:blipFill>
          <a:blip r:embed="rId5"/>
          <a:stretch>
            <a:fillRect/>
          </a:stretch>
        </p:blipFill>
        <p:spPr>
          <a:xfrm>
            <a:off x="7910492" y="354806"/>
            <a:ext cx="1005857" cy="458922"/>
          </a:xfrm>
          <a:prstGeom prst="rect">
            <a:avLst/>
          </a:prstGeom>
        </p:spPr>
      </p:pic>
    </p:spTree>
    <p:extLst>
      <p:ext uri="{BB962C8B-B14F-4D97-AF65-F5344CB8AC3E}">
        <p14:creationId xmlns:p14="http://schemas.microsoft.com/office/powerpoint/2010/main" val="290505687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5" name="Rectangle 4"/>
          <p:cNvSpPr/>
          <p:nvPr/>
        </p:nvSpPr>
        <p:spPr>
          <a:xfrm>
            <a:off x="426259" y="689632"/>
            <a:ext cx="8281460" cy="3000821"/>
          </a:xfrm>
          <a:prstGeom prst="rect">
            <a:avLst/>
          </a:prstGeom>
        </p:spPr>
        <p:txBody>
          <a:bodyPr wrap="square">
            <a:spAutoFit/>
          </a:bodyPr>
          <a:lstStyle/>
          <a:p>
            <a:pPr lvl="0" algn="just">
              <a:lnSpc>
                <a:spcPct val="150000"/>
              </a:lnSpc>
            </a:pPr>
            <a:r>
              <a:rPr lang="vi-VN" sz="1800">
                <a:latin typeface="+mn-lt"/>
              </a:rPr>
              <a:t>Độ dài của mỗi nhóm là 45 – 40 = 5.</a:t>
            </a:r>
          </a:p>
          <a:p>
            <a:pPr lvl="0" algn="just">
              <a:lnSpc>
                <a:spcPct val="150000"/>
              </a:lnSpc>
            </a:pPr>
            <a:r>
              <a:rPr lang="vi-VN" sz="1800">
                <a:latin typeface="+mn-lt"/>
              </a:rPr>
              <a:t>Giá trị nhỏ nhất là 40, giá trị lớn nhất là 63, do đó, khoảng biến thiên của mẫu số liệu là </a:t>
            </a:r>
            <a:r>
              <a:rPr lang="vi-VN" sz="1800" smtClean="0">
                <a:latin typeface="+mn-lt"/>
              </a:rPr>
              <a:t>63</a:t>
            </a:r>
            <a:r>
              <a:rPr lang="en-US" sz="1800" smtClean="0">
                <a:latin typeface="+mn-lt"/>
              </a:rPr>
              <a:t> </a:t>
            </a:r>
            <a:r>
              <a:rPr lang="vi-VN" sz="1800" smtClean="0">
                <a:latin typeface="+mn-lt"/>
              </a:rPr>
              <a:t>–</a:t>
            </a:r>
            <a:r>
              <a:rPr lang="en-US" sz="1800" smtClean="0">
                <a:latin typeface="+mn-lt"/>
              </a:rPr>
              <a:t> </a:t>
            </a:r>
            <a:r>
              <a:rPr lang="vi-VN" sz="1800" smtClean="0">
                <a:latin typeface="+mn-lt"/>
              </a:rPr>
              <a:t>40</a:t>
            </a:r>
            <a:r>
              <a:rPr lang="en-US" sz="1800" smtClean="0">
                <a:latin typeface="+mn-lt"/>
              </a:rPr>
              <a:t> </a:t>
            </a:r>
            <a:r>
              <a:rPr lang="vi-VN" sz="1800" smtClean="0">
                <a:latin typeface="+mn-lt"/>
              </a:rPr>
              <a:t>=</a:t>
            </a:r>
            <a:r>
              <a:rPr lang="en-US" sz="1800" smtClean="0">
                <a:latin typeface="+mn-lt"/>
              </a:rPr>
              <a:t> </a:t>
            </a:r>
            <a:r>
              <a:rPr lang="vi-VN" sz="1800" smtClean="0">
                <a:latin typeface="+mn-lt"/>
              </a:rPr>
              <a:t>23</a:t>
            </a:r>
            <a:r>
              <a:rPr lang="vi-VN" sz="1800">
                <a:latin typeface="+mn-lt"/>
              </a:rPr>
              <a:t>. </a:t>
            </a:r>
            <a:endParaRPr lang="en-US" sz="1800" smtClean="0">
              <a:latin typeface="+mn-lt"/>
            </a:endParaRPr>
          </a:p>
          <a:p>
            <a:pPr lvl="0" algn="just">
              <a:lnSpc>
                <a:spcPct val="150000"/>
              </a:lnSpc>
            </a:pPr>
            <a:r>
              <a:rPr lang="vi-VN" sz="1800" smtClean="0">
                <a:latin typeface="+mn-lt"/>
              </a:rPr>
              <a:t>Để </a:t>
            </a:r>
            <a:r>
              <a:rPr lang="vi-VN" sz="1800">
                <a:latin typeface="+mn-lt"/>
              </a:rPr>
              <a:t>cho thuận tiện, ta chọn đầu mút trái của nhóm đầu tiên </a:t>
            </a:r>
            <a:r>
              <a:rPr lang="vi-VN" sz="1800" smtClean="0">
                <a:latin typeface="+mn-lt"/>
              </a:rPr>
              <a:t>là 40 </a:t>
            </a:r>
            <a:r>
              <a:rPr lang="vi-VN" sz="1800">
                <a:latin typeface="+mn-lt"/>
              </a:rPr>
              <a:t>và đầu mút phải của nhóm cuối cùng là 65, ta được các nhóm là [40; 45),[45; 50</a:t>
            </a:r>
            <a:r>
              <a:rPr lang="vi-VN" sz="1800" smtClean="0">
                <a:latin typeface="+mn-lt"/>
              </a:rPr>
              <a:t>),</a:t>
            </a:r>
            <a:r>
              <a:rPr lang="en-US" sz="1800" smtClean="0">
                <a:latin typeface="+mn-lt"/>
              </a:rPr>
              <a:t> </a:t>
            </a:r>
            <a:r>
              <a:rPr lang="vi-VN" sz="1800" smtClean="0">
                <a:latin typeface="+mn-lt"/>
              </a:rPr>
              <a:t>[</a:t>
            </a:r>
            <a:r>
              <a:rPr lang="vi-VN" sz="1800">
                <a:latin typeface="+mn-lt"/>
              </a:rPr>
              <a:t>50; 55</a:t>
            </a:r>
            <a:r>
              <a:rPr lang="vi-VN" sz="1800" smtClean="0">
                <a:latin typeface="+mn-lt"/>
              </a:rPr>
              <a:t>),</a:t>
            </a:r>
            <a:r>
              <a:rPr lang="en-US" sz="1800" smtClean="0">
                <a:latin typeface="+mn-lt"/>
              </a:rPr>
              <a:t> </a:t>
            </a:r>
            <a:r>
              <a:rPr lang="vi-VN" sz="1800" smtClean="0">
                <a:latin typeface="+mn-lt"/>
              </a:rPr>
              <a:t>[</a:t>
            </a:r>
            <a:r>
              <a:rPr lang="vi-VN" sz="1800">
                <a:latin typeface="+mn-lt"/>
              </a:rPr>
              <a:t>55; 60</a:t>
            </a:r>
            <a:r>
              <a:rPr lang="vi-VN" sz="1800" smtClean="0">
                <a:latin typeface="+mn-lt"/>
              </a:rPr>
              <a:t>),</a:t>
            </a:r>
            <a:r>
              <a:rPr lang="en-US" sz="1800" smtClean="0">
                <a:latin typeface="+mn-lt"/>
              </a:rPr>
              <a:t> </a:t>
            </a:r>
            <a:r>
              <a:rPr lang="vi-VN" sz="1800" smtClean="0">
                <a:latin typeface="+mn-lt"/>
              </a:rPr>
              <a:t>[</a:t>
            </a:r>
            <a:r>
              <a:rPr lang="vi-VN" sz="1800">
                <a:latin typeface="+mn-lt"/>
              </a:rPr>
              <a:t>60; 65). </a:t>
            </a:r>
            <a:endParaRPr lang="en-US" sz="1800" smtClean="0">
              <a:latin typeface="+mn-lt"/>
            </a:endParaRPr>
          </a:p>
          <a:p>
            <a:pPr lvl="0" algn="just">
              <a:lnSpc>
                <a:spcPct val="150000"/>
              </a:lnSpc>
            </a:pPr>
            <a:r>
              <a:rPr lang="vi-VN" sz="1800" smtClean="0">
                <a:latin typeface="+mn-lt"/>
              </a:rPr>
              <a:t>Đếm </a:t>
            </a:r>
            <a:r>
              <a:rPr lang="vi-VN" sz="1800">
                <a:latin typeface="+mn-lt"/>
              </a:rPr>
              <a:t>số giá trị thuộc mỗi nhóm, ta có mẫu số liệu ghép nhóm như sau:</a:t>
            </a:r>
          </a:p>
        </p:txBody>
      </p:sp>
      <p:pic>
        <p:nvPicPr>
          <p:cNvPr id="11" name="Picture 10"/>
          <p:cNvPicPr>
            <a:picLocks noChangeAspect="1"/>
          </p:cNvPicPr>
          <p:nvPr/>
        </p:nvPicPr>
        <p:blipFill>
          <a:blip r:embed="rId3"/>
          <a:stretch>
            <a:fillRect/>
          </a:stretch>
        </p:blipFill>
        <p:spPr>
          <a:xfrm rot="2261094">
            <a:off x="8138973" y="255064"/>
            <a:ext cx="493810" cy="450700"/>
          </a:xfrm>
          <a:prstGeom prst="rect">
            <a:avLst/>
          </a:prstGeom>
        </p:spPr>
      </p:pic>
      <p:sp>
        <p:nvSpPr>
          <p:cNvPr id="10" name="Rectangle 9"/>
          <p:cNvSpPr/>
          <p:nvPr/>
        </p:nvSpPr>
        <p:spPr>
          <a:xfrm>
            <a:off x="4190924" y="206001"/>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889775435"/>
                  </p:ext>
                </p:extLst>
              </p:nvPr>
            </p:nvGraphicFramePr>
            <p:xfrm>
              <a:off x="484631" y="3783118"/>
              <a:ext cx="8119872" cy="978180"/>
            </p:xfrm>
            <a:graphic>
              <a:graphicData uri="http://schemas.openxmlformats.org/drawingml/2006/table">
                <a:tbl>
                  <a:tblPr firstRow="1" firstCol="1" bandRow="1"/>
                  <a:tblGrid>
                    <a:gridCol w="1470105">
                      <a:extLst>
                        <a:ext uri="{9D8B030D-6E8A-4147-A177-3AD203B41FA5}">
                          <a16:colId xmlns:a16="http://schemas.microsoft.com/office/drawing/2014/main" val="2513196140"/>
                        </a:ext>
                      </a:extLst>
                    </a:gridCol>
                    <a:gridCol w="1468021">
                      <a:extLst>
                        <a:ext uri="{9D8B030D-6E8A-4147-A177-3AD203B41FA5}">
                          <a16:colId xmlns:a16="http://schemas.microsoft.com/office/drawing/2014/main" val="44263688"/>
                        </a:ext>
                      </a:extLst>
                    </a:gridCol>
                    <a:gridCol w="1415894">
                      <a:extLst>
                        <a:ext uri="{9D8B030D-6E8A-4147-A177-3AD203B41FA5}">
                          <a16:colId xmlns:a16="http://schemas.microsoft.com/office/drawing/2014/main" val="1947231125"/>
                        </a:ext>
                      </a:extLst>
                    </a:gridCol>
                    <a:gridCol w="1255284">
                      <a:extLst>
                        <a:ext uri="{9D8B030D-6E8A-4147-A177-3AD203B41FA5}">
                          <a16:colId xmlns:a16="http://schemas.microsoft.com/office/drawing/2014/main" val="4216495159"/>
                        </a:ext>
                      </a:extLst>
                    </a:gridCol>
                    <a:gridCol w="1255284">
                      <a:extLst>
                        <a:ext uri="{9D8B030D-6E8A-4147-A177-3AD203B41FA5}">
                          <a16:colId xmlns:a16="http://schemas.microsoft.com/office/drawing/2014/main" val="2004502381"/>
                        </a:ext>
                      </a:extLst>
                    </a:gridCol>
                    <a:gridCol w="1255284">
                      <a:extLst>
                        <a:ext uri="{9D8B030D-6E8A-4147-A177-3AD203B41FA5}">
                          <a16:colId xmlns:a16="http://schemas.microsoft.com/office/drawing/2014/main" val="157238316"/>
                        </a:ext>
                      </a:extLst>
                    </a:gridCol>
                  </a:tblGrid>
                  <a:tr h="489090">
                    <a:tc>
                      <a:txBody>
                        <a:bodyPr/>
                        <a:lstStyle/>
                        <a:p>
                          <a:pPr marL="30480" marR="30480" algn="ctr">
                            <a:lnSpc>
                              <a:spcPct val="150000"/>
                            </a:lnSpc>
                            <a:spcBef>
                              <a:spcPts val="100"/>
                            </a:spcBef>
                            <a:spcAft>
                              <a:spcPts val="100"/>
                            </a:spcAft>
                          </a:pPr>
                          <a:r>
                            <a:rPr lang="en-US" sz="1700">
                              <a:solidFill>
                                <a:srgbClr val="000000"/>
                              </a:solidFill>
                              <a:effectLst/>
                              <a:latin typeface="+mn-lt"/>
                              <a:ea typeface="Times New Roman" panose="02020603050405020304" pitchFamily="18" charset="0"/>
                            </a:rPr>
                            <a:t>Cân nặng (kg)</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[40; 45)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[45; 50)</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[50; 55)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[55; 60)</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[60; 65)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8713527"/>
                      </a:ext>
                    </a:extLst>
                  </a:tr>
                  <a:tr h="489090">
                    <a:tc>
                      <a:txBody>
                        <a:bodyPr/>
                        <a:lstStyle/>
                        <a:p>
                          <a:pPr marL="30480" marR="30480" algn="ctr">
                            <a:lnSpc>
                              <a:spcPct val="150000"/>
                            </a:lnSpc>
                            <a:spcBef>
                              <a:spcPts val="100"/>
                            </a:spcBef>
                            <a:spcAft>
                              <a:spcPts val="100"/>
                            </a:spcAft>
                          </a:pPr>
                          <a:r>
                            <a:rPr lang="en-US" sz="1700">
                              <a:solidFill>
                                <a:srgbClr val="000000"/>
                              </a:solidFill>
                              <a:effectLst/>
                              <a:latin typeface="+mn-lt"/>
                              <a:ea typeface="Times New Roman" panose="02020603050405020304" pitchFamily="18" charset="0"/>
                            </a:rPr>
                            <a:t>Số người</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7</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11</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7</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rPr>
                                  <m:t>5</m:t>
                                </m:r>
                              </m:oMath>
                            </m:oMathPara>
                          </a14:m>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514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889775435"/>
                  </p:ext>
                </p:extLst>
              </p:nvPr>
            </p:nvGraphicFramePr>
            <p:xfrm>
              <a:off x="484631" y="3783118"/>
              <a:ext cx="8119872" cy="978180"/>
            </p:xfrm>
            <a:graphic>
              <a:graphicData uri="http://schemas.openxmlformats.org/drawingml/2006/table">
                <a:tbl>
                  <a:tblPr firstRow="1" firstCol="1" bandRow="1"/>
                  <a:tblGrid>
                    <a:gridCol w="1470105">
                      <a:extLst>
                        <a:ext uri="{9D8B030D-6E8A-4147-A177-3AD203B41FA5}">
                          <a16:colId xmlns:a16="http://schemas.microsoft.com/office/drawing/2014/main" val="2513196140"/>
                        </a:ext>
                      </a:extLst>
                    </a:gridCol>
                    <a:gridCol w="1468021">
                      <a:extLst>
                        <a:ext uri="{9D8B030D-6E8A-4147-A177-3AD203B41FA5}">
                          <a16:colId xmlns:a16="http://schemas.microsoft.com/office/drawing/2014/main" val="44263688"/>
                        </a:ext>
                      </a:extLst>
                    </a:gridCol>
                    <a:gridCol w="1415894">
                      <a:extLst>
                        <a:ext uri="{9D8B030D-6E8A-4147-A177-3AD203B41FA5}">
                          <a16:colId xmlns:a16="http://schemas.microsoft.com/office/drawing/2014/main" val="1947231125"/>
                        </a:ext>
                      </a:extLst>
                    </a:gridCol>
                    <a:gridCol w="1255284">
                      <a:extLst>
                        <a:ext uri="{9D8B030D-6E8A-4147-A177-3AD203B41FA5}">
                          <a16:colId xmlns:a16="http://schemas.microsoft.com/office/drawing/2014/main" val="4216495159"/>
                        </a:ext>
                      </a:extLst>
                    </a:gridCol>
                    <a:gridCol w="1255284">
                      <a:extLst>
                        <a:ext uri="{9D8B030D-6E8A-4147-A177-3AD203B41FA5}">
                          <a16:colId xmlns:a16="http://schemas.microsoft.com/office/drawing/2014/main" val="2004502381"/>
                        </a:ext>
                      </a:extLst>
                    </a:gridCol>
                    <a:gridCol w="1255284">
                      <a:extLst>
                        <a:ext uri="{9D8B030D-6E8A-4147-A177-3AD203B41FA5}">
                          <a16:colId xmlns:a16="http://schemas.microsoft.com/office/drawing/2014/main" val="157238316"/>
                        </a:ext>
                      </a:extLst>
                    </a:gridCol>
                  </a:tblGrid>
                  <a:tr h="489090">
                    <a:tc>
                      <a:txBody>
                        <a:bodyPr/>
                        <a:lstStyle/>
                        <a:p>
                          <a:pPr marL="30480" marR="30480" algn="ctr">
                            <a:lnSpc>
                              <a:spcPct val="150000"/>
                            </a:lnSpc>
                            <a:spcBef>
                              <a:spcPts val="100"/>
                            </a:spcBef>
                            <a:spcAft>
                              <a:spcPts val="100"/>
                            </a:spcAft>
                          </a:pPr>
                          <a:r>
                            <a:rPr lang="en-US" sz="1700">
                              <a:solidFill>
                                <a:srgbClr val="000000"/>
                              </a:solidFill>
                              <a:effectLst/>
                              <a:latin typeface="+mn-lt"/>
                              <a:ea typeface="Times New Roman" panose="02020603050405020304" pitchFamily="18" charset="0"/>
                            </a:rPr>
                            <a:t>Cân nặng (kg)</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415" t="-1235" r="-353942" b="-10617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7296" t="-1235" r="-266094" b="-10617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47573" t="-1235" r="-200971" b="-10617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47573" t="-1235" r="-100971" b="-10617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47573" t="-1235" r="-971" b="-106173"/>
                          </a:stretch>
                        </a:blipFill>
                      </a:tcPr>
                    </a:tc>
                    <a:extLst>
                      <a:ext uri="{0D108BD9-81ED-4DB2-BD59-A6C34878D82A}">
                        <a16:rowId xmlns:a16="http://schemas.microsoft.com/office/drawing/2014/main" val="1418713527"/>
                      </a:ext>
                    </a:extLst>
                  </a:tr>
                  <a:tr h="489090">
                    <a:tc>
                      <a:txBody>
                        <a:bodyPr/>
                        <a:lstStyle/>
                        <a:p>
                          <a:pPr marL="30480" marR="30480" algn="ctr">
                            <a:lnSpc>
                              <a:spcPct val="150000"/>
                            </a:lnSpc>
                            <a:spcBef>
                              <a:spcPts val="100"/>
                            </a:spcBef>
                            <a:spcAft>
                              <a:spcPts val="100"/>
                            </a:spcAft>
                          </a:pPr>
                          <a:r>
                            <a:rPr lang="en-US" sz="1700">
                              <a:solidFill>
                                <a:srgbClr val="000000"/>
                              </a:solidFill>
                              <a:effectLst/>
                              <a:latin typeface="+mn-lt"/>
                              <a:ea typeface="Times New Roman" panose="02020603050405020304" pitchFamily="18" charset="0"/>
                            </a:rPr>
                            <a:t>Số người</a:t>
                          </a:r>
                          <a:endParaRPr lang="en-US" sz="1700">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415" t="-101235" r="-353942" b="-617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7296" t="-101235" r="-266094" b="-617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47573" t="-101235" r="-200971" b="-617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47573" t="-101235" r="-100971" b="-617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47573" t="-101235" r="-971" b="-6173"/>
                          </a:stretch>
                        </a:blipFill>
                      </a:tcPr>
                    </a:tc>
                    <a:extLst>
                      <a:ext uri="{0D108BD9-81ED-4DB2-BD59-A6C34878D82A}">
                        <a16:rowId xmlns:a16="http://schemas.microsoft.com/office/drawing/2014/main" val="30235149"/>
                      </a:ext>
                    </a:extLst>
                  </a:tr>
                </a:tbl>
              </a:graphicData>
            </a:graphic>
          </p:graphicFrame>
        </mc:Fallback>
      </mc:AlternateContent>
    </p:spTree>
    <p:extLst>
      <p:ext uri="{BB962C8B-B14F-4D97-AF65-F5344CB8AC3E}">
        <p14:creationId xmlns:p14="http://schemas.microsoft.com/office/powerpoint/2010/main" val="227818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76;p27"/>
          <p:cNvSpPr/>
          <p:nvPr/>
        </p:nvSpPr>
        <p:spPr>
          <a:xfrm>
            <a:off x="3285553" y="257067"/>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dk1"/>
                </a:solidFill>
                <a:latin typeface="+mj-lt"/>
                <a:ea typeface="Bad Script"/>
                <a:cs typeface="Bad Script"/>
                <a:sym typeface="Bad Script"/>
              </a:rPr>
              <a:t>VẬN DỤNG</a:t>
            </a:r>
            <a:endParaRPr sz="2500" b="1">
              <a:solidFill>
                <a:schemeClr val="dk1"/>
              </a:solidFill>
              <a:latin typeface="+mj-lt"/>
              <a:ea typeface="Bad Script"/>
              <a:cs typeface="Bad Script"/>
              <a:sym typeface="Bad Script"/>
            </a:endParaRPr>
          </a:p>
        </p:txBody>
      </p:sp>
      <p:sp>
        <p:nvSpPr>
          <p:cNvPr id="10" name="Rectangle 9"/>
          <p:cNvSpPr/>
          <p:nvPr/>
        </p:nvSpPr>
        <p:spPr>
          <a:xfrm>
            <a:off x="150438" y="3416282"/>
            <a:ext cx="8836627" cy="1477328"/>
          </a:xfrm>
          <a:prstGeom prst="rect">
            <a:avLst/>
          </a:prstGeom>
        </p:spPr>
        <p:txBody>
          <a:bodyPr wrap="square">
            <a:spAutoFit/>
          </a:bodyPr>
          <a:lstStyle/>
          <a:p>
            <a:pPr algn="just">
              <a:lnSpc>
                <a:spcPct val="150000"/>
              </a:lnSpc>
            </a:pPr>
            <a:r>
              <a:rPr lang="vi-VN" sz="2000">
                <a:latin typeface="+mn-lt"/>
              </a:rPr>
              <a:t>Công ty muốn ước lượng tỉ lệ các cỡ áo khi may cho học sinh lớp 11 đã đo chiều cao của 36 học sinh nam khối 11 của một trường và thu được mẫu </a:t>
            </a:r>
            <a:r>
              <a:rPr lang="en-US" sz="2000" smtClean="0">
                <a:latin typeface="+mn-lt"/>
              </a:rPr>
              <a:t>   </a:t>
            </a:r>
            <a:r>
              <a:rPr lang="vi-VN" sz="2000" smtClean="0">
                <a:latin typeface="+mn-lt"/>
              </a:rPr>
              <a:t>số </a:t>
            </a:r>
            <a:r>
              <a:rPr lang="vi-VN" sz="2000">
                <a:latin typeface="+mn-lt"/>
              </a:rPr>
              <a:t>liệu sau (đơn vị là centimét</a:t>
            </a:r>
            <a:r>
              <a:rPr lang="vi-VN" sz="2000" smtClean="0">
                <a:latin typeface="+mn-lt"/>
              </a:rPr>
              <a:t>):</a:t>
            </a:r>
            <a:endParaRPr lang="en-US" sz="2000" smtClean="0">
              <a:latin typeface="+mn-lt"/>
            </a:endParaRPr>
          </a:p>
        </p:txBody>
      </p:sp>
      <p:pic>
        <p:nvPicPr>
          <p:cNvPr id="14" name="Picture 13"/>
          <p:cNvPicPr>
            <a:picLocks noChangeAspect="1"/>
          </p:cNvPicPr>
          <p:nvPr/>
        </p:nvPicPr>
        <p:blipFill>
          <a:blip r:embed="rId2"/>
          <a:stretch>
            <a:fillRect/>
          </a:stretch>
        </p:blipFill>
        <p:spPr>
          <a:xfrm>
            <a:off x="7955606" y="159026"/>
            <a:ext cx="1031459" cy="85207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171120649"/>
              </p:ext>
            </p:extLst>
          </p:nvPr>
        </p:nvGraphicFramePr>
        <p:xfrm>
          <a:off x="408231" y="2226592"/>
          <a:ext cx="8321040" cy="1020481"/>
        </p:xfrm>
        <a:graphic>
          <a:graphicData uri="http://schemas.openxmlformats.org/drawingml/2006/table">
            <a:tbl>
              <a:tblPr/>
              <a:tblGrid>
                <a:gridCol w="1386840">
                  <a:extLst>
                    <a:ext uri="{9D8B030D-6E8A-4147-A177-3AD203B41FA5}">
                      <a16:colId xmlns:a16="http://schemas.microsoft.com/office/drawing/2014/main" val="2740258793"/>
                    </a:ext>
                  </a:extLst>
                </a:gridCol>
                <a:gridCol w="1386840">
                  <a:extLst>
                    <a:ext uri="{9D8B030D-6E8A-4147-A177-3AD203B41FA5}">
                      <a16:colId xmlns:a16="http://schemas.microsoft.com/office/drawing/2014/main" val="158090351"/>
                    </a:ext>
                  </a:extLst>
                </a:gridCol>
                <a:gridCol w="1386840">
                  <a:extLst>
                    <a:ext uri="{9D8B030D-6E8A-4147-A177-3AD203B41FA5}">
                      <a16:colId xmlns:a16="http://schemas.microsoft.com/office/drawing/2014/main" val="2245986322"/>
                    </a:ext>
                  </a:extLst>
                </a:gridCol>
                <a:gridCol w="1386840">
                  <a:extLst>
                    <a:ext uri="{9D8B030D-6E8A-4147-A177-3AD203B41FA5}">
                      <a16:colId xmlns:a16="http://schemas.microsoft.com/office/drawing/2014/main" val="54991915"/>
                    </a:ext>
                  </a:extLst>
                </a:gridCol>
                <a:gridCol w="1386840">
                  <a:extLst>
                    <a:ext uri="{9D8B030D-6E8A-4147-A177-3AD203B41FA5}">
                      <a16:colId xmlns:a16="http://schemas.microsoft.com/office/drawing/2014/main" val="1392027439"/>
                    </a:ext>
                  </a:extLst>
                </a:gridCol>
                <a:gridCol w="1386840">
                  <a:extLst>
                    <a:ext uri="{9D8B030D-6E8A-4147-A177-3AD203B41FA5}">
                      <a16:colId xmlns:a16="http://schemas.microsoft.com/office/drawing/2014/main" val="3514596812"/>
                    </a:ext>
                  </a:extLst>
                </a:gridCol>
              </a:tblGrid>
              <a:tr h="649397">
                <a:tc>
                  <a:txBody>
                    <a:bodyPr/>
                    <a:lstStyle/>
                    <a:p>
                      <a:pPr algn="ctr"/>
                      <a:r>
                        <a:rPr lang="en-US" sz="1800">
                          <a:solidFill>
                            <a:srgbClr val="000000"/>
                          </a:solidFill>
                          <a:effectLst/>
                        </a:rPr>
                        <a:t>Chiều cao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800">
                          <a:solidFill>
                            <a:srgbClr val="000000"/>
                          </a:solidFill>
                          <a:effectLst/>
                        </a:rPr>
                        <a:t>[150; 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rPr>
                        <a:t>[160; 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rPr>
                        <a:t>[167; 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rPr>
                        <a:t>[170; 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rPr>
                        <a:t>[175; 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59674084"/>
                  </a:ext>
                </a:extLst>
              </a:tr>
              <a:tr h="371084">
                <a:tc>
                  <a:txBody>
                    <a:bodyPr/>
                    <a:lstStyle/>
                    <a:p>
                      <a:pPr algn="ctr"/>
                      <a:r>
                        <a:rPr lang="en-US" sz="1800">
                          <a:solidFill>
                            <a:srgbClr val="000000"/>
                          </a:solidFill>
                          <a:effectLst/>
                        </a:rPr>
                        <a:t>Cỡ 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800">
                          <a:solidFill>
                            <a:srgbClr val="000000"/>
                          </a:solidFill>
                          <a:effectLst/>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rPr>
                        <a:t>XL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a:solidFill>
                            <a:srgbClr val="000000"/>
                          </a:solidFill>
                          <a:effectLst/>
                        </a:rPr>
                        <a:t>XXL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35801805"/>
                  </a:ext>
                </a:extLst>
              </a:tr>
            </a:tbl>
          </a:graphicData>
        </a:graphic>
      </p:graphicFrame>
      <p:sp>
        <p:nvSpPr>
          <p:cNvPr id="16" name="Rectangle 15"/>
          <p:cNvSpPr/>
          <p:nvPr/>
        </p:nvSpPr>
        <p:spPr>
          <a:xfrm>
            <a:off x="150438" y="1011101"/>
            <a:ext cx="8843986" cy="1015663"/>
          </a:xfrm>
          <a:prstGeom prst="rect">
            <a:avLst/>
          </a:prstGeom>
        </p:spPr>
        <p:txBody>
          <a:bodyPr wrap="square">
            <a:spAutoFit/>
          </a:bodyPr>
          <a:lstStyle/>
          <a:p>
            <a:pPr algn="just">
              <a:lnSpc>
                <a:spcPct val="150000"/>
              </a:lnSpc>
            </a:pPr>
            <a:r>
              <a:rPr lang="vi-VN" sz="2000">
                <a:latin typeface="+mn-lt"/>
              </a:rPr>
              <a:t>Một công ty may quần áo đồng phục học sinh cho biết cỡ áo theo chiều cao của học sinh được tính như sau:</a:t>
            </a:r>
          </a:p>
        </p:txBody>
      </p:sp>
    </p:spTree>
    <p:extLst>
      <p:ext uri="{BB962C8B-B14F-4D97-AF65-F5344CB8AC3E}">
        <p14:creationId xmlns:p14="http://schemas.microsoft.com/office/powerpoint/2010/main" val="41092428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76;p27"/>
          <p:cNvSpPr/>
          <p:nvPr/>
        </p:nvSpPr>
        <p:spPr>
          <a:xfrm>
            <a:off x="3285553" y="257067"/>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smtClean="0">
                <a:ln>
                  <a:noFill/>
                </a:ln>
                <a:solidFill>
                  <a:srgbClr val="4657B0"/>
                </a:solidFill>
                <a:effectLst/>
                <a:uLnTx/>
                <a:uFillTx/>
                <a:latin typeface="Arial"/>
                <a:ea typeface="Bad Script"/>
                <a:cs typeface="Bad Script"/>
                <a:sym typeface="Bad Script"/>
              </a:rPr>
              <a:t>VẬN DỤNG</a:t>
            </a:r>
            <a:endParaRPr kumimoji="0" sz="2500" b="1" i="0" u="none" strike="noStrike" kern="0" cap="none" spc="0" normalizeH="0" baseline="0" noProof="0">
              <a:ln>
                <a:noFill/>
              </a:ln>
              <a:solidFill>
                <a:srgbClr val="4657B0"/>
              </a:solidFill>
              <a:effectLst/>
              <a:uLnTx/>
              <a:uFillTx/>
              <a:latin typeface="Arial"/>
              <a:ea typeface="Bad Script"/>
              <a:cs typeface="Bad Script"/>
              <a:sym typeface="Bad Script"/>
            </a:endParaRPr>
          </a:p>
        </p:txBody>
      </p:sp>
      <p:sp>
        <p:nvSpPr>
          <p:cNvPr id="10" name="Rectangle 9"/>
          <p:cNvSpPr/>
          <p:nvPr/>
        </p:nvSpPr>
        <p:spPr>
          <a:xfrm>
            <a:off x="272761" y="2977370"/>
            <a:ext cx="8591971" cy="1938992"/>
          </a:xfrm>
          <a:prstGeom prst="rect">
            <a:avLst/>
          </a:prstGeom>
        </p:spPr>
        <p:txBody>
          <a:bodyPr wrap="square">
            <a:spAutoFit/>
          </a:bodyPr>
          <a:lstStyle/>
          <a:p>
            <a:pPr lvl="0" algn="just">
              <a:lnSpc>
                <a:spcPct val="150000"/>
              </a:lnSpc>
            </a:pPr>
            <a:r>
              <a:rPr lang="vi-VN" sz="2000">
                <a:latin typeface="Arial" panose="020B0604020202020204" pitchFamily="34" charset="0"/>
              </a:rPr>
              <a:t>a) Lập bảng tần số ghép nhóm của mẫu số liệu với các nhóm đã cho ở bảng trên.</a:t>
            </a:r>
          </a:p>
          <a:p>
            <a:pPr lvl="0" algn="just">
              <a:lnSpc>
                <a:spcPct val="150000"/>
              </a:lnSpc>
            </a:pPr>
            <a:r>
              <a:rPr lang="vi-VN" sz="2000">
                <a:latin typeface="Arial" panose="020B0604020202020204" pitchFamily="34" charset="0"/>
              </a:rPr>
              <a:t>b) Công ty may 500 áo đồng phục cho học sinh lớp 11 thì nên may số lượng áo theo mỗi cỡ là bao nhiêu chiếc?</a:t>
            </a:r>
          </a:p>
        </p:txBody>
      </p:sp>
      <p:pic>
        <p:nvPicPr>
          <p:cNvPr id="14" name="Picture 13"/>
          <p:cNvPicPr>
            <a:picLocks noChangeAspect="1"/>
          </p:cNvPicPr>
          <p:nvPr/>
        </p:nvPicPr>
        <p:blipFill>
          <a:blip r:embed="rId2"/>
          <a:stretch>
            <a:fillRect/>
          </a:stretch>
        </p:blipFill>
        <p:spPr>
          <a:xfrm>
            <a:off x="7955606" y="159026"/>
            <a:ext cx="1031459" cy="852075"/>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739178543"/>
              </p:ext>
            </p:extLst>
          </p:nvPr>
        </p:nvGraphicFramePr>
        <p:xfrm>
          <a:off x="707096" y="1180054"/>
          <a:ext cx="7723300" cy="1667703"/>
        </p:xfrm>
        <a:graphic>
          <a:graphicData uri="http://schemas.openxmlformats.org/drawingml/2006/table">
            <a:tbl>
              <a:tblPr firstRow="1" bandRow="1">
                <a:tableStyleId>{5C22544A-7EE6-4342-B048-85BDC9FD1C3A}</a:tableStyleId>
              </a:tblPr>
              <a:tblGrid>
                <a:gridCol w="594100">
                  <a:extLst>
                    <a:ext uri="{9D8B030D-6E8A-4147-A177-3AD203B41FA5}">
                      <a16:colId xmlns:a16="http://schemas.microsoft.com/office/drawing/2014/main" val="2624083872"/>
                    </a:ext>
                  </a:extLst>
                </a:gridCol>
                <a:gridCol w="594100">
                  <a:extLst>
                    <a:ext uri="{9D8B030D-6E8A-4147-A177-3AD203B41FA5}">
                      <a16:colId xmlns:a16="http://schemas.microsoft.com/office/drawing/2014/main" val="1107181749"/>
                    </a:ext>
                  </a:extLst>
                </a:gridCol>
                <a:gridCol w="594100">
                  <a:extLst>
                    <a:ext uri="{9D8B030D-6E8A-4147-A177-3AD203B41FA5}">
                      <a16:colId xmlns:a16="http://schemas.microsoft.com/office/drawing/2014/main" val="3949209915"/>
                    </a:ext>
                  </a:extLst>
                </a:gridCol>
                <a:gridCol w="594100">
                  <a:extLst>
                    <a:ext uri="{9D8B030D-6E8A-4147-A177-3AD203B41FA5}">
                      <a16:colId xmlns:a16="http://schemas.microsoft.com/office/drawing/2014/main" val="3352001782"/>
                    </a:ext>
                  </a:extLst>
                </a:gridCol>
                <a:gridCol w="594100">
                  <a:extLst>
                    <a:ext uri="{9D8B030D-6E8A-4147-A177-3AD203B41FA5}">
                      <a16:colId xmlns:a16="http://schemas.microsoft.com/office/drawing/2014/main" val="128040897"/>
                    </a:ext>
                  </a:extLst>
                </a:gridCol>
                <a:gridCol w="594100">
                  <a:extLst>
                    <a:ext uri="{9D8B030D-6E8A-4147-A177-3AD203B41FA5}">
                      <a16:colId xmlns:a16="http://schemas.microsoft.com/office/drawing/2014/main" val="891608219"/>
                    </a:ext>
                  </a:extLst>
                </a:gridCol>
                <a:gridCol w="594100">
                  <a:extLst>
                    <a:ext uri="{9D8B030D-6E8A-4147-A177-3AD203B41FA5}">
                      <a16:colId xmlns:a16="http://schemas.microsoft.com/office/drawing/2014/main" val="2070722652"/>
                    </a:ext>
                  </a:extLst>
                </a:gridCol>
                <a:gridCol w="594100">
                  <a:extLst>
                    <a:ext uri="{9D8B030D-6E8A-4147-A177-3AD203B41FA5}">
                      <a16:colId xmlns:a16="http://schemas.microsoft.com/office/drawing/2014/main" val="2494187798"/>
                    </a:ext>
                  </a:extLst>
                </a:gridCol>
                <a:gridCol w="594100">
                  <a:extLst>
                    <a:ext uri="{9D8B030D-6E8A-4147-A177-3AD203B41FA5}">
                      <a16:colId xmlns:a16="http://schemas.microsoft.com/office/drawing/2014/main" val="3837967192"/>
                    </a:ext>
                  </a:extLst>
                </a:gridCol>
                <a:gridCol w="594100">
                  <a:extLst>
                    <a:ext uri="{9D8B030D-6E8A-4147-A177-3AD203B41FA5}">
                      <a16:colId xmlns:a16="http://schemas.microsoft.com/office/drawing/2014/main" val="3724902925"/>
                    </a:ext>
                  </a:extLst>
                </a:gridCol>
                <a:gridCol w="594100">
                  <a:extLst>
                    <a:ext uri="{9D8B030D-6E8A-4147-A177-3AD203B41FA5}">
                      <a16:colId xmlns:a16="http://schemas.microsoft.com/office/drawing/2014/main" val="3843609867"/>
                    </a:ext>
                  </a:extLst>
                </a:gridCol>
                <a:gridCol w="594100">
                  <a:extLst>
                    <a:ext uri="{9D8B030D-6E8A-4147-A177-3AD203B41FA5}">
                      <a16:colId xmlns:a16="http://schemas.microsoft.com/office/drawing/2014/main" val="1423273278"/>
                    </a:ext>
                  </a:extLst>
                </a:gridCol>
                <a:gridCol w="594100">
                  <a:extLst>
                    <a:ext uri="{9D8B030D-6E8A-4147-A177-3AD203B41FA5}">
                      <a16:colId xmlns:a16="http://schemas.microsoft.com/office/drawing/2014/main" val="2901828228"/>
                    </a:ext>
                  </a:extLst>
                </a:gridCol>
              </a:tblGrid>
              <a:tr h="555901">
                <a:tc>
                  <a:txBody>
                    <a:bodyPr/>
                    <a:lstStyle/>
                    <a:p>
                      <a:pPr algn="ctr"/>
                      <a:r>
                        <a:rPr lang="en-US" sz="1800" b="0" smtClean="0">
                          <a:solidFill>
                            <a:srgbClr val="000000"/>
                          </a:solidFill>
                        </a:rPr>
                        <a:t>160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161</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161</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20163847"/>
                  </a:ext>
                </a:extLst>
              </a:tr>
              <a:tr h="555901">
                <a:tc>
                  <a:txBody>
                    <a:bodyPr/>
                    <a:lstStyle/>
                    <a:p>
                      <a:pPr algn="ctr"/>
                      <a:r>
                        <a:rPr lang="en-US" sz="1800" b="0" smtClean="0">
                          <a:solidFill>
                            <a:srgbClr val="000000"/>
                          </a:solidFill>
                        </a:rPr>
                        <a:t>165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167</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167</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84794239"/>
                  </a:ext>
                </a:extLst>
              </a:tr>
              <a:tr h="555901">
                <a:tc>
                  <a:txBody>
                    <a:bodyPr/>
                    <a:lstStyle/>
                    <a:p>
                      <a:pPr algn="ctr"/>
                      <a:r>
                        <a:rPr lang="en-US" sz="1800" b="0" smtClean="0">
                          <a:solidFill>
                            <a:srgbClr val="000000"/>
                          </a:solidFill>
                        </a:rPr>
                        <a:t>168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169</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169</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170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171</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171</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172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172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0" smtClean="0">
                          <a:solidFill>
                            <a:srgbClr val="000000"/>
                          </a:solidFill>
                        </a:rPr>
                        <a:t>174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27329003"/>
                  </a:ext>
                </a:extLst>
              </a:tr>
            </a:tbl>
          </a:graphicData>
        </a:graphic>
      </p:graphicFrame>
    </p:spTree>
    <p:extLst>
      <p:ext uri="{BB962C8B-B14F-4D97-AF65-F5344CB8AC3E}">
        <p14:creationId xmlns:p14="http://schemas.microsoft.com/office/powerpoint/2010/main" val="348194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rot="18806605">
            <a:off x="8223433" y="4525253"/>
            <a:ext cx="682824" cy="564072"/>
          </a:xfrm>
          <a:prstGeom prst="rect">
            <a:avLst/>
          </a:prstGeom>
        </p:spPr>
      </p:pic>
      <p:sp>
        <p:nvSpPr>
          <p:cNvPr id="6" name="Rectangle 5"/>
          <p:cNvSpPr/>
          <p:nvPr/>
        </p:nvSpPr>
        <p:spPr>
          <a:xfrm>
            <a:off x="256609" y="429755"/>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sp>
        <p:nvSpPr>
          <p:cNvPr id="2" name="Rectangle 1"/>
          <p:cNvSpPr/>
          <p:nvPr/>
        </p:nvSpPr>
        <p:spPr>
          <a:xfrm>
            <a:off x="256609" y="1006502"/>
            <a:ext cx="8660532" cy="1015663"/>
          </a:xfrm>
          <a:prstGeom prst="rect">
            <a:avLst/>
          </a:prstGeom>
        </p:spPr>
        <p:txBody>
          <a:bodyPr wrap="square">
            <a:spAutoFit/>
          </a:bodyPr>
          <a:lstStyle/>
          <a:p>
            <a:pPr algn="just">
              <a:lnSpc>
                <a:spcPct val="150000"/>
              </a:lnSpc>
              <a:spcBef>
                <a:spcPts val="100"/>
              </a:spcBef>
              <a:spcAft>
                <a:spcPts val="100"/>
              </a:spcAft>
            </a:pPr>
            <a:r>
              <a:rPr lang="en-US" sz="2000">
                <a:latin typeface="+mj-lt"/>
                <a:ea typeface="Times New Roman" panose="02020603050405020304" pitchFamily="18" charset="0"/>
              </a:rPr>
              <a:t>a) Đếm số giá trị thuộc mỗi nhóm, ta lập được bảng tần số ghép nhóm của mẫu số liệu với các nhóm đã cho ở bảng trên như sau:</a:t>
            </a:r>
            <a:endParaRPr lang="en-US" sz="2000">
              <a:effectLst/>
              <a:latin typeface="+mj-lt"/>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827814023"/>
                  </p:ext>
                </p:extLst>
              </p:nvPr>
            </p:nvGraphicFramePr>
            <p:xfrm>
              <a:off x="796106" y="2398857"/>
              <a:ext cx="7581539" cy="1587927"/>
            </p:xfrm>
            <a:graphic>
              <a:graphicData uri="http://schemas.openxmlformats.org/drawingml/2006/table">
                <a:tbl>
                  <a:tblPr firstRow="1" firstCol="1" bandRow="1"/>
                  <a:tblGrid>
                    <a:gridCol w="1477914">
                      <a:extLst>
                        <a:ext uri="{9D8B030D-6E8A-4147-A177-3AD203B41FA5}">
                          <a16:colId xmlns:a16="http://schemas.microsoft.com/office/drawing/2014/main" val="462488288"/>
                        </a:ext>
                      </a:extLst>
                    </a:gridCol>
                    <a:gridCol w="1220725">
                      <a:extLst>
                        <a:ext uri="{9D8B030D-6E8A-4147-A177-3AD203B41FA5}">
                          <a16:colId xmlns:a16="http://schemas.microsoft.com/office/drawing/2014/main" val="961203286"/>
                        </a:ext>
                      </a:extLst>
                    </a:gridCol>
                    <a:gridCol w="1220725">
                      <a:extLst>
                        <a:ext uri="{9D8B030D-6E8A-4147-A177-3AD203B41FA5}">
                          <a16:colId xmlns:a16="http://schemas.microsoft.com/office/drawing/2014/main" val="574860836"/>
                        </a:ext>
                      </a:extLst>
                    </a:gridCol>
                    <a:gridCol w="1220725">
                      <a:extLst>
                        <a:ext uri="{9D8B030D-6E8A-4147-A177-3AD203B41FA5}">
                          <a16:colId xmlns:a16="http://schemas.microsoft.com/office/drawing/2014/main" val="1844103465"/>
                        </a:ext>
                      </a:extLst>
                    </a:gridCol>
                    <a:gridCol w="1220725">
                      <a:extLst>
                        <a:ext uri="{9D8B030D-6E8A-4147-A177-3AD203B41FA5}">
                          <a16:colId xmlns:a16="http://schemas.microsoft.com/office/drawing/2014/main" val="3881458780"/>
                        </a:ext>
                      </a:extLst>
                    </a:gridCol>
                    <a:gridCol w="1220725">
                      <a:extLst>
                        <a:ext uri="{9D8B030D-6E8A-4147-A177-3AD203B41FA5}">
                          <a16:colId xmlns:a16="http://schemas.microsoft.com/office/drawing/2014/main" val="3000336173"/>
                        </a:ext>
                      </a:extLst>
                    </a:gridCol>
                  </a:tblGrid>
                  <a:tr h="847263">
                    <a:tc>
                      <a:txBody>
                        <a:bodyPr/>
                        <a:lstStyle/>
                        <a:p>
                          <a:pPr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[150; </m:t>
                                </m:r>
                              </m:oMath>
                            </m:oMathPara>
                          </a14:m>
                          <a:endParaRPr lang="en-US" sz="1800">
                            <a:solidFill>
                              <a:srgbClr val="000000"/>
                            </a:solidFill>
                            <a:effectLst/>
                            <a:latin typeface="+mn-lt"/>
                            <a:ea typeface="Times New Roman" panose="02020603050405020304" pitchFamily="18" charset="0"/>
                          </a:endParaRPr>
                        </a:p>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rPr>
                                  <m:t>160)</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[160; </m:t>
                                </m:r>
                              </m:oMath>
                            </m:oMathPara>
                          </a14:m>
                          <a:endParaRPr lang="en-US" sz="1800">
                            <a:solidFill>
                              <a:srgbClr val="000000"/>
                            </a:solidFill>
                            <a:effectLst/>
                            <a:latin typeface="+mn-lt"/>
                            <a:ea typeface="Times New Roman" panose="02020603050405020304" pitchFamily="18" charset="0"/>
                          </a:endParaRPr>
                        </a:p>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rPr>
                                  <m:t>167)</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[167; </m:t>
                                </m:r>
                              </m:oMath>
                            </m:oMathPara>
                          </a14:m>
                          <a:endParaRPr lang="en-US" sz="1800">
                            <a:solidFill>
                              <a:srgbClr val="000000"/>
                            </a:solidFill>
                            <a:effectLst/>
                            <a:latin typeface="+mn-lt"/>
                            <a:ea typeface="Times New Roman" panose="02020603050405020304" pitchFamily="18" charset="0"/>
                          </a:endParaRPr>
                        </a:p>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rPr>
                                  <m:t>170)</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[170; </m:t>
                                </m:r>
                              </m:oMath>
                            </m:oMathPara>
                          </a14:m>
                          <a:endParaRPr lang="en-US" sz="1800">
                            <a:solidFill>
                              <a:srgbClr val="000000"/>
                            </a:solidFill>
                            <a:effectLst/>
                            <a:latin typeface="+mn-lt"/>
                            <a:ea typeface="Times New Roman" panose="02020603050405020304" pitchFamily="18" charset="0"/>
                          </a:endParaRPr>
                        </a:p>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rPr>
                                  <m:t>175)</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[175; </m:t>
                                </m:r>
                              </m:oMath>
                            </m:oMathPara>
                          </a14:m>
                          <a:endParaRPr lang="en-US" sz="1800">
                            <a:solidFill>
                              <a:srgbClr val="000000"/>
                            </a:solidFill>
                            <a:effectLst/>
                            <a:latin typeface="+mn-lt"/>
                            <a:ea typeface="Times New Roman" panose="02020603050405020304" pitchFamily="18" charset="0"/>
                          </a:endParaRPr>
                        </a:p>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rPr>
                                  <m:t>180)</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7785504"/>
                      </a:ext>
                    </a:extLst>
                  </a:tr>
                  <a:tr h="739567">
                    <a:tc>
                      <a:txBody>
                        <a:bodyPr/>
                        <a:lstStyle/>
                        <a:p>
                          <a:pPr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0</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22</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8</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6</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imes New Roman" panose="02020603050405020304" pitchFamily="18" charset="0"/>
                                  </a:rPr>
                                  <m:t>0</m:t>
                                </m:r>
                              </m:oMath>
                            </m:oMathPara>
                          </a14:m>
                          <a:endParaRPr lang="en-US" sz="18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6349414"/>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827814023"/>
                  </p:ext>
                </p:extLst>
              </p:nvPr>
            </p:nvGraphicFramePr>
            <p:xfrm>
              <a:off x="796106" y="2398857"/>
              <a:ext cx="7581539" cy="1587927"/>
            </p:xfrm>
            <a:graphic>
              <a:graphicData uri="http://schemas.openxmlformats.org/drawingml/2006/table">
                <a:tbl>
                  <a:tblPr firstRow="1" firstCol="1" bandRow="1"/>
                  <a:tblGrid>
                    <a:gridCol w="1477914">
                      <a:extLst>
                        <a:ext uri="{9D8B030D-6E8A-4147-A177-3AD203B41FA5}">
                          <a16:colId xmlns:a16="http://schemas.microsoft.com/office/drawing/2014/main" val="462488288"/>
                        </a:ext>
                      </a:extLst>
                    </a:gridCol>
                    <a:gridCol w="1220725">
                      <a:extLst>
                        <a:ext uri="{9D8B030D-6E8A-4147-A177-3AD203B41FA5}">
                          <a16:colId xmlns:a16="http://schemas.microsoft.com/office/drawing/2014/main" val="961203286"/>
                        </a:ext>
                      </a:extLst>
                    </a:gridCol>
                    <a:gridCol w="1220725">
                      <a:extLst>
                        <a:ext uri="{9D8B030D-6E8A-4147-A177-3AD203B41FA5}">
                          <a16:colId xmlns:a16="http://schemas.microsoft.com/office/drawing/2014/main" val="574860836"/>
                        </a:ext>
                      </a:extLst>
                    </a:gridCol>
                    <a:gridCol w="1220725">
                      <a:extLst>
                        <a:ext uri="{9D8B030D-6E8A-4147-A177-3AD203B41FA5}">
                          <a16:colId xmlns:a16="http://schemas.microsoft.com/office/drawing/2014/main" val="1844103465"/>
                        </a:ext>
                      </a:extLst>
                    </a:gridCol>
                    <a:gridCol w="1220725">
                      <a:extLst>
                        <a:ext uri="{9D8B030D-6E8A-4147-A177-3AD203B41FA5}">
                          <a16:colId xmlns:a16="http://schemas.microsoft.com/office/drawing/2014/main" val="3881458780"/>
                        </a:ext>
                      </a:extLst>
                    </a:gridCol>
                    <a:gridCol w="1220725">
                      <a:extLst>
                        <a:ext uri="{9D8B030D-6E8A-4147-A177-3AD203B41FA5}">
                          <a16:colId xmlns:a16="http://schemas.microsoft.com/office/drawing/2014/main" val="3000336173"/>
                        </a:ext>
                      </a:extLst>
                    </a:gridCol>
                  </a:tblGrid>
                  <a:tr h="848360">
                    <a:tc>
                      <a:txBody>
                        <a:bodyPr/>
                        <a:lstStyle/>
                        <a:p>
                          <a:pPr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22000" t="-719" r="-402000" b="-8992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20896" t="-719" r="-300000" b="-8992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22500" t="-719" r="-201500" b="-8992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0398" t="-719" r="-100498" b="-8992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23000" t="-719" r="-1000" b="-89928"/>
                          </a:stretch>
                        </a:blipFill>
                      </a:tcPr>
                    </a:tc>
                    <a:extLst>
                      <a:ext uri="{0D108BD9-81ED-4DB2-BD59-A6C34878D82A}">
                        <a16:rowId xmlns:a16="http://schemas.microsoft.com/office/drawing/2014/main" val="1547785504"/>
                      </a:ext>
                    </a:extLst>
                  </a:tr>
                  <a:tr h="739567">
                    <a:tc>
                      <a:txBody>
                        <a:bodyPr/>
                        <a:lstStyle/>
                        <a:p>
                          <a:pPr algn="ctr">
                            <a:lnSpc>
                              <a:spcPct val="150000"/>
                            </a:lnSpc>
                            <a:spcBef>
                              <a:spcPts val="100"/>
                            </a:spcBef>
                            <a:spcAft>
                              <a:spcPts val="100"/>
                            </a:spcAft>
                          </a:pPr>
                          <a:r>
                            <a:rPr lang="en-US" sz="1800">
                              <a:solidFill>
                                <a:srgbClr val="000000"/>
                              </a:solidFill>
                              <a:effectLst/>
                              <a:latin typeface="+mn-lt"/>
                              <a:ea typeface="Times New Roman" panose="02020603050405020304" pitchFamily="18"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22000" t="-114754" r="-402000" b="-2459"/>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20896" t="-114754" r="-300000" b="-2459"/>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22500" t="-114754" r="-201500" b="-2459"/>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0398" t="-114754" r="-100498" b="-2459"/>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23000" t="-114754" r="-1000" b="-2459"/>
                          </a:stretch>
                        </a:blipFill>
                      </a:tcPr>
                    </a:tc>
                    <a:extLst>
                      <a:ext uri="{0D108BD9-81ED-4DB2-BD59-A6C34878D82A}">
                        <a16:rowId xmlns:a16="http://schemas.microsoft.com/office/drawing/2014/main" val="856349414"/>
                      </a:ext>
                    </a:extLst>
                  </a:tr>
                </a:tbl>
              </a:graphicData>
            </a:graphic>
          </p:graphicFrame>
        </mc:Fallback>
      </mc:AlternateContent>
    </p:spTree>
    <p:extLst>
      <p:ext uri="{BB962C8B-B14F-4D97-AF65-F5344CB8AC3E}">
        <p14:creationId xmlns:p14="http://schemas.microsoft.com/office/powerpoint/2010/main" val="408418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rot="18806605">
            <a:off x="8223433" y="4525253"/>
            <a:ext cx="682824" cy="564072"/>
          </a:xfrm>
          <a:prstGeom prst="rect">
            <a:avLst/>
          </a:prstGeom>
        </p:spPr>
      </p:pic>
      <p:sp>
        <p:nvSpPr>
          <p:cNvPr id="6" name="Rectangle 5"/>
          <p:cNvSpPr/>
          <p:nvPr/>
        </p:nvSpPr>
        <p:spPr>
          <a:xfrm>
            <a:off x="256609" y="42975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632673" y="955829"/>
                <a:ext cx="7841262" cy="3734484"/>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b) Công ty may 500 áo đồng phục cho học sinh lớp 11 thì nên may số lượng áo theo mỗi cỡ như sau:</a:t>
                </a:r>
              </a:p>
              <a:p>
                <a:pPr marL="0" marR="0" lvl="0" indent="0" algn="just" defTabSz="914400" rtl="0" eaLnBrk="1" fontAlgn="auto" latinLnBrk="0" hangingPunct="1">
                  <a:lnSpc>
                    <a:spcPct val="150000"/>
                  </a:lnSpc>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Không nên may áo cỡ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𝑆</m:t>
                    </m:r>
                  </m:oMath>
                </a14:m>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và cỡ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𝑋𝑋𝐿</m:t>
                    </m:r>
                  </m:oMath>
                </a14:m>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a:t>
                </a:r>
              </a:p>
              <a:p>
                <a:pPr marL="0" marR="0" lvl="0" indent="0" algn="just" defTabSz="914400" rtl="0" eaLnBrk="1" fontAlgn="auto" latinLnBrk="0" hangingPunct="1">
                  <a:lnSpc>
                    <a:spcPct val="150000"/>
                  </a:lnSpc>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Số lượng áo cỡ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𝑀</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oMath>
                </a14:m>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nên may là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22</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36</m:t>
                        </m:r>
                      </m:den>
                    </m:f>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.500</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≈306</m:t>
                    </m:r>
                  </m:oMath>
                </a14:m>
                <a:r>
                  <a:rPr kumimoji="0" lang="en-US" sz="20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 (chiếc</a:t>
                </a:r>
                <a:r>
                  <a:rPr kumimoji="0" lang="en-US" sz="20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a:t>
                </a:r>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Số lượng áo cỡ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𝐿</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oMath>
                </a14:m>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nên may là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36</m:t>
                        </m:r>
                      </m:den>
                    </m:f>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.500≈111</m:t>
                    </m:r>
                  </m:oMath>
                </a14:m>
                <a:r>
                  <a:rPr kumimoji="0" lang="en-US" sz="20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 (chiếc</a:t>
                </a:r>
                <a:r>
                  <a:rPr kumimoji="0" lang="en-US" sz="20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a:t>
                </a:r>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Số lượng áo cỡ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𝑋𝐿</m:t>
                    </m:r>
                  </m:oMath>
                </a14:m>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nên may là</a:t>
                </a:r>
              </a:p>
              <a:p>
                <a:pPr marL="0" marR="0" lvl="0" indent="0" algn="ctr" defTabSz="914400" rtl="0" eaLnBrk="1" fontAlgn="auto" latinLnBrk="0" hangingPunct="1">
                  <a:lnSpc>
                    <a:spcPct val="150000"/>
                  </a:lnSpc>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500 –306 – 111 = 83 </m:t>
                    </m:r>
                  </m:oMath>
                </a14:m>
                <a:r>
                  <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(chiếc</a:t>
                </a:r>
                <a:r>
                  <a:rPr kumimoji="0" lang="en-US" sz="2000" b="0"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632673" y="955829"/>
                <a:ext cx="7841262" cy="3734484"/>
              </a:xfrm>
              <a:prstGeom prst="rect">
                <a:avLst/>
              </a:prstGeom>
              <a:blipFill>
                <a:blip r:embed="rId3"/>
                <a:stretch>
                  <a:fillRect l="-855" r="-778" b="-654"/>
                </a:stretch>
              </a:blipFill>
            </p:spPr>
            <p:txBody>
              <a:bodyPr/>
              <a:lstStyle/>
              <a:p>
                <a:r>
                  <a:rPr lang="en-US">
                    <a:noFill/>
                  </a:rPr>
                  <a:t> </a:t>
                </a:r>
              </a:p>
            </p:txBody>
          </p:sp>
        </mc:Fallback>
      </mc:AlternateContent>
    </p:spTree>
    <p:extLst>
      <p:ext uri="{BB962C8B-B14F-4D97-AF65-F5344CB8AC3E}">
        <p14:creationId xmlns:p14="http://schemas.microsoft.com/office/powerpoint/2010/main" val="19810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155919767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2" y="489400"/>
            <a:ext cx="7001455" cy="958660"/>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1.  Độ dài của mỗi nhóm [a ; b) trong mẫu số liệu ghép nhóm được tính thế nào?</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77524" y="3906796"/>
            <a:ext cx="4007394"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b – a</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581841" y="2392501"/>
            <a:ext cx="3509542"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 – b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403254"/>
            <a:ext cx="3510108"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 + b</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3899486"/>
            <a:ext cx="3552049"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b + a</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1015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4" presetClass="emph" presetSubtype="0" fill="hold" grpId="1" nodeType="clickEffect">
                                  <p:stCondLst>
                                    <p:cond delay="0"/>
                                  </p:stCondLst>
                                  <p:childTnLst>
                                    <p:animClr clrSpc="hsl" dir="cw">
                                      <p:cBhvr override="childStyle">
                                        <p:cTn id="12" dur="500" fill="hold"/>
                                        <p:tgtEl>
                                          <p:spTgt spid="25"/>
                                        </p:tgtEl>
                                        <p:attrNameLst>
                                          <p:attrName>style.color</p:attrName>
                                        </p:attrNameLst>
                                      </p:cBhvr>
                                      <p:by>
                                        <p:hsl h="0" s="-12549" l="-25098"/>
                                      </p:by>
                                    </p:animClr>
                                    <p:animClr clrSpc="hsl" dir="cw">
                                      <p:cBhvr>
                                        <p:cTn id="13" dur="500" fill="hold"/>
                                        <p:tgtEl>
                                          <p:spTgt spid="25"/>
                                        </p:tgtEl>
                                        <p:attrNameLst>
                                          <p:attrName>fillcolor</p:attrName>
                                        </p:attrNameLst>
                                      </p:cBhvr>
                                      <p:by>
                                        <p:hsl h="0" s="-12549" l="-25098"/>
                                      </p:by>
                                    </p:animClr>
                                    <p:animClr clrSpc="hsl" dir="cw">
                                      <p:cBhvr>
                                        <p:cTn id="14" dur="500" fill="hold"/>
                                        <p:tgtEl>
                                          <p:spTgt spid="25"/>
                                        </p:tgtEl>
                                        <p:attrNameLst>
                                          <p:attrName>stroke.color</p:attrName>
                                        </p:attrNameLst>
                                      </p:cBhvr>
                                      <p:by>
                                        <p:hsl h="0" s="-12549" l="-25098"/>
                                      </p:by>
                                    </p:animClr>
                                    <p:set>
                                      <p:cBhvr>
                                        <p:cTn id="15" dur="500" fill="hold"/>
                                        <p:tgtEl>
                                          <p:spTgt spid="25"/>
                                        </p:tgtEl>
                                        <p:attrNameLst>
                                          <p:attrName>fill.type</p:attrName>
                                        </p:attrNameLst>
                                      </p:cBhvr>
                                      <p:to>
                                        <p:strVal val="solid"/>
                                      </p:to>
                                    </p:set>
                                  </p:childTnLst>
                                </p:cTn>
                              </p:par>
                              <p:par>
                                <p:cTn id="16" presetID="19" presetClass="emph" presetSubtype="0" fill="hold" grpId="0" nodeType="withEffect">
                                  <p:stCondLst>
                                    <p:cond delay="0"/>
                                  </p:stCondLst>
                                  <p:childTnLst>
                                    <p:animClr clrSpc="rgb" dir="cw">
                                      <p:cBhvr override="childStyle">
                                        <p:cTn id="17" dur="500" fill="hold"/>
                                        <p:tgtEl>
                                          <p:spTgt spid="15"/>
                                        </p:tgtEl>
                                        <p:attrNameLst>
                                          <p:attrName>style.color</p:attrName>
                                        </p:attrNameLst>
                                      </p:cBhvr>
                                      <p:to>
                                        <a:srgbClr val="FFC000"/>
                                      </p:to>
                                    </p:animClr>
                                    <p:animClr clrSpc="rgb" dir="cw">
                                      <p:cBhvr>
                                        <p:cTn id="18" dur="500" fill="hold"/>
                                        <p:tgtEl>
                                          <p:spTgt spid="15"/>
                                        </p:tgtEl>
                                        <p:attrNameLst>
                                          <p:attrName>fillcolor</p:attrName>
                                        </p:attrNameLst>
                                      </p:cBhvr>
                                      <p:to>
                                        <a:srgbClr val="FFC000"/>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mediacall" presetSubtype="0" fill="hold" nodeType="withEffect">
                                  <p:stCondLst>
                                    <p:cond delay="0"/>
                                  </p:stCondLst>
                                  <p:childTnLst>
                                    <p:cmd type="call" cmd="playFrom(0.0)">
                                      <p:cBhvr>
                                        <p:cTn id="22" dur="20218" fill="hold"/>
                                        <p:tgtEl>
                                          <p:spTgt spid="39"/>
                                        </p:tgtEl>
                                      </p:cBhvr>
                                    </p:cmd>
                                  </p:childTnLst>
                                </p:cTn>
                              </p:par>
                              <p:par>
                                <p:cTn id="23" presetID="3" presetClass="mediacall" presetSubtype="0" fill="hold" nodeType="withEffect">
                                  <p:stCondLst>
                                    <p:cond delay="0"/>
                                  </p:stCondLst>
                                  <p:childTnLst>
                                    <p:cmd type="call" cmd="stop">
                                      <p:cBhvr>
                                        <p:cTn id="24" dur="1" fill="hold"/>
                                        <p:tgtEl>
                                          <p:spTgt spid="38"/>
                                        </p:tgtEl>
                                      </p:cBhvr>
                                    </p:cmd>
                                  </p:childTnLst>
                                </p:cTn>
                              </p:par>
                              <p:par>
                                <p:cTn id="25" presetID="19" presetClass="emph" presetSubtype="0" repeatCount="4000" fill="hold" grpId="1" nodeType="withEffect">
                                  <p:stCondLst>
                                    <p:cond delay="3000"/>
                                  </p:stCondLst>
                                  <p:childTnLst>
                                    <p:animClr clrSpc="rgb" dir="cw">
                                      <p:cBhvr override="childStyle">
                                        <p:cTn id="26" dur="500" fill="hold"/>
                                        <p:tgtEl>
                                          <p:spTgt spid="15"/>
                                        </p:tgtEl>
                                        <p:attrNameLst>
                                          <p:attrName>style.color</p:attrName>
                                        </p:attrNameLst>
                                      </p:cBhvr>
                                      <p:to>
                                        <a:srgbClr val="92D050"/>
                                      </p:to>
                                    </p:animClr>
                                    <p:animClr clrSpc="rgb" dir="cw">
                                      <p:cBhvr>
                                        <p:cTn id="27" dur="500" fill="hold"/>
                                        <p:tgtEl>
                                          <p:spTgt spid="15"/>
                                        </p:tgtEl>
                                        <p:attrNameLst>
                                          <p:attrName>fillcolor</p:attrName>
                                        </p:attrNameLst>
                                      </p:cBhvr>
                                      <p:to>
                                        <a:srgbClr val="92D050"/>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cTn>
                              </p:par>
                              <p:par>
                                <p:cTn id="30" presetID="1" presetClass="mediacall" presetSubtype="0" fill="hold" nodeType="withEffect">
                                  <p:stCondLst>
                                    <p:cond delay="3000"/>
                                  </p:stCondLst>
                                  <p:childTnLst>
                                    <p:cmd type="call" cmd="playFrom(0.0)">
                                      <p:cBhvr>
                                        <p:cTn id="31" dur="7732" fill="hold"/>
                                        <p:tgtEl>
                                          <p:spTgt spid="40"/>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24" presetClass="emph" presetSubtype="0" fill="hold" grpId="2" nodeType="withEffect">
                                  <p:stCondLst>
                                    <p:cond delay="300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1" nodeType="clickEffect">
                                  <p:stCondLst>
                                    <p:cond delay="0"/>
                                  </p:stCondLst>
                                  <p:childTnLst>
                                    <p:animClr clrSpc="hsl" dir="cw">
                                      <p:cBhvr override="childStyle">
                                        <p:cTn id="43" dur="500" fill="hold"/>
                                        <p:tgtEl>
                                          <p:spTgt spid="33"/>
                                        </p:tgtEl>
                                        <p:attrNameLst>
                                          <p:attrName>style.color</p:attrName>
                                        </p:attrNameLst>
                                      </p:cBhvr>
                                      <p:by>
                                        <p:hsl h="0" s="-12549" l="-25098"/>
                                      </p:by>
                                    </p:animClr>
                                    <p:animClr clrSpc="hsl" dir="cw">
                                      <p:cBhvr>
                                        <p:cTn id="44" dur="500" fill="hold"/>
                                        <p:tgtEl>
                                          <p:spTgt spid="33"/>
                                        </p:tgtEl>
                                        <p:attrNameLst>
                                          <p:attrName>fillcolor</p:attrName>
                                        </p:attrNameLst>
                                      </p:cBhvr>
                                      <p:by>
                                        <p:hsl h="0" s="-12549" l="-25098"/>
                                      </p:by>
                                    </p:animClr>
                                    <p:animClr clrSpc="hsl" dir="cw">
                                      <p:cBhvr>
                                        <p:cTn id="45" dur="500" fill="hold"/>
                                        <p:tgtEl>
                                          <p:spTgt spid="33"/>
                                        </p:tgtEl>
                                        <p:attrNameLst>
                                          <p:attrName>stroke.color</p:attrName>
                                        </p:attrNameLst>
                                      </p:cBhvr>
                                      <p:by>
                                        <p:hsl h="0" s="-12549" l="-25098"/>
                                      </p:by>
                                    </p:animClr>
                                    <p:set>
                                      <p:cBhvr>
                                        <p:cTn id="46" dur="500" fill="hold"/>
                                        <p:tgtEl>
                                          <p:spTgt spid="33"/>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fill="hold" grpId="1" nodeType="withEffect">
                                  <p:stCondLst>
                                    <p:cond delay="3000"/>
                                  </p:stCondLst>
                                  <p:childTnLst>
                                    <p:animClr clrSpc="rgb" dir="cw">
                                      <p:cBhvr override="childStyle">
                                        <p:cTn id="57" dur="500" fill="hold"/>
                                        <p:tgtEl>
                                          <p:spTgt spid="31"/>
                                        </p:tgtEl>
                                        <p:attrNameLst>
                                          <p:attrName>style.color</p:attrName>
                                        </p:attrNameLst>
                                      </p:cBhvr>
                                      <p:to>
                                        <a:srgbClr val="FF0000"/>
                                      </p:to>
                                    </p:animClr>
                                    <p:animClr clrSpc="rgb" dir="cw">
                                      <p:cBhvr>
                                        <p:cTn id="58" dur="500" fill="hold"/>
                                        <p:tgtEl>
                                          <p:spTgt spid="31"/>
                                        </p:tgtEl>
                                        <p:attrNameLst>
                                          <p:attrName>fillcolor</p:attrName>
                                        </p:attrNameLst>
                                      </p:cBhvr>
                                      <p:to>
                                        <a:srgbClr val="FF0000"/>
                                      </p:to>
                                    </p:animClr>
                                    <p:set>
                                      <p:cBhvr>
                                        <p:cTn id="59" dur="500" fill="hold"/>
                                        <p:tgtEl>
                                          <p:spTgt spid="31"/>
                                        </p:tgtEl>
                                        <p:attrNameLst>
                                          <p:attrName>fill.type</p:attrName>
                                        </p:attrNameLst>
                                      </p:cBhvr>
                                      <p:to>
                                        <p:strVal val="solid"/>
                                      </p:to>
                                    </p:set>
                                    <p:set>
                                      <p:cBhvr>
                                        <p:cTn id="60" dur="500" fill="hold"/>
                                        <p:tgtEl>
                                          <p:spTgt spid="31"/>
                                        </p:tgtEl>
                                        <p:attrNameLst>
                                          <p:attrName>fill.on</p:attrName>
                                        </p:attrNameLst>
                                      </p:cBhvr>
                                      <p:to>
                                        <p:strVal val="true"/>
                                      </p:to>
                                    </p:set>
                                  </p:childTnLst>
                                </p:cTn>
                              </p:par>
                              <p:par>
                                <p:cTn id="61" presetID="19" presetClass="emph" presetSubtype="0" repeatCount="4000" fill="hold" grpId="2" nodeType="withEffect">
                                  <p:stCondLst>
                                    <p:cond delay="3000"/>
                                  </p:stCondLst>
                                  <p:childTnLst>
                                    <p:animClr clrSpc="rgb" dir="cw">
                                      <p:cBhvr override="childStyle">
                                        <p:cTn id="62" dur="500" fill="hold"/>
                                        <p:tgtEl>
                                          <p:spTgt spid="15"/>
                                        </p:tgtEl>
                                        <p:attrNameLst>
                                          <p:attrName>style.color</p:attrName>
                                        </p:attrNameLst>
                                      </p:cBhvr>
                                      <p:to>
                                        <a:srgbClr val="92D050"/>
                                      </p:to>
                                    </p:animClr>
                                    <p:animClr clrSpc="rgb" dir="cw">
                                      <p:cBhvr>
                                        <p:cTn id="63" dur="500" fill="hold"/>
                                        <p:tgtEl>
                                          <p:spTgt spid="15"/>
                                        </p:tgtEl>
                                        <p:attrNameLst>
                                          <p:attrName>fillcolor</p:attrName>
                                        </p:attrNameLst>
                                      </p:cBhvr>
                                      <p:to>
                                        <a:srgbClr val="92D050"/>
                                      </p:to>
                                    </p:animClr>
                                    <p:set>
                                      <p:cBhvr>
                                        <p:cTn id="64" dur="500" fill="hold"/>
                                        <p:tgtEl>
                                          <p:spTgt spid="15"/>
                                        </p:tgtEl>
                                        <p:attrNameLst>
                                          <p:attrName>fill.type</p:attrName>
                                        </p:attrNameLst>
                                      </p:cBhvr>
                                      <p:to>
                                        <p:strVal val="solid"/>
                                      </p:to>
                                    </p:set>
                                    <p:set>
                                      <p:cBhvr>
                                        <p:cTn id="65" dur="500" fill="hold"/>
                                        <p:tgtEl>
                                          <p:spTgt spid="15"/>
                                        </p:tgtEl>
                                        <p:attrNameLst>
                                          <p:attrName>fill.on</p:attrName>
                                        </p:attrNameLst>
                                      </p:cBhvr>
                                      <p:to>
                                        <p:strVal val="true"/>
                                      </p:to>
                                    </p:set>
                                  </p:childTnLst>
                                </p:cTn>
                              </p:par>
                              <p:par>
                                <p:cTn id="66" presetID="1" presetClass="mediacall" presetSubtype="0" fill="hold" nodeType="withEffect">
                                  <p:stCondLst>
                                    <p:cond delay="3000"/>
                                  </p:stCondLst>
                                  <p:childTnLst>
                                    <p:cmd type="call" cmd="playFrom(0.0)">
                                      <p:cBhvr>
                                        <p:cTn id="67" dur="5903" fill="hold"/>
                                        <p:tgtEl>
                                          <p:spTgt spid="41"/>
                                        </p:tgtEl>
                                      </p:cBhvr>
                                    </p:cmd>
                                  </p:childTnLst>
                                </p:cTn>
                              </p:par>
                              <p:par>
                                <p:cTn id="68" presetID="3" presetClass="mediacall" presetSubtype="0" fill="hold" nodeType="withEffect">
                                  <p:stCondLst>
                                    <p:cond delay="3000"/>
                                  </p:stCondLst>
                                  <p:childTnLst>
                                    <p:cmd type="call" cmd="stop">
                                      <p:cBhvr>
                                        <p:cTn id="69" dur="1" fill="hold"/>
                                        <p:tgtEl>
                                          <p:spTgt spid="39"/>
                                        </p:tgtEl>
                                      </p:cBhvr>
                                    </p:cmd>
                                  </p:childTnLst>
                                </p:cTn>
                              </p:par>
                              <p:par>
                                <p:cTn id="70" presetID="30" presetClass="emph" presetSubtype="0" fill="hold" grpId="2" nodeType="withEffect">
                                  <p:stCondLst>
                                    <p:cond delay="3000"/>
                                  </p:stCondLst>
                                  <p:childTnLst>
                                    <p:animClr clrSpc="hsl" dir="cw">
                                      <p:cBhvr override="childStyle">
                                        <p:cTn id="71" dur="500" fill="hold"/>
                                        <p:tgtEl>
                                          <p:spTgt spid="33"/>
                                        </p:tgtEl>
                                        <p:attrNameLst>
                                          <p:attrName>style.color</p:attrName>
                                        </p:attrNameLst>
                                      </p:cBhvr>
                                      <p:by>
                                        <p:hsl h="0" s="12549" l="25098"/>
                                      </p:by>
                                    </p:animClr>
                                    <p:animClr clrSpc="hsl" dir="cw">
                                      <p:cBhvr>
                                        <p:cTn id="72" dur="500" fill="hold"/>
                                        <p:tgtEl>
                                          <p:spTgt spid="33"/>
                                        </p:tgtEl>
                                        <p:attrNameLst>
                                          <p:attrName>fillcolor</p:attrName>
                                        </p:attrNameLst>
                                      </p:cBhvr>
                                      <p:by>
                                        <p:hsl h="0" s="12549" l="25098"/>
                                      </p:by>
                                    </p:animClr>
                                    <p:animClr clrSpc="hsl" dir="cw">
                                      <p:cBhvr>
                                        <p:cTn id="73" dur="500" fill="hold"/>
                                        <p:tgtEl>
                                          <p:spTgt spid="33"/>
                                        </p:tgtEl>
                                        <p:attrNameLst>
                                          <p:attrName>stroke.color</p:attrName>
                                        </p:attrNameLst>
                                      </p:cBhvr>
                                      <p:by>
                                        <p:hsl h="0" s="12549" l="25098"/>
                                      </p:by>
                                    </p:animClr>
                                    <p:set>
                                      <p:cBhvr>
                                        <p:cTn id="74" dur="500" fill="hold"/>
                                        <p:tgtEl>
                                          <p:spTgt spid="33"/>
                                        </p:tgtEl>
                                        <p:attrNameLst>
                                          <p:attrName>fill.type</p:attrName>
                                        </p:attrNameLst>
                                      </p:cBhvr>
                                      <p:to>
                                        <p:strVal val="solid"/>
                                      </p:to>
                                    </p:set>
                                  </p:childTnLst>
                                </p:cTn>
                              </p:par>
                              <p:par>
                                <p:cTn id="75" presetID="24" presetClass="emph" presetSubtype="0" fill="hold" grpId="3" nodeType="withEffect">
                                  <p:stCondLst>
                                    <p:cond delay="3000"/>
                                  </p:stCondLst>
                                  <p:childTnLst>
                                    <p:animClr clrSpc="hsl" dir="cw">
                                      <p:cBhvr override="childStyle">
                                        <p:cTn id="76" dur="500" fill="hold"/>
                                        <p:tgtEl>
                                          <p:spTgt spid="25"/>
                                        </p:tgtEl>
                                        <p:attrNameLst>
                                          <p:attrName>style.color</p:attrName>
                                        </p:attrNameLst>
                                      </p:cBhvr>
                                      <p:by>
                                        <p:hsl h="0" s="-12549" l="-25098"/>
                                      </p:by>
                                    </p:animClr>
                                    <p:animClr clrSpc="hsl" dir="cw">
                                      <p:cBhvr>
                                        <p:cTn id="77" dur="500" fill="hold"/>
                                        <p:tgtEl>
                                          <p:spTgt spid="25"/>
                                        </p:tgtEl>
                                        <p:attrNameLst>
                                          <p:attrName>fillcolor</p:attrName>
                                        </p:attrNameLst>
                                      </p:cBhvr>
                                      <p:by>
                                        <p:hsl h="0" s="-12549" l="-25098"/>
                                      </p:by>
                                    </p:animClr>
                                    <p:animClr clrSpc="hsl" dir="cw">
                                      <p:cBhvr>
                                        <p:cTn id="78" dur="500" fill="hold"/>
                                        <p:tgtEl>
                                          <p:spTgt spid="25"/>
                                        </p:tgtEl>
                                        <p:attrNameLst>
                                          <p:attrName>stroke.color</p:attrName>
                                        </p:attrNameLst>
                                      </p:cBhvr>
                                      <p:by>
                                        <p:hsl h="0" s="-12549" l="-25098"/>
                                      </p:by>
                                    </p:animClr>
                                    <p:set>
                                      <p:cBhvr>
                                        <p:cTn id="7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24" presetClass="emph" presetSubtype="0" fill="hold" grpId="1" nodeType="clickEffect">
                                  <p:stCondLst>
                                    <p:cond delay="0"/>
                                  </p:stCondLst>
                                  <p:childTnLst>
                                    <p:animClr clrSpc="hsl" dir="cw">
                                      <p:cBhvr override="childStyle">
                                        <p:cTn id="84" dur="500" fill="hold"/>
                                        <p:tgtEl>
                                          <p:spTgt spid="27"/>
                                        </p:tgtEl>
                                        <p:attrNameLst>
                                          <p:attrName>style.color</p:attrName>
                                        </p:attrNameLst>
                                      </p:cBhvr>
                                      <p:by>
                                        <p:hsl h="0" s="-12549" l="-25098"/>
                                      </p:by>
                                    </p:animClr>
                                    <p:animClr clrSpc="hsl" dir="cw">
                                      <p:cBhvr>
                                        <p:cTn id="85" dur="500" fill="hold"/>
                                        <p:tgtEl>
                                          <p:spTgt spid="27"/>
                                        </p:tgtEl>
                                        <p:attrNameLst>
                                          <p:attrName>fillcolor</p:attrName>
                                        </p:attrNameLst>
                                      </p:cBhvr>
                                      <p:by>
                                        <p:hsl h="0" s="-12549" l="-25098"/>
                                      </p:by>
                                    </p:animClr>
                                    <p:animClr clrSpc="hsl" dir="cw">
                                      <p:cBhvr>
                                        <p:cTn id="86" dur="500" fill="hold"/>
                                        <p:tgtEl>
                                          <p:spTgt spid="27"/>
                                        </p:tgtEl>
                                        <p:attrNameLst>
                                          <p:attrName>stroke.color</p:attrName>
                                        </p:attrNameLst>
                                      </p:cBhvr>
                                      <p:by>
                                        <p:hsl h="0" s="-12549" l="-25098"/>
                                      </p:by>
                                    </p:animClr>
                                    <p:set>
                                      <p:cBhvr>
                                        <p:cTn id="87" dur="500" fill="hold"/>
                                        <p:tgtEl>
                                          <p:spTgt spid="27"/>
                                        </p:tgtEl>
                                        <p:attrNameLst>
                                          <p:attrName>fill.type</p:attrName>
                                        </p:attrNameLst>
                                      </p:cBhvr>
                                      <p:to>
                                        <p:strVal val="solid"/>
                                      </p:to>
                                    </p:set>
                                  </p:childTnLst>
                                </p:cTn>
                              </p:par>
                              <p:par>
                                <p:cTn id="88" presetID="19" presetClass="emph" presetSubtype="0" fill="hold" grpId="0" nodeType="withEffect">
                                  <p:stCondLst>
                                    <p:cond delay="0"/>
                                  </p:stCondLst>
                                  <p:childTnLst>
                                    <p:animClr clrSpc="rgb" dir="cw">
                                      <p:cBhvr override="childStyle">
                                        <p:cTn id="89" dur="500" fill="hold"/>
                                        <p:tgtEl>
                                          <p:spTgt spid="16"/>
                                        </p:tgtEl>
                                        <p:attrNameLst>
                                          <p:attrName>style.color</p:attrName>
                                        </p:attrNameLst>
                                      </p:cBhvr>
                                      <p:to>
                                        <a:srgbClr val="FFC000"/>
                                      </p:to>
                                    </p:animClr>
                                    <p:animClr clrSpc="rgb" dir="cw">
                                      <p:cBhvr>
                                        <p:cTn id="90" dur="500" fill="hold"/>
                                        <p:tgtEl>
                                          <p:spTgt spid="16"/>
                                        </p:tgtEl>
                                        <p:attrNameLst>
                                          <p:attrName>fillcolor</p:attrName>
                                        </p:attrNameLst>
                                      </p:cBhvr>
                                      <p:to>
                                        <a:srgbClr val="FFC000"/>
                                      </p:to>
                                    </p:animClr>
                                    <p:set>
                                      <p:cBhvr>
                                        <p:cTn id="91" dur="500" fill="hold"/>
                                        <p:tgtEl>
                                          <p:spTgt spid="16"/>
                                        </p:tgtEl>
                                        <p:attrNameLst>
                                          <p:attrName>fill.type</p:attrName>
                                        </p:attrNameLst>
                                      </p:cBhvr>
                                      <p:to>
                                        <p:strVal val="solid"/>
                                      </p:to>
                                    </p:set>
                                    <p:set>
                                      <p:cBhvr>
                                        <p:cTn id="92" dur="500" fill="hold"/>
                                        <p:tgtEl>
                                          <p:spTgt spid="16"/>
                                        </p:tgtEl>
                                        <p:attrNameLst>
                                          <p:attrName>fill.on</p:attrName>
                                        </p:attrNameLst>
                                      </p:cBhvr>
                                      <p:to>
                                        <p:strVal val="true"/>
                                      </p:to>
                                    </p:set>
                                  </p:childTnLst>
                                </p:cTn>
                              </p:par>
                              <p:par>
                                <p:cTn id="93" presetID="1" presetClass="mediacall" presetSubtype="0" fill="hold" nodeType="withEffect">
                                  <p:stCondLst>
                                    <p:cond delay="0"/>
                                  </p:stCondLst>
                                  <p:childTnLst>
                                    <p:cmd type="call" cmd="playFrom(0.0)">
                                      <p:cBhvr>
                                        <p:cTn id="94" dur="20218" fill="hold"/>
                                        <p:tgtEl>
                                          <p:spTgt spid="39"/>
                                        </p:tgtEl>
                                      </p:cBhvr>
                                    </p:cmd>
                                  </p:childTnLst>
                                </p:cTn>
                              </p:par>
                              <p:par>
                                <p:cTn id="95" presetID="3" presetClass="mediacall" presetSubtype="0" fill="hold" nodeType="withEffect">
                                  <p:stCondLst>
                                    <p:cond delay="0"/>
                                  </p:stCondLst>
                                  <p:childTnLst>
                                    <p:cmd type="call" cmd="stop">
                                      <p:cBhvr>
                                        <p:cTn id="96" dur="1" fill="hold"/>
                                        <p:tgtEl>
                                          <p:spTgt spid="38"/>
                                        </p:tgtEl>
                                      </p:cBhvr>
                                    </p:cmd>
                                  </p:childTnLst>
                                </p:cTn>
                              </p:par>
                              <p:par>
                                <p:cTn id="97" presetID="19" presetClass="emph" presetSubtype="0" fill="hold" grpId="1" nodeType="withEffect">
                                  <p:stCondLst>
                                    <p:cond delay="3500"/>
                                  </p:stCondLst>
                                  <p:childTnLst>
                                    <p:animClr clrSpc="rgb" dir="cw">
                                      <p:cBhvr override="childStyle">
                                        <p:cTn id="98" dur="500" fill="hold"/>
                                        <p:tgtEl>
                                          <p:spTgt spid="16"/>
                                        </p:tgtEl>
                                        <p:attrNameLst>
                                          <p:attrName>style.color</p:attrName>
                                        </p:attrNameLst>
                                      </p:cBhvr>
                                      <p:to>
                                        <a:srgbClr val="FF0000"/>
                                      </p:to>
                                    </p:animClr>
                                    <p:animClr clrSpc="rgb" dir="cw">
                                      <p:cBhvr>
                                        <p:cTn id="99" dur="500" fill="hold"/>
                                        <p:tgtEl>
                                          <p:spTgt spid="16"/>
                                        </p:tgtEl>
                                        <p:attrNameLst>
                                          <p:attrName>fillcolor</p:attrName>
                                        </p:attrNameLst>
                                      </p:cBhvr>
                                      <p:to>
                                        <a:srgbClr val="FF0000"/>
                                      </p:to>
                                    </p:animClr>
                                    <p:set>
                                      <p:cBhvr>
                                        <p:cTn id="100" dur="500" fill="hold"/>
                                        <p:tgtEl>
                                          <p:spTgt spid="16"/>
                                        </p:tgtEl>
                                        <p:attrNameLst>
                                          <p:attrName>fill.type</p:attrName>
                                        </p:attrNameLst>
                                      </p:cBhvr>
                                      <p:to>
                                        <p:strVal val="solid"/>
                                      </p:to>
                                    </p:set>
                                    <p:set>
                                      <p:cBhvr>
                                        <p:cTn id="101" dur="500" fill="hold"/>
                                        <p:tgtEl>
                                          <p:spTgt spid="16"/>
                                        </p:tgtEl>
                                        <p:attrNameLst>
                                          <p:attrName>fill.on</p:attrName>
                                        </p:attrNameLst>
                                      </p:cBhvr>
                                      <p:to>
                                        <p:strVal val="true"/>
                                      </p:to>
                                    </p:set>
                                  </p:childTnLst>
                                </p:cTn>
                              </p:par>
                              <p:par>
                                <p:cTn id="102" presetID="19" presetClass="emph" presetSubtype="0" repeatCount="4000" fill="hold" grpId="3" nodeType="withEffect">
                                  <p:stCondLst>
                                    <p:cond delay="3500"/>
                                  </p:stCondLst>
                                  <p:childTnLst>
                                    <p:animClr clrSpc="rgb" dir="cw">
                                      <p:cBhvr override="childStyle">
                                        <p:cTn id="103" dur="500" fill="hold"/>
                                        <p:tgtEl>
                                          <p:spTgt spid="15"/>
                                        </p:tgtEl>
                                        <p:attrNameLst>
                                          <p:attrName>style.color</p:attrName>
                                        </p:attrNameLst>
                                      </p:cBhvr>
                                      <p:to>
                                        <a:srgbClr val="92D050"/>
                                      </p:to>
                                    </p:animClr>
                                    <p:animClr clrSpc="rgb" dir="cw">
                                      <p:cBhvr>
                                        <p:cTn id="104" dur="500" fill="hold"/>
                                        <p:tgtEl>
                                          <p:spTgt spid="15"/>
                                        </p:tgtEl>
                                        <p:attrNameLst>
                                          <p:attrName>fillcolor</p:attrName>
                                        </p:attrNameLst>
                                      </p:cBhvr>
                                      <p:to>
                                        <a:srgbClr val="92D050"/>
                                      </p:to>
                                    </p:animClr>
                                    <p:set>
                                      <p:cBhvr>
                                        <p:cTn id="105" dur="500" fill="hold"/>
                                        <p:tgtEl>
                                          <p:spTgt spid="15"/>
                                        </p:tgtEl>
                                        <p:attrNameLst>
                                          <p:attrName>fill.type</p:attrName>
                                        </p:attrNameLst>
                                      </p:cBhvr>
                                      <p:to>
                                        <p:strVal val="solid"/>
                                      </p:to>
                                    </p:set>
                                    <p:set>
                                      <p:cBhvr>
                                        <p:cTn id="106" dur="500" fill="hold"/>
                                        <p:tgtEl>
                                          <p:spTgt spid="15"/>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par>
                                <p:cTn id="116" presetID="24" presetClass="emph" presetSubtype="0" fill="hold" grpId="4" nodeType="withEffect">
                                  <p:stCondLst>
                                    <p:cond delay="3500"/>
                                  </p:stCondLst>
                                  <p:childTnLst>
                                    <p:animClr clrSpc="hsl" dir="cw">
                                      <p:cBhvr override="childStyle">
                                        <p:cTn id="117" dur="500" fill="hold"/>
                                        <p:tgtEl>
                                          <p:spTgt spid="25"/>
                                        </p:tgtEl>
                                        <p:attrNameLst>
                                          <p:attrName>style.color</p:attrName>
                                        </p:attrNameLst>
                                      </p:cBhvr>
                                      <p:by>
                                        <p:hsl h="0" s="-12549" l="-25098"/>
                                      </p:by>
                                    </p:animClr>
                                    <p:animClr clrSpc="hsl" dir="cw">
                                      <p:cBhvr>
                                        <p:cTn id="118" dur="500" fill="hold"/>
                                        <p:tgtEl>
                                          <p:spTgt spid="25"/>
                                        </p:tgtEl>
                                        <p:attrNameLst>
                                          <p:attrName>fillcolor</p:attrName>
                                        </p:attrNameLst>
                                      </p:cBhvr>
                                      <p:by>
                                        <p:hsl h="0" s="-12549" l="-25098"/>
                                      </p:by>
                                    </p:animClr>
                                    <p:animClr clrSpc="hsl" dir="cw">
                                      <p:cBhvr>
                                        <p:cTn id="119" dur="500" fill="hold"/>
                                        <p:tgtEl>
                                          <p:spTgt spid="25"/>
                                        </p:tgtEl>
                                        <p:attrNameLst>
                                          <p:attrName>stroke.color</p:attrName>
                                        </p:attrNameLst>
                                      </p:cBhvr>
                                      <p:by>
                                        <p:hsl h="0" s="-12549" l="-25098"/>
                                      </p:by>
                                    </p:animClr>
                                    <p:set>
                                      <p:cBhvr>
                                        <p:cTn id="12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34"/>
                    </p:tgtEl>
                  </p:cond>
                </p:stCondLst>
                <p:endSync evt="end" delay="0">
                  <p:rtn val="all"/>
                </p:endSync>
                <p:childTnLst>
                  <p:par>
                    <p:cTn id="122" fill="hold">
                      <p:stCondLst>
                        <p:cond delay="0"/>
                      </p:stCondLst>
                      <p:childTnLst>
                        <p:par>
                          <p:cTn id="123" fill="hold">
                            <p:stCondLst>
                              <p:cond delay="0"/>
                            </p:stCondLst>
                            <p:childTnLst>
                              <p:par>
                                <p:cTn id="124" presetID="24" presetClass="emph" presetSubtype="0" fill="hold" grpId="1" nodeType="clickEffect">
                                  <p:stCondLst>
                                    <p:cond delay="0"/>
                                  </p:stCondLst>
                                  <p:childTnLst>
                                    <p:animClr clrSpc="hsl" dir="cw">
                                      <p:cBhvr override="childStyle">
                                        <p:cTn id="125" dur="500" fill="hold"/>
                                        <p:tgtEl>
                                          <p:spTgt spid="34"/>
                                        </p:tgtEl>
                                        <p:attrNameLst>
                                          <p:attrName>style.color</p:attrName>
                                        </p:attrNameLst>
                                      </p:cBhvr>
                                      <p:by>
                                        <p:hsl h="0" s="-12549" l="-25098"/>
                                      </p:by>
                                    </p:animClr>
                                    <p:animClr clrSpc="hsl" dir="cw">
                                      <p:cBhvr>
                                        <p:cTn id="126" dur="500" fill="hold"/>
                                        <p:tgtEl>
                                          <p:spTgt spid="34"/>
                                        </p:tgtEl>
                                        <p:attrNameLst>
                                          <p:attrName>fillcolor</p:attrName>
                                        </p:attrNameLst>
                                      </p:cBhvr>
                                      <p:by>
                                        <p:hsl h="0" s="-12549" l="-25098"/>
                                      </p:by>
                                    </p:animClr>
                                    <p:animClr clrSpc="hsl" dir="cw">
                                      <p:cBhvr>
                                        <p:cTn id="127" dur="500" fill="hold"/>
                                        <p:tgtEl>
                                          <p:spTgt spid="34"/>
                                        </p:tgtEl>
                                        <p:attrNameLst>
                                          <p:attrName>stroke.color</p:attrName>
                                        </p:attrNameLst>
                                      </p:cBhvr>
                                      <p:by>
                                        <p:hsl h="0" s="-12549" l="-25098"/>
                                      </p:by>
                                    </p:animClr>
                                    <p:set>
                                      <p:cBhvr>
                                        <p:cTn id="128" dur="500" fill="hold"/>
                                        <p:tgtEl>
                                          <p:spTgt spid="34"/>
                                        </p:tgtEl>
                                        <p:attrNameLst>
                                          <p:attrName>fill.type</p:attrName>
                                        </p:attrNameLst>
                                      </p:cBhvr>
                                      <p:to>
                                        <p:strVal val="solid"/>
                                      </p:to>
                                    </p:set>
                                  </p:childTnLst>
                                </p:cTn>
                              </p:par>
                              <p:par>
                                <p:cTn id="129" presetID="19" presetClass="emph" presetSubtype="0" fill="hold" grpId="0" nodeType="withEffect">
                                  <p:stCondLst>
                                    <p:cond delay="0"/>
                                  </p:stCondLst>
                                  <p:childTnLst>
                                    <p:animClr clrSpc="rgb" dir="cw">
                                      <p:cBhvr override="childStyle">
                                        <p:cTn id="130" dur="500" fill="hold"/>
                                        <p:tgtEl>
                                          <p:spTgt spid="32"/>
                                        </p:tgtEl>
                                        <p:attrNameLst>
                                          <p:attrName>style.color</p:attrName>
                                        </p:attrNameLst>
                                      </p:cBhvr>
                                      <p:to>
                                        <a:schemeClr val="accent2"/>
                                      </p:to>
                                    </p:animClr>
                                    <p:animClr clrSpc="rgb" dir="cw">
                                      <p:cBhvr>
                                        <p:cTn id="131" dur="500" fill="hold"/>
                                        <p:tgtEl>
                                          <p:spTgt spid="32"/>
                                        </p:tgtEl>
                                        <p:attrNameLst>
                                          <p:attrName>fillcolor</p:attrName>
                                        </p:attrNameLst>
                                      </p:cBhvr>
                                      <p:to>
                                        <a:schemeClr val="accent2"/>
                                      </p:to>
                                    </p:animClr>
                                    <p:set>
                                      <p:cBhvr>
                                        <p:cTn id="132" dur="500" fill="hold"/>
                                        <p:tgtEl>
                                          <p:spTgt spid="32"/>
                                        </p:tgtEl>
                                        <p:attrNameLst>
                                          <p:attrName>fill.type</p:attrName>
                                        </p:attrNameLst>
                                      </p:cBhvr>
                                      <p:to>
                                        <p:strVal val="solid"/>
                                      </p:to>
                                    </p:set>
                                    <p:set>
                                      <p:cBhvr>
                                        <p:cTn id="133" dur="500" fill="hold"/>
                                        <p:tgtEl>
                                          <p:spTgt spid="32"/>
                                        </p:tgtEl>
                                        <p:attrNameLst>
                                          <p:attrName>fill.on</p:attrName>
                                        </p:attrNameLst>
                                      </p:cBhvr>
                                      <p:to>
                                        <p:strVal val="true"/>
                                      </p:to>
                                    </p:set>
                                  </p:childTnLst>
                                </p:cTn>
                              </p:par>
                              <p:par>
                                <p:cTn id="134" presetID="1" presetClass="mediacall" presetSubtype="0" fill="hold" nodeType="withEffect">
                                  <p:stCondLst>
                                    <p:cond delay="0"/>
                                  </p:stCondLst>
                                  <p:childTnLst>
                                    <p:cmd type="call" cmd="playFrom(0.0)">
                                      <p:cBhvr>
                                        <p:cTn id="135" dur="20218" fill="hold"/>
                                        <p:tgtEl>
                                          <p:spTgt spid="39"/>
                                        </p:tgtEl>
                                      </p:cBhvr>
                                    </p:cmd>
                                  </p:childTnLst>
                                </p:cTn>
                              </p:par>
                              <p:par>
                                <p:cTn id="136" presetID="3" presetClass="mediacall" presetSubtype="0" fill="hold" nodeType="withEffect">
                                  <p:stCondLst>
                                    <p:cond delay="0"/>
                                  </p:stCondLst>
                                  <p:childTnLst>
                                    <p:cmd type="call" cmd="stop">
                                      <p:cBhvr>
                                        <p:cTn id="137" dur="1" fill="hold"/>
                                        <p:tgtEl>
                                          <p:spTgt spid="38"/>
                                        </p:tgtEl>
                                      </p:cBhvr>
                                    </p:cmd>
                                  </p:childTnLst>
                                </p:cTn>
                              </p:par>
                              <p:par>
                                <p:cTn id="138" presetID="19" presetClass="emph" presetSubtype="0" fill="hold" grpId="1" nodeType="withEffect">
                                  <p:stCondLst>
                                    <p:cond delay="3000"/>
                                  </p:stCondLst>
                                  <p:childTnLst>
                                    <p:animClr clrSpc="rgb" dir="cw">
                                      <p:cBhvr override="childStyle">
                                        <p:cTn id="139" dur="500" fill="hold"/>
                                        <p:tgtEl>
                                          <p:spTgt spid="32"/>
                                        </p:tgtEl>
                                        <p:attrNameLst>
                                          <p:attrName>style.color</p:attrName>
                                        </p:attrNameLst>
                                      </p:cBhvr>
                                      <p:to>
                                        <a:srgbClr val="FF0000"/>
                                      </p:to>
                                    </p:animClr>
                                    <p:animClr clrSpc="rgb" dir="cw">
                                      <p:cBhvr>
                                        <p:cTn id="140" dur="500" fill="hold"/>
                                        <p:tgtEl>
                                          <p:spTgt spid="32"/>
                                        </p:tgtEl>
                                        <p:attrNameLst>
                                          <p:attrName>fillcolor</p:attrName>
                                        </p:attrNameLst>
                                      </p:cBhvr>
                                      <p:to>
                                        <a:srgbClr val="FF0000"/>
                                      </p:to>
                                    </p:animClr>
                                    <p:set>
                                      <p:cBhvr>
                                        <p:cTn id="141" dur="500" fill="hold"/>
                                        <p:tgtEl>
                                          <p:spTgt spid="32"/>
                                        </p:tgtEl>
                                        <p:attrNameLst>
                                          <p:attrName>fill.type</p:attrName>
                                        </p:attrNameLst>
                                      </p:cBhvr>
                                      <p:to>
                                        <p:strVal val="solid"/>
                                      </p:to>
                                    </p:set>
                                    <p:set>
                                      <p:cBhvr>
                                        <p:cTn id="142" dur="500" fill="hold"/>
                                        <p:tgtEl>
                                          <p:spTgt spid="32"/>
                                        </p:tgtEl>
                                        <p:attrNameLst>
                                          <p:attrName>fill.on</p:attrName>
                                        </p:attrNameLst>
                                      </p:cBhvr>
                                      <p:to>
                                        <p:strVal val="true"/>
                                      </p:to>
                                    </p:set>
                                  </p:childTnLst>
                                </p:cTn>
                              </p:par>
                              <p:par>
                                <p:cTn id="143" presetID="19" presetClass="emph" presetSubtype="0" repeatCount="4000" fill="hold" grpId="4" nodeType="withEffect">
                                  <p:stCondLst>
                                    <p:cond delay="3000"/>
                                  </p:stCondLst>
                                  <p:childTnLst>
                                    <p:animClr clrSpc="rgb" dir="cw">
                                      <p:cBhvr override="childStyle">
                                        <p:cTn id="144" dur="500" fill="hold"/>
                                        <p:tgtEl>
                                          <p:spTgt spid="15"/>
                                        </p:tgtEl>
                                        <p:attrNameLst>
                                          <p:attrName>style.color</p:attrName>
                                        </p:attrNameLst>
                                      </p:cBhvr>
                                      <p:to>
                                        <a:srgbClr val="92D050"/>
                                      </p:to>
                                    </p:animClr>
                                    <p:animClr clrSpc="rgb" dir="cw">
                                      <p:cBhvr>
                                        <p:cTn id="145" dur="500" fill="hold"/>
                                        <p:tgtEl>
                                          <p:spTgt spid="15"/>
                                        </p:tgtEl>
                                        <p:attrNameLst>
                                          <p:attrName>fillcolor</p:attrName>
                                        </p:attrNameLst>
                                      </p:cBhvr>
                                      <p:to>
                                        <a:srgbClr val="92D050"/>
                                      </p:to>
                                    </p:animClr>
                                    <p:set>
                                      <p:cBhvr>
                                        <p:cTn id="146" dur="500" fill="hold"/>
                                        <p:tgtEl>
                                          <p:spTgt spid="15"/>
                                        </p:tgtEl>
                                        <p:attrNameLst>
                                          <p:attrName>fill.type</p:attrName>
                                        </p:attrNameLst>
                                      </p:cBhvr>
                                      <p:to>
                                        <p:strVal val="solid"/>
                                      </p:to>
                                    </p:set>
                                    <p:set>
                                      <p:cBhvr>
                                        <p:cTn id="147" dur="500" fill="hold"/>
                                        <p:tgtEl>
                                          <p:spTgt spid="15"/>
                                        </p:tgtEl>
                                        <p:attrNameLst>
                                          <p:attrName>fill.on</p:attrName>
                                        </p:attrNameLst>
                                      </p:cBhvr>
                                      <p:to>
                                        <p:strVal val="true"/>
                                      </p:to>
                                    </p:set>
                                  </p:childTnLst>
                                </p:cTn>
                              </p:par>
                              <p:par>
                                <p:cTn id="148" presetID="1" presetClass="mediacall" presetSubtype="0" fill="hold" nodeType="withEffect">
                                  <p:stCondLst>
                                    <p:cond delay="3000"/>
                                  </p:stCondLst>
                                  <p:childTnLst>
                                    <p:cmd type="call" cmd="playFrom(0.0)">
                                      <p:cBhvr>
                                        <p:cTn id="149" dur="5903" fill="hold"/>
                                        <p:tgtEl>
                                          <p:spTgt spid="41"/>
                                        </p:tgtEl>
                                      </p:cBhvr>
                                    </p:cmd>
                                  </p:childTnLst>
                                </p:cTn>
                              </p:par>
                              <p:par>
                                <p:cTn id="150" presetID="3" presetClass="mediacall" presetSubtype="0" fill="hold" nodeType="withEffect">
                                  <p:stCondLst>
                                    <p:cond delay="3000"/>
                                  </p:stCondLst>
                                  <p:childTnLst>
                                    <p:cmd type="call" cmd="stop">
                                      <p:cBhvr>
                                        <p:cTn id="151" dur="1" fill="hold"/>
                                        <p:tgtEl>
                                          <p:spTgt spid="39"/>
                                        </p:tgtEl>
                                      </p:cBhvr>
                                    </p:cmd>
                                  </p:childTnLst>
                                </p:cTn>
                              </p:par>
                              <p:par>
                                <p:cTn id="152" presetID="30" presetClass="emph" presetSubtype="0" fill="hold" grpId="2" nodeType="withEffect">
                                  <p:stCondLst>
                                    <p:cond delay="3000"/>
                                  </p:stCondLst>
                                  <p:childTnLst>
                                    <p:animClr clrSpc="hsl" dir="cw">
                                      <p:cBhvr override="childStyle">
                                        <p:cTn id="153" dur="500" fill="hold"/>
                                        <p:tgtEl>
                                          <p:spTgt spid="34"/>
                                        </p:tgtEl>
                                        <p:attrNameLst>
                                          <p:attrName>style.color</p:attrName>
                                        </p:attrNameLst>
                                      </p:cBhvr>
                                      <p:by>
                                        <p:hsl h="0" s="12549" l="25098"/>
                                      </p:by>
                                    </p:animClr>
                                    <p:animClr clrSpc="hsl" dir="cw">
                                      <p:cBhvr>
                                        <p:cTn id="154" dur="500" fill="hold"/>
                                        <p:tgtEl>
                                          <p:spTgt spid="34"/>
                                        </p:tgtEl>
                                        <p:attrNameLst>
                                          <p:attrName>fillcolor</p:attrName>
                                        </p:attrNameLst>
                                      </p:cBhvr>
                                      <p:by>
                                        <p:hsl h="0" s="12549" l="25098"/>
                                      </p:by>
                                    </p:animClr>
                                    <p:animClr clrSpc="hsl" dir="cw">
                                      <p:cBhvr>
                                        <p:cTn id="155" dur="500" fill="hold"/>
                                        <p:tgtEl>
                                          <p:spTgt spid="34"/>
                                        </p:tgtEl>
                                        <p:attrNameLst>
                                          <p:attrName>stroke.color</p:attrName>
                                        </p:attrNameLst>
                                      </p:cBhvr>
                                      <p:by>
                                        <p:hsl h="0" s="12549" l="25098"/>
                                      </p:by>
                                    </p:animClr>
                                    <p:set>
                                      <p:cBhvr>
                                        <p:cTn id="156" dur="500" fill="hold"/>
                                        <p:tgtEl>
                                          <p:spTgt spid="34"/>
                                        </p:tgtEl>
                                        <p:attrNameLst>
                                          <p:attrName>fill.type</p:attrName>
                                        </p:attrNameLst>
                                      </p:cBhvr>
                                      <p:to>
                                        <p:strVal val="solid"/>
                                      </p:to>
                                    </p:set>
                                  </p:childTnLst>
                                </p:cTn>
                              </p:par>
                              <p:par>
                                <p:cTn id="157" presetID="24" presetClass="emph" presetSubtype="0" fill="hold" grpId="5" nodeType="withEffect">
                                  <p:stCondLst>
                                    <p:cond delay="3000"/>
                                  </p:stCondLst>
                                  <p:childTnLst>
                                    <p:animClr clrSpc="hsl" dir="cw">
                                      <p:cBhvr override="childStyle">
                                        <p:cTn id="158" dur="500" fill="hold"/>
                                        <p:tgtEl>
                                          <p:spTgt spid="25"/>
                                        </p:tgtEl>
                                        <p:attrNameLst>
                                          <p:attrName>style.color</p:attrName>
                                        </p:attrNameLst>
                                      </p:cBhvr>
                                      <p:by>
                                        <p:hsl h="0" s="-12549" l="-25098"/>
                                      </p:by>
                                    </p:animClr>
                                    <p:animClr clrSpc="hsl" dir="cw">
                                      <p:cBhvr>
                                        <p:cTn id="159" dur="500" fill="hold"/>
                                        <p:tgtEl>
                                          <p:spTgt spid="25"/>
                                        </p:tgtEl>
                                        <p:attrNameLst>
                                          <p:attrName>fillcolor</p:attrName>
                                        </p:attrNameLst>
                                      </p:cBhvr>
                                      <p:by>
                                        <p:hsl h="0" s="-12549" l="-25098"/>
                                      </p:by>
                                    </p:animClr>
                                    <p:animClr clrSpc="hsl" dir="cw">
                                      <p:cBhvr>
                                        <p:cTn id="160" dur="500" fill="hold"/>
                                        <p:tgtEl>
                                          <p:spTgt spid="25"/>
                                        </p:tgtEl>
                                        <p:attrNameLst>
                                          <p:attrName>stroke.color</p:attrName>
                                        </p:attrNameLst>
                                      </p:cBhvr>
                                      <p:by>
                                        <p:hsl h="0" s="-12549" l="-25098"/>
                                      </p:by>
                                    </p:animClr>
                                    <p:set>
                                      <p:cBhvr>
                                        <p:cTn id="16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2" fill="hold" display="0">
                  <p:stCondLst>
                    <p:cond delay="indefinite"/>
                  </p:stCondLst>
                  <p:endCondLst>
                    <p:cond evt="onStopAudio" delay="0">
                      <p:tgtEl>
                        <p:sldTgt/>
                      </p:tgtEl>
                    </p:cond>
                  </p:endCondLst>
                </p:cTn>
                <p:tgtEl>
                  <p:spTgt spid="39"/>
                </p:tgtEl>
              </p:cMediaNode>
            </p:audio>
            <p:audio>
              <p:cMediaNode vol="80000">
                <p:cTn id="163" fill="hold" display="0">
                  <p:stCondLst>
                    <p:cond delay="indefinite"/>
                  </p:stCondLst>
                  <p:endCondLst>
                    <p:cond evt="onStopAudio" delay="0">
                      <p:tgtEl>
                        <p:sldTgt/>
                      </p:tgtEl>
                    </p:cond>
                  </p:endCondLst>
                </p:cTn>
                <p:tgtEl>
                  <p:spTgt spid="40"/>
                </p:tgtEl>
              </p:cMediaNode>
            </p:audio>
            <p:audio>
              <p:cMediaNode vol="80000">
                <p:cTn id="16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1"/>
      <p:bldP spid="25" grpId="2"/>
      <p:bldP spid="25" grpId="3"/>
      <p:bldP spid="25" grpId="4"/>
      <p:bldP spid="25" grpId="5"/>
      <p:bldP spid="27" grpId="1"/>
      <p:bldP spid="27" grpId="2"/>
      <p:bldP spid="31" grpId="0" animBg="1"/>
      <p:bldP spid="31" grpId="1" animBg="1"/>
      <p:bldP spid="32" grpId="0" animBg="1"/>
      <p:bldP spid="32" grpId="1" animBg="1"/>
      <p:bldP spid="33" grpId="1"/>
      <p:bldP spid="33" grpId="2"/>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332303" y="2939272"/>
            <a:ext cx="8443347" cy="375900"/>
          </a:xfrm>
          <a:prstGeom prst="rect">
            <a:avLst/>
          </a:prstGeom>
        </p:spPr>
        <p:txBody>
          <a:bodyPr spcFirstLastPara="1" wrap="square" lIns="91425" tIns="91425" rIns="91425" bIns="91425" anchor="ctr" anchorCtr="0">
            <a:noAutofit/>
          </a:bodyPr>
          <a:lstStyle/>
          <a:p>
            <a:pPr lvl="0">
              <a:lnSpc>
                <a:spcPct val="150000"/>
              </a:lnSpc>
              <a:buSzPts val="1100"/>
            </a:pPr>
            <a:r>
              <a:rPr lang="en-US" sz="3800" b="1">
                <a:latin typeface="+mn-lt"/>
              </a:rPr>
              <a:t>BÀI 8: MẪU SỐ LIỆU </a:t>
            </a:r>
            <a:r>
              <a:rPr lang="en-US" sz="3800" b="1" smtClean="0">
                <a:latin typeface="+mn-lt"/>
              </a:rPr>
              <a:t>GHÉP </a:t>
            </a:r>
            <a:r>
              <a:rPr lang="en-US" sz="3800" b="1">
                <a:latin typeface="+mn-lt"/>
              </a:rPr>
              <a:t>NHÓM </a:t>
            </a:r>
          </a:p>
        </p:txBody>
      </p:sp>
      <p:sp>
        <p:nvSpPr>
          <p:cNvPr id="160" name="Rectangle 159"/>
          <p:cNvSpPr/>
          <p:nvPr/>
        </p:nvSpPr>
        <p:spPr>
          <a:xfrm>
            <a:off x="-218924" y="218268"/>
            <a:ext cx="9545803" cy="2349874"/>
          </a:xfrm>
          <a:prstGeom prst="rect">
            <a:avLst/>
          </a:prstGeom>
        </p:spPr>
        <p:txBody>
          <a:bodyPr wrap="square">
            <a:spAutoFit/>
          </a:bodyPr>
          <a:lstStyle/>
          <a:p>
            <a:pPr algn="ctr" defTabSz="457200">
              <a:lnSpc>
                <a:spcPct val="150000"/>
              </a:lnSpc>
              <a:buClrTx/>
              <a:defRPr/>
            </a:pPr>
            <a:r>
              <a:rPr lang="vi-VN" sz="3400" b="1">
                <a:solidFill>
                  <a:srgbClr val="C00000"/>
                </a:solidFill>
                <a:latin typeface="Arial" panose="020B0604020202020204" pitchFamily="34" charset="0"/>
                <a:ea typeface="+mn-ea"/>
                <a:cs typeface="+mn-cs"/>
              </a:rPr>
              <a:t>CHƯƠNG III. CÁC SỐ ĐẶC TRƯNG ĐO </a:t>
            </a:r>
            <a:endParaRPr lang="en-US" sz="3400" b="1" smtClean="0">
              <a:solidFill>
                <a:srgbClr val="C00000"/>
              </a:solidFill>
              <a:latin typeface="Arial" panose="020B0604020202020204" pitchFamily="34" charset="0"/>
              <a:ea typeface="+mn-ea"/>
              <a:cs typeface="+mn-cs"/>
            </a:endParaRPr>
          </a:p>
          <a:p>
            <a:pPr algn="ctr" defTabSz="457200">
              <a:lnSpc>
                <a:spcPct val="150000"/>
              </a:lnSpc>
              <a:buClrTx/>
              <a:defRPr/>
            </a:pPr>
            <a:r>
              <a:rPr lang="vi-VN" sz="3400" b="1" smtClean="0">
                <a:solidFill>
                  <a:srgbClr val="C00000"/>
                </a:solidFill>
                <a:latin typeface="Arial" panose="020B0604020202020204" pitchFamily="34" charset="0"/>
                <a:ea typeface="+mn-ea"/>
                <a:cs typeface="+mn-cs"/>
              </a:rPr>
              <a:t>XU </a:t>
            </a:r>
            <a:r>
              <a:rPr lang="vi-VN" sz="3400" b="1">
                <a:solidFill>
                  <a:srgbClr val="C00000"/>
                </a:solidFill>
                <a:latin typeface="Arial" panose="020B0604020202020204" pitchFamily="34" charset="0"/>
                <a:ea typeface="+mn-ea"/>
                <a:cs typeface="+mn-cs"/>
              </a:rPr>
              <a:t>THẾ TRUNG TÂM </a:t>
            </a:r>
            <a:r>
              <a:rPr lang="vi-VN" sz="3400" b="1" smtClean="0">
                <a:solidFill>
                  <a:srgbClr val="C00000"/>
                </a:solidFill>
                <a:latin typeface="Arial" panose="020B0604020202020204" pitchFamily="34" charset="0"/>
                <a:ea typeface="+mn-ea"/>
                <a:cs typeface="+mn-cs"/>
              </a:rPr>
              <a:t>CỦA </a:t>
            </a:r>
            <a:r>
              <a:rPr lang="vi-VN" sz="3400" b="1">
                <a:solidFill>
                  <a:srgbClr val="C00000"/>
                </a:solidFill>
                <a:latin typeface="Arial" panose="020B0604020202020204" pitchFamily="34" charset="0"/>
                <a:ea typeface="+mn-ea"/>
                <a:cs typeface="+mn-cs"/>
              </a:rPr>
              <a:t>MẪU SỐ LIỆU GHÉP NHÓM</a:t>
            </a:r>
          </a:p>
        </p:txBody>
      </p:sp>
      <p:pic>
        <p:nvPicPr>
          <p:cNvPr id="6" name="Picture 5"/>
          <p:cNvPicPr>
            <a:picLocks noChangeAspect="1"/>
          </p:cNvPicPr>
          <p:nvPr/>
        </p:nvPicPr>
        <p:blipFill>
          <a:blip r:embed="rId3"/>
          <a:stretch>
            <a:fillRect/>
          </a:stretch>
        </p:blipFill>
        <p:spPr>
          <a:xfrm rot="19815635">
            <a:off x="7694271" y="4075080"/>
            <a:ext cx="908856" cy="1195650"/>
          </a:xfrm>
          <a:prstGeom prst="rect">
            <a:avLst/>
          </a:prstGeom>
        </p:spPr>
      </p:pic>
    </p:spTree>
    <p:extLst>
      <p:ext uri="{BB962C8B-B14F-4D97-AF65-F5344CB8AC3E}">
        <p14:creationId xmlns:p14="http://schemas.microsoft.com/office/powerpoint/2010/main" val="411356124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05748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 y="233337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1634" y="76481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6" y="283688"/>
            <a:ext cx="8154143" cy="9201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91616" y="480316"/>
            <a:ext cx="6744411" cy="553998"/>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2. Mẫu số liệu ghép nhóm là gì? </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30709" y="1611397"/>
            <a:ext cx="4127087" cy="137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2" y="3362284"/>
            <a:ext cx="4127087" cy="13670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44912" y="1668751"/>
            <a:ext cx="3898679" cy="129266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Phương pháp tổ chức dữ liệu thành các nhóm dựa trên các đặc điểm chung</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560366" y="3634311"/>
            <a:ext cx="3991237"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Quá trình xử lý dữ liệu để loại bỏ các nhiễu và sai sót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486166" y="1612190"/>
            <a:ext cx="4127087" cy="137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78445" y="3357695"/>
            <a:ext cx="4127087" cy="13995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571999" y="1889658"/>
            <a:ext cx="3895802"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Quá trình thu thập dữ liệu từ các nguồn khác nhau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10279" y="3434256"/>
            <a:ext cx="3767944" cy="129266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Phương pháp phân tích dữ liệu dựa trên sự biến đổi của chúng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460179"/>
            <a:ext cx="365523" cy="365523"/>
          </a:xfrm>
          <a:prstGeom prst="rect">
            <a:avLst/>
          </a:prstGeom>
        </p:spPr>
      </p:pic>
    </p:spTree>
    <p:extLst>
      <p:ext uri="{BB962C8B-B14F-4D97-AF65-F5344CB8AC3E}">
        <p14:creationId xmlns:p14="http://schemas.microsoft.com/office/powerpoint/2010/main" val="7703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4" presetClass="emph" presetSubtype="0" fill="hold" grpId="1" nodeType="clickEffect">
                                  <p:stCondLst>
                                    <p:cond delay="0"/>
                                  </p:stCondLst>
                                  <p:childTnLst>
                                    <p:animClr clrSpc="hsl" dir="cw">
                                      <p:cBhvr override="childStyle">
                                        <p:cTn id="12" dur="500" fill="hold"/>
                                        <p:tgtEl>
                                          <p:spTgt spid="25"/>
                                        </p:tgtEl>
                                        <p:attrNameLst>
                                          <p:attrName>style.color</p:attrName>
                                        </p:attrNameLst>
                                      </p:cBhvr>
                                      <p:by>
                                        <p:hsl h="0" s="-12549" l="-25098"/>
                                      </p:by>
                                    </p:animClr>
                                    <p:animClr clrSpc="hsl" dir="cw">
                                      <p:cBhvr>
                                        <p:cTn id="13" dur="500" fill="hold"/>
                                        <p:tgtEl>
                                          <p:spTgt spid="25"/>
                                        </p:tgtEl>
                                        <p:attrNameLst>
                                          <p:attrName>fillcolor</p:attrName>
                                        </p:attrNameLst>
                                      </p:cBhvr>
                                      <p:by>
                                        <p:hsl h="0" s="-12549" l="-25098"/>
                                      </p:by>
                                    </p:animClr>
                                    <p:animClr clrSpc="hsl" dir="cw">
                                      <p:cBhvr>
                                        <p:cTn id="14" dur="500" fill="hold"/>
                                        <p:tgtEl>
                                          <p:spTgt spid="25"/>
                                        </p:tgtEl>
                                        <p:attrNameLst>
                                          <p:attrName>stroke.color</p:attrName>
                                        </p:attrNameLst>
                                      </p:cBhvr>
                                      <p:by>
                                        <p:hsl h="0" s="-12549" l="-25098"/>
                                      </p:by>
                                    </p:animClr>
                                    <p:set>
                                      <p:cBhvr>
                                        <p:cTn id="15" dur="500" fill="hold"/>
                                        <p:tgtEl>
                                          <p:spTgt spid="25"/>
                                        </p:tgtEl>
                                        <p:attrNameLst>
                                          <p:attrName>fill.type</p:attrName>
                                        </p:attrNameLst>
                                      </p:cBhvr>
                                      <p:to>
                                        <p:strVal val="solid"/>
                                      </p:to>
                                    </p:set>
                                  </p:childTnLst>
                                </p:cTn>
                              </p:par>
                              <p:par>
                                <p:cTn id="16" presetID="19" presetClass="emph" presetSubtype="0" fill="hold" grpId="0" nodeType="withEffect">
                                  <p:stCondLst>
                                    <p:cond delay="0"/>
                                  </p:stCondLst>
                                  <p:childTnLst>
                                    <p:animClr clrSpc="rgb" dir="cw">
                                      <p:cBhvr override="childStyle">
                                        <p:cTn id="17" dur="500" fill="hold"/>
                                        <p:tgtEl>
                                          <p:spTgt spid="15"/>
                                        </p:tgtEl>
                                        <p:attrNameLst>
                                          <p:attrName>style.color</p:attrName>
                                        </p:attrNameLst>
                                      </p:cBhvr>
                                      <p:to>
                                        <a:srgbClr val="FFC000"/>
                                      </p:to>
                                    </p:animClr>
                                    <p:animClr clrSpc="rgb" dir="cw">
                                      <p:cBhvr>
                                        <p:cTn id="18" dur="500" fill="hold"/>
                                        <p:tgtEl>
                                          <p:spTgt spid="15"/>
                                        </p:tgtEl>
                                        <p:attrNameLst>
                                          <p:attrName>fillcolor</p:attrName>
                                        </p:attrNameLst>
                                      </p:cBhvr>
                                      <p:to>
                                        <a:srgbClr val="FFC000"/>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mediacall" presetSubtype="0" fill="hold" nodeType="withEffect">
                                  <p:stCondLst>
                                    <p:cond delay="0"/>
                                  </p:stCondLst>
                                  <p:childTnLst>
                                    <p:cmd type="call" cmd="playFrom(0.0)">
                                      <p:cBhvr>
                                        <p:cTn id="22" dur="20218" fill="hold"/>
                                        <p:tgtEl>
                                          <p:spTgt spid="39"/>
                                        </p:tgtEl>
                                      </p:cBhvr>
                                    </p:cmd>
                                  </p:childTnLst>
                                </p:cTn>
                              </p:par>
                              <p:par>
                                <p:cTn id="23" presetID="3" presetClass="mediacall" presetSubtype="0" fill="hold" nodeType="withEffect">
                                  <p:stCondLst>
                                    <p:cond delay="0"/>
                                  </p:stCondLst>
                                  <p:childTnLst>
                                    <p:cmd type="call" cmd="stop">
                                      <p:cBhvr>
                                        <p:cTn id="24" dur="1" fill="hold"/>
                                        <p:tgtEl>
                                          <p:spTgt spid="38"/>
                                        </p:tgtEl>
                                      </p:cBhvr>
                                    </p:cmd>
                                  </p:childTnLst>
                                </p:cTn>
                              </p:par>
                              <p:par>
                                <p:cTn id="25" presetID="19" presetClass="emph" presetSubtype="0" repeatCount="4000" fill="hold" grpId="1" nodeType="withEffect">
                                  <p:stCondLst>
                                    <p:cond delay="3000"/>
                                  </p:stCondLst>
                                  <p:childTnLst>
                                    <p:animClr clrSpc="rgb" dir="cw">
                                      <p:cBhvr override="childStyle">
                                        <p:cTn id="26" dur="500" fill="hold"/>
                                        <p:tgtEl>
                                          <p:spTgt spid="15"/>
                                        </p:tgtEl>
                                        <p:attrNameLst>
                                          <p:attrName>style.color</p:attrName>
                                        </p:attrNameLst>
                                      </p:cBhvr>
                                      <p:to>
                                        <a:srgbClr val="92D050"/>
                                      </p:to>
                                    </p:animClr>
                                    <p:animClr clrSpc="rgb" dir="cw">
                                      <p:cBhvr>
                                        <p:cTn id="27" dur="500" fill="hold"/>
                                        <p:tgtEl>
                                          <p:spTgt spid="15"/>
                                        </p:tgtEl>
                                        <p:attrNameLst>
                                          <p:attrName>fillcolor</p:attrName>
                                        </p:attrNameLst>
                                      </p:cBhvr>
                                      <p:to>
                                        <a:srgbClr val="92D050"/>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cTn>
                              </p:par>
                              <p:par>
                                <p:cTn id="30" presetID="1" presetClass="mediacall" presetSubtype="0" fill="hold" nodeType="withEffect">
                                  <p:stCondLst>
                                    <p:cond delay="3000"/>
                                  </p:stCondLst>
                                  <p:childTnLst>
                                    <p:cmd type="call" cmd="playFrom(0.0)">
                                      <p:cBhvr>
                                        <p:cTn id="31" dur="7732" fill="hold"/>
                                        <p:tgtEl>
                                          <p:spTgt spid="40"/>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24" presetClass="emph" presetSubtype="0" fill="hold" grpId="2" nodeType="withEffect">
                                  <p:stCondLst>
                                    <p:cond delay="300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1" nodeType="clickEffect">
                                  <p:stCondLst>
                                    <p:cond delay="0"/>
                                  </p:stCondLst>
                                  <p:childTnLst>
                                    <p:animClr clrSpc="hsl" dir="cw">
                                      <p:cBhvr override="childStyle">
                                        <p:cTn id="43" dur="500" fill="hold"/>
                                        <p:tgtEl>
                                          <p:spTgt spid="33"/>
                                        </p:tgtEl>
                                        <p:attrNameLst>
                                          <p:attrName>style.color</p:attrName>
                                        </p:attrNameLst>
                                      </p:cBhvr>
                                      <p:by>
                                        <p:hsl h="0" s="-12549" l="-25098"/>
                                      </p:by>
                                    </p:animClr>
                                    <p:animClr clrSpc="hsl" dir="cw">
                                      <p:cBhvr>
                                        <p:cTn id="44" dur="500" fill="hold"/>
                                        <p:tgtEl>
                                          <p:spTgt spid="33"/>
                                        </p:tgtEl>
                                        <p:attrNameLst>
                                          <p:attrName>fillcolor</p:attrName>
                                        </p:attrNameLst>
                                      </p:cBhvr>
                                      <p:by>
                                        <p:hsl h="0" s="-12549" l="-25098"/>
                                      </p:by>
                                    </p:animClr>
                                    <p:animClr clrSpc="hsl" dir="cw">
                                      <p:cBhvr>
                                        <p:cTn id="45" dur="500" fill="hold"/>
                                        <p:tgtEl>
                                          <p:spTgt spid="33"/>
                                        </p:tgtEl>
                                        <p:attrNameLst>
                                          <p:attrName>stroke.color</p:attrName>
                                        </p:attrNameLst>
                                      </p:cBhvr>
                                      <p:by>
                                        <p:hsl h="0" s="-12549" l="-25098"/>
                                      </p:by>
                                    </p:animClr>
                                    <p:set>
                                      <p:cBhvr>
                                        <p:cTn id="46" dur="500" fill="hold"/>
                                        <p:tgtEl>
                                          <p:spTgt spid="33"/>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fill="hold" grpId="1" nodeType="withEffect">
                                  <p:stCondLst>
                                    <p:cond delay="3000"/>
                                  </p:stCondLst>
                                  <p:childTnLst>
                                    <p:animClr clrSpc="rgb" dir="cw">
                                      <p:cBhvr override="childStyle">
                                        <p:cTn id="57" dur="500" fill="hold"/>
                                        <p:tgtEl>
                                          <p:spTgt spid="31"/>
                                        </p:tgtEl>
                                        <p:attrNameLst>
                                          <p:attrName>style.color</p:attrName>
                                        </p:attrNameLst>
                                      </p:cBhvr>
                                      <p:to>
                                        <a:srgbClr val="FF0000"/>
                                      </p:to>
                                    </p:animClr>
                                    <p:animClr clrSpc="rgb" dir="cw">
                                      <p:cBhvr>
                                        <p:cTn id="58" dur="500" fill="hold"/>
                                        <p:tgtEl>
                                          <p:spTgt spid="31"/>
                                        </p:tgtEl>
                                        <p:attrNameLst>
                                          <p:attrName>fillcolor</p:attrName>
                                        </p:attrNameLst>
                                      </p:cBhvr>
                                      <p:to>
                                        <a:srgbClr val="FF0000"/>
                                      </p:to>
                                    </p:animClr>
                                    <p:set>
                                      <p:cBhvr>
                                        <p:cTn id="59" dur="500" fill="hold"/>
                                        <p:tgtEl>
                                          <p:spTgt spid="31"/>
                                        </p:tgtEl>
                                        <p:attrNameLst>
                                          <p:attrName>fill.type</p:attrName>
                                        </p:attrNameLst>
                                      </p:cBhvr>
                                      <p:to>
                                        <p:strVal val="solid"/>
                                      </p:to>
                                    </p:set>
                                    <p:set>
                                      <p:cBhvr>
                                        <p:cTn id="60" dur="500" fill="hold"/>
                                        <p:tgtEl>
                                          <p:spTgt spid="31"/>
                                        </p:tgtEl>
                                        <p:attrNameLst>
                                          <p:attrName>fill.on</p:attrName>
                                        </p:attrNameLst>
                                      </p:cBhvr>
                                      <p:to>
                                        <p:strVal val="true"/>
                                      </p:to>
                                    </p:set>
                                  </p:childTnLst>
                                </p:cTn>
                              </p:par>
                              <p:par>
                                <p:cTn id="61" presetID="19" presetClass="emph" presetSubtype="0" repeatCount="4000" fill="hold" grpId="2" nodeType="withEffect">
                                  <p:stCondLst>
                                    <p:cond delay="3000"/>
                                  </p:stCondLst>
                                  <p:childTnLst>
                                    <p:animClr clrSpc="rgb" dir="cw">
                                      <p:cBhvr override="childStyle">
                                        <p:cTn id="62" dur="500" fill="hold"/>
                                        <p:tgtEl>
                                          <p:spTgt spid="15"/>
                                        </p:tgtEl>
                                        <p:attrNameLst>
                                          <p:attrName>style.color</p:attrName>
                                        </p:attrNameLst>
                                      </p:cBhvr>
                                      <p:to>
                                        <a:srgbClr val="92D050"/>
                                      </p:to>
                                    </p:animClr>
                                    <p:animClr clrSpc="rgb" dir="cw">
                                      <p:cBhvr>
                                        <p:cTn id="63" dur="500" fill="hold"/>
                                        <p:tgtEl>
                                          <p:spTgt spid="15"/>
                                        </p:tgtEl>
                                        <p:attrNameLst>
                                          <p:attrName>fillcolor</p:attrName>
                                        </p:attrNameLst>
                                      </p:cBhvr>
                                      <p:to>
                                        <a:srgbClr val="92D050"/>
                                      </p:to>
                                    </p:animClr>
                                    <p:set>
                                      <p:cBhvr>
                                        <p:cTn id="64" dur="500" fill="hold"/>
                                        <p:tgtEl>
                                          <p:spTgt spid="15"/>
                                        </p:tgtEl>
                                        <p:attrNameLst>
                                          <p:attrName>fill.type</p:attrName>
                                        </p:attrNameLst>
                                      </p:cBhvr>
                                      <p:to>
                                        <p:strVal val="solid"/>
                                      </p:to>
                                    </p:set>
                                    <p:set>
                                      <p:cBhvr>
                                        <p:cTn id="65" dur="500" fill="hold"/>
                                        <p:tgtEl>
                                          <p:spTgt spid="15"/>
                                        </p:tgtEl>
                                        <p:attrNameLst>
                                          <p:attrName>fill.on</p:attrName>
                                        </p:attrNameLst>
                                      </p:cBhvr>
                                      <p:to>
                                        <p:strVal val="true"/>
                                      </p:to>
                                    </p:set>
                                  </p:childTnLst>
                                </p:cTn>
                              </p:par>
                              <p:par>
                                <p:cTn id="66" presetID="1" presetClass="mediacall" presetSubtype="0" fill="hold" nodeType="withEffect">
                                  <p:stCondLst>
                                    <p:cond delay="3000"/>
                                  </p:stCondLst>
                                  <p:childTnLst>
                                    <p:cmd type="call" cmd="playFrom(0.0)">
                                      <p:cBhvr>
                                        <p:cTn id="67" dur="5903" fill="hold"/>
                                        <p:tgtEl>
                                          <p:spTgt spid="41"/>
                                        </p:tgtEl>
                                      </p:cBhvr>
                                    </p:cmd>
                                  </p:childTnLst>
                                </p:cTn>
                              </p:par>
                              <p:par>
                                <p:cTn id="68" presetID="3" presetClass="mediacall" presetSubtype="0" fill="hold" nodeType="withEffect">
                                  <p:stCondLst>
                                    <p:cond delay="3000"/>
                                  </p:stCondLst>
                                  <p:childTnLst>
                                    <p:cmd type="call" cmd="stop">
                                      <p:cBhvr>
                                        <p:cTn id="69" dur="1" fill="hold"/>
                                        <p:tgtEl>
                                          <p:spTgt spid="39"/>
                                        </p:tgtEl>
                                      </p:cBhvr>
                                    </p:cmd>
                                  </p:childTnLst>
                                </p:cTn>
                              </p:par>
                              <p:par>
                                <p:cTn id="70" presetID="30" presetClass="emph" presetSubtype="0" fill="hold" grpId="2" nodeType="withEffect">
                                  <p:stCondLst>
                                    <p:cond delay="3000"/>
                                  </p:stCondLst>
                                  <p:childTnLst>
                                    <p:animClr clrSpc="hsl" dir="cw">
                                      <p:cBhvr override="childStyle">
                                        <p:cTn id="71" dur="500" fill="hold"/>
                                        <p:tgtEl>
                                          <p:spTgt spid="33"/>
                                        </p:tgtEl>
                                        <p:attrNameLst>
                                          <p:attrName>style.color</p:attrName>
                                        </p:attrNameLst>
                                      </p:cBhvr>
                                      <p:by>
                                        <p:hsl h="0" s="12549" l="25098"/>
                                      </p:by>
                                    </p:animClr>
                                    <p:animClr clrSpc="hsl" dir="cw">
                                      <p:cBhvr>
                                        <p:cTn id="72" dur="500" fill="hold"/>
                                        <p:tgtEl>
                                          <p:spTgt spid="33"/>
                                        </p:tgtEl>
                                        <p:attrNameLst>
                                          <p:attrName>fillcolor</p:attrName>
                                        </p:attrNameLst>
                                      </p:cBhvr>
                                      <p:by>
                                        <p:hsl h="0" s="12549" l="25098"/>
                                      </p:by>
                                    </p:animClr>
                                    <p:animClr clrSpc="hsl" dir="cw">
                                      <p:cBhvr>
                                        <p:cTn id="73" dur="500" fill="hold"/>
                                        <p:tgtEl>
                                          <p:spTgt spid="33"/>
                                        </p:tgtEl>
                                        <p:attrNameLst>
                                          <p:attrName>stroke.color</p:attrName>
                                        </p:attrNameLst>
                                      </p:cBhvr>
                                      <p:by>
                                        <p:hsl h="0" s="12549" l="25098"/>
                                      </p:by>
                                    </p:animClr>
                                    <p:set>
                                      <p:cBhvr>
                                        <p:cTn id="74" dur="500" fill="hold"/>
                                        <p:tgtEl>
                                          <p:spTgt spid="33"/>
                                        </p:tgtEl>
                                        <p:attrNameLst>
                                          <p:attrName>fill.type</p:attrName>
                                        </p:attrNameLst>
                                      </p:cBhvr>
                                      <p:to>
                                        <p:strVal val="solid"/>
                                      </p:to>
                                    </p:set>
                                  </p:childTnLst>
                                </p:cTn>
                              </p:par>
                              <p:par>
                                <p:cTn id="75" presetID="24" presetClass="emph" presetSubtype="0" fill="hold" grpId="3" nodeType="withEffect">
                                  <p:stCondLst>
                                    <p:cond delay="3000"/>
                                  </p:stCondLst>
                                  <p:childTnLst>
                                    <p:animClr clrSpc="hsl" dir="cw">
                                      <p:cBhvr override="childStyle">
                                        <p:cTn id="76" dur="500" fill="hold"/>
                                        <p:tgtEl>
                                          <p:spTgt spid="25"/>
                                        </p:tgtEl>
                                        <p:attrNameLst>
                                          <p:attrName>style.color</p:attrName>
                                        </p:attrNameLst>
                                      </p:cBhvr>
                                      <p:by>
                                        <p:hsl h="0" s="-12549" l="-25098"/>
                                      </p:by>
                                    </p:animClr>
                                    <p:animClr clrSpc="hsl" dir="cw">
                                      <p:cBhvr>
                                        <p:cTn id="77" dur="500" fill="hold"/>
                                        <p:tgtEl>
                                          <p:spTgt spid="25"/>
                                        </p:tgtEl>
                                        <p:attrNameLst>
                                          <p:attrName>fillcolor</p:attrName>
                                        </p:attrNameLst>
                                      </p:cBhvr>
                                      <p:by>
                                        <p:hsl h="0" s="-12549" l="-25098"/>
                                      </p:by>
                                    </p:animClr>
                                    <p:animClr clrSpc="hsl" dir="cw">
                                      <p:cBhvr>
                                        <p:cTn id="78" dur="500" fill="hold"/>
                                        <p:tgtEl>
                                          <p:spTgt spid="25"/>
                                        </p:tgtEl>
                                        <p:attrNameLst>
                                          <p:attrName>stroke.color</p:attrName>
                                        </p:attrNameLst>
                                      </p:cBhvr>
                                      <p:by>
                                        <p:hsl h="0" s="-12549" l="-25098"/>
                                      </p:by>
                                    </p:animClr>
                                    <p:set>
                                      <p:cBhvr>
                                        <p:cTn id="7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24" presetClass="emph" presetSubtype="0" fill="hold" grpId="1" nodeType="clickEffect">
                                  <p:stCondLst>
                                    <p:cond delay="0"/>
                                  </p:stCondLst>
                                  <p:childTnLst>
                                    <p:animClr clrSpc="hsl" dir="cw">
                                      <p:cBhvr override="childStyle">
                                        <p:cTn id="84" dur="500" fill="hold"/>
                                        <p:tgtEl>
                                          <p:spTgt spid="27"/>
                                        </p:tgtEl>
                                        <p:attrNameLst>
                                          <p:attrName>style.color</p:attrName>
                                        </p:attrNameLst>
                                      </p:cBhvr>
                                      <p:by>
                                        <p:hsl h="0" s="-12549" l="-25098"/>
                                      </p:by>
                                    </p:animClr>
                                    <p:animClr clrSpc="hsl" dir="cw">
                                      <p:cBhvr>
                                        <p:cTn id="85" dur="500" fill="hold"/>
                                        <p:tgtEl>
                                          <p:spTgt spid="27"/>
                                        </p:tgtEl>
                                        <p:attrNameLst>
                                          <p:attrName>fillcolor</p:attrName>
                                        </p:attrNameLst>
                                      </p:cBhvr>
                                      <p:by>
                                        <p:hsl h="0" s="-12549" l="-25098"/>
                                      </p:by>
                                    </p:animClr>
                                    <p:animClr clrSpc="hsl" dir="cw">
                                      <p:cBhvr>
                                        <p:cTn id="86" dur="500" fill="hold"/>
                                        <p:tgtEl>
                                          <p:spTgt spid="27"/>
                                        </p:tgtEl>
                                        <p:attrNameLst>
                                          <p:attrName>stroke.color</p:attrName>
                                        </p:attrNameLst>
                                      </p:cBhvr>
                                      <p:by>
                                        <p:hsl h="0" s="-12549" l="-25098"/>
                                      </p:by>
                                    </p:animClr>
                                    <p:set>
                                      <p:cBhvr>
                                        <p:cTn id="87" dur="500" fill="hold"/>
                                        <p:tgtEl>
                                          <p:spTgt spid="27"/>
                                        </p:tgtEl>
                                        <p:attrNameLst>
                                          <p:attrName>fill.type</p:attrName>
                                        </p:attrNameLst>
                                      </p:cBhvr>
                                      <p:to>
                                        <p:strVal val="solid"/>
                                      </p:to>
                                    </p:set>
                                  </p:childTnLst>
                                </p:cTn>
                              </p:par>
                              <p:par>
                                <p:cTn id="88" presetID="19" presetClass="emph" presetSubtype="0" fill="hold" grpId="0" nodeType="withEffect">
                                  <p:stCondLst>
                                    <p:cond delay="0"/>
                                  </p:stCondLst>
                                  <p:childTnLst>
                                    <p:animClr clrSpc="rgb" dir="cw">
                                      <p:cBhvr override="childStyle">
                                        <p:cTn id="89" dur="500" fill="hold"/>
                                        <p:tgtEl>
                                          <p:spTgt spid="16"/>
                                        </p:tgtEl>
                                        <p:attrNameLst>
                                          <p:attrName>style.color</p:attrName>
                                        </p:attrNameLst>
                                      </p:cBhvr>
                                      <p:to>
                                        <a:srgbClr val="FFC000"/>
                                      </p:to>
                                    </p:animClr>
                                    <p:animClr clrSpc="rgb" dir="cw">
                                      <p:cBhvr>
                                        <p:cTn id="90" dur="500" fill="hold"/>
                                        <p:tgtEl>
                                          <p:spTgt spid="16"/>
                                        </p:tgtEl>
                                        <p:attrNameLst>
                                          <p:attrName>fillcolor</p:attrName>
                                        </p:attrNameLst>
                                      </p:cBhvr>
                                      <p:to>
                                        <a:srgbClr val="FFC000"/>
                                      </p:to>
                                    </p:animClr>
                                    <p:set>
                                      <p:cBhvr>
                                        <p:cTn id="91" dur="500" fill="hold"/>
                                        <p:tgtEl>
                                          <p:spTgt spid="16"/>
                                        </p:tgtEl>
                                        <p:attrNameLst>
                                          <p:attrName>fill.type</p:attrName>
                                        </p:attrNameLst>
                                      </p:cBhvr>
                                      <p:to>
                                        <p:strVal val="solid"/>
                                      </p:to>
                                    </p:set>
                                    <p:set>
                                      <p:cBhvr>
                                        <p:cTn id="92" dur="500" fill="hold"/>
                                        <p:tgtEl>
                                          <p:spTgt spid="16"/>
                                        </p:tgtEl>
                                        <p:attrNameLst>
                                          <p:attrName>fill.on</p:attrName>
                                        </p:attrNameLst>
                                      </p:cBhvr>
                                      <p:to>
                                        <p:strVal val="true"/>
                                      </p:to>
                                    </p:set>
                                  </p:childTnLst>
                                </p:cTn>
                              </p:par>
                              <p:par>
                                <p:cTn id="93" presetID="1" presetClass="mediacall" presetSubtype="0" fill="hold" nodeType="withEffect">
                                  <p:stCondLst>
                                    <p:cond delay="0"/>
                                  </p:stCondLst>
                                  <p:childTnLst>
                                    <p:cmd type="call" cmd="playFrom(0.0)">
                                      <p:cBhvr>
                                        <p:cTn id="94" dur="20218" fill="hold"/>
                                        <p:tgtEl>
                                          <p:spTgt spid="39"/>
                                        </p:tgtEl>
                                      </p:cBhvr>
                                    </p:cmd>
                                  </p:childTnLst>
                                </p:cTn>
                              </p:par>
                              <p:par>
                                <p:cTn id="95" presetID="3" presetClass="mediacall" presetSubtype="0" fill="hold" nodeType="withEffect">
                                  <p:stCondLst>
                                    <p:cond delay="0"/>
                                  </p:stCondLst>
                                  <p:childTnLst>
                                    <p:cmd type="call" cmd="stop">
                                      <p:cBhvr>
                                        <p:cTn id="96" dur="1" fill="hold"/>
                                        <p:tgtEl>
                                          <p:spTgt spid="38"/>
                                        </p:tgtEl>
                                      </p:cBhvr>
                                    </p:cmd>
                                  </p:childTnLst>
                                </p:cTn>
                              </p:par>
                              <p:par>
                                <p:cTn id="97" presetID="19" presetClass="emph" presetSubtype="0" fill="hold" grpId="1" nodeType="withEffect">
                                  <p:stCondLst>
                                    <p:cond delay="3500"/>
                                  </p:stCondLst>
                                  <p:childTnLst>
                                    <p:animClr clrSpc="rgb" dir="cw">
                                      <p:cBhvr override="childStyle">
                                        <p:cTn id="98" dur="500" fill="hold"/>
                                        <p:tgtEl>
                                          <p:spTgt spid="16"/>
                                        </p:tgtEl>
                                        <p:attrNameLst>
                                          <p:attrName>style.color</p:attrName>
                                        </p:attrNameLst>
                                      </p:cBhvr>
                                      <p:to>
                                        <a:srgbClr val="FF0000"/>
                                      </p:to>
                                    </p:animClr>
                                    <p:animClr clrSpc="rgb" dir="cw">
                                      <p:cBhvr>
                                        <p:cTn id="99" dur="500" fill="hold"/>
                                        <p:tgtEl>
                                          <p:spTgt spid="16"/>
                                        </p:tgtEl>
                                        <p:attrNameLst>
                                          <p:attrName>fillcolor</p:attrName>
                                        </p:attrNameLst>
                                      </p:cBhvr>
                                      <p:to>
                                        <a:srgbClr val="FF0000"/>
                                      </p:to>
                                    </p:animClr>
                                    <p:set>
                                      <p:cBhvr>
                                        <p:cTn id="100" dur="500" fill="hold"/>
                                        <p:tgtEl>
                                          <p:spTgt spid="16"/>
                                        </p:tgtEl>
                                        <p:attrNameLst>
                                          <p:attrName>fill.type</p:attrName>
                                        </p:attrNameLst>
                                      </p:cBhvr>
                                      <p:to>
                                        <p:strVal val="solid"/>
                                      </p:to>
                                    </p:set>
                                    <p:set>
                                      <p:cBhvr>
                                        <p:cTn id="101" dur="500" fill="hold"/>
                                        <p:tgtEl>
                                          <p:spTgt spid="16"/>
                                        </p:tgtEl>
                                        <p:attrNameLst>
                                          <p:attrName>fill.on</p:attrName>
                                        </p:attrNameLst>
                                      </p:cBhvr>
                                      <p:to>
                                        <p:strVal val="true"/>
                                      </p:to>
                                    </p:set>
                                  </p:childTnLst>
                                </p:cTn>
                              </p:par>
                              <p:par>
                                <p:cTn id="102" presetID="19" presetClass="emph" presetSubtype="0" repeatCount="4000" fill="hold" grpId="3" nodeType="withEffect">
                                  <p:stCondLst>
                                    <p:cond delay="3500"/>
                                  </p:stCondLst>
                                  <p:childTnLst>
                                    <p:animClr clrSpc="rgb" dir="cw">
                                      <p:cBhvr override="childStyle">
                                        <p:cTn id="103" dur="500" fill="hold"/>
                                        <p:tgtEl>
                                          <p:spTgt spid="15"/>
                                        </p:tgtEl>
                                        <p:attrNameLst>
                                          <p:attrName>style.color</p:attrName>
                                        </p:attrNameLst>
                                      </p:cBhvr>
                                      <p:to>
                                        <a:srgbClr val="92D050"/>
                                      </p:to>
                                    </p:animClr>
                                    <p:animClr clrSpc="rgb" dir="cw">
                                      <p:cBhvr>
                                        <p:cTn id="104" dur="500" fill="hold"/>
                                        <p:tgtEl>
                                          <p:spTgt spid="15"/>
                                        </p:tgtEl>
                                        <p:attrNameLst>
                                          <p:attrName>fillcolor</p:attrName>
                                        </p:attrNameLst>
                                      </p:cBhvr>
                                      <p:to>
                                        <a:srgbClr val="92D050"/>
                                      </p:to>
                                    </p:animClr>
                                    <p:set>
                                      <p:cBhvr>
                                        <p:cTn id="105" dur="500" fill="hold"/>
                                        <p:tgtEl>
                                          <p:spTgt spid="15"/>
                                        </p:tgtEl>
                                        <p:attrNameLst>
                                          <p:attrName>fill.type</p:attrName>
                                        </p:attrNameLst>
                                      </p:cBhvr>
                                      <p:to>
                                        <p:strVal val="solid"/>
                                      </p:to>
                                    </p:set>
                                    <p:set>
                                      <p:cBhvr>
                                        <p:cTn id="106" dur="500" fill="hold"/>
                                        <p:tgtEl>
                                          <p:spTgt spid="15"/>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par>
                                <p:cTn id="116" presetID="24" presetClass="emph" presetSubtype="0" fill="hold" grpId="4" nodeType="withEffect">
                                  <p:stCondLst>
                                    <p:cond delay="3500"/>
                                  </p:stCondLst>
                                  <p:childTnLst>
                                    <p:animClr clrSpc="hsl" dir="cw">
                                      <p:cBhvr override="childStyle">
                                        <p:cTn id="117" dur="500" fill="hold"/>
                                        <p:tgtEl>
                                          <p:spTgt spid="25"/>
                                        </p:tgtEl>
                                        <p:attrNameLst>
                                          <p:attrName>style.color</p:attrName>
                                        </p:attrNameLst>
                                      </p:cBhvr>
                                      <p:by>
                                        <p:hsl h="0" s="-12549" l="-25098"/>
                                      </p:by>
                                    </p:animClr>
                                    <p:animClr clrSpc="hsl" dir="cw">
                                      <p:cBhvr>
                                        <p:cTn id="118" dur="500" fill="hold"/>
                                        <p:tgtEl>
                                          <p:spTgt spid="25"/>
                                        </p:tgtEl>
                                        <p:attrNameLst>
                                          <p:attrName>fillcolor</p:attrName>
                                        </p:attrNameLst>
                                      </p:cBhvr>
                                      <p:by>
                                        <p:hsl h="0" s="-12549" l="-25098"/>
                                      </p:by>
                                    </p:animClr>
                                    <p:animClr clrSpc="hsl" dir="cw">
                                      <p:cBhvr>
                                        <p:cTn id="119" dur="500" fill="hold"/>
                                        <p:tgtEl>
                                          <p:spTgt spid="25"/>
                                        </p:tgtEl>
                                        <p:attrNameLst>
                                          <p:attrName>stroke.color</p:attrName>
                                        </p:attrNameLst>
                                      </p:cBhvr>
                                      <p:by>
                                        <p:hsl h="0" s="-12549" l="-25098"/>
                                      </p:by>
                                    </p:animClr>
                                    <p:set>
                                      <p:cBhvr>
                                        <p:cTn id="12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34"/>
                    </p:tgtEl>
                  </p:cond>
                </p:stCondLst>
                <p:endSync evt="end" delay="0">
                  <p:rtn val="all"/>
                </p:endSync>
                <p:childTnLst>
                  <p:par>
                    <p:cTn id="122" fill="hold">
                      <p:stCondLst>
                        <p:cond delay="0"/>
                      </p:stCondLst>
                      <p:childTnLst>
                        <p:par>
                          <p:cTn id="123" fill="hold">
                            <p:stCondLst>
                              <p:cond delay="0"/>
                            </p:stCondLst>
                            <p:childTnLst>
                              <p:par>
                                <p:cTn id="124" presetID="24" presetClass="emph" presetSubtype="0" fill="hold" grpId="1" nodeType="clickEffect">
                                  <p:stCondLst>
                                    <p:cond delay="0"/>
                                  </p:stCondLst>
                                  <p:childTnLst>
                                    <p:animClr clrSpc="hsl" dir="cw">
                                      <p:cBhvr override="childStyle">
                                        <p:cTn id="125" dur="500" fill="hold"/>
                                        <p:tgtEl>
                                          <p:spTgt spid="34"/>
                                        </p:tgtEl>
                                        <p:attrNameLst>
                                          <p:attrName>style.color</p:attrName>
                                        </p:attrNameLst>
                                      </p:cBhvr>
                                      <p:by>
                                        <p:hsl h="0" s="-12549" l="-25098"/>
                                      </p:by>
                                    </p:animClr>
                                    <p:animClr clrSpc="hsl" dir="cw">
                                      <p:cBhvr>
                                        <p:cTn id="126" dur="500" fill="hold"/>
                                        <p:tgtEl>
                                          <p:spTgt spid="34"/>
                                        </p:tgtEl>
                                        <p:attrNameLst>
                                          <p:attrName>fillcolor</p:attrName>
                                        </p:attrNameLst>
                                      </p:cBhvr>
                                      <p:by>
                                        <p:hsl h="0" s="-12549" l="-25098"/>
                                      </p:by>
                                    </p:animClr>
                                    <p:animClr clrSpc="hsl" dir="cw">
                                      <p:cBhvr>
                                        <p:cTn id="127" dur="500" fill="hold"/>
                                        <p:tgtEl>
                                          <p:spTgt spid="34"/>
                                        </p:tgtEl>
                                        <p:attrNameLst>
                                          <p:attrName>stroke.color</p:attrName>
                                        </p:attrNameLst>
                                      </p:cBhvr>
                                      <p:by>
                                        <p:hsl h="0" s="-12549" l="-25098"/>
                                      </p:by>
                                    </p:animClr>
                                    <p:set>
                                      <p:cBhvr>
                                        <p:cTn id="128" dur="500" fill="hold"/>
                                        <p:tgtEl>
                                          <p:spTgt spid="34"/>
                                        </p:tgtEl>
                                        <p:attrNameLst>
                                          <p:attrName>fill.type</p:attrName>
                                        </p:attrNameLst>
                                      </p:cBhvr>
                                      <p:to>
                                        <p:strVal val="solid"/>
                                      </p:to>
                                    </p:set>
                                  </p:childTnLst>
                                </p:cTn>
                              </p:par>
                              <p:par>
                                <p:cTn id="129" presetID="19" presetClass="emph" presetSubtype="0" fill="hold" grpId="0" nodeType="withEffect">
                                  <p:stCondLst>
                                    <p:cond delay="0"/>
                                  </p:stCondLst>
                                  <p:childTnLst>
                                    <p:animClr clrSpc="rgb" dir="cw">
                                      <p:cBhvr override="childStyle">
                                        <p:cTn id="130" dur="500" fill="hold"/>
                                        <p:tgtEl>
                                          <p:spTgt spid="32"/>
                                        </p:tgtEl>
                                        <p:attrNameLst>
                                          <p:attrName>style.color</p:attrName>
                                        </p:attrNameLst>
                                      </p:cBhvr>
                                      <p:to>
                                        <a:schemeClr val="accent2"/>
                                      </p:to>
                                    </p:animClr>
                                    <p:animClr clrSpc="rgb" dir="cw">
                                      <p:cBhvr>
                                        <p:cTn id="131" dur="500" fill="hold"/>
                                        <p:tgtEl>
                                          <p:spTgt spid="32"/>
                                        </p:tgtEl>
                                        <p:attrNameLst>
                                          <p:attrName>fillcolor</p:attrName>
                                        </p:attrNameLst>
                                      </p:cBhvr>
                                      <p:to>
                                        <a:schemeClr val="accent2"/>
                                      </p:to>
                                    </p:animClr>
                                    <p:set>
                                      <p:cBhvr>
                                        <p:cTn id="132" dur="500" fill="hold"/>
                                        <p:tgtEl>
                                          <p:spTgt spid="32"/>
                                        </p:tgtEl>
                                        <p:attrNameLst>
                                          <p:attrName>fill.type</p:attrName>
                                        </p:attrNameLst>
                                      </p:cBhvr>
                                      <p:to>
                                        <p:strVal val="solid"/>
                                      </p:to>
                                    </p:set>
                                    <p:set>
                                      <p:cBhvr>
                                        <p:cTn id="133" dur="500" fill="hold"/>
                                        <p:tgtEl>
                                          <p:spTgt spid="32"/>
                                        </p:tgtEl>
                                        <p:attrNameLst>
                                          <p:attrName>fill.on</p:attrName>
                                        </p:attrNameLst>
                                      </p:cBhvr>
                                      <p:to>
                                        <p:strVal val="true"/>
                                      </p:to>
                                    </p:set>
                                  </p:childTnLst>
                                </p:cTn>
                              </p:par>
                              <p:par>
                                <p:cTn id="134" presetID="1" presetClass="mediacall" presetSubtype="0" fill="hold" nodeType="withEffect">
                                  <p:stCondLst>
                                    <p:cond delay="0"/>
                                  </p:stCondLst>
                                  <p:childTnLst>
                                    <p:cmd type="call" cmd="playFrom(0.0)">
                                      <p:cBhvr>
                                        <p:cTn id="135" dur="20218" fill="hold"/>
                                        <p:tgtEl>
                                          <p:spTgt spid="39"/>
                                        </p:tgtEl>
                                      </p:cBhvr>
                                    </p:cmd>
                                  </p:childTnLst>
                                </p:cTn>
                              </p:par>
                              <p:par>
                                <p:cTn id="136" presetID="3" presetClass="mediacall" presetSubtype="0" fill="hold" nodeType="withEffect">
                                  <p:stCondLst>
                                    <p:cond delay="0"/>
                                  </p:stCondLst>
                                  <p:childTnLst>
                                    <p:cmd type="call" cmd="stop">
                                      <p:cBhvr>
                                        <p:cTn id="137" dur="1" fill="hold"/>
                                        <p:tgtEl>
                                          <p:spTgt spid="38"/>
                                        </p:tgtEl>
                                      </p:cBhvr>
                                    </p:cmd>
                                  </p:childTnLst>
                                </p:cTn>
                              </p:par>
                              <p:par>
                                <p:cTn id="138" presetID="19" presetClass="emph" presetSubtype="0" fill="hold" grpId="1" nodeType="withEffect">
                                  <p:stCondLst>
                                    <p:cond delay="3000"/>
                                  </p:stCondLst>
                                  <p:childTnLst>
                                    <p:animClr clrSpc="rgb" dir="cw">
                                      <p:cBhvr override="childStyle">
                                        <p:cTn id="139" dur="500" fill="hold"/>
                                        <p:tgtEl>
                                          <p:spTgt spid="32"/>
                                        </p:tgtEl>
                                        <p:attrNameLst>
                                          <p:attrName>style.color</p:attrName>
                                        </p:attrNameLst>
                                      </p:cBhvr>
                                      <p:to>
                                        <a:srgbClr val="FF0000"/>
                                      </p:to>
                                    </p:animClr>
                                    <p:animClr clrSpc="rgb" dir="cw">
                                      <p:cBhvr>
                                        <p:cTn id="140" dur="500" fill="hold"/>
                                        <p:tgtEl>
                                          <p:spTgt spid="32"/>
                                        </p:tgtEl>
                                        <p:attrNameLst>
                                          <p:attrName>fillcolor</p:attrName>
                                        </p:attrNameLst>
                                      </p:cBhvr>
                                      <p:to>
                                        <a:srgbClr val="FF0000"/>
                                      </p:to>
                                    </p:animClr>
                                    <p:set>
                                      <p:cBhvr>
                                        <p:cTn id="141" dur="500" fill="hold"/>
                                        <p:tgtEl>
                                          <p:spTgt spid="32"/>
                                        </p:tgtEl>
                                        <p:attrNameLst>
                                          <p:attrName>fill.type</p:attrName>
                                        </p:attrNameLst>
                                      </p:cBhvr>
                                      <p:to>
                                        <p:strVal val="solid"/>
                                      </p:to>
                                    </p:set>
                                    <p:set>
                                      <p:cBhvr>
                                        <p:cTn id="142" dur="500" fill="hold"/>
                                        <p:tgtEl>
                                          <p:spTgt spid="32"/>
                                        </p:tgtEl>
                                        <p:attrNameLst>
                                          <p:attrName>fill.on</p:attrName>
                                        </p:attrNameLst>
                                      </p:cBhvr>
                                      <p:to>
                                        <p:strVal val="true"/>
                                      </p:to>
                                    </p:set>
                                  </p:childTnLst>
                                </p:cTn>
                              </p:par>
                              <p:par>
                                <p:cTn id="143" presetID="19" presetClass="emph" presetSubtype="0" repeatCount="4000" fill="hold" grpId="4" nodeType="withEffect">
                                  <p:stCondLst>
                                    <p:cond delay="3000"/>
                                  </p:stCondLst>
                                  <p:childTnLst>
                                    <p:animClr clrSpc="rgb" dir="cw">
                                      <p:cBhvr override="childStyle">
                                        <p:cTn id="144" dur="500" fill="hold"/>
                                        <p:tgtEl>
                                          <p:spTgt spid="15"/>
                                        </p:tgtEl>
                                        <p:attrNameLst>
                                          <p:attrName>style.color</p:attrName>
                                        </p:attrNameLst>
                                      </p:cBhvr>
                                      <p:to>
                                        <a:srgbClr val="92D050"/>
                                      </p:to>
                                    </p:animClr>
                                    <p:animClr clrSpc="rgb" dir="cw">
                                      <p:cBhvr>
                                        <p:cTn id="145" dur="500" fill="hold"/>
                                        <p:tgtEl>
                                          <p:spTgt spid="15"/>
                                        </p:tgtEl>
                                        <p:attrNameLst>
                                          <p:attrName>fillcolor</p:attrName>
                                        </p:attrNameLst>
                                      </p:cBhvr>
                                      <p:to>
                                        <a:srgbClr val="92D050"/>
                                      </p:to>
                                    </p:animClr>
                                    <p:set>
                                      <p:cBhvr>
                                        <p:cTn id="146" dur="500" fill="hold"/>
                                        <p:tgtEl>
                                          <p:spTgt spid="15"/>
                                        </p:tgtEl>
                                        <p:attrNameLst>
                                          <p:attrName>fill.type</p:attrName>
                                        </p:attrNameLst>
                                      </p:cBhvr>
                                      <p:to>
                                        <p:strVal val="solid"/>
                                      </p:to>
                                    </p:set>
                                    <p:set>
                                      <p:cBhvr>
                                        <p:cTn id="147" dur="500" fill="hold"/>
                                        <p:tgtEl>
                                          <p:spTgt spid="15"/>
                                        </p:tgtEl>
                                        <p:attrNameLst>
                                          <p:attrName>fill.on</p:attrName>
                                        </p:attrNameLst>
                                      </p:cBhvr>
                                      <p:to>
                                        <p:strVal val="true"/>
                                      </p:to>
                                    </p:set>
                                  </p:childTnLst>
                                </p:cTn>
                              </p:par>
                              <p:par>
                                <p:cTn id="148" presetID="1" presetClass="mediacall" presetSubtype="0" fill="hold" nodeType="withEffect">
                                  <p:stCondLst>
                                    <p:cond delay="3000"/>
                                  </p:stCondLst>
                                  <p:childTnLst>
                                    <p:cmd type="call" cmd="playFrom(0.0)">
                                      <p:cBhvr>
                                        <p:cTn id="149" dur="5903" fill="hold"/>
                                        <p:tgtEl>
                                          <p:spTgt spid="41"/>
                                        </p:tgtEl>
                                      </p:cBhvr>
                                    </p:cmd>
                                  </p:childTnLst>
                                </p:cTn>
                              </p:par>
                              <p:par>
                                <p:cTn id="150" presetID="3" presetClass="mediacall" presetSubtype="0" fill="hold" nodeType="withEffect">
                                  <p:stCondLst>
                                    <p:cond delay="3000"/>
                                  </p:stCondLst>
                                  <p:childTnLst>
                                    <p:cmd type="call" cmd="stop">
                                      <p:cBhvr>
                                        <p:cTn id="151" dur="1" fill="hold"/>
                                        <p:tgtEl>
                                          <p:spTgt spid="39"/>
                                        </p:tgtEl>
                                      </p:cBhvr>
                                    </p:cmd>
                                  </p:childTnLst>
                                </p:cTn>
                              </p:par>
                              <p:par>
                                <p:cTn id="152" presetID="30" presetClass="emph" presetSubtype="0" fill="hold" grpId="2" nodeType="withEffect">
                                  <p:stCondLst>
                                    <p:cond delay="3000"/>
                                  </p:stCondLst>
                                  <p:childTnLst>
                                    <p:animClr clrSpc="hsl" dir="cw">
                                      <p:cBhvr override="childStyle">
                                        <p:cTn id="153" dur="500" fill="hold"/>
                                        <p:tgtEl>
                                          <p:spTgt spid="34"/>
                                        </p:tgtEl>
                                        <p:attrNameLst>
                                          <p:attrName>style.color</p:attrName>
                                        </p:attrNameLst>
                                      </p:cBhvr>
                                      <p:by>
                                        <p:hsl h="0" s="12549" l="25098"/>
                                      </p:by>
                                    </p:animClr>
                                    <p:animClr clrSpc="hsl" dir="cw">
                                      <p:cBhvr>
                                        <p:cTn id="154" dur="500" fill="hold"/>
                                        <p:tgtEl>
                                          <p:spTgt spid="34"/>
                                        </p:tgtEl>
                                        <p:attrNameLst>
                                          <p:attrName>fillcolor</p:attrName>
                                        </p:attrNameLst>
                                      </p:cBhvr>
                                      <p:by>
                                        <p:hsl h="0" s="12549" l="25098"/>
                                      </p:by>
                                    </p:animClr>
                                    <p:animClr clrSpc="hsl" dir="cw">
                                      <p:cBhvr>
                                        <p:cTn id="155" dur="500" fill="hold"/>
                                        <p:tgtEl>
                                          <p:spTgt spid="34"/>
                                        </p:tgtEl>
                                        <p:attrNameLst>
                                          <p:attrName>stroke.color</p:attrName>
                                        </p:attrNameLst>
                                      </p:cBhvr>
                                      <p:by>
                                        <p:hsl h="0" s="12549" l="25098"/>
                                      </p:by>
                                    </p:animClr>
                                    <p:set>
                                      <p:cBhvr>
                                        <p:cTn id="156" dur="500" fill="hold"/>
                                        <p:tgtEl>
                                          <p:spTgt spid="34"/>
                                        </p:tgtEl>
                                        <p:attrNameLst>
                                          <p:attrName>fill.type</p:attrName>
                                        </p:attrNameLst>
                                      </p:cBhvr>
                                      <p:to>
                                        <p:strVal val="solid"/>
                                      </p:to>
                                    </p:set>
                                  </p:childTnLst>
                                </p:cTn>
                              </p:par>
                              <p:par>
                                <p:cTn id="157" presetID="24" presetClass="emph" presetSubtype="0" fill="hold" grpId="5" nodeType="withEffect">
                                  <p:stCondLst>
                                    <p:cond delay="3000"/>
                                  </p:stCondLst>
                                  <p:childTnLst>
                                    <p:animClr clrSpc="hsl" dir="cw">
                                      <p:cBhvr override="childStyle">
                                        <p:cTn id="158" dur="500" fill="hold"/>
                                        <p:tgtEl>
                                          <p:spTgt spid="25"/>
                                        </p:tgtEl>
                                        <p:attrNameLst>
                                          <p:attrName>style.color</p:attrName>
                                        </p:attrNameLst>
                                      </p:cBhvr>
                                      <p:by>
                                        <p:hsl h="0" s="-12549" l="-25098"/>
                                      </p:by>
                                    </p:animClr>
                                    <p:animClr clrSpc="hsl" dir="cw">
                                      <p:cBhvr>
                                        <p:cTn id="159" dur="500" fill="hold"/>
                                        <p:tgtEl>
                                          <p:spTgt spid="25"/>
                                        </p:tgtEl>
                                        <p:attrNameLst>
                                          <p:attrName>fillcolor</p:attrName>
                                        </p:attrNameLst>
                                      </p:cBhvr>
                                      <p:by>
                                        <p:hsl h="0" s="-12549" l="-25098"/>
                                      </p:by>
                                    </p:animClr>
                                    <p:animClr clrSpc="hsl" dir="cw">
                                      <p:cBhvr>
                                        <p:cTn id="160" dur="500" fill="hold"/>
                                        <p:tgtEl>
                                          <p:spTgt spid="25"/>
                                        </p:tgtEl>
                                        <p:attrNameLst>
                                          <p:attrName>stroke.color</p:attrName>
                                        </p:attrNameLst>
                                      </p:cBhvr>
                                      <p:by>
                                        <p:hsl h="0" s="-12549" l="-25098"/>
                                      </p:by>
                                    </p:animClr>
                                    <p:set>
                                      <p:cBhvr>
                                        <p:cTn id="16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2" fill="hold" display="0">
                  <p:stCondLst>
                    <p:cond delay="indefinite"/>
                  </p:stCondLst>
                  <p:endCondLst>
                    <p:cond evt="onStopAudio" delay="0">
                      <p:tgtEl>
                        <p:sldTgt/>
                      </p:tgtEl>
                    </p:cond>
                  </p:endCondLst>
                </p:cTn>
                <p:tgtEl>
                  <p:spTgt spid="39"/>
                </p:tgtEl>
              </p:cMediaNode>
            </p:audio>
            <p:audio>
              <p:cMediaNode vol="80000">
                <p:cTn id="163" fill="hold" display="0">
                  <p:stCondLst>
                    <p:cond delay="indefinite"/>
                  </p:stCondLst>
                  <p:endCondLst>
                    <p:cond evt="onStopAudio" delay="0">
                      <p:tgtEl>
                        <p:sldTgt/>
                      </p:tgtEl>
                    </p:cond>
                  </p:endCondLst>
                </p:cTn>
                <p:tgtEl>
                  <p:spTgt spid="40"/>
                </p:tgtEl>
              </p:cMediaNode>
            </p:audio>
            <p:audio>
              <p:cMediaNode vol="80000">
                <p:cTn id="16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1"/>
      <p:bldP spid="25" grpId="2"/>
      <p:bldP spid="25" grpId="3"/>
      <p:bldP spid="25" grpId="4"/>
      <p:bldP spid="25" grpId="5"/>
      <p:bldP spid="27" grpId="1"/>
      <p:bldP spid="27" grpId="2"/>
      <p:bldP spid="31" grpId="0" animBg="1"/>
      <p:bldP spid="31" grpId="1" animBg="1"/>
      <p:bldP spid="32" grpId="0" animBg="1"/>
      <p:bldP spid="32" grpId="1" animBg="1"/>
      <p:bldP spid="33" grpId="1"/>
      <p:bldP spid="33" grpId="2"/>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05748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 y="233337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1634" y="76481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6" y="283688"/>
            <a:ext cx="8154143" cy="9201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8804" y="442769"/>
            <a:ext cx="7037984" cy="553998"/>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3. Mục đích chính của mẫu số liệu ghép nhóm là gì? </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30709" y="1611397"/>
            <a:ext cx="4127087" cy="137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2" y="3362284"/>
            <a:ext cx="4127087" cy="13670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19712" y="1685001"/>
            <a:ext cx="3423000" cy="129266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Tạo ra sự biểu diễn trực quan và dễ hiểu của dữ </a:t>
            </a:r>
            <a:r>
              <a:rPr lang="vi-VN" sz="2000" smtClean="0">
                <a:solidFill>
                  <a:prstClr val="white"/>
                </a:solidFill>
              </a:rPr>
              <a:t>liệu</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832354" y="3573812"/>
            <a:ext cx="3416422"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Loại bỏ các nhiễu và sai sót trong dữ liệu</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486166" y="1612190"/>
            <a:ext cx="4127087" cy="137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78445" y="3357695"/>
            <a:ext cx="4127087" cy="13995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42276" y="1853840"/>
            <a:ext cx="3474721"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Đo lường sự biến thiên và độ phân tán của dữ liệu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97573" y="3432218"/>
            <a:ext cx="3445139" cy="129266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Tìm ra mẫu, xu hướng hoặc quy luật ẩn trong </a:t>
            </a:r>
            <a:r>
              <a:rPr lang="en-US" sz="2000" smtClean="0">
                <a:solidFill>
                  <a:prstClr val="white"/>
                </a:solidFill>
              </a:rPr>
              <a:t>   </a:t>
            </a:r>
            <a:r>
              <a:rPr lang="vi-VN" sz="2000" smtClean="0">
                <a:solidFill>
                  <a:prstClr val="white"/>
                </a:solidFill>
              </a:rPr>
              <a:t>dữ </a:t>
            </a:r>
            <a:r>
              <a:rPr lang="vi-VN" sz="2000">
                <a:solidFill>
                  <a:prstClr val="white"/>
                </a:solidFill>
              </a:rPr>
              <a:t>liệu</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460179"/>
            <a:ext cx="365523" cy="365523"/>
          </a:xfrm>
          <a:prstGeom prst="rect">
            <a:avLst/>
          </a:prstGeom>
        </p:spPr>
      </p:pic>
    </p:spTree>
    <p:extLst>
      <p:ext uri="{BB962C8B-B14F-4D97-AF65-F5344CB8AC3E}">
        <p14:creationId xmlns:p14="http://schemas.microsoft.com/office/powerpoint/2010/main" val="66084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4" presetClass="emph" presetSubtype="0" fill="hold" grpId="1" nodeType="clickEffect">
                                  <p:stCondLst>
                                    <p:cond delay="0"/>
                                  </p:stCondLst>
                                  <p:childTnLst>
                                    <p:animClr clrSpc="hsl" dir="cw">
                                      <p:cBhvr override="childStyle">
                                        <p:cTn id="12" dur="500" fill="hold"/>
                                        <p:tgtEl>
                                          <p:spTgt spid="25"/>
                                        </p:tgtEl>
                                        <p:attrNameLst>
                                          <p:attrName>style.color</p:attrName>
                                        </p:attrNameLst>
                                      </p:cBhvr>
                                      <p:by>
                                        <p:hsl h="0" s="-12549" l="-25098"/>
                                      </p:by>
                                    </p:animClr>
                                    <p:animClr clrSpc="hsl" dir="cw">
                                      <p:cBhvr>
                                        <p:cTn id="13" dur="500" fill="hold"/>
                                        <p:tgtEl>
                                          <p:spTgt spid="25"/>
                                        </p:tgtEl>
                                        <p:attrNameLst>
                                          <p:attrName>fillcolor</p:attrName>
                                        </p:attrNameLst>
                                      </p:cBhvr>
                                      <p:by>
                                        <p:hsl h="0" s="-12549" l="-25098"/>
                                      </p:by>
                                    </p:animClr>
                                    <p:animClr clrSpc="hsl" dir="cw">
                                      <p:cBhvr>
                                        <p:cTn id="14" dur="500" fill="hold"/>
                                        <p:tgtEl>
                                          <p:spTgt spid="25"/>
                                        </p:tgtEl>
                                        <p:attrNameLst>
                                          <p:attrName>stroke.color</p:attrName>
                                        </p:attrNameLst>
                                      </p:cBhvr>
                                      <p:by>
                                        <p:hsl h="0" s="-12549" l="-25098"/>
                                      </p:by>
                                    </p:animClr>
                                    <p:set>
                                      <p:cBhvr>
                                        <p:cTn id="15" dur="500" fill="hold"/>
                                        <p:tgtEl>
                                          <p:spTgt spid="25"/>
                                        </p:tgtEl>
                                        <p:attrNameLst>
                                          <p:attrName>fill.type</p:attrName>
                                        </p:attrNameLst>
                                      </p:cBhvr>
                                      <p:to>
                                        <p:strVal val="solid"/>
                                      </p:to>
                                    </p:set>
                                  </p:childTnLst>
                                </p:cTn>
                              </p:par>
                              <p:par>
                                <p:cTn id="16" presetID="19" presetClass="emph" presetSubtype="0" fill="hold" grpId="0" nodeType="withEffect">
                                  <p:stCondLst>
                                    <p:cond delay="0"/>
                                  </p:stCondLst>
                                  <p:childTnLst>
                                    <p:animClr clrSpc="rgb" dir="cw">
                                      <p:cBhvr override="childStyle">
                                        <p:cTn id="17" dur="500" fill="hold"/>
                                        <p:tgtEl>
                                          <p:spTgt spid="15"/>
                                        </p:tgtEl>
                                        <p:attrNameLst>
                                          <p:attrName>style.color</p:attrName>
                                        </p:attrNameLst>
                                      </p:cBhvr>
                                      <p:to>
                                        <a:srgbClr val="FFC000"/>
                                      </p:to>
                                    </p:animClr>
                                    <p:animClr clrSpc="rgb" dir="cw">
                                      <p:cBhvr>
                                        <p:cTn id="18" dur="500" fill="hold"/>
                                        <p:tgtEl>
                                          <p:spTgt spid="15"/>
                                        </p:tgtEl>
                                        <p:attrNameLst>
                                          <p:attrName>fillcolor</p:attrName>
                                        </p:attrNameLst>
                                      </p:cBhvr>
                                      <p:to>
                                        <a:srgbClr val="FFC000"/>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mediacall" presetSubtype="0" fill="hold" nodeType="withEffect">
                                  <p:stCondLst>
                                    <p:cond delay="0"/>
                                  </p:stCondLst>
                                  <p:childTnLst>
                                    <p:cmd type="call" cmd="playFrom(0.0)">
                                      <p:cBhvr>
                                        <p:cTn id="22" dur="20218" fill="hold"/>
                                        <p:tgtEl>
                                          <p:spTgt spid="39"/>
                                        </p:tgtEl>
                                      </p:cBhvr>
                                    </p:cmd>
                                  </p:childTnLst>
                                </p:cTn>
                              </p:par>
                              <p:par>
                                <p:cTn id="23" presetID="3" presetClass="mediacall" presetSubtype="0" fill="hold" nodeType="withEffect">
                                  <p:stCondLst>
                                    <p:cond delay="0"/>
                                  </p:stCondLst>
                                  <p:childTnLst>
                                    <p:cmd type="call" cmd="stop">
                                      <p:cBhvr>
                                        <p:cTn id="24" dur="1" fill="hold"/>
                                        <p:tgtEl>
                                          <p:spTgt spid="38"/>
                                        </p:tgtEl>
                                      </p:cBhvr>
                                    </p:cmd>
                                  </p:childTnLst>
                                </p:cTn>
                              </p:par>
                              <p:par>
                                <p:cTn id="25" presetID="19" presetClass="emph" presetSubtype="0" repeatCount="4000" fill="hold" grpId="1" nodeType="withEffect">
                                  <p:stCondLst>
                                    <p:cond delay="3000"/>
                                  </p:stCondLst>
                                  <p:childTnLst>
                                    <p:animClr clrSpc="rgb" dir="cw">
                                      <p:cBhvr override="childStyle">
                                        <p:cTn id="26" dur="500" fill="hold"/>
                                        <p:tgtEl>
                                          <p:spTgt spid="15"/>
                                        </p:tgtEl>
                                        <p:attrNameLst>
                                          <p:attrName>style.color</p:attrName>
                                        </p:attrNameLst>
                                      </p:cBhvr>
                                      <p:to>
                                        <a:srgbClr val="92D050"/>
                                      </p:to>
                                    </p:animClr>
                                    <p:animClr clrSpc="rgb" dir="cw">
                                      <p:cBhvr>
                                        <p:cTn id="27" dur="500" fill="hold"/>
                                        <p:tgtEl>
                                          <p:spTgt spid="15"/>
                                        </p:tgtEl>
                                        <p:attrNameLst>
                                          <p:attrName>fillcolor</p:attrName>
                                        </p:attrNameLst>
                                      </p:cBhvr>
                                      <p:to>
                                        <a:srgbClr val="92D050"/>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cTn>
                              </p:par>
                              <p:par>
                                <p:cTn id="30" presetID="1" presetClass="mediacall" presetSubtype="0" fill="hold" nodeType="withEffect">
                                  <p:stCondLst>
                                    <p:cond delay="3000"/>
                                  </p:stCondLst>
                                  <p:childTnLst>
                                    <p:cmd type="call" cmd="playFrom(0.0)">
                                      <p:cBhvr>
                                        <p:cTn id="31" dur="7732" fill="hold"/>
                                        <p:tgtEl>
                                          <p:spTgt spid="40"/>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24" presetClass="emph" presetSubtype="0" fill="hold" grpId="2" nodeType="withEffect">
                                  <p:stCondLst>
                                    <p:cond delay="300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1" nodeType="clickEffect">
                                  <p:stCondLst>
                                    <p:cond delay="0"/>
                                  </p:stCondLst>
                                  <p:childTnLst>
                                    <p:animClr clrSpc="hsl" dir="cw">
                                      <p:cBhvr override="childStyle">
                                        <p:cTn id="43" dur="500" fill="hold"/>
                                        <p:tgtEl>
                                          <p:spTgt spid="33"/>
                                        </p:tgtEl>
                                        <p:attrNameLst>
                                          <p:attrName>style.color</p:attrName>
                                        </p:attrNameLst>
                                      </p:cBhvr>
                                      <p:by>
                                        <p:hsl h="0" s="-12549" l="-25098"/>
                                      </p:by>
                                    </p:animClr>
                                    <p:animClr clrSpc="hsl" dir="cw">
                                      <p:cBhvr>
                                        <p:cTn id="44" dur="500" fill="hold"/>
                                        <p:tgtEl>
                                          <p:spTgt spid="33"/>
                                        </p:tgtEl>
                                        <p:attrNameLst>
                                          <p:attrName>fillcolor</p:attrName>
                                        </p:attrNameLst>
                                      </p:cBhvr>
                                      <p:by>
                                        <p:hsl h="0" s="-12549" l="-25098"/>
                                      </p:by>
                                    </p:animClr>
                                    <p:animClr clrSpc="hsl" dir="cw">
                                      <p:cBhvr>
                                        <p:cTn id="45" dur="500" fill="hold"/>
                                        <p:tgtEl>
                                          <p:spTgt spid="33"/>
                                        </p:tgtEl>
                                        <p:attrNameLst>
                                          <p:attrName>stroke.color</p:attrName>
                                        </p:attrNameLst>
                                      </p:cBhvr>
                                      <p:by>
                                        <p:hsl h="0" s="-12549" l="-25098"/>
                                      </p:by>
                                    </p:animClr>
                                    <p:set>
                                      <p:cBhvr>
                                        <p:cTn id="46" dur="500" fill="hold"/>
                                        <p:tgtEl>
                                          <p:spTgt spid="33"/>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fill="hold" grpId="1" nodeType="withEffect">
                                  <p:stCondLst>
                                    <p:cond delay="3000"/>
                                  </p:stCondLst>
                                  <p:childTnLst>
                                    <p:animClr clrSpc="rgb" dir="cw">
                                      <p:cBhvr override="childStyle">
                                        <p:cTn id="57" dur="500" fill="hold"/>
                                        <p:tgtEl>
                                          <p:spTgt spid="31"/>
                                        </p:tgtEl>
                                        <p:attrNameLst>
                                          <p:attrName>style.color</p:attrName>
                                        </p:attrNameLst>
                                      </p:cBhvr>
                                      <p:to>
                                        <a:srgbClr val="FF0000"/>
                                      </p:to>
                                    </p:animClr>
                                    <p:animClr clrSpc="rgb" dir="cw">
                                      <p:cBhvr>
                                        <p:cTn id="58" dur="500" fill="hold"/>
                                        <p:tgtEl>
                                          <p:spTgt spid="31"/>
                                        </p:tgtEl>
                                        <p:attrNameLst>
                                          <p:attrName>fillcolor</p:attrName>
                                        </p:attrNameLst>
                                      </p:cBhvr>
                                      <p:to>
                                        <a:srgbClr val="FF0000"/>
                                      </p:to>
                                    </p:animClr>
                                    <p:set>
                                      <p:cBhvr>
                                        <p:cTn id="59" dur="500" fill="hold"/>
                                        <p:tgtEl>
                                          <p:spTgt spid="31"/>
                                        </p:tgtEl>
                                        <p:attrNameLst>
                                          <p:attrName>fill.type</p:attrName>
                                        </p:attrNameLst>
                                      </p:cBhvr>
                                      <p:to>
                                        <p:strVal val="solid"/>
                                      </p:to>
                                    </p:set>
                                    <p:set>
                                      <p:cBhvr>
                                        <p:cTn id="60" dur="500" fill="hold"/>
                                        <p:tgtEl>
                                          <p:spTgt spid="31"/>
                                        </p:tgtEl>
                                        <p:attrNameLst>
                                          <p:attrName>fill.on</p:attrName>
                                        </p:attrNameLst>
                                      </p:cBhvr>
                                      <p:to>
                                        <p:strVal val="true"/>
                                      </p:to>
                                    </p:set>
                                  </p:childTnLst>
                                </p:cTn>
                              </p:par>
                              <p:par>
                                <p:cTn id="61" presetID="19" presetClass="emph" presetSubtype="0" repeatCount="4000" fill="hold" grpId="2" nodeType="withEffect">
                                  <p:stCondLst>
                                    <p:cond delay="3000"/>
                                  </p:stCondLst>
                                  <p:childTnLst>
                                    <p:animClr clrSpc="rgb" dir="cw">
                                      <p:cBhvr override="childStyle">
                                        <p:cTn id="62" dur="500" fill="hold"/>
                                        <p:tgtEl>
                                          <p:spTgt spid="15"/>
                                        </p:tgtEl>
                                        <p:attrNameLst>
                                          <p:attrName>style.color</p:attrName>
                                        </p:attrNameLst>
                                      </p:cBhvr>
                                      <p:to>
                                        <a:srgbClr val="92D050"/>
                                      </p:to>
                                    </p:animClr>
                                    <p:animClr clrSpc="rgb" dir="cw">
                                      <p:cBhvr>
                                        <p:cTn id="63" dur="500" fill="hold"/>
                                        <p:tgtEl>
                                          <p:spTgt spid="15"/>
                                        </p:tgtEl>
                                        <p:attrNameLst>
                                          <p:attrName>fillcolor</p:attrName>
                                        </p:attrNameLst>
                                      </p:cBhvr>
                                      <p:to>
                                        <a:srgbClr val="92D050"/>
                                      </p:to>
                                    </p:animClr>
                                    <p:set>
                                      <p:cBhvr>
                                        <p:cTn id="64" dur="500" fill="hold"/>
                                        <p:tgtEl>
                                          <p:spTgt spid="15"/>
                                        </p:tgtEl>
                                        <p:attrNameLst>
                                          <p:attrName>fill.type</p:attrName>
                                        </p:attrNameLst>
                                      </p:cBhvr>
                                      <p:to>
                                        <p:strVal val="solid"/>
                                      </p:to>
                                    </p:set>
                                    <p:set>
                                      <p:cBhvr>
                                        <p:cTn id="65" dur="500" fill="hold"/>
                                        <p:tgtEl>
                                          <p:spTgt spid="15"/>
                                        </p:tgtEl>
                                        <p:attrNameLst>
                                          <p:attrName>fill.on</p:attrName>
                                        </p:attrNameLst>
                                      </p:cBhvr>
                                      <p:to>
                                        <p:strVal val="true"/>
                                      </p:to>
                                    </p:set>
                                  </p:childTnLst>
                                </p:cTn>
                              </p:par>
                              <p:par>
                                <p:cTn id="66" presetID="1" presetClass="mediacall" presetSubtype="0" fill="hold" nodeType="withEffect">
                                  <p:stCondLst>
                                    <p:cond delay="3000"/>
                                  </p:stCondLst>
                                  <p:childTnLst>
                                    <p:cmd type="call" cmd="playFrom(0.0)">
                                      <p:cBhvr>
                                        <p:cTn id="67" dur="5903" fill="hold"/>
                                        <p:tgtEl>
                                          <p:spTgt spid="41"/>
                                        </p:tgtEl>
                                      </p:cBhvr>
                                    </p:cmd>
                                  </p:childTnLst>
                                </p:cTn>
                              </p:par>
                              <p:par>
                                <p:cTn id="68" presetID="3" presetClass="mediacall" presetSubtype="0" fill="hold" nodeType="withEffect">
                                  <p:stCondLst>
                                    <p:cond delay="3000"/>
                                  </p:stCondLst>
                                  <p:childTnLst>
                                    <p:cmd type="call" cmd="stop">
                                      <p:cBhvr>
                                        <p:cTn id="69" dur="1" fill="hold"/>
                                        <p:tgtEl>
                                          <p:spTgt spid="39"/>
                                        </p:tgtEl>
                                      </p:cBhvr>
                                    </p:cmd>
                                  </p:childTnLst>
                                </p:cTn>
                              </p:par>
                              <p:par>
                                <p:cTn id="70" presetID="30" presetClass="emph" presetSubtype="0" fill="hold" grpId="2" nodeType="withEffect">
                                  <p:stCondLst>
                                    <p:cond delay="3000"/>
                                  </p:stCondLst>
                                  <p:childTnLst>
                                    <p:animClr clrSpc="hsl" dir="cw">
                                      <p:cBhvr override="childStyle">
                                        <p:cTn id="71" dur="500" fill="hold"/>
                                        <p:tgtEl>
                                          <p:spTgt spid="33"/>
                                        </p:tgtEl>
                                        <p:attrNameLst>
                                          <p:attrName>style.color</p:attrName>
                                        </p:attrNameLst>
                                      </p:cBhvr>
                                      <p:by>
                                        <p:hsl h="0" s="12549" l="25098"/>
                                      </p:by>
                                    </p:animClr>
                                    <p:animClr clrSpc="hsl" dir="cw">
                                      <p:cBhvr>
                                        <p:cTn id="72" dur="500" fill="hold"/>
                                        <p:tgtEl>
                                          <p:spTgt spid="33"/>
                                        </p:tgtEl>
                                        <p:attrNameLst>
                                          <p:attrName>fillcolor</p:attrName>
                                        </p:attrNameLst>
                                      </p:cBhvr>
                                      <p:by>
                                        <p:hsl h="0" s="12549" l="25098"/>
                                      </p:by>
                                    </p:animClr>
                                    <p:animClr clrSpc="hsl" dir="cw">
                                      <p:cBhvr>
                                        <p:cTn id="73" dur="500" fill="hold"/>
                                        <p:tgtEl>
                                          <p:spTgt spid="33"/>
                                        </p:tgtEl>
                                        <p:attrNameLst>
                                          <p:attrName>stroke.color</p:attrName>
                                        </p:attrNameLst>
                                      </p:cBhvr>
                                      <p:by>
                                        <p:hsl h="0" s="12549" l="25098"/>
                                      </p:by>
                                    </p:animClr>
                                    <p:set>
                                      <p:cBhvr>
                                        <p:cTn id="74" dur="500" fill="hold"/>
                                        <p:tgtEl>
                                          <p:spTgt spid="33"/>
                                        </p:tgtEl>
                                        <p:attrNameLst>
                                          <p:attrName>fill.type</p:attrName>
                                        </p:attrNameLst>
                                      </p:cBhvr>
                                      <p:to>
                                        <p:strVal val="solid"/>
                                      </p:to>
                                    </p:set>
                                  </p:childTnLst>
                                </p:cTn>
                              </p:par>
                              <p:par>
                                <p:cTn id="75" presetID="24" presetClass="emph" presetSubtype="0" fill="hold" grpId="3" nodeType="withEffect">
                                  <p:stCondLst>
                                    <p:cond delay="3000"/>
                                  </p:stCondLst>
                                  <p:childTnLst>
                                    <p:animClr clrSpc="hsl" dir="cw">
                                      <p:cBhvr override="childStyle">
                                        <p:cTn id="76" dur="500" fill="hold"/>
                                        <p:tgtEl>
                                          <p:spTgt spid="25"/>
                                        </p:tgtEl>
                                        <p:attrNameLst>
                                          <p:attrName>style.color</p:attrName>
                                        </p:attrNameLst>
                                      </p:cBhvr>
                                      <p:by>
                                        <p:hsl h="0" s="-12549" l="-25098"/>
                                      </p:by>
                                    </p:animClr>
                                    <p:animClr clrSpc="hsl" dir="cw">
                                      <p:cBhvr>
                                        <p:cTn id="77" dur="500" fill="hold"/>
                                        <p:tgtEl>
                                          <p:spTgt spid="25"/>
                                        </p:tgtEl>
                                        <p:attrNameLst>
                                          <p:attrName>fillcolor</p:attrName>
                                        </p:attrNameLst>
                                      </p:cBhvr>
                                      <p:by>
                                        <p:hsl h="0" s="-12549" l="-25098"/>
                                      </p:by>
                                    </p:animClr>
                                    <p:animClr clrSpc="hsl" dir="cw">
                                      <p:cBhvr>
                                        <p:cTn id="78" dur="500" fill="hold"/>
                                        <p:tgtEl>
                                          <p:spTgt spid="25"/>
                                        </p:tgtEl>
                                        <p:attrNameLst>
                                          <p:attrName>stroke.color</p:attrName>
                                        </p:attrNameLst>
                                      </p:cBhvr>
                                      <p:by>
                                        <p:hsl h="0" s="-12549" l="-25098"/>
                                      </p:by>
                                    </p:animClr>
                                    <p:set>
                                      <p:cBhvr>
                                        <p:cTn id="7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24" presetClass="emph" presetSubtype="0" fill="hold" grpId="1" nodeType="clickEffect">
                                  <p:stCondLst>
                                    <p:cond delay="0"/>
                                  </p:stCondLst>
                                  <p:childTnLst>
                                    <p:animClr clrSpc="hsl" dir="cw">
                                      <p:cBhvr override="childStyle">
                                        <p:cTn id="84" dur="500" fill="hold"/>
                                        <p:tgtEl>
                                          <p:spTgt spid="27"/>
                                        </p:tgtEl>
                                        <p:attrNameLst>
                                          <p:attrName>style.color</p:attrName>
                                        </p:attrNameLst>
                                      </p:cBhvr>
                                      <p:by>
                                        <p:hsl h="0" s="-12549" l="-25098"/>
                                      </p:by>
                                    </p:animClr>
                                    <p:animClr clrSpc="hsl" dir="cw">
                                      <p:cBhvr>
                                        <p:cTn id="85" dur="500" fill="hold"/>
                                        <p:tgtEl>
                                          <p:spTgt spid="27"/>
                                        </p:tgtEl>
                                        <p:attrNameLst>
                                          <p:attrName>fillcolor</p:attrName>
                                        </p:attrNameLst>
                                      </p:cBhvr>
                                      <p:by>
                                        <p:hsl h="0" s="-12549" l="-25098"/>
                                      </p:by>
                                    </p:animClr>
                                    <p:animClr clrSpc="hsl" dir="cw">
                                      <p:cBhvr>
                                        <p:cTn id="86" dur="500" fill="hold"/>
                                        <p:tgtEl>
                                          <p:spTgt spid="27"/>
                                        </p:tgtEl>
                                        <p:attrNameLst>
                                          <p:attrName>stroke.color</p:attrName>
                                        </p:attrNameLst>
                                      </p:cBhvr>
                                      <p:by>
                                        <p:hsl h="0" s="-12549" l="-25098"/>
                                      </p:by>
                                    </p:animClr>
                                    <p:set>
                                      <p:cBhvr>
                                        <p:cTn id="87" dur="500" fill="hold"/>
                                        <p:tgtEl>
                                          <p:spTgt spid="27"/>
                                        </p:tgtEl>
                                        <p:attrNameLst>
                                          <p:attrName>fill.type</p:attrName>
                                        </p:attrNameLst>
                                      </p:cBhvr>
                                      <p:to>
                                        <p:strVal val="solid"/>
                                      </p:to>
                                    </p:set>
                                  </p:childTnLst>
                                </p:cTn>
                              </p:par>
                              <p:par>
                                <p:cTn id="88" presetID="19" presetClass="emph" presetSubtype="0" fill="hold" grpId="0" nodeType="withEffect">
                                  <p:stCondLst>
                                    <p:cond delay="0"/>
                                  </p:stCondLst>
                                  <p:childTnLst>
                                    <p:animClr clrSpc="rgb" dir="cw">
                                      <p:cBhvr override="childStyle">
                                        <p:cTn id="89" dur="500" fill="hold"/>
                                        <p:tgtEl>
                                          <p:spTgt spid="16"/>
                                        </p:tgtEl>
                                        <p:attrNameLst>
                                          <p:attrName>style.color</p:attrName>
                                        </p:attrNameLst>
                                      </p:cBhvr>
                                      <p:to>
                                        <a:srgbClr val="FFC000"/>
                                      </p:to>
                                    </p:animClr>
                                    <p:animClr clrSpc="rgb" dir="cw">
                                      <p:cBhvr>
                                        <p:cTn id="90" dur="500" fill="hold"/>
                                        <p:tgtEl>
                                          <p:spTgt spid="16"/>
                                        </p:tgtEl>
                                        <p:attrNameLst>
                                          <p:attrName>fillcolor</p:attrName>
                                        </p:attrNameLst>
                                      </p:cBhvr>
                                      <p:to>
                                        <a:srgbClr val="FFC000"/>
                                      </p:to>
                                    </p:animClr>
                                    <p:set>
                                      <p:cBhvr>
                                        <p:cTn id="91" dur="500" fill="hold"/>
                                        <p:tgtEl>
                                          <p:spTgt spid="16"/>
                                        </p:tgtEl>
                                        <p:attrNameLst>
                                          <p:attrName>fill.type</p:attrName>
                                        </p:attrNameLst>
                                      </p:cBhvr>
                                      <p:to>
                                        <p:strVal val="solid"/>
                                      </p:to>
                                    </p:set>
                                    <p:set>
                                      <p:cBhvr>
                                        <p:cTn id="92" dur="500" fill="hold"/>
                                        <p:tgtEl>
                                          <p:spTgt spid="16"/>
                                        </p:tgtEl>
                                        <p:attrNameLst>
                                          <p:attrName>fill.on</p:attrName>
                                        </p:attrNameLst>
                                      </p:cBhvr>
                                      <p:to>
                                        <p:strVal val="true"/>
                                      </p:to>
                                    </p:set>
                                  </p:childTnLst>
                                </p:cTn>
                              </p:par>
                              <p:par>
                                <p:cTn id="93" presetID="1" presetClass="mediacall" presetSubtype="0" fill="hold" nodeType="withEffect">
                                  <p:stCondLst>
                                    <p:cond delay="0"/>
                                  </p:stCondLst>
                                  <p:childTnLst>
                                    <p:cmd type="call" cmd="playFrom(0.0)">
                                      <p:cBhvr>
                                        <p:cTn id="94" dur="20218" fill="hold"/>
                                        <p:tgtEl>
                                          <p:spTgt spid="39"/>
                                        </p:tgtEl>
                                      </p:cBhvr>
                                    </p:cmd>
                                  </p:childTnLst>
                                </p:cTn>
                              </p:par>
                              <p:par>
                                <p:cTn id="95" presetID="3" presetClass="mediacall" presetSubtype="0" fill="hold" nodeType="withEffect">
                                  <p:stCondLst>
                                    <p:cond delay="0"/>
                                  </p:stCondLst>
                                  <p:childTnLst>
                                    <p:cmd type="call" cmd="stop">
                                      <p:cBhvr>
                                        <p:cTn id="96" dur="1" fill="hold"/>
                                        <p:tgtEl>
                                          <p:spTgt spid="38"/>
                                        </p:tgtEl>
                                      </p:cBhvr>
                                    </p:cmd>
                                  </p:childTnLst>
                                </p:cTn>
                              </p:par>
                              <p:par>
                                <p:cTn id="97" presetID="19" presetClass="emph" presetSubtype="0" fill="hold" grpId="1" nodeType="withEffect">
                                  <p:stCondLst>
                                    <p:cond delay="3500"/>
                                  </p:stCondLst>
                                  <p:childTnLst>
                                    <p:animClr clrSpc="rgb" dir="cw">
                                      <p:cBhvr override="childStyle">
                                        <p:cTn id="98" dur="500" fill="hold"/>
                                        <p:tgtEl>
                                          <p:spTgt spid="16"/>
                                        </p:tgtEl>
                                        <p:attrNameLst>
                                          <p:attrName>style.color</p:attrName>
                                        </p:attrNameLst>
                                      </p:cBhvr>
                                      <p:to>
                                        <a:srgbClr val="FF0000"/>
                                      </p:to>
                                    </p:animClr>
                                    <p:animClr clrSpc="rgb" dir="cw">
                                      <p:cBhvr>
                                        <p:cTn id="99" dur="500" fill="hold"/>
                                        <p:tgtEl>
                                          <p:spTgt spid="16"/>
                                        </p:tgtEl>
                                        <p:attrNameLst>
                                          <p:attrName>fillcolor</p:attrName>
                                        </p:attrNameLst>
                                      </p:cBhvr>
                                      <p:to>
                                        <a:srgbClr val="FF0000"/>
                                      </p:to>
                                    </p:animClr>
                                    <p:set>
                                      <p:cBhvr>
                                        <p:cTn id="100" dur="500" fill="hold"/>
                                        <p:tgtEl>
                                          <p:spTgt spid="16"/>
                                        </p:tgtEl>
                                        <p:attrNameLst>
                                          <p:attrName>fill.type</p:attrName>
                                        </p:attrNameLst>
                                      </p:cBhvr>
                                      <p:to>
                                        <p:strVal val="solid"/>
                                      </p:to>
                                    </p:set>
                                    <p:set>
                                      <p:cBhvr>
                                        <p:cTn id="101" dur="500" fill="hold"/>
                                        <p:tgtEl>
                                          <p:spTgt spid="16"/>
                                        </p:tgtEl>
                                        <p:attrNameLst>
                                          <p:attrName>fill.on</p:attrName>
                                        </p:attrNameLst>
                                      </p:cBhvr>
                                      <p:to>
                                        <p:strVal val="true"/>
                                      </p:to>
                                    </p:set>
                                  </p:childTnLst>
                                </p:cTn>
                              </p:par>
                              <p:par>
                                <p:cTn id="102" presetID="19" presetClass="emph" presetSubtype="0" repeatCount="4000" fill="hold" grpId="3" nodeType="withEffect">
                                  <p:stCondLst>
                                    <p:cond delay="3500"/>
                                  </p:stCondLst>
                                  <p:childTnLst>
                                    <p:animClr clrSpc="rgb" dir="cw">
                                      <p:cBhvr override="childStyle">
                                        <p:cTn id="103" dur="500" fill="hold"/>
                                        <p:tgtEl>
                                          <p:spTgt spid="15"/>
                                        </p:tgtEl>
                                        <p:attrNameLst>
                                          <p:attrName>style.color</p:attrName>
                                        </p:attrNameLst>
                                      </p:cBhvr>
                                      <p:to>
                                        <a:srgbClr val="92D050"/>
                                      </p:to>
                                    </p:animClr>
                                    <p:animClr clrSpc="rgb" dir="cw">
                                      <p:cBhvr>
                                        <p:cTn id="104" dur="500" fill="hold"/>
                                        <p:tgtEl>
                                          <p:spTgt spid="15"/>
                                        </p:tgtEl>
                                        <p:attrNameLst>
                                          <p:attrName>fillcolor</p:attrName>
                                        </p:attrNameLst>
                                      </p:cBhvr>
                                      <p:to>
                                        <a:srgbClr val="92D050"/>
                                      </p:to>
                                    </p:animClr>
                                    <p:set>
                                      <p:cBhvr>
                                        <p:cTn id="105" dur="500" fill="hold"/>
                                        <p:tgtEl>
                                          <p:spTgt spid="15"/>
                                        </p:tgtEl>
                                        <p:attrNameLst>
                                          <p:attrName>fill.type</p:attrName>
                                        </p:attrNameLst>
                                      </p:cBhvr>
                                      <p:to>
                                        <p:strVal val="solid"/>
                                      </p:to>
                                    </p:set>
                                    <p:set>
                                      <p:cBhvr>
                                        <p:cTn id="106" dur="500" fill="hold"/>
                                        <p:tgtEl>
                                          <p:spTgt spid="15"/>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par>
                                <p:cTn id="116" presetID="24" presetClass="emph" presetSubtype="0" fill="hold" grpId="4" nodeType="withEffect">
                                  <p:stCondLst>
                                    <p:cond delay="3500"/>
                                  </p:stCondLst>
                                  <p:childTnLst>
                                    <p:animClr clrSpc="hsl" dir="cw">
                                      <p:cBhvr override="childStyle">
                                        <p:cTn id="117" dur="500" fill="hold"/>
                                        <p:tgtEl>
                                          <p:spTgt spid="25"/>
                                        </p:tgtEl>
                                        <p:attrNameLst>
                                          <p:attrName>style.color</p:attrName>
                                        </p:attrNameLst>
                                      </p:cBhvr>
                                      <p:by>
                                        <p:hsl h="0" s="-12549" l="-25098"/>
                                      </p:by>
                                    </p:animClr>
                                    <p:animClr clrSpc="hsl" dir="cw">
                                      <p:cBhvr>
                                        <p:cTn id="118" dur="500" fill="hold"/>
                                        <p:tgtEl>
                                          <p:spTgt spid="25"/>
                                        </p:tgtEl>
                                        <p:attrNameLst>
                                          <p:attrName>fillcolor</p:attrName>
                                        </p:attrNameLst>
                                      </p:cBhvr>
                                      <p:by>
                                        <p:hsl h="0" s="-12549" l="-25098"/>
                                      </p:by>
                                    </p:animClr>
                                    <p:animClr clrSpc="hsl" dir="cw">
                                      <p:cBhvr>
                                        <p:cTn id="119" dur="500" fill="hold"/>
                                        <p:tgtEl>
                                          <p:spTgt spid="25"/>
                                        </p:tgtEl>
                                        <p:attrNameLst>
                                          <p:attrName>stroke.color</p:attrName>
                                        </p:attrNameLst>
                                      </p:cBhvr>
                                      <p:by>
                                        <p:hsl h="0" s="-12549" l="-25098"/>
                                      </p:by>
                                    </p:animClr>
                                    <p:set>
                                      <p:cBhvr>
                                        <p:cTn id="12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34"/>
                    </p:tgtEl>
                  </p:cond>
                </p:stCondLst>
                <p:endSync evt="end" delay="0">
                  <p:rtn val="all"/>
                </p:endSync>
                <p:childTnLst>
                  <p:par>
                    <p:cTn id="122" fill="hold">
                      <p:stCondLst>
                        <p:cond delay="0"/>
                      </p:stCondLst>
                      <p:childTnLst>
                        <p:par>
                          <p:cTn id="123" fill="hold">
                            <p:stCondLst>
                              <p:cond delay="0"/>
                            </p:stCondLst>
                            <p:childTnLst>
                              <p:par>
                                <p:cTn id="124" presetID="24" presetClass="emph" presetSubtype="0" fill="hold" grpId="1" nodeType="clickEffect">
                                  <p:stCondLst>
                                    <p:cond delay="0"/>
                                  </p:stCondLst>
                                  <p:childTnLst>
                                    <p:animClr clrSpc="hsl" dir="cw">
                                      <p:cBhvr override="childStyle">
                                        <p:cTn id="125" dur="500" fill="hold"/>
                                        <p:tgtEl>
                                          <p:spTgt spid="34"/>
                                        </p:tgtEl>
                                        <p:attrNameLst>
                                          <p:attrName>style.color</p:attrName>
                                        </p:attrNameLst>
                                      </p:cBhvr>
                                      <p:by>
                                        <p:hsl h="0" s="-12549" l="-25098"/>
                                      </p:by>
                                    </p:animClr>
                                    <p:animClr clrSpc="hsl" dir="cw">
                                      <p:cBhvr>
                                        <p:cTn id="126" dur="500" fill="hold"/>
                                        <p:tgtEl>
                                          <p:spTgt spid="34"/>
                                        </p:tgtEl>
                                        <p:attrNameLst>
                                          <p:attrName>fillcolor</p:attrName>
                                        </p:attrNameLst>
                                      </p:cBhvr>
                                      <p:by>
                                        <p:hsl h="0" s="-12549" l="-25098"/>
                                      </p:by>
                                    </p:animClr>
                                    <p:animClr clrSpc="hsl" dir="cw">
                                      <p:cBhvr>
                                        <p:cTn id="127" dur="500" fill="hold"/>
                                        <p:tgtEl>
                                          <p:spTgt spid="34"/>
                                        </p:tgtEl>
                                        <p:attrNameLst>
                                          <p:attrName>stroke.color</p:attrName>
                                        </p:attrNameLst>
                                      </p:cBhvr>
                                      <p:by>
                                        <p:hsl h="0" s="-12549" l="-25098"/>
                                      </p:by>
                                    </p:animClr>
                                    <p:set>
                                      <p:cBhvr>
                                        <p:cTn id="128" dur="500" fill="hold"/>
                                        <p:tgtEl>
                                          <p:spTgt spid="34"/>
                                        </p:tgtEl>
                                        <p:attrNameLst>
                                          <p:attrName>fill.type</p:attrName>
                                        </p:attrNameLst>
                                      </p:cBhvr>
                                      <p:to>
                                        <p:strVal val="solid"/>
                                      </p:to>
                                    </p:set>
                                  </p:childTnLst>
                                </p:cTn>
                              </p:par>
                              <p:par>
                                <p:cTn id="129" presetID="19" presetClass="emph" presetSubtype="0" fill="hold" grpId="0" nodeType="withEffect">
                                  <p:stCondLst>
                                    <p:cond delay="0"/>
                                  </p:stCondLst>
                                  <p:childTnLst>
                                    <p:animClr clrSpc="rgb" dir="cw">
                                      <p:cBhvr override="childStyle">
                                        <p:cTn id="130" dur="500" fill="hold"/>
                                        <p:tgtEl>
                                          <p:spTgt spid="32"/>
                                        </p:tgtEl>
                                        <p:attrNameLst>
                                          <p:attrName>style.color</p:attrName>
                                        </p:attrNameLst>
                                      </p:cBhvr>
                                      <p:to>
                                        <a:schemeClr val="accent2"/>
                                      </p:to>
                                    </p:animClr>
                                    <p:animClr clrSpc="rgb" dir="cw">
                                      <p:cBhvr>
                                        <p:cTn id="131" dur="500" fill="hold"/>
                                        <p:tgtEl>
                                          <p:spTgt spid="32"/>
                                        </p:tgtEl>
                                        <p:attrNameLst>
                                          <p:attrName>fillcolor</p:attrName>
                                        </p:attrNameLst>
                                      </p:cBhvr>
                                      <p:to>
                                        <a:schemeClr val="accent2"/>
                                      </p:to>
                                    </p:animClr>
                                    <p:set>
                                      <p:cBhvr>
                                        <p:cTn id="132" dur="500" fill="hold"/>
                                        <p:tgtEl>
                                          <p:spTgt spid="32"/>
                                        </p:tgtEl>
                                        <p:attrNameLst>
                                          <p:attrName>fill.type</p:attrName>
                                        </p:attrNameLst>
                                      </p:cBhvr>
                                      <p:to>
                                        <p:strVal val="solid"/>
                                      </p:to>
                                    </p:set>
                                    <p:set>
                                      <p:cBhvr>
                                        <p:cTn id="133" dur="500" fill="hold"/>
                                        <p:tgtEl>
                                          <p:spTgt spid="32"/>
                                        </p:tgtEl>
                                        <p:attrNameLst>
                                          <p:attrName>fill.on</p:attrName>
                                        </p:attrNameLst>
                                      </p:cBhvr>
                                      <p:to>
                                        <p:strVal val="true"/>
                                      </p:to>
                                    </p:set>
                                  </p:childTnLst>
                                </p:cTn>
                              </p:par>
                              <p:par>
                                <p:cTn id="134" presetID="1" presetClass="mediacall" presetSubtype="0" fill="hold" nodeType="withEffect">
                                  <p:stCondLst>
                                    <p:cond delay="0"/>
                                  </p:stCondLst>
                                  <p:childTnLst>
                                    <p:cmd type="call" cmd="playFrom(0.0)">
                                      <p:cBhvr>
                                        <p:cTn id="135" dur="20218" fill="hold"/>
                                        <p:tgtEl>
                                          <p:spTgt spid="39"/>
                                        </p:tgtEl>
                                      </p:cBhvr>
                                    </p:cmd>
                                  </p:childTnLst>
                                </p:cTn>
                              </p:par>
                              <p:par>
                                <p:cTn id="136" presetID="3" presetClass="mediacall" presetSubtype="0" fill="hold" nodeType="withEffect">
                                  <p:stCondLst>
                                    <p:cond delay="0"/>
                                  </p:stCondLst>
                                  <p:childTnLst>
                                    <p:cmd type="call" cmd="stop">
                                      <p:cBhvr>
                                        <p:cTn id="137" dur="1" fill="hold"/>
                                        <p:tgtEl>
                                          <p:spTgt spid="38"/>
                                        </p:tgtEl>
                                      </p:cBhvr>
                                    </p:cmd>
                                  </p:childTnLst>
                                </p:cTn>
                              </p:par>
                              <p:par>
                                <p:cTn id="138" presetID="19" presetClass="emph" presetSubtype="0" fill="hold" grpId="1" nodeType="withEffect">
                                  <p:stCondLst>
                                    <p:cond delay="3000"/>
                                  </p:stCondLst>
                                  <p:childTnLst>
                                    <p:animClr clrSpc="rgb" dir="cw">
                                      <p:cBhvr override="childStyle">
                                        <p:cTn id="139" dur="500" fill="hold"/>
                                        <p:tgtEl>
                                          <p:spTgt spid="32"/>
                                        </p:tgtEl>
                                        <p:attrNameLst>
                                          <p:attrName>style.color</p:attrName>
                                        </p:attrNameLst>
                                      </p:cBhvr>
                                      <p:to>
                                        <a:srgbClr val="FF0000"/>
                                      </p:to>
                                    </p:animClr>
                                    <p:animClr clrSpc="rgb" dir="cw">
                                      <p:cBhvr>
                                        <p:cTn id="140" dur="500" fill="hold"/>
                                        <p:tgtEl>
                                          <p:spTgt spid="32"/>
                                        </p:tgtEl>
                                        <p:attrNameLst>
                                          <p:attrName>fillcolor</p:attrName>
                                        </p:attrNameLst>
                                      </p:cBhvr>
                                      <p:to>
                                        <a:srgbClr val="FF0000"/>
                                      </p:to>
                                    </p:animClr>
                                    <p:set>
                                      <p:cBhvr>
                                        <p:cTn id="141" dur="500" fill="hold"/>
                                        <p:tgtEl>
                                          <p:spTgt spid="32"/>
                                        </p:tgtEl>
                                        <p:attrNameLst>
                                          <p:attrName>fill.type</p:attrName>
                                        </p:attrNameLst>
                                      </p:cBhvr>
                                      <p:to>
                                        <p:strVal val="solid"/>
                                      </p:to>
                                    </p:set>
                                    <p:set>
                                      <p:cBhvr>
                                        <p:cTn id="142" dur="500" fill="hold"/>
                                        <p:tgtEl>
                                          <p:spTgt spid="32"/>
                                        </p:tgtEl>
                                        <p:attrNameLst>
                                          <p:attrName>fill.on</p:attrName>
                                        </p:attrNameLst>
                                      </p:cBhvr>
                                      <p:to>
                                        <p:strVal val="true"/>
                                      </p:to>
                                    </p:set>
                                  </p:childTnLst>
                                </p:cTn>
                              </p:par>
                              <p:par>
                                <p:cTn id="143" presetID="19" presetClass="emph" presetSubtype="0" repeatCount="4000" fill="hold" grpId="4" nodeType="withEffect">
                                  <p:stCondLst>
                                    <p:cond delay="3000"/>
                                  </p:stCondLst>
                                  <p:childTnLst>
                                    <p:animClr clrSpc="rgb" dir="cw">
                                      <p:cBhvr override="childStyle">
                                        <p:cTn id="144" dur="500" fill="hold"/>
                                        <p:tgtEl>
                                          <p:spTgt spid="15"/>
                                        </p:tgtEl>
                                        <p:attrNameLst>
                                          <p:attrName>style.color</p:attrName>
                                        </p:attrNameLst>
                                      </p:cBhvr>
                                      <p:to>
                                        <a:srgbClr val="92D050"/>
                                      </p:to>
                                    </p:animClr>
                                    <p:animClr clrSpc="rgb" dir="cw">
                                      <p:cBhvr>
                                        <p:cTn id="145" dur="500" fill="hold"/>
                                        <p:tgtEl>
                                          <p:spTgt spid="15"/>
                                        </p:tgtEl>
                                        <p:attrNameLst>
                                          <p:attrName>fillcolor</p:attrName>
                                        </p:attrNameLst>
                                      </p:cBhvr>
                                      <p:to>
                                        <a:srgbClr val="92D050"/>
                                      </p:to>
                                    </p:animClr>
                                    <p:set>
                                      <p:cBhvr>
                                        <p:cTn id="146" dur="500" fill="hold"/>
                                        <p:tgtEl>
                                          <p:spTgt spid="15"/>
                                        </p:tgtEl>
                                        <p:attrNameLst>
                                          <p:attrName>fill.type</p:attrName>
                                        </p:attrNameLst>
                                      </p:cBhvr>
                                      <p:to>
                                        <p:strVal val="solid"/>
                                      </p:to>
                                    </p:set>
                                    <p:set>
                                      <p:cBhvr>
                                        <p:cTn id="147" dur="500" fill="hold"/>
                                        <p:tgtEl>
                                          <p:spTgt spid="15"/>
                                        </p:tgtEl>
                                        <p:attrNameLst>
                                          <p:attrName>fill.on</p:attrName>
                                        </p:attrNameLst>
                                      </p:cBhvr>
                                      <p:to>
                                        <p:strVal val="true"/>
                                      </p:to>
                                    </p:set>
                                  </p:childTnLst>
                                </p:cTn>
                              </p:par>
                              <p:par>
                                <p:cTn id="148" presetID="1" presetClass="mediacall" presetSubtype="0" fill="hold" nodeType="withEffect">
                                  <p:stCondLst>
                                    <p:cond delay="3000"/>
                                  </p:stCondLst>
                                  <p:childTnLst>
                                    <p:cmd type="call" cmd="playFrom(0.0)">
                                      <p:cBhvr>
                                        <p:cTn id="149" dur="5903" fill="hold"/>
                                        <p:tgtEl>
                                          <p:spTgt spid="41"/>
                                        </p:tgtEl>
                                      </p:cBhvr>
                                    </p:cmd>
                                  </p:childTnLst>
                                </p:cTn>
                              </p:par>
                              <p:par>
                                <p:cTn id="150" presetID="3" presetClass="mediacall" presetSubtype="0" fill="hold" nodeType="withEffect">
                                  <p:stCondLst>
                                    <p:cond delay="3000"/>
                                  </p:stCondLst>
                                  <p:childTnLst>
                                    <p:cmd type="call" cmd="stop">
                                      <p:cBhvr>
                                        <p:cTn id="151" dur="1" fill="hold"/>
                                        <p:tgtEl>
                                          <p:spTgt spid="39"/>
                                        </p:tgtEl>
                                      </p:cBhvr>
                                    </p:cmd>
                                  </p:childTnLst>
                                </p:cTn>
                              </p:par>
                              <p:par>
                                <p:cTn id="152" presetID="30" presetClass="emph" presetSubtype="0" fill="hold" grpId="2" nodeType="withEffect">
                                  <p:stCondLst>
                                    <p:cond delay="3000"/>
                                  </p:stCondLst>
                                  <p:childTnLst>
                                    <p:animClr clrSpc="hsl" dir="cw">
                                      <p:cBhvr override="childStyle">
                                        <p:cTn id="153" dur="500" fill="hold"/>
                                        <p:tgtEl>
                                          <p:spTgt spid="34"/>
                                        </p:tgtEl>
                                        <p:attrNameLst>
                                          <p:attrName>style.color</p:attrName>
                                        </p:attrNameLst>
                                      </p:cBhvr>
                                      <p:by>
                                        <p:hsl h="0" s="12549" l="25098"/>
                                      </p:by>
                                    </p:animClr>
                                    <p:animClr clrSpc="hsl" dir="cw">
                                      <p:cBhvr>
                                        <p:cTn id="154" dur="500" fill="hold"/>
                                        <p:tgtEl>
                                          <p:spTgt spid="34"/>
                                        </p:tgtEl>
                                        <p:attrNameLst>
                                          <p:attrName>fillcolor</p:attrName>
                                        </p:attrNameLst>
                                      </p:cBhvr>
                                      <p:by>
                                        <p:hsl h="0" s="12549" l="25098"/>
                                      </p:by>
                                    </p:animClr>
                                    <p:animClr clrSpc="hsl" dir="cw">
                                      <p:cBhvr>
                                        <p:cTn id="155" dur="500" fill="hold"/>
                                        <p:tgtEl>
                                          <p:spTgt spid="34"/>
                                        </p:tgtEl>
                                        <p:attrNameLst>
                                          <p:attrName>stroke.color</p:attrName>
                                        </p:attrNameLst>
                                      </p:cBhvr>
                                      <p:by>
                                        <p:hsl h="0" s="12549" l="25098"/>
                                      </p:by>
                                    </p:animClr>
                                    <p:set>
                                      <p:cBhvr>
                                        <p:cTn id="156" dur="500" fill="hold"/>
                                        <p:tgtEl>
                                          <p:spTgt spid="34"/>
                                        </p:tgtEl>
                                        <p:attrNameLst>
                                          <p:attrName>fill.type</p:attrName>
                                        </p:attrNameLst>
                                      </p:cBhvr>
                                      <p:to>
                                        <p:strVal val="solid"/>
                                      </p:to>
                                    </p:set>
                                  </p:childTnLst>
                                </p:cTn>
                              </p:par>
                              <p:par>
                                <p:cTn id="157" presetID="24" presetClass="emph" presetSubtype="0" fill="hold" grpId="5" nodeType="withEffect">
                                  <p:stCondLst>
                                    <p:cond delay="3000"/>
                                  </p:stCondLst>
                                  <p:childTnLst>
                                    <p:animClr clrSpc="hsl" dir="cw">
                                      <p:cBhvr override="childStyle">
                                        <p:cTn id="158" dur="500" fill="hold"/>
                                        <p:tgtEl>
                                          <p:spTgt spid="25"/>
                                        </p:tgtEl>
                                        <p:attrNameLst>
                                          <p:attrName>style.color</p:attrName>
                                        </p:attrNameLst>
                                      </p:cBhvr>
                                      <p:by>
                                        <p:hsl h="0" s="-12549" l="-25098"/>
                                      </p:by>
                                    </p:animClr>
                                    <p:animClr clrSpc="hsl" dir="cw">
                                      <p:cBhvr>
                                        <p:cTn id="159" dur="500" fill="hold"/>
                                        <p:tgtEl>
                                          <p:spTgt spid="25"/>
                                        </p:tgtEl>
                                        <p:attrNameLst>
                                          <p:attrName>fillcolor</p:attrName>
                                        </p:attrNameLst>
                                      </p:cBhvr>
                                      <p:by>
                                        <p:hsl h="0" s="-12549" l="-25098"/>
                                      </p:by>
                                    </p:animClr>
                                    <p:animClr clrSpc="hsl" dir="cw">
                                      <p:cBhvr>
                                        <p:cTn id="160" dur="500" fill="hold"/>
                                        <p:tgtEl>
                                          <p:spTgt spid="25"/>
                                        </p:tgtEl>
                                        <p:attrNameLst>
                                          <p:attrName>stroke.color</p:attrName>
                                        </p:attrNameLst>
                                      </p:cBhvr>
                                      <p:by>
                                        <p:hsl h="0" s="-12549" l="-25098"/>
                                      </p:by>
                                    </p:animClr>
                                    <p:set>
                                      <p:cBhvr>
                                        <p:cTn id="16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2" fill="hold" display="0">
                  <p:stCondLst>
                    <p:cond delay="indefinite"/>
                  </p:stCondLst>
                  <p:endCondLst>
                    <p:cond evt="onStopAudio" delay="0">
                      <p:tgtEl>
                        <p:sldTgt/>
                      </p:tgtEl>
                    </p:cond>
                  </p:endCondLst>
                </p:cTn>
                <p:tgtEl>
                  <p:spTgt spid="39"/>
                </p:tgtEl>
              </p:cMediaNode>
            </p:audio>
            <p:audio>
              <p:cMediaNode vol="80000">
                <p:cTn id="163" fill="hold" display="0">
                  <p:stCondLst>
                    <p:cond delay="indefinite"/>
                  </p:stCondLst>
                  <p:endCondLst>
                    <p:cond evt="onStopAudio" delay="0">
                      <p:tgtEl>
                        <p:sldTgt/>
                      </p:tgtEl>
                    </p:cond>
                  </p:endCondLst>
                </p:cTn>
                <p:tgtEl>
                  <p:spTgt spid="40"/>
                </p:tgtEl>
              </p:cMediaNode>
            </p:audio>
            <p:audio>
              <p:cMediaNode vol="80000">
                <p:cTn id="16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1"/>
      <p:bldP spid="25" grpId="2"/>
      <p:bldP spid="25" grpId="3"/>
      <p:bldP spid="25" grpId="4"/>
      <p:bldP spid="25" grpId="5"/>
      <p:bldP spid="27" grpId="1"/>
      <p:bldP spid="27" grpId="2"/>
      <p:bldP spid="31" grpId="0" animBg="1"/>
      <p:bldP spid="31" grpId="1" animBg="1"/>
      <p:bldP spid="32" grpId="0" animBg="1"/>
      <p:bldP spid="32" grpId="1" animBg="1"/>
      <p:bldP spid="33" grpId="1"/>
      <p:bldP spid="33" grpId="2"/>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F7D700C-B032-496C-9680-57633EB31182}"/>
              </a:ext>
            </a:extLst>
          </p:cNvPr>
          <p:cNvCxnSpPr/>
          <p:nvPr/>
        </p:nvCxnSpPr>
        <p:spPr>
          <a:xfrm>
            <a:off x="-25624" y="329445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4566135" y="2848229"/>
            <a:ext cx="4564198" cy="8894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81144" y="4042634"/>
            <a:ext cx="4549188" cy="8656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615241" y="3048237"/>
            <a:ext cx="716672" cy="450829"/>
          </a:xfrm>
          <a:prstGeom prst="rect">
            <a:avLst/>
          </a:prstGeom>
          <a:noFill/>
        </p:spPr>
        <p:txBody>
          <a:bodyPr wrap="square" rtlCol="0">
            <a:spAutoFit/>
          </a:bodyPr>
          <a:lstStyle/>
          <a:p>
            <a:pPr marL="257188" marR="0" lvl="0" indent="-257188" algn="just" defTabSz="9144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15242" y="4229252"/>
            <a:ext cx="716672" cy="492443"/>
          </a:xfrm>
          <a:prstGeom prst="rect">
            <a:avLst/>
          </a:prstGeom>
          <a:noFill/>
        </p:spPr>
        <p:txBody>
          <a:bodyPr wrap="square" rtlCol="0">
            <a:spAutoFit/>
          </a:bodyPr>
          <a:lstStyle/>
          <a:p>
            <a:pPr marL="257188" marR="0" lvl="0" indent="-257188" algn="just" defTabSz="9144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1524" y="2859048"/>
            <a:ext cx="4566568" cy="8894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808" y="4042634"/>
            <a:ext cx="4566568" cy="8656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31392" y="3024093"/>
            <a:ext cx="709333" cy="492443"/>
          </a:xfrm>
          <a:prstGeom prst="rect">
            <a:avLst/>
          </a:prstGeom>
          <a:noFill/>
        </p:spPr>
        <p:txBody>
          <a:bodyPr wrap="square" rtlCol="0">
            <a:spAutoFit/>
          </a:bodyPr>
          <a:lstStyle/>
          <a:p>
            <a:pPr marL="257188" marR="0" lvl="0" indent="-257188" algn="just" defTabSz="9144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4559" y="4229252"/>
            <a:ext cx="762265" cy="458139"/>
          </a:xfrm>
          <a:prstGeom prst="rect">
            <a:avLst/>
          </a:prstGeom>
          <a:noFill/>
        </p:spPr>
        <p:txBody>
          <a:bodyPr wrap="square" rtlCol="0">
            <a:spAutoFit/>
          </a:bodyPr>
          <a:lstStyle/>
          <a:p>
            <a:pPr marL="257188" marR="0" lvl="0" indent="-257188" algn="just" defTabSz="9144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7352"/>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328477"/>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775074"/>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192266"/>
            <a:ext cx="365523" cy="365523"/>
          </a:xfrm>
          <a:prstGeom prst="rect">
            <a:avLst/>
          </a:prstGeom>
        </p:spPr>
      </p:pic>
      <p:sp>
        <p:nvSpPr>
          <p:cNvPr id="26" name="Freeform: Shape 13">
            <a:extLst>
              <a:ext uri="{FF2B5EF4-FFF2-40B4-BE49-F238E27FC236}">
                <a16:creationId xmlns:a16="http://schemas.microsoft.com/office/drawing/2014/main" id="{2254BD6F-C222-4EBF-A18A-FDA724EC8AEA}"/>
              </a:ext>
            </a:extLst>
          </p:cNvPr>
          <p:cNvSpPr/>
          <p:nvPr/>
        </p:nvSpPr>
        <p:spPr>
          <a:xfrm flipH="1">
            <a:off x="8177" y="237968"/>
            <a:ext cx="9135821" cy="22995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 name="TextBox 27">
            <a:extLst>
              <a:ext uri="{FF2B5EF4-FFF2-40B4-BE49-F238E27FC236}">
                <a16:creationId xmlns:a16="http://schemas.microsoft.com/office/drawing/2014/main" id="{4605F6AC-8356-4661-B6A4-309609CF4CCF}"/>
              </a:ext>
            </a:extLst>
          </p:cNvPr>
          <p:cNvSpPr txBox="1"/>
          <p:nvPr/>
        </p:nvSpPr>
        <p:spPr>
          <a:xfrm>
            <a:off x="482288" y="286233"/>
            <a:ext cx="8180176"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vi-VN"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Cho số liệu sau là số liệu thu thập về cân nặng (kg) của 20 trẻ em từ 5 đến 7 tuổi của một xóm A.</a:t>
            </a:r>
            <a:endParaRPr kumimoji="0" lang="en-US" sz="16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29" name="Rectangle 28"/>
          <p:cNvSpPr/>
          <p:nvPr/>
        </p:nvSpPr>
        <p:spPr>
          <a:xfrm>
            <a:off x="497675" y="1649264"/>
            <a:ext cx="8164789" cy="830997"/>
          </a:xfrm>
          <a:prstGeom prst="rect">
            <a:avLst/>
          </a:prstGeom>
        </p:spPr>
        <p:txBody>
          <a:bodyPr wrap="square">
            <a:spAutoFit/>
          </a:bodyPr>
          <a:lstStyle/>
          <a:p>
            <a:pPr lvl="0" algn="just">
              <a:lnSpc>
                <a:spcPct val="150000"/>
              </a:lnSpc>
              <a:spcBef>
                <a:spcPts val="100"/>
              </a:spcBef>
              <a:spcAft>
                <a:spcPts val="100"/>
              </a:spcAft>
            </a:pPr>
            <a:r>
              <a:rPr lang="vi-VN" sz="1600" b="1">
                <a:solidFill>
                  <a:prstClr val="white"/>
                </a:solidFill>
                <a:latin typeface="Arial" panose="020B0604020202020204" pitchFamily="34" charset="0"/>
                <a:ea typeface="Times New Roman" panose="02020603050405020304" pitchFamily="18" charset="0"/>
                <a:cs typeface="Arial" panose="020B0604020202020204" pitchFamily="34" charset="0"/>
              </a:rPr>
              <a:t>Câu 4. </a:t>
            </a:r>
            <a:r>
              <a:rPr lang="vi-VN" sz="1600">
                <a:solidFill>
                  <a:prstClr val="white"/>
                </a:solidFill>
                <a:latin typeface="Arial" panose="020B0604020202020204" pitchFamily="34" charset="0"/>
                <a:ea typeface="Times New Roman" panose="02020603050405020304" pitchFamily="18" charset="0"/>
                <a:cs typeface="Arial" panose="020B0604020202020204" pitchFamily="34" charset="0"/>
              </a:rPr>
              <a:t>Lập bảng tần số ghép nhóm có ba nhóm có độ dài bằng nhau trong đó có nhóm [14 ;16). Mẫu số liệu ghép nhóm thu được là:</a:t>
            </a:r>
            <a:endParaRPr kumimoji="0" lang="en-US" sz="16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aphicFrame>
        <p:nvGraphicFramePr>
          <p:cNvPr id="30" name="Table 29"/>
          <p:cNvGraphicFramePr>
            <a:graphicFrameLocks noGrp="1"/>
          </p:cNvGraphicFramePr>
          <p:nvPr>
            <p:extLst>
              <p:ext uri="{D42A27DB-BD31-4B8C-83A1-F6EECF244321}">
                <p14:modId xmlns:p14="http://schemas.microsoft.com/office/powerpoint/2010/main" val="3066157168"/>
              </p:ext>
            </p:extLst>
          </p:nvPr>
        </p:nvGraphicFramePr>
        <p:xfrm>
          <a:off x="1690922" y="1035632"/>
          <a:ext cx="5848638" cy="640080"/>
        </p:xfrm>
        <a:graphic>
          <a:graphicData uri="http://schemas.openxmlformats.org/drawingml/2006/table">
            <a:tbl>
              <a:tblPr firstRow="1" firstCol="1" bandRow="1"/>
              <a:tblGrid>
                <a:gridCol w="584371">
                  <a:extLst>
                    <a:ext uri="{9D8B030D-6E8A-4147-A177-3AD203B41FA5}">
                      <a16:colId xmlns:a16="http://schemas.microsoft.com/office/drawing/2014/main" val="2387468738"/>
                    </a:ext>
                  </a:extLst>
                </a:gridCol>
                <a:gridCol w="584371">
                  <a:extLst>
                    <a:ext uri="{9D8B030D-6E8A-4147-A177-3AD203B41FA5}">
                      <a16:colId xmlns:a16="http://schemas.microsoft.com/office/drawing/2014/main" val="1360716998"/>
                    </a:ext>
                  </a:extLst>
                </a:gridCol>
                <a:gridCol w="584987">
                  <a:extLst>
                    <a:ext uri="{9D8B030D-6E8A-4147-A177-3AD203B41FA5}">
                      <a16:colId xmlns:a16="http://schemas.microsoft.com/office/drawing/2014/main" val="3975642447"/>
                    </a:ext>
                  </a:extLst>
                </a:gridCol>
                <a:gridCol w="584987">
                  <a:extLst>
                    <a:ext uri="{9D8B030D-6E8A-4147-A177-3AD203B41FA5}">
                      <a16:colId xmlns:a16="http://schemas.microsoft.com/office/drawing/2014/main" val="547776802"/>
                    </a:ext>
                  </a:extLst>
                </a:gridCol>
                <a:gridCol w="584987">
                  <a:extLst>
                    <a:ext uri="{9D8B030D-6E8A-4147-A177-3AD203B41FA5}">
                      <a16:colId xmlns:a16="http://schemas.microsoft.com/office/drawing/2014/main" val="362172041"/>
                    </a:ext>
                  </a:extLst>
                </a:gridCol>
                <a:gridCol w="584987">
                  <a:extLst>
                    <a:ext uri="{9D8B030D-6E8A-4147-A177-3AD203B41FA5}">
                      <a16:colId xmlns:a16="http://schemas.microsoft.com/office/drawing/2014/main" val="1275933699"/>
                    </a:ext>
                  </a:extLst>
                </a:gridCol>
                <a:gridCol w="584987">
                  <a:extLst>
                    <a:ext uri="{9D8B030D-6E8A-4147-A177-3AD203B41FA5}">
                      <a16:colId xmlns:a16="http://schemas.microsoft.com/office/drawing/2014/main" val="3790271646"/>
                    </a:ext>
                  </a:extLst>
                </a:gridCol>
                <a:gridCol w="584987">
                  <a:extLst>
                    <a:ext uri="{9D8B030D-6E8A-4147-A177-3AD203B41FA5}">
                      <a16:colId xmlns:a16="http://schemas.microsoft.com/office/drawing/2014/main" val="916965253"/>
                    </a:ext>
                  </a:extLst>
                </a:gridCol>
                <a:gridCol w="584987">
                  <a:extLst>
                    <a:ext uri="{9D8B030D-6E8A-4147-A177-3AD203B41FA5}">
                      <a16:colId xmlns:a16="http://schemas.microsoft.com/office/drawing/2014/main" val="1416488020"/>
                    </a:ext>
                  </a:extLst>
                </a:gridCol>
                <a:gridCol w="584987">
                  <a:extLst>
                    <a:ext uri="{9D8B030D-6E8A-4147-A177-3AD203B41FA5}">
                      <a16:colId xmlns:a16="http://schemas.microsoft.com/office/drawing/2014/main" val="3333912769"/>
                    </a:ext>
                  </a:extLst>
                </a:gridCol>
              </a:tblGrid>
              <a:tr h="0">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20</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18</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16</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15,5</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14</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19</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18,5</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19</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6896734"/>
                  </a:ext>
                </a:extLst>
              </a:tr>
              <a:tr h="0">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15</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16</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16</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20</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14</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14,5</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16</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15</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Times New Roman" panose="02020603050405020304" pitchFamily="18" charset="0"/>
                        </a:rPr>
                        <a:t>18</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1078282"/>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2602502751"/>
              </p:ext>
            </p:extLst>
          </p:nvPr>
        </p:nvGraphicFramePr>
        <p:xfrm>
          <a:off x="695010" y="2967143"/>
          <a:ext cx="3598396" cy="640080"/>
        </p:xfrm>
        <a:graphic>
          <a:graphicData uri="http://schemas.openxmlformats.org/drawingml/2006/table">
            <a:tbl>
              <a:tblPr firstRow="1" firstCol="1" bandRow="1"/>
              <a:tblGrid>
                <a:gridCol w="981861">
                  <a:extLst>
                    <a:ext uri="{9D8B030D-6E8A-4147-A177-3AD203B41FA5}">
                      <a16:colId xmlns:a16="http://schemas.microsoft.com/office/drawing/2014/main" val="419082319"/>
                    </a:ext>
                  </a:extLst>
                </a:gridCol>
                <a:gridCol w="817337">
                  <a:extLst>
                    <a:ext uri="{9D8B030D-6E8A-4147-A177-3AD203B41FA5}">
                      <a16:colId xmlns:a16="http://schemas.microsoft.com/office/drawing/2014/main" val="3053592450"/>
                    </a:ext>
                  </a:extLst>
                </a:gridCol>
                <a:gridCol w="899599">
                  <a:extLst>
                    <a:ext uri="{9D8B030D-6E8A-4147-A177-3AD203B41FA5}">
                      <a16:colId xmlns:a16="http://schemas.microsoft.com/office/drawing/2014/main" val="1366093767"/>
                    </a:ext>
                  </a:extLst>
                </a:gridCol>
                <a:gridCol w="899599">
                  <a:extLst>
                    <a:ext uri="{9D8B030D-6E8A-4147-A177-3AD203B41FA5}">
                      <a16:colId xmlns:a16="http://schemas.microsoft.com/office/drawing/2014/main" val="3097537372"/>
                    </a:ext>
                  </a:extLst>
                </a:gridCol>
              </a:tblGrid>
              <a:tr h="0">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Cân nặng</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[14; 16)</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[16; 18,5)</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[18,5; 20)</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5693967"/>
                  </a:ext>
                </a:extLst>
              </a:tr>
              <a:tr h="0">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Số trẻ</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6</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6</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8</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6394468"/>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2768637774"/>
              </p:ext>
            </p:extLst>
          </p:nvPr>
        </p:nvGraphicFramePr>
        <p:xfrm>
          <a:off x="5241710" y="2970917"/>
          <a:ext cx="3598396" cy="571120"/>
        </p:xfrm>
        <a:graphic>
          <a:graphicData uri="http://schemas.openxmlformats.org/drawingml/2006/table">
            <a:tbl>
              <a:tblPr firstRow="1" firstCol="1" bandRow="1"/>
              <a:tblGrid>
                <a:gridCol w="981861">
                  <a:extLst>
                    <a:ext uri="{9D8B030D-6E8A-4147-A177-3AD203B41FA5}">
                      <a16:colId xmlns:a16="http://schemas.microsoft.com/office/drawing/2014/main" val="419082319"/>
                    </a:ext>
                  </a:extLst>
                </a:gridCol>
                <a:gridCol w="817337">
                  <a:extLst>
                    <a:ext uri="{9D8B030D-6E8A-4147-A177-3AD203B41FA5}">
                      <a16:colId xmlns:a16="http://schemas.microsoft.com/office/drawing/2014/main" val="3053592450"/>
                    </a:ext>
                  </a:extLst>
                </a:gridCol>
                <a:gridCol w="899599">
                  <a:extLst>
                    <a:ext uri="{9D8B030D-6E8A-4147-A177-3AD203B41FA5}">
                      <a16:colId xmlns:a16="http://schemas.microsoft.com/office/drawing/2014/main" val="1366093767"/>
                    </a:ext>
                  </a:extLst>
                </a:gridCol>
                <a:gridCol w="899599">
                  <a:extLst>
                    <a:ext uri="{9D8B030D-6E8A-4147-A177-3AD203B41FA5}">
                      <a16:colId xmlns:a16="http://schemas.microsoft.com/office/drawing/2014/main" val="3097537372"/>
                    </a:ext>
                  </a:extLst>
                </a:gridCol>
              </a:tblGrid>
              <a:tr h="0">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Cân nặng</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[14; 16)</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[16; 18)</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[18; 20)</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5693967"/>
                  </a:ext>
                </a:extLst>
              </a:tr>
              <a:tr h="0">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Số trẻ</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6</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6394468"/>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34074456"/>
              </p:ext>
            </p:extLst>
          </p:nvPr>
        </p:nvGraphicFramePr>
        <p:xfrm>
          <a:off x="695010" y="4155758"/>
          <a:ext cx="3598396" cy="571120"/>
        </p:xfrm>
        <a:graphic>
          <a:graphicData uri="http://schemas.openxmlformats.org/drawingml/2006/table">
            <a:tbl>
              <a:tblPr firstRow="1" firstCol="1" bandRow="1"/>
              <a:tblGrid>
                <a:gridCol w="981861">
                  <a:extLst>
                    <a:ext uri="{9D8B030D-6E8A-4147-A177-3AD203B41FA5}">
                      <a16:colId xmlns:a16="http://schemas.microsoft.com/office/drawing/2014/main" val="419082319"/>
                    </a:ext>
                  </a:extLst>
                </a:gridCol>
                <a:gridCol w="817337">
                  <a:extLst>
                    <a:ext uri="{9D8B030D-6E8A-4147-A177-3AD203B41FA5}">
                      <a16:colId xmlns:a16="http://schemas.microsoft.com/office/drawing/2014/main" val="3053592450"/>
                    </a:ext>
                  </a:extLst>
                </a:gridCol>
                <a:gridCol w="899599">
                  <a:extLst>
                    <a:ext uri="{9D8B030D-6E8A-4147-A177-3AD203B41FA5}">
                      <a16:colId xmlns:a16="http://schemas.microsoft.com/office/drawing/2014/main" val="1366093767"/>
                    </a:ext>
                  </a:extLst>
                </a:gridCol>
                <a:gridCol w="899599">
                  <a:extLst>
                    <a:ext uri="{9D8B030D-6E8A-4147-A177-3AD203B41FA5}">
                      <a16:colId xmlns:a16="http://schemas.microsoft.com/office/drawing/2014/main" val="3097537372"/>
                    </a:ext>
                  </a:extLst>
                </a:gridCol>
              </a:tblGrid>
              <a:tr h="0">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Cân nặng</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[14; 16)</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[16; 18)</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[18; 20)</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5693967"/>
                  </a:ext>
                </a:extLst>
              </a:tr>
              <a:tr h="0">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Số trẻ</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6</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6394468"/>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610564888"/>
              </p:ext>
            </p:extLst>
          </p:nvPr>
        </p:nvGraphicFramePr>
        <p:xfrm>
          <a:off x="5241710" y="4155433"/>
          <a:ext cx="3598396" cy="571120"/>
        </p:xfrm>
        <a:graphic>
          <a:graphicData uri="http://schemas.openxmlformats.org/drawingml/2006/table">
            <a:tbl>
              <a:tblPr firstRow="1" firstCol="1" bandRow="1"/>
              <a:tblGrid>
                <a:gridCol w="981861">
                  <a:extLst>
                    <a:ext uri="{9D8B030D-6E8A-4147-A177-3AD203B41FA5}">
                      <a16:colId xmlns:a16="http://schemas.microsoft.com/office/drawing/2014/main" val="419082319"/>
                    </a:ext>
                  </a:extLst>
                </a:gridCol>
                <a:gridCol w="817337">
                  <a:extLst>
                    <a:ext uri="{9D8B030D-6E8A-4147-A177-3AD203B41FA5}">
                      <a16:colId xmlns:a16="http://schemas.microsoft.com/office/drawing/2014/main" val="3053592450"/>
                    </a:ext>
                  </a:extLst>
                </a:gridCol>
                <a:gridCol w="899599">
                  <a:extLst>
                    <a:ext uri="{9D8B030D-6E8A-4147-A177-3AD203B41FA5}">
                      <a16:colId xmlns:a16="http://schemas.microsoft.com/office/drawing/2014/main" val="1366093767"/>
                    </a:ext>
                  </a:extLst>
                </a:gridCol>
                <a:gridCol w="899599">
                  <a:extLst>
                    <a:ext uri="{9D8B030D-6E8A-4147-A177-3AD203B41FA5}">
                      <a16:colId xmlns:a16="http://schemas.microsoft.com/office/drawing/2014/main" val="3097537372"/>
                    </a:ext>
                  </a:extLst>
                </a:gridCol>
              </a:tblGrid>
              <a:tr h="0">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Cân nặng</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[14; 17)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[17; 19)</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[19; 21)</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5693967"/>
                  </a:ext>
                </a:extLst>
              </a:tr>
              <a:tr h="0">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Số trẻ</a:t>
                      </a:r>
                      <a:endParaRPr lang="en-US" sz="1400">
                        <a:solidFill>
                          <a:schemeClr val="bg1"/>
                        </a:solidFill>
                        <a:effectLst/>
                        <a:latin typeface="+mn-lt"/>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8</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7</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solidFill>
                            <a:schemeClr val="bg1"/>
                          </a:solidFill>
                          <a:effectLst/>
                          <a:latin typeface="+mn-lt"/>
                          <a:ea typeface="Calibri" panose="020F0502020204030204" pitchFamily="34" charset="0"/>
                        </a:rPr>
                        <a:t>5</a:t>
                      </a:r>
                      <a:endParaRPr lang="en-US" sz="14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6394468"/>
                  </a:ext>
                </a:extLst>
              </a:tr>
            </a:tbl>
          </a:graphicData>
        </a:graphic>
      </p:graphicFrame>
    </p:spTree>
    <p:extLst>
      <p:ext uri="{BB962C8B-B14F-4D97-AF65-F5344CB8AC3E}">
        <p14:creationId xmlns:p14="http://schemas.microsoft.com/office/powerpoint/2010/main" val="406132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4" presetClass="emph" presetSubtype="0" fill="hold" grpId="1" nodeType="clickEffect">
                                  <p:stCondLst>
                                    <p:cond delay="0"/>
                                  </p:stCondLst>
                                  <p:childTnLst>
                                    <p:animClr clrSpc="hsl" dir="cw">
                                      <p:cBhvr override="childStyle">
                                        <p:cTn id="12" dur="500" fill="hold"/>
                                        <p:tgtEl>
                                          <p:spTgt spid="25"/>
                                        </p:tgtEl>
                                        <p:attrNameLst>
                                          <p:attrName>style.color</p:attrName>
                                        </p:attrNameLst>
                                      </p:cBhvr>
                                      <p:by>
                                        <p:hsl h="0" s="-12549" l="-25098"/>
                                      </p:by>
                                    </p:animClr>
                                    <p:animClr clrSpc="hsl" dir="cw">
                                      <p:cBhvr>
                                        <p:cTn id="13" dur="500" fill="hold"/>
                                        <p:tgtEl>
                                          <p:spTgt spid="25"/>
                                        </p:tgtEl>
                                        <p:attrNameLst>
                                          <p:attrName>fillcolor</p:attrName>
                                        </p:attrNameLst>
                                      </p:cBhvr>
                                      <p:by>
                                        <p:hsl h="0" s="-12549" l="-25098"/>
                                      </p:by>
                                    </p:animClr>
                                    <p:animClr clrSpc="hsl" dir="cw">
                                      <p:cBhvr>
                                        <p:cTn id="14" dur="500" fill="hold"/>
                                        <p:tgtEl>
                                          <p:spTgt spid="25"/>
                                        </p:tgtEl>
                                        <p:attrNameLst>
                                          <p:attrName>stroke.color</p:attrName>
                                        </p:attrNameLst>
                                      </p:cBhvr>
                                      <p:by>
                                        <p:hsl h="0" s="-12549" l="-25098"/>
                                      </p:by>
                                    </p:animClr>
                                    <p:set>
                                      <p:cBhvr>
                                        <p:cTn id="15" dur="500" fill="hold"/>
                                        <p:tgtEl>
                                          <p:spTgt spid="25"/>
                                        </p:tgtEl>
                                        <p:attrNameLst>
                                          <p:attrName>fill.type</p:attrName>
                                        </p:attrNameLst>
                                      </p:cBhvr>
                                      <p:to>
                                        <p:strVal val="solid"/>
                                      </p:to>
                                    </p:set>
                                  </p:childTnLst>
                                </p:cTn>
                              </p:par>
                              <p:par>
                                <p:cTn id="16" presetID="19" presetClass="emph" presetSubtype="0" fill="hold" grpId="0" nodeType="withEffect">
                                  <p:stCondLst>
                                    <p:cond delay="0"/>
                                  </p:stCondLst>
                                  <p:childTnLst>
                                    <p:animClr clrSpc="rgb" dir="cw">
                                      <p:cBhvr override="childStyle">
                                        <p:cTn id="17" dur="500" fill="hold"/>
                                        <p:tgtEl>
                                          <p:spTgt spid="15"/>
                                        </p:tgtEl>
                                        <p:attrNameLst>
                                          <p:attrName>style.color</p:attrName>
                                        </p:attrNameLst>
                                      </p:cBhvr>
                                      <p:to>
                                        <a:srgbClr val="FFC000"/>
                                      </p:to>
                                    </p:animClr>
                                    <p:animClr clrSpc="rgb" dir="cw">
                                      <p:cBhvr>
                                        <p:cTn id="18" dur="500" fill="hold"/>
                                        <p:tgtEl>
                                          <p:spTgt spid="15"/>
                                        </p:tgtEl>
                                        <p:attrNameLst>
                                          <p:attrName>fillcolor</p:attrName>
                                        </p:attrNameLst>
                                      </p:cBhvr>
                                      <p:to>
                                        <a:srgbClr val="FFC000"/>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mediacall" presetSubtype="0" fill="hold" nodeType="withEffect">
                                  <p:stCondLst>
                                    <p:cond delay="0"/>
                                  </p:stCondLst>
                                  <p:childTnLst>
                                    <p:cmd type="call" cmd="playFrom(0.0)">
                                      <p:cBhvr>
                                        <p:cTn id="22" dur="20218" fill="hold"/>
                                        <p:tgtEl>
                                          <p:spTgt spid="39"/>
                                        </p:tgtEl>
                                      </p:cBhvr>
                                    </p:cmd>
                                  </p:childTnLst>
                                </p:cTn>
                              </p:par>
                              <p:par>
                                <p:cTn id="23" presetID="3" presetClass="mediacall" presetSubtype="0" fill="hold" nodeType="withEffect">
                                  <p:stCondLst>
                                    <p:cond delay="0"/>
                                  </p:stCondLst>
                                  <p:childTnLst>
                                    <p:cmd type="call" cmd="stop">
                                      <p:cBhvr>
                                        <p:cTn id="24" dur="1" fill="hold"/>
                                        <p:tgtEl>
                                          <p:spTgt spid="38"/>
                                        </p:tgtEl>
                                      </p:cBhvr>
                                    </p:cmd>
                                  </p:childTnLst>
                                </p:cTn>
                              </p:par>
                              <p:par>
                                <p:cTn id="25" presetID="19" presetClass="emph" presetSubtype="0" repeatCount="4000" fill="hold" grpId="1" nodeType="withEffect">
                                  <p:stCondLst>
                                    <p:cond delay="3000"/>
                                  </p:stCondLst>
                                  <p:childTnLst>
                                    <p:animClr clrSpc="rgb" dir="cw">
                                      <p:cBhvr override="childStyle">
                                        <p:cTn id="26" dur="500" fill="hold"/>
                                        <p:tgtEl>
                                          <p:spTgt spid="15"/>
                                        </p:tgtEl>
                                        <p:attrNameLst>
                                          <p:attrName>style.color</p:attrName>
                                        </p:attrNameLst>
                                      </p:cBhvr>
                                      <p:to>
                                        <a:srgbClr val="92D050"/>
                                      </p:to>
                                    </p:animClr>
                                    <p:animClr clrSpc="rgb" dir="cw">
                                      <p:cBhvr>
                                        <p:cTn id="27" dur="500" fill="hold"/>
                                        <p:tgtEl>
                                          <p:spTgt spid="15"/>
                                        </p:tgtEl>
                                        <p:attrNameLst>
                                          <p:attrName>fillcolor</p:attrName>
                                        </p:attrNameLst>
                                      </p:cBhvr>
                                      <p:to>
                                        <a:srgbClr val="92D050"/>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cTn>
                              </p:par>
                              <p:par>
                                <p:cTn id="30" presetID="1" presetClass="mediacall" presetSubtype="0" fill="hold" nodeType="withEffect">
                                  <p:stCondLst>
                                    <p:cond delay="3000"/>
                                  </p:stCondLst>
                                  <p:childTnLst>
                                    <p:cmd type="call" cmd="playFrom(0.0)">
                                      <p:cBhvr>
                                        <p:cTn id="31" dur="7732" fill="hold"/>
                                        <p:tgtEl>
                                          <p:spTgt spid="40"/>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24" presetClass="emph" presetSubtype="0" fill="hold" grpId="2" nodeType="withEffect">
                                  <p:stCondLst>
                                    <p:cond delay="300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1" nodeType="clickEffect">
                                  <p:stCondLst>
                                    <p:cond delay="0"/>
                                  </p:stCondLst>
                                  <p:childTnLst>
                                    <p:animClr clrSpc="hsl" dir="cw">
                                      <p:cBhvr override="childStyle">
                                        <p:cTn id="43" dur="500" fill="hold"/>
                                        <p:tgtEl>
                                          <p:spTgt spid="33"/>
                                        </p:tgtEl>
                                        <p:attrNameLst>
                                          <p:attrName>style.color</p:attrName>
                                        </p:attrNameLst>
                                      </p:cBhvr>
                                      <p:by>
                                        <p:hsl h="0" s="-12549" l="-25098"/>
                                      </p:by>
                                    </p:animClr>
                                    <p:animClr clrSpc="hsl" dir="cw">
                                      <p:cBhvr>
                                        <p:cTn id="44" dur="500" fill="hold"/>
                                        <p:tgtEl>
                                          <p:spTgt spid="33"/>
                                        </p:tgtEl>
                                        <p:attrNameLst>
                                          <p:attrName>fillcolor</p:attrName>
                                        </p:attrNameLst>
                                      </p:cBhvr>
                                      <p:by>
                                        <p:hsl h="0" s="-12549" l="-25098"/>
                                      </p:by>
                                    </p:animClr>
                                    <p:animClr clrSpc="hsl" dir="cw">
                                      <p:cBhvr>
                                        <p:cTn id="45" dur="500" fill="hold"/>
                                        <p:tgtEl>
                                          <p:spTgt spid="33"/>
                                        </p:tgtEl>
                                        <p:attrNameLst>
                                          <p:attrName>stroke.color</p:attrName>
                                        </p:attrNameLst>
                                      </p:cBhvr>
                                      <p:by>
                                        <p:hsl h="0" s="-12549" l="-25098"/>
                                      </p:by>
                                    </p:animClr>
                                    <p:set>
                                      <p:cBhvr>
                                        <p:cTn id="46" dur="500" fill="hold"/>
                                        <p:tgtEl>
                                          <p:spTgt spid="33"/>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fill="hold" grpId="1" nodeType="withEffect">
                                  <p:stCondLst>
                                    <p:cond delay="3000"/>
                                  </p:stCondLst>
                                  <p:childTnLst>
                                    <p:animClr clrSpc="rgb" dir="cw">
                                      <p:cBhvr override="childStyle">
                                        <p:cTn id="57" dur="500" fill="hold"/>
                                        <p:tgtEl>
                                          <p:spTgt spid="31"/>
                                        </p:tgtEl>
                                        <p:attrNameLst>
                                          <p:attrName>style.color</p:attrName>
                                        </p:attrNameLst>
                                      </p:cBhvr>
                                      <p:to>
                                        <a:srgbClr val="FF0000"/>
                                      </p:to>
                                    </p:animClr>
                                    <p:animClr clrSpc="rgb" dir="cw">
                                      <p:cBhvr>
                                        <p:cTn id="58" dur="500" fill="hold"/>
                                        <p:tgtEl>
                                          <p:spTgt spid="31"/>
                                        </p:tgtEl>
                                        <p:attrNameLst>
                                          <p:attrName>fillcolor</p:attrName>
                                        </p:attrNameLst>
                                      </p:cBhvr>
                                      <p:to>
                                        <a:srgbClr val="FF0000"/>
                                      </p:to>
                                    </p:animClr>
                                    <p:set>
                                      <p:cBhvr>
                                        <p:cTn id="59" dur="500" fill="hold"/>
                                        <p:tgtEl>
                                          <p:spTgt spid="31"/>
                                        </p:tgtEl>
                                        <p:attrNameLst>
                                          <p:attrName>fill.type</p:attrName>
                                        </p:attrNameLst>
                                      </p:cBhvr>
                                      <p:to>
                                        <p:strVal val="solid"/>
                                      </p:to>
                                    </p:set>
                                    <p:set>
                                      <p:cBhvr>
                                        <p:cTn id="60" dur="500" fill="hold"/>
                                        <p:tgtEl>
                                          <p:spTgt spid="31"/>
                                        </p:tgtEl>
                                        <p:attrNameLst>
                                          <p:attrName>fill.on</p:attrName>
                                        </p:attrNameLst>
                                      </p:cBhvr>
                                      <p:to>
                                        <p:strVal val="true"/>
                                      </p:to>
                                    </p:set>
                                  </p:childTnLst>
                                </p:cTn>
                              </p:par>
                              <p:par>
                                <p:cTn id="61" presetID="19" presetClass="emph" presetSubtype="0" repeatCount="4000" fill="hold" grpId="2" nodeType="withEffect">
                                  <p:stCondLst>
                                    <p:cond delay="3000"/>
                                  </p:stCondLst>
                                  <p:childTnLst>
                                    <p:animClr clrSpc="rgb" dir="cw">
                                      <p:cBhvr override="childStyle">
                                        <p:cTn id="62" dur="500" fill="hold"/>
                                        <p:tgtEl>
                                          <p:spTgt spid="15"/>
                                        </p:tgtEl>
                                        <p:attrNameLst>
                                          <p:attrName>style.color</p:attrName>
                                        </p:attrNameLst>
                                      </p:cBhvr>
                                      <p:to>
                                        <a:srgbClr val="92D050"/>
                                      </p:to>
                                    </p:animClr>
                                    <p:animClr clrSpc="rgb" dir="cw">
                                      <p:cBhvr>
                                        <p:cTn id="63" dur="500" fill="hold"/>
                                        <p:tgtEl>
                                          <p:spTgt spid="15"/>
                                        </p:tgtEl>
                                        <p:attrNameLst>
                                          <p:attrName>fillcolor</p:attrName>
                                        </p:attrNameLst>
                                      </p:cBhvr>
                                      <p:to>
                                        <a:srgbClr val="92D050"/>
                                      </p:to>
                                    </p:animClr>
                                    <p:set>
                                      <p:cBhvr>
                                        <p:cTn id="64" dur="500" fill="hold"/>
                                        <p:tgtEl>
                                          <p:spTgt spid="15"/>
                                        </p:tgtEl>
                                        <p:attrNameLst>
                                          <p:attrName>fill.type</p:attrName>
                                        </p:attrNameLst>
                                      </p:cBhvr>
                                      <p:to>
                                        <p:strVal val="solid"/>
                                      </p:to>
                                    </p:set>
                                    <p:set>
                                      <p:cBhvr>
                                        <p:cTn id="65" dur="500" fill="hold"/>
                                        <p:tgtEl>
                                          <p:spTgt spid="15"/>
                                        </p:tgtEl>
                                        <p:attrNameLst>
                                          <p:attrName>fill.on</p:attrName>
                                        </p:attrNameLst>
                                      </p:cBhvr>
                                      <p:to>
                                        <p:strVal val="true"/>
                                      </p:to>
                                    </p:set>
                                  </p:childTnLst>
                                </p:cTn>
                              </p:par>
                              <p:par>
                                <p:cTn id="66" presetID="1" presetClass="mediacall" presetSubtype="0" fill="hold" nodeType="withEffect">
                                  <p:stCondLst>
                                    <p:cond delay="3000"/>
                                  </p:stCondLst>
                                  <p:childTnLst>
                                    <p:cmd type="call" cmd="playFrom(0.0)">
                                      <p:cBhvr>
                                        <p:cTn id="67" dur="5903" fill="hold"/>
                                        <p:tgtEl>
                                          <p:spTgt spid="41"/>
                                        </p:tgtEl>
                                      </p:cBhvr>
                                    </p:cmd>
                                  </p:childTnLst>
                                </p:cTn>
                              </p:par>
                              <p:par>
                                <p:cTn id="68" presetID="3" presetClass="mediacall" presetSubtype="0" fill="hold" nodeType="withEffect">
                                  <p:stCondLst>
                                    <p:cond delay="3000"/>
                                  </p:stCondLst>
                                  <p:childTnLst>
                                    <p:cmd type="call" cmd="stop">
                                      <p:cBhvr>
                                        <p:cTn id="69" dur="1" fill="hold"/>
                                        <p:tgtEl>
                                          <p:spTgt spid="39"/>
                                        </p:tgtEl>
                                      </p:cBhvr>
                                    </p:cmd>
                                  </p:childTnLst>
                                </p:cTn>
                              </p:par>
                              <p:par>
                                <p:cTn id="70" presetID="30" presetClass="emph" presetSubtype="0" fill="hold" grpId="2" nodeType="withEffect">
                                  <p:stCondLst>
                                    <p:cond delay="3000"/>
                                  </p:stCondLst>
                                  <p:childTnLst>
                                    <p:animClr clrSpc="hsl" dir="cw">
                                      <p:cBhvr override="childStyle">
                                        <p:cTn id="71" dur="500" fill="hold"/>
                                        <p:tgtEl>
                                          <p:spTgt spid="33"/>
                                        </p:tgtEl>
                                        <p:attrNameLst>
                                          <p:attrName>style.color</p:attrName>
                                        </p:attrNameLst>
                                      </p:cBhvr>
                                      <p:by>
                                        <p:hsl h="0" s="12549" l="25098"/>
                                      </p:by>
                                    </p:animClr>
                                    <p:animClr clrSpc="hsl" dir="cw">
                                      <p:cBhvr>
                                        <p:cTn id="72" dur="500" fill="hold"/>
                                        <p:tgtEl>
                                          <p:spTgt spid="33"/>
                                        </p:tgtEl>
                                        <p:attrNameLst>
                                          <p:attrName>fillcolor</p:attrName>
                                        </p:attrNameLst>
                                      </p:cBhvr>
                                      <p:by>
                                        <p:hsl h="0" s="12549" l="25098"/>
                                      </p:by>
                                    </p:animClr>
                                    <p:animClr clrSpc="hsl" dir="cw">
                                      <p:cBhvr>
                                        <p:cTn id="73" dur="500" fill="hold"/>
                                        <p:tgtEl>
                                          <p:spTgt spid="33"/>
                                        </p:tgtEl>
                                        <p:attrNameLst>
                                          <p:attrName>stroke.color</p:attrName>
                                        </p:attrNameLst>
                                      </p:cBhvr>
                                      <p:by>
                                        <p:hsl h="0" s="12549" l="25098"/>
                                      </p:by>
                                    </p:animClr>
                                    <p:set>
                                      <p:cBhvr>
                                        <p:cTn id="74" dur="500" fill="hold"/>
                                        <p:tgtEl>
                                          <p:spTgt spid="33"/>
                                        </p:tgtEl>
                                        <p:attrNameLst>
                                          <p:attrName>fill.type</p:attrName>
                                        </p:attrNameLst>
                                      </p:cBhvr>
                                      <p:to>
                                        <p:strVal val="solid"/>
                                      </p:to>
                                    </p:set>
                                  </p:childTnLst>
                                </p:cTn>
                              </p:par>
                              <p:par>
                                <p:cTn id="75" presetID="24" presetClass="emph" presetSubtype="0" fill="hold" grpId="3" nodeType="withEffect">
                                  <p:stCondLst>
                                    <p:cond delay="3000"/>
                                  </p:stCondLst>
                                  <p:childTnLst>
                                    <p:animClr clrSpc="hsl" dir="cw">
                                      <p:cBhvr override="childStyle">
                                        <p:cTn id="76" dur="500" fill="hold"/>
                                        <p:tgtEl>
                                          <p:spTgt spid="25"/>
                                        </p:tgtEl>
                                        <p:attrNameLst>
                                          <p:attrName>style.color</p:attrName>
                                        </p:attrNameLst>
                                      </p:cBhvr>
                                      <p:by>
                                        <p:hsl h="0" s="-12549" l="-25098"/>
                                      </p:by>
                                    </p:animClr>
                                    <p:animClr clrSpc="hsl" dir="cw">
                                      <p:cBhvr>
                                        <p:cTn id="77" dur="500" fill="hold"/>
                                        <p:tgtEl>
                                          <p:spTgt spid="25"/>
                                        </p:tgtEl>
                                        <p:attrNameLst>
                                          <p:attrName>fillcolor</p:attrName>
                                        </p:attrNameLst>
                                      </p:cBhvr>
                                      <p:by>
                                        <p:hsl h="0" s="-12549" l="-25098"/>
                                      </p:by>
                                    </p:animClr>
                                    <p:animClr clrSpc="hsl" dir="cw">
                                      <p:cBhvr>
                                        <p:cTn id="78" dur="500" fill="hold"/>
                                        <p:tgtEl>
                                          <p:spTgt spid="25"/>
                                        </p:tgtEl>
                                        <p:attrNameLst>
                                          <p:attrName>stroke.color</p:attrName>
                                        </p:attrNameLst>
                                      </p:cBhvr>
                                      <p:by>
                                        <p:hsl h="0" s="-12549" l="-25098"/>
                                      </p:by>
                                    </p:animClr>
                                    <p:set>
                                      <p:cBhvr>
                                        <p:cTn id="7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24" presetClass="emph" presetSubtype="0" fill="hold" grpId="1" nodeType="clickEffect">
                                  <p:stCondLst>
                                    <p:cond delay="0"/>
                                  </p:stCondLst>
                                  <p:childTnLst>
                                    <p:animClr clrSpc="hsl" dir="cw">
                                      <p:cBhvr override="childStyle">
                                        <p:cTn id="84" dur="500" fill="hold"/>
                                        <p:tgtEl>
                                          <p:spTgt spid="27"/>
                                        </p:tgtEl>
                                        <p:attrNameLst>
                                          <p:attrName>style.color</p:attrName>
                                        </p:attrNameLst>
                                      </p:cBhvr>
                                      <p:by>
                                        <p:hsl h="0" s="-12549" l="-25098"/>
                                      </p:by>
                                    </p:animClr>
                                    <p:animClr clrSpc="hsl" dir="cw">
                                      <p:cBhvr>
                                        <p:cTn id="85" dur="500" fill="hold"/>
                                        <p:tgtEl>
                                          <p:spTgt spid="27"/>
                                        </p:tgtEl>
                                        <p:attrNameLst>
                                          <p:attrName>fillcolor</p:attrName>
                                        </p:attrNameLst>
                                      </p:cBhvr>
                                      <p:by>
                                        <p:hsl h="0" s="-12549" l="-25098"/>
                                      </p:by>
                                    </p:animClr>
                                    <p:animClr clrSpc="hsl" dir="cw">
                                      <p:cBhvr>
                                        <p:cTn id="86" dur="500" fill="hold"/>
                                        <p:tgtEl>
                                          <p:spTgt spid="27"/>
                                        </p:tgtEl>
                                        <p:attrNameLst>
                                          <p:attrName>stroke.color</p:attrName>
                                        </p:attrNameLst>
                                      </p:cBhvr>
                                      <p:by>
                                        <p:hsl h="0" s="-12549" l="-25098"/>
                                      </p:by>
                                    </p:animClr>
                                    <p:set>
                                      <p:cBhvr>
                                        <p:cTn id="87" dur="500" fill="hold"/>
                                        <p:tgtEl>
                                          <p:spTgt spid="27"/>
                                        </p:tgtEl>
                                        <p:attrNameLst>
                                          <p:attrName>fill.type</p:attrName>
                                        </p:attrNameLst>
                                      </p:cBhvr>
                                      <p:to>
                                        <p:strVal val="solid"/>
                                      </p:to>
                                    </p:set>
                                  </p:childTnLst>
                                </p:cTn>
                              </p:par>
                              <p:par>
                                <p:cTn id="88" presetID="19" presetClass="emph" presetSubtype="0" fill="hold" grpId="0" nodeType="withEffect">
                                  <p:stCondLst>
                                    <p:cond delay="0"/>
                                  </p:stCondLst>
                                  <p:childTnLst>
                                    <p:animClr clrSpc="rgb" dir="cw">
                                      <p:cBhvr override="childStyle">
                                        <p:cTn id="89" dur="500" fill="hold"/>
                                        <p:tgtEl>
                                          <p:spTgt spid="16"/>
                                        </p:tgtEl>
                                        <p:attrNameLst>
                                          <p:attrName>style.color</p:attrName>
                                        </p:attrNameLst>
                                      </p:cBhvr>
                                      <p:to>
                                        <a:srgbClr val="FFC000"/>
                                      </p:to>
                                    </p:animClr>
                                    <p:animClr clrSpc="rgb" dir="cw">
                                      <p:cBhvr>
                                        <p:cTn id="90" dur="500" fill="hold"/>
                                        <p:tgtEl>
                                          <p:spTgt spid="16"/>
                                        </p:tgtEl>
                                        <p:attrNameLst>
                                          <p:attrName>fillcolor</p:attrName>
                                        </p:attrNameLst>
                                      </p:cBhvr>
                                      <p:to>
                                        <a:srgbClr val="FFC000"/>
                                      </p:to>
                                    </p:animClr>
                                    <p:set>
                                      <p:cBhvr>
                                        <p:cTn id="91" dur="500" fill="hold"/>
                                        <p:tgtEl>
                                          <p:spTgt spid="16"/>
                                        </p:tgtEl>
                                        <p:attrNameLst>
                                          <p:attrName>fill.type</p:attrName>
                                        </p:attrNameLst>
                                      </p:cBhvr>
                                      <p:to>
                                        <p:strVal val="solid"/>
                                      </p:to>
                                    </p:set>
                                    <p:set>
                                      <p:cBhvr>
                                        <p:cTn id="92" dur="500" fill="hold"/>
                                        <p:tgtEl>
                                          <p:spTgt spid="16"/>
                                        </p:tgtEl>
                                        <p:attrNameLst>
                                          <p:attrName>fill.on</p:attrName>
                                        </p:attrNameLst>
                                      </p:cBhvr>
                                      <p:to>
                                        <p:strVal val="true"/>
                                      </p:to>
                                    </p:set>
                                  </p:childTnLst>
                                </p:cTn>
                              </p:par>
                              <p:par>
                                <p:cTn id="93" presetID="1" presetClass="mediacall" presetSubtype="0" fill="hold" nodeType="withEffect">
                                  <p:stCondLst>
                                    <p:cond delay="0"/>
                                  </p:stCondLst>
                                  <p:childTnLst>
                                    <p:cmd type="call" cmd="playFrom(0.0)">
                                      <p:cBhvr>
                                        <p:cTn id="94" dur="20218" fill="hold"/>
                                        <p:tgtEl>
                                          <p:spTgt spid="39"/>
                                        </p:tgtEl>
                                      </p:cBhvr>
                                    </p:cmd>
                                  </p:childTnLst>
                                </p:cTn>
                              </p:par>
                              <p:par>
                                <p:cTn id="95" presetID="3" presetClass="mediacall" presetSubtype="0" fill="hold" nodeType="withEffect">
                                  <p:stCondLst>
                                    <p:cond delay="0"/>
                                  </p:stCondLst>
                                  <p:childTnLst>
                                    <p:cmd type="call" cmd="stop">
                                      <p:cBhvr>
                                        <p:cTn id="96" dur="1" fill="hold"/>
                                        <p:tgtEl>
                                          <p:spTgt spid="38"/>
                                        </p:tgtEl>
                                      </p:cBhvr>
                                    </p:cmd>
                                  </p:childTnLst>
                                </p:cTn>
                              </p:par>
                              <p:par>
                                <p:cTn id="97" presetID="19" presetClass="emph" presetSubtype="0" fill="hold" grpId="1" nodeType="withEffect">
                                  <p:stCondLst>
                                    <p:cond delay="3500"/>
                                  </p:stCondLst>
                                  <p:childTnLst>
                                    <p:animClr clrSpc="rgb" dir="cw">
                                      <p:cBhvr override="childStyle">
                                        <p:cTn id="98" dur="500" fill="hold"/>
                                        <p:tgtEl>
                                          <p:spTgt spid="16"/>
                                        </p:tgtEl>
                                        <p:attrNameLst>
                                          <p:attrName>style.color</p:attrName>
                                        </p:attrNameLst>
                                      </p:cBhvr>
                                      <p:to>
                                        <a:srgbClr val="FF0000"/>
                                      </p:to>
                                    </p:animClr>
                                    <p:animClr clrSpc="rgb" dir="cw">
                                      <p:cBhvr>
                                        <p:cTn id="99" dur="500" fill="hold"/>
                                        <p:tgtEl>
                                          <p:spTgt spid="16"/>
                                        </p:tgtEl>
                                        <p:attrNameLst>
                                          <p:attrName>fillcolor</p:attrName>
                                        </p:attrNameLst>
                                      </p:cBhvr>
                                      <p:to>
                                        <a:srgbClr val="FF0000"/>
                                      </p:to>
                                    </p:animClr>
                                    <p:set>
                                      <p:cBhvr>
                                        <p:cTn id="100" dur="500" fill="hold"/>
                                        <p:tgtEl>
                                          <p:spTgt spid="16"/>
                                        </p:tgtEl>
                                        <p:attrNameLst>
                                          <p:attrName>fill.type</p:attrName>
                                        </p:attrNameLst>
                                      </p:cBhvr>
                                      <p:to>
                                        <p:strVal val="solid"/>
                                      </p:to>
                                    </p:set>
                                    <p:set>
                                      <p:cBhvr>
                                        <p:cTn id="101" dur="500" fill="hold"/>
                                        <p:tgtEl>
                                          <p:spTgt spid="16"/>
                                        </p:tgtEl>
                                        <p:attrNameLst>
                                          <p:attrName>fill.on</p:attrName>
                                        </p:attrNameLst>
                                      </p:cBhvr>
                                      <p:to>
                                        <p:strVal val="true"/>
                                      </p:to>
                                    </p:set>
                                  </p:childTnLst>
                                </p:cTn>
                              </p:par>
                              <p:par>
                                <p:cTn id="102" presetID="19" presetClass="emph" presetSubtype="0" repeatCount="4000" fill="hold" grpId="3" nodeType="withEffect">
                                  <p:stCondLst>
                                    <p:cond delay="3500"/>
                                  </p:stCondLst>
                                  <p:childTnLst>
                                    <p:animClr clrSpc="rgb" dir="cw">
                                      <p:cBhvr override="childStyle">
                                        <p:cTn id="103" dur="500" fill="hold"/>
                                        <p:tgtEl>
                                          <p:spTgt spid="15"/>
                                        </p:tgtEl>
                                        <p:attrNameLst>
                                          <p:attrName>style.color</p:attrName>
                                        </p:attrNameLst>
                                      </p:cBhvr>
                                      <p:to>
                                        <a:srgbClr val="92D050"/>
                                      </p:to>
                                    </p:animClr>
                                    <p:animClr clrSpc="rgb" dir="cw">
                                      <p:cBhvr>
                                        <p:cTn id="104" dur="500" fill="hold"/>
                                        <p:tgtEl>
                                          <p:spTgt spid="15"/>
                                        </p:tgtEl>
                                        <p:attrNameLst>
                                          <p:attrName>fillcolor</p:attrName>
                                        </p:attrNameLst>
                                      </p:cBhvr>
                                      <p:to>
                                        <a:srgbClr val="92D050"/>
                                      </p:to>
                                    </p:animClr>
                                    <p:set>
                                      <p:cBhvr>
                                        <p:cTn id="105" dur="500" fill="hold"/>
                                        <p:tgtEl>
                                          <p:spTgt spid="15"/>
                                        </p:tgtEl>
                                        <p:attrNameLst>
                                          <p:attrName>fill.type</p:attrName>
                                        </p:attrNameLst>
                                      </p:cBhvr>
                                      <p:to>
                                        <p:strVal val="solid"/>
                                      </p:to>
                                    </p:set>
                                    <p:set>
                                      <p:cBhvr>
                                        <p:cTn id="106" dur="500" fill="hold"/>
                                        <p:tgtEl>
                                          <p:spTgt spid="15"/>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par>
                                <p:cTn id="116" presetID="24" presetClass="emph" presetSubtype="0" fill="hold" grpId="4" nodeType="withEffect">
                                  <p:stCondLst>
                                    <p:cond delay="3500"/>
                                  </p:stCondLst>
                                  <p:childTnLst>
                                    <p:animClr clrSpc="hsl" dir="cw">
                                      <p:cBhvr override="childStyle">
                                        <p:cTn id="117" dur="500" fill="hold"/>
                                        <p:tgtEl>
                                          <p:spTgt spid="25"/>
                                        </p:tgtEl>
                                        <p:attrNameLst>
                                          <p:attrName>style.color</p:attrName>
                                        </p:attrNameLst>
                                      </p:cBhvr>
                                      <p:by>
                                        <p:hsl h="0" s="-12549" l="-25098"/>
                                      </p:by>
                                    </p:animClr>
                                    <p:animClr clrSpc="hsl" dir="cw">
                                      <p:cBhvr>
                                        <p:cTn id="118" dur="500" fill="hold"/>
                                        <p:tgtEl>
                                          <p:spTgt spid="25"/>
                                        </p:tgtEl>
                                        <p:attrNameLst>
                                          <p:attrName>fillcolor</p:attrName>
                                        </p:attrNameLst>
                                      </p:cBhvr>
                                      <p:by>
                                        <p:hsl h="0" s="-12549" l="-25098"/>
                                      </p:by>
                                    </p:animClr>
                                    <p:animClr clrSpc="hsl" dir="cw">
                                      <p:cBhvr>
                                        <p:cTn id="119" dur="500" fill="hold"/>
                                        <p:tgtEl>
                                          <p:spTgt spid="25"/>
                                        </p:tgtEl>
                                        <p:attrNameLst>
                                          <p:attrName>stroke.color</p:attrName>
                                        </p:attrNameLst>
                                      </p:cBhvr>
                                      <p:by>
                                        <p:hsl h="0" s="-12549" l="-25098"/>
                                      </p:by>
                                    </p:animClr>
                                    <p:set>
                                      <p:cBhvr>
                                        <p:cTn id="12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34"/>
                    </p:tgtEl>
                  </p:cond>
                </p:stCondLst>
                <p:endSync evt="end" delay="0">
                  <p:rtn val="all"/>
                </p:endSync>
                <p:childTnLst>
                  <p:par>
                    <p:cTn id="122" fill="hold">
                      <p:stCondLst>
                        <p:cond delay="0"/>
                      </p:stCondLst>
                      <p:childTnLst>
                        <p:par>
                          <p:cTn id="123" fill="hold">
                            <p:stCondLst>
                              <p:cond delay="0"/>
                            </p:stCondLst>
                            <p:childTnLst>
                              <p:par>
                                <p:cTn id="124" presetID="24" presetClass="emph" presetSubtype="0" fill="hold" grpId="1" nodeType="clickEffect">
                                  <p:stCondLst>
                                    <p:cond delay="0"/>
                                  </p:stCondLst>
                                  <p:childTnLst>
                                    <p:animClr clrSpc="hsl" dir="cw">
                                      <p:cBhvr override="childStyle">
                                        <p:cTn id="125" dur="500" fill="hold"/>
                                        <p:tgtEl>
                                          <p:spTgt spid="34"/>
                                        </p:tgtEl>
                                        <p:attrNameLst>
                                          <p:attrName>style.color</p:attrName>
                                        </p:attrNameLst>
                                      </p:cBhvr>
                                      <p:by>
                                        <p:hsl h="0" s="-12549" l="-25098"/>
                                      </p:by>
                                    </p:animClr>
                                    <p:animClr clrSpc="hsl" dir="cw">
                                      <p:cBhvr>
                                        <p:cTn id="126" dur="500" fill="hold"/>
                                        <p:tgtEl>
                                          <p:spTgt spid="34"/>
                                        </p:tgtEl>
                                        <p:attrNameLst>
                                          <p:attrName>fillcolor</p:attrName>
                                        </p:attrNameLst>
                                      </p:cBhvr>
                                      <p:by>
                                        <p:hsl h="0" s="-12549" l="-25098"/>
                                      </p:by>
                                    </p:animClr>
                                    <p:animClr clrSpc="hsl" dir="cw">
                                      <p:cBhvr>
                                        <p:cTn id="127" dur="500" fill="hold"/>
                                        <p:tgtEl>
                                          <p:spTgt spid="34"/>
                                        </p:tgtEl>
                                        <p:attrNameLst>
                                          <p:attrName>stroke.color</p:attrName>
                                        </p:attrNameLst>
                                      </p:cBhvr>
                                      <p:by>
                                        <p:hsl h="0" s="-12549" l="-25098"/>
                                      </p:by>
                                    </p:animClr>
                                    <p:set>
                                      <p:cBhvr>
                                        <p:cTn id="128" dur="500" fill="hold"/>
                                        <p:tgtEl>
                                          <p:spTgt spid="34"/>
                                        </p:tgtEl>
                                        <p:attrNameLst>
                                          <p:attrName>fill.type</p:attrName>
                                        </p:attrNameLst>
                                      </p:cBhvr>
                                      <p:to>
                                        <p:strVal val="solid"/>
                                      </p:to>
                                    </p:set>
                                  </p:childTnLst>
                                </p:cTn>
                              </p:par>
                              <p:par>
                                <p:cTn id="129" presetID="19" presetClass="emph" presetSubtype="0" fill="hold" grpId="0" nodeType="withEffect">
                                  <p:stCondLst>
                                    <p:cond delay="0"/>
                                  </p:stCondLst>
                                  <p:childTnLst>
                                    <p:animClr clrSpc="rgb" dir="cw">
                                      <p:cBhvr override="childStyle">
                                        <p:cTn id="130" dur="500" fill="hold"/>
                                        <p:tgtEl>
                                          <p:spTgt spid="32"/>
                                        </p:tgtEl>
                                        <p:attrNameLst>
                                          <p:attrName>style.color</p:attrName>
                                        </p:attrNameLst>
                                      </p:cBhvr>
                                      <p:to>
                                        <a:schemeClr val="accent2"/>
                                      </p:to>
                                    </p:animClr>
                                    <p:animClr clrSpc="rgb" dir="cw">
                                      <p:cBhvr>
                                        <p:cTn id="131" dur="500" fill="hold"/>
                                        <p:tgtEl>
                                          <p:spTgt spid="32"/>
                                        </p:tgtEl>
                                        <p:attrNameLst>
                                          <p:attrName>fillcolor</p:attrName>
                                        </p:attrNameLst>
                                      </p:cBhvr>
                                      <p:to>
                                        <a:schemeClr val="accent2"/>
                                      </p:to>
                                    </p:animClr>
                                    <p:set>
                                      <p:cBhvr>
                                        <p:cTn id="132" dur="500" fill="hold"/>
                                        <p:tgtEl>
                                          <p:spTgt spid="32"/>
                                        </p:tgtEl>
                                        <p:attrNameLst>
                                          <p:attrName>fill.type</p:attrName>
                                        </p:attrNameLst>
                                      </p:cBhvr>
                                      <p:to>
                                        <p:strVal val="solid"/>
                                      </p:to>
                                    </p:set>
                                    <p:set>
                                      <p:cBhvr>
                                        <p:cTn id="133" dur="500" fill="hold"/>
                                        <p:tgtEl>
                                          <p:spTgt spid="32"/>
                                        </p:tgtEl>
                                        <p:attrNameLst>
                                          <p:attrName>fill.on</p:attrName>
                                        </p:attrNameLst>
                                      </p:cBhvr>
                                      <p:to>
                                        <p:strVal val="true"/>
                                      </p:to>
                                    </p:set>
                                  </p:childTnLst>
                                </p:cTn>
                              </p:par>
                              <p:par>
                                <p:cTn id="134" presetID="1" presetClass="mediacall" presetSubtype="0" fill="hold" nodeType="withEffect">
                                  <p:stCondLst>
                                    <p:cond delay="0"/>
                                  </p:stCondLst>
                                  <p:childTnLst>
                                    <p:cmd type="call" cmd="playFrom(0.0)">
                                      <p:cBhvr>
                                        <p:cTn id="135" dur="20218" fill="hold"/>
                                        <p:tgtEl>
                                          <p:spTgt spid="39"/>
                                        </p:tgtEl>
                                      </p:cBhvr>
                                    </p:cmd>
                                  </p:childTnLst>
                                </p:cTn>
                              </p:par>
                              <p:par>
                                <p:cTn id="136" presetID="3" presetClass="mediacall" presetSubtype="0" fill="hold" nodeType="withEffect">
                                  <p:stCondLst>
                                    <p:cond delay="0"/>
                                  </p:stCondLst>
                                  <p:childTnLst>
                                    <p:cmd type="call" cmd="stop">
                                      <p:cBhvr>
                                        <p:cTn id="137" dur="1" fill="hold"/>
                                        <p:tgtEl>
                                          <p:spTgt spid="38"/>
                                        </p:tgtEl>
                                      </p:cBhvr>
                                    </p:cmd>
                                  </p:childTnLst>
                                </p:cTn>
                              </p:par>
                              <p:par>
                                <p:cTn id="138" presetID="19" presetClass="emph" presetSubtype="0" fill="hold" grpId="1" nodeType="withEffect">
                                  <p:stCondLst>
                                    <p:cond delay="3000"/>
                                  </p:stCondLst>
                                  <p:childTnLst>
                                    <p:animClr clrSpc="rgb" dir="cw">
                                      <p:cBhvr override="childStyle">
                                        <p:cTn id="139" dur="500" fill="hold"/>
                                        <p:tgtEl>
                                          <p:spTgt spid="32"/>
                                        </p:tgtEl>
                                        <p:attrNameLst>
                                          <p:attrName>style.color</p:attrName>
                                        </p:attrNameLst>
                                      </p:cBhvr>
                                      <p:to>
                                        <a:srgbClr val="FF0000"/>
                                      </p:to>
                                    </p:animClr>
                                    <p:animClr clrSpc="rgb" dir="cw">
                                      <p:cBhvr>
                                        <p:cTn id="140" dur="500" fill="hold"/>
                                        <p:tgtEl>
                                          <p:spTgt spid="32"/>
                                        </p:tgtEl>
                                        <p:attrNameLst>
                                          <p:attrName>fillcolor</p:attrName>
                                        </p:attrNameLst>
                                      </p:cBhvr>
                                      <p:to>
                                        <a:srgbClr val="FF0000"/>
                                      </p:to>
                                    </p:animClr>
                                    <p:set>
                                      <p:cBhvr>
                                        <p:cTn id="141" dur="500" fill="hold"/>
                                        <p:tgtEl>
                                          <p:spTgt spid="32"/>
                                        </p:tgtEl>
                                        <p:attrNameLst>
                                          <p:attrName>fill.type</p:attrName>
                                        </p:attrNameLst>
                                      </p:cBhvr>
                                      <p:to>
                                        <p:strVal val="solid"/>
                                      </p:to>
                                    </p:set>
                                    <p:set>
                                      <p:cBhvr>
                                        <p:cTn id="142" dur="500" fill="hold"/>
                                        <p:tgtEl>
                                          <p:spTgt spid="32"/>
                                        </p:tgtEl>
                                        <p:attrNameLst>
                                          <p:attrName>fill.on</p:attrName>
                                        </p:attrNameLst>
                                      </p:cBhvr>
                                      <p:to>
                                        <p:strVal val="true"/>
                                      </p:to>
                                    </p:set>
                                  </p:childTnLst>
                                </p:cTn>
                              </p:par>
                              <p:par>
                                <p:cTn id="143" presetID="19" presetClass="emph" presetSubtype="0" repeatCount="4000" fill="hold" grpId="4" nodeType="withEffect">
                                  <p:stCondLst>
                                    <p:cond delay="3000"/>
                                  </p:stCondLst>
                                  <p:childTnLst>
                                    <p:animClr clrSpc="rgb" dir="cw">
                                      <p:cBhvr override="childStyle">
                                        <p:cTn id="144" dur="500" fill="hold"/>
                                        <p:tgtEl>
                                          <p:spTgt spid="15"/>
                                        </p:tgtEl>
                                        <p:attrNameLst>
                                          <p:attrName>style.color</p:attrName>
                                        </p:attrNameLst>
                                      </p:cBhvr>
                                      <p:to>
                                        <a:srgbClr val="92D050"/>
                                      </p:to>
                                    </p:animClr>
                                    <p:animClr clrSpc="rgb" dir="cw">
                                      <p:cBhvr>
                                        <p:cTn id="145" dur="500" fill="hold"/>
                                        <p:tgtEl>
                                          <p:spTgt spid="15"/>
                                        </p:tgtEl>
                                        <p:attrNameLst>
                                          <p:attrName>fillcolor</p:attrName>
                                        </p:attrNameLst>
                                      </p:cBhvr>
                                      <p:to>
                                        <a:srgbClr val="92D050"/>
                                      </p:to>
                                    </p:animClr>
                                    <p:set>
                                      <p:cBhvr>
                                        <p:cTn id="146" dur="500" fill="hold"/>
                                        <p:tgtEl>
                                          <p:spTgt spid="15"/>
                                        </p:tgtEl>
                                        <p:attrNameLst>
                                          <p:attrName>fill.type</p:attrName>
                                        </p:attrNameLst>
                                      </p:cBhvr>
                                      <p:to>
                                        <p:strVal val="solid"/>
                                      </p:to>
                                    </p:set>
                                    <p:set>
                                      <p:cBhvr>
                                        <p:cTn id="147" dur="500" fill="hold"/>
                                        <p:tgtEl>
                                          <p:spTgt spid="15"/>
                                        </p:tgtEl>
                                        <p:attrNameLst>
                                          <p:attrName>fill.on</p:attrName>
                                        </p:attrNameLst>
                                      </p:cBhvr>
                                      <p:to>
                                        <p:strVal val="true"/>
                                      </p:to>
                                    </p:set>
                                  </p:childTnLst>
                                </p:cTn>
                              </p:par>
                              <p:par>
                                <p:cTn id="148" presetID="1" presetClass="mediacall" presetSubtype="0" fill="hold" nodeType="withEffect">
                                  <p:stCondLst>
                                    <p:cond delay="3000"/>
                                  </p:stCondLst>
                                  <p:childTnLst>
                                    <p:cmd type="call" cmd="playFrom(0.0)">
                                      <p:cBhvr>
                                        <p:cTn id="149" dur="5903" fill="hold"/>
                                        <p:tgtEl>
                                          <p:spTgt spid="41"/>
                                        </p:tgtEl>
                                      </p:cBhvr>
                                    </p:cmd>
                                  </p:childTnLst>
                                </p:cTn>
                              </p:par>
                              <p:par>
                                <p:cTn id="150" presetID="3" presetClass="mediacall" presetSubtype="0" fill="hold" nodeType="withEffect">
                                  <p:stCondLst>
                                    <p:cond delay="3000"/>
                                  </p:stCondLst>
                                  <p:childTnLst>
                                    <p:cmd type="call" cmd="stop">
                                      <p:cBhvr>
                                        <p:cTn id="151" dur="1" fill="hold"/>
                                        <p:tgtEl>
                                          <p:spTgt spid="39"/>
                                        </p:tgtEl>
                                      </p:cBhvr>
                                    </p:cmd>
                                  </p:childTnLst>
                                </p:cTn>
                              </p:par>
                              <p:par>
                                <p:cTn id="152" presetID="30" presetClass="emph" presetSubtype="0" fill="hold" grpId="2" nodeType="withEffect">
                                  <p:stCondLst>
                                    <p:cond delay="3000"/>
                                  </p:stCondLst>
                                  <p:childTnLst>
                                    <p:animClr clrSpc="hsl" dir="cw">
                                      <p:cBhvr override="childStyle">
                                        <p:cTn id="153" dur="500" fill="hold"/>
                                        <p:tgtEl>
                                          <p:spTgt spid="34"/>
                                        </p:tgtEl>
                                        <p:attrNameLst>
                                          <p:attrName>style.color</p:attrName>
                                        </p:attrNameLst>
                                      </p:cBhvr>
                                      <p:by>
                                        <p:hsl h="0" s="12549" l="25098"/>
                                      </p:by>
                                    </p:animClr>
                                    <p:animClr clrSpc="hsl" dir="cw">
                                      <p:cBhvr>
                                        <p:cTn id="154" dur="500" fill="hold"/>
                                        <p:tgtEl>
                                          <p:spTgt spid="34"/>
                                        </p:tgtEl>
                                        <p:attrNameLst>
                                          <p:attrName>fillcolor</p:attrName>
                                        </p:attrNameLst>
                                      </p:cBhvr>
                                      <p:by>
                                        <p:hsl h="0" s="12549" l="25098"/>
                                      </p:by>
                                    </p:animClr>
                                    <p:animClr clrSpc="hsl" dir="cw">
                                      <p:cBhvr>
                                        <p:cTn id="155" dur="500" fill="hold"/>
                                        <p:tgtEl>
                                          <p:spTgt spid="34"/>
                                        </p:tgtEl>
                                        <p:attrNameLst>
                                          <p:attrName>stroke.color</p:attrName>
                                        </p:attrNameLst>
                                      </p:cBhvr>
                                      <p:by>
                                        <p:hsl h="0" s="12549" l="25098"/>
                                      </p:by>
                                    </p:animClr>
                                    <p:set>
                                      <p:cBhvr>
                                        <p:cTn id="156" dur="500" fill="hold"/>
                                        <p:tgtEl>
                                          <p:spTgt spid="34"/>
                                        </p:tgtEl>
                                        <p:attrNameLst>
                                          <p:attrName>fill.type</p:attrName>
                                        </p:attrNameLst>
                                      </p:cBhvr>
                                      <p:to>
                                        <p:strVal val="solid"/>
                                      </p:to>
                                    </p:set>
                                  </p:childTnLst>
                                </p:cTn>
                              </p:par>
                              <p:par>
                                <p:cTn id="157" presetID="24" presetClass="emph" presetSubtype="0" fill="hold" grpId="5" nodeType="withEffect">
                                  <p:stCondLst>
                                    <p:cond delay="3000"/>
                                  </p:stCondLst>
                                  <p:childTnLst>
                                    <p:animClr clrSpc="hsl" dir="cw">
                                      <p:cBhvr override="childStyle">
                                        <p:cTn id="158" dur="500" fill="hold"/>
                                        <p:tgtEl>
                                          <p:spTgt spid="25"/>
                                        </p:tgtEl>
                                        <p:attrNameLst>
                                          <p:attrName>style.color</p:attrName>
                                        </p:attrNameLst>
                                      </p:cBhvr>
                                      <p:by>
                                        <p:hsl h="0" s="-12549" l="-25098"/>
                                      </p:by>
                                    </p:animClr>
                                    <p:animClr clrSpc="hsl" dir="cw">
                                      <p:cBhvr>
                                        <p:cTn id="159" dur="500" fill="hold"/>
                                        <p:tgtEl>
                                          <p:spTgt spid="25"/>
                                        </p:tgtEl>
                                        <p:attrNameLst>
                                          <p:attrName>fillcolor</p:attrName>
                                        </p:attrNameLst>
                                      </p:cBhvr>
                                      <p:by>
                                        <p:hsl h="0" s="-12549" l="-25098"/>
                                      </p:by>
                                    </p:animClr>
                                    <p:animClr clrSpc="hsl" dir="cw">
                                      <p:cBhvr>
                                        <p:cTn id="160" dur="500" fill="hold"/>
                                        <p:tgtEl>
                                          <p:spTgt spid="25"/>
                                        </p:tgtEl>
                                        <p:attrNameLst>
                                          <p:attrName>stroke.color</p:attrName>
                                        </p:attrNameLst>
                                      </p:cBhvr>
                                      <p:by>
                                        <p:hsl h="0" s="-12549" l="-25098"/>
                                      </p:by>
                                    </p:animClr>
                                    <p:set>
                                      <p:cBhvr>
                                        <p:cTn id="16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2" fill="hold" display="0">
                  <p:stCondLst>
                    <p:cond delay="indefinite"/>
                  </p:stCondLst>
                  <p:endCondLst>
                    <p:cond evt="onStopAudio" delay="0">
                      <p:tgtEl>
                        <p:sldTgt/>
                      </p:tgtEl>
                    </p:cond>
                  </p:endCondLst>
                </p:cTn>
                <p:tgtEl>
                  <p:spTgt spid="39"/>
                </p:tgtEl>
              </p:cMediaNode>
            </p:audio>
            <p:audio>
              <p:cMediaNode vol="80000">
                <p:cTn id="163" fill="hold" display="0">
                  <p:stCondLst>
                    <p:cond delay="indefinite"/>
                  </p:stCondLst>
                  <p:endCondLst>
                    <p:cond evt="onStopAudio" delay="0">
                      <p:tgtEl>
                        <p:sldTgt/>
                      </p:tgtEl>
                    </p:cond>
                  </p:endCondLst>
                </p:cTn>
                <p:tgtEl>
                  <p:spTgt spid="40"/>
                </p:tgtEl>
              </p:cMediaNode>
            </p:audio>
            <p:audio>
              <p:cMediaNode vol="80000">
                <p:cTn id="16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1"/>
      <p:bldP spid="25" grpId="2"/>
      <p:bldP spid="25" grpId="3"/>
      <p:bldP spid="25" grpId="4"/>
      <p:bldP spid="25" grpId="5"/>
      <p:bldP spid="27" grpId="1"/>
      <p:bldP spid="27" grpId="2"/>
      <p:bldP spid="31" grpId="0" animBg="1"/>
      <p:bldP spid="31" grpId="1" animBg="1"/>
      <p:bldP spid="32" grpId="0" animBg="1"/>
      <p:bldP spid="32" grpId="1" animBg="1"/>
      <p:bldP spid="33" grpId="1"/>
      <p:bldP spid="33" grpId="2"/>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376" y="448200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76" y="34864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9921" y="157436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292832"/>
            <a:ext cx="8154143" cy="24889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3" y="249392"/>
            <a:ext cx="6897689" cy="1015663"/>
          </a:xfrm>
          <a:prstGeom prst="rect">
            <a:avLst/>
          </a:prstGeom>
          <a:noFill/>
        </p:spPr>
        <p:txBody>
          <a:bodyPr wrap="square" rtlCol="0">
            <a:spAutoFit/>
          </a:bodyPr>
          <a:lstStyle/>
          <a:p>
            <a:pPr lvl="0" algn="just">
              <a:lnSpc>
                <a:spcPct val="150000"/>
              </a:lnSpc>
              <a:buClrTx/>
              <a:defRPr/>
            </a:pPr>
            <a:r>
              <a:rPr lang="vi-VN" sz="2000" kern="1200">
                <a:solidFill>
                  <a:prstClr val="white"/>
                </a:solidFill>
                <a:latin typeface="Arial" panose="020B0604020202020204" pitchFamily="34" charset="0"/>
                <a:cs typeface="Arial" panose="020B0604020202020204" pitchFamily="34" charset="0"/>
              </a:rPr>
              <a:t>Cho số liệu sau là số liệu thu thập về cân nặng (kg) của 20 trẻ em từ 5 đến 7 tuổi của một xóm A.</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19289" y="4196070"/>
            <a:ext cx="4127087" cy="5916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74746" y="4204143"/>
            <a:ext cx="4127087" cy="5864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19287" y="4275061"/>
            <a:ext cx="3810695"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[16; 18); [18; 20)</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707189" y="4245158"/>
            <a:ext cx="3804983"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[14; 16)</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19289" y="3202289"/>
            <a:ext cx="4127087" cy="5916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376" y="3207012"/>
            <a:ext cx="4127087" cy="6004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97675" y="3232416"/>
            <a:ext cx="3797391"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16; 18)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07189" y="3232416"/>
            <a:ext cx="3797391"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[16; 18); (18; 19] </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
        <p:nvSpPr>
          <p:cNvPr id="5" name="Rectangle 4"/>
          <p:cNvSpPr/>
          <p:nvPr/>
        </p:nvSpPr>
        <p:spPr>
          <a:xfrm>
            <a:off x="1029588" y="2187092"/>
            <a:ext cx="6530955" cy="496996"/>
          </a:xfrm>
          <a:prstGeom prst="rect">
            <a:avLst/>
          </a:prstGeom>
        </p:spPr>
        <p:txBody>
          <a:bodyPr wrap="none">
            <a:spAutoFit/>
          </a:bodyPr>
          <a:lstStyle/>
          <a:p>
            <a:pPr algn="just">
              <a:lnSpc>
                <a:spcPct val="150000"/>
              </a:lnSpc>
              <a:spcBef>
                <a:spcPts val="100"/>
              </a:spcBef>
              <a:spcAft>
                <a:spcPts val="100"/>
              </a:spcAft>
            </a:pPr>
            <a:r>
              <a:rPr lang="fr-FR" sz="2000" b="1">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200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vi-VN" sz="2000">
                <a:solidFill>
                  <a:schemeClr val="bg1"/>
                </a:solidFill>
                <a:latin typeface="Arial" panose="020B0604020202020204" pitchFamily="34" charset="0"/>
                <a:ea typeface="Times New Roman" panose="02020603050405020304" pitchFamily="18" charset="0"/>
                <a:cs typeface="Arial" panose="020B0604020202020204" pitchFamily="34" charset="0"/>
              </a:rPr>
              <a:t>Số trẻ em ở nhóm cân nặng nào là nhiều nhất?  </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8452772"/>
              </p:ext>
            </p:extLst>
          </p:nvPr>
        </p:nvGraphicFramePr>
        <p:xfrm>
          <a:off x="1338545" y="1312047"/>
          <a:ext cx="6221998" cy="822960"/>
        </p:xfrm>
        <a:graphic>
          <a:graphicData uri="http://schemas.openxmlformats.org/drawingml/2006/table">
            <a:tbl>
              <a:tblPr firstRow="1" firstCol="1" bandRow="1"/>
              <a:tblGrid>
                <a:gridCol w="621675">
                  <a:extLst>
                    <a:ext uri="{9D8B030D-6E8A-4147-A177-3AD203B41FA5}">
                      <a16:colId xmlns:a16="http://schemas.microsoft.com/office/drawing/2014/main" val="2387468738"/>
                    </a:ext>
                  </a:extLst>
                </a:gridCol>
                <a:gridCol w="621675">
                  <a:extLst>
                    <a:ext uri="{9D8B030D-6E8A-4147-A177-3AD203B41FA5}">
                      <a16:colId xmlns:a16="http://schemas.microsoft.com/office/drawing/2014/main" val="1360716998"/>
                    </a:ext>
                  </a:extLst>
                </a:gridCol>
                <a:gridCol w="622331">
                  <a:extLst>
                    <a:ext uri="{9D8B030D-6E8A-4147-A177-3AD203B41FA5}">
                      <a16:colId xmlns:a16="http://schemas.microsoft.com/office/drawing/2014/main" val="3975642447"/>
                    </a:ext>
                  </a:extLst>
                </a:gridCol>
                <a:gridCol w="622331">
                  <a:extLst>
                    <a:ext uri="{9D8B030D-6E8A-4147-A177-3AD203B41FA5}">
                      <a16:colId xmlns:a16="http://schemas.microsoft.com/office/drawing/2014/main" val="547776802"/>
                    </a:ext>
                  </a:extLst>
                </a:gridCol>
                <a:gridCol w="622331">
                  <a:extLst>
                    <a:ext uri="{9D8B030D-6E8A-4147-A177-3AD203B41FA5}">
                      <a16:colId xmlns:a16="http://schemas.microsoft.com/office/drawing/2014/main" val="362172041"/>
                    </a:ext>
                  </a:extLst>
                </a:gridCol>
                <a:gridCol w="622331">
                  <a:extLst>
                    <a:ext uri="{9D8B030D-6E8A-4147-A177-3AD203B41FA5}">
                      <a16:colId xmlns:a16="http://schemas.microsoft.com/office/drawing/2014/main" val="1275933699"/>
                    </a:ext>
                  </a:extLst>
                </a:gridCol>
                <a:gridCol w="622331">
                  <a:extLst>
                    <a:ext uri="{9D8B030D-6E8A-4147-A177-3AD203B41FA5}">
                      <a16:colId xmlns:a16="http://schemas.microsoft.com/office/drawing/2014/main" val="3790271646"/>
                    </a:ext>
                  </a:extLst>
                </a:gridCol>
                <a:gridCol w="622331">
                  <a:extLst>
                    <a:ext uri="{9D8B030D-6E8A-4147-A177-3AD203B41FA5}">
                      <a16:colId xmlns:a16="http://schemas.microsoft.com/office/drawing/2014/main" val="916965253"/>
                    </a:ext>
                  </a:extLst>
                </a:gridCol>
                <a:gridCol w="622331">
                  <a:extLst>
                    <a:ext uri="{9D8B030D-6E8A-4147-A177-3AD203B41FA5}">
                      <a16:colId xmlns:a16="http://schemas.microsoft.com/office/drawing/2014/main" val="1416488020"/>
                    </a:ext>
                  </a:extLst>
                </a:gridCol>
                <a:gridCol w="622331">
                  <a:extLst>
                    <a:ext uri="{9D8B030D-6E8A-4147-A177-3AD203B41FA5}">
                      <a16:colId xmlns:a16="http://schemas.microsoft.com/office/drawing/2014/main" val="3333912769"/>
                    </a:ext>
                  </a:extLst>
                </a:gridCol>
              </a:tblGrid>
              <a:tr h="0">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20</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18</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16</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15,5</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17</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17</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14</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19</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18,5</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19</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6896734"/>
                  </a:ext>
                </a:extLst>
              </a:tr>
              <a:tr h="0">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15</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16</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16</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17</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20</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14</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14,5</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16</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15</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Bef>
                          <a:spcPts val="100"/>
                        </a:spcBef>
                        <a:spcAft>
                          <a:spcPts val="100"/>
                        </a:spcAft>
                      </a:pPr>
                      <a:r>
                        <a:rPr lang="vi-VN" sz="1800">
                          <a:solidFill>
                            <a:schemeClr val="bg1"/>
                          </a:solidFill>
                          <a:effectLst/>
                          <a:latin typeface="+mn-lt"/>
                          <a:ea typeface="Times New Roman" panose="02020603050405020304" pitchFamily="18" charset="0"/>
                        </a:rPr>
                        <a:t>18</a:t>
                      </a:r>
                      <a:endParaRPr lang="en-US" sz="1800">
                        <a:solidFill>
                          <a:schemeClr val="bg1"/>
                        </a:solidFill>
                        <a:effectLst/>
                        <a:latin typeface="+mn-lt"/>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1078282"/>
                  </a:ext>
                </a:extLst>
              </a:tr>
            </a:tbl>
          </a:graphicData>
        </a:graphic>
      </p:graphicFrame>
    </p:spTree>
    <p:extLst>
      <p:ext uri="{BB962C8B-B14F-4D97-AF65-F5344CB8AC3E}">
        <p14:creationId xmlns:p14="http://schemas.microsoft.com/office/powerpoint/2010/main" val="221559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4" presetClass="emph" presetSubtype="0" fill="hold" grpId="1" nodeType="clickEffect">
                                  <p:stCondLst>
                                    <p:cond delay="0"/>
                                  </p:stCondLst>
                                  <p:childTnLst>
                                    <p:animClr clrSpc="hsl" dir="cw">
                                      <p:cBhvr override="childStyle">
                                        <p:cTn id="12" dur="500" fill="hold"/>
                                        <p:tgtEl>
                                          <p:spTgt spid="25"/>
                                        </p:tgtEl>
                                        <p:attrNameLst>
                                          <p:attrName>style.color</p:attrName>
                                        </p:attrNameLst>
                                      </p:cBhvr>
                                      <p:by>
                                        <p:hsl h="0" s="-12549" l="-25098"/>
                                      </p:by>
                                    </p:animClr>
                                    <p:animClr clrSpc="hsl" dir="cw">
                                      <p:cBhvr>
                                        <p:cTn id="13" dur="500" fill="hold"/>
                                        <p:tgtEl>
                                          <p:spTgt spid="25"/>
                                        </p:tgtEl>
                                        <p:attrNameLst>
                                          <p:attrName>fillcolor</p:attrName>
                                        </p:attrNameLst>
                                      </p:cBhvr>
                                      <p:by>
                                        <p:hsl h="0" s="-12549" l="-25098"/>
                                      </p:by>
                                    </p:animClr>
                                    <p:animClr clrSpc="hsl" dir="cw">
                                      <p:cBhvr>
                                        <p:cTn id="14" dur="500" fill="hold"/>
                                        <p:tgtEl>
                                          <p:spTgt spid="25"/>
                                        </p:tgtEl>
                                        <p:attrNameLst>
                                          <p:attrName>stroke.color</p:attrName>
                                        </p:attrNameLst>
                                      </p:cBhvr>
                                      <p:by>
                                        <p:hsl h="0" s="-12549" l="-25098"/>
                                      </p:by>
                                    </p:animClr>
                                    <p:set>
                                      <p:cBhvr>
                                        <p:cTn id="15" dur="500" fill="hold"/>
                                        <p:tgtEl>
                                          <p:spTgt spid="25"/>
                                        </p:tgtEl>
                                        <p:attrNameLst>
                                          <p:attrName>fill.type</p:attrName>
                                        </p:attrNameLst>
                                      </p:cBhvr>
                                      <p:to>
                                        <p:strVal val="solid"/>
                                      </p:to>
                                    </p:set>
                                  </p:childTnLst>
                                </p:cTn>
                              </p:par>
                              <p:par>
                                <p:cTn id="16" presetID="19" presetClass="emph" presetSubtype="0" fill="hold" grpId="0" nodeType="withEffect">
                                  <p:stCondLst>
                                    <p:cond delay="0"/>
                                  </p:stCondLst>
                                  <p:childTnLst>
                                    <p:animClr clrSpc="rgb" dir="cw">
                                      <p:cBhvr override="childStyle">
                                        <p:cTn id="17" dur="500" fill="hold"/>
                                        <p:tgtEl>
                                          <p:spTgt spid="15"/>
                                        </p:tgtEl>
                                        <p:attrNameLst>
                                          <p:attrName>style.color</p:attrName>
                                        </p:attrNameLst>
                                      </p:cBhvr>
                                      <p:to>
                                        <a:srgbClr val="FFC000"/>
                                      </p:to>
                                    </p:animClr>
                                    <p:animClr clrSpc="rgb" dir="cw">
                                      <p:cBhvr>
                                        <p:cTn id="18" dur="500" fill="hold"/>
                                        <p:tgtEl>
                                          <p:spTgt spid="15"/>
                                        </p:tgtEl>
                                        <p:attrNameLst>
                                          <p:attrName>fillcolor</p:attrName>
                                        </p:attrNameLst>
                                      </p:cBhvr>
                                      <p:to>
                                        <a:srgbClr val="FFC000"/>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mediacall" presetSubtype="0" fill="hold" nodeType="withEffect">
                                  <p:stCondLst>
                                    <p:cond delay="0"/>
                                  </p:stCondLst>
                                  <p:childTnLst>
                                    <p:cmd type="call" cmd="playFrom(0.0)">
                                      <p:cBhvr>
                                        <p:cTn id="22" dur="20218" fill="hold"/>
                                        <p:tgtEl>
                                          <p:spTgt spid="39"/>
                                        </p:tgtEl>
                                      </p:cBhvr>
                                    </p:cmd>
                                  </p:childTnLst>
                                </p:cTn>
                              </p:par>
                              <p:par>
                                <p:cTn id="23" presetID="3" presetClass="mediacall" presetSubtype="0" fill="hold" nodeType="withEffect">
                                  <p:stCondLst>
                                    <p:cond delay="0"/>
                                  </p:stCondLst>
                                  <p:childTnLst>
                                    <p:cmd type="call" cmd="stop">
                                      <p:cBhvr>
                                        <p:cTn id="24" dur="1" fill="hold"/>
                                        <p:tgtEl>
                                          <p:spTgt spid="38"/>
                                        </p:tgtEl>
                                      </p:cBhvr>
                                    </p:cmd>
                                  </p:childTnLst>
                                </p:cTn>
                              </p:par>
                              <p:par>
                                <p:cTn id="25" presetID="19" presetClass="emph" presetSubtype="0" repeatCount="4000" fill="hold" grpId="1" nodeType="withEffect">
                                  <p:stCondLst>
                                    <p:cond delay="3000"/>
                                  </p:stCondLst>
                                  <p:childTnLst>
                                    <p:animClr clrSpc="rgb" dir="cw">
                                      <p:cBhvr override="childStyle">
                                        <p:cTn id="26" dur="500" fill="hold"/>
                                        <p:tgtEl>
                                          <p:spTgt spid="15"/>
                                        </p:tgtEl>
                                        <p:attrNameLst>
                                          <p:attrName>style.color</p:attrName>
                                        </p:attrNameLst>
                                      </p:cBhvr>
                                      <p:to>
                                        <a:srgbClr val="92D050"/>
                                      </p:to>
                                    </p:animClr>
                                    <p:animClr clrSpc="rgb" dir="cw">
                                      <p:cBhvr>
                                        <p:cTn id="27" dur="500" fill="hold"/>
                                        <p:tgtEl>
                                          <p:spTgt spid="15"/>
                                        </p:tgtEl>
                                        <p:attrNameLst>
                                          <p:attrName>fillcolor</p:attrName>
                                        </p:attrNameLst>
                                      </p:cBhvr>
                                      <p:to>
                                        <a:srgbClr val="92D050"/>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cTn>
                              </p:par>
                              <p:par>
                                <p:cTn id="30" presetID="1" presetClass="mediacall" presetSubtype="0" fill="hold" nodeType="withEffect">
                                  <p:stCondLst>
                                    <p:cond delay="3000"/>
                                  </p:stCondLst>
                                  <p:childTnLst>
                                    <p:cmd type="call" cmd="playFrom(0.0)">
                                      <p:cBhvr>
                                        <p:cTn id="31" dur="7732" fill="hold"/>
                                        <p:tgtEl>
                                          <p:spTgt spid="40"/>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24" presetClass="emph" presetSubtype="0" fill="hold" grpId="2" nodeType="withEffect">
                                  <p:stCondLst>
                                    <p:cond delay="300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1" nodeType="clickEffect">
                                  <p:stCondLst>
                                    <p:cond delay="0"/>
                                  </p:stCondLst>
                                  <p:childTnLst>
                                    <p:animClr clrSpc="hsl" dir="cw">
                                      <p:cBhvr override="childStyle">
                                        <p:cTn id="43" dur="500" fill="hold"/>
                                        <p:tgtEl>
                                          <p:spTgt spid="33"/>
                                        </p:tgtEl>
                                        <p:attrNameLst>
                                          <p:attrName>style.color</p:attrName>
                                        </p:attrNameLst>
                                      </p:cBhvr>
                                      <p:by>
                                        <p:hsl h="0" s="-12549" l="-25098"/>
                                      </p:by>
                                    </p:animClr>
                                    <p:animClr clrSpc="hsl" dir="cw">
                                      <p:cBhvr>
                                        <p:cTn id="44" dur="500" fill="hold"/>
                                        <p:tgtEl>
                                          <p:spTgt spid="33"/>
                                        </p:tgtEl>
                                        <p:attrNameLst>
                                          <p:attrName>fillcolor</p:attrName>
                                        </p:attrNameLst>
                                      </p:cBhvr>
                                      <p:by>
                                        <p:hsl h="0" s="-12549" l="-25098"/>
                                      </p:by>
                                    </p:animClr>
                                    <p:animClr clrSpc="hsl" dir="cw">
                                      <p:cBhvr>
                                        <p:cTn id="45" dur="500" fill="hold"/>
                                        <p:tgtEl>
                                          <p:spTgt spid="33"/>
                                        </p:tgtEl>
                                        <p:attrNameLst>
                                          <p:attrName>stroke.color</p:attrName>
                                        </p:attrNameLst>
                                      </p:cBhvr>
                                      <p:by>
                                        <p:hsl h="0" s="-12549" l="-25098"/>
                                      </p:by>
                                    </p:animClr>
                                    <p:set>
                                      <p:cBhvr>
                                        <p:cTn id="46" dur="500" fill="hold"/>
                                        <p:tgtEl>
                                          <p:spTgt spid="33"/>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fill="hold" grpId="1" nodeType="withEffect">
                                  <p:stCondLst>
                                    <p:cond delay="3000"/>
                                  </p:stCondLst>
                                  <p:childTnLst>
                                    <p:animClr clrSpc="rgb" dir="cw">
                                      <p:cBhvr override="childStyle">
                                        <p:cTn id="57" dur="500" fill="hold"/>
                                        <p:tgtEl>
                                          <p:spTgt spid="31"/>
                                        </p:tgtEl>
                                        <p:attrNameLst>
                                          <p:attrName>style.color</p:attrName>
                                        </p:attrNameLst>
                                      </p:cBhvr>
                                      <p:to>
                                        <a:srgbClr val="FF0000"/>
                                      </p:to>
                                    </p:animClr>
                                    <p:animClr clrSpc="rgb" dir="cw">
                                      <p:cBhvr>
                                        <p:cTn id="58" dur="500" fill="hold"/>
                                        <p:tgtEl>
                                          <p:spTgt spid="31"/>
                                        </p:tgtEl>
                                        <p:attrNameLst>
                                          <p:attrName>fillcolor</p:attrName>
                                        </p:attrNameLst>
                                      </p:cBhvr>
                                      <p:to>
                                        <a:srgbClr val="FF0000"/>
                                      </p:to>
                                    </p:animClr>
                                    <p:set>
                                      <p:cBhvr>
                                        <p:cTn id="59" dur="500" fill="hold"/>
                                        <p:tgtEl>
                                          <p:spTgt spid="31"/>
                                        </p:tgtEl>
                                        <p:attrNameLst>
                                          <p:attrName>fill.type</p:attrName>
                                        </p:attrNameLst>
                                      </p:cBhvr>
                                      <p:to>
                                        <p:strVal val="solid"/>
                                      </p:to>
                                    </p:set>
                                    <p:set>
                                      <p:cBhvr>
                                        <p:cTn id="60" dur="500" fill="hold"/>
                                        <p:tgtEl>
                                          <p:spTgt spid="31"/>
                                        </p:tgtEl>
                                        <p:attrNameLst>
                                          <p:attrName>fill.on</p:attrName>
                                        </p:attrNameLst>
                                      </p:cBhvr>
                                      <p:to>
                                        <p:strVal val="true"/>
                                      </p:to>
                                    </p:set>
                                  </p:childTnLst>
                                </p:cTn>
                              </p:par>
                              <p:par>
                                <p:cTn id="61" presetID="19" presetClass="emph" presetSubtype="0" repeatCount="4000" fill="hold" grpId="2" nodeType="withEffect">
                                  <p:stCondLst>
                                    <p:cond delay="3000"/>
                                  </p:stCondLst>
                                  <p:childTnLst>
                                    <p:animClr clrSpc="rgb" dir="cw">
                                      <p:cBhvr override="childStyle">
                                        <p:cTn id="62" dur="500" fill="hold"/>
                                        <p:tgtEl>
                                          <p:spTgt spid="15"/>
                                        </p:tgtEl>
                                        <p:attrNameLst>
                                          <p:attrName>style.color</p:attrName>
                                        </p:attrNameLst>
                                      </p:cBhvr>
                                      <p:to>
                                        <a:srgbClr val="92D050"/>
                                      </p:to>
                                    </p:animClr>
                                    <p:animClr clrSpc="rgb" dir="cw">
                                      <p:cBhvr>
                                        <p:cTn id="63" dur="500" fill="hold"/>
                                        <p:tgtEl>
                                          <p:spTgt spid="15"/>
                                        </p:tgtEl>
                                        <p:attrNameLst>
                                          <p:attrName>fillcolor</p:attrName>
                                        </p:attrNameLst>
                                      </p:cBhvr>
                                      <p:to>
                                        <a:srgbClr val="92D050"/>
                                      </p:to>
                                    </p:animClr>
                                    <p:set>
                                      <p:cBhvr>
                                        <p:cTn id="64" dur="500" fill="hold"/>
                                        <p:tgtEl>
                                          <p:spTgt spid="15"/>
                                        </p:tgtEl>
                                        <p:attrNameLst>
                                          <p:attrName>fill.type</p:attrName>
                                        </p:attrNameLst>
                                      </p:cBhvr>
                                      <p:to>
                                        <p:strVal val="solid"/>
                                      </p:to>
                                    </p:set>
                                    <p:set>
                                      <p:cBhvr>
                                        <p:cTn id="65" dur="500" fill="hold"/>
                                        <p:tgtEl>
                                          <p:spTgt spid="15"/>
                                        </p:tgtEl>
                                        <p:attrNameLst>
                                          <p:attrName>fill.on</p:attrName>
                                        </p:attrNameLst>
                                      </p:cBhvr>
                                      <p:to>
                                        <p:strVal val="true"/>
                                      </p:to>
                                    </p:set>
                                  </p:childTnLst>
                                </p:cTn>
                              </p:par>
                              <p:par>
                                <p:cTn id="66" presetID="1" presetClass="mediacall" presetSubtype="0" fill="hold" nodeType="withEffect">
                                  <p:stCondLst>
                                    <p:cond delay="3000"/>
                                  </p:stCondLst>
                                  <p:childTnLst>
                                    <p:cmd type="call" cmd="playFrom(0.0)">
                                      <p:cBhvr>
                                        <p:cTn id="67" dur="5903" fill="hold"/>
                                        <p:tgtEl>
                                          <p:spTgt spid="41"/>
                                        </p:tgtEl>
                                      </p:cBhvr>
                                    </p:cmd>
                                  </p:childTnLst>
                                </p:cTn>
                              </p:par>
                              <p:par>
                                <p:cTn id="68" presetID="3" presetClass="mediacall" presetSubtype="0" fill="hold" nodeType="withEffect">
                                  <p:stCondLst>
                                    <p:cond delay="3000"/>
                                  </p:stCondLst>
                                  <p:childTnLst>
                                    <p:cmd type="call" cmd="stop">
                                      <p:cBhvr>
                                        <p:cTn id="69" dur="1" fill="hold"/>
                                        <p:tgtEl>
                                          <p:spTgt spid="39"/>
                                        </p:tgtEl>
                                      </p:cBhvr>
                                    </p:cmd>
                                  </p:childTnLst>
                                </p:cTn>
                              </p:par>
                              <p:par>
                                <p:cTn id="70" presetID="30" presetClass="emph" presetSubtype="0" fill="hold" grpId="2" nodeType="withEffect">
                                  <p:stCondLst>
                                    <p:cond delay="3000"/>
                                  </p:stCondLst>
                                  <p:childTnLst>
                                    <p:animClr clrSpc="hsl" dir="cw">
                                      <p:cBhvr override="childStyle">
                                        <p:cTn id="71" dur="500" fill="hold"/>
                                        <p:tgtEl>
                                          <p:spTgt spid="33"/>
                                        </p:tgtEl>
                                        <p:attrNameLst>
                                          <p:attrName>style.color</p:attrName>
                                        </p:attrNameLst>
                                      </p:cBhvr>
                                      <p:by>
                                        <p:hsl h="0" s="12549" l="25098"/>
                                      </p:by>
                                    </p:animClr>
                                    <p:animClr clrSpc="hsl" dir="cw">
                                      <p:cBhvr>
                                        <p:cTn id="72" dur="500" fill="hold"/>
                                        <p:tgtEl>
                                          <p:spTgt spid="33"/>
                                        </p:tgtEl>
                                        <p:attrNameLst>
                                          <p:attrName>fillcolor</p:attrName>
                                        </p:attrNameLst>
                                      </p:cBhvr>
                                      <p:by>
                                        <p:hsl h="0" s="12549" l="25098"/>
                                      </p:by>
                                    </p:animClr>
                                    <p:animClr clrSpc="hsl" dir="cw">
                                      <p:cBhvr>
                                        <p:cTn id="73" dur="500" fill="hold"/>
                                        <p:tgtEl>
                                          <p:spTgt spid="33"/>
                                        </p:tgtEl>
                                        <p:attrNameLst>
                                          <p:attrName>stroke.color</p:attrName>
                                        </p:attrNameLst>
                                      </p:cBhvr>
                                      <p:by>
                                        <p:hsl h="0" s="12549" l="25098"/>
                                      </p:by>
                                    </p:animClr>
                                    <p:set>
                                      <p:cBhvr>
                                        <p:cTn id="74" dur="500" fill="hold"/>
                                        <p:tgtEl>
                                          <p:spTgt spid="33"/>
                                        </p:tgtEl>
                                        <p:attrNameLst>
                                          <p:attrName>fill.type</p:attrName>
                                        </p:attrNameLst>
                                      </p:cBhvr>
                                      <p:to>
                                        <p:strVal val="solid"/>
                                      </p:to>
                                    </p:set>
                                  </p:childTnLst>
                                </p:cTn>
                              </p:par>
                              <p:par>
                                <p:cTn id="75" presetID="24" presetClass="emph" presetSubtype="0" fill="hold" grpId="3" nodeType="withEffect">
                                  <p:stCondLst>
                                    <p:cond delay="3000"/>
                                  </p:stCondLst>
                                  <p:childTnLst>
                                    <p:animClr clrSpc="hsl" dir="cw">
                                      <p:cBhvr override="childStyle">
                                        <p:cTn id="76" dur="500" fill="hold"/>
                                        <p:tgtEl>
                                          <p:spTgt spid="25"/>
                                        </p:tgtEl>
                                        <p:attrNameLst>
                                          <p:attrName>style.color</p:attrName>
                                        </p:attrNameLst>
                                      </p:cBhvr>
                                      <p:by>
                                        <p:hsl h="0" s="-12549" l="-25098"/>
                                      </p:by>
                                    </p:animClr>
                                    <p:animClr clrSpc="hsl" dir="cw">
                                      <p:cBhvr>
                                        <p:cTn id="77" dur="500" fill="hold"/>
                                        <p:tgtEl>
                                          <p:spTgt spid="25"/>
                                        </p:tgtEl>
                                        <p:attrNameLst>
                                          <p:attrName>fillcolor</p:attrName>
                                        </p:attrNameLst>
                                      </p:cBhvr>
                                      <p:by>
                                        <p:hsl h="0" s="-12549" l="-25098"/>
                                      </p:by>
                                    </p:animClr>
                                    <p:animClr clrSpc="hsl" dir="cw">
                                      <p:cBhvr>
                                        <p:cTn id="78" dur="500" fill="hold"/>
                                        <p:tgtEl>
                                          <p:spTgt spid="25"/>
                                        </p:tgtEl>
                                        <p:attrNameLst>
                                          <p:attrName>stroke.color</p:attrName>
                                        </p:attrNameLst>
                                      </p:cBhvr>
                                      <p:by>
                                        <p:hsl h="0" s="-12549" l="-25098"/>
                                      </p:by>
                                    </p:animClr>
                                    <p:set>
                                      <p:cBhvr>
                                        <p:cTn id="7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24" presetClass="emph" presetSubtype="0" fill="hold" grpId="1" nodeType="clickEffect">
                                  <p:stCondLst>
                                    <p:cond delay="0"/>
                                  </p:stCondLst>
                                  <p:childTnLst>
                                    <p:animClr clrSpc="hsl" dir="cw">
                                      <p:cBhvr override="childStyle">
                                        <p:cTn id="84" dur="500" fill="hold"/>
                                        <p:tgtEl>
                                          <p:spTgt spid="27"/>
                                        </p:tgtEl>
                                        <p:attrNameLst>
                                          <p:attrName>style.color</p:attrName>
                                        </p:attrNameLst>
                                      </p:cBhvr>
                                      <p:by>
                                        <p:hsl h="0" s="-12549" l="-25098"/>
                                      </p:by>
                                    </p:animClr>
                                    <p:animClr clrSpc="hsl" dir="cw">
                                      <p:cBhvr>
                                        <p:cTn id="85" dur="500" fill="hold"/>
                                        <p:tgtEl>
                                          <p:spTgt spid="27"/>
                                        </p:tgtEl>
                                        <p:attrNameLst>
                                          <p:attrName>fillcolor</p:attrName>
                                        </p:attrNameLst>
                                      </p:cBhvr>
                                      <p:by>
                                        <p:hsl h="0" s="-12549" l="-25098"/>
                                      </p:by>
                                    </p:animClr>
                                    <p:animClr clrSpc="hsl" dir="cw">
                                      <p:cBhvr>
                                        <p:cTn id="86" dur="500" fill="hold"/>
                                        <p:tgtEl>
                                          <p:spTgt spid="27"/>
                                        </p:tgtEl>
                                        <p:attrNameLst>
                                          <p:attrName>stroke.color</p:attrName>
                                        </p:attrNameLst>
                                      </p:cBhvr>
                                      <p:by>
                                        <p:hsl h="0" s="-12549" l="-25098"/>
                                      </p:by>
                                    </p:animClr>
                                    <p:set>
                                      <p:cBhvr>
                                        <p:cTn id="87" dur="500" fill="hold"/>
                                        <p:tgtEl>
                                          <p:spTgt spid="27"/>
                                        </p:tgtEl>
                                        <p:attrNameLst>
                                          <p:attrName>fill.type</p:attrName>
                                        </p:attrNameLst>
                                      </p:cBhvr>
                                      <p:to>
                                        <p:strVal val="solid"/>
                                      </p:to>
                                    </p:set>
                                  </p:childTnLst>
                                </p:cTn>
                              </p:par>
                              <p:par>
                                <p:cTn id="88" presetID="19" presetClass="emph" presetSubtype="0" fill="hold" grpId="0" nodeType="withEffect">
                                  <p:stCondLst>
                                    <p:cond delay="0"/>
                                  </p:stCondLst>
                                  <p:childTnLst>
                                    <p:animClr clrSpc="rgb" dir="cw">
                                      <p:cBhvr override="childStyle">
                                        <p:cTn id="89" dur="500" fill="hold"/>
                                        <p:tgtEl>
                                          <p:spTgt spid="16"/>
                                        </p:tgtEl>
                                        <p:attrNameLst>
                                          <p:attrName>style.color</p:attrName>
                                        </p:attrNameLst>
                                      </p:cBhvr>
                                      <p:to>
                                        <a:srgbClr val="FFC000"/>
                                      </p:to>
                                    </p:animClr>
                                    <p:animClr clrSpc="rgb" dir="cw">
                                      <p:cBhvr>
                                        <p:cTn id="90" dur="500" fill="hold"/>
                                        <p:tgtEl>
                                          <p:spTgt spid="16"/>
                                        </p:tgtEl>
                                        <p:attrNameLst>
                                          <p:attrName>fillcolor</p:attrName>
                                        </p:attrNameLst>
                                      </p:cBhvr>
                                      <p:to>
                                        <a:srgbClr val="FFC000"/>
                                      </p:to>
                                    </p:animClr>
                                    <p:set>
                                      <p:cBhvr>
                                        <p:cTn id="91" dur="500" fill="hold"/>
                                        <p:tgtEl>
                                          <p:spTgt spid="16"/>
                                        </p:tgtEl>
                                        <p:attrNameLst>
                                          <p:attrName>fill.type</p:attrName>
                                        </p:attrNameLst>
                                      </p:cBhvr>
                                      <p:to>
                                        <p:strVal val="solid"/>
                                      </p:to>
                                    </p:set>
                                    <p:set>
                                      <p:cBhvr>
                                        <p:cTn id="92" dur="500" fill="hold"/>
                                        <p:tgtEl>
                                          <p:spTgt spid="16"/>
                                        </p:tgtEl>
                                        <p:attrNameLst>
                                          <p:attrName>fill.on</p:attrName>
                                        </p:attrNameLst>
                                      </p:cBhvr>
                                      <p:to>
                                        <p:strVal val="true"/>
                                      </p:to>
                                    </p:set>
                                  </p:childTnLst>
                                </p:cTn>
                              </p:par>
                              <p:par>
                                <p:cTn id="93" presetID="1" presetClass="mediacall" presetSubtype="0" fill="hold" nodeType="withEffect">
                                  <p:stCondLst>
                                    <p:cond delay="0"/>
                                  </p:stCondLst>
                                  <p:childTnLst>
                                    <p:cmd type="call" cmd="playFrom(0.0)">
                                      <p:cBhvr>
                                        <p:cTn id="94" dur="20218" fill="hold"/>
                                        <p:tgtEl>
                                          <p:spTgt spid="39"/>
                                        </p:tgtEl>
                                      </p:cBhvr>
                                    </p:cmd>
                                  </p:childTnLst>
                                </p:cTn>
                              </p:par>
                              <p:par>
                                <p:cTn id="95" presetID="3" presetClass="mediacall" presetSubtype="0" fill="hold" nodeType="withEffect">
                                  <p:stCondLst>
                                    <p:cond delay="0"/>
                                  </p:stCondLst>
                                  <p:childTnLst>
                                    <p:cmd type="call" cmd="stop">
                                      <p:cBhvr>
                                        <p:cTn id="96" dur="1" fill="hold"/>
                                        <p:tgtEl>
                                          <p:spTgt spid="38"/>
                                        </p:tgtEl>
                                      </p:cBhvr>
                                    </p:cmd>
                                  </p:childTnLst>
                                </p:cTn>
                              </p:par>
                              <p:par>
                                <p:cTn id="97" presetID="19" presetClass="emph" presetSubtype="0" fill="hold" grpId="1" nodeType="withEffect">
                                  <p:stCondLst>
                                    <p:cond delay="3500"/>
                                  </p:stCondLst>
                                  <p:childTnLst>
                                    <p:animClr clrSpc="rgb" dir="cw">
                                      <p:cBhvr override="childStyle">
                                        <p:cTn id="98" dur="500" fill="hold"/>
                                        <p:tgtEl>
                                          <p:spTgt spid="16"/>
                                        </p:tgtEl>
                                        <p:attrNameLst>
                                          <p:attrName>style.color</p:attrName>
                                        </p:attrNameLst>
                                      </p:cBhvr>
                                      <p:to>
                                        <a:srgbClr val="FF0000"/>
                                      </p:to>
                                    </p:animClr>
                                    <p:animClr clrSpc="rgb" dir="cw">
                                      <p:cBhvr>
                                        <p:cTn id="99" dur="500" fill="hold"/>
                                        <p:tgtEl>
                                          <p:spTgt spid="16"/>
                                        </p:tgtEl>
                                        <p:attrNameLst>
                                          <p:attrName>fillcolor</p:attrName>
                                        </p:attrNameLst>
                                      </p:cBhvr>
                                      <p:to>
                                        <a:srgbClr val="FF0000"/>
                                      </p:to>
                                    </p:animClr>
                                    <p:set>
                                      <p:cBhvr>
                                        <p:cTn id="100" dur="500" fill="hold"/>
                                        <p:tgtEl>
                                          <p:spTgt spid="16"/>
                                        </p:tgtEl>
                                        <p:attrNameLst>
                                          <p:attrName>fill.type</p:attrName>
                                        </p:attrNameLst>
                                      </p:cBhvr>
                                      <p:to>
                                        <p:strVal val="solid"/>
                                      </p:to>
                                    </p:set>
                                    <p:set>
                                      <p:cBhvr>
                                        <p:cTn id="101" dur="500" fill="hold"/>
                                        <p:tgtEl>
                                          <p:spTgt spid="16"/>
                                        </p:tgtEl>
                                        <p:attrNameLst>
                                          <p:attrName>fill.on</p:attrName>
                                        </p:attrNameLst>
                                      </p:cBhvr>
                                      <p:to>
                                        <p:strVal val="true"/>
                                      </p:to>
                                    </p:set>
                                  </p:childTnLst>
                                </p:cTn>
                              </p:par>
                              <p:par>
                                <p:cTn id="102" presetID="19" presetClass="emph" presetSubtype="0" repeatCount="4000" fill="hold" grpId="3" nodeType="withEffect">
                                  <p:stCondLst>
                                    <p:cond delay="3500"/>
                                  </p:stCondLst>
                                  <p:childTnLst>
                                    <p:animClr clrSpc="rgb" dir="cw">
                                      <p:cBhvr override="childStyle">
                                        <p:cTn id="103" dur="500" fill="hold"/>
                                        <p:tgtEl>
                                          <p:spTgt spid="15"/>
                                        </p:tgtEl>
                                        <p:attrNameLst>
                                          <p:attrName>style.color</p:attrName>
                                        </p:attrNameLst>
                                      </p:cBhvr>
                                      <p:to>
                                        <a:srgbClr val="92D050"/>
                                      </p:to>
                                    </p:animClr>
                                    <p:animClr clrSpc="rgb" dir="cw">
                                      <p:cBhvr>
                                        <p:cTn id="104" dur="500" fill="hold"/>
                                        <p:tgtEl>
                                          <p:spTgt spid="15"/>
                                        </p:tgtEl>
                                        <p:attrNameLst>
                                          <p:attrName>fillcolor</p:attrName>
                                        </p:attrNameLst>
                                      </p:cBhvr>
                                      <p:to>
                                        <a:srgbClr val="92D050"/>
                                      </p:to>
                                    </p:animClr>
                                    <p:set>
                                      <p:cBhvr>
                                        <p:cTn id="105" dur="500" fill="hold"/>
                                        <p:tgtEl>
                                          <p:spTgt spid="15"/>
                                        </p:tgtEl>
                                        <p:attrNameLst>
                                          <p:attrName>fill.type</p:attrName>
                                        </p:attrNameLst>
                                      </p:cBhvr>
                                      <p:to>
                                        <p:strVal val="solid"/>
                                      </p:to>
                                    </p:set>
                                    <p:set>
                                      <p:cBhvr>
                                        <p:cTn id="106" dur="500" fill="hold"/>
                                        <p:tgtEl>
                                          <p:spTgt spid="15"/>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par>
                                <p:cTn id="116" presetID="24" presetClass="emph" presetSubtype="0" fill="hold" grpId="4" nodeType="withEffect">
                                  <p:stCondLst>
                                    <p:cond delay="3500"/>
                                  </p:stCondLst>
                                  <p:childTnLst>
                                    <p:animClr clrSpc="hsl" dir="cw">
                                      <p:cBhvr override="childStyle">
                                        <p:cTn id="117" dur="500" fill="hold"/>
                                        <p:tgtEl>
                                          <p:spTgt spid="25"/>
                                        </p:tgtEl>
                                        <p:attrNameLst>
                                          <p:attrName>style.color</p:attrName>
                                        </p:attrNameLst>
                                      </p:cBhvr>
                                      <p:by>
                                        <p:hsl h="0" s="-12549" l="-25098"/>
                                      </p:by>
                                    </p:animClr>
                                    <p:animClr clrSpc="hsl" dir="cw">
                                      <p:cBhvr>
                                        <p:cTn id="118" dur="500" fill="hold"/>
                                        <p:tgtEl>
                                          <p:spTgt spid="25"/>
                                        </p:tgtEl>
                                        <p:attrNameLst>
                                          <p:attrName>fillcolor</p:attrName>
                                        </p:attrNameLst>
                                      </p:cBhvr>
                                      <p:by>
                                        <p:hsl h="0" s="-12549" l="-25098"/>
                                      </p:by>
                                    </p:animClr>
                                    <p:animClr clrSpc="hsl" dir="cw">
                                      <p:cBhvr>
                                        <p:cTn id="119" dur="500" fill="hold"/>
                                        <p:tgtEl>
                                          <p:spTgt spid="25"/>
                                        </p:tgtEl>
                                        <p:attrNameLst>
                                          <p:attrName>stroke.color</p:attrName>
                                        </p:attrNameLst>
                                      </p:cBhvr>
                                      <p:by>
                                        <p:hsl h="0" s="-12549" l="-25098"/>
                                      </p:by>
                                    </p:animClr>
                                    <p:set>
                                      <p:cBhvr>
                                        <p:cTn id="12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34"/>
                    </p:tgtEl>
                  </p:cond>
                </p:stCondLst>
                <p:endSync evt="end" delay="0">
                  <p:rtn val="all"/>
                </p:endSync>
                <p:childTnLst>
                  <p:par>
                    <p:cTn id="122" fill="hold">
                      <p:stCondLst>
                        <p:cond delay="0"/>
                      </p:stCondLst>
                      <p:childTnLst>
                        <p:par>
                          <p:cTn id="123" fill="hold">
                            <p:stCondLst>
                              <p:cond delay="0"/>
                            </p:stCondLst>
                            <p:childTnLst>
                              <p:par>
                                <p:cTn id="124" presetID="24" presetClass="emph" presetSubtype="0" fill="hold" grpId="1" nodeType="clickEffect">
                                  <p:stCondLst>
                                    <p:cond delay="0"/>
                                  </p:stCondLst>
                                  <p:childTnLst>
                                    <p:animClr clrSpc="hsl" dir="cw">
                                      <p:cBhvr override="childStyle">
                                        <p:cTn id="125" dur="500" fill="hold"/>
                                        <p:tgtEl>
                                          <p:spTgt spid="34"/>
                                        </p:tgtEl>
                                        <p:attrNameLst>
                                          <p:attrName>style.color</p:attrName>
                                        </p:attrNameLst>
                                      </p:cBhvr>
                                      <p:by>
                                        <p:hsl h="0" s="-12549" l="-25098"/>
                                      </p:by>
                                    </p:animClr>
                                    <p:animClr clrSpc="hsl" dir="cw">
                                      <p:cBhvr>
                                        <p:cTn id="126" dur="500" fill="hold"/>
                                        <p:tgtEl>
                                          <p:spTgt spid="34"/>
                                        </p:tgtEl>
                                        <p:attrNameLst>
                                          <p:attrName>fillcolor</p:attrName>
                                        </p:attrNameLst>
                                      </p:cBhvr>
                                      <p:by>
                                        <p:hsl h="0" s="-12549" l="-25098"/>
                                      </p:by>
                                    </p:animClr>
                                    <p:animClr clrSpc="hsl" dir="cw">
                                      <p:cBhvr>
                                        <p:cTn id="127" dur="500" fill="hold"/>
                                        <p:tgtEl>
                                          <p:spTgt spid="34"/>
                                        </p:tgtEl>
                                        <p:attrNameLst>
                                          <p:attrName>stroke.color</p:attrName>
                                        </p:attrNameLst>
                                      </p:cBhvr>
                                      <p:by>
                                        <p:hsl h="0" s="-12549" l="-25098"/>
                                      </p:by>
                                    </p:animClr>
                                    <p:set>
                                      <p:cBhvr>
                                        <p:cTn id="128" dur="500" fill="hold"/>
                                        <p:tgtEl>
                                          <p:spTgt spid="34"/>
                                        </p:tgtEl>
                                        <p:attrNameLst>
                                          <p:attrName>fill.type</p:attrName>
                                        </p:attrNameLst>
                                      </p:cBhvr>
                                      <p:to>
                                        <p:strVal val="solid"/>
                                      </p:to>
                                    </p:set>
                                  </p:childTnLst>
                                </p:cTn>
                              </p:par>
                              <p:par>
                                <p:cTn id="129" presetID="19" presetClass="emph" presetSubtype="0" fill="hold" grpId="0" nodeType="withEffect">
                                  <p:stCondLst>
                                    <p:cond delay="0"/>
                                  </p:stCondLst>
                                  <p:childTnLst>
                                    <p:animClr clrSpc="rgb" dir="cw">
                                      <p:cBhvr override="childStyle">
                                        <p:cTn id="130" dur="500" fill="hold"/>
                                        <p:tgtEl>
                                          <p:spTgt spid="32"/>
                                        </p:tgtEl>
                                        <p:attrNameLst>
                                          <p:attrName>style.color</p:attrName>
                                        </p:attrNameLst>
                                      </p:cBhvr>
                                      <p:to>
                                        <a:schemeClr val="accent2"/>
                                      </p:to>
                                    </p:animClr>
                                    <p:animClr clrSpc="rgb" dir="cw">
                                      <p:cBhvr>
                                        <p:cTn id="131" dur="500" fill="hold"/>
                                        <p:tgtEl>
                                          <p:spTgt spid="32"/>
                                        </p:tgtEl>
                                        <p:attrNameLst>
                                          <p:attrName>fillcolor</p:attrName>
                                        </p:attrNameLst>
                                      </p:cBhvr>
                                      <p:to>
                                        <a:schemeClr val="accent2"/>
                                      </p:to>
                                    </p:animClr>
                                    <p:set>
                                      <p:cBhvr>
                                        <p:cTn id="132" dur="500" fill="hold"/>
                                        <p:tgtEl>
                                          <p:spTgt spid="32"/>
                                        </p:tgtEl>
                                        <p:attrNameLst>
                                          <p:attrName>fill.type</p:attrName>
                                        </p:attrNameLst>
                                      </p:cBhvr>
                                      <p:to>
                                        <p:strVal val="solid"/>
                                      </p:to>
                                    </p:set>
                                    <p:set>
                                      <p:cBhvr>
                                        <p:cTn id="133" dur="500" fill="hold"/>
                                        <p:tgtEl>
                                          <p:spTgt spid="32"/>
                                        </p:tgtEl>
                                        <p:attrNameLst>
                                          <p:attrName>fill.on</p:attrName>
                                        </p:attrNameLst>
                                      </p:cBhvr>
                                      <p:to>
                                        <p:strVal val="true"/>
                                      </p:to>
                                    </p:set>
                                  </p:childTnLst>
                                </p:cTn>
                              </p:par>
                              <p:par>
                                <p:cTn id="134" presetID="1" presetClass="mediacall" presetSubtype="0" fill="hold" nodeType="withEffect">
                                  <p:stCondLst>
                                    <p:cond delay="0"/>
                                  </p:stCondLst>
                                  <p:childTnLst>
                                    <p:cmd type="call" cmd="playFrom(0.0)">
                                      <p:cBhvr>
                                        <p:cTn id="135" dur="20218" fill="hold"/>
                                        <p:tgtEl>
                                          <p:spTgt spid="39"/>
                                        </p:tgtEl>
                                      </p:cBhvr>
                                    </p:cmd>
                                  </p:childTnLst>
                                </p:cTn>
                              </p:par>
                              <p:par>
                                <p:cTn id="136" presetID="3" presetClass="mediacall" presetSubtype="0" fill="hold" nodeType="withEffect">
                                  <p:stCondLst>
                                    <p:cond delay="0"/>
                                  </p:stCondLst>
                                  <p:childTnLst>
                                    <p:cmd type="call" cmd="stop">
                                      <p:cBhvr>
                                        <p:cTn id="137" dur="1" fill="hold"/>
                                        <p:tgtEl>
                                          <p:spTgt spid="38"/>
                                        </p:tgtEl>
                                      </p:cBhvr>
                                    </p:cmd>
                                  </p:childTnLst>
                                </p:cTn>
                              </p:par>
                              <p:par>
                                <p:cTn id="138" presetID="19" presetClass="emph" presetSubtype="0" fill="hold" grpId="1" nodeType="withEffect">
                                  <p:stCondLst>
                                    <p:cond delay="3000"/>
                                  </p:stCondLst>
                                  <p:childTnLst>
                                    <p:animClr clrSpc="rgb" dir="cw">
                                      <p:cBhvr override="childStyle">
                                        <p:cTn id="139" dur="500" fill="hold"/>
                                        <p:tgtEl>
                                          <p:spTgt spid="32"/>
                                        </p:tgtEl>
                                        <p:attrNameLst>
                                          <p:attrName>style.color</p:attrName>
                                        </p:attrNameLst>
                                      </p:cBhvr>
                                      <p:to>
                                        <a:srgbClr val="FF0000"/>
                                      </p:to>
                                    </p:animClr>
                                    <p:animClr clrSpc="rgb" dir="cw">
                                      <p:cBhvr>
                                        <p:cTn id="140" dur="500" fill="hold"/>
                                        <p:tgtEl>
                                          <p:spTgt spid="32"/>
                                        </p:tgtEl>
                                        <p:attrNameLst>
                                          <p:attrName>fillcolor</p:attrName>
                                        </p:attrNameLst>
                                      </p:cBhvr>
                                      <p:to>
                                        <a:srgbClr val="FF0000"/>
                                      </p:to>
                                    </p:animClr>
                                    <p:set>
                                      <p:cBhvr>
                                        <p:cTn id="141" dur="500" fill="hold"/>
                                        <p:tgtEl>
                                          <p:spTgt spid="32"/>
                                        </p:tgtEl>
                                        <p:attrNameLst>
                                          <p:attrName>fill.type</p:attrName>
                                        </p:attrNameLst>
                                      </p:cBhvr>
                                      <p:to>
                                        <p:strVal val="solid"/>
                                      </p:to>
                                    </p:set>
                                    <p:set>
                                      <p:cBhvr>
                                        <p:cTn id="142" dur="500" fill="hold"/>
                                        <p:tgtEl>
                                          <p:spTgt spid="32"/>
                                        </p:tgtEl>
                                        <p:attrNameLst>
                                          <p:attrName>fill.on</p:attrName>
                                        </p:attrNameLst>
                                      </p:cBhvr>
                                      <p:to>
                                        <p:strVal val="true"/>
                                      </p:to>
                                    </p:set>
                                  </p:childTnLst>
                                </p:cTn>
                              </p:par>
                              <p:par>
                                <p:cTn id="143" presetID="19" presetClass="emph" presetSubtype="0" repeatCount="4000" fill="hold" grpId="4" nodeType="withEffect">
                                  <p:stCondLst>
                                    <p:cond delay="3000"/>
                                  </p:stCondLst>
                                  <p:childTnLst>
                                    <p:animClr clrSpc="rgb" dir="cw">
                                      <p:cBhvr override="childStyle">
                                        <p:cTn id="144" dur="500" fill="hold"/>
                                        <p:tgtEl>
                                          <p:spTgt spid="15"/>
                                        </p:tgtEl>
                                        <p:attrNameLst>
                                          <p:attrName>style.color</p:attrName>
                                        </p:attrNameLst>
                                      </p:cBhvr>
                                      <p:to>
                                        <a:srgbClr val="92D050"/>
                                      </p:to>
                                    </p:animClr>
                                    <p:animClr clrSpc="rgb" dir="cw">
                                      <p:cBhvr>
                                        <p:cTn id="145" dur="500" fill="hold"/>
                                        <p:tgtEl>
                                          <p:spTgt spid="15"/>
                                        </p:tgtEl>
                                        <p:attrNameLst>
                                          <p:attrName>fillcolor</p:attrName>
                                        </p:attrNameLst>
                                      </p:cBhvr>
                                      <p:to>
                                        <a:srgbClr val="92D050"/>
                                      </p:to>
                                    </p:animClr>
                                    <p:set>
                                      <p:cBhvr>
                                        <p:cTn id="146" dur="500" fill="hold"/>
                                        <p:tgtEl>
                                          <p:spTgt spid="15"/>
                                        </p:tgtEl>
                                        <p:attrNameLst>
                                          <p:attrName>fill.type</p:attrName>
                                        </p:attrNameLst>
                                      </p:cBhvr>
                                      <p:to>
                                        <p:strVal val="solid"/>
                                      </p:to>
                                    </p:set>
                                    <p:set>
                                      <p:cBhvr>
                                        <p:cTn id="147" dur="500" fill="hold"/>
                                        <p:tgtEl>
                                          <p:spTgt spid="15"/>
                                        </p:tgtEl>
                                        <p:attrNameLst>
                                          <p:attrName>fill.on</p:attrName>
                                        </p:attrNameLst>
                                      </p:cBhvr>
                                      <p:to>
                                        <p:strVal val="true"/>
                                      </p:to>
                                    </p:set>
                                  </p:childTnLst>
                                </p:cTn>
                              </p:par>
                              <p:par>
                                <p:cTn id="148" presetID="1" presetClass="mediacall" presetSubtype="0" fill="hold" nodeType="withEffect">
                                  <p:stCondLst>
                                    <p:cond delay="3000"/>
                                  </p:stCondLst>
                                  <p:childTnLst>
                                    <p:cmd type="call" cmd="playFrom(0.0)">
                                      <p:cBhvr>
                                        <p:cTn id="149" dur="5903" fill="hold"/>
                                        <p:tgtEl>
                                          <p:spTgt spid="41"/>
                                        </p:tgtEl>
                                      </p:cBhvr>
                                    </p:cmd>
                                  </p:childTnLst>
                                </p:cTn>
                              </p:par>
                              <p:par>
                                <p:cTn id="150" presetID="3" presetClass="mediacall" presetSubtype="0" fill="hold" nodeType="withEffect">
                                  <p:stCondLst>
                                    <p:cond delay="3000"/>
                                  </p:stCondLst>
                                  <p:childTnLst>
                                    <p:cmd type="call" cmd="stop">
                                      <p:cBhvr>
                                        <p:cTn id="151" dur="1" fill="hold"/>
                                        <p:tgtEl>
                                          <p:spTgt spid="39"/>
                                        </p:tgtEl>
                                      </p:cBhvr>
                                    </p:cmd>
                                  </p:childTnLst>
                                </p:cTn>
                              </p:par>
                              <p:par>
                                <p:cTn id="152" presetID="30" presetClass="emph" presetSubtype="0" fill="hold" grpId="2" nodeType="withEffect">
                                  <p:stCondLst>
                                    <p:cond delay="3000"/>
                                  </p:stCondLst>
                                  <p:childTnLst>
                                    <p:animClr clrSpc="hsl" dir="cw">
                                      <p:cBhvr override="childStyle">
                                        <p:cTn id="153" dur="500" fill="hold"/>
                                        <p:tgtEl>
                                          <p:spTgt spid="34"/>
                                        </p:tgtEl>
                                        <p:attrNameLst>
                                          <p:attrName>style.color</p:attrName>
                                        </p:attrNameLst>
                                      </p:cBhvr>
                                      <p:by>
                                        <p:hsl h="0" s="12549" l="25098"/>
                                      </p:by>
                                    </p:animClr>
                                    <p:animClr clrSpc="hsl" dir="cw">
                                      <p:cBhvr>
                                        <p:cTn id="154" dur="500" fill="hold"/>
                                        <p:tgtEl>
                                          <p:spTgt spid="34"/>
                                        </p:tgtEl>
                                        <p:attrNameLst>
                                          <p:attrName>fillcolor</p:attrName>
                                        </p:attrNameLst>
                                      </p:cBhvr>
                                      <p:by>
                                        <p:hsl h="0" s="12549" l="25098"/>
                                      </p:by>
                                    </p:animClr>
                                    <p:animClr clrSpc="hsl" dir="cw">
                                      <p:cBhvr>
                                        <p:cTn id="155" dur="500" fill="hold"/>
                                        <p:tgtEl>
                                          <p:spTgt spid="34"/>
                                        </p:tgtEl>
                                        <p:attrNameLst>
                                          <p:attrName>stroke.color</p:attrName>
                                        </p:attrNameLst>
                                      </p:cBhvr>
                                      <p:by>
                                        <p:hsl h="0" s="12549" l="25098"/>
                                      </p:by>
                                    </p:animClr>
                                    <p:set>
                                      <p:cBhvr>
                                        <p:cTn id="156" dur="500" fill="hold"/>
                                        <p:tgtEl>
                                          <p:spTgt spid="34"/>
                                        </p:tgtEl>
                                        <p:attrNameLst>
                                          <p:attrName>fill.type</p:attrName>
                                        </p:attrNameLst>
                                      </p:cBhvr>
                                      <p:to>
                                        <p:strVal val="solid"/>
                                      </p:to>
                                    </p:set>
                                  </p:childTnLst>
                                </p:cTn>
                              </p:par>
                              <p:par>
                                <p:cTn id="157" presetID="24" presetClass="emph" presetSubtype="0" fill="hold" grpId="5" nodeType="withEffect">
                                  <p:stCondLst>
                                    <p:cond delay="3000"/>
                                  </p:stCondLst>
                                  <p:childTnLst>
                                    <p:animClr clrSpc="hsl" dir="cw">
                                      <p:cBhvr override="childStyle">
                                        <p:cTn id="158" dur="500" fill="hold"/>
                                        <p:tgtEl>
                                          <p:spTgt spid="25"/>
                                        </p:tgtEl>
                                        <p:attrNameLst>
                                          <p:attrName>style.color</p:attrName>
                                        </p:attrNameLst>
                                      </p:cBhvr>
                                      <p:by>
                                        <p:hsl h="0" s="-12549" l="-25098"/>
                                      </p:by>
                                    </p:animClr>
                                    <p:animClr clrSpc="hsl" dir="cw">
                                      <p:cBhvr>
                                        <p:cTn id="159" dur="500" fill="hold"/>
                                        <p:tgtEl>
                                          <p:spTgt spid="25"/>
                                        </p:tgtEl>
                                        <p:attrNameLst>
                                          <p:attrName>fillcolor</p:attrName>
                                        </p:attrNameLst>
                                      </p:cBhvr>
                                      <p:by>
                                        <p:hsl h="0" s="-12549" l="-25098"/>
                                      </p:by>
                                    </p:animClr>
                                    <p:animClr clrSpc="hsl" dir="cw">
                                      <p:cBhvr>
                                        <p:cTn id="160" dur="500" fill="hold"/>
                                        <p:tgtEl>
                                          <p:spTgt spid="25"/>
                                        </p:tgtEl>
                                        <p:attrNameLst>
                                          <p:attrName>stroke.color</p:attrName>
                                        </p:attrNameLst>
                                      </p:cBhvr>
                                      <p:by>
                                        <p:hsl h="0" s="-12549" l="-25098"/>
                                      </p:by>
                                    </p:animClr>
                                    <p:set>
                                      <p:cBhvr>
                                        <p:cTn id="16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2" fill="hold" display="0">
                  <p:stCondLst>
                    <p:cond delay="indefinite"/>
                  </p:stCondLst>
                  <p:endCondLst>
                    <p:cond evt="onStopAudio" delay="0">
                      <p:tgtEl>
                        <p:sldTgt/>
                      </p:tgtEl>
                    </p:cond>
                  </p:endCondLst>
                </p:cTn>
                <p:tgtEl>
                  <p:spTgt spid="39"/>
                </p:tgtEl>
              </p:cMediaNode>
            </p:audio>
            <p:audio>
              <p:cMediaNode vol="80000">
                <p:cTn id="163" fill="hold" display="0">
                  <p:stCondLst>
                    <p:cond delay="indefinite"/>
                  </p:stCondLst>
                  <p:endCondLst>
                    <p:cond evt="onStopAudio" delay="0">
                      <p:tgtEl>
                        <p:sldTgt/>
                      </p:tgtEl>
                    </p:cond>
                  </p:endCondLst>
                </p:cTn>
                <p:tgtEl>
                  <p:spTgt spid="40"/>
                </p:tgtEl>
              </p:cMediaNode>
            </p:audio>
            <p:audio>
              <p:cMediaNode vol="80000">
                <p:cTn id="16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1"/>
      <p:bldP spid="25" grpId="2"/>
      <p:bldP spid="25" grpId="3"/>
      <p:bldP spid="25" grpId="4"/>
      <p:bldP spid="25" grpId="5"/>
      <p:bldP spid="27" grpId="1"/>
      <p:bldP spid="27" grpId="2"/>
      <p:bldP spid="31" grpId="0" animBg="1"/>
      <p:bldP spid="31" grpId="1" animBg="1"/>
      <p:bldP spid="32" grpId="0" animBg="1"/>
      <p:bldP spid="32" grpId="1" animBg="1"/>
      <p:bldP spid="33" grpId="1"/>
      <p:bldP spid="33" grpId="2"/>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397052" y="260303"/>
            <a:ext cx="2830780" cy="560716"/>
            <a:chOff x="-15036" y="175883"/>
            <a:chExt cx="5720138" cy="1239224"/>
          </a:xfrm>
          <a:solidFill>
            <a:schemeClr val="accent1"/>
          </a:solidFill>
        </p:grpSpPr>
        <p:sp>
          <p:nvSpPr>
            <p:cNvPr id="318" name="Pentagon 317"/>
            <p:cNvSpPr/>
            <p:nvPr/>
          </p:nvSpPr>
          <p:spPr>
            <a:xfrm>
              <a:off x="-15036" y="175883"/>
              <a:ext cx="5720138"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09351" y="279669"/>
              <a:ext cx="349296" cy="93074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295524" y="913784"/>
            <a:ext cx="8487737" cy="1287532"/>
          </a:xfrm>
          <a:prstGeom prst="rect">
            <a:avLst/>
          </a:prstGeom>
        </p:spPr>
        <p:txBody>
          <a:bodyPr wrap="square">
            <a:spAutoFit/>
          </a:bodyPr>
          <a:lstStyle/>
          <a:p>
            <a:pPr algn="just">
              <a:lnSpc>
                <a:spcPct val="150000"/>
              </a:lnSpc>
            </a:pPr>
            <a:r>
              <a:rPr lang="vi-VN" sz="1800">
                <a:latin typeface="+mn-lt"/>
              </a:rPr>
              <a:t>Trong các mẫu số liệu sau, mẫu nào là mẫu số liệu ghép nhóm? Đọc và giải thích mẫu số liệu ghép nhóm đó</a:t>
            </a:r>
            <a:r>
              <a:rPr lang="vi-VN" sz="1800" smtClean="0">
                <a:latin typeface="+mn-lt"/>
              </a:rPr>
              <a:t>.</a:t>
            </a:r>
            <a:endParaRPr lang="vi-VN" sz="1800">
              <a:latin typeface="+mn-lt"/>
            </a:endParaRPr>
          </a:p>
          <a:p>
            <a:pPr algn="just">
              <a:lnSpc>
                <a:spcPct val="150000"/>
              </a:lnSpc>
            </a:pPr>
            <a:r>
              <a:rPr lang="vi-VN" sz="1800">
                <a:latin typeface="+mn-lt"/>
              </a:rPr>
              <a:t>a) Số tiền mà sinh viên chi cho thanh toán cước điện thoại trong tháng.</a:t>
            </a:r>
            <a:endParaRPr lang="en-US" sz="1800">
              <a:latin typeface="+mn-lt"/>
            </a:endParaRPr>
          </a:p>
        </p:txBody>
      </p:sp>
      <p:pic>
        <p:nvPicPr>
          <p:cNvPr id="9" name="Picture 8"/>
          <p:cNvPicPr>
            <a:picLocks noChangeAspect="1"/>
          </p:cNvPicPr>
          <p:nvPr/>
        </p:nvPicPr>
        <p:blipFill>
          <a:blip r:embed="rId3"/>
          <a:stretch>
            <a:fillRect/>
          </a:stretch>
        </p:blipFill>
        <p:spPr>
          <a:xfrm rot="4635713">
            <a:off x="-1249811" y="4227999"/>
            <a:ext cx="1615580" cy="16399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607477152"/>
              </p:ext>
            </p:extLst>
          </p:nvPr>
        </p:nvGraphicFramePr>
        <p:xfrm>
          <a:off x="397054" y="2353187"/>
          <a:ext cx="8225738" cy="760088"/>
        </p:xfrm>
        <a:graphic>
          <a:graphicData uri="http://schemas.openxmlformats.org/drawingml/2006/table">
            <a:tbl>
              <a:tblPr/>
              <a:tblGrid>
                <a:gridCol w="2323903">
                  <a:extLst>
                    <a:ext uri="{9D8B030D-6E8A-4147-A177-3AD203B41FA5}">
                      <a16:colId xmlns:a16="http://schemas.microsoft.com/office/drawing/2014/main" val="1017948224"/>
                    </a:ext>
                  </a:extLst>
                </a:gridCol>
                <a:gridCol w="1180367">
                  <a:extLst>
                    <a:ext uri="{9D8B030D-6E8A-4147-A177-3AD203B41FA5}">
                      <a16:colId xmlns:a16="http://schemas.microsoft.com/office/drawing/2014/main" val="3547948346"/>
                    </a:ext>
                  </a:extLst>
                </a:gridCol>
                <a:gridCol w="1180367">
                  <a:extLst>
                    <a:ext uri="{9D8B030D-6E8A-4147-A177-3AD203B41FA5}">
                      <a16:colId xmlns:a16="http://schemas.microsoft.com/office/drawing/2014/main" val="3664031823"/>
                    </a:ext>
                  </a:extLst>
                </a:gridCol>
                <a:gridCol w="1180367">
                  <a:extLst>
                    <a:ext uri="{9D8B030D-6E8A-4147-A177-3AD203B41FA5}">
                      <a16:colId xmlns:a16="http://schemas.microsoft.com/office/drawing/2014/main" val="2762289359"/>
                    </a:ext>
                  </a:extLst>
                </a:gridCol>
                <a:gridCol w="1180367">
                  <a:extLst>
                    <a:ext uri="{9D8B030D-6E8A-4147-A177-3AD203B41FA5}">
                      <a16:colId xmlns:a16="http://schemas.microsoft.com/office/drawing/2014/main" val="4272421474"/>
                    </a:ext>
                  </a:extLst>
                </a:gridCol>
                <a:gridCol w="1180367">
                  <a:extLst>
                    <a:ext uri="{9D8B030D-6E8A-4147-A177-3AD203B41FA5}">
                      <a16:colId xmlns:a16="http://schemas.microsoft.com/office/drawing/2014/main" val="1173690849"/>
                    </a:ext>
                  </a:extLst>
                </a:gridCol>
              </a:tblGrid>
              <a:tr h="380044">
                <a:tc>
                  <a:txBody>
                    <a:bodyPr/>
                    <a:lstStyle/>
                    <a:p>
                      <a:pPr algn="ctr"/>
                      <a:r>
                        <a:rPr lang="en-US" sz="1700">
                          <a:solidFill>
                            <a:srgbClr val="000000"/>
                          </a:solidFill>
                          <a:effectLst/>
                        </a:rPr>
                        <a:t>Số tiền (nghìn đồng)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[0;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[50;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[100;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[150; 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[200; 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118209"/>
                  </a:ext>
                </a:extLst>
              </a:tr>
              <a:tr h="380044">
                <a:tc>
                  <a:txBody>
                    <a:bodyPr/>
                    <a:lstStyle/>
                    <a:p>
                      <a:pPr algn="ctr"/>
                      <a:r>
                        <a:rPr lang="en-US" sz="1700">
                          <a:solidFill>
                            <a:srgbClr val="000000"/>
                          </a:solidFill>
                          <a:effectLst/>
                        </a:rPr>
                        <a:t>Số sinh viên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7575124"/>
                  </a:ext>
                </a:extLst>
              </a:tr>
            </a:tbl>
          </a:graphicData>
        </a:graphic>
      </p:graphicFrame>
      <p:sp>
        <p:nvSpPr>
          <p:cNvPr id="3" name="Rectangle 2"/>
          <p:cNvSpPr/>
          <p:nvPr/>
        </p:nvSpPr>
        <p:spPr>
          <a:xfrm>
            <a:off x="295524" y="3193005"/>
            <a:ext cx="8774380" cy="456535"/>
          </a:xfrm>
          <a:prstGeom prst="rect">
            <a:avLst/>
          </a:prstGeom>
        </p:spPr>
        <p:txBody>
          <a:bodyPr wrap="square">
            <a:spAutoFit/>
          </a:bodyPr>
          <a:lstStyle/>
          <a:p>
            <a:pPr lvl="0" algn="just">
              <a:lnSpc>
                <a:spcPct val="150000"/>
              </a:lnSpc>
            </a:pPr>
            <a:r>
              <a:rPr lang="vi-VN" sz="1800">
                <a:latin typeface="Arial" panose="020B0604020202020204" pitchFamily="34" charset="0"/>
              </a:rPr>
              <a:t>b) Thống kê nhiệt độ tại một địa điểm trong 40 ngày, ta có bảng số liệu sau:</a:t>
            </a:r>
            <a:endParaRPr lang="en-US" sz="1800"/>
          </a:p>
        </p:txBody>
      </p:sp>
      <p:graphicFrame>
        <p:nvGraphicFramePr>
          <p:cNvPr id="6" name="Table 5"/>
          <p:cNvGraphicFramePr>
            <a:graphicFrameLocks noGrp="1"/>
          </p:cNvGraphicFramePr>
          <p:nvPr>
            <p:extLst>
              <p:ext uri="{D42A27DB-BD31-4B8C-83A1-F6EECF244321}">
                <p14:modId xmlns:p14="http://schemas.microsoft.com/office/powerpoint/2010/main" val="2876512286"/>
              </p:ext>
            </p:extLst>
          </p:nvPr>
        </p:nvGraphicFramePr>
        <p:xfrm>
          <a:off x="397052" y="3834420"/>
          <a:ext cx="8225740" cy="701040"/>
        </p:xfrm>
        <a:graphic>
          <a:graphicData uri="http://schemas.openxmlformats.org/drawingml/2006/table">
            <a:tbl>
              <a:tblPr/>
              <a:tblGrid>
                <a:gridCol w="1645148">
                  <a:extLst>
                    <a:ext uri="{9D8B030D-6E8A-4147-A177-3AD203B41FA5}">
                      <a16:colId xmlns:a16="http://schemas.microsoft.com/office/drawing/2014/main" val="2228526825"/>
                    </a:ext>
                  </a:extLst>
                </a:gridCol>
                <a:gridCol w="1645148">
                  <a:extLst>
                    <a:ext uri="{9D8B030D-6E8A-4147-A177-3AD203B41FA5}">
                      <a16:colId xmlns:a16="http://schemas.microsoft.com/office/drawing/2014/main" val="404352074"/>
                    </a:ext>
                  </a:extLst>
                </a:gridCol>
                <a:gridCol w="1645148">
                  <a:extLst>
                    <a:ext uri="{9D8B030D-6E8A-4147-A177-3AD203B41FA5}">
                      <a16:colId xmlns:a16="http://schemas.microsoft.com/office/drawing/2014/main" val="91474754"/>
                    </a:ext>
                  </a:extLst>
                </a:gridCol>
                <a:gridCol w="1645148">
                  <a:extLst>
                    <a:ext uri="{9D8B030D-6E8A-4147-A177-3AD203B41FA5}">
                      <a16:colId xmlns:a16="http://schemas.microsoft.com/office/drawing/2014/main" val="4054433930"/>
                    </a:ext>
                  </a:extLst>
                </a:gridCol>
                <a:gridCol w="1645148">
                  <a:extLst>
                    <a:ext uri="{9D8B030D-6E8A-4147-A177-3AD203B41FA5}">
                      <a16:colId xmlns:a16="http://schemas.microsoft.com/office/drawing/2014/main" val="537666761"/>
                    </a:ext>
                  </a:extLst>
                </a:gridCol>
              </a:tblGrid>
              <a:tr h="350511">
                <a:tc>
                  <a:txBody>
                    <a:bodyPr/>
                    <a:lstStyle/>
                    <a:p>
                      <a:pPr algn="ctr"/>
                      <a:r>
                        <a:rPr lang="en-US" sz="1700">
                          <a:solidFill>
                            <a:srgbClr val="000000"/>
                          </a:solidFill>
                          <a:effectLst/>
                        </a:rPr>
                        <a:t>Nhiệt độ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[19; 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[22;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[25;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[28; 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6983087"/>
                  </a:ext>
                </a:extLst>
              </a:tr>
              <a:tr h="350511">
                <a:tc>
                  <a:txBody>
                    <a:bodyPr/>
                    <a:lstStyle/>
                    <a:p>
                      <a:pPr algn="ctr"/>
                      <a:r>
                        <a:rPr lang="en-US" sz="1700">
                          <a:solidFill>
                            <a:srgbClr val="000000"/>
                          </a:solidFill>
                          <a:effectLst/>
                        </a:rPr>
                        <a:t>Số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a:solidFill>
                            <a:srgbClr val="00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890419"/>
                  </a:ext>
                </a:extLst>
              </a:tr>
            </a:tbl>
          </a:graphicData>
        </a:graphic>
      </p:graphicFrame>
      <p:sp>
        <p:nvSpPr>
          <p:cNvPr id="7" name="Rectangle 6"/>
          <p:cNvSpPr/>
          <p:nvPr/>
        </p:nvSpPr>
        <p:spPr>
          <a:xfrm>
            <a:off x="449671" y="275472"/>
            <a:ext cx="2517036" cy="483722"/>
          </a:xfrm>
          <a:prstGeom prst="rect">
            <a:avLst/>
          </a:prstGeom>
        </p:spPr>
        <p:txBody>
          <a:bodyPr wrap="none">
            <a:spAutoFit/>
          </a:bodyPr>
          <a:lstStyle/>
          <a:p>
            <a:pPr lvl="0">
              <a:lnSpc>
                <a:spcPct val="150000"/>
              </a:lnSpc>
            </a:pPr>
            <a:r>
              <a:rPr lang="fr-FR" sz="1900" b="1">
                <a:latin typeface="Arial" panose="020B0604020202020204" pitchFamily="34" charset="0"/>
                <a:ea typeface="Calibri" panose="020F0502020204030204" pitchFamily="34" charset="0"/>
                <a:cs typeface="Times New Roman" panose="02020603050405020304" pitchFamily="18" charset="0"/>
              </a:rPr>
              <a:t>Bài 3.1 (SGK – tr.61)</a:t>
            </a:r>
            <a:endParaRPr lang="en-US" sz="1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8360591" y="180944"/>
            <a:ext cx="678253" cy="628926"/>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left)">
                                      <p:cBhvr>
                                        <p:cTn id="7" dur="500"/>
                                        <p:tgtEl>
                                          <p:spTgt spid="3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2" name="Rectangle 321"/>
          <p:cNvSpPr/>
          <p:nvPr/>
        </p:nvSpPr>
        <p:spPr>
          <a:xfrm>
            <a:off x="4175005" y="446195"/>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87324" y="972493"/>
                <a:ext cx="8527492" cy="3672800"/>
              </a:xfrm>
              <a:prstGeom prst="rect">
                <a:avLst/>
              </a:prstGeom>
            </p:spPr>
            <p:txBody>
              <a:bodyPr wrap="square">
                <a:spAutoFit/>
              </a:bodyPr>
              <a:lstStyle/>
              <a:p>
                <a:pPr>
                  <a:lnSpc>
                    <a:spcPct val="150000"/>
                  </a:lnSpc>
                  <a:spcBef>
                    <a:spcPts val="200"/>
                  </a:spcBef>
                  <a:spcAft>
                    <a:spcPts val="200"/>
                  </a:spcAft>
                </a:pPr>
                <a:r>
                  <a:rPr lang="fr-FR" sz="1800"/>
                  <a:t>a) Mẫu số liệu đã cho là mẫu số liệu ghép nhóm.</a:t>
                </a:r>
                <a:endParaRPr lang="en-US" sz="1800"/>
              </a:p>
              <a:p>
                <a:pPr>
                  <a:lnSpc>
                    <a:spcPct val="150000"/>
                  </a:lnSpc>
                  <a:spcBef>
                    <a:spcPts val="200"/>
                  </a:spcBef>
                  <a:spcAft>
                    <a:spcPts val="200"/>
                  </a:spcAft>
                </a:pPr>
                <a:r>
                  <a:rPr lang="fr-FR" sz="1800"/>
                  <a:t>Mẫu số liệu này mô tả về số tiền mà sinh viên chi cho thanh toán cước điện thoại trong tháng, gồm có 5 nhóm </a:t>
                </a:r>
                <a14:m>
                  <m:oMath xmlns:m="http://schemas.openxmlformats.org/officeDocument/2006/math">
                    <m:d>
                      <m:dPr>
                        <m:begChr m:val="["/>
                        <m:endChr m:val="}"/>
                        <m:ctrlPr>
                          <a:rPr lang="en-US" sz="1800" i="1">
                            <a:latin typeface="Cambria Math" panose="02040503050406030204" pitchFamily="18" charset="0"/>
                          </a:rPr>
                        </m:ctrlPr>
                      </m:dPr>
                      <m:e>
                        <m:r>
                          <a:rPr lang="fr-FR" sz="1800" i="1">
                            <a:latin typeface="Cambria Math" panose="02040503050406030204" pitchFamily="18" charset="0"/>
                          </a:rPr>
                          <m:t>0;50</m:t>
                        </m:r>
                      </m:e>
                    </m:d>
                    <m:r>
                      <a:rPr lang="fr-FR" sz="1800" i="1">
                        <a:latin typeface="Cambria Math" panose="02040503050406030204" pitchFamily="18" charset="0"/>
                      </a:rPr>
                      <m:t>,</m:t>
                    </m:r>
                    <m:d>
                      <m:dPr>
                        <m:begChr m:val="["/>
                        <m:ctrlPr>
                          <a:rPr lang="en-US" sz="1800" i="1">
                            <a:latin typeface="Cambria Math" panose="02040503050406030204" pitchFamily="18" charset="0"/>
                          </a:rPr>
                        </m:ctrlPr>
                      </m:dPr>
                      <m:e>
                        <m:r>
                          <a:rPr lang="fr-FR" sz="1800" i="1">
                            <a:latin typeface="Cambria Math" panose="02040503050406030204" pitchFamily="18" charset="0"/>
                          </a:rPr>
                          <m:t>100;150</m:t>
                        </m:r>
                      </m:e>
                    </m:d>
                    <m:r>
                      <a:rPr lang="fr-FR" sz="1800" i="1">
                        <a:latin typeface="Cambria Math" panose="02040503050406030204" pitchFamily="18" charset="0"/>
                      </a:rPr>
                      <m:t>,</m:t>
                    </m:r>
                    <m:d>
                      <m:dPr>
                        <m:begChr m:val="["/>
                        <m:ctrlPr>
                          <a:rPr lang="en-US" sz="1800" i="1">
                            <a:latin typeface="Cambria Math" panose="02040503050406030204" pitchFamily="18" charset="0"/>
                          </a:rPr>
                        </m:ctrlPr>
                      </m:dPr>
                      <m:e>
                        <m:r>
                          <a:rPr lang="fr-FR" sz="1800" i="1">
                            <a:latin typeface="Cambria Math" panose="02040503050406030204" pitchFamily="18" charset="0"/>
                          </a:rPr>
                          <m:t>150;200</m:t>
                        </m:r>
                      </m:e>
                    </m:d>
                    <m:r>
                      <a:rPr lang="fr-FR" sz="1800" i="1">
                        <a:latin typeface="Cambria Math" panose="02040503050406030204" pitchFamily="18" charset="0"/>
                      </a:rPr>
                      <m:t>,[200;250)</m:t>
                    </m:r>
                  </m:oMath>
                </a14:m>
                <a:r>
                  <a:rPr lang="fr-FR" sz="1800"/>
                  <a:t>. Cụ thể:</a:t>
                </a:r>
                <a:endParaRPr lang="en-US" sz="1800"/>
              </a:p>
              <a:p>
                <a:pPr marL="285750" indent="-285750">
                  <a:lnSpc>
                    <a:spcPct val="150000"/>
                  </a:lnSpc>
                  <a:spcBef>
                    <a:spcPts val="200"/>
                  </a:spcBef>
                  <a:spcAft>
                    <a:spcPts val="200"/>
                  </a:spcAft>
                  <a:buFontTx/>
                  <a:buChar char="-"/>
                </a:pPr>
                <a:r>
                  <a:rPr lang="fr-FR" sz="1800" smtClean="0"/>
                  <a:t>Nhóm </a:t>
                </a:r>
                <a:r>
                  <a:rPr lang="fr-FR" sz="1800"/>
                  <a:t>thanh toán với số tiền từ 0 đến dưới 50 nghìn đồng, có 5 sinh </a:t>
                </a:r>
                <a:r>
                  <a:rPr lang="fr-FR" sz="1800" smtClean="0"/>
                  <a:t>viên;</a:t>
                </a:r>
              </a:p>
              <a:p>
                <a:pPr marL="285750" indent="-285750">
                  <a:lnSpc>
                    <a:spcPct val="150000"/>
                  </a:lnSpc>
                  <a:spcBef>
                    <a:spcPts val="200"/>
                  </a:spcBef>
                  <a:spcAft>
                    <a:spcPts val="200"/>
                  </a:spcAft>
                  <a:buFontTx/>
                  <a:buChar char="-"/>
                </a:pPr>
                <a:r>
                  <a:rPr lang="fr-FR" sz="1800" smtClean="0"/>
                  <a:t>Nhóm </a:t>
                </a:r>
                <a:r>
                  <a:rPr lang="fr-FR" sz="1800"/>
                  <a:t>thanh toán với số tiền từ 50 đến dưới 100 nghìn đồng, có 12 sinh </a:t>
                </a:r>
                <a:r>
                  <a:rPr lang="fr-FR" sz="1800" smtClean="0"/>
                  <a:t>viên;</a:t>
                </a:r>
                <a:endParaRPr lang="en-US" sz="1800"/>
              </a:p>
              <a:p>
                <a:pPr marL="285750" indent="-285750">
                  <a:lnSpc>
                    <a:spcPct val="150000"/>
                  </a:lnSpc>
                  <a:spcBef>
                    <a:spcPts val="200"/>
                  </a:spcBef>
                  <a:spcAft>
                    <a:spcPts val="200"/>
                  </a:spcAft>
                  <a:buFontTx/>
                  <a:buChar char="-"/>
                </a:pPr>
                <a:r>
                  <a:rPr lang="fr-FR" sz="1800" smtClean="0"/>
                  <a:t>Nhóm </a:t>
                </a:r>
                <a:r>
                  <a:rPr lang="fr-FR" sz="1800"/>
                  <a:t>thanh toán với số tiền từ 100 đến dưới 150 nghìn đồng, có 23 sinh </a:t>
                </a:r>
                <a:r>
                  <a:rPr lang="fr-FR" sz="1800" smtClean="0"/>
                  <a:t>viên;</a:t>
                </a:r>
                <a:endParaRPr lang="en-US" sz="1800"/>
              </a:p>
              <a:p>
                <a:pPr marL="285750" indent="-285750">
                  <a:lnSpc>
                    <a:spcPct val="150000"/>
                  </a:lnSpc>
                  <a:spcBef>
                    <a:spcPts val="200"/>
                  </a:spcBef>
                  <a:spcAft>
                    <a:spcPts val="200"/>
                  </a:spcAft>
                  <a:buFontTx/>
                  <a:buChar char="-"/>
                </a:pPr>
                <a:r>
                  <a:rPr lang="fr-FR" sz="1800" smtClean="0"/>
                  <a:t>Nhóm </a:t>
                </a:r>
                <a:r>
                  <a:rPr lang="fr-FR" sz="1800"/>
                  <a:t>thanh toán với số tiền từ 150 đến dưới 200 nghìn đồng, có 17 sinh </a:t>
                </a:r>
                <a:r>
                  <a:rPr lang="fr-FR" sz="1800" smtClean="0"/>
                  <a:t>viên;</a:t>
                </a:r>
                <a:endParaRPr lang="en-US" sz="1800"/>
              </a:p>
              <a:p>
                <a:pPr marL="285750" indent="-285750">
                  <a:lnSpc>
                    <a:spcPct val="150000"/>
                  </a:lnSpc>
                  <a:spcBef>
                    <a:spcPts val="200"/>
                  </a:spcBef>
                  <a:spcAft>
                    <a:spcPts val="200"/>
                  </a:spcAft>
                  <a:buFontTx/>
                  <a:buChar char="-"/>
                </a:pPr>
                <a:r>
                  <a:rPr lang="fr-FR" sz="1800" smtClean="0"/>
                  <a:t>Nhóm </a:t>
                </a:r>
                <a:r>
                  <a:rPr lang="fr-FR" sz="1800"/>
                  <a:t>thanh toán với số tiền từ 200 đến dưới 250 nghìn đồng, có 3 sinh </a:t>
                </a:r>
                <a:r>
                  <a:rPr lang="fr-FR" sz="1800" smtClean="0"/>
                  <a:t>viên</a:t>
                </a:r>
                <a:r>
                  <a:rPr lang="fr-FR" sz="1800"/>
                  <a:t>.</a:t>
                </a:r>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287324" y="972493"/>
                <a:ext cx="8527492" cy="3672800"/>
              </a:xfrm>
              <a:prstGeom prst="rect">
                <a:avLst/>
              </a:prstGeom>
              <a:blipFill>
                <a:blip r:embed="rId3"/>
                <a:stretch>
                  <a:fillRect l="-572" b="-1827"/>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rot="4635713">
            <a:off x="-1249811" y="4227999"/>
            <a:ext cx="1615580" cy="1639966"/>
          </a:xfrm>
          <a:prstGeom prst="rect">
            <a:avLst/>
          </a:prstGeom>
        </p:spPr>
      </p:pic>
      <p:pic>
        <p:nvPicPr>
          <p:cNvPr id="12" name="Picture 11"/>
          <p:cNvPicPr>
            <a:picLocks noChangeAspect="1"/>
          </p:cNvPicPr>
          <p:nvPr/>
        </p:nvPicPr>
        <p:blipFill>
          <a:blip r:embed="rId5"/>
          <a:stretch>
            <a:fillRect/>
          </a:stretch>
        </p:blipFill>
        <p:spPr>
          <a:xfrm>
            <a:off x="8360591" y="180944"/>
            <a:ext cx="678253" cy="628926"/>
          </a:xfrm>
          <a:prstGeom prst="rect">
            <a:avLst/>
          </a:prstGeom>
        </p:spPr>
      </p:pic>
    </p:spTree>
    <p:extLst>
      <p:ext uri="{BB962C8B-B14F-4D97-AF65-F5344CB8AC3E}">
        <p14:creationId xmlns:p14="http://schemas.microsoft.com/office/powerpoint/2010/main" val="33628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barn(inVertical)">
                                      <p:cBhvr>
                                        <p:cTn id="7" dur="5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2" name="Rectangle 321"/>
          <p:cNvSpPr/>
          <p:nvPr/>
        </p:nvSpPr>
        <p:spPr>
          <a:xfrm>
            <a:off x="4175005" y="446195"/>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56488" y="1009069"/>
                <a:ext cx="8225740" cy="3334246"/>
              </a:xfrm>
              <a:prstGeom prst="rect">
                <a:avLst/>
              </a:prstGeom>
            </p:spPr>
            <p:txBody>
              <a:bodyPr wrap="square">
                <a:spAutoFit/>
              </a:bodyPr>
              <a:lstStyle/>
              <a:p>
                <a:pPr lvl="0">
                  <a:lnSpc>
                    <a:spcPct val="150000"/>
                  </a:lnSpc>
                  <a:spcBef>
                    <a:spcPts val="300"/>
                  </a:spcBef>
                  <a:spcAft>
                    <a:spcPts val="300"/>
                  </a:spcAft>
                  <a:defRPr/>
                </a:pPr>
                <a:r>
                  <a:rPr lang="fr-FR" sz="1800"/>
                  <a:t>b) Mẫu số liệu đã cho là mẫu số liệu ghép nhóm.</a:t>
                </a:r>
                <a:endParaRPr lang="en-US" sz="1800"/>
              </a:p>
              <a:p>
                <a:pPr lvl="0">
                  <a:lnSpc>
                    <a:spcPct val="150000"/>
                  </a:lnSpc>
                  <a:spcBef>
                    <a:spcPts val="300"/>
                  </a:spcBef>
                  <a:spcAft>
                    <a:spcPts val="300"/>
                  </a:spcAft>
                  <a:defRPr/>
                </a:pPr>
                <a:r>
                  <a:rPr lang="fr-FR" sz="1800"/>
                  <a:t>Mẫu số liệu này mô tả về nhiệt độ tại một địa điểm trong 40 ngày, gồm 4 nhóm nhiệt độ: </a:t>
                </a:r>
                <a14:m>
                  <m:oMath xmlns:m="http://schemas.openxmlformats.org/officeDocument/2006/math">
                    <m:d>
                      <m:dPr>
                        <m:begChr m:val="["/>
                        <m:ctrlPr>
                          <a:rPr lang="en-US" sz="1800" i="1">
                            <a:latin typeface="Cambria Math" panose="02040503050406030204" pitchFamily="18" charset="0"/>
                          </a:rPr>
                        </m:ctrlPr>
                      </m:dPr>
                      <m:e>
                        <m:r>
                          <a:rPr lang="fr-FR" sz="1800" i="1">
                            <a:latin typeface="Cambria Math" panose="02040503050406030204" pitchFamily="18" charset="0"/>
                          </a:rPr>
                          <m:t>19;22</m:t>
                        </m:r>
                      </m:e>
                    </m:d>
                    <m:r>
                      <a:rPr lang="fr-FR" sz="1800" i="1">
                        <a:latin typeface="Cambria Math" panose="02040503050406030204" pitchFamily="18" charset="0"/>
                      </a:rPr>
                      <m:t>,</m:t>
                    </m:r>
                    <m:d>
                      <m:dPr>
                        <m:begChr m:val="["/>
                        <m:ctrlPr>
                          <a:rPr lang="en-US" sz="1800" i="1">
                            <a:latin typeface="Cambria Math" panose="02040503050406030204" pitchFamily="18" charset="0"/>
                          </a:rPr>
                        </m:ctrlPr>
                      </m:dPr>
                      <m:e>
                        <m:r>
                          <a:rPr lang="fr-FR" sz="1800" i="1">
                            <a:latin typeface="Cambria Math" panose="02040503050406030204" pitchFamily="18" charset="0"/>
                          </a:rPr>
                          <m:t>22;25</m:t>
                        </m:r>
                      </m:e>
                    </m:d>
                    <m:r>
                      <a:rPr lang="fr-FR" sz="1800" i="1">
                        <a:latin typeface="Cambria Math" panose="02040503050406030204" pitchFamily="18" charset="0"/>
                      </a:rPr>
                      <m:t>,</m:t>
                    </m:r>
                    <m:d>
                      <m:dPr>
                        <m:begChr m:val="["/>
                        <m:ctrlPr>
                          <a:rPr lang="en-US" sz="1800" i="1">
                            <a:latin typeface="Cambria Math" panose="02040503050406030204" pitchFamily="18" charset="0"/>
                          </a:rPr>
                        </m:ctrlPr>
                      </m:dPr>
                      <m:e>
                        <m:r>
                          <a:rPr lang="fr-FR" sz="1800" i="1">
                            <a:latin typeface="Cambria Math" panose="02040503050406030204" pitchFamily="18" charset="0"/>
                          </a:rPr>
                          <m:t>25;28</m:t>
                        </m:r>
                      </m:e>
                    </m:d>
                    <m:r>
                      <a:rPr lang="fr-FR" sz="1800" i="1">
                        <a:latin typeface="Cambria Math" panose="02040503050406030204" pitchFamily="18" charset="0"/>
                      </a:rPr>
                      <m:t>,</m:t>
                    </m:r>
                    <m:d>
                      <m:dPr>
                        <m:begChr m:val="["/>
                        <m:ctrlPr>
                          <a:rPr lang="en-US" sz="1800" i="1">
                            <a:latin typeface="Cambria Math" panose="02040503050406030204" pitchFamily="18" charset="0"/>
                          </a:rPr>
                        </m:ctrlPr>
                      </m:dPr>
                      <m:e>
                        <m:r>
                          <a:rPr lang="fr-FR" sz="1800" i="1">
                            <a:latin typeface="Cambria Math" panose="02040503050406030204" pitchFamily="18" charset="0"/>
                          </a:rPr>
                          <m:t>28;31</m:t>
                        </m:r>
                      </m:e>
                    </m:d>
                    <m:r>
                      <a:rPr lang="fr-FR" sz="1800" i="1">
                        <a:latin typeface="Cambria Math" panose="02040503050406030204" pitchFamily="18" charset="0"/>
                      </a:rPr>
                      <m:t>. </m:t>
                    </m:r>
                  </m:oMath>
                </a14:m>
                <a:r>
                  <a:rPr lang="fr-FR" sz="1800"/>
                  <a:t>Cụ </a:t>
                </a:r>
                <a:r>
                  <a:rPr lang="fr-FR" sz="1800" smtClean="0"/>
                  <a:t>thể:</a:t>
                </a:r>
              </a:p>
              <a:p>
                <a:pPr marL="285750" lvl="0" indent="-285750">
                  <a:lnSpc>
                    <a:spcPct val="150000"/>
                  </a:lnSpc>
                  <a:spcBef>
                    <a:spcPts val="300"/>
                  </a:spcBef>
                  <a:spcAft>
                    <a:spcPts val="300"/>
                  </a:spcAft>
                  <a:buFontTx/>
                  <a:buChar char="-"/>
                  <a:defRPr/>
                </a:pPr>
                <a:r>
                  <a:rPr lang="fr-FR" sz="1800" smtClean="0"/>
                  <a:t>Có </a:t>
                </a:r>
                <a:r>
                  <a:rPr lang="fr-FR" sz="1800"/>
                  <a:t>7 ngày có nhiệt độ từ </a:t>
                </a:r>
                <a14:m>
                  <m:oMath xmlns:m="http://schemas.openxmlformats.org/officeDocument/2006/math">
                    <m:r>
                      <a:rPr lang="fr-FR" sz="1800" i="1">
                        <a:latin typeface="Cambria Math" panose="02040503050406030204" pitchFamily="18" charset="0"/>
                      </a:rPr>
                      <m:t>19°</m:t>
                    </m:r>
                    <m:r>
                      <a:rPr lang="fr-FR" sz="1800" i="1">
                        <a:latin typeface="Cambria Math" panose="02040503050406030204" pitchFamily="18" charset="0"/>
                      </a:rPr>
                      <m:t>𝐶</m:t>
                    </m:r>
                  </m:oMath>
                </a14:m>
                <a:r>
                  <a:rPr lang="fr-FR" sz="1800"/>
                  <a:t> đến dưới </a:t>
                </a:r>
                <a14:m>
                  <m:oMath xmlns:m="http://schemas.openxmlformats.org/officeDocument/2006/math">
                    <m:r>
                      <a:rPr lang="fr-FR" sz="1800" i="1">
                        <a:latin typeface="Cambria Math" panose="02040503050406030204" pitchFamily="18" charset="0"/>
                      </a:rPr>
                      <m:t>22°</m:t>
                    </m:r>
                    <m:r>
                      <a:rPr lang="fr-FR" sz="1800" i="1">
                        <a:latin typeface="Cambria Math" panose="02040503050406030204" pitchFamily="18" charset="0"/>
                      </a:rPr>
                      <m:t>𝐶</m:t>
                    </m:r>
                  </m:oMath>
                </a14:m>
                <a:r>
                  <a:rPr lang="fr-FR" sz="1800" smtClean="0"/>
                  <a:t>;</a:t>
                </a:r>
              </a:p>
              <a:p>
                <a:pPr marL="285750" lvl="0" indent="-285750">
                  <a:lnSpc>
                    <a:spcPct val="150000"/>
                  </a:lnSpc>
                  <a:spcBef>
                    <a:spcPts val="300"/>
                  </a:spcBef>
                  <a:spcAft>
                    <a:spcPts val="300"/>
                  </a:spcAft>
                  <a:buFontTx/>
                  <a:buChar char="-"/>
                  <a:defRPr/>
                </a:pPr>
                <a:r>
                  <a:rPr lang="fr-FR" sz="1800" smtClean="0"/>
                  <a:t>Có </a:t>
                </a:r>
                <a:r>
                  <a:rPr lang="fr-FR" sz="1800"/>
                  <a:t>15 ngày có nhiệt độ từ </a:t>
                </a:r>
                <a14:m>
                  <m:oMath xmlns:m="http://schemas.openxmlformats.org/officeDocument/2006/math">
                    <m:r>
                      <a:rPr lang="fr-FR" sz="1800" i="1">
                        <a:latin typeface="Cambria Math" panose="02040503050406030204" pitchFamily="18" charset="0"/>
                      </a:rPr>
                      <m:t>22°</m:t>
                    </m:r>
                    <m:r>
                      <a:rPr lang="fr-FR" sz="1800" i="1">
                        <a:latin typeface="Cambria Math" panose="02040503050406030204" pitchFamily="18" charset="0"/>
                      </a:rPr>
                      <m:t>𝐶</m:t>
                    </m:r>
                  </m:oMath>
                </a14:m>
                <a:r>
                  <a:rPr lang="fr-FR" sz="1800"/>
                  <a:t> đến dưới </a:t>
                </a:r>
                <a14:m>
                  <m:oMath xmlns:m="http://schemas.openxmlformats.org/officeDocument/2006/math">
                    <m:r>
                      <a:rPr lang="fr-FR" sz="1800" i="1">
                        <a:latin typeface="Cambria Math" panose="02040503050406030204" pitchFamily="18" charset="0"/>
                      </a:rPr>
                      <m:t>25°</m:t>
                    </m:r>
                    <m:r>
                      <a:rPr lang="fr-FR" sz="1800" i="1">
                        <a:latin typeface="Cambria Math" panose="02040503050406030204" pitchFamily="18" charset="0"/>
                      </a:rPr>
                      <m:t>𝐶</m:t>
                    </m:r>
                  </m:oMath>
                </a14:m>
                <a:r>
                  <a:rPr lang="fr-FR" sz="1800" smtClean="0"/>
                  <a:t>;</a:t>
                </a:r>
                <a:endParaRPr lang="en-US" sz="1800"/>
              </a:p>
              <a:p>
                <a:pPr marL="285750" lvl="0" indent="-285750">
                  <a:lnSpc>
                    <a:spcPct val="150000"/>
                  </a:lnSpc>
                  <a:spcBef>
                    <a:spcPts val="300"/>
                  </a:spcBef>
                  <a:spcAft>
                    <a:spcPts val="300"/>
                  </a:spcAft>
                  <a:buFontTx/>
                  <a:buChar char="-"/>
                  <a:defRPr/>
                </a:pPr>
                <a:r>
                  <a:rPr lang="fr-FR" sz="1800" smtClean="0"/>
                  <a:t>Có </a:t>
                </a:r>
                <a:r>
                  <a:rPr lang="fr-FR" sz="1800"/>
                  <a:t>12 ngày có nhiệt độ từ </a:t>
                </a:r>
                <a14:m>
                  <m:oMath xmlns:m="http://schemas.openxmlformats.org/officeDocument/2006/math">
                    <m:r>
                      <a:rPr lang="fr-FR" sz="1800" i="1">
                        <a:latin typeface="Cambria Math" panose="02040503050406030204" pitchFamily="18" charset="0"/>
                      </a:rPr>
                      <m:t>25°</m:t>
                    </m:r>
                    <m:r>
                      <a:rPr lang="fr-FR" sz="1800" i="1">
                        <a:latin typeface="Cambria Math" panose="02040503050406030204" pitchFamily="18" charset="0"/>
                      </a:rPr>
                      <m:t>𝐶</m:t>
                    </m:r>
                  </m:oMath>
                </a14:m>
                <a:r>
                  <a:rPr lang="fr-FR" sz="1800"/>
                  <a:t> đến dưới </a:t>
                </a:r>
                <a14:m>
                  <m:oMath xmlns:m="http://schemas.openxmlformats.org/officeDocument/2006/math">
                    <m:r>
                      <a:rPr lang="fr-FR" sz="1800" i="1">
                        <a:latin typeface="Cambria Math" panose="02040503050406030204" pitchFamily="18" charset="0"/>
                      </a:rPr>
                      <m:t>28°</m:t>
                    </m:r>
                    <m:r>
                      <a:rPr lang="fr-FR" sz="1800" i="1">
                        <a:latin typeface="Cambria Math" panose="02040503050406030204" pitchFamily="18" charset="0"/>
                      </a:rPr>
                      <m:t>𝐶</m:t>
                    </m:r>
                  </m:oMath>
                </a14:m>
                <a:r>
                  <a:rPr lang="fr-FR" sz="1800" smtClean="0"/>
                  <a:t>;</a:t>
                </a:r>
                <a:endParaRPr lang="en-US" sz="1800"/>
              </a:p>
              <a:p>
                <a:pPr marL="285750" lvl="0" indent="-285750">
                  <a:lnSpc>
                    <a:spcPct val="150000"/>
                  </a:lnSpc>
                  <a:spcBef>
                    <a:spcPts val="300"/>
                  </a:spcBef>
                  <a:spcAft>
                    <a:spcPts val="300"/>
                  </a:spcAft>
                  <a:buFontTx/>
                  <a:buChar char="-"/>
                  <a:defRPr/>
                </a:pPr>
                <a:r>
                  <a:rPr lang="fr-FR" sz="1800" smtClean="0"/>
                  <a:t>Có </a:t>
                </a:r>
                <a:r>
                  <a:rPr lang="fr-FR" sz="1800"/>
                  <a:t>6 ngày có nhiệt độ từ </a:t>
                </a:r>
                <a14:m>
                  <m:oMath xmlns:m="http://schemas.openxmlformats.org/officeDocument/2006/math">
                    <m:r>
                      <a:rPr lang="fr-FR" sz="1800" i="1">
                        <a:latin typeface="Cambria Math" panose="02040503050406030204" pitchFamily="18" charset="0"/>
                      </a:rPr>
                      <m:t>28°</m:t>
                    </m:r>
                    <m:r>
                      <a:rPr lang="fr-FR" sz="1800" i="1">
                        <a:latin typeface="Cambria Math" panose="02040503050406030204" pitchFamily="18" charset="0"/>
                      </a:rPr>
                      <m:t>𝐶</m:t>
                    </m:r>
                  </m:oMath>
                </a14:m>
                <a:r>
                  <a:rPr lang="fr-FR" sz="1800"/>
                  <a:t> đến dưới </a:t>
                </a:r>
                <a14:m>
                  <m:oMath xmlns:m="http://schemas.openxmlformats.org/officeDocument/2006/math">
                    <m:r>
                      <a:rPr lang="fr-FR" sz="1800" i="1">
                        <a:latin typeface="Cambria Math" panose="02040503050406030204" pitchFamily="18" charset="0"/>
                      </a:rPr>
                      <m:t>31°</m:t>
                    </m:r>
                    <m:r>
                      <a:rPr lang="fr-FR" sz="1800" i="1">
                        <a:latin typeface="Cambria Math" panose="02040503050406030204" pitchFamily="18" charset="0"/>
                      </a:rPr>
                      <m:t>𝐶</m:t>
                    </m:r>
                  </m:oMath>
                </a14:m>
                <a:r>
                  <a:rPr lang="fr-FR" sz="1800"/>
                  <a:t>.</a:t>
                </a:r>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456488" y="1009069"/>
                <a:ext cx="8225740" cy="3334246"/>
              </a:xfrm>
              <a:prstGeom prst="rect">
                <a:avLst/>
              </a:prstGeom>
              <a:blipFill>
                <a:blip r:embed="rId3"/>
                <a:stretch>
                  <a:fillRect l="-667" r="-297" b="-2198"/>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rot="4635713">
            <a:off x="-1249811" y="4227999"/>
            <a:ext cx="1615580" cy="1639966"/>
          </a:xfrm>
          <a:prstGeom prst="rect">
            <a:avLst/>
          </a:prstGeom>
        </p:spPr>
      </p:pic>
      <p:pic>
        <p:nvPicPr>
          <p:cNvPr id="2" name="Picture 1"/>
          <p:cNvPicPr>
            <a:picLocks noChangeAspect="1"/>
          </p:cNvPicPr>
          <p:nvPr/>
        </p:nvPicPr>
        <p:blipFill>
          <a:blip r:embed="rId5"/>
          <a:stretch>
            <a:fillRect/>
          </a:stretch>
        </p:blipFill>
        <p:spPr>
          <a:xfrm>
            <a:off x="8241719" y="4343315"/>
            <a:ext cx="678253" cy="628926"/>
          </a:xfrm>
          <a:prstGeom prst="rect">
            <a:avLst/>
          </a:prstGeom>
        </p:spPr>
      </p:pic>
    </p:spTree>
    <p:extLst>
      <p:ext uri="{BB962C8B-B14F-4D97-AF65-F5344CB8AC3E}">
        <p14:creationId xmlns:p14="http://schemas.microsoft.com/office/powerpoint/2010/main" val="120474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586447"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sp>
        <p:nvSpPr>
          <p:cNvPr id="3" name="Google Shape;2829;p39"/>
          <p:cNvSpPr/>
          <p:nvPr/>
        </p:nvSpPr>
        <p:spPr>
          <a:xfrm>
            <a:off x="730063" y="467440"/>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 </a:t>
            </a:r>
            <a:r>
              <a:rPr lang="fr-FR" sz="2000" b="1">
                <a:latin typeface="Arial" panose="020B0604020202020204" pitchFamily="34" charset="0"/>
                <a:ea typeface="Calibri" panose="020F0502020204030204" pitchFamily="34" charset="0"/>
                <a:cs typeface="Times New Roman" panose="02020603050405020304" pitchFamily="18" charset="0"/>
              </a:rPr>
              <a:t>(SGK – </a:t>
            </a:r>
            <a:r>
              <a:rPr lang="fr-FR" sz="2000" b="1" smtClean="0">
                <a:latin typeface="Arial" panose="020B0604020202020204" pitchFamily="34" charset="0"/>
                <a:ea typeface="Calibri" panose="020F0502020204030204" pitchFamily="34" charset="0"/>
                <a:cs typeface="Times New Roman" panose="02020603050405020304" pitchFamily="18" charset="0"/>
              </a:rPr>
              <a:t>tr.61)</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30063" y="1156921"/>
            <a:ext cx="7618410" cy="1015663"/>
          </a:xfrm>
          <a:prstGeom prst="rect">
            <a:avLst/>
          </a:prstGeom>
        </p:spPr>
        <p:txBody>
          <a:bodyPr wrap="square">
            <a:spAutoFit/>
          </a:bodyPr>
          <a:lstStyle/>
          <a:p>
            <a:pPr algn="just">
              <a:lnSpc>
                <a:spcPct val="150000"/>
              </a:lnSpc>
            </a:pPr>
            <a:r>
              <a:rPr lang="vi-VN" sz="2000">
                <a:latin typeface="+mn-lt"/>
              </a:rPr>
              <a:t>Số sản phẩm một công nhân làm được trong một ngày được cho như sau:</a:t>
            </a:r>
            <a:endParaRPr lang="en-US" sz="2000">
              <a:latin typeface="+mn-lt"/>
            </a:endParaRPr>
          </a:p>
        </p:txBody>
      </p:sp>
      <p:sp>
        <p:nvSpPr>
          <p:cNvPr id="17" name="Rectangle 16"/>
          <p:cNvSpPr/>
          <p:nvPr/>
        </p:nvSpPr>
        <p:spPr>
          <a:xfrm>
            <a:off x="730063" y="3435674"/>
            <a:ext cx="7373616" cy="1015663"/>
          </a:xfrm>
          <a:prstGeom prst="rect">
            <a:avLst/>
          </a:prstGeom>
        </p:spPr>
        <p:txBody>
          <a:bodyPr wrap="square">
            <a:spAutoFit/>
          </a:bodyPr>
          <a:lstStyle/>
          <a:p>
            <a:pPr algn="just">
              <a:lnSpc>
                <a:spcPct val="150000"/>
              </a:lnSpc>
              <a:spcAft>
                <a:spcPts val="300"/>
              </a:spcAft>
            </a:pPr>
            <a:r>
              <a:rPr lang="fr-FR" sz="2000">
                <a:latin typeface="Arial" panose="020B0604020202020204" pitchFamily="34" charset="0"/>
                <a:ea typeface="Arial" panose="020B0604020202020204" pitchFamily="34" charset="0"/>
                <a:cs typeface="Arial" panose="020B0604020202020204" pitchFamily="34" charset="0"/>
              </a:rPr>
              <a:t>Hãy chuyển mẫu số liệu sang dạng ghép nhóm với sáu nhóm có độ dài bằng nhau</a:t>
            </a:r>
            <a:r>
              <a:rPr lang="fr-FR" sz="2000" smtClean="0">
                <a:latin typeface="Arial" panose="020B0604020202020204" pitchFamily="34" charset="0"/>
                <a:ea typeface="Arial" panose="020B0604020202020204" pitchFamily="34" charset="0"/>
                <a:cs typeface="Arial" panose="020B0604020202020204" pitchFamily="34" charset="0"/>
              </a:rPr>
              <a:t>.</a:t>
            </a:r>
            <a:endParaRPr lang="fr-FR" sz="2000">
              <a:latin typeface="Arial" panose="020B0604020202020204" pitchFamily="34" charset="0"/>
              <a:ea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8070218" y="273010"/>
            <a:ext cx="976361" cy="806560"/>
          </a:xfrm>
          <a:prstGeom prst="rect">
            <a:avLst/>
          </a:prstGeom>
        </p:spPr>
      </p:pic>
      <p:pic>
        <p:nvPicPr>
          <p:cNvPr id="19" name="Picture 18"/>
          <p:cNvPicPr>
            <a:picLocks noChangeAspect="1"/>
          </p:cNvPicPr>
          <p:nvPr/>
        </p:nvPicPr>
        <p:blipFill>
          <a:blip r:embed="rId4"/>
          <a:stretch>
            <a:fillRect/>
          </a:stretch>
        </p:blipFill>
        <p:spPr>
          <a:xfrm>
            <a:off x="8257033" y="4259157"/>
            <a:ext cx="796212" cy="82094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607159483"/>
              </p:ext>
            </p:extLst>
          </p:nvPr>
        </p:nvGraphicFramePr>
        <p:xfrm>
          <a:off x="835099" y="2279228"/>
          <a:ext cx="7723300" cy="1111802"/>
        </p:xfrm>
        <a:graphic>
          <a:graphicData uri="http://schemas.openxmlformats.org/drawingml/2006/table">
            <a:tbl>
              <a:tblPr firstRow="1" bandRow="1">
                <a:tableStyleId>{5C22544A-7EE6-4342-B048-85BDC9FD1C3A}</a:tableStyleId>
              </a:tblPr>
              <a:tblGrid>
                <a:gridCol w="594100">
                  <a:extLst>
                    <a:ext uri="{9D8B030D-6E8A-4147-A177-3AD203B41FA5}">
                      <a16:colId xmlns:a16="http://schemas.microsoft.com/office/drawing/2014/main" val="2624083872"/>
                    </a:ext>
                  </a:extLst>
                </a:gridCol>
                <a:gridCol w="594100">
                  <a:extLst>
                    <a:ext uri="{9D8B030D-6E8A-4147-A177-3AD203B41FA5}">
                      <a16:colId xmlns:a16="http://schemas.microsoft.com/office/drawing/2014/main" val="1107181749"/>
                    </a:ext>
                  </a:extLst>
                </a:gridCol>
                <a:gridCol w="594100">
                  <a:extLst>
                    <a:ext uri="{9D8B030D-6E8A-4147-A177-3AD203B41FA5}">
                      <a16:colId xmlns:a16="http://schemas.microsoft.com/office/drawing/2014/main" val="3949209915"/>
                    </a:ext>
                  </a:extLst>
                </a:gridCol>
                <a:gridCol w="594100">
                  <a:extLst>
                    <a:ext uri="{9D8B030D-6E8A-4147-A177-3AD203B41FA5}">
                      <a16:colId xmlns:a16="http://schemas.microsoft.com/office/drawing/2014/main" val="3352001782"/>
                    </a:ext>
                  </a:extLst>
                </a:gridCol>
                <a:gridCol w="594100">
                  <a:extLst>
                    <a:ext uri="{9D8B030D-6E8A-4147-A177-3AD203B41FA5}">
                      <a16:colId xmlns:a16="http://schemas.microsoft.com/office/drawing/2014/main" val="128040897"/>
                    </a:ext>
                  </a:extLst>
                </a:gridCol>
                <a:gridCol w="594100">
                  <a:extLst>
                    <a:ext uri="{9D8B030D-6E8A-4147-A177-3AD203B41FA5}">
                      <a16:colId xmlns:a16="http://schemas.microsoft.com/office/drawing/2014/main" val="891608219"/>
                    </a:ext>
                  </a:extLst>
                </a:gridCol>
                <a:gridCol w="594100">
                  <a:extLst>
                    <a:ext uri="{9D8B030D-6E8A-4147-A177-3AD203B41FA5}">
                      <a16:colId xmlns:a16="http://schemas.microsoft.com/office/drawing/2014/main" val="2070722652"/>
                    </a:ext>
                  </a:extLst>
                </a:gridCol>
                <a:gridCol w="594100">
                  <a:extLst>
                    <a:ext uri="{9D8B030D-6E8A-4147-A177-3AD203B41FA5}">
                      <a16:colId xmlns:a16="http://schemas.microsoft.com/office/drawing/2014/main" val="2494187798"/>
                    </a:ext>
                  </a:extLst>
                </a:gridCol>
                <a:gridCol w="594100">
                  <a:extLst>
                    <a:ext uri="{9D8B030D-6E8A-4147-A177-3AD203B41FA5}">
                      <a16:colId xmlns:a16="http://schemas.microsoft.com/office/drawing/2014/main" val="3837967192"/>
                    </a:ext>
                  </a:extLst>
                </a:gridCol>
                <a:gridCol w="594100">
                  <a:extLst>
                    <a:ext uri="{9D8B030D-6E8A-4147-A177-3AD203B41FA5}">
                      <a16:colId xmlns:a16="http://schemas.microsoft.com/office/drawing/2014/main" val="3724902925"/>
                    </a:ext>
                  </a:extLst>
                </a:gridCol>
                <a:gridCol w="594100">
                  <a:extLst>
                    <a:ext uri="{9D8B030D-6E8A-4147-A177-3AD203B41FA5}">
                      <a16:colId xmlns:a16="http://schemas.microsoft.com/office/drawing/2014/main" val="3843609867"/>
                    </a:ext>
                  </a:extLst>
                </a:gridCol>
                <a:gridCol w="594100">
                  <a:extLst>
                    <a:ext uri="{9D8B030D-6E8A-4147-A177-3AD203B41FA5}">
                      <a16:colId xmlns:a16="http://schemas.microsoft.com/office/drawing/2014/main" val="1423273278"/>
                    </a:ext>
                  </a:extLst>
                </a:gridCol>
                <a:gridCol w="594100">
                  <a:extLst>
                    <a:ext uri="{9D8B030D-6E8A-4147-A177-3AD203B41FA5}">
                      <a16:colId xmlns:a16="http://schemas.microsoft.com/office/drawing/2014/main" val="2901828228"/>
                    </a:ext>
                  </a:extLst>
                </a:gridCol>
              </a:tblGrid>
              <a:tr h="555901">
                <a:tc>
                  <a:txBody>
                    <a:bodyPr/>
                    <a:lstStyle/>
                    <a:p>
                      <a:r>
                        <a:rPr lang="en-US" sz="1800" b="0" smtClean="0">
                          <a:solidFill>
                            <a:srgbClr val="000000"/>
                          </a:solidFill>
                        </a:rPr>
                        <a:t>18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25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39</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12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27</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46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25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19</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36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22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84794239"/>
                  </a:ext>
                </a:extLst>
              </a:tr>
              <a:tr h="555901">
                <a:tc>
                  <a:txBody>
                    <a:bodyPr/>
                    <a:lstStyle/>
                    <a:p>
                      <a:r>
                        <a:rPr lang="en-US" sz="1800" b="0" smtClean="0">
                          <a:solidFill>
                            <a:srgbClr val="000000"/>
                          </a:solidFill>
                        </a:rPr>
                        <a:t>20</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19</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17</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44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18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23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28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25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34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46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27</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16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27329003"/>
                  </a:ext>
                </a:extLst>
              </a:tr>
            </a:tbl>
          </a:graphicData>
        </a:graphic>
      </p:graphicFrame>
    </p:spTree>
    <p:extLst>
      <p:ext uri="{BB962C8B-B14F-4D97-AF65-F5344CB8AC3E}">
        <p14:creationId xmlns:p14="http://schemas.microsoft.com/office/powerpoint/2010/main" val="2232664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pic>
        <p:nvPicPr>
          <p:cNvPr id="18" name="Picture 17"/>
          <p:cNvPicPr>
            <a:picLocks noChangeAspect="1"/>
          </p:cNvPicPr>
          <p:nvPr/>
        </p:nvPicPr>
        <p:blipFill>
          <a:blip r:embed="rId3"/>
          <a:stretch>
            <a:fillRect/>
          </a:stretch>
        </p:blipFill>
        <p:spPr>
          <a:xfrm>
            <a:off x="8070218" y="273010"/>
            <a:ext cx="976361" cy="806560"/>
          </a:xfrm>
          <a:prstGeom prst="rect">
            <a:avLst/>
          </a:prstGeom>
        </p:spPr>
      </p:pic>
      <p:pic>
        <p:nvPicPr>
          <p:cNvPr id="19" name="Picture 18"/>
          <p:cNvPicPr>
            <a:picLocks noChangeAspect="1"/>
          </p:cNvPicPr>
          <p:nvPr/>
        </p:nvPicPr>
        <p:blipFill>
          <a:blip r:embed="rId4"/>
          <a:stretch>
            <a:fillRect/>
          </a:stretch>
        </p:blipFill>
        <p:spPr>
          <a:xfrm>
            <a:off x="8257033" y="4259157"/>
            <a:ext cx="796212" cy="820940"/>
          </a:xfrm>
          <a:prstGeom prst="rect">
            <a:avLst/>
          </a:prstGeom>
        </p:spPr>
      </p:pic>
      <p:sp>
        <p:nvSpPr>
          <p:cNvPr id="10" name="Rectangle 9"/>
          <p:cNvSpPr/>
          <p:nvPr/>
        </p:nvSpPr>
        <p:spPr>
          <a:xfrm>
            <a:off x="4175005" y="31537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87146" y="680570"/>
                <a:ext cx="7964424" cy="3052118"/>
              </a:xfrm>
              <a:prstGeom prst="rect">
                <a:avLst/>
              </a:prstGeom>
            </p:spPr>
            <p:txBody>
              <a:bodyPr wrap="square">
                <a:spAutoFit/>
              </a:bodyPr>
              <a:lstStyle/>
              <a:p>
                <a:pPr algn="just">
                  <a:lnSpc>
                    <a:spcPct val="150000"/>
                  </a:lnSpc>
                  <a:spcBef>
                    <a:spcPts val="100"/>
                  </a:spcBef>
                  <a:spcAft>
                    <a:spcPts val="100"/>
                  </a:spcAft>
                </a:pPr>
                <a:r>
                  <a:rPr lang="fr-FR" sz="1800">
                    <a:latin typeface="+mj-lt"/>
                    <a:ea typeface="Times New Roman" panose="02020603050405020304" pitchFamily="18" charset="0"/>
                  </a:rPr>
                  <a:t>Giá trị nhỏ nhất của mẫu số liệu là 5, giá trị lớn nhất của mẫu số liệu là 54, do đó khoảng biến thiên của mẫu số liệu là </a:t>
                </a:r>
                <a14:m>
                  <m:oMath xmlns:m="http://schemas.openxmlformats.org/officeDocument/2006/math">
                    <m:r>
                      <a:rPr lang="fr-FR" sz="1800" i="1">
                        <a:effectLst/>
                        <a:latin typeface="Cambria Math" panose="02040503050406030204" pitchFamily="18" charset="0"/>
                        <a:ea typeface="Times New Roman" panose="02020603050405020304" pitchFamily="18" charset="0"/>
                      </a:rPr>
                      <m:t>𝑅</m:t>
                    </m:r>
                    <m:r>
                      <a:rPr lang="fr-FR" sz="1800" i="1">
                        <a:effectLst/>
                        <a:latin typeface="Cambria Math" panose="02040503050406030204" pitchFamily="18" charset="0"/>
                        <a:ea typeface="Times New Roman" panose="02020603050405020304" pitchFamily="18" charset="0"/>
                      </a:rPr>
                      <m:t> = 54 – 5 = 49.</m:t>
                    </m:r>
                  </m:oMath>
                </a14:m>
                <a:r>
                  <a:rPr lang="fr-FR" sz="1800">
                    <a:effectLst/>
                    <a:latin typeface="+mj-lt"/>
                    <a:ea typeface="Times New Roman" panose="02020603050405020304" pitchFamily="18" charset="0"/>
                  </a:rPr>
                  <a:t> Ta cần chia thành sáu nhóm với độ dài bằng nhau. </a:t>
                </a:r>
                <a:endParaRPr lang="fr-FR" sz="1800" smtClean="0">
                  <a:effectLst/>
                  <a:latin typeface="+mj-lt"/>
                  <a:ea typeface="Times New Roman" panose="02020603050405020304" pitchFamily="18" charset="0"/>
                </a:endParaRPr>
              </a:p>
              <a:p>
                <a:pPr algn="just">
                  <a:lnSpc>
                    <a:spcPct val="150000"/>
                  </a:lnSpc>
                  <a:spcBef>
                    <a:spcPts val="100"/>
                  </a:spcBef>
                  <a:spcAft>
                    <a:spcPts val="100"/>
                  </a:spcAft>
                </a:pPr>
                <a:r>
                  <a:rPr lang="fr-FR" sz="1800" smtClean="0">
                    <a:effectLst/>
                    <a:latin typeface="+mj-lt"/>
                    <a:ea typeface="Times New Roman" panose="02020603050405020304" pitchFamily="18" charset="0"/>
                  </a:rPr>
                  <a:t>Để </a:t>
                </a:r>
                <a:r>
                  <a:rPr lang="fr-FR" sz="1800">
                    <a:effectLst/>
                    <a:latin typeface="+mj-lt"/>
                    <a:ea typeface="Times New Roman" panose="02020603050405020304" pitchFamily="18" charset="0"/>
                  </a:rPr>
                  <a:t>cho thuận tiện, ta chọn đầu mút trái của nhóm đầu tiên là 3 và đầu mút phải của nhóm cuối cùng bằng 57 và độ dài của mỗi nhóm bằng 9 ta được các nhóm </a:t>
                </a:r>
                <a:r>
                  <a:rPr lang="fr-FR" sz="1800" smtClean="0">
                    <a:effectLst/>
                    <a:latin typeface="+mj-lt"/>
                    <a:ea typeface="Times New Roman" panose="02020603050405020304" pitchFamily="18" charset="0"/>
                  </a:rPr>
                  <a:t>là </a:t>
                </a:r>
                <a14:m>
                  <m:oMath xmlns:m="http://schemas.openxmlformats.org/officeDocument/2006/math">
                    <m:r>
                      <a:rPr lang="fr-FR" sz="1800" i="1">
                        <a:effectLst/>
                        <a:latin typeface="Cambria Math" panose="02040503050406030204" pitchFamily="18" charset="0"/>
                        <a:ea typeface="Times New Roman" panose="02020603050405020304" pitchFamily="18" charset="0"/>
                      </a:rPr>
                      <m:t>[3; 12), [12; 21), [21; 30), [30; 39), [39; 48), [48; 57).</m:t>
                    </m:r>
                  </m:oMath>
                </a14:m>
                <a:r>
                  <a:rPr lang="fr-FR" sz="1800">
                    <a:effectLst/>
                    <a:latin typeface="+mj-lt"/>
                    <a:ea typeface="Times New Roman" panose="02020603050405020304" pitchFamily="18" charset="0"/>
                  </a:rPr>
                  <a:t> </a:t>
                </a:r>
                <a:endParaRPr lang="fr-FR" sz="1800" smtClean="0">
                  <a:effectLst/>
                  <a:latin typeface="+mj-lt"/>
                  <a:ea typeface="Times New Roman" panose="02020603050405020304" pitchFamily="18" charset="0"/>
                </a:endParaRPr>
              </a:p>
              <a:p>
                <a:pPr algn="just">
                  <a:lnSpc>
                    <a:spcPct val="150000"/>
                  </a:lnSpc>
                  <a:spcBef>
                    <a:spcPts val="100"/>
                  </a:spcBef>
                  <a:spcAft>
                    <a:spcPts val="100"/>
                  </a:spcAft>
                </a:pPr>
                <a:r>
                  <a:rPr lang="fr-FR" sz="1800" smtClean="0">
                    <a:effectLst/>
                    <a:latin typeface="+mj-lt"/>
                    <a:ea typeface="Times New Roman" panose="02020603050405020304" pitchFamily="18" charset="0"/>
                  </a:rPr>
                  <a:t>Đếm </a:t>
                </a:r>
                <a:r>
                  <a:rPr lang="fr-FR" sz="1800">
                    <a:effectLst/>
                    <a:latin typeface="+mj-lt"/>
                    <a:ea typeface="Times New Roman" panose="02020603050405020304" pitchFamily="18" charset="0"/>
                  </a:rPr>
                  <a:t>số giá trị thuộc mỗi nhóm, ta có mẫu số liệu ghép nhóm như sau:</a:t>
                </a:r>
                <a:endParaRPr lang="en-US" sz="1800">
                  <a:effectLst/>
                  <a:latin typeface="+mj-lt"/>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87146" y="680570"/>
                <a:ext cx="7964424" cy="3052118"/>
              </a:xfrm>
              <a:prstGeom prst="rect">
                <a:avLst/>
              </a:prstGeom>
              <a:blipFill>
                <a:blip r:embed="rId5"/>
                <a:stretch>
                  <a:fillRect l="-612" r="-612" b="-8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986963971"/>
                  </p:ext>
                </p:extLst>
              </p:nvPr>
            </p:nvGraphicFramePr>
            <p:xfrm>
              <a:off x="692464" y="3816494"/>
              <a:ext cx="7449008" cy="885326"/>
            </p:xfrm>
            <a:graphic>
              <a:graphicData uri="http://schemas.openxmlformats.org/drawingml/2006/table">
                <a:tbl>
                  <a:tblPr firstRow="1" firstCol="1" bandRow="1"/>
                  <a:tblGrid>
                    <a:gridCol w="1839392">
                      <a:extLst>
                        <a:ext uri="{9D8B030D-6E8A-4147-A177-3AD203B41FA5}">
                          <a16:colId xmlns:a16="http://schemas.microsoft.com/office/drawing/2014/main" val="1741101413"/>
                        </a:ext>
                      </a:extLst>
                    </a:gridCol>
                    <a:gridCol w="934936">
                      <a:extLst>
                        <a:ext uri="{9D8B030D-6E8A-4147-A177-3AD203B41FA5}">
                          <a16:colId xmlns:a16="http://schemas.microsoft.com/office/drawing/2014/main" val="1158976466"/>
                        </a:ext>
                      </a:extLst>
                    </a:gridCol>
                    <a:gridCol w="934936">
                      <a:extLst>
                        <a:ext uri="{9D8B030D-6E8A-4147-A177-3AD203B41FA5}">
                          <a16:colId xmlns:a16="http://schemas.microsoft.com/office/drawing/2014/main" val="1561036697"/>
                        </a:ext>
                      </a:extLst>
                    </a:gridCol>
                    <a:gridCol w="934936">
                      <a:extLst>
                        <a:ext uri="{9D8B030D-6E8A-4147-A177-3AD203B41FA5}">
                          <a16:colId xmlns:a16="http://schemas.microsoft.com/office/drawing/2014/main" val="2287815749"/>
                        </a:ext>
                      </a:extLst>
                    </a:gridCol>
                    <a:gridCol w="934936">
                      <a:extLst>
                        <a:ext uri="{9D8B030D-6E8A-4147-A177-3AD203B41FA5}">
                          <a16:colId xmlns:a16="http://schemas.microsoft.com/office/drawing/2014/main" val="2580074103"/>
                        </a:ext>
                      </a:extLst>
                    </a:gridCol>
                    <a:gridCol w="934936">
                      <a:extLst>
                        <a:ext uri="{9D8B030D-6E8A-4147-A177-3AD203B41FA5}">
                          <a16:colId xmlns:a16="http://schemas.microsoft.com/office/drawing/2014/main" val="3131647513"/>
                        </a:ext>
                      </a:extLst>
                    </a:gridCol>
                    <a:gridCol w="934936">
                      <a:extLst>
                        <a:ext uri="{9D8B030D-6E8A-4147-A177-3AD203B41FA5}">
                          <a16:colId xmlns:a16="http://schemas.microsoft.com/office/drawing/2014/main" val="3444728455"/>
                        </a:ext>
                      </a:extLst>
                    </a:gridCol>
                  </a:tblGrid>
                  <a:tr h="442663">
                    <a:tc>
                      <a:txBody>
                        <a:bodyPr/>
                        <a:lstStyle/>
                        <a:p>
                          <a:pPr algn="ctr">
                            <a:lnSpc>
                              <a:spcPct val="150000"/>
                            </a:lnSpc>
                            <a:spcBef>
                              <a:spcPts val="100"/>
                            </a:spcBef>
                            <a:spcAft>
                              <a:spcPts val="100"/>
                            </a:spcAft>
                          </a:pPr>
                          <a:r>
                            <a:rPr lang="en-US" sz="1700">
                              <a:solidFill>
                                <a:srgbClr val="000000"/>
                              </a:solidFill>
                              <a:effectLst/>
                              <a:latin typeface="+mn-lt"/>
                              <a:ea typeface="Times New Roman" panose="02020603050405020304" pitchFamily="18" charset="0"/>
                            </a:rPr>
                            <a:t>Số sản phẩm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[3; 12)</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[12; 21)</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[21; 30)</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[30; 39)</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[39; 48)</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[48; 57)</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746738"/>
                      </a:ext>
                    </a:extLst>
                  </a:tr>
                  <a:tr h="442663">
                    <a:tc>
                      <a:txBody>
                        <a:bodyPr/>
                        <a:lstStyle/>
                        <a:p>
                          <a:pPr algn="ctr">
                            <a:lnSpc>
                              <a:spcPct val="150000"/>
                            </a:lnSpc>
                            <a:spcBef>
                              <a:spcPts val="100"/>
                            </a:spcBef>
                            <a:spcAft>
                              <a:spcPts val="100"/>
                            </a:spcAft>
                          </a:pPr>
                          <a:r>
                            <a:rPr lang="en-US" sz="1700">
                              <a:solidFill>
                                <a:srgbClr val="000000"/>
                              </a:solidFill>
                              <a:effectLst/>
                              <a:latin typeface="+mn-lt"/>
                              <a:ea typeface="Times New Roman" panose="02020603050405020304" pitchFamily="18" charset="0"/>
                            </a:rPr>
                            <a:t>Số công nhân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2</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8</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8</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2</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4</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1</m:t>
                                </m:r>
                              </m:oMath>
                            </m:oMathPara>
                          </a14:m>
                          <a:endParaRPr lang="en-US" sz="1700">
                            <a:solidFill>
                              <a:srgbClr val="000000"/>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7099350"/>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986963971"/>
                  </p:ext>
                </p:extLst>
              </p:nvPr>
            </p:nvGraphicFramePr>
            <p:xfrm>
              <a:off x="692464" y="3816494"/>
              <a:ext cx="7449008" cy="885326"/>
            </p:xfrm>
            <a:graphic>
              <a:graphicData uri="http://schemas.openxmlformats.org/drawingml/2006/table">
                <a:tbl>
                  <a:tblPr firstRow="1" firstCol="1" bandRow="1"/>
                  <a:tblGrid>
                    <a:gridCol w="1839392">
                      <a:extLst>
                        <a:ext uri="{9D8B030D-6E8A-4147-A177-3AD203B41FA5}">
                          <a16:colId xmlns:a16="http://schemas.microsoft.com/office/drawing/2014/main" val="1741101413"/>
                        </a:ext>
                      </a:extLst>
                    </a:gridCol>
                    <a:gridCol w="934936">
                      <a:extLst>
                        <a:ext uri="{9D8B030D-6E8A-4147-A177-3AD203B41FA5}">
                          <a16:colId xmlns:a16="http://schemas.microsoft.com/office/drawing/2014/main" val="1158976466"/>
                        </a:ext>
                      </a:extLst>
                    </a:gridCol>
                    <a:gridCol w="934936">
                      <a:extLst>
                        <a:ext uri="{9D8B030D-6E8A-4147-A177-3AD203B41FA5}">
                          <a16:colId xmlns:a16="http://schemas.microsoft.com/office/drawing/2014/main" val="1561036697"/>
                        </a:ext>
                      </a:extLst>
                    </a:gridCol>
                    <a:gridCol w="934936">
                      <a:extLst>
                        <a:ext uri="{9D8B030D-6E8A-4147-A177-3AD203B41FA5}">
                          <a16:colId xmlns:a16="http://schemas.microsoft.com/office/drawing/2014/main" val="2287815749"/>
                        </a:ext>
                      </a:extLst>
                    </a:gridCol>
                    <a:gridCol w="934936">
                      <a:extLst>
                        <a:ext uri="{9D8B030D-6E8A-4147-A177-3AD203B41FA5}">
                          <a16:colId xmlns:a16="http://schemas.microsoft.com/office/drawing/2014/main" val="2580074103"/>
                        </a:ext>
                      </a:extLst>
                    </a:gridCol>
                    <a:gridCol w="934936">
                      <a:extLst>
                        <a:ext uri="{9D8B030D-6E8A-4147-A177-3AD203B41FA5}">
                          <a16:colId xmlns:a16="http://schemas.microsoft.com/office/drawing/2014/main" val="3131647513"/>
                        </a:ext>
                      </a:extLst>
                    </a:gridCol>
                    <a:gridCol w="934936">
                      <a:extLst>
                        <a:ext uri="{9D8B030D-6E8A-4147-A177-3AD203B41FA5}">
                          <a16:colId xmlns:a16="http://schemas.microsoft.com/office/drawing/2014/main" val="3444728455"/>
                        </a:ext>
                      </a:extLst>
                    </a:gridCol>
                  </a:tblGrid>
                  <a:tr h="442663">
                    <a:tc>
                      <a:txBody>
                        <a:bodyPr/>
                        <a:lstStyle/>
                        <a:p>
                          <a:pPr algn="ctr">
                            <a:lnSpc>
                              <a:spcPct val="150000"/>
                            </a:lnSpc>
                            <a:spcBef>
                              <a:spcPts val="100"/>
                            </a:spcBef>
                            <a:spcAft>
                              <a:spcPts val="100"/>
                            </a:spcAft>
                          </a:pPr>
                          <a:r>
                            <a:rPr lang="en-US" sz="1700">
                              <a:solidFill>
                                <a:srgbClr val="000000"/>
                              </a:solidFill>
                              <a:effectLst/>
                              <a:latin typeface="+mn-lt"/>
                              <a:ea typeface="Times New Roman" panose="02020603050405020304" pitchFamily="18" charset="0"/>
                            </a:rPr>
                            <a:t>Số sản phẩm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98039" t="-1370" r="-503268" b="-1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96104" t="-1370" r="-400000" b="-1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98693" t="-1370" r="-302614" b="-1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95455" t="-1370" r="-200649" b="-1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99346" t="-1370" r="-101961" b="-1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94805" t="-1370" r="-1299" b="-117808"/>
                          </a:stretch>
                        </a:blipFill>
                      </a:tcPr>
                    </a:tc>
                    <a:extLst>
                      <a:ext uri="{0D108BD9-81ED-4DB2-BD59-A6C34878D82A}">
                        <a16:rowId xmlns:a16="http://schemas.microsoft.com/office/drawing/2014/main" val="2835746738"/>
                      </a:ext>
                    </a:extLst>
                  </a:tr>
                  <a:tr h="442663">
                    <a:tc>
                      <a:txBody>
                        <a:bodyPr/>
                        <a:lstStyle/>
                        <a:p>
                          <a:pPr algn="ctr">
                            <a:lnSpc>
                              <a:spcPct val="150000"/>
                            </a:lnSpc>
                            <a:spcBef>
                              <a:spcPts val="100"/>
                            </a:spcBef>
                            <a:spcAft>
                              <a:spcPts val="100"/>
                            </a:spcAft>
                          </a:pPr>
                          <a:r>
                            <a:rPr lang="en-US" sz="1700">
                              <a:solidFill>
                                <a:srgbClr val="000000"/>
                              </a:solidFill>
                              <a:effectLst/>
                              <a:latin typeface="+mn-lt"/>
                              <a:ea typeface="Times New Roman" panose="02020603050405020304" pitchFamily="18" charset="0"/>
                            </a:rPr>
                            <a:t>Số công nhân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98039" t="-101370" r="-503268" b="-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96104" t="-101370" r="-400000" b="-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98693" t="-101370" r="-302614" b="-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95455" t="-101370" r="-200649" b="-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99346" t="-101370" r="-101961" b="-1780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94805" t="-101370" r="-1299" b="-17808"/>
                          </a:stretch>
                        </a:blipFill>
                      </a:tcPr>
                    </a:tc>
                    <a:extLst>
                      <a:ext uri="{0D108BD9-81ED-4DB2-BD59-A6C34878D82A}">
                        <a16:rowId xmlns:a16="http://schemas.microsoft.com/office/drawing/2014/main" val="2697099350"/>
                      </a:ext>
                    </a:extLst>
                  </a:tr>
                </a:tbl>
              </a:graphicData>
            </a:graphic>
          </p:graphicFrame>
        </mc:Fallback>
      </mc:AlternateContent>
    </p:spTree>
    <p:extLst>
      <p:ext uri="{BB962C8B-B14F-4D97-AF65-F5344CB8AC3E}">
        <p14:creationId xmlns:p14="http://schemas.microsoft.com/office/powerpoint/2010/main" val="257022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2875498" y="2196585"/>
            <a:ext cx="635406" cy="942848"/>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323" idx="1"/>
          </p:cNvCxnSpPr>
          <p:nvPr/>
        </p:nvCxnSpPr>
        <p:spPr>
          <a:xfrm>
            <a:off x="2875498" y="3139433"/>
            <a:ext cx="635406" cy="811801"/>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7" name="Group 6"/>
          <p:cNvGrpSpPr/>
          <p:nvPr/>
        </p:nvGrpSpPr>
        <p:grpSpPr>
          <a:xfrm>
            <a:off x="3510904" y="1566406"/>
            <a:ext cx="4953000" cy="1260358"/>
            <a:chOff x="3526806" y="1569725"/>
            <a:chExt cx="4953000" cy="1325700"/>
          </a:xfrm>
        </p:grpSpPr>
        <p:sp>
          <p:nvSpPr>
            <p:cNvPr id="3315" name="Google Shape;3315;p46"/>
            <p:cNvSpPr/>
            <p:nvPr/>
          </p:nvSpPr>
          <p:spPr>
            <a:xfrm>
              <a:off x="3526806" y="1569725"/>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3808379" y="1887258"/>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4565139" y="2017622"/>
              <a:ext cx="3914667" cy="429900"/>
            </a:xfrm>
            <a:prstGeom prst="rect">
              <a:avLst/>
            </a:prstGeom>
            <a:noFill/>
            <a:ln>
              <a:noFill/>
            </a:ln>
          </p:spPr>
          <p:txBody>
            <a:bodyPr spcFirstLastPara="1" wrap="square" lIns="91425" tIns="91425" rIns="91425" bIns="91425" anchor="ctr" anchorCtr="0">
              <a:noAutofit/>
            </a:bodyPr>
            <a:lstStyle/>
            <a:p>
              <a:pPr lvl="0">
                <a:lnSpc>
                  <a:spcPct val="150000"/>
                </a:lnSpc>
              </a:pPr>
              <a:r>
                <a:rPr lang="en-US" sz="2400" b="1">
                  <a:solidFill>
                    <a:srgbClr val="4657B0"/>
                  </a:solidFill>
                  <a:latin typeface="+mn-lt"/>
                  <a:ea typeface="Bad Script"/>
                  <a:cs typeface="Bad Script"/>
                  <a:sym typeface="Bad Script"/>
                </a:rPr>
                <a:t>Giới thiệu về mẫu số liệu ghép nhóm</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697498" y="2129920"/>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693696" y="450983"/>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6" name="Group 5"/>
          <p:cNvGrpSpPr/>
          <p:nvPr/>
        </p:nvGrpSpPr>
        <p:grpSpPr>
          <a:xfrm>
            <a:off x="3510904" y="3321055"/>
            <a:ext cx="4953000" cy="1260358"/>
            <a:chOff x="3526806" y="3136448"/>
            <a:chExt cx="4953000" cy="1325700"/>
          </a:xfrm>
        </p:grpSpPr>
        <p:sp>
          <p:nvSpPr>
            <p:cNvPr id="3323" name="Google Shape;3323;p46"/>
            <p:cNvSpPr/>
            <p:nvPr/>
          </p:nvSpPr>
          <p:spPr>
            <a:xfrm>
              <a:off x="3526806" y="3136448"/>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16;p46"/>
            <p:cNvSpPr/>
            <p:nvPr/>
          </p:nvSpPr>
          <p:spPr>
            <a:xfrm>
              <a:off x="3808379" y="3453981"/>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42" name="Google Shape;3319;p46"/>
            <p:cNvSpPr txBox="1"/>
            <p:nvPr/>
          </p:nvSpPr>
          <p:spPr>
            <a:xfrm>
              <a:off x="4628749" y="3584345"/>
              <a:ext cx="3851057" cy="429900"/>
            </a:xfrm>
            <a:prstGeom prst="rect">
              <a:avLst/>
            </a:prstGeom>
            <a:noFill/>
            <a:ln>
              <a:noFill/>
            </a:ln>
          </p:spPr>
          <p:txBody>
            <a:bodyPr spcFirstLastPara="1" wrap="square" lIns="91425" tIns="91425" rIns="91425" bIns="91425" anchor="ctr" anchorCtr="0">
              <a:noAutofit/>
            </a:bodyPr>
            <a:lstStyle/>
            <a:p>
              <a:pPr lvl="0"/>
              <a:r>
                <a:rPr lang="en-US" sz="2400" b="1">
                  <a:solidFill>
                    <a:srgbClr val="4657B0"/>
                  </a:solidFill>
                  <a:latin typeface="+mn-lt"/>
                  <a:ea typeface="Bad Script"/>
                  <a:cs typeface="Bad Script"/>
                  <a:sym typeface="Bad Script"/>
                </a:rPr>
                <a:t>Ghép nhóm mẫu số liệu</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pic>
        <p:nvPicPr>
          <p:cNvPr id="2" name="Picture 1"/>
          <p:cNvPicPr>
            <a:picLocks noChangeAspect="1"/>
          </p:cNvPicPr>
          <p:nvPr/>
        </p:nvPicPr>
        <p:blipFill>
          <a:blip r:embed="rId3"/>
          <a:stretch>
            <a:fillRect/>
          </a:stretch>
        </p:blipFill>
        <p:spPr>
          <a:xfrm>
            <a:off x="1227910" y="2582019"/>
            <a:ext cx="1117175" cy="1114828"/>
          </a:xfrm>
          <a:prstGeom prst="rect">
            <a:avLst/>
          </a:prstGeom>
        </p:spPr>
      </p:pic>
    </p:spTree>
    <p:extLst>
      <p:ext uri="{BB962C8B-B14F-4D97-AF65-F5344CB8AC3E}">
        <p14:creationId xmlns:p14="http://schemas.microsoft.com/office/powerpoint/2010/main" val="497500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21"/>
                                        </p:tgtEl>
                                        <p:attrNameLst>
                                          <p:attrName>style.visibility</p:attrName>
                                        </p:attrNameLst>
                                      </p:cBhvr>
                                      <p:to>
                                        <p:strVal val="visible"/>
                                      </p:to>
                                    </p:set>
                                    <p:animEffect transition="in" filter="wipe(up)">
                                      <p:cBhvr>
                                        <p:cTn id="12" dur="500"/>
                                        <p:tgtEl>
                                          <p:spTgt spid="3321"/>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320"/>
                                        </p:tgtEl>
                                        <p:attrNameLst>
                                          <p:attrName>style.visibility</p:attrName>
                                        </p:attrNameLst>
                                      </p:cBhvr>
                                      <p:to>
                                        <p:strVal val="visible"/>
                                      </p:to>
                                    </p:set>
                                    <p:animEffect transition="in" filter="wipe(down)">
                                      <p:cBhvr>
                                        <p:cTn id="19" dur="500"/>
                                        <p:tgtEl>
                                          <p:spTgt spid="3320"/>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322"/>
                                        </p:tgtEl>
                                        <p:attrNameLst>
                                          <p:attrName>style.visibility</p:attrName>
                                        </p:attrNameLst>
                                      </p:cBhvr>
                                      <p:to>
                                        <p:strVal val="visible"/>
                                      </p:to>
                                    </p:set>
                                    <p:animEffect transition="in" filter="wipe(up)">
                                      <p:cBhvr>
                                        <p:cTn id="26" dur="500"/>
                                        <p:tgtEl>
                                          <p:spTgt spid="3322"/>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090433" y="186225"/>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3.3 </a:t>
            </a:r>
            <a:r>
              <a:rPr lang="fr-FR" sz="2000" b="1">
                <a:latin typeface="Arial" panose="020B0604020202020204" pitchFamily="34" charset="0"/>
                <a:ea typeface="Calibri" panose="020F0502020204030204" pitchFamily="34" charset="0"/>
                <a:cs typeface="Times New Roman" panose="02020603050405020304" pitchFamily="18" charset="0"/>
              </a:rPr>
              <a:t>(SGK – </a:t>
            </a:r>
            <a:r>
              <a:rPr lang="fr-FR" sz="2000" b="1" smtClean="0">
                <a:latin typeface="Arial" panose="020B0604020202020204" pitchFamily="34" charset="0"/>
                <a:ea typeface="Calibri" panose="020F0502020204030204" pitchFamily="34" charset="0"/>
                <a:cs typeface="Times New Roman" panose="02020603050405020304" pitchFamily="18" charset="0"/>
              </a:rPr>
              <a:t>tr.61)</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523625" y="865896"/>
            <a:ext cx="8090023" cy="923330"/>
          </a:xfrm>
          <a:prstGeom prst="rect">
            <a:avLst/>
          </a:prstGeom>
        </p:spPr>
        <p:txBody>
          <a:bodyPr wrap="square">
            <a:spAutoFit/>
          </a:bodyPr>
          <a:lstStyle/>
          <a:p>
            <a:pPr algn="just">
              <a:lnSpc>
                <a:spcPct val="150000"/>
              </a:lnSpc>
            </a:pPr>
            <a:r>
              <a:rPr lang="vi-VN" sz="1800">
                <a:latin typeface="+mn-lt"/>
              </a:rPr>
              <a:t>Thời gian ra sân (giờ) của một số cựu cầu thủ ở giải ngoại hạng Anh qua các thời kì được cho như sau:</a:t>
            </a:r>
          </a:p>
        </p:txBody>
      </p:sp>
      <p:pic>
        <p:nvPicPr>
          <p:cNvPr id="22" name="Picture 21"/>
          <p:cNvPicPr>
            <a:picLocks noChangeAspect="1"/>
          </p:cNvPicPr>
          <p:nvPr/>
        </p:nvPicPr>
        <p:blipFill>
          <a:blip r:embed="rId2"/>
          <a:stretch>
            <a:fillRect/>
          </a:stretch>
        </p:blipFill>
        <p:spPr>
          <a:xfrm rot="18730522">
            <a:off x="4166402" y="4432845"/>
            <a:ext cx="804468" cy="888412"/>
          </a:xfrm>
          <a:prstGeom prst="rect">
            <a:avLst/>
          </a:prstGeom>
        </p:spPr>
      </p:pic>
      <p:sp>
        <p:nvSpPr>
          <p:cNvPr id="2" name="Rectangle 1"/>
          <p:cNvSpPr>
            <a:spLocks noChangeArrowheads="1"/>
          </p:cNvSpPr>
          <p:nvPr/>
        </p:nvSpPr>
        <p:spPr bwMode="auto">
          <a:xfrm>
            <a:off x="523625" y="3448827"/>
            <a:ext cx="80900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Hãy chuyển mẫu số liệu trên sang dạng ghép nhóm với bảy nhóm có độ dài bằng nhau.</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8273778" y="2189949"/>
            <a:ext cx="679740" cy="762874"/>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836456854"/>
              </p:ext>
            </p:extLst>
          </p:nvPr>
        </p:nvGraphicFramePr>
        <p:xfrm>
          <a:off x="1347159" y="1892846"/>
          <a:ext cx="6662984" cy="1111802"/>
        </p:xfrm>
        <a:graphic>
          <a:graphicData uri="http://schemas.openxmlformats.org/drawingml/2006/table">
            <a:tbl>
              <a:tblPr firstRow="1" bandRow="1">
                <a:tableStyleId>{5C22544A-7EE6-4342-B048-85BDC9FD1C3A}</a:tableStyleId>
              </a:tblPr>
              <a:tblGrid>
                <a:gridCol w="832873">
                  <a:extLst>
                    <a:ext uri="{9D8B030D-6E8A-4147-A177-3AD203B41FA5}">
                      <a16:colId xmlns:a16="http://schemas.microsoft.com/office/drawing/2014/main" val="2624083872"/>
                    </a:ext>
                  </a:extLst>
                </a:gridCol>
                <a:gridCol w="832873">
                  <a:extLst>
                    <a:ext uri="{9D8B030D-6E8A-4147-A177-3AD203B41FA5}">
                      <a16:colId xmlns:a16="http://schemas.microsoft.com/office/drawing/2014/main" val="1107181749"/>
                    </a:ext>
                  </a:extLst>
                </a:gridCol>
                <a:gridCol w="832873">
                  <a:extLst>
                    <a:ext uri="{9D8B030D-6E8A-4147-A177-3AD203B41FA5}">
                      <a16:colId xmlns:a16="http://schemas.microsoft.com/office/drawing/2014/main" val="3949209915"/>
                    </a:ext>
                  </a:extLst>
                </a:gridCol>
                <a:gridCol w="832873">
                  <a:extLst>
                    <a:ext uri="{9D8B030D-6E8A-4147-A177-3AD203B41FA5}">
                      <a16:colId xmlns:a16="http://schemas.microsoft.com/office/drawing/2014/main" val="3352001782"/>
                    </a:ext>
                  </a:extLst>
                </a:gridCol>
                <a:gridCol w="832873">
                  <a:extLst>
                    <a:ext uri="{9D8B030D-6E8A-4147-A177-3AD203B41FA5}">
                      <a16:colId xmlns:a16="http://schemas.microsoft.com/office/drawing/2014/main" val="128040897"/>
                    </a:ext>
                  </a:extLst>
                </a:gridCol>
                <a:gridCol w="832873">
                  <a:extLst>
                    <a:ext uri="{9D8B030D-6E8A-4147-A177-3AD203B41FA5}">
                      <a16:colId xmlns:a16="http://schemas.microsoft.com/office/drawing/2014/main" val="891608219"/>
                    </a:ext>
                  </a:extLst>
                </a:gridCol>
                <a:gridCol w="832873">
                  <a:extLst>
                    <a:ext uri="{9D8B030D-6E8A-4147-A177-3AD203B41FA5}">
                      <a16:colId xmlns:a16="http://schemas.microsoft.com/office/drawing/2014/main" val="2070722652"/>
                    </a:ext>
                  </a:extLst>
                </a:gridCol>
                <a:gridCol w="832873">
                  <a:extLst>
                    <a:ext uri="{9D8B030D-6E8A-4147-A177-3AD203B41FA5}">
                      <a16:colId xmlns:a16="http://schemas.microsoft.com/office/drawing/2014/main" val="2494187798"/>
                    </a:ext>
                  </a:extLst>
                </a:gridCol>
              </a:tblGrid>
              <a:tr h="555901">
                <a:tc>
                  <a:txBody>
                    <a:bodyPr/>
                    <a:lstStyle/>
                    <a:p>
                      <a:r>
                        <a:rPr lang="en-US" sz="1800" b="0" smtClean="0">
                          <a:solidFill>
                            <a:srgbClr val="000000"/>
                          </a:solidFill>
                        </a:rPr>
                        <a:t>653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632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609</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572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565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535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516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514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84794239"/>
                  </a:ext>
                </a:extLst>
              </a:tr>
              <a:tr h="555901">
                <a:tc>
                  <a:txBody>
                    <a:bodyPr/>
                    <a:lstStyle/>
                    <a:p>
                      <a:r>
                        <a:rPr lang="en-US" sz="1800" b="0" smtClean="0">
                          <a:solidFill>
                            <a:srgbClr val="000000"/>
                          </a:solidFill>
                        </a:rPr>
                        <a:t>508</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505</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504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504</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503</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499</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496</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b="0" smtClean="0">
                          <a:solidFill>
                            <a:srgbClr val="000000"/>
                          </a:solidFill>
                        </a:rPr>
                        <a:t>492</a:t>
                      </a:r>
                      <a:endParaRPr lang="en-US" sz="1800" b="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27329003"/>
                  </a:ext>
                </a:extLst>
              </a:tr>
            </a:tbl>
          </a:graphicData>
        </a:graphic>
      </p:graphicFrame>
      <p:sp>
        <p:nvSpPr>
          <p:cNvPr id="6" name="Rectangle 5"/>
          <p:cNvSpPr/>
          <p:nvPr/>
        </p:nvSpPr>
        <p:spPr>
          <a:xfrm>
            <a:off x="4444265" y="3024921"/>
            <a:ext cx="3366627" cy="307777"/>
          </a:xfrm>
          <a:prstGeom prst="rect">
            <a:avLst/>
          </a:prstGeom>
        </p:spPr>
        <p:txBody>
          <a:bodyPr wrap="none">
            <a:spAutoFit/>
          </a:bodyPr>
          <a:lstStyle/>
          <a:p>
            <a:r>
              <a:rPr lang="en-US" altLang="en-US" smtClean="0">
                <a:latin typeface="Arial" panose="020B0604020202020204" pitchFamily="34" charset="0"/>
                <a:ea typeface="Open Sans"/>
              </a:rPr>
              <a:t>(Theo: </a:t>
            </a:r>
            <a:r>
              <a:rPr lang="en-US" altLang="en-US" i="1" smtClean="0">
                <a:latin typeface="Arial" panose="020B0604020202020204" pitchFamily="34" charset="0"/>
                <a:ea typeface="Open Sans"/>
              </a:rPr>
              <a:t>https://www.premierleague.com/</a:t>
            </a:r>
            <a:r>
              <a:rPr lang="en-US" altLang="en-US" smtClean="0">
                <a:latin typeface="Arial" panose="020B0604020202020204" pitchFamily="34" charset="0"/>
                <a:ea typeface="Open Sans"/>
              </a:rPr>
              <a:t>)</a:t>
            </a:r>
            <a:endParaRPr lang="en-US"/>
          </a:p>
        </p:txBody>
      </p:sp>
    </p:spTree>
    <p:extLst>
      <p:ext uri="{BB962C8B-B14F-4D97-AF65-F5344CB8AC3E}">
        <p14:creationId xmlns:p14="http://schemas.microsoft.com/office/powerpoint/2010/main" val="12778716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205326" y="18738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2" name="Picture 21"/>
          <p:cNvPicPr>
            <a:picLocks noChangeAspect="1"/>
          </p:cNvPicPr>
          <p:nvPr/>
        </p:nvPicPr>
        <p:blipFill>
          <a:blip r:embed="rId2"/>
          <a:stretch>
            <a:fillRect/>
          </a:stretch>
        </p:blipFill>
        <p:spPr>
          <a:xfrm rot="18730522">
            <a:off x="8134993" y="-16464"/>
            <a:ext cx="670492" cy="74045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0857" y="593956"/>
                <a:ext cx="8831116" cy="3064942"/>
              </a:xfrm>
              <a:prstGeom prst="rect">
                <a:avLst/>
              </a:prstGeom>
            </p:spPr>
            <p:txBody>
              <a:bodyPr wrap="square">
                <a:spAutoFit/>
              </a:bodyPr>
              <a:lstStyle/>
              <a:p>
                <a:pPr algn="just">
                  <a:lnSpc>
                    <a:spcPct val="150000"/>
                  </a:lnSpc>
                  <a:spcBef>
                    <a:spcPts val="200"/>
                  </a:spcBef>
                  <a:spcAft>
                    <a:spcPts val="200"/>
                  </a:spcAft>
                </a:pPr>
                <a:r>
                  <a:rPr lang="fr-FR" sz="1800">
                    <a:latin typeface="+mn-lt"/>
                    <a:ea typeface="Times New Roman" panose="02020603050405020304" pitchFamily="18" charset="0"/>
                  </a:rPr>
                  <a:t>Giá trị nhỏ nhất của mẫu số liệu là </a:t>
                </a:r>
                <a14:m>
                  <m:oMath xmlns:m="http://schemas.openxmlformats.org/officeDocument/2006/math">
                    <m:r>
                      <a:rPr lang="fr-FR" sz="1800" i="1">
                        <a:effectLst/>
                        <a:latin typeface="Cambria Math" panose="02040503050406030204" pitchFamily="18" charset="0"/>
                        <a:ea typeface="Times New Roman" panose="02020603050405020304" pitchFamily="18" charset="0"/>
                      </a:rPr>
                      <m:t>492</m:t>
                    </m:r>
                  </m:oMath>
                </a14:m>
                <a:r>
                  <a:rPr lang="fr-FR" sz="1800">
                    <a:effectLst/>
                    <a:latin typeface="+mn-lt"/>
                    <a:ea typeface="Times New Roman" panose="02020603050405020304" pitchFamily="18" charset="0"/>
                  </a:rPr>
                  <a:t>, giá trị lớn nhất của mẫu số liệu là 653, do đó khoảng biến thiên của mẫu số liệu là </a:t>
                </a:r>
                <a14:m>
                  <m:oMath xmlns:m="http://schemas.openxmlformats.org/officeDocument/2006/math">
                    <m:r>
                      <a:rPr lang="fr-FR" sz="1800" i="1">
                        <a:effectLst/>
                        <a:latin typeface="Cambria Math" panose="02040503050406030204" pitchFamily="18" charset="0"/>
                        <a:ea typeface="Times New Roman" panose="02020603050405020304" pitchFamily="18" charset="0"/>
                      </a:rPr>
                      <m:t>𝑅</m:t>
                    </m:r>
                    <m:r>
                      <a:rPr lang="fr-FR" sz="1800" i="1">
                        <a:effectLst/>
                        <a:latin typeface="Cambria Math" panose="02040503050406030204" pitchFamily="18" charset="0"/>
                        <a:ea typeface="Times New Roman" panose="02020603050405020304" pitchFamily="18" charset="0"/>
                      </a:rPr>
                      <m:t> = 653 – 492 = 161. </m:t>
                    </m:r>
                  </m:oMath>
                </a14:m>
                <a:endParaRPr lang="fr-FR" sz="1800" smtClean="0">
                  <a:effectLst/>
                  <a:latin typeface="+mn-lt"/>
                  <a:ea typeface="Times New Roman" panose="02020603050405020304" pitchFamily="18" charset="0"/>
                </a:endParaRPr>
              </a:p>
              <a:p>
                <a:pPr algn="just">
                  <a:lnSpc>
                    <a:spcPct val="150000"/>
                  </a:lnSpc>
                  <a:spcBef>
                    <a:spcPts val="200"/>
                  </a:spcBef>
                  <a:spcAft>
                    <a:spcPts val="200"/>
                  </a:spcAft>
                </a:pPr>
                <a:r>
                  <a:rPr lang="fr-FR" sz="1800" smtClean="0">
                    <a:effectLst/>
                    <a:latin typeface="+mn-lt"/>
                    <a:ea typeface="Times New Roman" panose="02020603050405020304" pitchFamily="18" charset="0"/>
                  </a:rPr>
                  <a:t>Ta </a:t>
                </a:r>
                <a:r>
                  <a:rPr lang="fr-FR" sz="1800">
                    <a:effectLst/>
                    <a:latin typeface="+mn-lt"/>
                    <a:ea typeface="Times New Roman" panose="02020603050405020304" pitchFamily="18" charset="0"/>
                  </a:rPr>
                  <a:t>cần chia thành bảy nhóm có độ dài bằng nhau. Để cho thuận tiện, ta chọn đầu mút trái của nhóm đầu tiên là 485 và đầu mút phải của nhóm cuối cùng bằng 660 và độ dài của mỗi nhóm bằng 25 ta được các nhóm </a:t>
                </a:r>
                <a:r>
                  <a:rPr lang="fr-FR" sz="1800" smtClean="0">
                    <a:effectLst/>
                    <a:latin typeface="+mn-lt"/>
                    <a:ea typeface="Times New Roman" panose="02020603050405020304" pitchFamily="18" charset="0"/>
                  </a:rPr>
                  <a:t>là</a:t>
                </a:r>
              </a:p>
              <a:p>
                <a:pPr algn="just">
                  <a:lnSpc>
                    <a:spcPct val="150000"/>
                  </a:lnSpc>
                  <a:spcBef>
                    <a:spcPts val="200"/>
                  </a:spcBef>
                  <a:spcAft>
                    <a:spcPts val="200"/>
                  </a:spcAft>
                </a:pPr>
                <a14:m>
                  <m:oMathPara xmlns:m="http://schemas.openxmlformats.org/officeDocument/2006/math">
                    <m:oMathParaPr>
                      <m:jc m:val="center"/>
                    </m:oMathParaPr>
                    <m:oMath xmlns:m="http://schemas.openxmlformats.org/officeDocument/2006/math">
                      <m:d>
                        <m:dPr>
                          <m:begChr m:val="["/>
                          <m:ctrlPr>
                            <a:rPr lang="en-US" sz="1800" i="1" smtClean="0">
                              <a:effectLst/>
                              <a:latin typeface="Cambria Math" panose="02040503050406030204" pitchFamily="18" charset="0"/>
                              <a:ea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rPr>
                            <m:t>485 ; 510</m:t>
                          </m:r>
                        </m:e>
                      </m:d>
                      <m:r>
                        <a:rPr lang="fr-FR" sz="1800" i="1">
                          <a:effectLst/>
                          <a:latin typeface="Cambria Math" panose="02040503050406030204" pitchFamily="18" charset="0"/>
                          <a:ea typeface="Times New Roman" panose="02020603050405020304" pitchFamily="18" charset="0"/>
                        </a:rPr>
                        <m:t>, </m:t>
                      </m:r>
                      <m:d>
                        <m:dPr>
                          <m:begChr m:val="["/>
                          <m:ctrlPr>
                            <a:rPr lang="en-US" sz="1800" i="1">
                              <a:effectLst/>
                              <a:latin typeface="Cambria Math" panose="02040503050406030204" pitchFamily="18" charset="0"/>
                              <a:ea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rPr>
                            <m:t>510 ; 535</m:t>
                          </m:r>
                        </m:e>
                      </m:d>
                      <m:r>
                        <a:rPr lang="fr-FR" sz="1800" i="1">
                          <a:effectLst/>
                          <a:latin typeface="Cambria Math" panose="02040503050406030204" pitchFamily="18" charset="0"/>
                          <a:ea typeface="Times New Roman" panose="02020603050405020304" pitchFamily="18" charset="0"/>
                        </a:rPr>
                        <m:t>, </m:t>
                      </m:r>
                      <m:d>
                        <m:dPr>
                          <m:begChr m:val="["/>
                          <m:ctrlPr>
                            <a:rPr lang="en-US" sz="1800" i="1">
                              <a:effectLst/>
                              <a:latin typeface="Cambria Math" panose="02040503050406030204" pitchFamily="18" charset="0"/>
                              <a:ea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rPr>
                            <m:t>535 ; 560</m:t>
                          </m:r>
                        </m:e>
                      </m:d>
                      <m:r>
                        <a:rPr lang="fr-FR" sz="1800" i="1">
                          <a:effectLst/>
                          <a:latin typeface="Cambria Math" panose="02040503050406030204" pitchFamily="18" charset="0"/>
                          <a:ea typeface="Times New Roman" panose="02020603050405020304" pitchFamily="18" charset="0"/>
                        </a:rPr>
                        <m:t>, </m:t>
                      </m:r>
                      <m:d>
                        <m:dPr>
                          <m:begChr m:val="["/>
                          <m:ctrlPr>
                            <a:rPr lang="en-US" sz="1800" i="1">
                              <a:effectLst/>
                              <a:latin typeface="Cambria Math" panose="02040503050406030204" pitchFamily="18" charset="0"/>
                              <a:ea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rPr>
                            <m:t>560 ; 585</m:t>
                          </m:r>
                        </m:e>
                      </m:d>
                      <m:r>
                        <a:rPr lang="fr-FR" sz="1800" i="1">
                          <a:effectLst/>
                          <a:latin typeface="Cambria Math" panose="02040503050406030204" pitchFamily="18" charset="0"/>
                          <a:ea typeface="Times New Roman" panose="02020603050405020304" pitchFamily="18" charset="0"/>
                        </a:rPr>
                        <m:t>, </m:t>
                      </m:r>
                      <m:d>
                        <m:dPr>
                          <m:begChr m:val="["/>
                          <m:ctrlPr>
                            <a:rPr lang="en-US" sz="1800" i="1">
                              <a:effectLst/>
                              <a:latin typeface="Cambria Math" panose="02040503050406030204" pitchFamily="18" charset="0"/>
                              <a:ea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rPr>
                            <m:t>585 ; 610</m:t>
                          </m:r>
                        </m:e>
                      </m:d>
                      <m:r>
                        <a:rPr lang="fr-FR" sz="1800" i="1">
                          <a:effectLst/>
                          <a:latin typeface="Cambria Math" panose="02040503050406030204" pitchFamily="18" charset="0"/>
                          <a:ea typeface="Times New Roman" panose="02020603050405020304" pitchFamily="18" charset="0"/>
                        </a:rPr>
                        <m:t>, [610; 635), [635; 660]</m:t>
                      </m:r>
                    </m:oMath>
                  </m:oMathPara>
                </a14:m>
                <a:endParaRPr lang="fr-FR" sz="1800" smtClean="0">
                  <a:effectLst/>
                  <a:latin typeface="+mn-lt"/>
                  <a:ea typeface="Times New Roman" panose="02020603050405020304" pitchFamily="18" charset="0"/>
                </a:endParaRPr>
              </a:p>
              <a:p>
                <a:pPr algn="just">
                  <a:lnSpc>
                    <a:spcPct val="150000"/>
                  </a:lnSpc>
                  <a:spcBef>
                    <a:spcPts val="200"/>
                  </a:spcBef>
                  <a:spcAft>
                    <a:spcPts val="200"/>
                  </a:spcAft>
                </a:pPr>
                <a:r>
                  <a:rPr lang="fr-FR" sz="1800" smtClean="0">
                    <a:effectLst/>
                    <a:latin typeface="+mn-lt"/>
                    <a:ea typeface="Times New Roman" panose="02020603050405020304" pitchFamily="18" charset="0"/>
                  </a:rPr>
                  <a:t>Đếm </a:t>
                </a:r>
                <a:r>
                  <a:rPr lang="fr-FR" sz="1800">
                    <a:effectLst/>
                    <a:latin typeface="+mn-lt"/>
                    <a:ea typeface="Times New Roman" panose="02020603050405020304" pitchFamily="18" charset="0"/>
                  </a:rPr>
                  <a:t>số giá trị thuộc mỗi nhóm, ta có mẫu số liệu ghép nhóm như sau:</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857" y="593956"/>
                <a:ext cx="8831116" cy="3064942"/>
              </a:xfrm>
              <a:prstGeom prst="rect">
                <a:avLst/>
              </a:prstGeom>
              <a:blipFill>
                <a:blip r:embed="rId3"/>
                <a:stretch>
                  <a:fillRect l="-622" r="-552" b="-25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4013407751"/>
                  </p:ext>
                </p:extLst>
              </p:nvPr>
            </p:nvGraphicFramePr>
            <p:xfrm>
              <a:off x="167782" y="3822191"/>
              <a:ext cx="8813392" cy="969264"/>
            </p:xfrm>
            <a:graphic>
              <a:graphicData uri="http://schemas.openxmlformats.org/drawingml/2006/table">
                <a:tbl>
                  <a:tblPr firstRow="1" firstCol="1" bandRow="1"/>
                  <a:tblGrid>
                    <a:gridCol w="1101674">
                      <a:extLst>
                        <a:ext uri="{9D8B030D-6E8A-4147-A177-3AD203B41FA5}">
                          <a16:colId xmlns:a16="http://schemas.microsoft.com/office/drawing/2014/main" val="3666670733"/>
                        </a:ext>
                      </a:extLst>
                    </a:gridCol>
                    <a:gridCol w="1101674">
                      <a:extLst>
                        <a:ext uri="{9D8B030D-6E8A-4147-A177-3AD203B41FA5}">
                          <a16:colId xmlns:a16="http://schemas.microsoft.com/office/drawing/2014/main" val="2667540290"/>
                        </a:ext>
                      </a:extLst>
                    </a:gridCol>
                    <a:gridCol w="1101674">
                      <a:extLst>
                        <a:ext uri="{9D8B030D-6E8A-4147-A177-3AD203B41FA5}">
                          <a16:colId xmlns:a16="http://schemas.microsoft.com/office/drawing/2014/main" val="990141471"/>
                        </a:ext>
                      </a:extLst>
                    </a:gridCol>
                    <a:gridCol w="1101674">
                      <a:extLst>
                        <a:ext uri="{9D8B030D-6E8A-4147-A177-3AD203B41FA5}">
                          <a16:colId xmlns:a16="http://schemas.microsoft.com/office/drawing/2014/main" val="2699291895"/>
                        </a:ext>
                      </a:extLst>
                    </a:gridCol>
                    <a:gridCol w="1101674">
                      <a:extLst>
                        <a:ext uri="{9D8B030D-6E8A-4147-A177-3AD203B41FA5}">
                          <a16:colId xmlns:a16="http://schemas.microsoft.com/office/drawing/2014/main" val="3390213210"/>
                        </a:ext>
                      </a:extLst>
                    </a:gridCol>
                    <a:gridCol w="1101674">
                      <a:extLst>
                        <a:ext uri="{9D8B030D-6E8A-4147-A177-3AD203B41FA5}">
                          <a16:colId xmlns:a16="http://schemas.microsoft.com/office/drawing/2014/main" val="974432273"/>
                        </a:ext>
                      </a:extLst>
                    </a:gridCol>
                    <a:gridCol w="1101674">
                      <a:extLst>
                        <a:ext uri="{9D8B030D-6E8A-4147-A177-3AD203B41FA5}">
                          <a16:colId xmlns:a16="http://schemas.microsoft.com/office/drawing/2014/main" val="2427484658"/>
                        </a:ext>
                      </a:extLst>
                    </a:gridCol>
                    <a:gridCol w="1101674">
                      <a:extLst>
                        <a:ext uri="{9D8B030D-6E8A-4147-A177-3AD203B41FA5}">
                          <a16:colId xmlns:a16="http://schemas.microsoft.com/office/drawing/2014/main" val="1859826092"/>
                        </a:ext>
                      </a:extLst>
                    </a:gridCol>
                  </a:tblGrid>
                  <a:tr h="484632">
                    <a:tc>
                      <a:txBody>
                        <a:bodyPr/>
                        <a:lstStyle/>
                        <a:p>
                          <a:pPr algn="ctr">
                            <a:lnSpc>
                              <a:spcPct val="150000"/>
                            </a:lnSpc>
                            <a:spcBef>
                              <a:spcPts val="100"/>
                            </a:spcBef>
                            <a:spcAft>
                              <a:spcPts val="100"/>
                            </a:spcAft>
                          </a:pPr>
                          <a:r>
                            <a:rPr lang="en-US" sz="1700">
                              <a:solidFill>
                                <a:srgbClr val="000000"/>
                              </a:solidFill>
                              <a:effectLst/>
                              <a:latin typeface="+mj-lt"/>
                              <a:ea typeface="Times New Roman" panose="02020603050405020304" pitchFamily="18" charset="0"/>
                            </a:rPr>
                            <a:t>Thời gian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[485; 510)</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[510; 535)</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[535; 560)</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[560; 585)</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[585; 610)</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[610; 635)</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[635; 660]</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0895517"/>
                      </a:ext>
                    </a:extLst>
                  </a:tr>
                  <a:tr h="484632">
                    <a:tc>
                      <a:txBody>
                        <a:bodyPr/>
                        <a:lstStyle/>
                        <a:p>
                          <a:pPr algn="ctr">
                            <a:lnSpc>
                              <a:spcPct val="150000"/>
                            </a:lnSpc>
                            <a:spcBef>
                              <a:spcPts val="100"/>
                            </a:spcBef>
                            <a:spcAft>
                              <a:spcPts val="100"/>
                            </a:spcAft>
                          </a:pPr>
                          <a:r>
                            <a:rPr lang="en-US" sz="1700">
                              <a:solidFill>
                                <a:srgbClr val="000000"/>
                              </a:solidFill>
                              <a:effectLst/>
                              <a:latin typeface="+mj-lt"/>
                              <a:ea typeface="Times New Roman" panose="02020603050405020304" pitchFamily="18" charset="0"/>
                            </a:rPr>
                            <a:t>Số cầu thủ</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8</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2</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1</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2</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1</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1</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i="1" smtClean="0">
                                    <a:solidFill>
                                      <a:srgbClr val="000000"/>
                                    </a:solidFill>
                                    <a:effectLst/>
                                    <a:latin typeface="Cambria Math" panose="02040503050406030204" pitchFamily="18" charset="0"/>
                                    <a:ea typeface="Times New Roman" panose="02020603050405020304" pitchFamily="18" charset="0"/>
                                  </a:rPr>
                                  <m:t>1</m:t>
                                </m:r>
                              </m:oMath>
                            </m:oMathPara>
                          </a14:m>
                          <a:endParaRPr lang="en-US" sz="1700">
                            <a:solidFill>
                              <a:srgbClr val="000000"/>
                            </a:solidFill>
                            <a:effectLst/>
                            <a:latin typeface="+mj-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0507815"/>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4013407751"/>
                  </p:ext>
                </p:extLst>
              </p:nvPr>
            </p:nvGraphicFramePr>
            <p:xfrm>
              <a:off x="167782" y="3822191"/>
              <a:ext cx="8813392" cy="969264"/>
            </p:xfrm>
            <a:graphic>
              <a:graphicData uri="http://schemas.openxmlformats.org/drawingml/2006/table">
                <a:tbl>
                  <a:tblPr firstRow="1" firstCol="1" bandRow="1"/>
                  <a:tblGrid>
                    <a:gridCol w="1101674">
                      <a:extLst>
                        <a:ext uri="{9D8B030D-6E8A-4147-A177-3AD203B41FA5}">
                          <a16:colId xmlns:a16="http://schemas.microsoft.com/office/drawing/2014/main" val="3666670733"/>
                        </a:ext>
                      </a:extLst>
                    </a:gridCol>
                    <a:gridCol w="1101674">
                      <a:extLst>
                        <a:ext uri="{9D8B030D-6E8A-4147-A177-3AD203B41FA5}">
                          <a16:colId xmlns:a16="http://schemas.microsoft.com/office/drawing/2014/main" val="2667540290"/>
                        </a:ext>
                      </a:extLst>
                    </a:gridCol>
                    <a:gridCol w="1101674">
                      <a:extLst>
                        <a:ext uri="{9D8B030D-6E8A-4147-A177-3AD203B41FA5}">
                          <a16:colId xmlns:a16="http://schemas.microsoft.com/office/drawing/2014/main" val="990141471"/>
                        </a:ext>
                      </a:extLst>
                    </a:gridCol>
                    <a:gridCol w="1101674">
                      <a:extLst>
                        <a:ext uri="{9D8B030D-6E8A-4147-A177-3AD203B41FA5}">
                          <a16:colId xmlns:a16="http://schemas.microsoft.com/office/drawing/2014/main" val="2699291895"/>
                        </a:ext>
                      </a:extLst>
                    </a:gridCol>
                    <a:gridCol w="1101674">
                      <a:extLst>
                        <a:ext uri="{9D8B030D-6E8A-4147-A177-3AD203B41FA5}">
                          <a16:colId xmlns:a16="http://schemas.microsoft.com/office/drawing/2014/main" val="3390213210"/>
                        </a:ext>
                      </a:extLst>
                    </a:gridCol>
                    <a:gridCol w="1101674">
                      <a:extLst>
                        <a:ext uri="{9D8B030D-6E8A-4147-A177-3AD203B41FA5}">
                          <a16:colId xmlns:a16="http://schemas.microsoft.com/office/drawing/2014/main" val="974432273"/>
                        </a:ext>
                      </a:extLst>
                    </a:gridCol>
                    <a:gridCol w="1101674">
                      <a:extLst>
                        <a:ext uri="{9D8B030D-6E8A-4147-A177-3AD203B41FA5}">
                          <a16:colId xmlns:a16="http://schemas.microsoft.com/office/drawing/2014/main" val="2427484658"/>
                        </a:ext>
                      </a:extLst>
                    </a:gridCol>
                    <a:gridCol w="1101674">
                      <a:extLst>
                        <a:ext uri="{9D8B030D-6E8A-4147-A177-3AD203B41FA5}">
                          <a16:colId xmlns:a16="http://schemas.microsoft.com/office/drawing/2014/main" val="1859826092"/>
                        </a:ext>
                      </a:extLst>
                    </a:gridCol>
                  </a:tblGrid>
                  <a:tr h="484632">
                    <a:tc>
                      <a:txBody>
                        <a:bodyPr/>
                        <a:lstStyle/>
                        <a:p>
                          <a:pPr algn="ctr">
                            <a:lnSpc>
                              <a:spcPct val="150000"/>
                            </a:lnSpc>
                            <a:spcBef>
                              <a:spcPts val="100"/>
                            </a:spcBef>
                            <a:spcAft>
                              <a:spcPts val="100"/>
                            </a:spcAft>
                          </a:pPr>
                          <a:r>
                            <a:rPr lang="en-US" sz="1700">
                              <a:solidFill>
                                <a:srgbClr val="000000"/>
                              </a:solidFill>
                              <a:effectLst/>
                              <a:latin typeface="+mj-lt"/>
                              <a:ea typeface="Times New Roman" panose="02020603050405020304" pitchFamily="18" charset="0"/>
                            </a:rPr>
                            <a:t>Thời gian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552" t="-1250" r="-600552" b="-1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552" t="-1250" r="-500552" b="-1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0552" t="-1250" r="-400552" b="-1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02778" t="-1250" r="-302778" b="-1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00000" t="-1250" r="-201105" b="-1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00000" t="-1250" r="-101105" b="-1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00000" t="-1250" r="-1105" b="-112500"/>
                          </a:stretch>
                        </a:blipFill>
                      </a:tcPr>
                    </a:tc>
                    <a:extLst>
                      <a:ext uri="{0D108BD9-81ED-4DB2-BD59-A6C34878D82A}">
                        <a16:rowId xmlns:a16="http://schemas.microsoft.com/office/drawing/2014/main" val="1330895517"/>
                      </a:ext>
                    </a:extLst>
                  </a:tr>
                  <a:tr h="484632">
                    <a:tc>
                      <a:txBody>
                        <a:bodyPr/>
                        <a:lstStyle/>
                        <a:p>
                          <a:pPr algn="ctr">
                            <a:lnSpc>
                              <a:spcPct val="150000"/>
                            </a:lnSpc>
                            <a:spcBef>
                              <a:spcPts val="100"/>
                            </a:spcBef>
                            <a:spcAft>
                              <a:spcPts val="100"/>
                            </a:spcAft>
                          </a:pPr>
                          <a:r>
                            <a:rPr lang="en-US" sz="1700">
                              <a:solidFill>
                                <a:srgbClr val="000000"/>
                              </a:solidFill>
                              <a:effectLst/>
                              <a:latin typeface="+mj-lt"/>
                              <a:ea typeface="Times New Roman" panose="02020603050405020304" pitchFamily="18" charset="0"/>
                            </a:rPr>
                            <a:t>Số cầu thủ</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552" t="-101250" r="-600552" b="-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552" t="-101250" r="-500552" b="-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0552" t="-101250" r="-400552" b="-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02778" t="-101250" r="-302778" b="-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00000" t="-101250" r="-201105" b="-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00000" t="-101250" r="-101105" b="-125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00000" t="-101250" r="-1105" b="-12500"/>
                          </a:stretch>
                        </a:blipFill>
                      </a:tcPr>
                    </a:tc>
                    <a:extLst>
                      <a:ext uri="{0D108BD9-81ED-4DB2-BD59-A6C34878D82A}">
                        <a16:rowId xmlns:a16="http://schemas.microsoft.com/office/drawing/2014/main" val="660507815"/>
                      </a:ext>
                    </a:extLst>
                  </a:tr>
                </a:tbl>
              </a:graphicData>
            </a:graphic>
          </p:graphicFrame>
        </mc:Fallback>
      </mc:AlternateContent>
      <p:pic>
        <p:nvPicPr>
          <p:cNvPr id="11" name="Picture 10"/>
          <p:cNvPicPr>
            <a:picLocks noChangeAspect="1"/>
          </p:cNvPicPr>
          <p:nvPr/>
        </p:nvPicPr>
        <p:blipFill>
          <a:blip r:embed="rId5"/>
          <a:stretch>
            <a:fillRect/>
          </a:stretch>
        </p:blipFill>
        <p:spPr>
          <a:xfrm flipH="1">
            <a:off x="-95897" y="2807208"/>
            <a:ext cx="398058" cy="446742"/>
          </a:xfrm>
          <a:prstGeom prst="rect">
            <a:avLst/>
          </a:prstGeom>
        </p:spPr>
      </p:pic>
    </p:spTree>
    <p:extLst>
      <p:ext uri="{BB962C8B-B14F-4D97-AF65-F5344CB8AC3E}">
        <p14:creationId xmlns:p14="http://schemas.microsoft.com/office/powerpoint/2010/main" val="98591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26" name="Rectangle 25"/>
            <p:cNvSpPr/>
            <p:nvPr/>
          </p:nvSpPr>
          <p:spPr>
            <a:xfrm>
              <a:off x="1210119" y="4604847"/>
              <a:ext cx="4796230" cy="2078607"/>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34" name="Group 33"/>
          <p:cNvGrpSpPr/>
          <p:nvPr/>
        </p:nvGrpSpPr>
        <p:grpSpPr>
          <a:xfrm>
            <a:off x="6167388" y="1517540"/>
            <a:ext cx="2724066" cy="2068143"/>
            <a:chOff x="12618786" y="3479846"/>
            <a:chExt cx="5448131"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1" y="16510"/>
                <a:ext cx="3160332"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6" name="Rectangle 35"/>
            <p:cNvSpPr/>
            <p:nvPr/>
          </p:nvSpPr>
          <p:spPr>
            <a:xfrm>
              <a:off x="12618786" y="3564431"/>
              <a:ext cx="5369731" cy="4415638"/>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a:t>
              </a:r>
              <a:r>
                <a:rPr lang="en-US" sz="2000" b="1">
                  <a:solidFill>
                    <a:prstClr val="black"/>
                  </a:solidFill>
                  <a:ea typeface="Calibri" panose="020F0502020204030204" pitchFamily="34" charset="0"/>
                  <a:cs typeface="Times New Roman" panose="02020603050405020304" pitchFamily="18" charset="0"/>
                </a:rPr>
                <a:t>9</a:t>
              </a:r>
              <a:r>
                <a:rPr lang="vi-VN" sz="2000" b="1" smtClean="0">
                  <a:solidFill>
                    <a:prstClr val="black"/>
                  </a:solidFill>
                  <a:ea typeface="Calibri" panose="020F0502020204030204" pitchFamily="34" charset="0"/>
                  <a:cs typeface="Times New Roman" panose="02020603050405020304" pitchFamily="18" charset="0"/>
                </a:rPr>
                <a:t>. </a:t>
              </a:r>
              <a:r>
                <a:rPr lang="vi-VN" sz="2000" b="1">
                  <a:solidFill>
                    <a:prstClr val="black"/>
                  </a:solidFill>
                  <a:ea typeface="Calibri" panose="020F0502020204030204" pitchFamily="34" charset="0"/>
                  <a:cs typeface="Times New Roman" panose="02020603050405020304" pitchFamily="18" charset="0"/>
                </a:rPr>
                <a:t>Các số đặc </a:t>
              </a:r>
              <a:r>
                <a:rPr lang="vi-VN" sz="2000" b="1" smtClean="0">
                  <a:solidFill>
                    <a:prstClr val="black"/>
                  </a:solidFill>
                  <a:ea typeface="Calibri" panose="020F0502020204030204" pitchFamily="34" charset="0"/>
                  <a:cs typeface="Times New Roman" panose="02020603050405020304" pitchFamily="18" charset="0"/>
                </a:rPr>
                <a:t>trưng</a:t>
              </a:r>
              <a:r>
                <a:rPr lang="en-US" sz="2000" b="1" smtClean="0">
                  <a:solidFill>
                    <a:prstClr val="black"/>
                  </a:solidFill>
                  <a:ea typeface="Calibri" panose="020F0502020204030204" pitchFamily="34" charset="0"/>
                  <a:cs typeface="Times New Roman" panose="02020603050405020304" pitchFamily="18" charset="0"/>
                </a:rPr>
                <a:t> </a:t>
              </a:r>
              <a:r>
                <a:rPr lang="en-US" sz="2000" b="1" smtClean="0">
                  <a:solidFill>
                    <a:prstClr val="black"/>
                  </a:solidFill>
                  <a:ea typeface="Calibri" panose="020F0502020204030204" pitchFamily="34" charset="0"/>
                  <a:cs typeface="Times New Roman" panose="02020603050405020304" pitchFamily="18" charset="0"/>
                </a:rPr>
                <a:t>đ</a:t>
              </a:r>
              <a:r>
                <a:rPr lang="vi-VN" sz="2000" b="1" smtClean="0">
                  <a:solidFill>
                    <a:prstClr val="black"/>
                  </a:solidFill>
                  <a:ea typeface="Calibri" panose="020F0502020204030204" pitchFamily="34" charset="0"/>
                  <a:cs typeface="Times New Roman" panose="02020603050405020304" pitchFamily="18" charset="0"/>
                </a:rPr>
                <a:t>o </a:t>
              </a:r>
              <a:r>
                <a:rPr lang="vi-VN" sz="2000" b="1">
                  <a:solidFill>
                    <a:prstClr val="black"/>
                  </a:solidFill>
                  <a:ea typeface="Calibri" panose="020F0502020204030204" pitchFamily="34" charset="0"/>
                  <a:cs typeface="Times New Roman" panose="02020603050405020304" pitchFamily="18" charset="0"/>
                </a:rPr>
                <a:t>xu thế trung tâm</a:t>
              </a:r>
              <a:endParaRPr lang="pt-BR" sz="2000" b="1" dirty="0">
                <a:solidFill>
                  <a:prstClr val="black"/>
                </a:solidFill>
                <a:ea typeface="Calibri" panose="020F0502020204030204" pitchFamily="34" charset="0"/>
                <a:cs typeface="Times New Roman" panose="02020603050405020304" pitchFamily="18" charset="0"/>
              </a:endParaRPr>
            </a:p>
          </p:txBody>
        </p:sp>
      </p:grpSp>
      <p:sp>
        <p:nvSpPr>
          <p:cNvPr id="19" name="Freeform 7"/>
          <p:cNvSpPr/>
          <p:nvPr/>
        </p:nvSpPr>
        <p:spPr>
          <a:xfrm>
            <a:off x="5296675" y="3361549"/>
            <a:ext cx="1499750" cy="1678853"/>
          </a:xfrm>
          <a:custGeom>
            <a:avLst/>
            <a:gdLst/>
            <a:ahLst/>
            <a:cxnLst/>
            <a:rect l="l" t="t" r="r" b="b"/>
            <a:pathLst>
              <a:path w="3343275" h="4114800">
                <a:moveTo>
                  <a:pt x="0" y="0"/>
                </a:moveTo>
                <a:lnTo>
                  <a:pt x="3343276" y="0"/>
                </a:lnTo>
                <a:lnTo>
                  <a:pt x="3343276" y="4114800"/>
                </a:lnTo>
                <a:lnTo>
                  <a:pt x="0" y="4114800"/>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273865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55547" y="1009217"/>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r>
              <a:rPr lang="en-US" sz="4200" b="1" smtClean="0">
                <a:latin typeface="+mn-lt"/>
              </a:rPr>
              <a:t/>
            </a:r>
            <a:br>
              <a:rPr lang="en-US" sz="4200" b="1" smtClean="0">
                <a:latin typeface="+mn-lt"/>
              </a:rPr>
            </a:br>
            <a:r>
              <a:rPr lang="vi-VN" sz="4200" b="1" smtClean="0">
                <a:latin typeface="+mn-lt"/>
              </a:rPr>
              <a:t>ĐÃ </a:t>
            </a:r>
            <a:r>
              <a:rPr lang="vi-VN" sz="4200" b="1">
                <a:latin typeface="+mn-lt"/>
              </a:rPr>
              <a:t>CHÚ Ý </a:t>
            </a:r>
            <a:r>
              <a:rPr lang="vi-VN" sz="4200" b="1" smtClean="0">
                <a:latin typeface="+mn-lt"/>
              </a:rPr>
              <a:t>LẮNG </a:t>
            </a:r>
            <a:r>
              <a:rPr lang="vi-VN" sz="4200" b="1">
                <a:latin typeface="+mn-lt"/>
              </a:rPr>
              <a:t>NGHE </a:t>
            </a:r>
            <a:r>
              <a:rPr lang="en-US" sz="4200" b="1" smtClean="0">
                <a:latin typeface="+mn-lt"/>
              </a:rPr>
              <a:t/>
            </a:r>
            <a:br>
              <a:rPr lang="en-US" sz="4200" b="1" smtClean="0">
                <a:latin typeface="+mn-lt"/>
              </a:rPr>
            </a:br>
            <a:r>
              <a:rPr lang="vi-VN" sz="4200" b="1" smtClean="0">
                <a:latin typeface="+mn-lt"/>
              </a:rPr>
              <a:t>BÀI </a:t>
            </a:r>
            <a:r>
              <a:rPr lang="vi-VN" sz="4200" b="1">
                <a:latin typeface="+mn-lt"/>
              </a:rPr>
              <a:t>GIẢNG!</a:t>
            </a:r>
          </a:p>
        </p:txBody>
      </p:sp>
    </p:spTree>
    <p:extLst>
      <p:ext uri="{BB962C8B-B14F-4D97-AF65-F5344CB8AC3E}">
        <p14:creationId xmlns:p14="http://schemas.microsoft.com/office/powerpoint/2010/main" val="1597621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0"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sp>
        <p:nvSpPr>
          <p:cNvPr id="8" name="Google Shape;2651;p36"/>
          <p:cNvSpPr/>
          <p:nvPr/>
        </p:nvSpPr>
        <p:spPr>
          <a:xfrm>
            <a:off x="854158" y="631894"/>
            <a:ext cx="7355663" cy="1789373"/>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en-US" sz="3400" b="1" smtClean="0">
                <a:solidFill>
                  <a:schemeClr val="bg1"/>
                </a:solidFill>
                <a:latin typeface="+mj-lt"/>
                <a:ea typeface="Bad Script"/>
                <a:cs typeface="Bad Script"/>
                <a:sym typeface="Bad Script"/>
              </a:rPr>
              <a:t>1. Giới </a:t>
            </a:r>
            <a:r>
              <a:rPr lang="en-US" sz="3400" b="1">
                <a:solidFill>
                  <a:schemeClr val="bg1"/>
                </a:solidFill>
                <a:latin typeface="+mj-lt"/>
                <a:ea typeface="Bad Script"/>
                <a:cs typeface="Bad Script"/>
                <a:sym typeface="Bad Script"/>
              </a:rPr>
              <a:t>thiệu về mẫu số liệu ghép nhóm</a:t>
            </a:r>
          </a:p>
        </p:txBody>
      </p:sp>
      <p:pic>
        <p:nvPicPr>
          <p:cNvPr id="4" name="Picture 3"/>
          <p:cNvPicPr>
            <a:picLocks noChangeAspect="1"/>
          </p:cNvPicPr>
          <p:nvPr/>
        </p:nvPicPr>
        <p:blipFill>
          <a:blip r:embed="rId3"/>
          <a:stretch>
            <a:fillRect/>
          </a:stretch>
        </p:blipFill>
        <p:spPr>
          <a:xfrm>
            <a:off x="3276258" y="3176288"/>
            <a:ext cx="2511462" cy="1859302"/>
          </a:xfrm>
          <a:prstGeom prst="rect">
            <a:avLst/>
          </a:prstGeom>
        </p:spPr>
      </p:pic>
    </p:spTree>
    <p:extLst>
      <p:ext uri="{BB962C8B-B14F-4D97-AF65-F5344CB8AC3E}">
        <p14:creationId xmlns:p14="http://schemas.microsoft.com/office/powerpoint/2010/main" val="272865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533149" y="351257"/>
            <a:ext cx="1147120" cy="494848"/>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26" name="TextBox 25"/>
          <p:cNvSpPr txBox="1"/>
          <p:nvPr/>
        </p:nvSpPr>
        <p:spPr>
          <a:xfrm>
            <a:off x="487314" y="889159"/>
            <a:ext cx="5325090" cy="553998"/>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Xét dữ liệu cho trong tình huống mở đầu</a:t>
            </a:r>
            <a:r>
              <a:rPr lang="vi-VN" sz="2000" kern="1200" smtClean="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222637" y="57772"/>
            <a:ext cx="621024" cy="81548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7213">
            <a:off x="8193523" y="330166"/>
            <a:ext cx="728648" cy="732884"/>
          </a:xfrm>
          <a:prstGeom prst="rect">
            <a:avLst/>
          </a:prstGeom>
        </p:spPr>
      </p:pic>
      <p:sp>
        <p:nvSpPr>
          <p:cNvPr id="6" name="Rectangle 5"/>
          <p:cNvSpPr/>
          <p:nvPr/>
        </p:nvSpPr>
        <p:spPr>
          <a:xfrm>
            <a:off x="471410" y="1337780"/>
            <a:ext cx="8169374" cy="1938992"/>
          </a:xfrm>
          <a:prstGeom prst="rect">
            <a:avLst/>
          </a:prstGeom>
        </p:spPr>
        <p:txBody>
          <a:bodyPr wrap="square">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a) Mẫu số liệu về tổng điểm, kí hiệu là (T), có bao nhiêu giá trị?</a:t>
            </a:r>
          </a:p>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b) Nếu lập bảng tần số cho mẫu số liệu (T) thì có thể hình dung được bức tranh tổng thể về kết quả thi không? Vì sao?</a:t>
            </a:r>
          </a:p>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 Mẫu số liệu (T) được mô tả dưới dạng bảng thống kê sau:</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93646357"/>
              </p:ext>
            </p:extLst>
          </p:nvPr>
        </p:nvGraphicFramePr>
        <p:xfrm>
          <a:off x="949621" y="3341444"/>
          <a:ext cx="7212952" cy="934626"/>
        </p:xfrm>
        <a:graphic>
          <a:graphicData uri="http://schemas.openxmlformats.org/drawingml/2006/table">
            <a:tbl>
              <a:tblPr firstRow="1" bandRow="1">
                <a:tableStyleId>{5C22544A-7EE6-4342-B048-85BDC9FD1C3A}</a:tableStyleId>
              </a:tblPr>
              <a:tblGrid>
                <a:gridCol w="1449339">
                  <a:extLst>
                    <a:ext uri="{9D8B030D-6E8A-4147-A177-3AD203B41FA5}">
                      <a16:colId xmlns:a16="http://schemas.microsoft.com/office/drawing/2014/main" val="112502952"/>
                    </a:ext>
                  </a:extLst>
                </a:gridCol>
                <a:gridCol w="911147">
                  <a:extLst>
                    <a:ext uri="{9D8B030D-6E8A-4147-A177-3AD203B41FA5}">
                      <a16:colId xmlns:a16="http://schemas.microsoft.com/office/drawing/2014/main" val="1694378685"/>
                    </a:ext>
                  </a:extLst>
                </a:gridCol>
                <a:gridCol w="977356">
                  <a:extLst>
                    <a:ext uri="{9D8B030D-6E8A-4147-A177-3AD203B41FA5}">
                      <a16:colId xmlns:a16="http://schemas.microsoft.com/office/drawing/2014/main" val="2273867922"/>
                    </a:ext>
                  </a:extLst>
                </a:gridCol>
                <a:gridCol w="956515">
                  <a:extLst>
                    <a:ext uri="{9D8B030D-6E8A-4147-A177-3AD203B41FA5}">
                      <a16:colId xmlns:a16="http://schemas.microsoft.com/office/drawing/2014/main" val="3903240874"/>
                    </a:ext>
                  </a:extLst>
                </a:gridCol>
                <a:gridCol w="931989">
                  <a:extLst>
                    <a:ext uri="{9D8B030D-6E8A-4147-A177-3AD203B41FA5}">
                      <a16:colId xmlns:a16="http://schemas.microsoft.com/office/drawing/2014/main" val="2273655779"/>
                    </a:ext>
                  </a:extLst>
                </a:gridCol>
                <a:gridCol w="1021917">
                  <a:extLst>
                    <a:ext uri="{9D8B030D-6E8A-4147-A177-3AD203B41FA5}">
                      <a16:colId xmlns:a16="http://schemas.microsoft.com/office/drawing/2014/main" val="1715101568"/>
                    </a:ext>
                  </a:extLst>
                </a:gridCol>
                <a:gridCol w="964689">
                  <a:extLst>
                    <a:ext uri="{9D8B030D-6E8A-4147-A177-3AD203B41FA5}">
                      <a16:colId xmlns:a16="http://schemas.microsoft.com/office/drawing/2014/main" val="2503614738"/>
                    </a:ext>
                  </a:extLst>
                </a:gridCol>
              </a:tblGrid>
              <a:tr h="467313">
                <a:tc>
                  <a:txBody>
                    <a:bodyPr/>
                    <a:lstStyle/>
                    <a:p>
                      <a:pPr algn="ctr"/>
                      <a:r>
                        <a:rPr lang="en-US" sz="1800" b="0">
                          <a:solidFill>
                            <a:srgbClr val="000000"/>
                          </a:solidFill>
                          <a:effectLst/>
                        </a:rPr>
                        <a:t>Tổng 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800" b="0">
                          <a:solidFill>
                            <a:srgbClr val="000000"/>
                          </a:solidFill>
                          <a:effectLst/>
                        </a:rPr>
                        <a:t>&lt;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a:solidFill>
                            <a:srgbClr val="000000"/>
                          </a:solidFill>
                          <a:effectLst/>
                        </a:rPr>
                        <a:t>[6;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a:solidFill>
                            <a:srgbClr val="000000"/>
                          </a:solidFill>
                          <a:effectLst/>
                        </a:rPr>
                        <a:t>[7;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a:solidFill>
                            <a:srgbClr val="000000"/>
                          </a:solidFill>
                          <a:effectLst/>
                        </a:rPr>
                        <a:t>[28;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a:solidFill>
                            <a:srgbClr val="000000"/>
                          </a:solidFill>
                          <a:effectLst/>
                        </a:rPr>
                        <a:t>[29; 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0713506"/>
                  </a:ext>
                </a:extLst>
              </a:tr>
              <a:tr h="467313">
                <a:tc>
                  <a:txBody>
                    <a:bodyPr/>
                    <a:lstStyle/>
                    <a:p>
                      <a:pPr algn="ctr"/>
                      <a:r>
                        <a:rPr lang="en-US" sz="1800">
                          <a:solidFill>
                            <a:srgbClr val="000000"/>
                          </a:solidFill>
                          <a:effectLst/>
                        </a:rPr>
                        <a:t>Số thí sinh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800">
                          <a:solidFill>
                            <a:srgbClr val="000000"/>
                          </a:solidFill>
                          <a:effectLst/>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a:solidFill>
                            <a:srgbClr val="000000"/>
                          </a:solidFill>
                          <a:effectLst/>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a:solidFill>
                            <a:srgbClr val="000000"/>
                          </a:solidFill>
                          <a:effectLst/>
                        </a:rPr>
                        <a:t>192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a:solidFill>
                            <a:srgbClr val="000000"/>
                          </a:solidFill>
                          <a:effectLst/>
                        </a:rPr>
                        <a:t>216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a:solidFill>
                            <a:srgbClr val="000000"/>
                          </a:solidFill>
                          <a:effectLst/>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4364037"/>
                  </a:ext>
                </a:extLst>
              </a:tr>
            </a:tbl>
          </a:graphicData>
        </a:graphic>
      </p:graphicFrame>
      <p:sp>
        <p:nvSpPr>
          <p:cNvPr id="16" name="Rectangle 15"/>
          <p:cNvSpPr/>
          <p:nvPr/>
        </p:nvSpPr>
        <p:spPr>
          <a:xfrm>
            <a:off x="471411" y="4330894"/>
            <a:ext cx="8086435" cy="553998"/>
          </a:xfrm>
          <a:prstGeom prst="rect">
            <a:avLst/>
          </a:prstGeom>
        </p:spPr>
        <p:txBody>
          <a:bodyPr wrap="square">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Hãy đọc và giải thích số liệu được biểu diễn trong bảng thống kê.</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cxnSp>
        <p:nvCxnSpPr>
          <p:cNvPr id="20" name="Google Shape;2858;p39"/>
          <p:cNvCxnSpPr/>
          <p:nvPr/>
        </p:nvCxnSpPr>
        <p:spPr>
          <a:xfrm rot="10800000" flipH="1">
            <a:off x="8513277" y="4426201"/>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21" name="Google Shape;2858;p39"/>
          <p:cNvCxnSpPr/>
          <p:nvPr/>
        </p:nvCxnSpPr>
        <p:spPr>
          <a:xfrm rot="10800000" flipH="1">
            <a:off x="7949470" y="2799877"/>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27996599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5505">
            <a:off x="8193523" y="209581"/>
            <a:ext cx="728648" cy="732884"/>
          </a:xfrm>
          <a:prstGeom prst="rect">
            <a:avLst/>
          </a:prstGeom>
        </p:spPr>
      </p:pic>
      <p:cxnSp>
        <p:nvCxnSpPr>
          <p:cNvPr id="20" name="Google Shape;2858;p39"/>
          <p:cNvCxnSpPr/>
          <p:nvPr/>
        </p:nvCxnSpPr>
        <p:spPr>
          <a:xfrm rot="10800000" flipH="1">
            <a:off x="8060833" y="444543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21" name="Google Shape;2858;p39"/>
          <p:cNvCxnSpPr/>
          <p:nvPr/>
        </p:nvCxnSpPr>
        <p:spPr>
          <a:xfrm rot="10800000" flipH="1">
            <a:off x="8482367" y="3117929"/>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sp>
        <p:nvSpPr>
          <p:cNvPr id="12" name="Rectangle 11"/>
          <p:cNvSpPr/>
          <p:nvPr/>
        </p:nvSpPr>
        <p:spPr>
          <a:xfrm>
            <a:off x="440669" y="407516"/>
            <a:ext cx="925638" cy="384721"/>
          </a:xfrm>
          <a:prstGeom prst="rect">
            <a:avLst/>
          </a:prstGeom>
        </p:spPr>
        <p:txBody>
          <a:bodyPr wrap="none">
            <a:spAutoFit/>
          </a:bodyPr>
          <a:lstStyle/>
          <a:p>
            <a:pPr lvl="0" algn="ctr">
              <a:buClrTx/>
              <a:defRPr/>
            </a:pPr>
            <a:r>
              <a:rPr lang="en-US" sz="1900" b="1" i="1" u="sng" kern="1200">
                <a:solidFill>
                  <a:schemeClr val="tx1">
                    <a:lumMod val="75000"/>
                  </a:schemeClr>
                </a:solidFill>
                <a:latin typeface="Arial" panose="020B0604020202020204" pitchFamily="34" charset="0"/>
                <a:ea typeface="+mn-ea"/>
              </a:rPr>
              <a:t>Trả lời</a:t>
            </a:r>
            <a:endParaRPr lang="en-US" sz="1900" b="1" i="1" u="sng" kern="1200" dirty="0">
              <a:solidFill>
                <a:schemeClr val="tx1">
                  <a:lumMod val="75000"/>
                </a:schemeClr>
              </a:solidFill>
              <a:latin typeface="Calibri"/>
              <a:ea typeface="+mn-ea"/>
            </a:endParaRPr>
          </a:p>
        </p:txBody>
      </p:sp>
      <mc:AlternateContent xmlns:mc="http://schemas.openxmlformats.org/markup-compatibility/2006" xmlns:a14="http://schemas.microsoft.com/office/drawing/2010/main">
        <mc:Choice Requires="a14">
          <p:sp>
            <p:nvSpPr>
              <p:cNvPr id="3" name="Rectangle 2"/>
              <p:cNvSpPr/>
              <p:nvPr/>
            </p:nvSpPr>
            <p:spPr>
              <a:xfrm>
                <a:off x="422331" y="799675"/>
                <a:ext cx="8286024" cy="4016484"/>
              </a:xfrm>
              <a:prstGeom prst="rect">
                <a:avLst/>
              </a:prstGeom>
            </p:spPr>
            <p:txBody>
              <a:bodyPr wrap="square">
                <a:spAutoFit/>
              </a:bodyPr>
              <a:lstStyle/>
              <a:p>
                <a:pPr algn="just">
                  <a:lnSpc>
                    <a:spcPct val="150000"/>
                  </a:lnSpc>
                </a:pPr>
                <a:r>
                  <a:rPr lang="en-US" sz="1700">
                    <a:latin typeface="+mj-lt"/>
                    <a:ea typeface="Dotum" panose="020B0600000101010101" pitchFamily="34" charset="-127"/>
                  </a:rPr>
                  <a:t>a) Có 344 752 thí sinh dự thi nên mẫu số liệu về tổng điểm </a:t>
                </a:r>
                <a14:m>
                  <m:oMath xmlns:m="http://schemas.openxmlformats.org/officeDocument/2006/math">
                    <m:r>
                      <a:rPr lang="en-US" sz="1700" i="1">
                        <a:effectLst/>
                        <a:latin typeface="Cambria Math" panose="02040503050406030204" pitchFamily="18" charset="0"/>
                        <a:ea typeface="Dotum" panose="020B0600000101010101" pitchFamily="34" charset="-127"/>
                      </a:rPr>
                      <m:t>(</m:t>
                    </m:r>
                    <m:r>
                      <a:rPr lang="en-US" sz="1700" i="1">
                        <a:effectLst/>
                        <a:latin typeface="Cambria Math" panose="02040503050406030204" pitchFamily="18" charset="0"/>
                        <a:ea typeface="Dotum" panose="020B0600000101010101" pitchFamily="34" charset="-127"/>
                      </a:rPr>
                      <m:t>𝑇</m:t>
                    </m:r>
                    <m:r>
                      <a:rPr lang="en-US" sz="1700" i="1">
                        <a:effectLst/>
                        <a:latin typeface="Cambria Math" panose="02040503050406030204" pitchFamily="18" charset="0"/>
                        <a:ea typeface="Dotum" panose="020B0600000101010101" pitchFamily="34" charset="-127"/>
                      </a:rPr>
                      <m:t>)</m:t>
                    </m:r>
                  </m:oMath>
                </a14:m>
                <a:r>
                  <a:rPr lang="en-US" sz="1700">
                    <a:effectLst/>
                    <a:latin typeface="+mj-lt"/>
                    <a:ea typeface="Dotum" panose="020B0600000101010101" pitchFamily="34" charset="-127"/>
                  </a:rPr>
                  <a:t> có 344 752 giá trị.</a:t>
                </a:r>
                <a:endParaRPr lang="en-US" sz="1700">
                  <a:effectLst/>
                  <a:latin typeface="+mj-lt"/>
                  <a:ea typeface="Times New Roman" panose="02020603050405020304" pitchFamily="18" charset="0"/>
                </a:endParaRPr>
              </a:p>
              <a:p>
                <a:pPr algn="just">
                  <a:lnSpc>
                    <a:spcPct val="150000"/>
                  </a:lnSpc>
                </a:pPr>
                <a:r>
                  <a:rPr lang="en-US" sz="1700">
                    <a:effectLst/>
                    <a:latin typeface="+mj-lt"/>
                    <a:ea typeface="Dotum" panose="020B0600000101010101" pitchFamily="34" charset="-127"/>
                  </a:rPr>
                  <a:t>b) Nếu lập bảng tần số cho mẫu số liệu </a:t>
                </a:r>
                <a14:m>
                  <m:oMath xmlns:m="http://schemas.openxmlformats.org/officeDocument/2006/math">
                    <m:r>
                      <a:rPr lang="en-US" sz="1700" i="1">
                        <a:effectLst/>
                        <a:latin typeface="Cambria Math" panose="02040503050406030204" pitchFamily="18" charset="0"/>
                        <a:ea typeface="Dotum" panose="020B0600000101010101" pitchFamily="34" charset="-127"/>
                      </a:rPr>
                      <m:t>(</m:t>
                    </m:r>
                    <m:r>
                      <a:rPr lang="en-US" sz="1700" i="1">
                        <a:effectLst/>
                        <a:latin typeface="Cambria Math" panose="02040503050406030204" pitchFamily="18" charset="0"/>
                        <a:ea typeface="Dotum" panose="020B0600000101010101" pitchFamily="34" charset="-127"/>
                      </a:rPr>
                      <m:t>𝑇</m:t>
                    </m:r>
                    <m:r>
                      <a:rPr lang="en-US" sz="1700" i="1">
                        <a:effectLst/>
                        <a:latin typeface="Cambria Math" panose="02040503050406030204" pitchFamily="18" charset="0"/>
                        <a:ea typeface="Dotum" panose="020B0600000101010101" pitchFamily="34" charset="-127"/>
                      </a:rPr>
                      <m:t>)</m:t>
                    </m:r>
                  </m:oMath>
                </a14:m>
                <a:r>
                  <a:rPr lang="en-US" sz="1700">
                    <a:effectLst/>
                    <a:latin typeface="+mj-lt"/>
                    <a:ea typeface="Dotum" panose="020B0600000101010101" pitchFamily="34" charset="-127"/>
                  </a:rPr>
                  <a:t> thì không thể hình dung được bức tranh tổng thể về kết quả thi vì tổng điểm thi 3 ba môn của các thí sinh có rất nhiều giá trị khác nhau dẫn đến bảng tần số sẽ dài dòng và phức tạp.</a:t>
                </a:r>
                <a:endParaRPr lang="en-US" sz="1700">
                  <a:effectLst/>
                  <a:latin typeface="+mj-lt"/>
                  <a:ea typeface="Times New Roman" panose="02020603050405020304" pitchFamily="18" charset="0"/>
                </a:endParaRPr>
              </a:p>
              <a:p>
                <a:pPr algn="just">
                  <a:lnSpc>
                    <a:spcPct val="150000"/>
                  </a:lnSpc>
                </a:pPr>
                <a:r>
                  <a:rPr lang="en-US" sz="1700">
                    <a:effectLst/>
                    <a:latin typeface="+mj-lt"/>
                    <a:ea typeface="Dotum" panose="020B0600000101010101" pitchFamily="34" charset="-127"/>
                  </a:rPr>
                  <a:t>c) Từ bảng thống kê trên ta có thể thấy số lượng thí sinh đạt tổng điểm 3 môn trong từng nhóm điểm. Chẳng hạn:</a:t>
                </a:r>
                <a:endParaRPr lang="en-US" sz="1700">
                  <a:effectLst/>
                  <a:latin typeface="+mj-lt"/>
                  <a:ea typeface="Times New Roman" panose="02020603050405020304" pitchFamily="18" charset="0"/>
                </a:endParaRPr>
              </a:p>
              <a:p>
                <a:pPr marL="285750" indent="-285750" algn="just">
                  <a:lnSpc>
                    <a:spcPct val="150000"/>
                  </a:lnSpc>
                  <a:buFontTx/>
                  <a:buChar char="-"/>
                </a:pPr>
                <a:r>
                  <a:rPr lang="en-US" sz="1700" smtClean="0">
                    <a:effectLst/>
                    <a:latin typeface="+mj-lt"/>
                    <a:ea typeface="Dotum" panose="020B0600000101010101" pitchFamily="34" charset="-127"/>
                  </a:rPr>
                  <a:t>Số </a:t>
                </a:r>
                <a:r>
                  <a:rPr lang="en-US" sz="1700">
                    <a:effectLst/>
                    <a:latin typeface="+mj-lt"/>
                    <a:ea typeface="Dotum" panose="020B0600000101010101" pitchFamily="34" charset="-127"/>
                  </a:rPr>
                  <a:t>thí sinh có tổng điểm 3 môn nhỏ hơn 6 là 23 thí </a:t>
                </a:r>
                <a:r>
                  <a:rPr lang="en-US" sz="1700" smtClean="0">
                    <a:effectLst/>
                    <a:latin typeface="+mj-lt"/>
                    <a:ea typeface="Dotum" panose="020B0600000101010101" pitchFamily="34" charset="-127"/>
                  </a:rPr>
                  <a:t>sinh;</a:t>
                </a:r>
                <a:endParaRPr lang="en-US" sz="1700" smtClean="0">
                  <a:latin typeface="+mj-lt"/>
                  <a:ea typeface="Dotum" panose="020B0600000101010101" pitchFamily="34" charset="-127"/>
                </a:endParaRPr>
              </a:p>
              <a:p>
                <a:pPr marL="285750" indent="-285750" algn="just">
                  <a:lnSpc>
                    <a:spcPct val="150000"/>
                  </a:lnSpc>
                  <a:buFontTx/>
                  <a:buChar char="-"/>
                </a:pPr>
                <a:r>
                  <a:rPr lang="en-US" sz="1700" smtClean="0">
                    <a:effectLst/>
                    <a:latin typeface="+mj-lt"/>
                    <a:ea typeface="Dotum" panose="020B0600000101010101" pitchFamily="34" charset="-127"/>
                  </a:rPr>
                  <a:t>Số </a:t>
                </a:r>
                <a:r>
                  <a:rPr lang="en-US" sz="1700">
                    <a:effectLst/>
                    <a:latin typeface="+mj-lt"/>
                    <a:ea typeface="Dotum" panose="020B0600000101010101" pitchFamily="34" charset="-127"/>
                  </a:rPr>
                  <a:t>thí sinh có tổng điểm 3 môn từ 6 đến dưới 7 điểm là 69 thí sinh</a:t>
                </a:r>
                <a:r>
                  <a:rPr lang="en-US" sz="1700" smtClean="0">
                    <a:effectLst/>
                    <a:latin typeface="+mj-lt"/>
                    <a:ea typeface="Dotum" panose="020B0600000101010101" pitchFamily="34" charset="-127"/>
                  </a:rPr>
                  <a:t>;</a:t>
                </a:r>
                <a:endParaRPr lang="en-US" sz="1700" smtClean="0">
                  <a:latin typeface="+mj-lt"/>
                  <a:ea typeface="Dotum" panose="020B0600000101010101" pitchFamily="34" charset="-127"/>
                </a:endParaRPr>
              </a:p>
              <a:p>
                <a:pPr marL="285750" indent="-285750" algn="just">
                  <a:lnSpc>
                    <a:spcPct val="150000"/>
                  </a:lnSpc>
                  <a:buFontTx/>
                  <a:buChar char="-"/>
                </a:pPr>
                <a:r>
                  <a:rPr lang="en-US" sz="1700" smtClean="0">
                    <a:effectLst/>
                    <a:latin typeface="+mj-lt"/>
                    <a:ea typeface="Dotum" panose="020B0600000101010101" pitchFamily="34" charset="-127"/>
                  </a:rPr>
                  <a:t>...</a:t>
                </a:r>
                <a:endParaRPr lang="en-US" sz="1700" smtClean="0">
                  <a:latin typeface="+mj-lt"/>
                  <a:ea typeface="Dotum" panose="020B0600000101010101" pitchFamily="34" charset="-127"/>
                </a:endParaRPr>
              </a:p>
              <a:p>
                <a:pPr marL="285750" indent="-285750" algn="just">
                  <a:lnSpc>
                    <a:spcPct val="150000"/>
                  </a:lnSpc>
                  <a:buFontTx/>
                  <a:buChar char="-"/>
                </a:pPr>
                <a:r>
                  <a:rPr lang="en-US" sz="1700" smtClean="0">
                    <a:effectLst/>
                    <a:latin typeface="+mj-lt"/>
                    <a:ea typeface="Dotum" panose="020B0600000101010101" pitchFamily="34" charset="-127"/>
                  </a:rPr>
                  <a:t>Số </a:t>
                </a:r>
                <a:r>
                  <a:rPr lang="en-US" sz="1700">
                    <a:effectLst/>
                    <a:latin typeface="+mj-lt"/>
                    <a:ea typeface="Dotum" panose="020B0600000101010101" pitchFamily="34" charset="-127"/>
                  </a:rPr>
                  <a:t>thí sinh có tổng điểm 3 môn từ 29 đến 30 điểm là 12 thí sinh.</a:t>
                </a:r>
                <a:endParaRPr lang="en-US" sz="1700">
                  <a:effectLst/>
                  <a:latin typeface="+mj-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22331" y="799675"/>
                <a:ext cx="8286024" cy="4016484"/>
              </a:xfrm>
              <a:prstGeom prst="rect">
                <a:avLst/>
              </a:prstGeom>
              <a:blipFill>
                <a:blip r:embed="rId4"/>
                <a:stretch>
                  <a:fillRect l="-441" r="-441"/>
                </a:stretch>
              </a:blipFill>
            </p:spPr>
            <p:txBody>
              <a:bodyPr/>
              <a:lstStyle/>
              <a:p>
                <a:r>
                  <a:rPr lang="en-US">
                    <a:noFill/>
                  </a:rPr>
                  <a:t> </a:t>
                </a:r>
              </a:p>
            </p:txBody>
          </p:sp>
        </mc:Fallback>
      </mc:AlternateContent>
    </p:spTree>
    <p:extLst>
      <p:ext uri="{BB962C8B-B14F-4D97-AF65-F5344CB8AC3E}">
        <p14:creationId xmlns:p14="http://schemas.microsoft.com/office/powerpoint/2010/main" val="79810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500"/>
                                        <p:tgtEl>
                                          <p:spTgt spid="3">
                                            <p:txEl>
                                              <p:pRg st="2" end="2"/>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up)">
                                      <p:cBhvr>
                                        <p:cTn id="33" dur="500"/>
                                        <p:tgtEl>
                                          <p:spTgt spid="3">
                                            <p:txEl>
                                              <p:pRg st="5" end="5"/>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up)">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26243" y="429968"/>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Khái niệm</a:t>
            </a:r>
          </a:p>
        </p:txBody>
      </p:sp>
      <p:grpSp>
        <p:nvGrpSpPr>
          <p:cNvPr id="7" name="Group 6"/>
          <p:cNvGrpSpPr/>
          <p:nvPr/>
        </p:nvGrpSpPr>
        <p:grpSpPr>
          <a:xfrm>
            <a:off x="561571" y="1262317"/>
            <a:ext cx="7779346" cy="3389197"/>
            <a:chOff x="867015" y="1322066"/>
            <a:chExt cx="7903358" cy="3389197"/>
          </a:xfrm>
        </p:grpSpPr>
        <p:sp>
          <p:nvSpPr>
            <p:cNvPr id="81" name="Google Shape;794;p19"/>
            <p:cNvSpPr/>
            <p:nvPr/>
          </p:nvSpPr>
          <p:spPr>
            <a:xfrm>
              <a:off x="1125062" y="1322066"/>
              <a:ext cx="7645311" cy="3389197"/>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549876" y="1454367"/>
              <a:ext cx="6943069" cy="3139321"/>
            </a:xfrm>
            <a:prstGeom prst="rect">
              <a:avLst/>
            </a:prstGeom>
          </p:spPr>
          <p:txBody>
            <a:bodyPr wrap="square">
              <a:spAutoFit/>
            </a:bodyPr>
            <a:lstStyle/>
            <a:p>
              <a:pPr lvl="0" algn="just">
                <a:lnSpc>
                  <a:spcPct val="150000"/>
                </a:lnSpc>
              </a:pPr>
              <a:r>
                <a:rPr lang="vi-VN" sz="2200">
                  <a:ea typeface="Bad Script"/>
                  <a:cs typeface="Bad Script"/>
                  <a:sym typeface="Bad Script"/>
                </a:rPr>
                <a:t>Mẫu số liệu ghép nhóm là mẫu số liệu cho dưới dạng bảng tần số của nhóm số liệu. Mỗi nhóm số liệu là tập hợp gồm các giá trị của số liệu được ghép nhóm theo một tiêu chí xác định. Nhóm số liệu thường được cho dưới dạng [a; b), trong số a là đầu mút trái, b là đầu mút phải.</a:t>
              </a:r>
              <a:endParaRPr lang="en-US" sz="2200">
                <a:ea typeface="Bad Script"/>
                <a:cs typeface="Bad Script"/>
                <a:sym typeface="Bad Script"/>
              </a:endParaRPr>
            </a:p>
          </p:txBody>
        </p:sp>
        <p:grpSp>
          <p:nvGrpSpPr>
            <p:cNvPr id="86" name="Google Shape;736;p18"/>
            <p:cNvGrpSpPr/>
            <p:nvPr/>
          </p:nvGrpSpPr>
          <p:grpSpPr>
            <a:xfrm>
              <a:off x="867015" y="1446416"/>
              <a:ext cx="638167" cy="672300"/>
              <a:chOff x="3002685" y="2426659"/>
              <a:chExt cx="638167" cy="672300"/>
            </a:xfrm>
          </p:grpSpPr>
          <p:sp>
            <p:nvSpPr>
              <p:cNvPr id="87" name="Google Shape;737;p18"/>
              <p:cNvSpPr/>
              <p:nvPr/>
            </p:nvSpPr>
            <p:spPr>
              <a:xfrm>
                <a:off x="3031251" y="2489359"/>
                <a:ext cx="609601"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3002685" y="2426659"/>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3183735" y="2635909"/>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1" name="Picture 10"/>
          <p:cNvPicPr>
            <a:picLocks noChangeAspect="1"/>
          </p:cNvPicPr>
          <p:nvPr/>
        </p:nvPicPr>
        <p:blipFill>
          <a:blip r:embed="rId3"/>
          <a:stretch>
            <a:fillRect/>
          </a:stretch>
        </p:blipFill>
        <p:spPr>
          <a:xfrm>
            <a:off x="8202360" y="262443"/>
            <a:ext cx="766711" cy="710950"/>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16" name="Google Shape;2177;p32"/>
          <p:cNvSpPr/>
          <p:nvPr/>
        </p:nvSpPr>
        <p:spPr>
          <a:xfrm>
            <a:off x="2488757" y="698951"/>
            <a:ext cx="6090698" cy="4055929"/>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8"/>
          <p:cNvSpPr txBox="1">
            <a:spLocks noGrp="1"/>
          </p:cNvSpPr>
          <p:nvPr>
            <p:ph type="title"/>
          </p:nvPr>
        </p:nvSpPr>
        <p:spPr>
          <a:xfrm>
            <a:off x="4585027" y="459272"/>
            <a:ext cx="1898157" cy="365805"/>
          </a:xfrm>
          <a:prstGeom prst="rect">
            <a:avLst/>
          </a:prstGeom>
        </p:spPr>
        <p:txBody>
          <a:bodyPr spcFirstLastPara="1" wrap="square" lIns="91425" tIns="91425" rIns="91425" bIns="91425" anchor="ctr" anchorCtr="0">
            <a:noAutofit/>
          </a:bodyPr>
          <a:lstStyle/>
          <a:p>
            <a:pPr lvl="0">
              <a:buSzPts val="1100"/>
            </a:pPr>
            <a:r>
              <a:rPr lang="en-US" sz="2500" b="1" smtClean="0">
                <a:latin typeface="+mj-lt"/>
              </a:rPr>
              <a:t>Nhận xét</a:t>
            </a:r>
            <a:endParaRPr lang="en-US" sz="2500" b="1">
              <a:latin typeface="+mj-lt"/>
            </a:endParaRPr>
          </a:p>
        </p:txBody>
      </p:sp>
      <p:cxnSp>
        <p:nvCxnSpPr>
          <p:cNvPr id="36" name="Google Shape;2858;p39"/>
          <p:cNvCxnSpPr/>
          <p:nvPr/>
        </p:nvCxnSpPr>
        <p:spPr>
          <a:xfrm rot="10800000" flipH="1">
            <a:off x="-340955" y="4628428"/>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sp>
        <p:nvSpPr>
          <p:cNvPr id="3" name="Rectangle 2"/>
          <p:cNvSpPr/>
          <p:nvPr/>
        </p:nvSpPr>
        <p:spPr>
          <a:xfrm>
            <a:off x="2765003" y="825077"/>
            <a:ext cx="5474473" cy="3811300"/>
          </a:xfrm>
          <a:prstGeom prst="rect">
            <a:avLst/>
          </a:prstGeom>
        </p:spPr>
        <p:txBody>
          <a:bodyPr wrap="square">
            <a:spAutoFit/>
          </a:bodyPr>
          <a:lstStyle/>
          <a:p>
            <a:pPr marL="342900" marR="0" lvl="0" indent="-342900" algn="just" defTabSz="914400" rtl="0" eaLnBrk="1" fontAlgn="auto" latinLnBrk="0" hangingPunct="1">
              <a:lnSpc>
                <a:spcPct val="150000"/>
              </a:lnSpc>
              <a:spcBef>
                <a:spcPts val="100"/>
              </a:spcBef>
              <a:spcAft>
                <a:spcPts val="100"/>
              </a:spcAft>
              <a:buClr>
                <a:srgbClr val="000000"/>
              </a:buClr>
              <a:buSzTx/>
              <a:buFont typeface="Wingdings" panose="05000000000000000000" pitchFamily="2" charset="2"/>
              <a:buChar char="§"/>
              <a:tabLst/>
              <a:defRPr/>
            </a:pPr>
            <a:r>
              <a:rPr kumimoji="0" lang="en-US" sz="20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Mẫu </a:t>
            </a:r>
            <a:r>
              <a:rPr kumimoji="0" lang="en-US" sz="20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số liệu ghép nhóm được dùng khi ta không th</a:t>
            </a:r>
            <a:r>
              <a:rPr kumimoji="0" lang="vi-VN" sz="2000" b="0" i="0" u="none" strike="noStrike" kern="0" cap="none" spc="0" normalizeH="0" baseline="0" noProof="0">
                <a:ln>
                  <a:noFill/>
                </a:ln>
                <a:solidFill>
                  <a:srgbClr val="000000"/>
                </a:solidFill>
                <a:effectLst/>
                <a:uLnTx/>
                <a:uFillTx/>
                <a:latin typeface="Times New Roman" panose="02020603050405020304" pitchFamily="18" charset="0"/>
                <a:ea typeface="Dotum" panose="020B0600000101010101" pitchFamily="34" charset="-127"/>
                <a:cs typeface="Arial"/>
                <a:sym typeface="Arial"/>
              </a:rPr>
              <a:t>ể</a:t>
            </a:r>
            <a:r>
              <a:rPr kumimoji="0" lang="en-US" sz="20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 thu thập được số liệu chính xác hoặc do yêu cầu của bài toán mà ta phải biểu diễn mẫu số liệu dưới dạng ghép nhóm để thuận lợi cho việc tổ chức, đọc và phân tích số </a:t>
            </a:r>
            <a:r>
              <a:rPr kumimoji="0" lang="en-US" sz="20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liệu.</a:t>
            </a:r>
          </a:p>
          <a:p>
            <a:pPr marL="342900" marR="0" lvl="0" indent="-342900" algn="just" defTabSz="914400" rtl="0" eaLnBrk="1" fontAlgn="auto" latinLnBrk="0" hangingPunct="1">
              <a:lnSpc>
                <a:spcPct val="150000"/>
              </a:lnSpc>
              <a:spcBef>
                <a:spcPts val="100"/>
              </a:spcBef>
              <a:spcAft>
                <a:spcPts val="100"/>
              </a:spcAft>
              <a:buClr>
                <a:srgbClr val="000000"/>
              </a:buClr>
              <a:buSzTx/>
              <a:buFont typeface="Wingdings" panose="05000000000000000000" pitchFamily="2" charset="2"/>
              <a:buChar char="§"/>
              <a:tabLst/>
              <a:defRPr/>
            </a:pPr>
            <a:r>
              <a:rPr kumimoji="0" lang="en-US" sz="2000" b="0" i="0"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rPr>
              <a:t>Trong </a:t>
            </a:r>
            <a:r>
              <a:rPr kumimoji="0" lang="en-US" sz="2000" b="0" i="0" u="none" strike="noStrike" kern="0" cap="none" spc="0" normalizeH="0" baseline="0" noProof="0">
                <a:ln>
                  <a:noFill/>
                </a:ln>
                <a:solidFill>
                  <a:srgbClr val="000000"/>
                </a:solidFill>
                <a:effectLst/>
                <a:uLnTx/>
                <a:uFillTx/>
                <a:latin typeface="Arial"/>
                <a:ea typeface="Dotum" panose="020B0600000101010101" pitchFamily="34" charset="-127"/>
                <a:cs typeface="Arial"/>
                <a:sym typeface="Arial"/>
              </a:rPr>
              <a:t>một số trường hợp, nhóm số liệu cuối cùng có thể lấy đầu mút bên phải.</a:t>
            </a:r>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744619" y="2255260"/>
            <a:ext cx="963859" cy="2357264"/>
          </a:xfrm>
          <a:prstGeom prst="rect">
            <a:avLst/>
          </a:prstGeom>
        </p:spPr>
      </p:pic>
    </p:spTree>
    <p:extLst>
      <p:ext uri="{BB962C8B-B14F-4D97-AF65-F5344CB8AC3E}">
        <p14:creationId xmlns:p14="http://schemas.microsoft.com/office/powerpoint/2010/main" val="330370778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500"/>
                                        <p:tgtEl>
                                          <p:spTgt spid="735"/>
                                        </p:tgtEl>
                                      </p:cBhvr>
                                    </p:animEffect>
                                    <p:anim calcmode="lin" valueType="num">
                                      <p:cBhvr>
                                        <p:cTn id="8" dur="500" fill="hold"/>
                                        <p:tgtEl>
                                          <p:spTgt spid="735"/>
                                        </p:tgtEl>
                                        <p:attrNameLst>
                                          <p:attrName>ppt_x</p:attrName>
                                        </p:attrNameLst>
                                      </p:cBhvr>
                                      <p:tavLst>
                                        <p:tav tm="0">
                                          <p:val>
                                            <p:strVal val="#ppt_x"/>
                                          </p:val>
                                        </p:tav>
                                        <p:tav tm="100000">
                                          <p:val>
                                            <p:strVal val="#ppt_x"/>
                                          </p:val>
                                        </p:tav>
                                      </p:tavLst>
                                    </p:anim>
                                    <p:anim calcmode="lin" valueType="num">
                                      <p:cBhvr>
                                        <p:cTn id="9" dur="500" fill="hold"/>
                                        <p:tgtEl>
                                          <p:spTgt spid="7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35" grpId="0"/>
      <p:bldP spid="3" grpId="0"/>
    </p:bldLst>
  </p:timing>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1796</TotalTime>
  <Words>3444</Words>
  <PresentationFormat>On-screen Show (16:9)</PresentationFormat>
  <Paragraphs>588</Paragraphs>
  <Slides>43</Slides>
  <Notes>29</Notes>
  <HiddenSlides>0</HiddenSlides>
  <MMClips>21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43</vt:i4>
      </vt:variant>
    </vt:vector>
  </HeadingPairs>
  <TitlesOfParts>
    <vt:vector size="65" baseType="lpstr">
      <vt:lpstr>Bad Script</vt:lpstr>
      <vt:lpstr>Calibri Light</vt:lpstr>
      <vt:lpstr>Anaheim</vt:lpstr>
      <vt:lpstr>Raleway Black</vt:lpstr>
      <vt:lpstr>Raleway Medium</vt:lpstr>
      <vt:lpstr>Arial</vt:lpstr>
      <vt:lpstr>Wingdings</vt:lpstr>
      <vt:lpstr>Tahoma</vt:lpstr>
      <vt:lpstr>Open Sans</vt:lpstr>
      <vt:lpstr>Roboto Condensed Light</vt:lpstr>
      <vt:lpstr>等线 Light</vt:lpstr>
      <vt:lpstr>Cambria Math</vt:lpstr>
      <vt:lpstr>Raleway</vt:lpstr>
      <vt:lpstr>Roboto</vt:lpstr>
      <vt:lpstr>Calibri</vt:lpstr>
      <vt:lpstr>Elsie</vt:lpstr>
      <vt:lpstr>Nunito Black</vt:lpstr>
      <vt:lpstr>Dotum</vt:lpstr>
      <vt:lpstr>Times New Roman</vt:lpstr>
      <vt:lpstr>Mathematics Subject for High School - 9th Grade: Algebra II Infographics by Slidesgo</vt:lpstr>
      <vt:lpstr>1_Office 主题​​</vt:lpstr>
      <vt:lpstr>1_Office Theme</vt:lpstr>
      <vt:lpstr>CHÀO MỪNG CÁC EM  ĐẾN VỚI TIẾT HỌC HÔM NAY!</vt:lpstr>
      <vt:lpstr>KHỞI ĐỘNG</vt:lpstr>
      <vt:lpstr>BÀI 8: MẪU SỐ LIỆU GHÉP NHÓM </vt:lpstr>
      <vt:lpstr>NỘI DUNG BÀI HỌC</vt:lpstr>
      <vt:lpstr>PowerPoint Presentation</vt:lpstr>
      <vt:lpstr>PowerPoint Presentation</vt:lpstr>
      <vt:lpstr>PowerPoint Presentation</vt:lpstr>
      <vt:lpstr>Khái niệm</vt:lpstr>
      <vt:lpstr>Nhận xét</vt:lpstr>
      <vt:lpstr>Ví dụ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vt:lpstr>
      <vt:lpstr>Ví dụ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2023-09-15T03:27:58Z</dcterms:modified>
</cp:coreProperties>
</file>